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 id="2147483697" r:id="rId4"/>
  </p:sldMasterIdLst>
  <p:notesMasterIdLst>
    <p:notesMasterId r:id="rId23"/>
  </p:notesMasterIdLst>
  <p:handoutMasterIdLst>
    <p:handoutMasterId r:id="rId24"/>
  </p:handoutMasterIdLst>
  <p:sldIdLst>
    <p:sldId id="627" r:id="rId5"/>
    <p:sldId id="671" r:id="rId6"/>
    <p:sldId id="642" r:id="rId7"/>
    <p:sldId id="700" r:id="rId8"/>
    <p:sldId id="702" r:id="rId9"/>
    <p:sldId id="699" r:id="rId10"/>
    <p:sldId id="703" r:id="rId11"/>
    <p:sldId id="713" r:id="rId12"/>
    <p:sldId id="714" r:id="rId13"/>
    <p:sldId id="707" r:id="rId14"/>
    <p:sldId id="710" r:id="rId15"/>
    <p:sldId id="708" r:id="rId16"/>
    <p:sldId id="705" r:id="rId17"/>
    <p:sldId id="711" r:id="rId18"/>
    <p:sldId id="712" r:id="rId19"/>
    <p:sldId id="706" r:id="rId20"/>
    <p:sldId id="715" r:id="rId21"/>
    <p:sldId id="626" r:id="rId22"/>
  </p:sldIdLst>
  <p:sldSz cx="9144000" cy="6858000" type="screen4x3"/>
  <p:notesSz cx="6797675" cy="9926638"/>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0404E6"/>
    <a:srgbClr val="F26200"/>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65099" autoAdjust="0"/>
  </p:normalViewPr>
  <p:slideViewPr>
    <p:cSldViewPr>
      <p:cViewPr varScale="1">
        <p:scale>
          <a:sx n="48" d="100"/>
          <a:sy n="48" d="100"/>
        </p:scale>
        <p:origin x="172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‹Nº›</a:t>
            </a:fld>
            <a:endParaRPr lang="pl-PL" alt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917575"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79606" y="4714122"/>
            <a:ext cx="5438464" cy="446651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‹Nº›</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obrazu slajdu 1">
            <a:extLst>
              <a:ext uri="{FF2B5EF4-FFF2-40B4-BE49-F238E27FC236}">
                <a16:creationId xmlns:a16="http://schemas.microsoft.com/office/drawing/2014/main" id="{00411233-430E-4EDE-A601-8A7090AB708F}"/>
              </a:ext>
            </a:extLst>
          </p:cNvPr>
          <p:cNvSpPr>
            <a:spLocks noGrp="1" noRot="1" noChangeAspect="1" noChangeArrowheads="1" noTextEdit="1"/>
          </p:cNvSpPr>
          <p:nvPr>
            <p:ph type="sldImg"/>
          </p:nvPr>
        </p:nvSpPr>
        <p:spPr>
          <a:ln/>
        </p:spPr>
      </p:sp>
      <p:sp>
        <p:nvSpPr>
          <p:cNvPr id="13315" name="Symbol zastępczy notatek 2">
            <a:extLst>
              <a:ext uri="{FF2B5EF4-FFF2-40B4-BE49-F238E27FC236}">
                <a16:creationId xmlns:a16="http://schemas.microsoft.com/office/drawing/2014/main" id="{BA57C84C-7F62-4561-AD62-BBDC841C5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800" dirty="0">
                <a:effectLst/>
                <a:latin typeface="Arial" panose="020B0604020202020204" pitchFamily="34" charset="0"/>
                <a:ea typeface="Calibri" panose="020F0502020204030204" pitchFamily="34" charset="0"/>
              </a:rPr>
              <a:t>The objectives of this unit are</a:t>
            </a:r>
            <a:r>
              <a:rPr lang="es-ES" altLang="pl-PL" dirty="0"/>
              <a:t>:</a:t>
            </a:r>
          </a:p>
          <a:p>
            <a:pPr eaLnBrk="1" hangingPunct="1"/>
            <a:endParaRPr lang="es-ES" altLang="pl-PL" dirty="0"/>
          </a:p>
          <a:p>
            <a:pPr marL="342900" lvl="0" indent="-342900" algn="just">
              <a:lnSpc>
                <a:spcPts val="1400"/>
              </a:lnSpc>
              <a:spcBef>
                <a:spcPts val="1200"/>
              </a:spcBef>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show different uses of biomechanical assessment techniques in the clinical field of spinal pathology assessment.</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analyse through scientific studies the usefulness of the biomechanical assessment of the spine.</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highlight some aspects of interest in the broad area of assessing using biomechanical analysis tests.</a:t>
            </a:r>
            <a:endParaRPr lang="es-ES" sz="1800" dirty="0">
              <a:effectLst/>
              <a:latin typeface="Arial" panose="020B0604020202020204" pitchFamily="34" charset="0"/>
              <a:ea typeface="Calibri" panose="020F0502020204030204" pitchFamily="34" charset="0"/>
            </a:endParaRPr>
          </a:p>
          <a:p>
            <a:pPr marL="0" indent="0">
              <a:buFont typeface="Wingdings" panose="05000000000000000000" pitchFamily="2" charset="2"/>
              <a:buNone/>
            </a:pPr>
            <a:endParaRPr lang="es-ES" sz="1200" kern="1200" dirty="0">
              <a:solidFill>
                <a:schemeClr val="tx1"/>
              </a:solidFill>
              <a:effectLst/>
              <a:latin typeface="Gill Sans" charset="0"/>
              <a:ea typeface="+mn-ea"/>
              <a:cs typeface="+mn-cs"/>
            </a:endParaRPr>
          </a:p>
          <a:p>
            <a:pPr eaLnBrk="1" hangingPunct="1"/>
            <a:endParaRPr lang="es-ES" altLang="pl-PL" dirty="0"/>
          </a:p>
        </p:txBody>
      </p:sp>
      <p:sp>
        <p:nvSpPr>
          <p:cNvPr id="13316" name="Symbol zastępczy numeru slajdu 3">
            <a:extLst>
              <a:ext uri="{FF2B5EF4-FFF2-40B4-BE49-F238E27FC236}">
                <a16:creationId xmlns:a16="http://schemas.microsoft.com/office/drawing/2014/main" id="{FAF50CF8-8875-4227-ADCE-2DAF29F75B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7C18B9-50AD-4F08-9207-9963EEC529E5}"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noProof="0" dirty="0"/>
              <a:t>Several monitoring sessions were performed.</a:t>
            </a:r>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11</a:t>
            </a:fld>
            <a:endParaRPr lang="pl-PL" altLang="pl-PL"/>
          </a:p>
        </p:txBody>
      </p:sp>
    </p:spTree>
    <p:extLst>
      <p:ext uri="{BB962C8B-B14F-4D97-AF65-F5344CB8AC3E}">
        <p14:creationId xmlns:p14="http://schemas.microsoft.com/office/powerpoint/2010/main" val="226487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progress monitoring shows that function has improved, </a:t>
            </a:r>
            <a:r>
              <a:rPr lang="en-US" dirty="0" err="1"/>
              <a:t>normalising</a:t>
            </a:r>
            <a:r>
              <a:rPr lang="en-US" dirty="0"/>
              <a:t> in the final assessment (rehabilitation session 14), which helps to decide on the patient’s discharge and return to work. Remember that a result in the normality index greater than 90% indicates good function of the cervical spine mobility because the movement pattern is similar to that of a group of people of the same age and gender.</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12</a:t>
            </a:fld>
            <a:endParaRPr lang="pl-PL" altLang="pl-PL"/>
          </a:p>
        </p:txBody>
      </p:sp>
    </p:spTree>
    <p:extLst>
      <p:ext uri="{BB962C8B-B14F-4D97-AF65-F5344CB8AC3E}">
        <p14:creationId xmlns:p14="http://schemas.microsoft.com/office/powerpoint/2010/main" val="1795699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teacher will propose the reading of a scientific paper so that the students answer a series of questions and determine the usefulness of biomechanical tests.</a:t>
            </a:r>
          </a:p>
          <a:p>
            <a:endParaRPr lang="en-US" dirty="0"/>
          </a:p>
          <a:p>
            <a:r>
              <a:rPr lang="en-US" dirty="0"/>
              <a:t>To perform this activity, the teacher can provide the students with the paper, or the students themselves can find a paper to read and critically </a:t>
            </a:r>
            <a:r>
              <a:rPr lang="en-US" dirty="0" err="1"/>
              <a:t>analyse</a:t>
            </a:r>
            <a:r>
              <a:rPr lang="en-US" dirty="0"/>
              <a:t> it.</a:t>
            </a:r>
          </a:p>
          <a:p>
            <a:endParaRPr lang="en-US" dirty="0"/>
          </a:p>
          <a:p>
            <a:r>
              <a:rPr lang="en-US" dirty="0"/>
              <a:t>The students can work in groups, and the teacher decides whether they all work on the same paper or different papers.</a:t>
            </a:r>
          </a:p>
          <a:p>
            <a:r>
              <a:rPr lang="en-US" i="1" dirty="0"/>
              <a:t>IF THE TEACHER WISH SO, THEY CAN CHOOSE TO WORK ON ANOTHER SCIENTIFIC PAPER ADRESSING BIOMECHANICAL ASSESSMENT. </a:t>
            </a:r>
            <a:endParaRPr lang="es-ES" i="1"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7980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After reading the published work, these questions can help the student find the answer, ending with a conclusion on the usefulness of biomechanical analysis techniques.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14</a:t>
            </a:fld>
            <a:endParaRPr lang="pl-PL" altLang="pl-PL"/>
          </a:p>
        </p:txBody>
      </p:sp>
    </p:spTree>
    <p:extLst>
      <p:ext uri="{BB962C8B-B14F-4D97-AF65-F5344CB8AC3E}">
        <p14:creationId xmlns:p14="http://schemas.microsoft.com/office/powerpoint/2010/main" val="1498741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lesson ends by highlighting the key ideas.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15</a:t>
            </a:fld>
            <a:endParaRPr lang="pl-PL" altLang="pl-PL"/>
          </a:p>
        </p:txBody>
      </p:sp>
    </p:spTree>
    <p:extLst>
      <p:ext uri="{BB962C8B-B14F-4D97-AF65-F5344CB8AC3E}">
        <p14:creationId xmlns:p14="http://schemas.microsoft.com/office/powerpoint/2010/main" val="33596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obrazu slajdu 1">
            <a:extLst>
              <a:ext uri="{FF2B5EF4-FFF2-40B4-BE49-F238E27FC236}">
                <a16:creationId xmlns:a16="http://schemas.microsoft.com/office/drawing/2014/main" id="{CE8F2554-130F-48AA-987F-1BF7F5359183}"/>
              </a:ext>
            </a:extLst>
          </p:cNvPr>
          <p:cNvSpPr>
            <a:spLocks noGrp="1" noRot="1" noChangeAspect="1" noChangeArrowheads="1" noTextEdit="1"/>
          </p:cNvSpPr>
          <p:nvPr>
            <p:ph type="sldImg"/>
          </p:nvPr>
        </p:nvSpPr>
        <p:spPr>
          <a:ln/>
        </p:spPr>
      </p:sp>
      <p:sp>
        <p:nvSpPr>
          <p:cNvPr id="15363" name="Symbol zastępczy notatek 2">
            <a:extLst>
              <a:ext uri="{FF2B5EF4-FFF2-40B4-BE49-F238E27FC236}">
                <a16:creationId xmlns:a16="http://schemas.microsoft.com/office/drawing/2014/main" id="{9F5C067B-2F72-45A2-BC3B-24F5609AF6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pl-PL" dirty="0"/>
              <a:t>In order to achieve those objectives, the theory material of the didact unit explains the following concepts:</a:t>
            </a:r>
          </a:p>
          <a:p>
            <a:pPr eaLnBrk="1" hangingPunct="1"/>
            <a:r>
              <a:rPr lang="en-GB" altLang="pl-PL" dirty="0"/>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panose="020B0604020202020204" pitchFamily="34" charset="0"/>
              </a:rPr>
              <a:t>General information on the clinical applications of biomechanical tests.</a:t>
            </a:r>
            <a:endParaRPr lang="en-GB" sz="2000" b="0" dirty="0">
              <a:solidFill>
                <a:srgbClr val="FF0000"/>
              </a:solidFill>
            </a:endParaRPr>
          </a:p>
          <a:p>
            <a:pPr marL="342900" indent="-342900">
              <a:buFont typeface="Arial" panose="020B0604020202020204" pitchFamily="34" charset="0"/>
              <a:buChar char="•"/>
              <a:defRPr/>
            </a:pPr>
            <a:r>
              <a:rPr lang="en-GB" sz="2000" b="0" dirty="0">
                <a:solidFill>
                  <a:schemeClr val="tx1"/>
                </a:solidFill>
              </a:rPr>
              <a:t>Usefulness of the functional biomechanical assessment of the spine.</a:t>
            </a:r>
            <a:endParaRPr lang="en-GB" sz="2000" b="0" dirty="0">
              <a:solidFill>
                <a:srgbClr val="FF0000"/>
              </a:solidFill>
            </a:endParaRPr>
          </a:p>
          <a:p>
            <a:pPr marL="342900" indent="-342900">
              <a:buFont typeface="Arial" panose="020B0604020202020204" pitchFamily="34" charset="0"/>
              <a:buChar char="•"/>
              <a:defRPr/>
            </a:pPr>
            <a:r>
              <a:rPr lang="en-GB" sz="2000" b="0" dirty="0">
                <a:solidFill>
                  <a:srgbClr val="FF0000"/>
                </a:solidFill>
              </a:rPr>
              <a:t>At the end of the unit, the usefulness of </a:t>
            </a:r>
            <a:r>
              <a:rPr lang="en-GB" sz="2000" b="0" dirty="0">
                <a:solidFill>
                  <a:schemeClr val="tx1"/>
                </a:solidFill>
              </a:rPr>
              <a:t>biomechanical assessment will be discussed</a:t>
            </a:r>
            <a:r>
              <a:rPr lang="en-GB" sz="2000" b="0" dirty="0">
                <a:solidFill>
                  <a:srgbClr val="FF0000"/>
                </a:solidFill>
              </a:rPr>
              <a:t> in a clinical case of cervical pain that is evaluated at different points of the clinical process.</a:t>
            </a:r>
          </a:p>
          <a:p>
            <a:pPr marL="0" indent="0">
              <a:buFont typeface="Arial" panose="020B0604020202020204" pitchFamily="34" charset="0"/>
              <a:buNone/>
              <a:defRPr/>
            </a:pPr>
            <a:r>
              <a:rPr lang="en-GB" sz="2000" b="0" dirty="0">
                <a:solidFill>
                  <a:srgbClr val="FF0000"/>
                </a:solidFill>
              </a:rPr>
              <a:t>The didactic unit is completed by highlighting the most important ideas.</a:t>
            </a:r>
          </a:p>
          <a:p>
            <a:pPr eaLnBrk="1" hangingPunct="1"/>
            <a:endParaRPr lang="es-ES" altLang="pl-PL" dirty="0"/>
          </a:p>
          <a:p>
            <a:pPr eaLnBrk="1" hangingPunct="1"/>
            <a:endParaRPr lang="es-ES" altLang="pl-PL" dirty="0"/>
          </a:p>
          <a:p>
            <a:pPr eaLnBrk="1" hangingPunct="1"/>
            <a:endParaRPr lang="es-ES" altLang="pl-PL" dirty="0"/>
          </a:p>
          <a:p>
            <a:pPr eaLnBrk="1" hangingPunct="1"/>
            <a:endParaRPr lang="es-ES" altLang="pl-PL" dirty="0"/>
          </a:p>
          <a:p>
            <a:pPr eaLnBrk="1" hangingPunct="1"/>
            <a:endParaRPr lang="pl-PL" altLang="pl-PL" dirty="0"/>
          </a:p>
        </p:txBody>
      </p:sp>
      <p:sp>
        <p:nvSpPr>
          <p:cNvPr id="15364" name="Symbol zastępczy numeru slajdu 3">
            <a:extLst>
              <a:ext uri="{FF2B5EF4-FFF2-40B4-BE49-F238E27FC236}">
                <a16:creationId xmlns:a16="http://schemas.microsoft.com/office/drawing/2014/main" id="{DC2E4FCC-53D6-47B3-8A1B-96C1E3EC33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60717B-278A-4296-87D0-F52E86183D74}"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58212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We will start by remembering some general aspects of biomechanical assessment tests.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4</a:t>
            </a:fld>
            <a:endParaRPr lang="pl-PL" altLang="pl-PL"/>
          </a:p>
        </p:txBody>
      </p:sp>
    </p:spTree>
    <p:extLst>
      <p:ext uri="{BB962C8B-B14F-4D97-AF65-F5344CB8AC3E}">
        <p14:creationId xmlns:p14="http://schemas.microsoft.com/office/powerpoint/2010/main" val="110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Particularly, remember the tests that can be used in spine assessment. The results provided by these tests can be reviewed in previous lessons.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5</a:t>
            </a:fld>
            <a:endParaRPr lang="pl-PL" altLang="pl-PL"/>
          </a:p>
        </p:txBody>
      </p:sp>
    </p:spTree>
    <p:extLst>
      <p:ext uri="{BB962C8B-B14F-4D97-AF65-F5344CB8AC3E}">
        <p14:creationId xmlns:p14="http://schemas.microsoft.com/office/powerpoint/2010/main" val="190265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At this point in the class, the teacher will ask the following question to encourage the students to think and contribute ideas in order to give an answer. The ideas will be discussed in pairs or groups of three, and then with the whole class to create a list of useful applications of </a:t>
            </a:r>
            <a:r>
              <a:rPr lang="en-US" sz="1200" b="0" dirty="0">
                <a:solidFill>
                  <a:schemeClr val="tx1"/>
                </a:solidFill>
              </a:rPr>
              <a:t>biomechanical instrumental techniques</a:t>
            </a:r>
            <a:r>
              <a:rPr lang="en-US" dirty="0"/>
              <a:t>.</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6</a:t>
            </a:fld>
            <a:endParaRPr lang="pl-PL" altLang="pl-PL"/>
          </a:p>
        </p:txBody>
      </p:sp>
    </p:spTree>
    <p:extLst>
      <p:ext uri="{BB962C8B-B14F-4D97-AF65-F5344CB8AC3E}">
        <p14:creationId xmlns:p14="http://schemas.microsoft.com/office/powerpoint/2010/main" val="196503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This slide shows a list of uses of biomechanical assessment tests in the field of spinal assessment. In the activity that may have been proposed to the students, such uses will have been discussed according to the ideas provided by the students.</a:t>
            </a:r>
            <a:endParaRPr lang="es-ES" dirty="0"/>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29288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a:solidFill>
                  <a:schemeClr val="tx1"/>
                </a:solidFill>
                <a:effectLst/>
                <a:latin typeface="Gill Sans" charset="0"/>
                <a:ea typeface="+mn-ea"/>
                <a:cs typeface="+mn-cs"/>
              </a:rPr>
              <a:t>Progress monitoring is important when following a clinical process of the spine. The use of biomechanical assessment instruments with these patients makes it possible to assess more objectively the lesions, to monitor the patients during their rehabilitation, and finally determine the sequelae of the injury.</a:t>
            </a:r>
          </a:p>
          <a:p>
            <a:pPr lvl="0"/>
            <a:r>
              <a:rPr lang="en-US" sz="1200" kern="1200" dirty="0">
                <a:solidFill>
                  <a:schemeClr val="tx1"/>
                </a:solidFill>
                <a:effectLst/>
                <a:latin typeface="Gill Sans" charset="0"/>
                <a:ea typeface="+mn-ea"/>
                <a:cs typeface="+mn-cs"/>
              </a:rPr>
              <a:t>Some clinical cases are included to show the applicability of biomechanical assessment techniques in the follow-up of a patient with neck pain after a traffic accident. One of the cases shows good objective progress, whereas the other case, a functional alteration that is gradually recovered.</a:t>
            </a:r>
            <a:endParaRPr lang="es-ES" sz="1200" kern="1200" dirty="0">
              <a:solidFill>
                <a:schemeClr val="tx1"/>
              </a:solidFill>
              <a:effectLst/>
              <a:latin typeface="Gill Sans" charset="0"/>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8</a:t>
            </a:fld>
            <a:endParaRPr lang="pl-PL" altLang="pl-PL"/>
          </a:p>
        </p:txBody>
      </p:sp>
    </p:spTree>
    <p:extLst>
      <p:ext uri="{BB962C8B-B14F-4D97-AF65-F5344CB8AC3E}">
        <p14:creationId xmlns:p14="http://schemas.microsoft.com/office/powerpoint/2010/main" val="36859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function of spine mobility was normal (the results of both assessment sessions are above 90%); therefore, this normality, together with the other clinical results of the patient, can help decide whether to finish treatment or not.</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9</a:t>
            </a:fld>
            <a:endParaRPr lang="pl-PL" altLang="pl-PL"/>
          </a:p>
        </p:txBody>
      </p:sp>
    </p:spTree>
    <p:extLst>
      <p:ext uri="{BB962C8B-B14F-4D97-AF65-F5344CB8AC3E}">
        <p14:creationId xmlns:p14="http://schemas.microsoft.com/office/powerpoint/2010/main" val="253157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Here is the history of the second clinical case given as an example.</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10</a:t>
            </a:fld>
            <a:endParaRPr lang="pl-PL" altLang="pl-PL"/>
          </a:p>
        </p:txBody>
      </p:sp>
    </p:spTree>
    <p:extLst>
      <p:ext uri="{BB962C8B-B14F-4D97-AF65-F5344CB8AC3E}">
        <p14:creationId xmlns:p14="http://schemas.microsoft.com/office/powerpoint/2010/main" val="262878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950691861"/>
      </p:ext>
    </p:extLst>
  </p:cSld>
  <p:clrMapOvr>
    <a:masterClrMapping/>
  </p:clrMapOvr>
  <p:transition advClick="0" advTm="300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4020559"/>
      </p:ext>
    </p:extLst>
  </p:cSld>
  <p:clrMapOvr>
    <a:masterClrMapping/>
  </p:clrMapOvr>
  <p:transition advClick="0" advTm="300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880470734"/>
      </p:ext>
    </p:extLst>
  </p:cSld>
  <p:clrMapOvr>
    <a:masterClrMapping/>
  </p:clrMapOvr>
  <p:transition advClick="0" advTm="3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536877924"/>
      </p:ext>
    </p:extLst>
  </p:cSld>
  <p:clrMapOvr>
    <a:masterClrMapping/>
  </p:clrMapOvr>
  <p:transition advClick="0" advTm="300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576767830"/>
      </p:ext>
    </p:extLst>
  </p:cSld>
  <p:clrMapOvr>
    <a:masterClrMapping/>
  </p:clrMapOvr>
  <p:transition advClick="0" advTm="300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888489748"/>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30/07/2020</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‹Nº›</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43891"/>
      </p:ext>
    </p:extLst>
  </p:cSld>
  <p:clrMapOvr>
    <a:masterClrMapping/>
  </p:clrMapOvr>
  <p:transition advClick="0" advTm="300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434997439"/>
      </p:ext>
    </p:extLst>
  </p:cSld>
  <p:clrMapOvr>
    <a:masterClrMapping/>
  </p:clrMapOvr>
  <p:transition advClick="0" advTm="300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209782813"/>
      </p:ext>
    </p:extLst>
  </p:cSld>
  <p:clrMapOvr>
    <a:masterClrMapping/>
  </p:clrMapOvr>
  <p:transition advClick="0" advTm="3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61787829"/>
      </p:ext>
    </p:extLst>
  </p:cSld>
  <p:clrMapOvr>
    <a:masterClrMapping/>
  </p:clrMapOvr>
  <p:transition advClick="0" advTm="300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172240965"/>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0.jpg"/><Relationship Id="rId18" Type="http://schemas.openxmlformats.org/officeDocument/2006/relationships/image" Target="../media/image13.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2.gif"/><Relationship Id="rId2" Type="http://schemas.openxmlformats.org/officeDocument/2006/relationships/slideLayout" Target="../slideLayouts/slideLayout4.xml"/><Relationship Id="rId16"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0.jpg"/><Relationship Id="rId18" Type="http://schemas.openxmlformats.org/officeDocument/2006/relationships/image" Target="../media/image13.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17" Type="http://schemas.openxmlformats.org/officeDocument/2006/relationships/image" Target="../media/image12.gif"/><Relationship Id="rId2" Type="http://schemas.openxmlformats.org/officeDocument/2006/relationships/slideLayout" Target="../slideLayouts/slideLayout15.xml"/><Relationship Id="rId16" Type="http://schemas.openxmlformats.org/officeDocument/2006/relationships/image" Target="../media/image1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extLst>
      <p:ext uri="{BB962C8B-B14F-4D97-AF65-F5344CB8AC3E}">
        <p14:creationId xmlns:p14="http://schemas.microsoft.com/office/powerpoint/2010/main" val="9665093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pixabay.com/es/signo-de-interrogaci%C3%B3n-pregunta-101998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645024"/>
            <a:ext cx="662473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MODULE BIOMECHANICS OF SPINE  </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Didactic Unit D: INSTRUMENTED ANALYSIS OF THE SPINE</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D.6. In which cases and how can a biomechanical instrumented analysis of spine be useful? </a:t>
            </a:r>
            <a:endParaRPr lang="pl-PL"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420DB56-10F8-4568-9E21-31563B671D86}"/>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2. Progress monitoring</a:t>
            </a:r>
          </a:p>
        </p:txBody>
      </p:sp>
      <p:sp>
        <p:nvSpPr>
          <p:cNvPr id="3" name="Rectángulo 2">
            <a:extLst>
              <a:ext uri="{FF2B5EF4-FFF2-40B4-BE49-F238E27FC236}">
                <a16:creationId xmlns:a16="http://schemas.microsoft.com/office/drawing/2014/main" id="{FEFE09B3-12D4-4F50-BC36-44C8264EA989}"/>
              </a:ext>
            </a:extLst>
          </p:cNvPr>
          <p:cNvSpPr/>
          <p:nvPr/>
        </p:nvSpPr>
        <p:spPr>
          <a:xfrm>
            <a:off x="593558" y="1628800"/>
            <a:ext cx="7956884" cy="3631763"/>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27-year-old injured woman who suffered a traffic accident on 22 May 2013. She was driving a car that caused a rear-end collision. On 4 June, she went to the rehabilitation clinic for the first time.</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Due to the symptoms initially reported by the woman, the doctor ordered a functional assessment of the cervical spine using the biomechanical technique of photogrammetry.</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After the first assessment session, progress monitoring assessments were performed after treatment session 5 and 9, and a last one after completing the 15 sessions.</a:t>
            </a:r>
          </a:p>
        </p:txBody>
      </p:sp>
    </p:spTree>
    <p:extLst>
      <p:ext uri="{BB962C8B-B14F-4D97-AF65-F5344CB8AC3E}">
        <p14:creationId xmlns:p14="http://schemas.microsoft.com/office/powerpoint/2010/main" val="2934841865"/>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A033D43-5589-4BA3-A40D-9CD98EA68A40}"/>
              </a:ext>
            </a:extLst>
          </p:cNvPr>
          <p:cNvGraphicFramePr>
            <a:graphicFrameLocks noGrp="1"/>
          </p:cNvGraphicFramePr>
          <p:nvPr>
            <p:extLst>
              <p:ext uri="{D42A27DB-BD31-4B8C-83A1-F6EECF244321}">
                <p14:modId xmlns:p14="http://schemas.microsoft.com/office/powerpoint/2010/main" val="1828455187"/>
              </p:ext>
            </p:extLst>
          </p:nvPr>
        </p:nvGraphicFramePr>
        <p:xfrm>
          <a:off x="1619672" y="3438203"/>
          <a:ext cx="5676899" cy="904240"/>
        </p:xfrm>
        <a:graphic>
          <a:graphicData uri="http://schemas.openxmlformats.org/drawingml/2006/table">
            <a:tbl>
              <a:tblPr firstRow="1" firstCol="1" bandRow="1"/>
              <a:tblGrid>
                <a:gridCol w="1286883">
                  <a:extLst>
                    <a:ext uri="{9D8B030D-6E8A-4147-A177-3AD203B41FA5}">
                      <a16:colId xmlns:a16="http://schemas.microsoft.com/office/drawing/2014/main" val="3215405978"/>
                    </a:ext>
                  </a:extLst>
                </a:gridCol>
                <a:gridCol w="1097504">
                  <a:extLst>
                    <a:ext uri="{9D8B030D-6E8A-4147-A177-3AD203B41FA5}">
                      <a16:colId xmlns:a16="http://schemas.microsoft.com/office/drawing/2014/main" val="3141721089"/>
                    </a:ext>
                  </a:extLst>
                </a:gridCol>
                <a:gridCol w="1097504">
                  <a:extLst>
                    <a:ext uri="{9D8B030D-6E8A-4147-A177-3AD203B41FA5}">
                      <a16:colId xmlns:a16="http://schemas.microsoft.com/office/drawing/2014/main" val="1687679971"/>
                    </a:ext>
                  </a:extLst>
                </a:gridCol>
                <a:gridCol w="1097504">
                  <a:extLst>
                    <a:ext uri="{9D8B030D-6E8A-4147-A177-3AD203B41FA5}">
                      <a16:colId xmlns:a16="http://schemas.microsoft.com/office/drawing/2014/main" val="3041122618"/>
                    </a:ext>
                  </a:extLst>
                </a:gridCol>
                <a:gridCol w="1097504">
                  <a:extLst>
                    <a:ext uri="{9D8B030D-6E8A-4147-A177-3AD203B41FA5}">
                      <a16:colId xmlns:a16="http://schemas.microsoft.com/office/drawing/2014/main" val="817961206"/>
                    </a:ext>
                  </a:extLst>
                </a:gridCol>
              </a:tblGrid>
              <a:tr h="0">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VALORACIÓN INICIAL</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a:t>
                      </a:r>
                      <a:r>
                        <a:rPr lang="es-ES" sz="12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9</a:t>
                      </a:r>
                      <a:r>
                        <a:rPr lang="es-ES" sz="12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VALORACIÓN FINAL (14</a:t>
                      </a:r>
                      <a:r>
                        <a:rPr lang="es-ES" sz="1000" b="1">
                          <a:solidFill>
                            <a:srgbClr val="FFFFFF"/>
                          </a:solidFill>
                          <a:effectLst/>
                          <a:latin typeface="Tahoma" panose="020B0604030504040204" pitchFamily="34" charset="0"/>
                          <a:ea typeface="Times New Roman" panose="02020603050405020304" pitchFamily="18" charset="0"/>
                          <a:cs typeface="Times New Roman" panose="02020603050405020304" pitchFamily="18" charset="0"/>
                        </a:rPr>
                        <a:t>º</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RHB)</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extLst>
                  <a:ext uri="{0D108BD9-81ED-4DB2-BD59-A6C34878D82A}">
                    <a16:rowId xmlns:a16="http://schemas.microsoft.com/office/drawing/2014/main" val="259820802"/>
                  </a:ext>
                </a:extLst>
              </a:tr>
              <a:tr h="0">
                <a:tc>
                  <a:txBody>
                    <a:bodyPr/>
                    <a:lstStyle/>
                    <a:p>
                      <a:pPr algn="ctr">
                        <a:spcBef>
                          <a:spcPts val="600"/>
                        </a:spcBef>
                        <a:spcAft>
                          <a:spcPts val="0"/>
                        </a:spcAft>
                      </a:pPr>
                      <a:r>
                        <a:rPr lang="es-ES" sz="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CERVICAL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4A0C8"/>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dirty="0">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extLst>
                  <a:ext uri="{0D108BD9-81ED-4DB2-BD59-A6C34878D82A}">
                    <a16:rowId xmlns:a16="http://schemas.microsoft.com/office/drawing/2014/main" val="2161551981"/>
                  </a:ext>
                </a:extLst>
              </a:tr>
            </a:tbl>
          </a:graphicData>
        </a:graphic>
      </p:graphicFrame>
      <p:sp>
        <p:nvSpPr>
          <p:cNvPr id="4" name="Rectángulo 3">
            <a:extLst>
              <a:ext uri="{FF2B5EF4-FFF2-40B4-BE49-F238E27FC236}">
                <a16:creationId xmlns:a16="http://schemas.microsoft.com/office/drawing/2014/main" id="{CA014EDB-F717-40D9-8A96-0DE27A55BB9B}"/>
              </a:ext>
            </a:extLst>
          </p:cNvPr>
          <p:cNvSpPr/>
          <p:nvPr/>
        </p:nvSpPr>
        <p:spPr>
          <a:xfrm>
            <a:off x="755574" y="1844824"/>
            <a:ext cx="7632848" cy="1015663"/>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After the first assessment session, progress monitoring assessments were performed after treatment session 5 and 9, and a last one after completing the 15 sessions.</a:t>
            </a:r>
            <a:endParaRPr lang="es-ES" sz="2000" b="0" dirty="0">
              <a:solidFill>
                <a:schemeClr val="accent2">
                  <a:lumMod val="75000"/>
                </a:schemeClr>
              </a:solidFill>
            </a:endParaRPr>
          </a:p>
        </p:txBody>
      </p:sp>
      <p:pic>
        <p:nvPicPr>
          <p:cNvPr id="5" name="Imagen 4">
            <a:extLst>
              <a:ext uri="{FF2B5EF4-FFF2-40B4-BE49-F238E27FC236}">
                <a16:creationId xmlns:a16="http://schemas.microsoft.com/office/drawing/2014/main" id="{E93E8970-F177-40A3-A727-FCD2B856B021}"/>
              </a:ext>
            </a:extLst>
          </p:cNvPr>
          <p:cNvPicPr>
            <a:picLocks noChangeAspect="1"/>
          </p:cNvPicPr>
          <p:nvPr/>
        </p:nvPicPr>
        <p:blipFill>
          <a:blip r:embed="rId3"/>
          <a:stretch>
            <a:fillRect/>
          </a:stretch>
        </p:blipFill>
        <p:spPr>
          <a:xfrm>
            <a:off x="505614" y="865132"/>
            <a:ext cx="8132769" cy="597460"/>
          </a:xfrm>
          <a:prstGeom prst="rect">
            <a:avLst/>
          </a:prstGeom>
        </p:spPr>
      </p:pic>
      <p:sp>
        <p:nvSpPr>
          <p:cNvPr id="7" name="CuadroTexto 6">
            <a:extLst>
              <a:ext uri="{FF2B5EF4-FFF2-40B4-BE49-F238E27FC236}">
                <a16:creationId xmlns:a16="http://schemas.microsoft.com/office/drawing/2014/main" id="{206CDCE0-EF3C-4517-A3D6-D2028A06C43C}"/>
              </a:ext>
            </a:extLst>
          </p:cNvPr>
          <p:cNvSpPr txBox="1"/>
          <p:nvPr/>
        </p:nvSpPr>
        <p:spPr>
          <a:xfrm>
            <a:off x="503548" y="908720"/>
            <a:ext cx="8136904" cy="430887"/>
          </a:xfrm>
          <a:prstGeom prst="rect">
            <a:avLst/>
          </a:prstGeom>
          <a:solidFill>
            <a:schemeClr val="accent3"/>
          </a:solidFill>
        </p:spPr>
        <p:txBody>
          <a:bodyPr wrap="square" rtlCol="0">
            <a:spAutoFit/>
          </a:bodyPr>
          <a:lstStyle/>
          <a:p>
            <a:pPr algn="ctr">
              <a:defRPr/>
            </a:pPr>
            <a:r>
              <a:rPr lang="en-GB" sz="2200" dirty="0">
                <a:solidFill>
                  <a:srgbClr val="333399">
                    <a:lumMod val="75000"/>
                  </a:srgbClr>
                </a:solidFill>
              </a:rPr>
              <a:t>Clinical case. Progress monitoring</a:t>
            </a:r>
          </a:p>
        </p:txBody>
      </p:sp>
    </p:spTree>
    <p:extLst>
      <p:ext uri="{BB962C8B-B14F-4D97-AF65-F5344CB8AC3E}">
        <p14:creationId xmlns:p14="http://schemas.microsoft.com/office/powerpoint/2010/main" val="2983803736"/>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2223F6-C295-48F1-890B-832C5294F2BA}"/>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Progress monitoring</a:t>
            </a:r>
          </a:p>
        </p:txBody>
      </p:sp>
      <p:pic>
        <p:nvPicPr>
          <p:cNvPr id="4" name="Imagen 3">
            <a:extLst>
              <a:ext uri="{FF2B5EF4-FFF2-40B4-BE49-F238E27FC236}">
                <a16:creationId xmlns:a16="http://schemas.microsoft.com/office/drawing/2014/main" id="{70D92984-A181-4704-953C-E6CD9F0E0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869179"/>
            <a:ext cx="5400600" cy="2670299"/>
          </a:xfrm>
          <a:prstGeom prst="rect">
            <a:avLst/>
          </a:prstGeom>
          <a:noFill/>
          <a:ln w="9525">
            <a:noFill/>
            <a:miter lim="800000"/>
            <a:headEnd/>
            <a:tailEnd/>
          </a:ln>
        </p:spPr>
      </p:pic>
      <p:sp>
        <p:nvSpPr>
          <p:cNvPr id="5" name="Rectángulo 4">
            <a:extLst>
              <a:ext uri="{FF2B5EF4-FFF2-40B4-BE49-F238E27FC236}">
                <a16:creationId xmlns:a16="http://schemas.microsoft.com/office/drawing/2014/main" id="{E5BF4AD5-296C-4CD1-B2D4-5BD70192873A}"/>
              </a:ext>
            </a:extLst>
          </p:cNvPr>
          <p:cNvSpPr/>
          <p:nvPr/>
        </p:nvSpPr>
        <p:spPr>
          <a:xfrm>
            <a:off x="503546" y="4475263"/>
            <a:ext cx="8028892"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Values below 90% are considered functionally altered in the normality index (pink-shaded stripe).</a:t>
            </a:r>
            <a:endParaRPr lang="es-ES" sz="2000" b="0" dirty="0">
              <a:solidFill>
                <a:schemeClr val="accent2">
                  <a:lumMod val="75000"/>
                </a:schemeClr>
              </a:solidFill>
            </a:endParaRPr>
          </a:p>
        </p:txBody>
      </p:sp>
      <p:sp>
        <p:nvSpPr>
          <p:cNvPr id="6" name="Rectángulo 5">
            <a:extLst>
              <a:ext uri="{FF2B5EF4-FFF2-40B4-BE49-F238E27FC236}">
                <a16:creationId xmlns:a16="http://schemas.microsoft.com/office/drawing/2014/main" id="{FFED19A4-0ECF-4633-9740-3E1C5CF10E9F}"/>
              </a:ext>
            </a:extLst>
          </p:cNvPr>
          <p:cNvSpPr/>
          <p:nvPr/>
        </p:nvSpPr>
        <p:spPr>
          <a:xfrm>
            <a:off x="395534" y="1320909"/>
            <a:ext cx="7704856"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The final result of these assessments to monitor the cervical function was as follows</a:t>
            </a:r>
            <a:r>
              <a:rPr lang="es-ES" sz="2000" b="0" dirty="0">
                <a:solidFill>
                  <a:schemeClr val="accent2">
                    <a:lumMod val="75000"/>
                  </a:schemeClr>
                </a:solidFill>
                <a:ea typeface="Calibri" panose="020F0502020204030204" pitchFamily="34" charset="0"/>
              </a:rPr>
              <a:t>:</a:t>
            </a:r>
            <a:endParaRPr lang="es-ES" sz="2000" b="0" dirty="0">
              <a:solidFill>
                <a:schemeClr val="accent2">
                  <a:lumMod val="75000"/>
                </a:schemeClr>
              </a:solidFill>
            </a:endParaRPr>
          </a:p>
        </p:txBody>
      </p:sp>
      <p:sp>
        <p:nvSpPr>
          <p:cNvPr id="7" name="Rectángulo 6">
            <a:extLst>
              <a:ext uri="{FF2B5EF4-FFF2-40B4-BE49-F238E27FC236}">
                <a16:creationId xmlns:a16="http://schemas.microsoft.com/office/drawing/2014/main" id="{F59BC381-8C1F-466C-96D0-AB28FD39BA04}"/>
              </a:ext>
            </a:extLst>
          </p:cNvPr>
          <p:cNvSpPr/>
          <p:nvPr/>
        </p:nvSpPr>
        <p:spPr>
          <a:xfrm>
            <a:off x="395534" y="5183149"/>
            <a:ext cx="8244917" cy="1015663"/>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Conclusion</a:t>
            </a:r>
            <a:r>
              <a:rPr lang="en-GB" sz="2000" b="0" dirty="0">
                <a:solidFill>
                  <a:schemeClr val="accent2">
                    <a:lumMod val="75000"/>
                  </a:schemeClr>
                </a:solidFill>
                <a:ea typeface="Calibri" panose="020F0502020204030204" pitchFamily="34" charset="0"/>
              </a:rPr>
              <a:t>: The progress monitoring shows that the function of cervical spine mobility improved and normalised in the final assessment session with 94% of normality.</a:t>
            </a:r>
            <a:endParaRPr lang="en-GB" sz="2000" b="0" dirty="0">
              <a:solidFill>
                <a:schemeClr val="accent2">
                  <a:lumMod val="75000"/>
                </a:schemeClr>
              </a:solidFill>
            </a:endParaRPr>
          </a:p>
        </p:txBody>
      </p:sp>
    </p:spTree>
    <p:extLst>
      <p:ext uri="{BB962C8B-B14F-4D97-AF65-F5344CB8AC3E}">
        <p14:creationId xmlns:p14="http://schemas.microsoft.com/office/powerpoint/2010/main" val="1820291680"/>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341530" y="1520220"/>
            <a:ext cx="8460940" cy="70788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0" dirty="0">
                <a:solidFill>
                  <a:schemeClr val="accent2">
                    <a:lumMod val="75000"/>
                  </a:schemeClr>
                </a:solidFill>
              </a:rPr>
              <a:t>Select ONE of the following works and do a critical reading </a:t>
            </a:r>
            <a:r>
              <a:rPr lang="en-US" sz="2000" b="0" dirty="0" err="1">
                <a:solidFill>
                  <a:schemeClr val="accent2">
                    <a:lumMod val="75000"/>
                  </a:schemeClr>
                </a:solidFill>
              </a:rPr>
              <a:t>analysing</a:t>
            </a:r>
            <a:r>
              <a:rPr lang="en-US" sz="2000" b="0" dirty="0">
                <a:solidFill>
                  <a:schemeClr val="accent2">
                    <a:lumMod val="75000"/>
                  </a:schemeClr>
                </a:solidFill>
              </a:rPr>
              <a:t> the usefulness of biomechanical tests:</a:t>
            </a:r>
            <a:endParaRPr kumimoji="0" lang="es-ES"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4" name="CuadroTexto 3">
            <a:extLst>
              <a:ext uri="{FF2B5EF4-FFF2-40B4-BE49-F238E27FC236}">
                <a16:creationId xmlns:a16="http://schemas.microsoft.com/office/drawing/2014/main" id="{4EB2AF8E-8443-4061-8EA2-2CD4961464B0}"/>
              </a:ext>
            </a:extLst>
          </p:cNvPr>
          <p:cNvSpPr txBox="1"/>
          <p:nvPr/>
        </p:nvSpPr>
        <p:spPr>
          <a:xfrm>
            <a:off x="2627784" y="1052155"/>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READING</a:t>
            </a:r>
          </a:p>
        </p:txBody>
      </p:sp>
      <p:sp>
        <p:nvSpPr>
          <p:cNvPr id="3" name="CuadroTexto 2">
            <a:extLst>
              <a:ext uri="{FF2B5EF4-FFF2-40B4-BE49-F238E27FC236}">
                <a16:creationId xmlns:a16="http://schemas.microsoft.com/office/drawing/2014/main" id="{D7C9C5CF-10F9-4FDE-8FDA-C470C203FAF9}"/>
              </a:ext>
            </a:extLst>
          </p:cNvPr>
          <p:cNvSpPr txBox="1"/>
          <p:nvPr/>
        </p:nvSpPr>
        <p:spPr>
          <a:xfrm>
            <a:off x="899592" y="2228106"/>
            <a:ext cx="7704856" cy="4524315"/>
          </a:xfrm>
          <a:prstGeom prst="rect">
            <a:avLst/>
          </a:prstGeom>
          <a:noFill/>
        </p:spPr>
        <p:txBody>
          <a:bodyPr wrap="square" rtlCol="0">
            <a:spAutoFit/>
          </a:bodyPr>
          <a:lstStyle/>
          <a:p>
            <a:pPr marL="342900" indent="-342900">
              <a:buFont typeface="+mj-lt"/>
              <a:buAutoNum type="arabicPeriod"/>
            </a:pPr>
            <a:r>
              <a:rPr lang="pl-PL" sz="1800" b="0" dirty="0">
                <a:solidFill>
                  <a:schemeClr val="accent2">
                    <a:lumMod val="75000"/>
                  </a:schemeClr>
                </a:solidFill>
              </a:rPr>
              <a:t>Baydal-Bertomeu, J. M., Page, Á. F., Belda-Lois, J. M., Garrido-Jaén, D., &amp; Prat, J. M. (2011). Neck motion patterns in whiplash-associated disorders: quantifying variability and spontaneity of movement. </a:t>
            </a:r>
            <a:r>
              <a:rPr lang="pl-PL" sz="1800" b="0" i="1" dirty="0">
                <a:solidFill>
                  <a:schemeClr val="accent2">
                    <a:lumMod val="75000"/>
                  </a:schemeClr>
                </a:solidFill>
              </a:rPr>
              <a:t>Clinical biomechanics</a:t>
            </a:r>
            <a:r>
              <a:rPr lang="pl-PL" sz="1800" b="0" dirty="0">
                <a:solidFill>
                  <a:schemeClr val="accent2">
                    <a:lumMod val="75000"/>
                  </a:schemeClr>
                </a:solidFill>
              </a:rPr>
              <a:t>, </a:t>
            </a:r>
            <a:r>
              <a:rPr lang="pl-PL" sz="1800" b="0" i="1" dirty="0">
                <a:solidFill>
                  <a:schemeClr val="accent2">
                    <a:lumMod val="75000"/>
                  </a:schemeClr>
                </a:solidFill>
              </a:rPr>
              <a:t>26</a:t>
            </a:r>
            <a:r>
              <a:rPr lang="pl-PL" sz="1800" b="0" dirty="0">
                <a:solidFill>
                  <a:schemeClr val="accent2">
                    <a:lumMod val="75000"/>
                  </a:schemeClr>
                </a:solidFill>
              </a:rPr>
              <a:t>(1), 29-34.</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López-Pascual, J., Peydro-de-Moya, M. F., Garrido-Jaén, J. D., Bausá-Peris, R., &amp; Villadeamigo-Panchón, M. J. (2009). Análisis del uso de herramientas de valoración funcional de las dolencias lumbares en el ámbito laboral. </a:t>
            </a:r>
            <a:r>
              <a:rPr lang="pl-PL" sz="1800" b="0" i="1" dirty="0">
                <a:solidFill>
                  <a:schemeClr val="accent2">
                    <a:lumMod val="75000"/>
                  </a:schemeClr>
                </a:solidFill>
              </a:rPr>
              <a:t>Rehabilitación</a:t>
            </a:r>
            <a:r>
              <a:rPr lang="pl-PL" sz="1800" b="0" dirty="0">
                <a:solidFill>
                  <a:schemeClr val="accent2">
                    <a:lumMod val="75000"/>
                  </a:schemeClr>
                </a:solidFill>
              </a:rPr>
              <a:t>, </a:t>
            </a:r>
            <a:r>
              <a:rPr lang="pl-PL" sz="1800" b="0" i="1" dirty="0">
                <a:solidFill>
                  <a:schemeClr val="accent2">
                    <a:lumMod val="75000"/>
                  </a:schemeClr>
                </a:solidFill>
              </a:rPr>
              <a:t>43</a:t>
            </a:r>
            <a:r>
              <a:rPr lang="pl-PL" sz="1800" b="0" dirty="0">
                <a:solidFill>
                  <a:schemeClr val="accent2">
                    <a:lumMod val="75000"/>
                  </a:schemeClr>
                </a:solidFill>
              </a:rPr>
              <a:t>(1), 16-23.</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Broseta, M. J. V., Bosch, I. B., de Moya, F. P., &amp; Corresa, S. P. (2017). Is kinematic analysis useful as a clinical test during whiplash associated disorders recovery? A clinical study. </a:t>
            </a:r>
            <a:r>
              <a:rPr lang="pl-PL" sz="1800" b="0" i="1" dirty="0">
                <a:solidFill>
                  <a:schemeClr val="accent2">
                    <a:lumMod val="75000"/>
                  </a:schemeClr>
                </a:solidFill>
              </a:rPr>
              <a:t>Gait &amp; Posture</a:t>
            </a:r>
            <a:r>
              <a:rPr lang="pl-PL" sz="1800" b="0" dirty="0">
                <a:solidFill>
                  <a:schemeClr val="accent2">
                    <a:lumMod val="75000"/>
                  </a:schemeClr>
                </a:solidFill>
              </a:rPr>
              <a:t>, </a:t>
            </a:r>
            <a:r>
              <a:rPr lang="pl-PL" sz="1800" b="0" i="1" dirty="0">
                <a:solidFill>
                  <a:schemeClr val="accent2">
                    <a:lumMod val="75000"/>
                  </a:schemeClr>
                </a:solidFill>
              </a:rPr>
              <a:t>57</a:t>
            </a:r>
            <a:r>
              <a:rPr lang="pl-PL" sz="1800" b="0" dirty="0">
                <a:solidFill>
                  <a:schemeClr val="accent2">
                    <a:lumMod val="75000"/>
                  </a:schemeClr>
                </a:solidFill>
              </a:rPr>
              <a:t>, 358.</a:t>
            </a:r>
            <a:endParaRPr lang="es-ES" sz="1800" b="0" dirty="0">
              <a:solidFill>
                <a:schemeClr val="accent2">
                  <a:lumMod val="75000"/>
                </a:schemeClr>
              </a:solidFill>
            </a:endParaRPr>
          </a:p>
          <a:p>
            <a:endParaRPr lang="es-ES" sz="1400" dirty="0">
              <a:solidFill>
                <a:schemeClr val="tx1"/>
              </a:solidFill>
            </a:endParaRPr>
          </a:p>
          <a:p>
            <a:endParaRPr lang="es-ES" sz="1200" dirty="0">
              <a:solidFill>
                <a:schemeClr val="tx1"/>
              </a:solidFill>
            </a:endParaRPr>
          </a:p>
          <a:p>
            <a:endParaRPr lang="es-ES" dirty="0"/>
          </a:p>
        </p:txBody>
      </p:sp>
    </p:spTree>
    <p:extLst>
      <p:ext uri="{BB962C8B-B14F-4D97-AF65-F5344CB8AC3E}">
        <p14:creationId xmlns:p14="http://schemas.microsoft.com/office/powerpoint/2010/main" val="1480224157"/>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C5FE661-9C8D-461F-83EF-597110CDC0F2}"/>
              </a:ext>
            </a:extLst>
          </p:cNvPr>
          <p:cNvSpPr txBox="1"/>
          <p:nvPr/>
        </p:nvSpPr>
        <p:spPr>
          <a:xfrm>
            <a:off x="2627784" y="1052155"/>
            <a:ext cx="3888432" cy="76944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READING</a:t>
            </a:r>
          </a:p>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QUESTIONS</a:t>
            </a:r>
          </a:p>
        </p:txBody>
      </p:sp>
      <p:sp>
        <p:nvSpPr>
          <p:cNvPr id="4" name="Rectángulo 3">
            <a:extLst>
              <a:ext uri="{FF2B5EF4-FFF2-40B4-BE49-F238E27FC236}">
                <a16:creationId xmlns:a16="http://schemas.microsoft.com/office/drawing/2014/main" id="{A3E25786-ED40-415F-B931-190416198AD9}"/>
              </a:ext>
            </a:extLst>
          </p:cNvPr>
          <p:cNvSpPr/>
          <p:nvPr/>
        </p:nvSpPr>
        <p:spPr>
          <a:xfrm>
            <a:off x="593558" y="2132856"/>
            <a:ext cx="7956884" cy="3477875"/>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What is the objective of the work?</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biomechanical technique or test was used?</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is the study population?</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Can you highlight any results obtained?</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are your conclusions about the usefulness that the biomechanical information had?</a:t>
            </a:r>
          </a:p>
        </p:txBody>
      </p:sp>
    </p:spTree>
    <p:extLst>
      <p:ext uri="{BB962C8B-B14F-4D97-AF65-F5344CB8AC3E}">
        <p14:creationId xmlns:p14="http://schemas.microsoft.com/office/powerpoint/2010/main" val="717427668"/>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858238D-8B07-4561-8498-443FC8297609}"/>
              </a:ext>
            </a:extLst>
          </p:cNvPr>
          <p:cNvSpPr txBox="1"/>
          <p:nvPr/>
        </p:nvSpPr>
        <p:spPr>
          <a:xfrm>
            <a:off x="1619672" y="1268760"/>
            <a:ext cx="5544616"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1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rPr>
              <a:t>L</a:t>
            </a:r>
          </a:p>
        </p:txBody>
      </p:sp>
      <p:sp>
        <p:nvSpPr>
          <p:cNvPr id="3" name="CuadroTexto 2">
            <a:extLst>
              <a:ext uri="{FF2B5EF4-FFF2-40B4-BE49-F238E27FC236}">
                <a16:creationId xmlns:a16="http://schemas.microsoft.com/office/drawing/2014/main" id="{2D40A295-C0B0-457B-B4E5-06FD8A8B4655}"/>
              </a:ext>
            </a:extLst>
          </p:cNvPr>
          <p:cNvSpPr txBox="1"/>
          <p:nvPr/>
        </p:nvSpPr>
        <p:spPr>
          <a:xfrm>
            <a:off x="2555776" y="837873"/>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
        <p:nvSpPr>
          <p:cNvPr id="5" name="Rectángulo 4">
            <a:extLst>
              <a:ext uri="{FF2B5EF4-FFF2-40B4-BE49-F238E27FC236}">
                <a16:creationId xmlns:a16="http://schemas.microsoft.com/office/drawing/2014/main" id="{FAC66BE8-997F-431F-B5BD-CFA8D089EE17}"/>
              </a:ext>
            </a:extLst>
          </p:cNvPr>
          <p:cNvSpPr/>
          <p:nvPr/>
        </p:nvSpPr>
        <p:spPr>
          <a:xfrm>
            <a:off x="575556" y="1272993"/>
            <a:ext cx="7992888" cy="4831515"/>
          </a:xfrm>
          <a:prstGeom prst="rect">
            <a:avLst/>
          </a:prstGeom>
        </p:spPr>
        <p:txBody>
          <a:bodyPr wrap="square">
            <a:spAutoFit/>
          </a:bodyPr>
          <a:lstStyle/>
          <a:p>
            <a:pPr marL="0" marR="0" lvl="0" indent="0" algn="just" defTabSz="914400" rtl="0" eaLnBrk="0" fontAlgn="base" latinLnBrk="0" hangingPunct="0">
              <a:lnSpc>
                <a:spcPts val="1400"/>
              </a:lnSpc>
              <a:spcBef>
                <a:spcPts val="1200"/>
              </a:spcBef>
              <a:spcAft>
                <a:spcPts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The biomechanical assessment of the spine makes it possible to:</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Objectivise the existence of an alteration by comparing with normalised databases of healthy population.</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Plan a treatment based on the condition objectivised and assess its benefits.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Monitor the progress of the patient.</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lang="en-GB" sz="2000" b="0" dirty="0">
                <a:solidFill>
                  <a:schemeClr val="accent2">
                    <a:lumMod val="75000"/>
                  </a:schemeClr>
                </a:solidFill>
                <a:ea typeface="Calibri" panose="020F0502020204030204" pitchFamily="34" charset="0"/>
              </a:rPr>
              <a:t>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stablish the normalisation or stabilisation of the pathological process.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Assess the functional limitations resulting from an injury (support in the assessment of sequelae).</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Help detect malingering behaviours.</a:t>
            </a:r>
          </a:p>
        </p:txBody>
      </p:sp>
    </p:spTree>
    <p:extLst>
      <p:ext uri="{BB962C8B-B14F-4D97-AF65-F5344CB8AC3E}">
        <p14:creationId xmlns:p14="http://schemas.microsoft.com/office/powerpoint/2010/main" val="2352240954"/>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467544" y="1795507"/>
            <a:ext cx="8208912" cy="3266985"/>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They involve significant technological resources, as well as trained staff and time commitment.</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strict protocol must be followed to maintain the reliability and reproducibility of the test and then compare with databases.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There are various types of tests that provide different information.</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biomechanical assessment test is not a diagnostic test.</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Tree>
    <p:extLst>
      <p:ext uri="{BB962C8B-B14F-4D97-AF65-F5344CB8AC3E}">
        <p14:creationId xmlns:p14="http://schemas.microsoft.com/office/powerpoint/2010/main" val="2538221278"/>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611560" y="1700808"/>
            <a:ext cx="8208912" cy="3728649"/>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biomechanical assessment test completes the information about the functional status of an injury.</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is not a substitute for clinical examination.</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provides objective information in patients with subjective pain symptoms.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makes it possible to monitor the patient’s progress and to determine when the treatment should end.</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Tree>
    <p:extLst>
      <p:ext uri="{BB962C8B-B14F-4D97-AF65-F5344CB8AC3E}">
        <p14:creationId xmlns:p14="http://schemas.microsoft.com/office/powerpoint/2010/main" val="3490808319"/>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05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7D1B3D3-71D3-4962-8240-08C352B7CFA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1" name="Rectangle 2">
            <a:extLst>
              <a:ext uri="{FF2B5EF4-FFF2-40B4-BE49-F238E27FC236}">
                <a16:creationId xmlns:a16="http://schemas.microsoft.com/office/drawing/2014/main" id="{5ED94CB1-EE5B-4BBF-B739-F9CBAC6A12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2" name="Rectangle 2">
            <a:extLst>
              <a:ext uri="{FF2B5EF4-FFF2-40B4-BE49-F238E27FC236}">
                <a16:creationId xmlns:a16="http://schemas.microsoft.com/office/drawing/2014/main" id="{7421CA43-92A0-4ADA-A01D-159FD0F6EE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3" name="Rectangle 2">
            <a:extLst>
              <a:ext uri="{FF2B5EF4-FFF2-40B4-BE49-F238E27FC236}">
                <a16:creationId xmlns:a16="http://schemas.microsoft.com/office/drawing/2014/main" id="{CEC601AE-A53C-46DB-B2C5-78E9BA3385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4" name="Rectangle 4">
            <a:extLst>
              <a:ext uri="{FF2B5EF4-FFF2-40B4-BE49-F238E27FC236}">
                <a16:creationId xmlns:a16="http://schemas.microsoft.com/office/drawing/2014/main" id="{5141D939-8CFE-4468-AE0D-2008D56367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908720"/>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OBJECTIVES</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504031" y="2132856"/>
            <a:ext cx="8135937" cy="3031599"/>
          </a:xfrm>
          <a:prstGeom prst="rect">
            <a:avLst/>
          </a:prstGeom>
        </p:spPr>
        <p:txBody>
          <a:bodyPr wrap="square">
            <a:spAutoFit/>
          </a:bodyPr>
          <a:lstStyle/>
          <a:p>
            <a:pPr marL="342900" lvl="0" indent="-342900">
              <a:buFont typeface="Arial" panose="020B0604020202020204" pitchFamily="34" charset="0"/>
              <a:buChar char="•"/>
            </a:pPr>
            <a:r>
              <a:rPr lang="en-US" sz="2000" b="0" dirty="0">
                <a:solidFill>
                  <a:schemeClr val="accent2">
                    <a:lumMod val="75000"/>
                  </a:schemeClr>
                </a:solidFill>
              </a:rPr>
              <a:t>To show different uses of biomechanical assessment techniques in the clinical field of spinal pathology assessment.</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To </a:t>
            </a:r>
            <a:r>
              <a:rPr lang="en-US" sz="2000" b="0" dirty="0" err="1">
                <a:solidFill>
                  <a:schemeClr val="accent2">
                    <a:lumMod val="75000"/>
                  </a:schemeClr>
                </a:solidFill>
              </a:rPr>
              <a:t>analyse</a:t>
            </a:r>
            <a:r>
              <a:rPr lang="en-US" sz="2000" b="0" dirty="0">
                <a:solidFill>
                  <a:schemeClr val="accent2">
                    <a:lumMod val="75000"/>
                  </a:schemeClr>
                </a:solidFill>
              </a:rPr>
              <a:t> through scientific studies the usefulness of the biomechanical assessment of the spine.</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To highlight some aspects of interest in the broad area of assessing using biomechanical analysis tests.</a:t>
            </a:r>
            <a:r>
              <a:rPr lang="es-ES" sz="2000" b="0" dirty="0">
                <a:solidFill>
                  <a:schemeClr val="accent2">
                    <a:lumMod val="75000"/>
                  </a:schemeClr>
                </a:solidFill>
              </a:rPr>
              <a:t> </a:t>
            </a:r>
          </a:p>
          <a:p>
            <a:pPr>
              <a:defRPr/>
            </a:pPr>
            <a:endParaRPr lang="es-ES" sz="1100" b="0" dirty="0">
              <a:solidFill>
                <a:schemeClr val="tx1"/>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8A6124-C902-459F-AFC9-A9C982DA37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39" name="Rectangle 2">
            <a:extLst>
              <a:ext uri="{FF2B5EF4-FFF2-40B4-BE49-F238E27FC236}">
                <a16:creationId xmlns:a16="http://schemas.microsoft.com/office/drawing/2014/main" id="{C01E3795-8F4A-4D9D-9380-41CDB7DA75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0" name="Rectangle 2">
            <a:extLst>
              <a:ext uri="{FF2B5EF4-FFF2-40B4-BE49-F238E27FC236}">
                <a16:creationId xmlns:a16="http://schemas.microsoft.com/office/drawing/2014/main" id="{71AEA63C-A1C4-4DFC-8D49-CD67EC15133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1" name="Rectangle 2">
            <a:extLst>
              <a:ext uri="{FF2B5EF4-FFF2-40B4-BE49-F238E27FC236}">
                <a16:creationId xmlns:a16="http://schemas.microsoft.com/office/drawing/2014/main" id="{C3C997D9-CE1B-4A2F-B4BC-5B09C8B60A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2" name="Rectangle 4">
            <a:extLst>
              <a:ext uri="{FF2B5EF4-FFF2-40B4-BE49-F238E27FC236}">
                <a16:creationId xmlns:a16="http://schemas.microsoft.com/office/drawing/2014/main" id="{91109F23-79C3-437D-99B6-4B4EC6335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836712"/>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CONTENTS</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994169" y="2104310"/>
            <a:ext cx="7488832" cy="3477875"/>
          </a:xfrm>
          <a:prstGeom prst="rect">
            <a:avLst/>
          </a:prstGeom>
        </p:spPr>
        <p:txBody>
          <a:bodyPr wrap="square">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Clinical applications of biomechanical tests. General information.</a:t>
            </a:r>
            <a:endParaRPr kumimoji="0" lang="en-GB" sz="2000" b="0" i="0" u="none" strike="noStrike" kern="1200" cap="none" spc="0" normalizeH="0" baseline="0" noProof="0" dirty="0">
              <a:ln>
                <a:noFill/>
              </a:ln>
              <a:solidFill>
                <a:schemeClr val="accent2">
                  <a:lumMod val="75000"/>
                </a:schemeClr>
              </a:solidFill>
              <a:effectLst/>
              <a:highlight>
                <a:srgbClr val="FFFF00"/>
              </a:highligh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Usefulness of the functional biomechanical assessment of the spine.</a:t>
            </a:r>
          </a:p>
          <a:p>
            <a:pPr marR="0" lvl="0" algn="l" defTabSz="914400" rtl="0" eaLnBrk="0" fontAlgn="base" latinLnBrk="0" hangingPunct="0">
              <a:lnSpc>
                <a:spcPct val="100000"/>
              </a:lnSpc>
              <a:spcBef>
                <a:spcPct val="0"/>
              </a:spcBef>
              <a:spcAft>
                <a:spcPct val="0"/>
              </a:spcAft>
              <a:buClrTx/>
              <a:buSzTx/>
              <a:tabLst/>
              <a:defRPr/>
            </a:pPr>
            <a:endParaRPr lang="en-GB" sz="2000" b="0" dirty="0">
              <a:solidFill>
                <a:schemeClr val="accent2">
                  <a:lumMod val="75000"/>
                </a:schemeClr>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Example of a clinical case. Progress monitoring.</a:t>
            </a:r>
          </a:p>
          <a:p>
            <a:pPr lvl="1">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indent="-342900">
              <a:buFont typeface="Arial" panose="020B0604020202020204" pitchFamily="34" charset="0"/>
              <a:buChar char="•"/>
              <a:defRPr/>
            </a:pPr>
            <a:r>
              <a:rPr lang="en-GB" sz="2000" b="0" dirty="0">
                <a:solidFill>
                  <a:schemeClr val="accent2">
                    <a:lumMod val="75000"/>
                  </a:schemeClr>
                </a:solidFill>
              </a:rPr>
              <a:t>Key ideas.</a:t>
            </a:r>
          </a:p>
          <a:p>
            <a:pPr marL="342900" indent="-342900">
              <a:buFont typeface="Arial" panose="020B0604020202020204" pitchFamily="34" charset="0"/>
              <a:buChar char="•"/>
              <a:defRPr/>
            </a:pPr>
            <a:endParaRPr kumimoji="0" lang="es-ES"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482562181"/>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467544" y="1700808"/>
            <a:ext cx="7992888" cy="4401205"/>
          </a:xfrm>
          <a:prstGeom prst="rect">
            <a:avLst/>
          </a:prstGeom>
          <a:noFill/>
        </p:spPr>
        <p:txBody>
          <a:bodyPr wrap="square" rtlCol="0">
            <a:spAutoFit/>
          </a:bodyPr>
          <a:lstStyle/>
          <a:p>
            <a:pPr algn="just"/>
            <a:r>
              <a:rPr lang="en-GB" sz="2000" b="0" dirty="0">
                <a:solidFill>
                  <a:schemeClr val="accent2">
                    <a:lumMod val="75000"/>
                  </a:schemeClr>
                </a:solidFill>
              </a:rPr>
              <a:t>Functional assessment is the method used to measure a person's limitations when performing different tasks.</a:t>
            </a:r>
          </a:p>
          <a:p>
            <a:pPr algn="just"/>
            <a:endParaRPr lang="en-GB" sz="2000" b="0" dirty="0">
              <a:solidFill>
                <a:schemeClr val="accent2">
                  <a:lumMod val="75000"/>
                </a:schemeClr>
              </a:solidFill>
            </a:endParaRPr>
          </a:p>
          <a:p>
            <a:pPr algn="just"/>
            <a:r>
              <a:rPr lang="en-GB" sz="2000" b="0" dirty="0">
                <a:solidFill>
                  <a:schemeClr val="accent2">
                    <a:lumMod val="75000"/>
                  </a:schemeClr>
                </a:solidFill>
              </a:rPr>
              <a:t>Functional assessment complements the diagnosis of pathologies that affect movement within the clinical evaluation process by using instrumental techniques: </a:t>
            </a:r>
          </a:p>
          <a:p>
            <a:pPr algn="just"/>
            <a:r>
              <a:rPr lang="en-GB" sz="2000" b="0" dirty="0">
                <a:solidFill>
                  <a:schemeClr val="accent2">
                    <a:lumMod val="75000"/>
                  </a:schemeClr>
                </a:solidFill>
              </a:rPr>
              <a:t>	Anamnesis</a:t>
            </a:r>
          </a:p>
          <a:p>
            <a:pPr algn="just"/>
            <a:r>
              <a:rPr lang="en-GB" sz="2000" b="0" dirty="0">
                <a:solidFill>
                  <a:schemeClr val="accent2">
                    <a:lumMod val="75000"/>
                  </a:schemeClr>
                </a:solidFill>
              </a:rPr>
              <a:t>	Physical examination</a:t>
            </a:r>
          </a:p>
          <a:p>
            <a:pPr algn="just"/>
            <a:r>
              <a:rPr lang="en-GB" sz="2000" b="0" dirty="0">
                <a:solidFill>
                  <a:schemeClr val="accent2">
                    <a:lumMod val="75000"/>
                  </a:schemeClr>
                </a:solidFill>
              </a:rPr>
              <a:t>	Diagnostic tests</a:t>
            </a:r>
          </a:p>
          <a:p>
            <a:pPr algn="just"/>
            <a:r>
              <a:rPr lang="en-GB" sz="2000" b="0" dirty="0">
                <a:solidFill>
                  <a:schemeClr val="accent2">
                    <a:lumMod val="75000"/>
                  </a:schemeClr>
                </a:solidFill>
              </a:rPr>
              <a:t>	Biomechanical assessment tests</a:t>
            </a:r>
          </a:p>
          <a:p>
            <a:pPr algn="just"/>
            <a:r>
              <a:rPr lang="en-GB" sz="2000" b="0" dirty="0">
                <a:solidFill>
                  <a:schemeClr val="accent2">
                    <a:lumMod val="75000"/>
                  </a:schemeClr>
                </a:solidFill>
              </a:rPr>
              <a:t>A biomechanical test is a test that assesses mechanical or physiological aspects related to human motor function such as muscle strength, movement, coordination, balance, and dynamic muscle activation patterns.</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algn="ctr"/>
            <a:r>
              <a:rPr lang="es-ES" sz="2200" dirty="0" err="1">
                <a:solidFill>
                  <a:srgbClr val="333399">
                    <a:lumMod val="75000"/>
                  </a:srgbClr>
                </a:solidFill>
              </a:rPr>
              <a:t>Remember</a:t>
            </a:r>
            <a:endParaRPr lang="es-ES" sz="2200" dirty="0">
              <a:solidFill>
                <a:srgbClr val="333399">
                  <a:lumMod val="75000"/>
                </a:srgbClr>
              </a:solidFill>
            </a:endParaRPr>
          </a:p>
        </p:txBody>
      </p:sp>
    </p:spTree>
    <p:extLst>
      <p:ext uri="{BB962C8B-B14F-4D97-AF65-F5344CB8AC3E}">
        <p14:creationId xmlns:p14="http://schemas.microsoft.com/office/powerpoint/2010/main" val="220688182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467544" y="1844824"/>
            <a:ext cx="8676456" cy="286232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The biomechanical tests used to assess the spine are:</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Kinematic tests: they analyse the characteristics of movement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Kinetic tests: they study the forces that generate movement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Dynamometry: it studies forces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Surface electromyography: it studies the patterns of muscle activity</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err="1">
                <a:solidFill>
                  <a:srgbClr val="333399">
                    <a:lumMod val="75000"/>
                  </a:srgbClr>
                </a:solidFill>
              </a:rPr>
              <a:t>Remember</a:t>
            </a:r>
            <a:endParaRPr lang="es-ES" sz="2200" dirty="0">
              <a:solidFill>
                <a:srgbClr val="333399">
                  <a:lumMod val="75000"/>
                </a:srgbClr>
              </a:solidFill>
            </a:endParaRPr>
          </a:p>
        </p:txBody>
      </p:sp>
    </p:spTree>
    <p:extLst>
      <p:ext uri="{BB962C8B-B14F-4D97-AF65-F5344CB8AC3E}">
        <p14:creationId xmlns:p14="http://schemas.microsoft.com/office/powerpoint/2010/main" val="534177134"/>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9D8146-BEB0-4FA8-BA47-D745E60E2994}"/>
              </a:ext>
            </a:extLst>
          </p:cNvPr>
          <p:cNvSpPr txBox="1"/>
          <p:nvPr/>
        </p:nvSpPr>
        <p:spPr>
          <a:xfrm>
            <a:off x="1115616" y="1732456"/>
            <a:ext cx="7632848" cy="1015663"/>
          </a:xfrm>
          <a:prstGeom prst="rect">
            <a:avLst/>
          </a:prstGeom>
          <a:noFill/>
        </p:spPr>
        <p:txBody>
          <a:bodyPr wrap="square" rtlCol="0">
            <a:spAutoFit/>
          </a:bodyPr>
          <a:lstStyle/>
          <a:p>
            <a:r>
              <a:rPr lang="en-US" sz="2000" b="0" dirty="0">
                <a:solidFill>
                  <a:schemeClr val="accent2">
                    <a:lumMod val="75000"/>
                  </a:schemeClr>
                </a:solidFill>
              </a:rPr>
              <a:t>In what situations is it useful to assess a functional disorder using biomechanical instrumental techniques in a person with spinal pathology?</a:t>
            </a:r>
            <a:endParaRPr lang="es-ES" sz="2000" b="0" dirty="0">
              <a:solidFill>
                <a:schemeClr val="accent2">
                  <a:lumMod val="75000"/>
                </a:schemeClr>
              </a:solidFill>
            </a:endParaRPr>
          </a:p>
        </p:txBody>
      </p:sp>
      <p:sp>
        <p:nvSpPr>
          <p:cNvPr id="4" name="CuadroTexto 3">
            <a:extLst>
              <a:ext uri="{FF2B5EF4-FFF2-40B4-BE49-F238E27FC236}">
                <a16:creationId xmlns:a16="http://schemas.microsoft.com/office/drawing/2014/main" id="{34B8F554-B80C-43FA-8E35-ADCBD8A0DEB0}"/>
              </a:ext>
            </a:extLst>
          </p:cNvPr>
          <p:cNvSpPr txBox="1"/>
          <p:nvPr/>
        </p:nvSpPr>
        <p:spPr>
          <a:xfrm>
            <a:off x="2627784" y="1052155"/>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DISCUSSION</a:t>
            </a:r>
          </a:p>
        </p:txBody>
      </p:sp>
      <p:pic>
        <p:nvPicPr>
          <p:cNvPr id="6" name="Imagen 5">
            <a:extLst>
              <a:ext uri="{FF2B5EF4-FFF2-40B4-BE49-F238E27FC236}">
                <a16:creationId xmlns:a16="http://schemas.microsoft.com/office/drawing/2014/main" id="{A8AD952C-3067-4FB9-A3FD-30C7D7939B0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03848" y="3068960"/>
            <a:ext cx="2471936" cy="2471936"/>
          </a:xfrm>
          <a:prstGeom prst="rect">
            <a:avLst/>
          </a:prstGeom>
        </p:spPr>
      </p:pic>
    </p:spTree>
    <p:extLst>
      <p:ext uri="{BB962C8B-B14F-4D97-AF65-F5344CB8AC3E}">
        <p14:creationId xmlns:p14="http://schemas.microsoft.com/office/powerpoint/2010/main" val="1162418296"/>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287524" y="1700808"/>
            <a:ext cx="8568952" cy="449809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2000" b="0" dirty="0">
                <a:solidFill>
                  <a:schemeClr val="accent2">
                    <a:lumMod val="75000"/>
                  </a:schemeClr>
                </a:solidFill>
              </a:rPr>
              <a:t>They are useful because they provide objective data about movement in relation to the pathology of the person assessed.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sz="2000" b="0" dirty="0">
                <a:solidFill>
                  <a:schemeClr val="accent2">
                    <a:lumMod val="75000"/>
                  </a:schemeClr>
                </a:solidFill>
              </a:rPr>
              <a:t>This objective information helps in the decision-making process regarding:</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Modifications to the treatment.</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Finishing a treatment due to improvement or healing.</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allow us to monitor the patient’s progress.</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help support the end of the clinical process and therefore the return to the patient’s daily activities.</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make it possible to assess sequelae after an injury.</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help make decisions on the person’s return to work.</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3" name="CuadroTexto 2">
            <a:extLst>
              <a:ext uri="{FF2B5EF4-FFF2-40B4-BE49-F238E27FC236}">
                <a16:creationId xmlns:a16="http://schemas.microsoft.com/office/drawing/2014/main" id="{6D83A0DC-B1C4-440C-897D-6715151AEC22}"/>
              </a:ext>
            </a:extLst>
          </p:cNvPr>
          <p:cNvSpPr txBox="1"/>
          <p:nvPr/>
        </p:nvSpPr>
        <p:spPr>
          <a:xfrm>
            <a:off x="503548" y="836712"/>
            <a:ext cx="8136904" cy="769441"/>
          </a:xfrm>
          <a:prstGeom prst="rect">
            <a:avLst/>
          </a:prstGeom>
          <a:noFill/>
        </p:spPr>
        <p:txBody>
          <a:bodyPr wrap="square" rtlCol="0">
            <a:spAutoFit/>
          </a:bodyPr>
          <a:lstStyle/>
          <a:p>
            <a:pPr algn="ctr">
              <a:defRPr/>
            </a:pPr>
            <a:r>
              <a:rPr lang="en-GB" sz="2200" dirty="0">
                <a:solidFill>
                  <a:srgbClr val="333399">
                    <a:lumMod val="75000"/>
                  </a:srgbClr>
                </a:solidFill>
              </a:rPr>
              <a:t>Why are these tests useful in the clinical setting? When are they recommended?</a:t>
            </a:r>
          </a:p>
        </p:txBody>
      </p:sp>
    </p:spTree>
    <p:extLst>
      <p:ext uri="{BB962C8B-B14F-4D97-AF65-F5344CB8AC3E}">
        <p14:creationId xmlns:p14="http://schemas.microsoft.com/office/powerpoint/2010/main" val="4222285436"/>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28E32C-5DAE-40CC-A503-49C52D4223F8}"/>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1. Progress monitoring</a:t>
            </a:r>
          </a:p>
        </p:txBody>
      </p:sp>
      <p:sp>
        <p:nvSpPr>
          <p:cNvPr id="4" name="Rectángulo 3">
            <a:extLst>
              <a:ext uri="{FF2B5EF4-FFF2-40B4-BE49-F238E27FC236}">
                <a16:creationId xmlns:a16="http://schemas.microsoft.com/office/drawing/2014/main" id="{4FDA7C0F-8F1D-48FB-8E36-A4B5569D62BD}"/>
              </a:ext>
            </a:extLst>
          </p:cNvPr>
          <p:cNvSpPr/>
          <p:nvPr/>
        </p:nvSpPr>
        <p:spPr>
          <a:xfrm>
            <a:off x="519534" y="1772816"/>
            <a:ext cx="8208912" cy="3054682"/>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26-year-old injured woman who suffered a traffic accident on 1 June  2013. She was driving a motorcycle which hit a car.</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Ten days later, she went to a rehabilitation clinic for the first time.</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She performed 5 rehabilitation sessions of the cervical spine. A functional test of biomechanical assessment was performed in the first and the last session.</a:t>
            </a:r>
          </a:p>
          <a:p>
            <a:pPr algn="just">
              <a:spcBef>
                <a:spcPts val="300"/>
              </a:spcBef>
              <a:spcAft>
                <a:spcPts val="0"/>
              </a:spcAft>
              <a:buClr>
                <a:srgbClr val="64A0C8"/>
              </a:buClr>
            </a:pPr>
            <a:r>
              <a:rPr lang="en-GB" sz="2000" b="0" dirty="0">
                <a:solidFill>
                  <a:schemeClr val="accent2">
                    <a:lumMod val="75000"/>
                  </a:schemeClr>
                </a:solidFill>
              </a:rPr>
              <a:t>The final result of these control assessments was as follows:</a:t>
            </a:r>
          </a:p>
        </p:txBody>
      </p:sp>
    </p:spTree>
    <p:extLst>
      <p:ext uri="{BB962C8B-B14F-4D97-AF65-F5344CB8AC3E}">
        <p14:creationId xmlns:p14="http://schemas.microsoft.com/office/powerpoint/2010/main" val="2706103224"/>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8F39C61-E7B2-4BE2-A6C8-1E811499F7FB}"/>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1. Progress monitoring</a:t>
            </a:r>
          </a:p>
        </p:txBody>
      </p:sp>
      <p:pic>
        <p:nvPicPr>
          <p:cNvPr id="3" name="Imagen 2">
            <a:extLst>
              <a:ext uri="{FF2B5EF4-FFF2-40B4-BE49-F238E27FC236}">
                <a16:creationId xmlns:a16="http://schemas.microsoft.com/office/drawing/2014/main" id="{A63DD689-5914-4180-B462-7E31BD574670}"/>
              </a:ext>
            </a:extLst>
          </p:cNvPr>
          <p:cNvPicPr/>
          <p:nvPr/>
        </p:nvPicPr>
        <p:blipFill>
          <a:blip r:embed="rId3" cstate="print"/>
          <a:srcRect r="20748"/>
          <a:stretch>
            <a:fillRect/>
          </a:stretch>
        </p:blipFill>
        <p:spPr bwMode="auto">
          <a:xfrm>
            <a:off x="2432455" y="2047493"/>
            <a:ext cx="4438650" cy="2867025"/>
          </a:xfrm>
          <a:prstGeom prst="rect">
            <a:avLst/>
          </a:prstGeom>
          <a:noFill/>
          <a:ln w="9525">
            <a:noFill/>
            <a:miter lim="800000"/>
            <a:headEnd/>
            <a:tailEnd/>
          </a:ln>
        </p:spPr>
      </p:pic>
      <p:sp>
        <p:nvSpPr>
          <p:cNvPr id="4" name="Rectángulo 3">
            <a:extLst>
              <a:ext uri="{FF2B5EF4-FFF2-40B4-BE49-F238E27FC236}">
                <a16:creationId xmlns:a16="http://schemas.microsoft.com/office/drawing/2014/main" id="{3EB1FA33-1B34-4FEC-AFC1-775B1E31854A}"/>
              </a:ext>
            </a:extLst>
          </p:cNvPr>
          <p:cNvSpPr/>
          <p:nvPr/>
        </p:nvSpPr>
        <p:spPr>
          <a:xfrm>
            <a:off x="583328" y="4809346"/>
            <a:ext cx="8136904"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Values below 90% are considered functionally altered in the normality index (pink-shaded stripe).</a:t>
            </a:r>
            <a:endParaRPr lang="es-ES" sz="2000" b="0" dirty="0">
              <a:solidFill>
                <a:schemeClr val="accent2">
                  <a:lumMod val="75000"/>
                </a:schemeClr>
              </a:solidFill>
            </a:endParaRPr>
          </a:p>
        </p:txBody>
      </p:sp>
      <p:sp>
        <p:nvSpPr>
          <p:cNvPr id="5" name="Rectángulo 4">
            <a:extLst>
              <a:ext uri="{FF2B5EF4-FFF2-40B4-BE49-F238E27FC236}">
                <a16:creationId xmlns:a16="http://schemas.microsoft.com/office/drawing/2014/main" id="{3F8533C6-1164-4120-AFE1-F2CA99814BEB}"/>
              </a:ext>
            </a:extLst>
          </p:cNvPr>
          <p:cNvSpPr/>
          <p:nvPr/>
        </p:nvSpPr>
        <p:spPr>
          <a:xfrm>
            <a:off x="583329" y="5517232"/>
            <a:ext cx="8244917" cy="707886"/>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Conclusion</a:t>
            </a:r>
            <a:r>
              <a:rPr lang="en-GB" sz="2000" b="0" dirty="0">
                <a:solidFill>
                  <a:schemeClr val="accent2">
                    <a:lumMod val="75000"/>
                  </a:schemeClr>
                </a:solidFill>
                <a:ea typeface="Calibri" panose="020F0502020204030204" pitchFamily="34" charset="0"/>
              </a:rPr>
              <a:t>: The progress monitoring shows that the function has been normal and stable from the beginning of the rehabilitation.</a:t>
            </a:r>
            <a:r>
              <a:rPr lang="en-GB" sz="2000" b="0" dirty="0">
                <a:solidFill>
                  <a:schemeClr val="accent2">
                    <a:lumMod val="75000"/>
                  </a:schemeClr>
                </a:solidFill>
              </a:rPr>
              <a:t> </a:t>
            </a:r>
          </a:p>
        </p:txBody>
      </p:sp>
      <p:sp>
        <p:nvSpPr>
          <p:cNvPr id="7" name="Rectángulo 6">
            <a:extLst>
              <a:ext uri="{FF2B5EF4-FFF2-40B4-BE49-F238E27FC236}">
                <a16:creationId xmlns:a16="http://schemas.microsoft.com/office/drawing/2014/main" id="{48898B45-ACD7-4B3A-86B0-D7AA53BA91A1}"/>
              </a:ext>
            </a:extLst>
          </p:cNvPr>
          <p:cNvSpPr/>
          <p:nvPr/>
        </p:nvSpPr>
        <p:spPr>
          <a:xfrm>
            <a:off x="296902" y="1537191"/>
            <a:ext cx="8343550"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The final result of these assessments to monitor the cervical function was as follows:</a:t>
            </a:r>
            <a:endParaRPr lang="es-ES" sz="2000" b="0" dirty="0">
              <a:solidFill>
                <a:schemeClr val="accent2">
                  <a:lumMod val="75000"/>
                </a:schemeClr>
              </a:solidFill>
            </a:endParaRPr>
          </a:p>
        </p:txBody>
      </p:sp>
    </p:spTree>
    <p:extLst>
      <p:ext uri="{BB962C8B-B14F-4D97-AF65-F5344CB8AC3E}">
        <p14:creationId xmlns:p14="http://schemas.microsoft.com/office/powerpoint/2010/main" val="3837467497"/>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40752</TotalTime>
  <Pages>0</Pages>
  <Words>1562</Words>
  <Characters>0</Characters>
  <Application>Microsoft Office PowerPoint</Application>
  <PresentationFormat>Presentación en pantalla (4:3)</PresentationFormat>
  <Lines>0</Lines>
  <Paragraphs>167</Paragraphs>
  <Slides>18</Slides>
  <Notes>14</Notes>
  <HiddenSlides>0</HiddenSlides>
  <MMClips>0</MMClips>
  <ScaleCrop>false</ScaleCrop>
  <HeadingPairs>
    <vt:vector size="6" baseType="variant">
      <vt:variant>
        <vt:lpstr>Fuentes usadas</vt:lpstr>
      </vt:variant>
      <vt:variant>
        <vt:i4>10</vt:i4>
      </vt:variant>
      <vt:variant>
        <vt:lpstr>Tema</vt:lpstr>
      </vt:variant>
      <vt:variant>
        <vt:i4>4</vt:i4>
      </vt:variant>
      <vt:variant>
        <vt:lpstr>Títulos de diapositiva</vt:lpstr>
      </vt:variant>
      <vt:variant>
        <vt:i4>18</vt:i4>
      </vt:variant>
    </vt:vector>
  </HeadingPairs>
  <TitlesOfParts>
    <vt:vector size="32" baseType="lpstr">
      <vt:lpstr>Arial</vt:lpstr>
      <vt:lpstr>Arial Bold</vt:lpstr>
      <vt:lpstr>Bradley Hand ITC</vt:lpstr>
      <vt:lpstr>Calibri</vt:lpstr>
      <vt:lpstr>Gill Sans</vt:lpstr>
      <vt:lpstr>Symbol</vt:lpstr>
      <vt:lpstr>Tahoma</vt:lpstr>
      <vt:lpstr>Times New Roman</vt:lpstr>
      <vt:lpstr>Verdana</vt:lpstr>
      <vt:lpstr>Wingdings</vt:lpstr>
      <vt:lpstr>Pantallazo inicio</vt:lpstr>
      <vt:lpstr>Pantallazo cierre</vt:lpstr>
      <vt:lpstr>1_WOIZ - prezentacja "wykładowa"</vt:lpstr>
      <vt:lpstr>2_WOIZ - prezentacja "wykładowa"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Cristina Herrero Ligero</cp:lastModifiedBy>
  <cp:revision>1102</cp:revision>
  <cp:lastPrinted>2020-02-17T10:09:46Z</cp:lastPrinted>
  <dcterms:created xsi:type="dcterms:W3CDTF">2010-06-23T19:02:16Z</dcterms:created>
  <dcterms:modified xsi:type="dcterms:W3CDTF">2020-07-30T15:21:24Z</dcterms:modified>
</cp:coreProperties>
</file>