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18"/>
  </p:notesMasterIdLst>
  <p:handoutMasterIdLst>
    <p:handoutMasterId r:id="rId19"/>
  </p:handoutMasterIdLst>
  <p:sldIdLst>
    <p:sldId id="627" r:id="rId4"/>
    <p:sldId id="692" r:id="rId5"/>
    <p:sldId id="784" r:id="rId6"/>
    <p:sldId id="785" r:id="rId7"/>
    <p:sldId id="786" r:id="rId8"/>
    <p:sldId id="773" r:id="rId9"/>
    <p:sldId id="774" r:id="rId10"/>
    <p:sldId id="789" r:id="rId11"/>
    <p:sldId id="790" r:id="rId12"/>
    <p:sldId id="791" r:id="rId13"/>
    <p:sldId id="792" r:id="rId14"/>
    <p:sldId id="793" r:id="rId15"/>
    <p:sldId id="794" r:id="rId16"/>
    <p:sldId id="626" r:id="rId1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337" autoAdjust="0"/>
  </p:normalViewPr>
  <p:slideViewPr>
    <p:cSldViewPr>
      <p:cViewPr varScale="1">
        <p:scale>
          <a:sx n="123" d="100"/>
          <a:sy n="123" d="100"/>
        </p:scale>
        <p:origin x="1284"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6054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626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344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6845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1407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0519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7380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7395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3061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628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9702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28/07/2020</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17F0B0-FAC7-4B89-A16A-34B62B6576B5}"/>
              </a:ext>
            </a:extLst>
          </p:cNvPr>
          <p:cNvSpPr>
            <a:spLocks noChangeArrowheads="1"/>
          </p:cNvSpPr>
          <p:nvPr/>
        </p:nvSpPr>
        <p:spPr bwMode="auto">
          <a:xfrm>
            <a:off x="1547664" y="3645024"/>
            <a:ext cx="705678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pl-PL" sz="2000" dirty="0">
                <a:solidFill>
                  <a:schemeClr val="accent2">
                    <a:lumMod val="75000"/>
                  </a:schemeClr>
                </a:solidFill>
                <a:latin typeface="Bradley Hand ITC" panose="03070402050302030203" pitchFamily="66" charset="0"/>
              </a:rPr>
              <a:t>M</a:t>
            </a:r>
            <a:r>
              <a:rPr lang="en-US" sz="2000" dirty="0">
                <a:solidFill>
                  <a:schemeClr val="accent2">
                    <a:lumMod val="75000"/>
                  </a:schemeClr>
                </a:solidFill>
                <a:latin typeface="Bradley Hand ITC" panose="03070402050302030203" pitchFamily="66" charset="0"/>
              </a:rPr>
              <a:t>ODULE: BIOMECHANICS OF GAIT  </a:t>
            </a:r>
            <a:endParaRPr lang="pl-PL" sz="2000" dirty="0">
              <a:solidFill>
                <a:schemeClr val="accent2">
                  <a:lumMod val="75000"/>
                </a:schemeClr>
              </a:solidFill>
              <a:latin typeface="Bradley Hand ITC" panose="03070402050302030203" pitchFamily="66" charset="0"/>
            </a:endParaRPr>
          </a:p>
          <a:p>
            <a:r>
              <a:rPr lang="pl-PL" sz="2000" dirty="0">
                <a:solidFill>
                  <a:schemeClr val="accent2">
                    <a:lumMod val="75000"/>
                  </a:schemeClr>
                </a:solidFill>
                <a:latin typeface="Bradley Hand ITC" panose="03070402050302030203" pitchFamily="66" charset="0"/>
              </a:rPr>
              <a:t>REINFORCEMENT ACTIVITY</a:t>
            </a:r>
            <a:r>
              <a:rPr lang="en-US" sz="2000" dirty="0">
                <a:solidFill>
                  <a:schemeClr val="accent2">
                    <a:lumMod val="75000"/>
                  </a:schemeClr>
                </a:solidFill>
                <a:latin typeface="Bradley Hand ITC" panose="03070402050302030203" pitchFamily="66" charset="0"/>
              </a:rPr>
              <a:t> Unit </a:t>
            </a:r>
            <a:r>
              <a:rPr lang="pl-PL" sz="2000" dirty="0">
                <a:solidFill>
                  <a:schemeClr val="accent2">
                    <a:lumMod val="75000"/>
                  </a:schemeClr>
                </a:solidFill>
                <a:latin typeface="Bradley Hand ITC" panose="03070402050302030203" pitchFamily="66" charset="0"/>
              </a:rPr>
              <a:t>B</a:t>
            </a:r>
            <a:r>
              <a:rPr lang="en-US" sz="2000" dirty="0">
                <a:solidFill>
                  <a:schemeClr val="accent2">
                    <a:lumMod val="75000"/>
                  </a:schemeClr>
                </a:solidFill>
                <a:latin typeface="Bradley Hand ITC" panose="03070402050302030203" pitchFamily="66" charset="0"/>
              </a:rPr>
              <a:t>: BIOMECHANICAL ALTERATIONS IN GAIT</a:t>
            </a:r>
            <a:endParaRPr lang="pl-PL" sz="2000" dirty="0">
              <a:solidFill>
                <a:schemeClr val="accent2">
                  <a:lumMod val="75000"/>
                </a:schemeClr>
              </a:solidFill>
              <a:latin typeface="Bradley Hand ITC" panose="03070402050302030203" pitchFamily="66" charset="0"/>
              <a:sym typeface="Arial" charset="0"/>
            </a:endParaRPr>
          </a:p>
          <a:p>
            <a:endParaRPr lang="pl-PL" sz="2000" dirty="0">
              <a:solidFill>
                <a:srgbClr val="FFC000"/>
              </a:solidFill>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1107996"/>
          </a:xfrm>
          <a:prstGeom prst="rect">
            <a:avLst/>
          </a:prstGeom>
        </p:spPr>
        <p:txBody>
          <a:bodyPr>
            <a:spAutoFit/>
          </a:bodyPr>
          <a:lstStyle/>
          <a:p>
            <a:pPr algn="ctr">
              <a:defRPr/>
            </a:pPr>
            <a:r>
              <a:rPr lang="pl-PL" sz="2200" dirty="0">
                <a:solidFill>
                  <a:schemeClr val="accent2">
                    <a:lumMod val="75000"/>
                  </a:schemeClr>
                </a:solidFill>
              </a:rPr>
              <a:t>COURSES OF JOINT ANGLES</a:t>
            </a:r>
          </a:p>
          <a:p>
            <a:pPr algn="ctr">
              <a:defRPr/>
            </a:pPr>
            <a:endParaRPr lang="pl-PL" sz="2200" dirty="0">
              <a:solidFill>
                <a:schemeClr val="accent2">
                  <a:lumMod val="75000"/>
                </a:schemeClr>
              </a:solidFill>
            </a:endParaRPr>
          </a:p>
          <a:p>
            <a:pPr algn="ctr">
              <a:defRPr/>
            </a:pPr>
            <a:r>
              <a:rPr lang="pl-PL" sz="2200" dirty="0">
                <a:solidFill>
                  <a:schemeClr val="accent2">
                    <a:lumMod val="75000"/>
                  </a:schemeClr>
                </a:solidFill>
              </a:rPr>
              <a:t>PERSON 2</a:t>
            </a:r>
            <a:endParaRPr lang="en-US" sz="2200" dirty="0">
              <a:solidFill>
                <a:schemeClr val="accent2">
                  <a:lumMod val="75000"/>
                </a:schemeClr>
              </a:solidFill>
            </a:endParaRPr>
          </a:p>
        </p:txBody>
      </p:sp>
    </p:spTree>
    <p:extLst>
      <p:ext uri="{BB962C8B-B14F-4D97-AF65-F5344CB8AC3E}">
        <p14:creationId xmlns:p14="http://schemas.microsoft.com/office/powerpoint/2010/main" val="1776240844"/>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26736" y="1207598"/>
            <a:ext cx="2965605" cy="400110"/>
          </a:xfrm>
          <a:prstGeom prst="rect">
            <a:avLst/>
          </a:prstGeom>
        </p:spPr>
        <p:txBody>
          <a:bodyPr wrap="square">
            <a:spAutoFit/>
          </a:bodyPr>
          <a:lstStyle/>
          <a:p>
            <a:pPr algn="ctr"/>
            <a:r>
              <a:rPr lang="pl-PL" sz="2000" dirty="0">
                <a:solidFill>
                  <a:schemeClr val="accent2">
                    <a:lumMod val="75000"/>
                  </a:schemeClr>
                </a:solidFill>
              </a:rPr>
              <a:t>BEFORE TREATMENT</a:t>
            </a:r>
          </a:p>
        </p:txBody>
      </p:sp>
      <p:sp>
        <p:nvSpPr>
          <p:cNvPr id="15" name="Prostokąt 14">
            <a:extLst>
              <a:ext uri="{FF2B5EF4-FFF2-40B4-BE49-F238E27FC236}">
                <a16:creationId xmlns:a16="http://schemas.microsoft.com/office/drawing/2014/main" id="{CDB06E39-93F0-48DE-91F2-031B9CD9B8B5}"/>
              </a:ext>
            </a:extLst>
          </p:cNvPr>
          <p:cNvSpPr/>
          <p:nvPr/>
        </p:nvSpPr>
        <p:spPr>
          <a:xfrm>
            <a:off x="5777350" y="1207598"/>
            <a:ext cx="2965605" cy="400110"/>
          </a:xfrm>
          <a:prstGeom prst="rect">
            <a:avLst/>
          </a:prstGeom>
        </p:spPr>
        <p:txBody>
          <a:bodyPr wrap="square">
            <a:spAutoFit/>
          </a:bodyPr>
          <a:lstStyle/>
          <a:p>
            <a:pPr algn="ctr"/>
            <a:r>
              <a:rPr lang="pl-PL" sz="2000" dirty="0">
                <a:solidFill>
                  <a:schemeClr val="accent2">
                    <a:lumMod val="75000"/>
                  </a:schemeClr>
                </a:solidFill>
              </a:rPr>
              <a:t>AFTER TREATMENT</a:t>
            </a:r>
          </a:p>
        </p:txBody>
      </p:sp>
      <p:sp>
        <p:nvSpPr>
          <p:cNvPr id="27" name="Prostokąt 26">
            <a:extLst>
              <a:ext uri="{FF2B5EF4-FFF2-40B4-BE49-F238E27FC236}">
                <a16:creationId xmlns:a16="http://schemas.microsoft.com/office/drawing/2014/main" id="{86E09822-9896-4D69-8541-44871CB22BBD}"/>
              </a:ext>
            </a:extLst>
          </p:cNvPr>
          <p:cNvSpPr/>
          <p:nvPr/>
        </p:nvSpPr>
        <p:spPr>
          <a:xfrm>
            <a:off x="3008611" y="764704"/>
            <a:ext cx="2965605" cy="400110"/>
          </a:xfrm>
          <a:prstGeom prst="rect">
            <a:avLst/>
          </a:prstGeom>
        </p:spPr>
        <p:txBody>
          <a:bodyPr wrap="square">
            <a:spAutoFit/>
          </a:bodyPr>
          <a:lstStyle/>
          <a:p>
            <a:pPr algn="ctr"/>
            <a:r>
              <a:rPr lang="pl-PL" sz="2000" dirty="0">
                <a:solidFill>
                  <a:schemeClr val="accent2">
                    <a:lumMod val="75000"/>
                  </a:schemeClr>
                </a:solidFill>
              </a:rPr>
              <a:t>PELVIS</a:t>
            </a:r>
          </a:p>
        </p:txBody>
      </p:sp>
      <p:sp>
        <p:nvSpPr>
          <p:cNvPr id="28" name="Prostokąt 27">
            <a:extLst>
              <a:ext uri="{FF2B5EF4-FFF2-40B4-BE49-F238E27FC236}">
                <a16:creationId xmlns:a16="http://schemas.microsoft.com/office/drawing/2014/main" id="{7B79F1A9-354B-4A15-AA60-8DA6A1DDB50A}"/>
              </a:ext>
            </a:extLst>
          </p:cNvPr>
          <p:cNvSpPr/>
          <p:nvPr/>
        </p:nvSpPr>
        <p:spPr>
          <a:xfrm>
            <a:off x="3296795" y="2198716"/>
            <a:ext cx="2491813" cy="400110"/>
          </a:xfrm>
          <a:prstGeom prst="rect">
            <a:avLst/>
          </a:prstGeom>
        </p:spPr>
        <p:txBody>
          <a:bodyPr wrap="square">
            <a:spAutoFit/>
          </a:bodyPr>
          <a:lstStyle/>
          <a:p>
            <a:pPr algn="ctr"/>
            <a:r>
              <a:rPr lang="pl-PL" sz="2000" dirty="0" err="1">
                <a:solidFill>
                  <a:schemeClr val="accent2">
                    <a:lumMod val="75000"/>
                  </a:schemeClr>
                </a:solidFill>
              </a:rPr>
              <a:t>Tilt</a:t>
            </a:r>
            <a:endParaRPr lang="pl-PL" sz="2000" dirty="0">
              <a:solidFill>
                <a:schemeClr val="accent2">
                  <a:lumMod val="75000"/>
                </a:schemeClr>
              </a:solidFill>
            </a:endParaRPr>
          </a:p>
        </p:txBody>
      </p:sp>
      <p:sp>
        <p:nvSpPr>
          <p:cNvPr id="29" name="Prostokąt 28">
            <a:extLst>
              <a:ext uri="{FF2B5EF4-FFF2-40B4-BE49-F238E27FC236}">
                <a16:creationId xmlns:a16="http://schemas.microsoft.com/office/drawing/2014/main" id="{8D4E4486-4CF3-4AC6-B754-8ECF8110352D}"/>
              </a:ext>
            </a:extLst>
          </p:cNvPr>
          <p:cNvSpPr/>
          <p:nvPr/>
        </p:nvSpPr>
        <p:spPr>
          <a:xfrm>
            <a:off x="3432298" y="3705262"/>
            <a:ext cx="2491813" cy="400110"/>
          </a:xfrm>
          <a:prstGeom prst="rect">
            <a:avLst/>
          </a:prstGeom>
        </p:spPr>
        <p:txBody>
          <a:bodyPr wrap="square">
            <a:spAutoFit/>
          </a:bodyPr>
          <a:lstStyle/>
          <a:p>
            <a:pPr algn="ctr"/>
            <a:r>
              <a:rPr lang="pl-PL" sz="2000" dirty="0" err="1">
                <a:solidFill>
                  <a:schemeClr val="accent2">
                    <a:lumMod val="75000"/>
                  </a:schemeClr>
                </a:solidFill>
              </a:rPr>
              <a:t>Obliquity</a:t>
            </a:r>
            <a:endParaRPr lang="pl-PL" sz="2000" dirty="0">
              <a:solidFill>
                <a:schemeClr val="accent2">
                  <a:lumMod val="75000"/>
                </a:schemeClr>
              </a:solidFill>
            </a:endParaRPr>
          </a:p>
        </p:txBody>
      </p:sp>
      <p:sp>
        <p:nvSpPr>
          <p:cNvPr id="30" name="Prostokąt 29">
            <a:extLst>
              <a:ext uri="{FF2B5EF4-FFF2-40B4-BE49-F238E27FC236}">
                <a16:creationId xmlns:a16="http://schemas.microsoft.com/office/drawing/2014/main" id="{B04758F0-184E-4CFB-B1FE-AC93AD240EF3}"/>
              </a:ext>
            </a:extLst>
          </p:cNvPr>
          <p:cNvSpPr/>
          <p:nvPr/>
        </p:nvSpPr>
        <p:spPr>
          <a:xfrm>
            <a:off x="3419872" y="5026282"/>
            <a:ext cx="2491813" cy="400110"/>
          </a:xfrm>
          <a:prstGeom prst="rect">
            <a:avLst/>
          </a:prstGeom>
        </p:spPr>
        <p:txBody>
          <a:bodyPr wrap="square">
            <a:spAutoFit/>
          </a:bodyPr>
          <a:lstStyle/>
          <a:p>
            <a:pPr algn="ctr"/>
            <a:r>
              <a:rPr lang="pl-PL" sz="2000" dirty="0" err="1">
                <a:solidFill>
                  <a:schemeClr val="accent2">
                    <a:lumMod val="75000"/>
                  </a:schemeClr>
                </a:solidFill>
              </a:rPr>
              <a:t>Rotation</a:t>
            </a:r>
            <a:endParaRPr lang="pl-PL" sz="2000" dirty="0">
              <a:solidFill>
                <a:schemeClr val="accent2">
                  <a:lumMod val="75000"/>
                </a:schemeClr>
              </a:solidFill>
            </a:endParaRPr>
          </a:p>
        </p:txBody>
      </p:sp>
      <p:pic>
        <p:nvPicPr>
          <p:cNvPr id="19" name="Obraz 18">
            <a:extLst>
              <a:ext uri="{FF2B5EF4-FFF2-40B4-BE49-F238E27FC236}">
                <a16:creationId xmlns:a16="http://schemas.microsoft.com/office/drawing/2014/main" id="{0C09E972-6BF4-4100-AD15-9544C3CDDE84}"/>
              </a:ext>
            </a:extLst>
          </p:cNvPr>
          <p:cNvPicPr/>
          <p:nvPr/>
        </p:nvPicPr>
        <p:blipFill>
          <a:blip r:embed="rId3">
            <a:extLst>
              <a:ext uri="{28A0092B-C50C-407E-A947-70E740481C1C}">
                <a14:useLocalDpi xmlns:a14="http://schemas.microsoft.com/office/drawing/2010/main" val="0"/>
              </a:ext>
            </a:extLst>
          </a:blip>
          <a:stretch>
            <a:fillRect/>
          </a:stretch>
        </p:blipFill>
        <p:spPr>
          <a:xfrm>
            <a:off x="541826" y="1907924"/>
            <a:ext cx="2793365" cy="1331595"/>
          </a:xfrm>
          <a:prstGeom prst="rect">
            <a:avLst/>
          </a:prstGeom>
        </p:spPr>
      </p:pic>
      <p:pic>
        <p:nvPicPr>
          <p:cNvPr id="22" name="Obraz 21">
            <a:extLst>
              <a:ext uri="{FF2B5EF4-FFF2-40B4-BE49-F238E27FC236}">
                <a16:creationId xmlns:a16="http://schemas.microsoft.com/office/drawing/2014/main" id="{422BBA96-DA99-4780-8572-1624FBAE0005}"/>
              </a:ext>
            </a:extLst>
          </p:cNvPr>
          <p:cNvPicPr/>
          <p:nvPr/>
        </p:nvPicPr>
        <p:blipFill>
          <a:blip r:embed="rId4">
            <a:extLst>
              <a:ext uri="{28A0092B-C50C-407E-A947-70E740481C1C}">
                <a14:useLocalDpi xmlns:a14="http://schemas.microsoft.com/office/drawing/2010/main" val="0"/>
              </a:ext>
            </a:extLst>
          </a:blip>
          <a:stretch>
            <a:fillRect/>
          </a:stretch>
        </p:blipFill>
        <p:spPr>
          <a:xfrm>
            <a:off x="6035950" y="1912935"/>
            <a:ext cx="2767965" cy="1331595"/>
          </a:xfrm>
          <a:prstGeom prst="rect">
            <a:avLst/>
          </a:prstGeom>
        </p:spPr>
      </p:pic>
      <p:pic>
        <p:nvPicPr>
          <p:cNvPr id="31" name="Obraz 30">
            <a:extLst>
              <a:ext uri="{FF2B5EF4-FFF2-40B4-BE49-F238E27FC236}">
                <a16:creationId xmlns:a16="http://schemas.microsoft.com/office/drawing/2014/main" id="{4FE112A1-61C4-4913-8F36-40A97D906E79}"/>
              </a:ext>
            </a:extLst>
          </p:cNvPr>
          <p:cNvPicPr/>
          <p:nvPr/>
        </p:nvPicPr>
        <p:blipFill>
          <a:blip r:embed="rId5">
            <a:extLst>
              <a:ext uri="{28A0092B-C50C-407E-A947-70E740481C1C}">
                <a14:useLocalDpi xmlns:a14="http://schemas.microsoft.com/office/drawing/2010/main" val="0"/>
              </a:ext>
            </a:extLst>
          </a:blip>
          <a:stretch>
            <a:fillRect/>
          </a:stretch>
        </p:blipFill>
        <p:spPr>
          <a:xfrm>
            <a:off x="561462" y="3400425"/>
            <a:ext cx="2775585" cy="1331595"/>
          </a:xfrm>
          <a:prstGeom prst="rect">
            <a:avLst/>
          </a:prstGeom>
        </p:spPr>
      </p:pic>
      <p:pic>
        <p:nvPicPr>
          <p:cNvPr id="32" name="Obraz 31">
            <a:extLst>
              <a:ext uri="{FF2B5EF4-FFF2-40B4-BE49-F238E27FC236}">
                <a16:creationId xmlns:a16="http://schemas.microsoft.com/office/drawing/2014/main" id="{28A09580-BC03-4950-A36E-107D7C16D573}"/>
              </a:ext>
            </a:extLst>
          </p:cNvPr>
          <p:cNvPicPr/>
          <p:nvPr/>
        </p:nvPicPr>
        <p:blipFill>
          <a:blip r:embed="rId6">
            <a:extLst>
              <a:ext uri="{28A0092B-C50C-407E-A947-70E740481C1C}">
                <a14:useLocalDpi xmlns:a14="http://schemas.microsoft.com/office/drawing/2010/main" val="0"/>
              </a:ext>
            </a:extLst>
          </a:blip>
          <a:stretch>
            <a:fillRect/>
          </a:stretch>
        </p:blipFill>
        <p:spPr>
          <a:xfrm>
            <a:off x="6019362" y="3429000"/>
            <a:ext cx="2753995" cy="1331595"/>
          </a:xfrm>
          <a:prstGeom prst="rect">
            <a:avLst/>
          </a:prstGeom>
        </p:spPr>
      </p:pic>
      <p:pic>
        <p:nvPicPr>
          <p:cNvPr id="33" name="Obraz 32">
            <a:extLst>
              <a:ext uri="{FF2B5EF4-FFF2-40B4-BE49-F238E27FC236}">
                <a16:creationId xmlns:a16="http://schemas.microsoft.com/office/drawing/2014/main" id="{6490B48F-260F-4F20-AEC5-44807D98B9FE}"/>
              </a:ext>
            </a:extLst>
          </p:cNvPr>
          <p:cNvPicPr/>
          <p:nvPr/>
        </p:nvPicPr>
        <p:blipFill>
          <a:blip r:embed="rId7">
            <a:extLst>
              <a:ext uri="{28A0092B-C50C-407E-A947-70E740481C1C}">
                <a14:useLocalDpi xmlns:a14="http://schemas.microsoft.com/office/drawing/2010/main" val="0"/>
              </a:ext>
            </a:extLst>
          </a:blip>
          <a:stretch>
            <a:fillRect/>
          </a:stretch>
        </p:blipFill>
        <p:spPr>
          <a:xfrm>
            <a:off x="545940" y="4760595"/>
            <a:ext cx="2843530" cy="1331595"/>
          </a:xfrm>
          <a:prstGeom prst="rect">
            <a:avLst/>
          </a:prstGeom>
        </p:spPr>
      </p:pic>
      <p:pic>
        <p:nvPicPr>
          <p:cNvPr id="34" name="Obraz 33">
            <a:extLst>
              <a:ext uri="{FF2B5EF4-FFF2-40B4-BE49-F238E27FC236}">
                <a16:creationId xmlns:a16="http://schemas.microsoft.com/office/drawing/2014/main" id="{232D8635-9C66-4612-AEFF-1B16826A0348}"/>
              </a:ext>
            </a:extLst>
          </p:cNvPr>
          <p:cNvPicPr/>
          <p:nvPr/>
        </p:nvPicPr>
        <p:blipFill>
          <a:blip r:embed="rId8">
            <a:extLst>
              <a:ext uri="{28A0092B-C50C-407E-A947-70E740481C1C}">
                <a14:useLocalDpi xmlns:a14="http://schemas.microsoft.com/office/drawing/2010/main" val="0"/>
              </a:ext>
            </a:extLst>
          </a:blip>
          <a:stretch>
            <a:fillRect/>
          </a:stretch>
        </p:blipFill>
        <p:spPr>
          <a:xfrm>
            <a:off x="6017272" y="4756081"/>
            <a:ext cx="2851150" cy="1331595"/>
          </a:xfrm>
          <a:prstGeom prst="rect">
            <a:avLst/>
          </a:prstGeom>
        </p:spPr>
      </p:pic>
    </p:spTree>
    <p:extLst>
      <p:ext uri="{BB962C8B-B14F-4D97-AF65-F5344CB8AC3E}">
        <p14:creationId xmlns:p14="http://schemas.microsoft.com/office/powerpoint/2010/main" val="382670883"/>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26736" y="1207598"/>
            <a:ext cx="2965605" cy="400110"/>
          </a:xfrm>
          <a:prstGeom prst="rect">
            <a:avLst/>
          </a:prstGeom>
        </p:spPr>
        <p:txBody>
          <a:bodyPr wrap="square">
            <a:spAutoFit/>
          </a:bodyPr>
          <a:lstStyle/>
          <a:p>
            <a:pPr algn="ctr"/>
            <a:r>
              <a:rPr lang="pl-PL" sz="2000" dirty="0">
                <a:solidFill>
                  <a:schemeClr val="accent2">
                    <a:lumMod val="75000"/>
                  </a:schemeClr>
                </a:solidFill>
              </a:rPr>
              <a:t>BEFORE TREATMENT</a:t>
            </a:r>
          </a:p>
        </p:txBody>
      </p:sp>
      <p:sp>
        <p:nvSpPr>
          <p:cNvPr id="15" name="Prostokąt 14">
            <a:extLst>
              <a:ext uri="{FF2B5EF4-FFF2-40B4-BE49-F238E27FC236}">
                <a16:creationId xmlns:a16="http://schemas.microsoft.com/office/drawing/2014/main" id="{CDB06E39-93F0-48DE-91F2-031B9CD9B8B5}"/>
              </a:ext>
            </a:extLst>
          </p:cNvPr>
          <p:cNvSpPr/>
          <p:nvPr/>
        </p:nvSpPr>
        <p:spPr>
          <a:xfrm>
            <a:off x="5777350" y="1207598"/>
            <a:ext cx="2965605" cy="400110"/>
          </a:xfrm>
          <a:prstGeom prst="rect">
            <a:avLst/>
          </a:prstGeom>
        </p:spPr>
        <p:txBody>
          <a:bodyPr wrap="square">
            <a:spAutoFit/>
          </a:bodyPr>
          <a:lstStyle/>
          <a:p>
            <a:pPr algn="ctr"/>
            <a:r>
              <a:rPr lang="pl-PL" sz="2000" dirty="0">
                <a:solidFill>
                  <a:schemeClr val="accent2">
                    <a:lumMod val="75000"/>
                  </a:schemeClr>
                </a:solidFill>
              </a:rPr>
              <a:t>AFTER TREATMENT</a:t>
            </a:r>
          </a:p>
        </p:txBody>
      </p:sp>
      <p:sp>
        <p:nvSpPr>
          <p:cNvPr id="27" name="Prostokąt 26">
            <a:extLst>
              <a:ext uri="{FF2B5EF4-FFF2-40B4-BE49-F238E27FC236}">
                <a16:creationId xmlns:a16="http://schemas.microsoft.com/office/drawing/2014/main" id="{86E09822-9896-4D69-8541-44871CB22BBD}"/>
              </a:ext>
            </a:extLst>
          </p:cNvPr>
          <p:cNvSpPr/>
          <p:nvPr/>
        </p:nvSpPr>
        <p:spPr>
          <a:xfrm>
            <a:off x="3008611" y="764704"/>
            <a:ext cx="2965605" cy="400110"/>
          </a:xfrm>
          <a:prstGeom prst="rect">
            <a:avLst/>
          </a:prstGeom>
        </p:spPr>
        <p:txBody>
          <a:bodyPr wrap="square">
            <a:spAutoFit/>
          </a:bodyPr>
          <a:lstStyle/>
          <a:p>
            <a:pPr algn="ctr"/>
            <a:r>
              <a:rPr lang="pl-PL" sz="2000" dirty="0">
                <a:solidFill>
                  <a:schemeClr val="accent2">
                    <a:lumMod val="75000"/>
                  </a:schemeClr>
                </a:solidFill>
              </a:rPr>
              <a:t>HIP JOINT</a:t>
            </a:r>
          </a:p>
        </p:txBody>
      </p:sp>
      <p:sp>
        <p:nvSpPr>
          <p:cNvPr id="28" name="Prostokąt 27">
            <a:extLst>
              <a:ext uri="{FF2B5EF4-FFF2-40B4-BE49-F238E27FC236}">
                <a16:creationId xmlns:a16="http://schemas.microsoft.com/office/drawing/2014/main" id="{7B79F1A9-354B-4A15-AA60-8DA6A1DDB50A}"/>
              </a:ext>
            </a:extLst>
          </p:cNvPr>
          <p:cNvSpPr/>
          <p:nvPr/>
        </p:nvSpPr>
        <p:spPr>
          <a:xfrm>
            <a:off x="3296795" y="2198716"/>
            <a:ext cx="2491813" cy="400110"/>
          </a:xfrm>
          <a:prstGeom prst="rect">
            <a:avLst/>
          </a:prstGeom>
        </p:spPr>
        <p:txBody>
          <a:bodyPr wrap="square">
            <a:spAutoFit/>
          </a:bodyPr>
          <a:lstStyle/>
          <a:p>
            <a:pPr algn="ctr"/>
            <a:r>
              <a:rPr lang="pl-PL" sz="2000" dirty="0" err="1">
                <a:solidFill>
                  <a:schemeClr val="accent2">
                    <a:lumMod val="75000"/>
                  </a:schemeClr>
                </a:solidFill>
              </a:rPr>
              <a:t>Flexion</a:t>
            </a:r>
            <a:r>
              <a:rPr lang="pl-PL" sz="2000" dirty="0">
                <a:solidFill>
                  <a:schemeClr val="accent2">
                    <a:lumMod val="75000"/>
                  </a:schemeClr>
                </a:solidFill>
              </a:rPr>
              <a:t>/Extension</a:t>
            </a:r>
          </a:p>
        </p:txBody>
      </p:sp>
      <p:sp>
        <p:nvSpPr>
          <p:cNvPr id="29" name="Prostokąt 28">
            <a:extLst>
              <a:ext uri="{FF2B5EF4-FFF2-40B4-BE49-F238E27FC236}">
                <a16:creationId xmlns:a16="http://schemas.microsoft.com/office/drawing/2014/main" id="{8D4E4486-4CF3-4AC6-B754-8ECF8110352D}"/>
              </a:ext>
            </a:extLst>
          </p:cNvPr>
          <p:cNvSpPr/>
          <p:nvPr/>
        </p:nvSpPr>
        <p:spPr>
          <a:xfrm>
            <a:off x="3275856" y="3820978"/>
            <a:ext cx="2775662" cy="400110"/>
          </a:xfrm>
          <a:prstGeom prst="rect">
            <a:avLst/>
          </a:prstGeom>
        </p:spPr>
        <p:txBody>
          <a:bodyPr wrap="square">
            <a:spAutoFit/>
          </a:bodyPr>
          <a:lstStyle/>
          <a:p>
            <a:pPr algn="ctr"/>
            <a:r>
              <a:rPr lang="pl-PL" sz="2000" dirty="0" err="1">
                <a:solidFill>
                  <a:schemeClr val="accent2">
                    <a:lumMod val="75000"/>
                  </a:schemeClr>
                </a:solidFill>
              </a:rPr>
              <a:t>Adduction</a:t>
            </a:r>
            <a:r>
              <a:rPr lang="pl-PL" sz="2000" dirty="0">
                <a:solidFill>
                  <a:schemeClr val="accent2">
                    <a:lumMod val="75000"/>
                  </a:schemeClr>
                </a:solidFill>
              </a:rPr>
              <a:t>/</a:t>
            </a:r>
            <a:r>
              <a:rPr lang="pl-PL" sz="2000" dirty="0" err="1">
                <a:solidFill>
                  <a:schemeClr val="accent2">
                    <a:lumMod val="75000"/>
                  </a:schemeClr>
                </a:solidFill>
              </a:rPr>
              <a:t>Abduction</a:t>
            </a:r>
            <a:endParaRPr lang="pl-PL" sz="2000" dirty="0">
              <a:solidFill>
                <a:schemeClr val="accent2">
                  <a:lumMod val="75000"/>
                </a:schemeClr>
              </a:solidFill>
            </a:endParaRPr>
          </a:p>
        </p:txBody>
      </p:sp>
      <p:sp>
        <p:nvSpPr>
          <p:cNvPr id="30" name="Prostokąt 29">
            <a:extLst>
              <a:ext uri="{FF2B5EF4-FFF2-40B4-BE49-F238E27FC236}">
                <a16:creationId xmlns:a16="http://schemas.microsoft.com/office/drawing/2014/main" id="{B04758F0-184E-4CFB-B1FE-AC93AD240EF3}"/>
              </a:ext>
            </a:extLst>
          </p:cNvPr>
          <p:cNvSpPr/>
          <p:nvPr/>
        </p:nvSpPr>
        <p:spPr>
          <a:xfrm>
            <a:off x="3419872" y="5026282"/>
            <a:ext cx="2491813" cy="400110"/>
          </a:xfrm>
          <a:prstGeom prst="rect">
            <a:avLst/>
          </a:prstGeom>
        </p:spPr>
        <p:txBody>
          <a:bodyPr wrap="square">
            <a:spAutoFit/>
          </a:bodyPr>
          <a:lstStyle/>
          <a:p>
            <a:pPr algn="ctr"/>
            <a:r>
              <a:rPr lang="pl-PL" sz="2000" dirty="0" err="1">
                <a:solidFill>
                  <a:schemeClr val="accent2">
                    <a:lumMod val="75000"/>
                  </a:schemeClr>
                </a:solidFill>
              </a:rPr>
              <a:t>Rotation</a:t>
            </a:r>
            <a:endParaRPr lang="pl-PL" sz="2000" dirty="0">
              <a:solidFill>
                <a:schemeClr val="accent2">
                  <a:lumMod val="75000"/>
                </a:schemeClr>
              </a:solidFill>
            </a:endParaRPr>
          </a:p>
        </p:txBody>
      </p:sp>
      <p:pic>
        <p:nvPicPr>
          <p:cNvPr id="20" name="Obraz 19">
            <a:extLst>
              <a:ext uri="{FF2B5EF4-FFF2-40B4-BE49-F238E27FC236}">
                <a16:creationId xmlns:a16="http://schemas.microsoft.com/office/drawing/2014/main" id="{4C094750-B05F-49F8-A2A4-C17D653878DB}"/>
              </a:ext>
            </a:extLst>
          </p:cNvPr>
          <p:cNvPicPr/>
          <p:nvPr/>
        </p:nvPicPr>
        <p:blipFill>
          <a:blip r:embed="rId3">
            <a:extLst>
              <a:ext uri="{28A0092B-C50C-407E-A947-70E740481C1C}">
                <a14:useLocalDpi xmlns:a14="http://schemas.microsoft.com/office/drawing/2010/main" val="0"/>
              </a:ext>
            </a:extLst>
          </a:blip>
          <a:stretch>
            <a:fillRect/>
          </a:stretch>
        </p:blipFill>
        <p:spPr>
          <a:xfrm>
            <a:off x="479350" y="1907923"/>
            <a:ext cx="2735580" cy="1331595"/>
          </a:xfrm>
          <a:prstGeom prst="rect">
            <a:avLst/>
          </a:prstGeom>
        </p:spPr>
      </p:pic>
      <p:pic>
        <p:nvPicPr>
          <p:cNvPr id="21" name="Obraz 20">
            <a:extLst>
              <a:ext uri="{FF2B5EF4-FFF2-40B4-BE49-F238E27FC236}">
                <a16:creationId xmlns:a16="http://schemas.microsoft.com/office/drawing/2014/main" id="{77FB24A3-19D3-4F5E-9FE0-82AE2B7C0625}"/>
              </a:ext>
            </a:extLst>
          </p:cNvPr>
          <p:cNvPicPr/>
          <p:nvPr/>
        </p:nvPicPr>
        <p:blipFill>
          <a:blip r:embed="rId4">
            <a:extLst>
              <a:ext uri="{28A0092B-C50C-407E-A947-70E740481C1C}">
                <a14:useLocalDpi xmlns:a14="http://schemas.microsoft.com/office/drawing/2010/main" val="0"/>
              </a:ext>
            </a:extLst>
          </a:blip>
          <a:stretch>
            <a:fillRect/>
          </a:stretch>
        </p:blipFill>
        <p:spPr>
          <a:xfrm>
            <a:off x="5974216" y="1907922"/>
            <a:ext cx="2868930" cy="1331595"/>
          </a:xfrm>
          <a:prstGeom prst="rect">
            <a:avLst/>
          </a:prstGeom>
        </p:spPr>
      </p:pic>
      <p:pic>
        <p:nvPicPr>
          <p:cNvPr id="23" name="Obraz 22">
            <a:extLst>
              <a:ext uri="{FF2B5EF4-FFF2-40B4-BE49-F238E27FC236}">
                <a16:creationId xmlns:a16="http://schemas.microsoft.com/office/drawing/2014/main" id="{41E34AEE-4E11-42AF-A54D-2B5FC1F42B9D}"/>
              </a:ext>
            </a:extLst>
          </p:cNvPr>
          <p:cNvPicPr/>
          <p:nvPr/>
        </p:nvPicPr>
        <p:blipFill>
          <a:blip r:embed="rId5">
            <a:extLst>
              <a:ext uri="{28A0092B-C50C-407E-A947-70E740481C1C}">
                <a14:useLocalDpi xmlns:a14="http://schemas.microsoft.com/office/drawing/2010/main" val="0"/>
              </a:ext>
            </a:extLst>
          </a:blip>
          <a:stretch>
            <a:fillRect/>
          </a:stretch>
        </p:blipFill>
        <p:spPr>
          <a:xfrm>
            <a:off x="403785" y="3424346"/>
            <a:ext cx="2886710" cy="1331595"/>
          </a:xfrm>
          <a:prstGeom prst="rect">
            <a:avLst/>
          </a:prstGeom>
        </p:spPr>
      </p:pic>
      <p:pic>
        <p:nvPicPr>
          <p:cNvPr id="24" name="Obraz 23">
            <a:extLst>
              <a:ext uri="{FF2B5EF4-FFF2-40B4-BE49-F238E27FC236}">
                <a16:creationId xmlns:a16="http://schemas.microsoft.com/office/drawing/2014/main" id="{5BFD38B7-28C0-4EE6-A7DD-22B5C105D845}"/>
              </a:ext>
            </a:extLst>
          </p:cNvPr>
          <p:cNvPicPr/>
          <p:nvPr/>
        </p:nvPicPr>
        <p:blipFill>
          <a:blip r:embed="rId6">
            <a:extLst>
              <a:ext uri="{28A0092B-C50C-407E-A947-70E740481C1C}">
                <a14:useLocalDpi xmlns:a14="http://schemas.microsoft.com/office/drawing/2010/main" val="0"/>
              </a:ext>
            </a:extLst>
          </a:blip>
          <a:stretch>
            <a:fillRect/>
          </a:stretch>
        </p:blipFill>
        <p:spPr>
          <a:xfrm>
            <a:off x="5974216" y="3424345"/>
            <a:ext cx="2868930" cy="1331595"/>
          </a:xfrm>
          <a:prstGeom prst="rect">
            <a:avLst/>
          </a:prstGeom>
        </p:spPr>
      </p:pic>
      <p:pic>
        <p:nvPicPr>
          <p:cNvPr id="25" name="Obraz 24">
            <a:extLst>
              <a:ext uri="{FF2B5EF4-FFF2-40B4-BE49-F238E27FC236}">
                <a16:creationId xmlns:a16="http://schemas.microsoft.com/office/drawing/2014/main" id="{3EDA1FE2-6EDE-4529-82E4-734F56B15DC2}"/>
              </a:ext>
            </a:extLst>
          </p:cNvPr>
          <p:cNvPicPr/>
          <p:nvPr/>
        </p:nvPicPr>
        <p:blipFill>
          <a:blip r:embed="rId7">
            <a:extLst>
              <a:ext uri="{28A0092B-C50C-407E-A947-70E740481C1C}">
                <a14:useLocalDpi xmlns:a14="http://schemas.microsoft.com/office/drawing/2010/main" val="0"/>
              </a:ext>
            </a:extLst>
          </a:blip>
          <a:stretch>
            <a:fillRect/>
          </a:stretch>
        </p:blipFill>
        <p:spPr>
          <a:xfrm>
            <a:off x="362678" y="4761896"/>
            <a:ext cx="2847340" cy="1331595"/>
          </a:xfrm>
          <a:prstGeom prst="rect">
            <a:avLst/>
          </a:prstGeom>
        </p:spPr>
      </p:pic>
      <p:pic>
        <p:nvPicPr>
          <p:cNvPr id="26" name="Obraz 25">
            <a:extLst>
              <a:ext uri="{FF2B5EF4-FFF2-40B4-BE49-F238E27FC236}">
                <a16:creationId xmlns:a16="http://schemas.microsoft.com/office/drawing/2014/main" id="{307E5C84-5DF4-4DBA-84B0-6BFFFF2FF84E}"/>
              </a:ext>
            </a:extLst>
          </p:cNvPr>
          <p:cNvPicPr/>
          <p:nvPr/>
        </p:nvPicPr>
        <p:blipFill>
          <a:blip r:embed="rId8">
            <a:extLst>
              <a:ext uri="{28A0092B-C50C-407E-A947-70E740481C1C}">
                <a14:useLocalDpi xmlns:a14="http://schemas.microsoft.com/office/drawing/2010/main" val="0"/>
              </a:ext>
            </a:extLst>
          </a:blip>
          <a:stretch>
            <a:fillRect/>
          </a:stretch>
        </p:blipFill>
        <p:spPr>
          <a:xfrm>
            <a:off x="6024698" y="4755940"/>
            <a:ext cx="2767965" cy="1331595"/>
          </a:xfrm>
          <a:prstGeom prst="rect">
            <a:avLst/>
          </a:prstGeom>
        </p:spPr>
      </p:pic>
    </p:spTree>
    <p:extLst>
      <p:ext uri="{BB962C8B-B14F-4D97-AF65-F5344CB8AC3E}">
        <p14:creationId xmlns:p14="http://schemas.microsoft.com/office/powerpoint/2010/main" val="3185723867"/>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26736" y="1207598"/>
            <a:ext cx="2965605" cy="400110"/>
          </a:xfrm>
          <a:prstGeom prst="rect">
            <a:avLst/>
          </a:prstGeom>
        </p:spPr>
        <p:txBody>
          <a:bodyPr wrap="square">
            <a:spAutoFit/>
          </a:bodyPr>
          <a:lstStyle/>
          <a:p>
            <a:pPr algn="ctr"/>
            <a:r>
              <a:rPr lang="pl-PL" sz="2000" dirty="0">
                <a:solidFill>
                  <a:schemeClr val="accent2">
                    <a:lumMod val="75000"/>
                  </a:schemeClr>
                </a:solidFill>
              </a:rPr>
              <a:t>BEFORE TREATMENT</a:t>
            </a:r>
          </a:p>
        </p:txBody>
      </p:sp>
      <p:sp>
        <p:nvSpPr>
          <p:cNvPr id="15" name="Prostokąt 14">
            <a:extLst>
              <a:ext uri="{FF2B5EF4-FFF2-40B4-BE49-F238E27FC236}">
                <a16:creationId xmlns:a16="http://schemas.microsoft.com/office/drawing/2014/main" id="{CDB06E39-93F0-48DE-91F2-031B9CD9B8B5}"/>
              </a:ext>
            </a:extLst>
          </p:cNvPr>
          <p:cNvSpPr/>
          <p:nvPr/>
        </p:nvSpPr>
        <p:spPr>
          <a:xfrm>
            <a:off x="5777350" y="1207598"/>
            <a:ext cx="2965605" cy="400110"/>
          </a:xfrm>
          <a:prstGeom prst="rect">
            <a:avLst/>
          </a:prstGeom>
        </p:spPr>
        <p:txBody>
          <a:bodyPr wrap="square">
            <a:spAutoFit/>
          </a:bodyPr>
          <a:lstStyle/>
          <a:p>
            <a:pPr algn="ctr"/>
            <a:r>
              <a:rPr lang="pl-PL" sz="2000" dirty="0">
                <a:solidFill>
                  <a:schemeClr val="accent2">
                    <a:lumMod val="75000"/>
                  </a:schemeClr>
                </a:solidFill>
              </a:rPr>
              <a:t>AFTER TREATMENT</a:t>
            </a:r>
          </a:p>
        </p:txBody>
      </p:sp>
      <p:sp>
        <p:nvSpPr>
          <p:cNvPr id="27" name="Prostokąt 26">
            <a:extLst>
              <a:ext uri="{FF2B5EF4-FFF2-40B4-BE49-F238E27FC236}">
                <a16:creationId xmlns:a16="http://schemas.microsoft.com/office/drawing/2014/main" id="{86E09822-9896-4D69-8541-44871CB22BBD}"/>
              </a:ext>
            </a:extLst>
          </p:cNvPr>
          <p:cNvSpPr/>
          <p:nvPr/>
        </p:nvSpPr>
        <p:spPr>
          <a:xfrm>
            <a:off x="3008611" y="764704"/>
            <a:ext cx="2965605" cy="400110"/>
          </a:xfrm>
          <a:prstGeom prst="rect">
            <a:avLst/>
          </a:prstGeom>
        </p:spPr>
        <p:txBody>
          <a:bodyPr wrap="square">
            <a:spAutoFit/>
          </a:bodyPr>
          <a:lstStyle/>
          <a:p>
            <a:pPr algn="ctr"/>
            <a:r>
              <a:rPr lang="pl-PL" sz="2000" dirty="0">
                <a:solidFill>
                  <a:schemeClr val="accent2">
                    <a:lumMod val="75000"/>
                  </a:schemeClr>
                </a:solidFill>
              </a:rPr>
              <a:t>KNEE JOINT</a:t>
            </a:r>
          </a:p>
        </p:txBody>
      </p:sp>
      <p:sp>
        <p:nvSpPr>
          <p:cNvPr id="28" name="Prostokąt 27">
            <a:extLst>
              <a:ext uri="{FF2B5EF4-FFF2-40B4-BE49-F238E27FC236}">
                <a16:creationId xmlns:a16="http://schemas.microsoft.com/office/drawing/2014/main" id="{7B79F1A9-354B-4A15-AA60-8DA6A1DDB50A}"/>
              </a:ext>
            </a:extLst>
          </p:cNvPr>
          <p:cNvSpPr/>
          <p:nvPr/>
        </p:nvSpPr>
        <p:spPr>
          <a:xfrm>
            <a:off x="3296795" y="2198716"/>
            <a:ext cx="2491813" cy="400110"/>
          </a:xfrm>
          <a:prstGeom prst="rect">
            <a:avLst/>
          </a:prstGeom>
        </p:spPr>
        <p:txBody>
          <a:bodyPr wrap="square">
            <a:spAutoFit/>
          </a:bodyPr>
          <a:lstStyle/>
          <a:p>
            <a:pPr algn="ctr"/>
            <a:r>
              <a:rPr lang="pl-PL" sz="2000" dirty="0" err="1">
                <a:solidFill>
                  <a:schemeClr val="accent2">
                    <a:lumMod val="75000"/>
                  </a:schemeClr>
                </a:solidFill>
              </a:rPr>
              <a:t>Flexion</a:t>
            </a:r>
            <a:r>
              <a:rPr lang="pl-PL" sz="2000" dirty="0">
                <a:solidFill>
                  <a:schemeClr val="accent2">
                    <a:lumMod val="75000"/>
                  </a:schemeClr>
                </a:solidFill>
              </a:rPr>
              <a:t>/Extension</a:t>
            </a:r>
          </a:p>
        </p:txBody>
      </p:sp>
      <p:sp>
        <p:nvSpPr>
          <p:cNvPr id="29" name="Prostokąt 28">
            <a:extLst>
              <a:ext uri="{FF2B5EF4-FFF2-40B4-BE49-F238E27FC236}">
                <a16:creationId xmlns:a16="http://schemas.microsoft.com/office/drawing/2014/main" id="{8D4E4486-4CF3-4AC6-B754-8ECF8110352D}"/>
              </a:ext>
            </a:extLst>
          </p:cNvPr>
          <p:cNvSpPr/>
          <p:nvPr/>
        </p:nvSpPr>
        <p:spPr>
          <a:xfrm>
            <a:off x="3275856" y="3717032"/>
            <a:ext cx="2775662" cy="707886"/>
          </a:xfrm>
          <a:prstGeom prst="rect">
            <a:avLst/>
          </a:prstGeom>
        </p:spPr>
        <p:txBody>
          <a:bodyPr wrap="square">
            <a:spAutoFit/>
          </a:bodyPr>
          <a:lstStyle/>
          <a:p>
            <a:pPr algn="ctr"/>
            <a:r>
              <a:rPr lang="pl-PL" sz="2000" dirty="0" err="1">
                <a:solidFill>
                  <a:schemeClr val="accent2">
                    <a:lumMod val="75000"/>
                  </a:schemeClr>
                </a:solidFill>
              </a:rPr>
              <a:t>Dorsiflexion</a:t>
            </a:r>
            <a:r>
              <a:rPr lang="pl-PL" sz="2000" dirty="0">
                <a:solidFill>
                  <a:schemeClr val="accent2">
                    <a:lumMod val="75000"/>
                  </a:schemeClr>
                </a:solidFill>
              </a:rPr>
              <a:t>/</a:t>
            </a:r>
            <a:br>
              <a:rPr lang="pl-PL" sz="2000" dirty="0">
                <a:solidFill>
                  <a:schemeClr val="accent2">
                    <a:lumMod val="75000"/>
                  </a:schemeClr>
                </a:solidFill>
              </a:rPr>
            </a:br>
            <a:r>
              <a:rPr lang="pl-PL" sz="2000" dirty="0" err="1">
                <a:solidFill>
                  <a:schemeClr val="accent2">
                    <a:lumMod val="75000"/>
                  </a:schemeClr>
                </a:solidFill>
              </a:rPr>
              <a:t>Plantarflexion</a:t>
            </a:r>
            <a:endParaRPr lang="pl-PL" sz="2000" dirty="0">
              <a:solidFill>
                <a:schemeClr val="accent2">
                  <a:lumMod val="75000"/>
                </a:schemeClr>
              </a:solidFill>
            </a:endParaRPr>
          </a:p>
        </p:txBody>
      </p:sp>
      <p:sp>
        <p:nvSpPr>
          <p:cNvPr id="30" name="Prostokąt 29">
            <a:extLst>
              <a:ext uri="{FF2B5EF4-FFF2-40B4-BE49-F238E27FC236}">
                <a16:creationId xmlns:a16="http://schemas.microsoft.com/office/drawing/2014/main" id="{B04758F0-184E-4CFB-B1FE-AC93AD240EF3}"/>
              </a:ext>
            </a:extLst>
          </p:cNvPr>
          <p:cNvSpPr/>
          <p:nvPr/>
        </p:nvSpPr>
        <p:spPr>
          <a:xfrm>
            <a:off x="3419872" y="5026282"/>
            <a:ext cx="2491813" cy="400110"/>
          </a:xfrm>
          <a:prstGeom prst="rect">
            <a:avLst/>
          </a:prstGeom>
        </p:spPr>
        <p:txBody>
          <a:bodyPr wrap="square">
            <a:spAutoFit/>
          </a:bodyPr>
          <a:lstStyle/>
          <a:p>
            <a:pPr algn="ctr"/>
            <a:r>
              <a:rPr lang="pl-PL" sz="2000" dirty="0" err="1">
                <a:solidFill>
                  <a:schemeClr val="accent2">
                    <a:lumMod val="75000"/>
                  </a:schemeClr>
                </a:solidFill>
              </a:rPr>
              <a:t>Rotation</a:t>
            </a:r>
            <a:endParaRPr lang="pl-PL" sz="2000" dirty="0">
              <a:solidFill>
                <a:schemeClr val="accent2">
                  <a:lumMod val="75000"/>
                </a:schemeClr>
              </a:solidFill>
            </a:endParaRPr>
          </a:p>
        </p:txBody>
      </p:sp>
      <p:sp>
        <p:nvSpPr>
          <p:cNvPr id="24" name="Prostokąt 23">
            <a:extLst>
              <a:ext uri="{FF2B5EF4-FFF2-40B4-BE49-F238E27FC236}">
                <a16:creationId xmlns:a16="http://schemas.microsoft.com/office/drawing/2014/main" id="{A2C139BE-52A9-40EA-AEE2-DEE9144A5A91}"/>
              </a:ext>
            </a:extLst>
          </p:cNvPr>
          <p:cNvSpPr/>
          <p:nvPr/>
        </p:nvSpPr>
        <p:spPr>
          <a:xfrm>
            <a:off x="3059898" y="3040077"/>
            <a:ext cx="2965605" cy="400110"/>
          </a:xfrm>
          <a:prstGeom prst="rect">
            <a:avLst/>
          </a:prstGeom>
        </p:spPr>
        <p:txBody>
          <a:bodyPr wrap="square">
            <a:spAutoFit/>
          </a:bodyPr>
          <a:lstStyle/>
          <a:p>
            <a:pPr algn="ctr"/>
            <a:r>
              <a:rPr lang="pl-PL" sz="2000" dirty="0">
                <a:solidFill>
                  <a:schemeClr val="accent2">
                    <a:lumMod val="75000"/>
                  </a:schemeClr>
                </a:solidFill>
              </a:rPr>
              <a:t>ANKLE JOINT</a:t>
            </a:r>
          </a:p>
        </p:txBody>
      </p:sp>
      <p:pic>
        <p:nvPicPr>
          <p:cNvPr id="21" name="Obraz 20">
            <a:extLst>
              <a:ext uri="{FF2B5EF4-FFF2-40B4-BE49-F238E27FC236}">
                <a16:creationId xmlns:a16="http://schemas.microsoft.com/office/drawing/2014/main" id="{06C1E3C1-6972-41F6-9CCA-C9AA0F541533}"/>
              </a:ext>
            </a:extLst>
          </p:cNvPr>
          <p:cNvPicPr/>
          <p:nvPr/>
        </p:nvPicPr>
        <p:blipFill>
          <a:blip r:embed="rId3">
            <a:extLst>
              <a:ext uri="{28A0092B-C50C-407E-A947-70E740481C1C}">
                <a14:useLocalDpi xmlns:a14="http://schemas.microsoft.com/office/drawing/2010/main" val="0"/>
              </a:ext>
            </a:extLst>
          </a:blip>
          <a:stretch>
            <a:fillRect/>
          </a:stretch>
        </p:blipFill>
        <p:spPr>
          <a:xfrm>
            <a:off x="354705" y="1911485"/>
            <a:ext cx="2922905" cy="1331595"/>
          </a:xfrm>
          <a:prstGeom prst="rect">
            <a:avLst/>
          </a:prstGeom>
        </p:spPr>
      </p:pic>
      <p:pic>
        <p:nvPicPr>
          <p:cNvPr id="22" name="Obraz 21">
            <a:extLst>
              <a:ext uri="{FF2B5EF4-FFF2-40B4-BE49-F238E27FC236}">
                <a16:creationId xmlns:a16="http://schemas.microsoft.com/office/drawing/2014/main" id="{EDD18C90-4973-4403-AAFD-7A451BBF53CE}"/>
              </a:ext>
            </a:extLst>
          </p:cNvPr>
          <p:cNvPicPr/>
          <p:nvPr/>
        </p:nvPicPr>
        <p:blipFill>
          <a:blip r:embed="rId4">
            <a:extLst>
              <a:ext uri="{28A0092B-C50C-407E-A947-70E740481C1C}">
                <a14:useLocalDpi xmlns:a14="http://schemas.microsoft.com/office/drawing/2010/main" val="0"/>
              </a:ext>
            </a:extLst>
          </a:blip>
          <a:stretch>
            <a:fillRect/>
          </a:stretch>
        </p:blipFill>
        <p:spPr>
          <a:xfrm>
            <a:off x="6092190" y="1908537"/>
            <a:ext cx="2883535" cy="1331595"/>
          </a:xfrm>
          <a:prstGeom prst="rect">
            <a:avLst/>
          </a:prstGeom>
        </p:spPr>
      </p:pic>
      <p:pic>
        <p:nvPicPr>
          <p:cNvPr id="31" name="Obraz 30">
            <a:extLst>
              <a:ext uri="{FF2B5EF4-FFF2-40B4-BE49-F238E27FC236}">
                <a16:creationId xmlns:a16="http://schemas.microsoft.com/office/drawing/2014/main" id="{9EA5ABF4-204A-4BD9-95DD-7607EA52978F}"/>
              </a:ext>
            </a:extLst>
          </p:cNvPr>
          <p:cNvPicPr/>
          <p:nvPr/>
        </p:nvPicPr>
        <p:blipFill>
          <a:blip r:embed="rId5">
            <a:extLst>
              <a:ext uri="{28A0092B-C50C-407E-A947-70E740481C1C}">
                <a14:useLocalDpi xmlns:a14="http://schemas.microsoft.com/office/drawing/2010/main" val="0"/>
              </a:ext>
            </a:extLst>
          </a:blip>
          <a:stretch>
            <a:fillRect/>
          </a:stretch>
        </p:blipFill>
        <p:spPr>
          <a:xfrm>
            <a:off x="326480" y="3424344"/>
            <a:ext cx="2786380" cy="1331595"/>
          </a:xfrm>
          <a:prstGeom prst="rect">
            <a:avLst/>
          </a:prstGeom>
        </p:spPr>
      </p:pic>
      <p:pic>
        <p:nvPicPr>
          <p:cNvPr id="32" name="Obraz 31">
            <a:extLst>
              <a:ext uri="{FF2B5EF4-FFF2-40B4-BE49-F238E27FC236}">
                <a16:creationId xmlns:a16="http://schemas.microsoft.com/office/drawing/2014/main" id="{F9D6914D-424F-4477-9EDE-7018EA82117A}"/>
              </a:ext>
            </a:extLst>
          </p:cNvPr>
          <p:cNvPicPr/>
          <p:nvPr/>
        </p:nvPicPr>
        <p:blipFill>
          <a:blip r:embed="rId6">
            <a:extLst>
              <a:ext uri="{28A0092B-C50C-407E-A947-70E740481C1C}">
                <a14:useLocalDpi xmlns:a14="http://schemas.microsoft.com/office/drawing/2010/main" val="0"/>
              </a:ext>
            </a:extLst>
          </a:blip>
          <a:stretch>
            <a:fillRect/>
          </a:stretch>
        </p:blipFill>
        <p:spPr>
          <a:xfrm>
            <a:off x="6139180" y="3420927"/>
            <a:ext cx="2836545" cy="1331595"/>
          </a:xfrm>
          <a:prstGeom prst="rect">
            <a:avLst/>
          </a:prstGeom>
        </p:spPr>
      </p:pic>
      <p:pic>
        <p:nvPicPr>
          <p:cNvPr id="33" name="Obraz 32">
            <a:extLst>
              <a:ext uri="{FF2B5EF4-FFF2-40B4-BE49-F238E27FC236}">
                <a16:creationId xmlns:a16="http://schemas.microsoft.com/office/drawing/2014/main" id="{AD513778-676D-411D-BEAF-5ABE7B7BD73D}"/>
              </a:ext>
            </a:extLst>
          </p:cNvPr>
          <p:cNvPicPr/>
          <p:nvPr/>
        </p:nvPicPr>
        <p:blipFill>
          <a:blip r:embed="rId7">
            <a:extLst>
              <a:ext uri="{28A0092B-C50C-407E-A947-70E740481C1C}">
                <a14:useLocalDpi xmlns:a14="http://schemas.microsoft.com/office/drawing/2010/main" val="0"/>
              </a:ext>
            </a:extLst>
          </a:blip>
          <a:stretch>
            <a:fillRect/>
          </a:stretch>
        </p:blipFill>
        <p:spPr>
          <a:xfrm>
            <a:off x="233680" y="4771594"/>
            <a:ext cx="2897505" cy="1331595"/>
          </a:xfrm>
          <a:prstGeom prst="rect">
            <a:avLst/>
          </a:prstGeom>
        </p:spPr>
      </p:pic>
      <p:pic>
        <p:nvPicPr>
          <p:cNvPr id="34" name="Obraz 33">
            <a:extLst>
              <a:ext uri="{FF2B5EF4-FFF2-40B4-BE49-F238E27FC236}">
                <a16:creationId xmlns:a16="http://schemas.microsoft.com/office/drawing/2014/main" id="{381D1CC3-68BB-4340-AD91-E6BEFCFE3283}"/>
              </a:ext>
            </a:extLst>
          </p:cNvPr>
          <p:cNvPicPr/>
          <p:nvPr/>
        </p:nvPicPr>
        <p:blipFill>
          <a:blip r:embed="rId8">
            <a:extLst>
              <a:ext uri="{28A0092B-C50C-407E-A947-70E740481C1C}">
                <a14:useLocalDpi xmlns:a14="http://schemas.microsoft.com/office/drawing/2010/main" val="0"/>
              </a:ext>
            </a:extLst>
          </a:blip>
          <a:stretch>
            <a:fillRect/>
          </a:stretch>
        </p:blipFill>
        <p:spPr>
          <a:xfrm>
            <a:off x="6121137" y="4760594"/>
            <a:ext cx="2879725" cy="1331595"/>
          </a:xfrm>
          <a:prstGeom prst="rect">
            <a:avLst/>
          </a:prstGeom>
        </p:spPr>
      </p:pic>
    </p:spTree>
    <p:extLst>
      <p:ext uri="{BB962C8B-B14F-4D97-AF65-F5344CB8AC3E}">
        <p14:creationId xmlns:p14="http://schemas.microsoft.com/office/powerpoint/2010/main" val="202735421"/>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ASSUMPTIONS</a:t>
            </a:r>
            <a:endParaRPr lang="en-US" sz="2200" dirty="0">
              <a:solidFill>
                <a:schemeClr val="accent2">
                  <a:lumMod val="75000"/>
                </a:schemeClr>
              </a:solidFill>
            </a:endParaRPr>
          </a:p>
        </p:txBody>
      </p:sp>
      <p:sp>
        <p:nvSpPr>
          <p:cNvPr id="2" name="Prostokąt 1"/>
          <p:cNvSpPr/>
          <p:nvPr/>
        </p:nvSpPr>
        <p:spPr>
          <a:xfrm>
            <a:off x="251520" y="2250207"/>
            <a:ext cx="8640960" cy="3139321"/>
          </a:xfrm>
          <a:prstGeom prst="rect">
            <a:avLst/>
          </a:prstGeom>
        </p:spPr>
        <p:txBody>
          <a:bodyPr wrap="square">
            <a:spAutoFit/>
          </a:bodyPr>
          <a:lstStyle/>
          <a:p>
            <a:pPr algn="just"/>
            <a:r>
              <a:rPr lang="en-US" sz="2200" b="0" dirty="0">
                <a:solidFill>
                  <a:schemeClr val="accent2">
                    <a:lumMod val="75000"/>
                  </a:schemeClr>
                </a:solidFill>
              </a:rPr>
              <a:t>Below are the </a:t>
            </a:r>
            <a:r>
              <a:rPr lang="pl-PL" sz="2200" b="0" dirty="0" err="1">
                <a:solidFill>
                  <a:schemeClr val="accent2">
                    <a:lumMod val="75000"/>
                  </a:schemeClr>
                </a:solidFill>
              </a:rPr>
              <a:t>joints</a:t>
            </a:r>
            <a:r>
              <a:rPr lang="en-US" sz="2200" b="0" dirty="0">
                <a:solidFill>
                  <a:schemeClr val="accent2">
                    <a:lumMod val="75000"/>
                  </a:schemeClr>
                </a:solidFill>
              </a:rPr>
              <a:t> angle courses obtained for two children with cerebral palsy. These results were obtained during own research, the full result of which was presented in a monograph edited by Michnik, </a:t>
            </a:r>
            <a:r>
              <a:rPr lang="en-US" sz="2200" b="0" dirty="0" err="1">
                <a:solidFill>
                  <a:schemeClr val="accent2">
                    <a:lumMod val="75000"/>
                  </a:schemeClr>
                </a:solidFill>
              </a:rPr>
              <a:t>Kopyto</a:t>
            </a:r>
            <a:r>
              <a:rPr lang="en-US" sz="2200" b="0" dirty="0">
                <a:solidFill>
                  <a:schemeClr val="accent2">
                    <a:lumMod val="75000"/>
                  </a:schemeClr>
                </a:solidFill>
              </a:rPr>
              <a:t> and Jochymczyk-Woźniak. Children, apart from standard rehabilitation, were treated using botulinum therapy. The results obtained before and after administration of botulinum toxin are presented. The measurements were carried out using the BTS SMART system.</a:t>
            </a:r>
            <a:endParaRPr lang="pl-PL" sz="2200" b="0" dirty="0">
              <a:solidFill>
                <a:schemeClr val="accent2">
                  <a:lumMod val="75000"/>
                </a:schemeClr>
              </a:solidFill>
            </a:endParaRPr>
          </a:p>
          <a:p>
            <a:endParaRPr lang="pl-PL" sz="2200" b="0" dirty="0">
              <a:solidFill>
                <a:schemeClr val="accent2">
                  <a:lumMod val="75000"/>
                </a:schemeClr>
              </a:solidFill>
            </a:endParaRP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p:cNvSpPr/>
          <p:nvPr/>
        </p:nvSpPr>
        <p:spPr>
          <a:xfrm>
            <a:off x="323528" y="1628800"/>
            <a:ext cx="8640960" cy="3477875"/>
          </a:xfrm>
          <a:prstGeom prst="rect">
            <a:avLst/>
          </a:prstGeom>
        </p:spPr>
        <p:txBody>
          <a:bodyPr wrap="square">
            <a:spAutoFit/>
          </a:bodyPr>
          <a:lstStyle/>
          <a:p>
            <a:r>
              <a:rPr lang="en-US" sz="2200" b="0" dirty="0">
                <a:solidFill>
                  <a:schemeClr val="accent2">
                    <a:lumMod val="75000"/>
                  </a:schemeClr>
                </a:solidFill>
              </a:rPr>
              <a:t>Patient 1 with diagnosed diplegia at the age of 7, with a body weight of 24 kg and a body height of 128 cm (BMI-14.63, 29th percentile, normal weight).</a:t>
            </a:r>
          </a:p>
          <a:p>
            <a:endParaRPr lang="en-US" sz="2200" b="0" dirty="0">
              <a:solidFill>
                <a:schemeClr val="accent2">
                  <a:lumMod val="75000"/>
                </a:schemeClr>
              </a:solidFill>
            </a:endParaRPr>
          </a:p>
          <a:p>
            <a:r>
              <a:rPr lang="en-US" sz="2200" b="0" dirty="0">
                <a:solidFill>
                  <a:schemeClr val="accent2">
                    <a:lumMod val="75000"/>
                  </a:schemeClr>
                </a:solidFill>
              </a:rPr>
              <a:t>Patient 2 with diplegia paresis of the right side at the age of 3 years and 7 months, with a body height of 100 cm and a body weight of 14 kg. A BMI of 14 (3 percentile) classifies the subject to underweight children. During the second study after 6 months of treatment, the body mass index was 14.7; 19th percentile (height 101 cm, weight 15 kg).</a:t>
            </a:r>
            <a:endParaRPr lang="pl-PL" sz="2200" b="0" dirty="0">
              <a:solidFill>
                <a:schemeClr val="accent2">
                  <a:lumMod val="75000"/>
                </a:schemeClr>
              </a:solidFill>
            </a:endParaRPr>
          </a:p>
        </p:txBody>
      </p:sp>
      <p:sp>
        <p:nvSpPr>
          <p:cNvPr id="10" name="Prostokąt 9">
            <a:extLst>
              <a:ext uri="{FF2B5EF4-FFF2-40B4-BE49-F238E27FC236}">
                <a16:creationId xmlns:a16="http://schemas.microsoft.com/office/drawing/2014/main" id="{9D59C314-834E-4A39-86DC-9D3A5E7B1222}"/>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ASSUMPTIONS</a:t>
            </a:r>
            <a:endParaRPr lang="en-US" sz="2200" dirty="0">
              <a:solidFill>
                <a:schemeClr val="accent2">
                  <a:lumMod val="75000"/>
                </a:schemeClr>
              </a:solidFill>
            </a:endParaRPr>
          </a:p>
        </p:txBody>
      </p:sp>
    </p:spTree>
    <p:extLst>
      <p:ext uri="{BB962C8B-B14F-4D97-AF65-F5344CB8AC3E}">
        <p14:creationId xmlns:p14="http://schemas.microsoft.com/office/powerpoint/2010/main" val="994897093"/>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p:cNvSpPr/>
          <p:nvPr/>
        </p:nvSpPr>
        <p:spPr>
          <a:xfrm>
            <a:off x="251520" y="3212976"/>
            <a:ext cx="8640960" cy="769441"/>
          </a:xfrm>
          <a:prstGeom prst="rect">
            <a:avLst/>
          </a:prstGeom>
        </p:spPr>
        <p:txBody>
          <a:bodyPr wrap="square">
            <a:spAutoFit/>
          </a:bodyPr>
          <a:lstStyle/>
          <a:p>
            <a:pPr algn="just"/>
            <a:r>
              <a:rPr lang="en-US" sz="2200" b="0" dirty="0">
                <a:solidFill>
                  <a:schemeClr val="accent2">
                    <a:lumMod val="75000"/>
                  </a:schemeClr>
                </a:solidFill>
              </a:rPr>
              <a:t>Describe course</a:t>
            </a:r>
            <a:r>
              <a:rPr lang="es-ES" sz="2200" b="0" dirty="0">
                <a:solidFill>
                  <a:schemeClr val="accent2">
                    <a:lumMod val="75000"/>
                  </a:schemeClr>
                </a:solidFill>
              </a:rPr>
              <a:t>s</a:t>
            </a:r>
            <a:r>
              <a:rPr lang="en-US" sz="2200" b="0" dirty="0">
                <a:solidFill>
                  <a:schemeClr val="accent2">
                    <a:lumMod val="75000"/>
                  </a:schemeClr>
                </a:solidFill>
              </a:rPr>
              <a:t> of </a:t>
            </a:r>
            <a:r>
              <a:rPr lang="pl-PL" sz="2200" b="0" dirty="0" err="1">
                <a:solidFill>
                  <a:schemeClr val="accent2">
                    <a:lumMod val="75000"/>
                  </a:schemeClr>
                </a:solidFill>
              </a:rPr>
              <a:t>joints</a:t>
            </a:r>
            <a:r>
              <a:rPr lang="en-US" sz="2200" b="0" dirty="0">
                <a:solidFill>
                  <a:schemeClr val="accent2">
                    <a:lumMod val="75000"/>
                  </a:schemeClr>
                </a:solidFill>
              </a:rPr>
              <a:t> angles, indicating deviations from the norm both in values and in the nature of the course</a:t>
            </a:r>
            <a:endParaRPr lang="pl-PL" sz="2200" b="0" dirty="0">
              <a:solidFill>
                <a:schemeClr val="accent2">
                  <a:lumMod val="75000"/>
                </a:schemeClr>
              </a:solidFill>
            </a:endParaRPr>
          </a:p>
        </p:txBody>
      </p:sp>
      <p:sp>
        <p:nvSpPr>
          <p:cNvPr id="9" name="Prostokąt 8">
            <a:extLst>
              <a:ext uri="{FF2B5EF4-FFF2-40B4-BE49-F238E27FC236}">
                <a16:creationId xmlns:a16="http://schemas.microsoft.com/office/drawing/2014/main" id="{FD670255-D506-4593-8D6E-B182D5D9CA14}"/>
              </a:ext>
            </a:extLst>
          </p:cNvPr>
          <p:cNvSpPr/>
          <p:nvPr/>
        </p:nvSpPr>
        <p:spPr>
          <a:xfrm>
            <a:off x="656431" y="1485945"/>
            <a:ext cx="8135938" cy="430887"/>
          </a:xfrm>
          <a:prstGeom prst="rect">
            <a:avLst/>
          </a:prstGeom>
        </p:spPr>
        <p:txBody>
          <a:bodyPr>
            <a:spAutoFit/>
          </a:bodyPr>
          <a:lstStyle/>
          <a:p>
            <a:pPr algn="ctr">
              <a:defRPr/>
            </a:pPr>
            <a:r>
              <a:rPr lang="pl-PL" sz="2200" dirty="0">
                <a:solidFill>
                  <a:schemeClr val="accent2">
                    <a:lumMod val="75000"/>
                  </a:schemeClr>
                </a:solidFill>
              </a:rPr>
              <a:t>TASK 1</a:t>
            </a:r>
            <a:endParaRPr lang="en-US" sz="2200" dirty="0">
              <a:solidFill>
                <a:schemeClr val="accent2">
                  <a:lumMod val="75000"/>
                </a:schemeClr>
              </a:solidFill>
            </a:endParaRPr>
          </a:p>
        </p:txBody>
      </p:sp>
    </p:spTree>
    <p:extLst>
      <p:ext uri="{BB962C8B-B14F-4D97-AF65-F5344CB8AC3E}">
        <p14:creationId xmlns:p14="http://schemas.microsoft.com/office/powerpoint/2010/main" val="173813373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p:cNvSpPr/>
          <p:nvPr/>
        </p:nvSpPr>
        <p:spPr>
          <a:xfrm>
            <a:off x="251520" y="3212976"/>
            <a:ext cx="8640960" cy="769441"/>
          </a:xfrm>
          <a:prstGeom prst="rect">
            <a:avLst/>
          </a:prstGeom>
        </p:spPr>
        <p:txBody>
          <a:bodyPr wrap="square">
            <a:spAutoFit/>
          </a:bodyPr>
          <a:lstStyle/>
          <a:p>
            <a:pPr algn="just"/>
            <a:r>
              <a:rPr lang="en-US" sz="2200" b="0" dirty="0">
                <a:solidFill>
                  <a:schemeClr val="accent2">
                    <a:lumMod val="75000"/>
                  </a:schemeClr>
                </a:solidFill>
              </a:rPr>
              <a:t>Point out the differences in course</a:t>
            </a:r>
            <a:r>
              <a:rPr lang="pl-PL" sz="2200" b="0" dirty="0">
                <a:solidFill>
                  <a:schemeClr val="accent2">
                    <a:lumMod val="75000"/>
                  </a:schemeClr>
                </a:solidFill>
              </a:rPr>
              <a:t>S</a:t>
            </a:r>
            <a:r>
              <a:rPr lang="en-US" sz="2200" b="0" dirty="0">
                <a:solidFill>
                  <a:schemeClr val="accent2">
                    <a:lumMod val="75000"/>
                  </a:schemeClr>
                </a:solidFill>
              </a:rPr>
              <a:t> of joint angles appearing on the charts obtained before and after treatment and rehabilitation.</a:t>
            </a:r>
            <a:endParaRPr lang="pl-PL" sz="2200" b="0" dirty="0">
              <a:solidFill>
                <a:schemeClr val="accent2">
                  <a:lumMod val="75000"/>
                </a:schemeClr>
              </a:solidFill>
            </a:endParaRPr>
          </a:p>
        </p:txBody>
      </p:sp>
      <p:sp>
        <p:nvSpPr>
          <p:cNvPr id="9" name="Prostokąt 8">
            <a:extLst>
              <a:ext uri="{FF2B5EF4-FFF2-40B4-BE49-F238E27FC236}">
                <a16:creationId xmlns:a16="http://schemas.microsoft.com/office/drawing/2014/main" id="{FD670255-D506-4593-8D6E-B182D5D9CA14}"/>
              </a:ext>
            </a:extLst>
          </p:cNvPr>
          <p:cNvSpPr/>
          <p:nvPr/>
        </p:nvSpPr>
        <p:spPr>
          <a:xfrm>
            <a:off x="656431" y="1485945"/>
            <a:ext cx="8135938" cy="430887"/>
          </a:xfrm>
          <a:prstGeom prst="rect">
            <a:avLst/>
          </a:prstGeom>
        </p:spPr>
        <p:txBody>
          <a:bodyPr>
            <a:spAutoFit/>
          </a:bodyPr>
          <a:lstStyle/>
          <a:p>
            <a:pPr algn="ctr">
              <a:defRPr/>
            </a:pPr>
            <a:r>
              <a:rPr lang="pl-PL" sz="2200" dirty="0">
                <a:solidFill>
                  <a:schemeClr val="accent2">
                    <a:lumMod val="75000"/>
                  </a:schemeClr>
                </a:solidFill>
              </a:rPr>
              <a:t>TASK 2</a:t>
            </a:r>
            <a:endParaRPr lang="en-US" sz="2200" dirty="0">
              <a:solidFill>
                <a:schemeClr val="accent2">
                  <a:lumMod val="75000"/>
                </a:schemeClr>
              </a:solidFill>
            </a:endParaRPr>
          </a:p>
        </p:txBody>
      </p:sp>
    </p:spTree>
    <p:extLst>
      <p:ext uri="{BB962C8B-B14F-4D97-AF65-F5344CB8AC3E}">
        <p14:creationId xmlns:p14="http://schemas.microsoft.com/office/powerpoint/2010/main" val="3137898057"/>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1107996"/>
          </a:xfrm>
          <a:prstGeom prst="rect">
            <a:avLst/>
          </a:prstGeom>
        </p:spPr>
        <p:txBody>
          <a:bodyPr>
            <a:spAutoFit/>
          </a:bodyPr>
          <a:lstStyle/>
          <a:p>
            <a:pPr algn="ctr">
              <a:defRPr/>
            </a:pPr>
            <a:r>
              <a:rPr lang="pl-PL" sz="2200" dirty="0">
                <a:solidFill>
                  <a:schemeClr val="accent2">
                    <a:lumMod val="75000"/>
                  </a:schemeClr>
                </a:solidFill>
              </a:rPr>
              <a:t>COURSES OF JOINT ANGLES</a:t>
            </a:r>
          </a:p>
          <a:p>
            <a:pPr algn="ctr">
              <a:defRPr/>
            </a:pPr>
            <a:endParaRPr lang="pl-PL" sz="2200" dirty="0">
              <a:solidFill>
                <a:schemeClr val="accent2">
                  <a:lumMod val="75000"/>
                </a:schemeClr>
              </a:solidFill>
            </a:endParaRPr>
          </a:p>
          <a:p>
            <a:pPr algn="ctr">
              <a:defRPr/>
            </a:pPr>
            <a:r>
              <a:rPr lang="pl-PL" sz="2200" dirty="0">
                <a:solidFill>
                  <a:schemeClr val="accent2">
                    <a:lumMod val="75000"/>
                  </a:schemeClr>
                </a:solidFill>
              </a:rPr>
              <a:t>PERSON 1</a:t>
            </a:r>
            <a:endParaRPr lang="en-US" sz="2200" dirty="0">
              <a:solidFill>
                <a:schemeClr val="accent2">
                  <a:lumMod val="75000"/>
                </a:schemeClr>
              </a:solidFill>
            </a:endParaRPr>
          </a:p>
        </p:txBody>
      </p:sp>
    </p:spTree>
    <p:extLst>
      <p:ext uri="{BB962C8B-B14F-4D97-AF65-F5344CB8AC3E}">
        <p14:creationId xmlns:p14="http://schemas.microsoft.com/office/powerpoint/2010/main" val="101781059"/>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26736" y="1207598"/>
            <a:ext cx="2965605" cy="400110"/>
          </a:xfrm>
          <a:prstGeom prst="rect">
            <a:avLst/>
          </a:prstGeom>
        </p:spPr>
        <p:txBody>
          <a:bodyPr wrap="square">
            <a:spAutoFit/>
          </a:bodyPr>
          <a:lstStyle/>
          <a:p>
            <a:pPr algn="ctr"/>
            <a:r>
              <a:rPr lang="pl-PL" sz="2000" dirty="0">
                <a:solidFill>
                  <a:schemeClr val="accent2">
                    <a:lumMod val="75000"/>
                  </a:schemeClr>
                </a:solidFill>
              </a:rPr>
              <a:t>BEFORE TREATMENT</a:t>
            </a:r>
          </a:p>
        </p:txBody>
      </p:sp>
      <p:sp>
        <p:nvSpPr>
          <p:cNvPr id="15" name="Prostokąt 14">
            <a:extLst>
              <a:ext uri="{FF2B5EF4-FFF2-40B4-BE49-F238E27FC236}">
                <a16:creationId xmlns:a16="http://schemas.microsoft.com/office/drawing/2014/main" id="{CDB06E39-93F0-48DE-91F2-031B9CD9B8B5}"/>
              </a:ext>
            </a:extLst>
          </p:cNvPr>
          <p:cNvSpPr/>
          <p:nvPr/>
        </p:nvSpPr>
        <p:spPr>
          <a:xfrm>
            <a:off x="5777350" y="1207598"/>
            <a:ext cx="2965605" cy="400110"/>
          </a:xfrm>
          <a:prstGeom prst="rect">
            <a:avLst/>
          </a:prstGeom>
        </p:spPr>
        <p:txBody>
          <a:bodyPr wrap="square">
            <a:spAutoFit/>
          </a:bodyPr>
          <a:lstStyle/>
          <a:p>
            <a:pPr algn="ctr"/>
            <a:r>
              <a:rPr lang="pl-PL" sz="2000" dirty="0">
                <a:solidFill>
                  <a:schemeClr val="accent2">
                    <a:lumMod val="75000"/>
                  </a:schemeClr>
                </a:solidFill>
              </a:rPr>
              <a:t>AFTER TREATMENT</a:t>
            </a:r>
          </a:p>
        </p:txBody>
      </p:sp>
      <p:pic>
        <p:nvPicPr>
          <p:cNvPr id="20" name="Obraz 19">
            <a:extLst>
              <a:ext uri="{FF2B5EF4-FFF2-40B4-BE49-F238E27FC236}">
                <a16:creationId xmlns:a16="http://schemas.microsoft.com/office/drawing/2014/main" id="{CF0F4B95-47D6-496D-8A5B-533D6293D3FD}"/>
              </a:ext>
            </a:extLst>
          </p:cNvPr>
          <p:cNvPicPr/>
          <p:nvPr/>
        </p:nvPicPr>
        <p:blipFill>
          <a:blip r:embed="rId3">
            <a:extLst>
              <a:ext uri="{28A0092B-C50C-407E-A947-70E740481C1C}">
                <a14:useLocalDpi xmlns:a14="http://schemas.microsoft.com/office/drawing/2010/main" val="0"/>
              </a:ext>
            </a:extLst>
          </a:blip>
          <a:stretch>
            <a:fillRect/>
          </a:stretch>
        </p:blipFill>
        <p:spPr>
          <a:xfrm>
            <a:off x="556066" y="1907925"/>
            <a:ext cx="2786380" cy="1331595"/>
          </a:xfrm>
          <a:prstGeom prst="rect">
            <a:avLst/>
          </a:prstGeom>
        </p:spPr>
      </p:pic>
      <p:pic>
        <p:nvPicPr>
          <p:cNvPr id="21" name="Obraz 20">
            <a:extLst>
              <a:ext uri="{FF2B5EF4-FFF2-40B4-BE49-F238E27FC236}">
                <a16:creationId xmlns:a16="http://schemas.microsoft.com/office/drawing/2014/main" id="{B739DA79-DA32-46FF-8727-188606FB8513}"/>
              </a:ext>
            </a:extLst>
          </p:cNvPr>
          <p:cNvPicPr/>
          <p:nvPr/>
        </p:nvPicPr>
        <p:blipFill>
          <a:blip r:embed="rId4">
            <a:extLst>
              <a:ext uri="{28A0092B-C50C-407E-A947-70E740481C1C}">
                <a14:useLocalDpi xmlns:a14="http://schemas.microsoft.com/office/drawing/2010/main" val="0"/>
              </a:ext>
            </a:extLst>
          </a:blip>
          <a:stretch>
            <a:fillRect/>
          </a:stretch>
        </p:blipFill>
        <p:spPr>
          <a:xfrm>
            <a:off x="5899344" y="1907925"/>
            <a:ext cx="2688590" cy="1331595"/>
          </a:xfrm>
          <a:prstGeom prst="rect">
            <a:avLst/>
          </a:prstGeom>
        </p:spPr>
      </p:pic>
      <p:pic>
        <p:nvPicPr>
          <p:cNvPr id="23" name="Obraz 22">
            <a:extLst>
              <a:ext uri="{FF2B5EF4-FFF2-40B4-BE49-F238E27FC236}">
                <a16:creationId xmlns:a16="http://schemas.microsoft.com/office/drawing/2014/main" id="{2F283D08-2C7C-493F-B284-D127DB808253}"/>
              </a:ext>
            </a:extLst>
          </p:cNvPr>
          <p:cNvPicPr/>
          <p:nvPr/>
        </p:nvPicPr>
        <p:blipFill>
          <a:blip r:embed="rId5">
            <a:extLst>
              <a:ext uri="{28A0092B-C50C-407E-A947-70E740481C1C}">
                <a14:useLocalDpi xmlns:a14="http://schemas.microsoft.com/office/drawing/2010/main" val="0"/>
              </a:ext>
            </a:extLst>
          </a:blip>
          <a:stretch>
            <a:fillRect/>
          </a:stretch>
        </p:blipFill>
        <p:spPr>
          <a:xfrm>
            <a:off x="588768" y="3428999"/>
            <a:ext cx="2663825" cy="1331595"/>
          </a:xfrm>
          <a:prstGeom prst="rect">
            <a:avLst/>
          </a:prstGeom>
        </p:spPr>
      </p:pic>
      <p:pic>
        <p:nvPicPr>
          <p:cNvPr id="24" name="Obraz 23">
            <a:extLst>
              <a:ext uri="{FF2B5EF4-FFF2-40B4-BE49-F238E27FC236}">
                <a16:creationId xmlns:a16="http://schemas.microsoft.com/office/drawing/2014/main" id="{D0CE3ED5-7213-4C75-861A-9F6837F774A4}"/>
              </a:ext>
            </a:extLst>
          </p:cNvPr>
          <p:cNvPicPr/>
          <p:nvPr/>
        </p:nvPicPr>
        <p:blipFill>
          <a:blip r:embed="rId6">
            <a:extLst>
              <a:ext uri="{28A0092B-C50C-407E-A947-70E740481C1C}">
                <a14:useLocalDpi xmlns:a14="http://schemas.microsoft.com/office/drawing/2010/main" val="0"/>
              </a:ext>
            </a:extLst>
          </a:blip>
          <a:stretch>
            <a:fillRect/>
          </a:stretch>
        </p:blipFill>
        <p:spPr>
          <a:xfrm>
            <a:off x="6035950" y="3429000"/>
            <a:ext cx="2696210" cy="1331595"/>
          </a:xfrm>
          <a:prstGeom prst="rect">
            <a:avLst/>
          </a:prstGeom>
        </p:spPr>
      </p:pic>
      <p:pic>
        <p:nvPicPr>
          <p:cNvPr id="25" name="Obraz 24">
            <a:extLst>
              <a:ext uri="{FF2B5EF4-FFF2-40B4-BE49-F238E27FC236}">
                <a16:creationId xmlns:a16="http://schemas.microsoft.com/office/drawing/2014/main" id="{F4D6DFD6-86D3-49F0-A6D3-D7754EB8E1B3}"/>
              </a:ext>
            </a:extLst>
          </p:cNvPr>
          <p:cNvPicPr/>
          <p:nvPr/>
        </p:nvPicPr>
        <p:blipFill>
          <a:blip r:embed="rId7">
            <a:extLst>
              <a:ext uri="{28A0092B-C50C-407E-A947-70E740481C1C}">
                <a14:useLocalDpi xmlns:a14="http://schemas.microsoft.com/office/drawing/2010/main" val="0"/>
              </a:ext>
            </a:extLst>
          </a:blip>
          <a:stretch>
            <a:fillRect/>
          </a:stretch>
        </p:blipFill>
        <p:spPr>
          <a:xfrm>
            <a:off x="588768" y="4760595"/>
            <a:ext cx="2720975" cy="1331595"/>
          </a:xfrm>
          <a:prstGeom prst="rect">
            <a:avLst/>
          </a:prstGeom>
        </p:spPr>
      </p:pic>
      <p:pic>
        <p:nvPicPr>
          <p:cNvPr id="26" name="Obraz 25">
            <a:extLst>
              <a:ext uri="{FF2B5EF4-FFF2-40B4-BE49-F238E27FC236}">
                <a16:creationId xmlns:a16="http://schemas.microsoft.com/office/drawing/2014/main" id="{1FAE6352-D821-4056-AA7B-2EAA71A260E7}"/>
              </a:ext>
            </a:extLst>
          </p:cNvPr>
          <p:cNvPicPr/>
          <p:nvPr/>
        </p:nvPicPr>
        <p:blipFill>
          <a:blip r:embed="rId8">
            <a:extLst>
              <a:ext uri="{28A0092B-C50C-407E-A947-70E740481C1C}">
                <a14:useLocalDpi xmlns:a14="http://schemas.microsoft.com/office/drawing/2010/main" val="0"/>
              </a:ext>
            </a:extLst>
          </a:blip>
          <a:stretch>
            <a:fillRect/>
          </a:stretch>
        </p:blipFill>
        <p:spPr>
          <a:xfrm>
            <a:off x="6035950" y="4760595"/>
            <a:ext cx="2707005" cy="1331595"/>
          </a:xfrm>
          <a:prstGeom prst="rect">
            <a:avLst/>
          </a:prstGeom>
        </p:spPr>
      </p:pic>
      <p:sp>
        <p:nvSpPr>
          <p:cNvPr id="27" name="Prostokąt 26">
            <a:extLst>
              <a:ext uri="{FF2B5EF4-FFF2-40B4-BE49-F238E27FC236}">
                <a16:creationId xmlns:a16="http://schemas.microsoft.com/office/drawing/2014/main" id="{86E09822-9896-4D69-8541-44871CB22BBD}"/>
              </a:ext>
            </a:extLst>
          </p:cNvPr>
          <p:cNvSpPr/>
          <p:nvPr/>
        </p:nvSpPr>
        <p:spPr>
          <a:xfrm>
            <a:off x="3008611" y="764704"/>
            <a:ext cx="2965605" cy="400110"/>
          </a:xfrm>
          <a:prstGeom prst="rect">
            <a:avLst/>
          </a:prstGeom>
        </p:spPr>
        <p:txBody>
          <a:bodyPr wrap="square">
            <a:spAutoFit/>
          </a:bodyPr>
          <a:lstStyle/>
          <a:p>
            <a:pPr algn="ctr"/>
            <a:r>
              <a:rPr lang="pl-PL" sz="2000" dirty="0">
                <a:solidFill>
                  <a:schemeClr val="accent2">
                    <a:lumMod val="75000"/>
                  </a:schemeClr>
                </a:solidFill>
              </a:rPr>
              <a:t>PELVIS</a:t>
            </a:r>
          </a:p>
        </p:txBody>
      </p:sp>
      <p:sp>
        <p:nvSpPr>
          <p:cNvPr id="28" name="Prostokąt 27">
            <a:extLst>
              <a:ext uri="{FF2B5EF4-FFF2-40B4-BE49-F238E27FC236}">
                <a16:creationId xmlns:a16="http://schemas.microsoft.com/office/drawing/2014/main" id="{7B79F1A9-354B-4A15-AA60-8DA6A1DDB50A}"/>
              </a:ext>
            </a:extLst>
          </p:cNvPr>
          <p:cNvSpPr/>
          <p:nvPr/>
        </p:nvSpPr>
        <p:spPr>
          <a:xfrm>
            <a:off x="3296795" y="2198716"/>
            <a:ext cx="2491813" cy="400110"/>
          </a:xfrm>
          <a:prstGeom prst="rect">
            <a:avLst/>
          </a:prstGeom>
        </p:spPr>
        <p:txBody>
          <a:bodyPr wrap="square">
            <a:spAutoFit/>
          </a:bodyPr>
          <a:lstStyle/>
          <a:p>
            <a:pPr algn="ctr"/>
            <a:r>
              <a:rPr lang="pl-PL" sz="2000" dirty="0" err="1">
                <a:solidFill>
                  <a:schemeClr val="accent2">
                    <a:lumMod val="75000"/>
                  </a:schemeClr>
                </a:solidFill>
              </a:rPr>
              <a:t>Tilt</a:t>
            </a:r>
            <a:endParaRPr lang="pl-PL" sz="2000" dirty="0">
              <a:solidFill>
                <a:schemeClr val="accent2">
                  <a:lumMod val="75000"/>
                </a:schemeClr>
              </a:solidFill>
            </a:endParaRPr>
          </a:p>
        </p:txBody>
      </p:sp>
      <p:sp>
        <p:nvSpPr>
          <p:cNvPr id="29" name="Prostokąt 28">
            <a:extLst>
              <a:ext uri="{FF2B5EF4-FFF2-40B4-BE49-F238E27FC236}">
                <a16:creationId xmlns:a16="http://schemas.microsoft.com/office/drawing/2014/main" id="{8D4E4486-4CF3-4AC6-B754-8ECF8110352D}"/>
              </a:ext>
            </a:extLst>
          </p:cNvPr>
          <p:cNvSpPr/>
          <p:nvPr/>
        </p:nvSpPr>
        <p:spPr>
          <a:xfrm>
            <a:off x="3432298" y="3705262"/>
            <a:ext cx="2491813" cy="400110"/>
          </a:xfrm>
          <a:prstGeom prst="rect">
            <a:avLst/>
          </a:prstGeom>
        </p:spPr>
        <p:txBody>
          <a:bodyPr wrap="square">
            <a:spAutoFit/>
          </a:bodyPr>
          <a:lstStyle/>
          <a:p>
            <a:pPr algn="ctr"/>
            <a:r>
              <a:rPr lang="pl-PL" sz="2000" dirty="0" err="1">
                <a:solidFill>
                  <a:schemeClr val="accent2">
                    <a:lumMod val="75000"/>
                  </a:schemeClr>
                </a:solidFill>
              </a:rPr>
              <a:t>Obliquity</a:t>
            </a:r>
            <a:endParaRPr lang="pl-PL" sz="2000" dirty="0">
              <a:solidFill>
                <a:schemeClr val="accent2">
                  <a:lumMod val="75000"/>
                </a:schemeClr>
              </a:solidFill>
            </a:endParaRPr>
          </a:p>
        </p:txBody>
      </p:sp>
      <p:sp>
        <p:nvSpPr>
          <p:cNvPr id="30" name="Prostokąt 29">
            <a:extLst>
              <a:ext uri="{FF2B5EF4-FFF2-40B4-BE49-F238E27FC236}">
                <a16:creationId xmlns:a16="http://schemas.microsoft.com/office/drawing/2014/main" id="{B04758F0-184E-4CFB-B1FE-AC93AD240EF3}"/>
              </a:ext>
            </a:extLst>
          </p:cNvPr>
          <p:cNvSpPr/>
          <p:nvPr/>
        </p:nvSpPr>
        <p:spPr>
          <a:xfrm>
            <a:off x="3419872" y="5026282"/>
            <a:ext cx="2491813" cy="400110"/>
          </a:xfrm>
          <a:prstGeom prst="rect">
            <a:avLst/>
          </a:prstGeom>
        </p:spPr>
        <p:txBody>
          <a:bodyPr wrap="square">
            <a:spAutoFit/>
          </a:bodyPr>
          <a:lstStyle/>
          <a:p>
            <a:pPr algn="ctr"/>
            <a:r>
              <a:rPr lang="pl-PL" sz="2000" dirty="0" err="1">
                <a:solidFill>
                  <a:schemeClr val="accent2">
                    <a:lumMod val="75000"/>
                  </a:schemeClr>
                </a:solidFill>
              </a:rPr>
              <a:t>Rotation</a:t>
            </a:r>
            <a:endParaRPr lang="pl-PL" sz="2000" dirty="0">
              <a:solidFill>
                <a:schemeClr val="accent2">
                  <a:lumMod val="75000"/>
                </a:schemeClr>
              </a:solidFill>
            </a:endParaRPr>
          </a:p>
        </p:txBody>
      </p:sp>
    </p:spTree>
    <p:extLst>
      <p:ext uri="{BB962C8B-B14F-4D97-AF65-F5344CB8AC3E}">
        <p14:creationId xmlns:p14="http://schemas.microsoft.com/office/powerpoint/2010/main" val="4159896532"/>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26736" y="1207598"/>
            <a:ext cx="2965605" cy="400110"/>
          </a:xfrm>
          <a:prstGeom prst="rect">
            <a:avLst/>
          </a:prstGeom>
        </p:spPr>
        <p:txBody>
          <a:bodyPr wrap="square">
            <a:spAutoFit/>
          </a:bodyPr>
          <a:lstStyle/>
          <a:p>
            <a:pPr algn="ctr"/>
            <a:r>
              <a:rPr lang="pl-PL" sz="2000" dirty="0">
                <a:solidFill>
                  <a:schemeClr val="accent2">
                    <a:lumMod val="75000"/>
                  </a:schemeClr>
                </a:solidFill>
              </a:rPr>
              <a:t>BEFORE TREATMENT</a:t>
            </a:r>
          </a:p>
        </p:txBody>
      </p:sp>
      <p:sp>
        <p:nvSpPr>
          <p:cNvPr id="15" name="Prostokąt 14">
            <a:extLst>
              <a:ext uri="{FF2B5EF4-FFF2-40B4-BE49-F238E27FC236}">
                <a16:creationId xmlns:a16="http://schemas.microsoft.com/office/drawing/2014/main" id="{CDB06E39-93F0-48DE-91F2-031B9CD9B8B5}"/>
              </a:ext>
            </a:extLst>
          </p:cNvPr>
          <p:cNvSpPr/>
          <p:nvPr/>
        </p:nvSpPr>
        <p:spPr>
          <a:xfrm>
            <a:off x="5777350" y="1207598"/>
            <a:ext cx="2965605" cy="400110"/>
          </a:xfrm>
          <a:prstGeom prst="rect">
            <a:avLst/>
          </a:prstGeom>
        </p:spPr>
        <p:txBody>
          <a:bodyPr wrap="square">
            <a:spAutoFit/>
          </a:bodyPr>
          <a:lstStyle/>
          <a:p>
            <a:pPr algn="ctr"/>
            <a:r>
              <a:rPr lang="pl-PL" sz="2000" dirty="0">
                <a:solidFill>
                  <a:schemeClr val="accent2">
                    <a:lumMod val="75000"/>
                  </a:schemeClr>
                </a:solidFill>
              </a:rPr>
              <a:t>AFTER TREATMENT</a:t>
            </a:r>
          </a:p>
        </p:txBody>
      </p:sp>
      <p:sp>
        <p:nvSpPr>
          <p:cNvPr id="27" name="Prostokąt 26">
            <a:extLst>
              <a:ext uri="{FF2B5EF4-FFF2-40B4-BE49-F238E27FC236}">
                <a16:creationId xmlns:a16="http://schemas.microsoft.com/office/drawing/2014/main" id="{86E09822-9896-4D69-8541-44871CB22BBD}"/>
              </a:ext>
            </a:extLst>
          </p:cNvPr>
          <p:cNvSpPr/>
          <p:nvPr/>
        </p:nvSpPr>
        <p:spPr>
          <a:xfrm>
            <a:off x="3008611" y="764704"/>
            <a:ext cx="2965605" cy="400110"/>
          </a:xfrm>
          <a:prstGeom prst="rect">
            <a:avLst/>
          </a:prstGeom>
        </p:spPr>
        <p:txBody>
          <a:bodyPr wrap="square">
            <a:spAutoFit/>
          </a:bodyPr>
          <a:lstStyle/>
          <a:p>
            <a:pPr algn="ctr"/>
            <a:r>
              <a:rPr lang="pl-PL" sz="2000" dirty="0">
                <a:solidFill>
                  <a:schemeClr val="accent2">
                    <a:lumMod val="75000"/>
                  </a:schemeClr>
                </a:solidFill>
              </a:rPr>
              <a:t>HIP JOINT</a:t>
            </a:r>
          </a:p>
        </p:txBody>
      </p:sp>
      <p:sp>
        <p:nvSpPr>
          <p:cNvPr id="28" name="Prostokąt 27">
            <a:extLst>
              <a:ext uri="{FF2B5EF4-FFF2-40B4-BE49-F238E27FC236}">
                <a16:creationId xmlns:a16="http://schemas.microsoft.com/office/drawing/2014/main" id="{7B79F1A9-354B-4A15-AA60-8DA6A1DDB50A}"/>
              </a:ext>
            </a:extLst>
          </p:cNvPr>
          <p:cNvSpPr/>
          <p:nvPr/>
        </p:nvSpPr>
        <p:spPr>
          <a:xfrm>
            <a:off x="3296795" y="2198716"/>
            <a:ext cx="2491813" cy="400110"/>
          </a:xfrm>
          <a:prstGeom prst="rect">
            <a:avLst/>
          </a:prstGeom>
        </p:spPr>
        <p:txBody>
          <a:bodyPr wrap="square">
            <a:spAutoFit/>
          </a:bodyPr>
          <a:lstStyle/>
          <a:p>
            <a:pPr algn="ctr"/>
            <a:r>
              <a:rPr lang="pl-PL" sz="2000" dirty="0" err="1">
                <a:solidFill>
                  <a:schemeClr val="accent2">
                    <a:lumMod val="75000"/>
                  </a:schemeClr>
                </a:solidFill>
              </a:rPr>
              <a:t>Flexion</a:t>
            </a:r>
            <a:r>
              <a:rPr lang="pl-PL" sz="2000" dirty="0">
                <a:solidFill>
                  <a:schemeClr val="accent2">
                    <a:lumMod val="75000"/>
                  </a:schemeClr>
                </a:solidFill>
              </a:rPr>
              <a:t>/Extension</a:t>
            </a:r>
          </a:p>
        </p:txBody>
      </p:sp>
      <p:sp>
        <p:nvSpPr>
          <p:cNvPr id="29" name="Prostokąt 28">
            <a:extLst>
              <a:ext uri="{FF2B5EF4-FFF2-40B4-BE49-F238E27FC236}">
                <a16:creationId xmlns:a16="http://schemas.microsoft.com/office/drawing/2014/main" id="{8D4E4486-4CF3-4AC6-B754-8ECF8110352D}"/>
              </a:ext>
            </a:extLst>
          </p:cNvPr>
          <p:cNvSpPr/>
          <p:nvPr/>
        </p:nvSpPr>
        <p:spPr>
          <a:xfrm>
            <a:off x="3275856" y="3820978"/>
            <a:ext cx="2775662" cy="400110"/>
          </a:xfrm>
          <a:prstGeom prst="rect">
            <a:avLst/>
          </a:prstGeom>
        </p:spPr>
        <p:txBody>
          <a:bodyPr wrap="square">
            <a:spAutoFit/>
          </a:bodyPr>
          <a:lstStyle/>
          <a:p>
            <a:pPr algn="ctr"/>
            <a:r>
              <a:rPr lang="pl-PL" sz="2000" dirty="0" err="1">
                <a:solidFill>
                  <a:schemeClr val="accent2">
                    <a:lumMod val="75000"/>
                  </a:schemeClr>
                </a:solidFill>
              </a:rPr>
              <a:t>Adduction</a:t>
            </a:r>
            <a:r>
              <a:rPr lang="pl-PL" sz="2000" dirty="0">
                <a:solidFill>
                  <a:schemeClr val="accent2">
                    <a:lumMod val="75000"/>
                  </a:schemeClr>
                </a:solidFill>
              </a:rPr>
              <a:t>/</a:t>
            </a:r>
            <a:r>
              <a:rPr lang="pl-PL" sz="2000" dirty="0" err="1">
                <a:solidFill>
                  <a:schemeClr val="accent2">
                    <a:lumMod val="75000"/>
                  </a:schemeClr>
                </a:solidFill>
              </a:rPr>
              <a:t>Abduction</a:t>
            </a:r>
            <a:endParaRPr lang="pl-PL" sz="2000" dirty="0">
              <a:solidFill>
                <a:schemeClr val="accent2">
                  <a:lumMod val="75000"/>
                </a:schemeClr>
              </a:solidFill>
            </a:endParaRPr>
          </a:p>
        </p:txBody>
      </p:sp>
      <p:sp>
        <p:nvSpPr>
          <p:cNvPr id="30" name="Prostokąt 29">
            <a:extLst>
              <a:ext uri="{FF2B5EF4-FFF2-40B4-BE49-F238E27FC236}">
                <a16:creationId xmlns:a16="http://schemas.microsoft.com/office/drawing/2014/main" id="{B04758F0-184E-4CFB-B1FE-AC93AD240EF3}"/>
              </a:ext>
            </a:extLst>
          </p:cNvPr>
          <p:cNvSpPr/>
          <p:nvPr/>
        </p:nvSpPr>
        <p:spPr>
          <a:xfrm>
            <a:off x="3419872" y="5026282"/>
            <a:ext cx="2491813" cy="400110"/>
          </a:xfrm>
          <a:prstGeom prst="rect">
            <a:avLst/>
          </a:prstGeom>
        </p:spPr>
        <p:txBody>
          <a:bodyPr wrap="square">
            <a:spAutoFit/>
          </a:bodyPr>
          <a:lstStyle/>
          <a:p>
            <a:pPr algn="ctr"/>
            <a:r>
              <a:rPr lang="pl-PL" sz="2000" dirty="0" err="1">
                <a:solidFill>
                  <a:schemeClr val="accent2">
                    <a:lumMod val="75000"/>
                  </a:schemeClr>
                </a:solidFill>
              </a:rPr>
              <a:t>Rotation</a:t>
            </a:r>
            <a:endParaRPr lang="pl-PL" sz="2000" dirty="0">
              <a:solidFill>
                <a:schemeClr val="accent2">
                  <a:lumMod val="75000"/>
                </a:schemeClr>
              </a:solidFill>
            </a:endParaRPr>
          </a:p>
        </p:txBody>
      </p:sp>
      <p:pic>
        <p:nvPicPr>
          <p:cNvPr id="19" name="Obraz 18">
            <a:extLst>
              <a:ext uri="{FF2B5EF4-FFF2-40B4-BE49-F238E27FC236}">
                <a16:creationId xmlns:a16="http://schemas.microsoft.com/office/drawing/2014/main" id="{9A715A80-5DDD-4D90-8CF7-D5B7F6EF6C9C}"/>
              </a:ext>
            </a:extLst>
          </p:cNvPr>
          <p:cNvPicPr/>
          <p:nvPr/>
        </p:nvPicPr>
        <p:blipFill>
          <a:blip r:embed="rId3">
            <a:extLst>
              <a:ext uri="{28A0092B-C50C-407E-A947-70E740481C1C}">
                <a14:useLocalDpi xmlns:a14="http://schemas.microsoft.com/office/drawing/2010/main" val="0"/>
              </a:ext>
            </a:extLst>
          </a:blip>
          <a:stretch>
            <a:fillRect/>
          </a:stretch>
        </p:blipFill>
        <p:spPr>
          <a:xfrm>
            <a:off x="612031" y="1907924"/>
            <a:ext cx="2663825" cy="1331595"/>
          </a:xfrm>
          <a:prstGeom prst="rect">
            <a:avLst/>
          </a:prstGeom>
        </p:spPr>
      </p:pic>
      <p:pic>
        <p:nvPicPr>
          <p:cNvPr id="22" name="Obraz 21">
            <a:extLst>
              <a:ext uri="{FF2B5EF4-FFF2-40B4-BE49-F238E27FC236}">
                <a16:creationId xmlns:a16="http://schemas.microsoft.com/office/drawing/2014/main" id="{9591F59F-43DE-49C7-A437-53FADC315970}"/>
              </a:ext>
            </a:extLst>
          </p:cNvPr>
          <p:cNvPicPr/>
          <p:nvPr/>
        </p:nvPicPr>
        <p:blipFill>
          <a:blip r:embed="rId4">
            <a:extLst>
              <a:ext uri="{28A0092B-C50C-407E-A947-70E740481C1C}">
                <a14:useLocalDpi xmlns:a14="http://schemas.microsoft.com/office/drawing/2010/main" val="0"/>
              </a:ext>
            </a:extLst>
          </a:blip>
          <a:stretch>
            <a:fillRect/>
          </a:stretch>
        </p:blipFill>
        <p:spPr>
          <a:xfrm>
            <a:off x="5891805" y="1907924"/>
            <a:ext cx="2840355" cy="1331595"/>
          </a:xfrm>
          <a:prstGeom prst="rect">
            <a:avLst/>
          </a:prstGeom>
        </p:spPr>
      </p:pic>
      <p:pic>
        <p:nvPicPr>
          <p:cNvPr id="31" name="Obraz 30">
            <a:extLst>
              <a:ext uri="{FF2B5EF4-FFF2-40B4-BE49-F238E27FC236}">
                <a16:creationId xmlns:a16="http://schemas.microsoft.com/office/drawing/2014/main" id="{093262B7-C9C5-41C9-A16B-390FA23F1E62}"/>
              </a:ext>
            </a:extLst>
          </p:cNvPr>
          <p:cNvPicPr/>
          <p:nvPr/>
        </p:nvPicPr>
        <p:blipFill>
          <a:blip r:embed="rId5">
            <a:extLst>
              <a:ext uri="{28A0092B-C50C-407E-A947-70E740481C1C}">
                <a14:useLocalDpi xmlns:a14="http://schemas.microsoft.com/office/drawing/2010/main" val="0"/>
              </a:ext>
            </a:extLst>
          </a:blip>
          <a:stretch>
            <a:fillRect/>
          </a:stretch>
        </p:blipFill>
        <p:spPr>
          <a:xfrm>
            <a:off x="464711" y="3429000"/>
            <a:ext cx="2811145" cy="1331595"/>
          </a:xfrm>
          <a:prstGeom prst="rect">
            <a:avLst/>
          </a:prstGeom>
        </p:spPr>
      </p:pic>
      <p:pic>
        <p:nvPicPr>
          <p:cNvPr id="32" name="Obraz 31">
            <a:extLst>
              <a:ext uri="{FF2B5EF4-FFF2-40B4-BE49-F238E27FC236}">
                <a16:creationId xmlns:a16="http://schemas.microsoft.com/office/drawing/2014/main" id="{8EB34F8E-9328-4CA8-9EF9-32E6E4DA64F3}"/>
              </a:ext>
            </a:extLst>
          </p:cNvPr>
          <p:cNvPicPr/>
          <p:nvPr/>
        </p:nvPicPr>
        <p:blipFill>
          <a:blip r:embed="rId6">
            <a:extLst>
              <a:ext uri="{28A0092B-C50C-407E-A947-70E740481C1C}">
                <a14:useLocalDpi xmlns:a14="http://schemas.microsoft.com/office/drawing/2010/main" val="0"/>
              </a:ext>
            </a:extLst>
          </a:blip>
          <a:stretch>
            <a:fillRect/>
          </a:stretch>
        </p:blipFill>
        <p:spPr>
          <a:xfrm>
            <a:off x="6007355" y="3424346"/>
            <a:ext cx="2753995" cy="1331595"/>
          </a:xfrm>
          <a:prstGeom prst="rect">
            <a:avLst/>
          </a:prstGeom>
        </p:spPr>
      </p:pic>
      <p:pic>
        <p:nvPicPr>
          <p:cNvPr id="33" name="Obraz 32">
            <a:extLst>
              <a:ext uri="{FF2B5EF4-FFF2-40B4-BE49-F238E27FC236}">
                <a16:creationId xmlns:a16="http://schemas.microsoft.com/office/drawing/2014/main" id="{67AE2FC6-806B-4500-8B5F-FAAECF5BC78F}"/>
              </a:ext>
            </a:extLst>
          </p:cNvPr>
          <p:cNvPicPr/>
          <p:nvPr/>
        </p:nvPicPr>
        <p:blipFill>
          <a:blip r:embed="rId7">
            <a:extLst>
              <a:ext uri="{28A0092B-C50C-407E-A947-70E740481C1C}">
                <a14:useLocalDpi xmlns:a14="http://schemas.microsoft.com/office/drawing/2010/main" val="0"/>
              </a:ext>
            </a:extLst>
          </a:blip>
          <a:stretch>
            <a:fillRect/>
          </a:stretch>
        </p:blipFill>
        <p:spPr>
          <a:xfrm>
            <a:off x="608603" y="4755941"/>
            <a:ext cx="2595245" cy="1331595"/>
          </a:xfrm>
          <a:prstGeom prst="rect">
            <a:avLst/>
          </a:prstGeom>
        </p:spPr>
      </p:pic>
      <p:pic>
        <p:nvPicPr>
          <p:cNvPr id="34" name="Obraz 33">
            <a:extLst>
              <a:ext uri="{FF2B5EF4-FFF2-40B4-BE49-F238E27FC236}">
                <a16:creationId xmlns:a16="http://schemas.microsoft.com/office/drawing/2014/main" id="{9F20D469-F839-46E6-8216-F191C903585F}"/>
              </a:ext>
            </a:extLst>
          </p:cNvPr>
          <p:cNvPicPr/>
          <p:nvPr/>
        </p:nvPicPr>
        <p:blipFill>
          <a:blip r:embed="rId8">
            <a:extLst>
              <a:ext uri="{28A0092B-C50C-407E-A947-70E740481C1C}">
                <a14:useLocalDpi xmlns:a14="http://schemas.microsoft.com/office/drawing/2010/main" val="0"/>
              </a:ext>
            </a:extLst>
          </a:blip>
          <a:stretch>
            <a:fillRect/>
          </a:stretch>
        </p:blipFill>
        <p:spPr>
          <a:xfrm>
            <a:off x="6051518" y="4755940"/>
            <a:ext cx="2832735" cy="1331595"/>
          </a:xfrm>
          <a:prstGeom prst="rect">
            <a:avLst/>
          </a:prstGeom>
        </p:spPr>
      </p:pic>
    </p:spTree>
    <p:extLst>
      <p:ext uri="{BB962C8B-B14F-4D97-AF65-F5344CB8AC3E}">
        <p14:creationId xmlns:p14="http://schemas.microsoft.com/office/powerpoint/2010/main" val="181086624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26736" y="1207598"/>
            <a:ext cx="2965605" cy="400110"/>
          </a:xfrm>
          <a:prstGeom prst="rect">
            <a:avLst/>
          </a:prstGeom>
        </p:spPr>
        <p:txBody>
          <a:bodyPr wrap="square">
            <a:spAutoFit/>
          </a:bodyPr>
          <a:lstStyle/>
          <a:p>
            <a:pPr algn="ctr"/>
            <a:r>
              <a:rPr lang="pl-PL" sz="2000" dirty="0">
                <a:solidFill>
                  <a:schemeClr val="accent2">
                    <a:lumMod val="75000"/>
                  </a:schemeClr>
                </a:solidFill>
              </a:rPr>
              <a:t>BEFORE TREATMENT</a:t>
            </a:r>
          </a:p>
        </p:txBody>
      </p:sp>
      <p:sp>
        <p:nvSpPr>
          <p:cNvPr id="15" name="Prostokąt 14">
            <a:extLst>
              <a:ext uri="{FF2B5EF4-FFF2-40B4-BE49-F238E27FC236}">
                <a16:creationId xmlns:a16="http://schemas.microsoft.com/office/drawing/2014/main" id="{CDB06E39-93F0-48DE-91F2-031B9CD9B8B5}"/>
              </a:ext>
            </a:extLst>
          </p:cNvPr>
          <p:cNvSpPr/>
          <p:nvPr/>
        </p:nvSpPr>
        <p:spPr>
          <a:xfrm>
            <a:off x="5777350" y="1207598"/>
            <a:ext cx="2965605" cy="400110"/>
          </a:xfrm>
          <a:prstGeom prst="rect">
            <a:avLst/>
          </a:prstGeom>
        </p:spPr>
        <p:txBody>
          <a:bodyPr wrap="square">
            <a:spAutoFit/>
          </a:bodyPr>
          <a:lstStyle/>
          <a:p>
            <a:pPr algn="ctr"/>
            <a:r>
              <a:rPr lang="pl-PL" sz="2000" dirty="0">
                <a:solidFill>
                  <a:schemeClr val="accent2">
                    <a:lumMod val="75000"/>
                  </a:schemeClr>
                </a:solidFill>
              </a:rPr>
              <a:t>AFTER TREATMENT</a:t>
            </a:r>
          </a:p>
        </p:txBody>
      </p:sp>
      <p:sp>
        <p:nvSpPr>
          <p:cNvPr id="27" name="Prostokąt 26">
            <a:extLst>
              <a:ext uri="{FF2B5EF4-FFF2-40B4-BE49-F238E27FC236}">
                <a16:creationId xmlns:a16="http://schemas.microsoft.com/office/drawing/2014/main" id="{86E09822-9896-4D69-8541-44871CB22BBD}"/>
              </a:ext>
            </a:extLst>
          </p:cNvPr>
          <p:cNvSpPr/>
          <p:nvPr/>
        </p:nvSpPr>
        <p:spPr>
          <a:xfrm>
            <a:off x="3008611" y="764704"/>
            <a:ext cx="2965605" cy="400110"/>
          </a:xfrm>
          <a:prstGeom prst="rect">
            <a:avLst/>
          </a:prstGeom>
        </p:spPr>
        <p:txBody>
          <a:bodyPr wrap="square">
            <a:spAutoFit/>
          </a:bodyPr>
          <a:lstStyle/>
          <a:p>
            <a:pPr algn="ctr"/>
            <a:r>
              <a:rPr lang="pl-PL" sz="2000" dirty="0">
                <a:solidFill>
                  <a:schemeClr val="accent2">
                    <a:lumMod val="75000"/>
                  </a:schemeClr>
                </a:solidFill>
              </a:rPr>
              <a:t>KNEE JOINT</a:t>
            </a:r>
          </a:p>
        </p:txBody>
      </p:sp>
      <p:sp>
        <p:nvSpPr>
          <p:cNvPr id="28" name="Prostokąt 27">
            <a:extLst>
              <a:ext uri="{FF2B5EF4-FFF2-40B4-BE49-F238E27FC236}">
                <a16:creationId xmlns:a16="http://schemas.microsoft.com/office/drawing/2014/main" id="{7B79F1A9-354B-4A15-AA60-8DA6A1DDB50A}"/>
              </a:ext>
            </a:extLst>
          </p:cNvPr>
          <p:cNvSpPr/>
          <p:nvPr/>
        </p:nvSpPr>
        <p:spPr>
          <a:xfrm>
            <a:off x="3296795" y="2198716"/>
            <a:ext cx="2491813" cy="400110"/>
          </a:xfrm>
          <a:prstGeom prst="rect">
            <a:avLst/>
          </a:prstGeom>
        </p:spPr>
        <p:txBody>
          <a:bodyPr wrap="square">
            <a:spAutoFit/>
          </a:bodyPr>
          <a:lstStyle/>
          <a:p>
            <a:pPr algn="ctr"/>
            <a:r>
              <a:rPr lang="pl-PL" sz="2000" dirty="0" err="1">
                <a:solidFill>
                  <a:schemeClr val="accent2">
                    <a:lumMod val="75000"/>
                  </a:schemeClr>
                </a:solidFill>
              </a:rPr>
              <a:t>Flexion</a:t>
            </a:r>
            <a:r>
              <a:rPr lang="pl-PL" sz="2000" dirty="0">
                <a:solidFill>
                  <a:schemeClr val="accent2">
                    <a:lumMod val="75000"/>
                  </a:schemeClr>
                </a:solidFill>
              </a:rPr>
              <a:t>/Extension</a:t>
            </a:r>
          </a:p>
        </p:txBody>
      </p:sp>
      <p:sp>
        <p:nvSpPr>
          <p:cNvPr id="29" name="Prostokąt 28">
            <a:extLst>
              <a:ext uri="{FF2B5EF4-FFF2-40B4-BE49-F238E27FC236}">
                <a16:creationId xmlns:a16="http://schemas.microsoft.com/office/drawing/2014/main" id="{8D4E4486-4CF3-4AC6-B754-8ECF8110352D}"/>
              </a:ext>
            </a:extLst>
          </p:cNvPr>
          <p:cNvSpPr/>
          <p:nvPr/>
        </p:nvSpPr>
        <p:spPr>
          <a:xfrm>
            <a:off x="3275856" y="3717032"/>
            <a:ext cx="2775662" cy="707886"/>
          </a:xfrm>
          <a:prstGeom prst="rect">
            <a:avLst/>
          </a:prstGeom>
        </p:spPr>
        <p:txBody>
          <a:bodyPr wrap="square">
            <a:spAutoFit/>
          </a:bodyPr>
          <a:lstStyle/>
          <a:p>
            <a:pPr algn="ctr"/>
            <a:r>
              <a:rPr lang="pl-PL" sz="2000" dirty="0" err="1">
                <a:solidFill>
                  <a:schemeClr val="accent2">
                    <a:lumMod val="75000"/>
                  </a:schemeClr>
                </a:solidFill>
              </a:rPr>
              <a:t>Dorsiflexion</a:t>
            </a:r>
            <a:r>
              <a:rPr lang="pl-PL" sz="2000" dirty="0">
                <a:solidFill>
                  <a:schemeClr val="accent2">
                    <a:lumMod val="75000"/>
                  </a:schemeClr>
                </a:solidFill>
              </a:rPr>
              <a:t>/</a:t>
            </a:r>
            <a:br>
              <a:rPr lang="pl-PL" sz="2000" dirty="0">
                <a:solidFill>
                  <a:schemeClr val="accent2">
                    <a:lumMod val="75000"/>
                  </a:schemeClr>
                </a:solidFill>
              </a:rPr>
            </a:br>
            <a:r>
              <a:rPr lang="pl-PL" sz="2000" dirty="0" err="1">
                <a:solidFill>
                  <a:schemeClr val="accent2">
                    <a:lumMod val="75000"/>
                  </a:schemeClr>
                </a:solidFill>
              </a:rPr>
              <a:t>Plantarflexion</a:t>
            </a:r>
            <a:endParaRPr lang="pl-PL" sz="2000" dirty="0">
              <a:solidFill>
                <a:schemeClr val="accent2">
                  <a:lumMod val="75000"/>
                </a:schemeClr>
              </a:solidFill>
            </a:endParaRPr>
          </a:p>
        </p:txBody>
      </p:sp>
      <p:sp>
        <p:nvSpPr>
          <p:cNvPr id="30" name="Prostokąt 29">
            <a:extLst>
              <a:ext uri="{FF2B5EF4-FFF2-40B4-BE49-F238E27FC236}">
                <a16:creationId xmlns:a16="http://schemas.microsoft.com/office/drawing/2014/main" id="{B04758F0-184E-4CFB-B1FE-AC93AD240EF3}"/>
              </a:ext>
            </a:extLst>
          </p:cNvPr>
          <p:cNvSpPr/>
          <p:nvPr/>
        </p:nvSpPr>
        <p:spPr>
          <a:xfrm>
            <a:off x="3419872" y="5026282"/>
            <a:ext cx="2491813" cy="400110"/>
          </a:xfrm>
          <a:prstGeom prst="rect">
            <a:avLst/>
          </a:prstGeom>
        </p:spPr>
        <p:txBody>
          <a:bodyPr wrap="square">
            <a:spAutoFit/>
          </a:bodyPr>
          <a:lstStyle/>
          <a:p>
            <a:pPr algn="ctr"/>
            <a:r>
              <a:rPr lang="pl-PL" sz="2000" dirty="0" err="1">
                <a:solidFill>
                  <a:schemeClr val="accent2">
                    <a:lumMod val="75000"/>
                  </a:schemeClr>
                </a:solidFill>
              </a:rPr>
              <a:t>Rotation</a:t>
            </a:r>
            <a:endParaRPr lang="pl-PL" sz="2000" dirty="0">
              <a:solidFill>
                <a:schemeClr val="accent2">
                  <a:lumMod val="75000"/>
                </a:schemeClr>
              </a:solidFill>
            </a:endParaRPr>
          </a:p>
        </p:txBody>
      </p:sp>
      <p:pic>
        <p:nvPicPr>
          <p:cNvPr id="20" name="Obraz 19">
            <a:extLst>
              <a:ext uri="{FF2B5EF4-FFF2-40B4-BE49-F238E27FC236}">
                <a16:creationId xmlns:a16="http://schemas.microsoft.com/office/drawing/2014/main" id="{6FF153A7-CA15-4E1B-9ABD-D3151AD08661}"/>
              </a:ext>
            </a:extLst>
          </p:cNvPr>
          <p:cNvPicPr/>
          <p:nvPr/>
        </p:nvPicPr>
        <p:blipFill>
          <a:blip r:embed="rId3">
            <a:extLst>
              <a:ext uri="{28A0092B-C50C-407E-A947-70E740481C1C}">
                <a14:useLocalDpi xmlns:a14="http://schemas.microsoft.com/office/drawing/2010/main" val="0"/>
              </a:ext>
            </a:extLst>
          </a:blip>
          <a:stretch>
            <a:fillRect/>
          </a:stretch>
        </p:blipFill>
        <p:spPr>
          <a:xfrm>
            <a:off x="383008" y="1911486"/>
            <a:ext cx="2890520" cy="1331595"/>
          </a:xfrm>
          <a:prstGeom prst="rect">
            <a:avLst/>
          </a:prstGeom>
        </p:spPr>
      </p:pic>
      <p:pic>
        <p:nvPicPr>
          <p:cNvPr id="23" name="Obraz 22">
            <a:extLst>
              <a:ext uri="{FF2B5EF4-FFF2-40B4-BE49-F238E27FC236}">
                <a16:creationId xmlns:a16="http://schemas.microsoft.com/office/drawing/2014/main" id="{40B42992-E123-4877-973A-BBCC3BFBE700}"/>
              </a:ext>
            </a:extLst>
          </p:cNvPr>
          <p:cNvPicPr/>
          <p:nvPr/>
        </p:nvPicPr>
        <p:blipFill>
          <a:blip r:embed="rId4">
            <a:extLst>
              <a:ext uri="{28A0092B-C50C-407E-A947-70E740481C1C}">
                <a14:useLocalDpi xmlns:a14="http://schemas.microsoft.com/office/drawing/2010/main" val="0"/>
              </a:ext>
            </a:extLst>
          </a:blip>
          <a:stretch>
            <a:fillRect/>
          </a:stretch>
        </p:blipFill>
        <p:spPr>
          <a:xfrm>
            <a:off x="6007355" y="1911485"/>
            <a:ext cx="2875915" cy="1331595"/>
          </a:xfrm>
          <a:prstGeom prst="rect">
            <a:avLst/>
          </a:prstGeom>
        </p:spPr>
      </p:pic>
      <p:sp>
        <p:nvSpPr>
          <p:cNvPr id="24" name="Prostokąt 23">
            <a:extLst>
              <a:ext uri="{FF2B5EF4-FFF2-40B4-BE49-F238E27FC236}">
                <a16:creationId xmlns:a16="http://schemas.microsoft.com/office/drawing/2014/main" id="{A2C139BE-52A9-40EA-AEE2-DEE9144A5A91}"/>
              </a:ext>
            </a:extLst>
          </p:cNvPr>
          <p:cNvSpPr/>
          <p:nvPr/>
        </p:nvSpPr>
        <p:spPr>
          <a:xfrm>
            <a:off x="3059898" y="3040077"/>
            <a:ext cx="2965605" cy="400110"/>
          </a:xfrm>
          <a:prstGeom prst="rect">
            <a:avLst/>
          </a:prstGeom>
        </p:spPr>
        <p:txBody>
          <a:bodyPr wrap="square">
            <a:spAutoFit/>
          </a:bodyPr>
          <a:lstStyle/>
          <a:p>
            <a:pPr algn="ctr"/>
            <a:r>
              <a:rPr lang="pl-PL" sz="2000" dirty="0">
                <a:solidFill>
                  <a:schemeClr val="accent2">
                    <a:lumMod val="75000"/>
                  </a:schemeClr>
                </a:solidFill>
              </a:rPr>
              <a:t>ANKLE JOINT</a:t>
            </a:r>
          </a:p>
        </p:txBody>
      </p:sp>
      <p:pic>
        <p:nvPicPr>
          <p:cNvPr id="25" name="Obraz 24">
            <a:extLst>
              <a:ext uri="{FF2B5EF4-FFF2-40B4-BE49-F238E27FC236}">
                <a16:creationId xmlns:a16="http://schemas.microsoft.com/office/drawing/2014/main" id="{5EFB7277-2097-4A35-9BBA-D08CF64FFC88}"/>
              </a:ext>
            </a:extLst>
          </p:cNvPr>
          <p:cNvPicPr/>
          <p:nvPr/>
        </p:nvPicPr>
        <p:blipFill>
          <a:blip r:embed="rId5">
            <a:extLst>
              <a:ext uri="{28A0092B-C50C-407E-A947-70E740481C1C}">
                <a14:useLocalDpi xmlns:a14="http://schemas.microsoft.com/office/drawing/2010/main" val="0"/>
              </a:ext>
            </a:extLst>
          </a:blip>
          <a:stretch>
            <a:fillRect/>
          </a:stretch>
        </p:blipFill>
        <p:spPr>
          <a:xfrm>
            <a:off x="424168" y="3333713"/>
            <a:ext cx="2847340" cy="1331595"/>
          </a:xfrm>
          <a:prstGeom prst="rect">
            <a:avLst/>
          </a:prstGeom>
        </p:spPr>
      </p:pic>
      <p:pic>
        <p:nvPicPr>
          <p:cNvPr id="26" name="Obraz 25">
            <a:extLst>
              <a:ext uri="{FF2B5EF4-FFF2-40B4-BE49-F238E27FC236}">
                <a16:creationId xmlns:a16="http://schemas.microsoft.com/office/drawing/2014/main" id="{51FB31C8-4E80-4130-A689-F65FACF7B7FF}"/>
              </a:ext>
            </a:extLst>
          </p:cNvPr>
          <p:cNvPicPr/>
          <p:nvPr/>
        </p:nvPicPr>
        <p:blipFill>
          <a:blip r:embed="rId6">
            <a:extLst>
              <a:ext uri="{28A0092B-C50C-407E-A947-70E740481C1C}">
                <a14:useLocalDpi xmlns:a14="http://schemas.microsoft.com/office/drawing/2010/main" val="0"/>
              </a:ext>
            </a:extLst>
          </a:blip>
          <a:stretch>
            <a:fillRect/>
          </a:stretch>
        </p:blipFill>
        <p:spPr>
          <a:xfrm>
            <a:off x="6119178" y="3424345"/>
            <a:ext cx="2836545" cy="1331595"/>
          </a:xfrm>
          <a:prstGeom prst="rect">
            <a:avLst/>
          </a:prstGeom>
        </p:spPr>
      </p:pic>
      <p:pic>
        <p:nvPicPr>
          <p:cNvPr id="35" name="Obraz 34">
            <a:extLst>
              <a:ext uri="{FF2B5EF4-FFF2-40B4-BE49-F238E27FC236}">
                <a16:creationId xmlns:a16="http://schemas.microsoft.com/office/drawing/2014/main" id="{F336596A-9C0A-4F4B-B6B4-1D469F9CAE0C}"/>
              </a:ext>
            </a:extLst>
          </p:cNvPr>
          <p:cNvPicPr/>
          <p:nvPr/>
        </p:nvPicPr>
        <p:blipFill>
          <a:blip r:embed="rId7">
            <a:extLst>
              <a:ext uri="{28A0092B-C50C-407E-A947-70E740481C1C}">
                <a14:useLocalDpi xmlns:a14="http://schemas.microsoft.com/office/drawing/2010/main" val="0"/>
              </a:ext>
            </a:extLst>
          </a:blip>
          <a:stretch>
            <a:fillRect/>
          </a:stretch>
        </p:blipFill>
        <p:spPr>
          <a:xfrm>
            <a:off x="452743" y="4755939"/>
            <a:ext cx="2818765" cy="1331595"/>
          </a:xfrm>
          <a:prstGeom prst="rect">
            <a:avLst/>
          </a:prstGeom>
        </p:spPr>
      </p:pic>
      <p:pic>
        <p:nvPicPr>
          <p:cNvPr id="36" name="Obraz 35">
            <a:extLst>
              <a:ext uri="{FF2B5EF4-FFF2-40B4-BE49-F238E27FC236}">
                <a16:creationId xmlns:a16="http://schemas.microsoft.com/office/drawing/2014/main" id="{97341335-19DD-4282-A3AD-58E6A58515F9}"/>
              </a:ext>
            </a:extLst>
          </p:cNvPr>
          <p:cNvPicPr/>
          <p:nvPr/>
        </p:nvPicPr>
        <p:blipFill>
          <a:blip r:embed="rId8">
            <a:extLst>
              <a:ext uri="{28A0092B-C50C-407E-A947-70E740481C1C}">
                <a14:useLocalDpi xmlns:a14="http://schemas.microsoft.com/office/drawing/2010/main" val="0"/>
              </a:ext>
            </a:extLst>
          </a:blip>
          <a:stretch>
            <a:fillRect/>
          </a:stretch>
        </p:blipFill>
        <p:spPr>
          <a:xfrm>
            <a:off x="6119178" y="4769932"/>
            <a:ext cx="2829560" cy="1331595"/>
          </a:xfrm>
          <a:prstGeom prst="rect">
            <a:avLst/>
          </a:prstGeom>
        </p:spPr>
      </p:pic>
    </p:spTree>
    <p:extLst>
      <p:ext uri="{BB962C8B-B14F-4D97-AF65-F5344CB8AC3E}">
        <p14:creationId xmlns:p14="http://schemas.microsoft.com/office/powerpoint/2010/main" val="277140540"/>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38652</TotalTime>
  <Pages>0</Pages>
  <Words>351</Words>
  <Characters>0</Characters>
  <Application>Microsoft Office PowerPoint</Application>
  <PresentationFormat>Presentación en pantalla (4:3)</PresentationFormat>
  <Lines>0</Lines>
  <Paragraphs>68</Paragraphs>
  <Slides>14</Slides>
  <Notes>12</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14</vt:i4>
      </vt:variant>
    </vt:vector>
  </HeadingPairs>
  <TitlesOfParts>
    <vt:vector size="22" baseType="lpstr">
      <vt:lpstr>Arial</vt:lpstr>
      <vt:lpstr>Arial Bold</vt:lpstr>
      <vt:lpstr>Bradley Hand ITC</vt:lpstr>
      <vt:lpstr>Gill Sans</vt:lpstr>
      <vt:lpstr>Times New Roman</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970</cp:revision>
  <cp:lastPrinted>2011-07-18T19:05:36Z</cp:lastPrinted>
  <dcterms:created xsi:type="dcterms:W3CDTF">2010-06-23T19:02:16Z</dcterms:created>
  <dcterms:modified xsi:type="dcterms:W3CDTF">2020-07-28T08:21:02Z</dcterms:modified>
</cp:coreProperties>
</file>