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20"/>
  </p:notesMasterIdLst>
  <p:handoutMasterIdLst>
    <p:handoutMasterId r:id="rId21"/>
  </p:handoutMasterIdLst>
  <p:sldIdLst>
    <p:sldId id="627" r:id="rId4"/>
    <p:sldId id="636" r:id="rId5"/>
    <p:sldId id="638" r:id="rId6"/>
    <p:sldId id="639" r:id="rId7"/>
    <p:sldId id="640" r:id="rId8"/>
    <p:sldId id="641" r:id="rId9"/>
    <p:sldId id="642" r:id="rId10"/>
    <p:sldId id="643" r:id="rId11"/>
    <p:sldId id="644" r:id="rId12"/>
    <p:sldId id="645" r:id="rId13"/>
    <p:sldId id="649" r:id="rId14"/>
    <p:sldId id="646" r:id="rId15"/>
    <p:sldId id="650" r:id="rId16"/>
    <p:sldId id="651" r:id="rId17"/>
    <p:sldId id="652" r:id="rId18"/>
    <p:sldId id="626" r:id="rId19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73"/>
    <a:srgbClr val="0404E6"/>
    <a:srgbClr val="F26200"/>
    <a:srgbClr val="FF6600"/>
    <a:srgbClr val="D16D09"/>
    <a:srgbClr val="D155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0846" autoAdjust="0"/>
  </p:normalViewPr>
  <p:slideViewPr>
    <p:cSldViewPr>
      <p:cViewPr varScale="1">
        <p:scale>
          <a:sx n="92" d="100"/>
          <a:sy n="92" d="100"/>
        </p:scale>
        <p:origin x="218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‹Nº›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‹Nº›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4yjcxlBpu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nz84ESfxMwM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1gX9hORtLY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11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50621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12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42518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pl-PL" sz="1000"/>
              <a:t>REPARTIR FICHAS.  REALIZAR MEDIDAS, CUENTAN CON 1H PARA TALLER APROXIMADAMENTE. </a:t>
            </a:r>
          </a:p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13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pl-PL" sz="1000"/>
              <a:t>REPARTIR FICHAS.  REALIZAR MEDIDAS, CUENTAN CON 1H PARA TALLER APROXIMADAMENTE. </a:t>
            </a:r>
          </a:p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14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32729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pl-PL" sz="1000"/>
              <a:t>REPARTIR FICHAS.  REALIZAR MEDIDAS, CUENTAN CON 1H PARA TALLER APROXIMADAMENTE. </a:t>
            </a:r>
          </a:p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15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0770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1295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3447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0211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4511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z="10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El docente debe explicar cómo realizar estas pruebas a los estudiantes.</a:t>
            </a:r>
          </a:p>
          <a:p>
            <a:pPr eaLnBrk="1" hangingPunct="1"/>
            <a:r>
              <a:rPr lang="es-ES" sz="10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Además, el docente puede utilizar los siguientes enlaces para mostrar un examen físico completo de la columna cervical durante la clase:</a:t>
            </a:r>
            <a:endParaRPr lang="en-GB" sz="1000" b="1" i="0" strike="noStrike" cap="none" spc="0" baseline="0" dirty="0">
              <a:solidFill>
                <a:srgbClr val="FFFFFF"/>
              </a:solidFill>
              <a:effectLst/>
              <a:latin typeface="Arial"/>
              <a:ea typeface="Arial"/>
              <a:cs typeface="Arial"/>
            </a:endParaRPr>
          </a:p>
          <a:p>
            <a:pPr eaLnBrk="1" hangingPunct="1"/>
            <a:r>
              <a:rPr lang="en-GB" sz="1200" b="1" i="0" u="sng" strike="noStrike" cap="none" spc="0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hlinkClick r:id="rId3" history="0"/>
              </a:rPr>
              <a:t>https://www.youtube.com/watch?v=X4yjcxlBpuo</a:t>
            </a:r>
            <a:br>
              <a:rPr sz="1200" dirty="0"/>
            </a:br>
            <a:r>
              <a:rPr lang="en-GB" sz="1200" b="1" i="0" u="sng" strike="noStrike" cap="none" spc="0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hlinkClick r:id="rId3" history="0"/>
              </a:rPr>
              <a:t>https://www.youtube.com/watch?v=_oZp-FKeDe0</a:t>
            </a:r>
            <a:r>
              <a:rPr lang="en-GB" sz="1200" b="1" i="0" strike="noStrike" cap="none" spc="0" baseline="0" dirty="0">
                <a:solidFill>
                  <a:srgbClr val="000000"/>
                </a:solidFill>
                <a:effectLst/>
                <a:latin typeface="Gill Sans"/>
                <a:ea typeface="Gill Sans"/>
                <a:cs typeface="Gill Sans"/>
              </a:rPr>
              <a:t> </a:t>
            </a:r>
          </a:p>
          <a:p>
            <a:pPr eaLnBrk="1" hangingPunct="1"/>
            <a:r>
              <a:rPr lang="en-GB" sz="1200" b="1" i="0" u="sng" strike="noStrike" cap="none" spc="0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hlinkClick r:id="rId4" history="0"/>
              </a:rPr>
              <a:t>https://www.youtube.com/watch?v=nz84ESfxMwM</a:t>
            </a:r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0030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7268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0567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z="10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El docente debe explicar a los alumnos cómo realizar estas pruebas.</a:t>
            </a:r>
          </a:p>
          <a:p>
            <a:pPr eaLnBrk="1" hangingPunct="1"/>
            <a:r>
              <a:rPr lang="es-ES" sz="10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Además, el docente puede utilizar los siguientes enlaces para mostrar un examen físico completo de la columna cervical durante la clase:</a:t>
            </a:r>
            <a:endParaRPr lang="en-GB" sz="1000" b="1" i="0" strike="noStrike" cap="none" spc="0" baseline="0">
              <a:solidFill>
                <a:srgbClr val="FFFFFF"/>
              </a:solidFill>
              <a:effectLst/>
              <a:latin typeface="Arial"/>
              <a:ea typeface="Arial"/>
              <a:cs typeface="Arial"/>
            </a:endParaRPr>
          </a:p>
          <a:p>
            <a:pPr eaLnBrk="1" hangingPunct="1"/>
            <a:r>
              <a:rPr lang="en-GB" sz="1200" b="1" i="0" u="sng" strike="noStrike" cap="none" spc="0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hlinkClick r:id="rId3" history="0"/>
              </a:rPr>
              <a:t>https</a:t>
            </a:r>
            <a:r>
              <a:rPr lang="en-GB" sz="1200" b="1" i="0" u="sng" strike="noStrike" cap="none" spc="0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hlinkClick r:id="rId3" history="0"/>
              </a:rPr>
              <a:t>://www.youtube.com/watch?v=q1gX9hORtLY</a:t>
            </a:r>
            <a:br>
              <a:rPr sz="1200" dirty="0"/>
            </a:br>
            <a:r>
              <a:rPr lang="en-GB" sz="1200" b="1" i="0" u="sng" strike="noStrike" cap="none" spc="0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hlinkClick r:id="rId3" history="0"/>
              </a:rPr>
              <a:t>https://www.youtube.com/watch?v=IijlOJPHk1s&amp;t=23s</a:t>
            </a:r>
            <a:r>
              <a:rPr lang="en-GB" sz="1200" b="1" i="0" strike="noStrike" cap="none" spc="0" baseline="0" dirty="0">
                <a:solidFill>
                  <a:srgbClr val="000000"/>
                </a:solidFill>
                <a:effectLst/>
                <a:latin typeface="Gill Sans"/>
                <a:ea typeface="Gill Sans"/>
                <a:cs typeface="Gill Sans"/>
              </a:rPr>
              <a:t> </a:t>
            </a:r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0935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0.jpg"/><Relationship Id="rId18" Type="http://schemas.openxmlformats.org/officeDocument/2006/relationships/image" Target="../media/image13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2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3717032"/>
            <a:ext cx="684076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s-ES" sz="200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MÓDULO DE BIOMECÁNICA DE COLUMNA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s-ES" sz="200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Unidad didáctica C: ¿CÓMO VALORO LA COLUMNA?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s-ES" sz="200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C.1. ¿Qué métodos puedo aplicar para valorar adecuadamente la función de la columna?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CF5BDDA-D417-4330-B68F-F78AAD12F37A}"/>
              </a:ext>
            </a:extLst>
          </p:cNvPr>
          <p:cNvSpPr txBox="1"/>
          <p:nvPr/>
        </p:nvSpPr>
        <p:spPr>
          <a:xfrm>
            <a:off x="467705" y="3793772"/>
            <a:ext cx="2029582" cy="24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LASÈGUE &amp; BRAGARD TEST</a:t>
            </a:r>
          </a:p>
        </p:txBody>
      </p:sp>
      <p:pic>
        <p:nvPicPr>
          <p:cNvPr id="20" name="Imagen 19" descr="P:\ART\DPS\Catalogo\BD_ValFuncional\Servicios_Valoracion\Documentación de interés\Protocolos clínicos\Modificado\Fotos\Lumbar\m.JPG">
            <a:extLst>
              <a:ext uri="{FF2B5EF4-FFF2-40B4-BE49-F238E27FC236}">
                <a16:creationId xmlns:a16="http://schemas.microsoft.com/office/drawing/2014/main" id="{78CD7191-2DB4-469B-9538-4F4D7A67A76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9814" y="2396722"/>
            <a:ext cx="2360295" cy="142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 descr="P:\ART\DPS\Catalogo\BD_ValFuncional\Servicios_Valoracion\Documentación de interés\Protocolos clínicos\Modificado\Fotos\Lumbar\s.JPG">
            <a:extLst>
              <a:ext uri="{FF2B5EF4-FFF2-40B4-BE49-F238E27FC236}">
                <a16:creationId xmlns:a16="http://schemas.microsoft.com/office/drawing/2014/main" id="{4211D065-8536-46E6-A389-86D736C3E6D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1447" y="3983626"/>
            <a:ext cx="2027555" cy="151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C682C12-0EB7-47FF-AF84-C9352501B19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58" y="3062976"/>
            <a:ext cx="1681480" cy="1412875"/>
          </a:xfrm>
          <a:prstGeom prst="rect">
            <a:avLst/>
          </a:prstGeom>
        </p:spPr>
      </p:pic>
      <p:sp>
        <p:nvSpPr>
          <p:cNvPr id="27" name="Prostokąt 3">
            <a:extLst>
              <a:ext uri="{FF2B5EF4-FFF2-40B4-BE49-F238E27FC236}">
                <a16:creationId xmlns:a16="http://schemas.microsoft.com/office/drawing/2014/main" id="{DEEF82E1-983B-47BF-AA32-63FDE181FA7E}"/>
              </a:ext>
            </a:extLst>
          </p:cNvPr>
          <p:cNvSpPr/>
          <p:nvPr/>
        </p:nvSpPr>
        <p:spPr>
          <a:xfrm>
            <a:off x="467705" y="1700808"/>
            <a:ext cx="83527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>
                <a:solidFill>
                  <a:schemeClr val="accent1">
                    <a:lumMod val="75000"/>
                    <a:lumOff val="25000"/>
                  </a:schemeClr>
                </a:solidFill>
              </a:rPr>
              <a:t>EXAMEN FÍSICO: COLUMNA LUMBAR</a:t>
            </a:r>
          </a:p>
          <a:p>
            <a:pPr>
              <a:defRPr/>
            </a:pPr>
            <a:r>
              <a:rPr lang="en-US" sz="2000" b="0">
                <a:solidFill>
                  <a:schemeClr val="accent2">
                    <a:lumMod val="75000"/>
                  </a:schemeClr>
                </a:solidFill>
              </a:rPr>
              <a:t>Test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específicos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sólo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están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indicados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según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sospecha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diagnóstica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798CB9C-C11C-415C-BD60-16BCAEF467EF}"/>
              </a:ext>
            </a:extLst>
          </p:cNvPr>
          <p:cNvSpPr txBox="1"/>
          <p:nvPr/>
        </p:nvSpPr>
        <p:spPr>
          <a:xfrm>
            <a:off x="5516488" y="3756534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LASÈGUE BILATERAL EN SEDESTACIÓN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5646C05-8BEC-411F-9711-7105A38D27F9}"/>
              </a:ext>
            </a:extLst>
          </p:cNvPr>
          <p:cNvSpPr txBox="1"/>
          <p:nvPr/>
        </p:nvSpPr>
        <p:spPr>
          <a:xfrm>
            <a:off x="5516488" y="4069282"/>
            <a:ext cx="1463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NERI TEST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DF5814C-D0E5-40B9-84EB-E5BD2E34210E}"/>
              </a:ext>
            </a:extLst>
          </p:cNvPr>
          <p:cNvSpPr txBox="1"/>
          <p:nvPr/>
        </p:nvSpPr>
        <p:spPr>
          <a:xfrm>
            <a:off x="5516488" y="4382030"/>
            <a:ext cx="1463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PHALEN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90B8B6F-2151-4EA6-BA23-F3978425718D}"/>
              </a:ext>
            </a:extLst>
          </p:cNvPr>
          <p:cNvSpPr txBox="1"/>
          <p:nvPr/>
        </p:nvSpPr>
        <p:spPr>
          <a:xfrm>
            <a:off x="5501338" y="4637700"/>
            <a:ext cx="3327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LASÈGUE EN DECÚBITO PRONO (BARRAQUER-FERRÉ)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81CB1D8-AF2D-4A47-9C71-B504541B62DC}"/>
              </a:ext>
            </a:extLst>
          </p:cNvPr>
          <p:cNvSpPr txBox="1"/>
          <p:nvPr/>
        </p:nvSpPr>
        <p:spPr>
          <a:xfrm>
            <a:off x="5516488" y="5063371"/>
            <a:ext cx="1463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VALSALVA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026B491-4D04-40AA-82FF-0F34663E3FD5}"/>
              </a:ext>
            </a:extLst>
          </p:cNvPr>
          <p:cNvSpPr txBox="1"/>
          <p:nvPr/>
        </p:nvSpPr>
        <p:spPr>
          <a:xfrm>
            <a:off x="5395441" y="33509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Otras maniobras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68141A6-210F-47A9-B4E7-8E58F58C53A8}"/>
              </a:ext>
            </a:extLst>
          </p:cNvPr>
          <p:cNvSpPr txBox="1"/>
          <p:nvPr/>
        </p:nvSpPr>
        <p:spPr>
          <a:xfrm>
            <a:off x="3062902" y="4485301"/>
            <a:ext cx="1783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LASÈGUE INVERTIDO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841987-87A4-419E-A30D-125B703BBEF5}"/>
              </a:ext>
            </a:extLst>
          </p:cNvPr>
          <p:cNvSpPr txBox="1"/>
          <p:nvPr/>
        </p:nvSpPr>
        <p:spPr>
          <a:xfrm>
            <a:off x="369814" y="5575293"/>
            <a:ext cx="2824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LASÈGUE EN DECÚBITO LATERAL</a:t>
            </a:r>
          </a:p>
        </p:txBody>
      </p:sp>
      <p:sp>
        <p:nvSpPr>
          <p:cNvPr id="37" name="Prostokąt 1">
            <a:extLst>
              <a:ext uri="{FF2B5EF4-FFF2-40B4-BE49-F238E27FC236}">
                <a16:creationId xmlns:a16="http://schemas.microsoft.com/office/drawing/2014/main" id="{DA336304-F476-4E5B-9A0E-CB155B477AFF}"/>
              </a:ext>
            </a:extLst>
          </p:cNvPr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>
                <a:solidFill>
                  <a:srgbClr val="262673"/>
                </a:solidFill>
                <a:latin typeface="Arial"/>
                <a:ea typeface="Arial"/>
                <a:cs typeface="Arial"/>
              </a:rPr>
              <a:t>Valoración de la discapacidad: anamnesis y exploración física de la columna.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592079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EA270F4-3103-421B-919E-A482E72BFE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35" y="3698584"/>
            <a:ext cx="1401445" cy="17208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6E44726-BADE-47E5-A694-DD3A3BE381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9" y="3599524"/>
            <a:ext cx="1308100" cy="18199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143502F-CC48-43C3-9665-3270A8630B5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48" y="3645024"/>
            <a:ext cx="1386205" cy="18192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7194CDA-491B-4FDF-BF51-AF3DBD175C4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12" y="4408656"/>
            <a:ext cx="122492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A892094-8030-489E-9A7E-F43A58D698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39" y="4368529"/>
            <a:ext cx="1224922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rostokąt 3">
            <a:extLst>
              <a:ext uri="{FF2B5EF4-FFF2-40B4-BE49-F238E27FC236}">
                <a16:creationId xmlns:a16="http://schemas.microsoft.com/office/drawing/2014/main" id="{2593A1A4-F89F-4289-A7D9-3E175C1A24D6}"/>
              </a:ext>
            </a:extLst>
          </p:cNvPr>
          <p:cNvSpPr/>
          <p:nvPr/>
        </p:nvSpPr>
        <p:spPr>
          <a:xfrm>
            <a:off x="452649" y="1650279"/>
            <a:ext cx="40664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>
                <a:solidFill>
                  <a:schemeClr val="accent1">
                    <a:lumMod val="75000"/>
                    <a:lumOff val="25000"/>
                  </a:schemeClr>
                </a:solidFill>
              </a:rPr>
              <a:t>VALORACIÓN DEL MOVIMIENTO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Goniómetros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clásicos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Inclinómetros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Otros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Inclinómetros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electrónicos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Prostokąt 3">
            <a:extLst>
              <a:ext uri="{FF2B5EF4-FFF2-40B4-BE49-F238E27FC236}">
                <a16:creationId xmlns:a16="http://schemas.microsoft.com/office/drawing/2014/main" id="{6031C44F-C368-4A55-BB12-430A58997D38}"/>
              </a:ext>
            </a:extLst>
          </p:cNvPr>
          <p:cNvSpPr/>
          <p:nvPr/>
        </p:nvSpPr>
        <p:spPr>
          <a:xfrm>
            <a:off x="5076056" y="2829416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Fotogrametría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goldstandard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medición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parámetros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cinéticos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relacionados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con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movilidad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ángulos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velocidad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aceleración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4E3B2796-3B80-4362-88D9-D25D70D55348}"/>
              </a:ext>
            </a:extLst>
          </p:cNvPr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>
                <a:solidFill>
                  <a:srgbClr val="262673"/>
                </a:solidFill>
                <a:latin typeface="Arial"/>
                <a:ea typeface="Arial"/>
                <a:cs typeface="Arial"/>
              </a:rPr>
              <a:t>Valoración de la discapacidad: anamnesis y exploración física de la columna.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067427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33327" y="1340768"/>
            <a:ext cx="8144074" cy="457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>
                <a:solidFill>
                  <a:srgbClr val="262673"/>
                </a:solidFill>
                <a:latin typeface="Arial"/>
                <a:ea typeface="Arial"/>
                <a:cs typeface="Arial"/>
              </a:rPr>
              <a:t>ÍNDICE</a:t>
            </a:r>
            <a:endParaRPr lang="en-GB" sz="24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043930" y="2276872"/>
            <a:ext cx="742327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200" b="0">
                <a:solidFill>
                  <a:srgbClr val="CECEEF"/>
                </a:solidFill>
                <a:latin typeface="Arial"/>
                <a:ea typeface="Arial"/>
                <a:cs typeface="Arial"/>
              </a:rPr>
              <a:t>Evaluación de la discapacidad: anamnesis y exploración física de la columna.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200" b="0">
                <a:solidFill>
                  <a:srgbClr val="CECEEF"/>
                </a:solidFill>
                <a:latin typeface="Arial"/>
                <a:ea typeface="Arial"/>
                <a:cs typeface="Arial"/>
              </a:rPr>
              <a:t>Función de medición en la columna: los dispositivos más extendidos</a:t>
            </a:r>
          </a:p>
          <a:p>
            <a:pPr>
              <a:defRPr/>
            </a:pPr>
            <a:r>
              <a:rPr lang="en-US" sz="2200" b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-------------------------------------------------------------------------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b="1" i="0" strike="noStrike" cap="none" spc="0" baseline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Taller</a:t>
            </a:r>
            <a:endParaRPr lang="en-GB" sz="28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GB" sz="2800" b="0" i="0" strike="noStrike" cap="none" spc="0" baseline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   Examen físico: análisis del movimiento</a:t>
            </a:r>
            <a:endParaRPr lang="en-GB" sz="2800" b="0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751010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73C21-0A96-4C2A-AC5E-00E5F6F92D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3390" y="948834"/>
            <a:ext cx="1477494" cy="1449511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92735" y="908720"/>
            <a:ext cx="6054498" cy="427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b="1" i="0" strike="noStrike" cap="none" spc="0" baseline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Examen físico: análisis del movimiento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539651" y="2396840"/>
            <a:ext cx="80727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000" b="0">
                <a:solidFill>
                  <a:schemeClr val="accent2">
                    <a:lumMod val="75000"/>
                  </a:schemeClr>
                </a:solidFill>
              </a:rPr>
              <a:t>Organizaos en grupos de trabajo.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>
                <a:solidFill>
                  <a:schemeClr val="accent2">
                    <a:lumMod val="75000"/>
                  </a:schemeClr>
                </a:solidFill>
              </a:rPr>
              <a:t>Para la medida de cada segment uno de vosotros hará de paciente y el resto se encargará de realizar la medida y tomar nota de los resultados.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>
                <a:solidFill>
                  <a:schemeClr val="accent2">
                    <a:lumMod val="75000"/>
                  </a:schemeClr>
                </a:solidFill>
              </a:rPr>
              <a:t>Cambiaréis de rol para la medida de cada segment.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>
                <a:solidFill>
                  <a:schemeClr val="accent2">
                    <a:lumMod val="75000"/>
                  </a:schemeClr>
                </a:solidFill>
              </a:rPr>
              <a:t>Debéis seguir las instrucciones para la medida que tenéis en vuestra ficha de trabajo, e indicar el ángulo obtenido en el campo correspondiente a cada segmento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>
                <a:solidFill>
                  <a:schemeClr val="accent2">
                    <a:lumMod val="75000"/>
                  </a:schemeClr>
                </a:solidFill>
              </a:rPr>
              <a:t>Podéis consultar con vuestro profesor en caso de duda</a:t>
            </a:r>
          </a:p>
          <a:p>
            <a:pPr>
              <a:defRPr/>
            </a:pPr>
            <a:r>
              <a:rPr lang="en-US" sz="2000" b="0">
                <a:solidFill>
                  <a:schemeClr val="accent2">
                    <a:lumMod val="75000"/>
                  </a:schemeClr>
                </a:solidFill>
              </a:rPr>
              <a:t>Podéis realizar las medidas con GONIÓMETRO, INCLINÓMETROS, o con ambos según los instrumentos de los que dispongáis en clase. 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09F24-73A3-401F-8DD2-FDC13799515F}"/>
              </a:ext>
            </a:extLst>
          </p:cNvPr>
          <p:cNvSpPr txBox="1"/>
          <p:nvPr/>
        </p:nvSpPr>
        <p:spPr>
          <a:xfrm>
            <a:off x="6876032" y="664681"/>
            <a:ext cx="1874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strike="noStrike" cap="none" spc="0" baseline="0">
                <a:solidFill>
                  <a:srgbClr val="000000"/>
                </a:solidFill>
                <a:effectLst/>
                <a:latin typeface="Bahnschrift Light SemiCondensed"/>
                <a:ea typeface="Bahnschrift Light SemiCondensed"/>
                <a:cs typeface="Bahnschrift Light SemiCondensed"/>
              </a:rPr>
              <a:t>TALLER</a:t>
            </a:r>
            <a:endParaRPr lang="en-GB" sz="2800" b="1" i="1" strike="noStrike" cap="none" spc="0" baseline="0" dirty="0">
              <a:solidFill>
                <a:srgbClr val="000000"/>
              </a:solidFill>
              <a:effectLst/>
              <a:latin typeface="Bahnschrift Light SemiCondensed"/>
              <a:ea typeface="Bahnschrift Light SemiCondensed"/>
              <a:cs typeface="Bahnschrift Light SemiCondensed"/>
            </a:endParaRPr>
          </a:p>
        </p:txBody>
      </p:sp>
    </p:spTree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73C21-0A96-4C2A-AC5E-00E5F6F92D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3390" y="809413"/>
            <a:ext cx="1477494" cy="1449511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67420" y="2149019"/>
            <a:ext cx="8289103" cy="454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1800" b="0">
                <a:solidFill>
                  <a:schemeClr val="accent2">
                    <a:lumMod val="75000"/>
                  </a:schemeClr>
                </a:solidFill>
              </a:rPr>
              <a:t>Vais a realizar medidas de movilidad utilizando goniómetro y/o inclinómetros (instrucciones en physical examination file). </a:t>
            </a:r>
          </a:p>
          <a:p>
            <a:pPr>
              <a:defRPr/>
            </a:pPr>
            <a:r>
              <a:rPr lang="en-US" sz="1800" b="0">
                <a:solidFill>
                  <a:schemeClr val="accent1">
                    <a:lumMod val="50000"/>
                    <a:lumOff val="50000"/>
                  </a:schemeClr>
                </a:solidFill>
              </a:rPr>
              <a:t>Además, vais a realizar varios test que miden la flexibilidad de la columna dorsal y lumbar mediante el uso de una cinta métrica:</a:t>
            </a:r>
          </a:p>
          <a:p>
            <a:pPr>
              <a:defRPr/>
            </a:pPr>
            <a:endParaRPr lang="en-US" sz="1800" b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800">
                <a:solidFill>
                  <a:schemeClr val="accent2">
                    <a:lumMod val="75000"/>
                  </a:schemeClr>
                </a:solidFill>
              </a:rPr>
              <a:t>COLUMNA DORSAL</a:t>
            </a:r>
          </a:p>
          <a:p>
            <a:pPr>
              <a:defRPr/>
            </a:pPr>
            <a:r>
              <a:rPr lang="es-ES" sz="1800" b="0" u="sng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 de Ott</a:t>
            </a:r>
          </a:p>
          <a:p>
            <a:pPr algn="just">
              <a:defRPr/>
            </a:pPr>
            <a:r>
              <a:rPr lang="es-ES" sz="1800" b="0">
                <a:solidFill>
                  <a:schemeClr val="accent2">
                    <a:lumMod val="75000"/>
                  </a:schemeClr>
                </a:solidFill>
              </a:rPr>
              <a:t>Sirve para medir el grado de flexibilidad de la columna dorsal. Se realiza con el paciente de pie, midiendo la distancia entre un punto que marque la apófisis espinosa C7 y un punto situado 30 cm por debajo. </a:t>
            </a:r>
          </a:p>
          <a:p>
            <a:pPr algn="just">
              <a:defRPr/>
            </a:pPr>
            <a:r>
              <a:rPr lang="es-ES" sz="1800" b="0">
                <a:solidFill>
                  <a:schemeClr val="accent2">
                    <a:lumMod val="75000"/>
                  </a:schemeClr>
                </a:solidFill>
              </a:rPr>
              <a:t>Se le solicita al sujeto que realice una flexión anterior intentando curvar al máximo la región dorsal y viceversa; </a:t>
            </a:r>
            <a:r>
              <a:rPr lang="es-ES" sz="1800">
                <a:solidFill>
                  <a:schemeClr val="accent2">
                    <a:lumMod val="75000"/>
                  </a:schemeClr>
                </a:solidFill>
              </a:rPr>
              <a:t>en sujetos normales, en flexión anterior, la distancia entre los dos puntos marcados aumenta entre 2 y 4 cm </a:t>
            </a:r>
            <a:r>
              <a:rPr lang="es-ES" sz="1800" b="0">
                <a:solidFill>
                  <a:schemeClr val="accent2">
                    <a:lumMod val="75000"/>
                  </a:schemeClr>
                </a:solidFill>
              </a:rPr>
              <a:t>y en extensión se reduce 1-2 cm.</a:t>
            </a: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09F24-73A3-401F-8DD2-FDC13799515F}"/>
              </a:ext>
            </a:extLst>
          </p:cNvPr>
          <p:cNvSpPr txBox="1"/>
          <p:nvPr/>
        </p:nvSpPr>
        <p:spPr>
          <a:xfrm>
            <a:off x="6876032" y="601430"/>
            <a:ext cx="1874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>
                <a:solidFill>
                  <a:srgbClr val="000000"/>
                </a:solidFill>
                <a:latin typeface="Bahnschrift Light SemiCondensed"/>
                <a:ea typeface="Bahnschrift Light SemiCondensed"/>
                <a:cs typeface="Bahnschrift Light SemiCondensed"/>
              </a:rPr>
              <a:t>TALLER</a:t>
            </a:r>
            <a:endParaRPr lang="en-GB" sz="2800" b="1" i="1" strike="noStrike" cap="none" spc="0" baseline="0" dirty="0">
              <a:solidFill>
                <a:srgbClr val="000000"/>
              </a:solidFill>
              <a:effectLst/>
              <a:latin typeface="Bahnschrift Light SemiCondensed"/>
              <a:ea typeface="Bahnschrift Light SemiCondensed"/>
              <a:cs typeface="Bahnschrift Light SemiCondensed"/>
            </a:endParaRPr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200E1376-5E65-4970-BFFB-AB198D3B878D}"/>
              </a:ext>
            </a:extLst>
          </p:cNvPr>
          <p:cNvSpPr/>
          <p:nvPr/>
        </p:nvSpPr>
        <p:spPr>
          <a:xfrm>
            <a:off x="392735" y="908720"/>
            <a:ext cx="6054498" cy="427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b="1" i="0" strike="noStrike" cap="none" spc="0" baseline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Examen físico: análisis del movimiento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720997"/>
      </p:ext>
    </p:extLst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73C21-0A96-4C2A-AC5E-00E5F6F92D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3390" y="809413"/>
            <a:ext cx="1477494" cy="1449511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67420" y="2149019"/>
            <a:ext cx="8289103" cy="396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1800" b="0">
                <a:solidFill>
                  <a:schemeClr val="accent2">
                    <a:lumMod val="75000"/>
                  </a:schemeClr>
                </a:solidFill>
              </a:rPr>
              <a:t>Vais a realizar medidas de movilidad utilizando goniómetro y/o inclinómetros (instrucciones en physical examination file). </a:t>
            </a:r>
          </a:p>
          <a:p>
            <a:pPr>
              <a:defRPr/>
            </a:pPr>
            <a:r>
              <a:rPr lang="en-US" sz="1800" b="0">
                <a:solidFill>
                  <a:schemeClr val="accent1">
                    <a:lumMod val="50000"/>
                    <a:lumOff val="50000"/>
                  </a:schemeClr>
                </a:solidFill>
              </a:rPr>
              <a:t>Además, vais a realizar varios test que miden la flexibilidad de la columna dorsal y lumbar mediante el uso de una cinta métrica:</a:t>
            </a:r>
          </a:p>
          <a:p>
            <a:pPr>
              <a:defRPr/>
            </a:pPr>
            <a:endParaRPr lang="en-US" sz="1800" b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800">
                <a:solidFill>
                  <a:schemeClr val="accent2">
                    <a:lumMod val="75000"/>
                  </a:schemeClr>
                </a:solidFill>
              </a:rPr>
              <a:t>COLUMNA LUMBAR</a:t>
            </a:r>
          </a:p>
          <a:p>
            <a:pPr>
              <a:defRPr/>
            </a:pPr>
            <a:r>
              <a:rPr lang="es-ES" sz="1800" b="0" u="sng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 de Schöber</a:t>
            </a:r>
          </a:p>
          <a:p>
            <a:pPr>
              <a:defRPr/>
            </a:pPr>
            <a:r>
              <a:rPr lang="es-ES" sz="1800" b="0">
                <a:solidFill>
                  <a:schemeClr val="accent2">
                    <a:lumMod val="75000"/>
                  </a:schemeClr>
                </a:solidFill>
              </a:rPr>
              <a:t>En este caso, los dos puntos marcados se corresponderían con la apófisis espinosa S1 y un punto situado 10 cm por encima. </a:t>
            </a:r>
          </a:p>
          <a:p>
            <a:pPr>
              <a:defRPr/>
            </a:pPr>
            <a:r>
              <a:rPr lang="es-ES" sz="1800">
                <a:solidFill>
                  <a:schemeClr val="accent2">
                    <a:lumMod val="75000"/>
                  </a:schemeClr>
                </a:solidFill>
              </a:rPr>
              <a:t>Esta distancia debe aumentar en flexión en sujetos normales unos 5 cm</a:t>
            </a:r>
            <a:r>
              <a:rPr lang="es-ES" sz="1800" b="0">
                <a:solidFill>
                  <a:schemeClr val="accent2">
                    <a:lumMod val="75000"/>
                  </a:schemeClr>
                </a:solidFill>
              </a:rPr>
              <a:t>, y reducirse en extensión unos 2 a 3 cm. El test será positivo (patológico) en flexión cuando existe un aumento de menos de 5cm en la distancia calculada entre los dos puntos.</a:t>
            </a:r>
            <a:endParaRPr lang="en-US" sz="1800" b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09F24-73A3-401F-8DD2-FDC13799515F}"/>
              </a:ext>
            </a:extLst>
          </p:cNvPr>
          <p:cNvSpPr txBox="1"/>
          <p:nvPr/>
        </p:nvSpPr>
        <p:spPr>
          <a:xfrm>
            <a:off x="6876032" y="601430"/>
            <a:ext cx="1874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strike="noStrike" cap="none" spc="0" baseline="0">
                <a:solidFill>
                  <a:srgbClr val="000000"/>
                </a:solidFill>
                <a:effectLst/>
                <a:latin typeface="Bahnschrift Light SemiCondensed"/>
                <a:ea typeface="Bahnschrift Light SemiCondensed"/>
                <a:cs typeface="Bahnschrift Light SemiCondensed"/>
              </a:rPr>
              <a:t>TALLER</a:t>
            </a:r>
            <a:endParaRPr lang="en-GB" sz="2800" b="1" i="1" strike="noStrike" cap="none" spc="0" baseline="0" dirty="0">
              <a:solidFill>
                <a:srgbClr val="000000"/>
              </a:solidFill>
              <a:effectLst/>
              <a:latin typeface="Bahnschrift Light SemiCondensed"/>
              <a:ea typeface="Bahnschrift Light SemiCondensed"/>
              <a:cs typeface="Bahnschrift Light SemiCondensed"/>
            </a:endParaRPr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6AE47B28-A7E1-438A-82D4-F51C022D5A02}"/>
              </a:ext>
            </a:extLst>
          </p:cNvPr>
          <p:cNvSpPr/>
          <p:nvPr/>
        </p:nvSpPr>
        <p:spPr>
          <a:xfrm>
            <a:off x="392735" y="908720"/>
            <a:ext cx="6054498" cy="427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b="1" i="0" strike="noStrike" cap="none" spc="0" baseline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Examen físico: análisis del movimiento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240574"/>
      </p:ext>
    </p:extLst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19782" y="1412875"/>
            <a:ext cx="8144074" cy="457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i="0" strike="noStrike" cap="none" spc="0" baseline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ÍNDICE</a:t>
            </a:r>
            <a:endParaRPr lang="en-GB" sz="24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043930" y="2028616"/>
            <a:ext cx="706319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200" b="0">
                <a:solidFill>
                  <a:srgbClr val="262673"/>
                </a:solidFill>
                <a:latin typeface="Arial"/>
                <a:ea typeface="Arial"/>
                <a:cs typeface="Arial"/>
              </a:rPr>
              <a:t>Valoración de la discapacidad: anamnesis y exploración física de la columna.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200" b="0">
                <a:solidFill>
                  <a:srgbClr val="262673"/>
                </a:solidFill>
                <a:latin typeface="Arial"/>
                <a:ea typeface="Arial"/>
                <a:cs typeface="Arial"/>
              </a:rPr>
              <a:t>Función de medición en la columna: los dispositivos más extendidos					     </a:t>
            </a:r>
            <a:r>
              <a:rPr lang="en-US" sz="2200" b="0">
                <a:solidFill>
                  <a:schemeClr val="accent2">
                    <a:lumMod val="75000"/>
                  </a:schemeClr>
                </a:solidFill>
              </a:rPr>
              <a:t>---------------------------------------------------------------------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>
                <a:solidFill>
                  <a:srgbClr val="262673"/>
                </a:solidFill>
                <a:latin typeface="Arial"/>
                <a:ea typeface="Arial"/>
                <a:cs typeface="Arial"/>
              </a:rPr>
              <a:t>Taller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GB" sz="2200" b="0" i="0" strike="noStrike" cap="none" spc="0" baseline="0">
                <a:solidFill>
                  <a:srgbClr val="262673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-ES" sz="2200" b="0">
                <a:solidFill>
                  <a:srgbClr val="262673"/>
                </a:solidFill>
                <a:latin typeface="Arial"/>
                <a:ea typeface="Arial"/>
                <a:cs typeface="Arial"/>
              </a:rPr>
              <a:t>Exploración física: análisis del movimiento</a:t>
            </a:r>
            <a:endParaRPr lang="en-GB" sz="2200" b="0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>
                <a:solidFill>
                  <a:srgbClr val="262673"/>
                </a:solidFill>
                <a:latin typeface="Arial"/>
                <a:ea typeface="Arial"/>
                <a:cs typeface="Arial"/>
              </a:rPr>
              <a:t>Valoración de la discapacidad: anamnesis y exploración física de la columna.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9529" y="1916832"/>
            <a:ext cx="567457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>
                <a:solidFill>
                  <a:schemeClr val="accent1">
                    <a:lumMod val="75000"/>
                    <a:lumOff val="25000"/>
                  </a:schemeClr>
                </a:solidFill>
              </a:rPr>
              <a:t>ANAMNESIS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ES" sz="1800" b="0">
                <a:solidFill>
                  <a:schemeClr val="accent2">
                    <a:lumMod val="75000"/>
                  </a:schemeClr>
                </a:solidFill>
              </a:rPr>
              <a:t>Datos personales: edad, profesión, estado laboral, hábitos de salud, etc.. 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ES" sz="1800" b="0">
                <a:solidFill>
                  <a:schemeClr val="accent2">
                    <a:lumMod val="75000"/>
                  </a:schemeClr>
                </a:solidFill>
              </a:rPr>
              <a:t>Antecedentes patológicos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ES" sz="1800" b="0">
                <a:solidFill>
                  <a:schemeClr val="accent2">
                    <a:lumMod val="75000"/>
                  </a:schemeClr>
                </a:solidFill>
              </a:rPr>
              <a:t>Enfermedad actual: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sz="1800" b="0">
                <a:solidFill>
                  <a:schemeClr val="accent2">
                    <a:lumMod val="75000"/>
                  </a:schemeClr>
                </a:solidFill>
              </a:rPr>
              <a:t>Cómo y cuándo aparece el dolor, tiempo de evolución.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sz="1800" b="0">
                <a:solidFill>
                  <a:schemeClr val="accent2">
                    <a:lumMod val="75000"/>
                  </a:schemeClr>
                </a:solidFill>
              </a:rPr>
              <a:t>Características del dolor:  mecánico/inflamatorio/neuropático. Factores atenuantes o que exacerban.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sz="1800" b="0">
                <a:solidFill>
                  <a:schemeClr val="accent2">
                    <a:lumMod val="75000"/>
                  </a:schemeClr>
                </a:solidFill>
              </a:rPr>
              <a:t>Localización y frecuencia del dolor. Irradiaciones y territorio.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sz="1800" b="0">
                <a:solidFill>
                  <a:schemeClr val="accent2">
                    <a:lumMod val="75000"/>
                  </a:schemeClr>
                </a:solidFill>
              </a:rPr>
              <a:t>Otros síntomas asociados: cefalea, mareo, déficits sensitivos o motores etc. </a:t>
            </a: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0685" y="2708920"/>
            <a:ext cx="2395610" cy="24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34883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1D2482-8BBD-4A9A-B9B1-3BCF00B970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0830" y="1634588"/>
            <a:ext cx="1021909" cy="9056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651E03-77CE-4AEE-9E7B-34A33015F7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8024" y="3861048"/>
            <a:ext cx="1028700" cy="1000125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7FA86834-D5B8-4EA6-B687-4B5D9F17BA49}"/>
              </a:ext>
            </a:extLst>
          </p:cNvPr>
          <p:cNvSpPr/>
          <p:nvPr/>
        </p:nvSpPr>
        <p:spPr>
          <a:xfrm>
            <a:off x="487276" y="1628800"/>
            <a:ext cx="818901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ANAMNESIS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¡Fundamental!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Detectar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algn="ctr">
              <a:defRPr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Signos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alarma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Prostokąt 3">
            <a:extLst>
              <a:ext uri="{FF2B5EF4-FFF2-40B4-BE49-F238E27FC236}">
                <a16:creationId xmlns:a16="http://schemas.microsoft.com/office/drawing/2014/main" id="{B8ECA75B-AC73-499C-A8B9-94B5DF78B625}"/>
              </a:ext>
            </a:extLst>
          </p:cNvPr>
          <p:cNvSpPr/>
          <p:nvPr/>
        </p:nvSpPr>
        <p:spPr>
          <a:xfrm>
            <a:off x="487276" y="2640397"/>
            <a:ext cx="372452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Interferencia en curso de enfermedad</a:t>
            </a:r>
          </a:p>
          <a:p>
            <a:pPr algn="ctr">
              <a:defRPr/>
            </a:pPr>
            <a:r>
              <a:rPr lang="es-ES" sz="1800" dirty="0">
                <a:solidFill>
                  <a:srgbClr val="FFC000"/>
                </a:solidFill>
              </a:rPr>
              <a:t>BANDERAS AMARILLAS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Entorno laboral: incapacitaciones o compensaciones.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Tratamientos previos fracasaron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Creencias erróneas sobre el dolor o miedo a él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Factores psicosociales: asunción del rol de enfermo por parte del paciente, trastornos o alteraciones del estado de ánimo, falta de apoyo social o familiar o conductas de sobreprotección.  </a:t>
            </a:r>
          </a:p>
          <a:p>
            <a:pPr algn="just">
              <a:defRPr/>
            </a:pP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6" name="Prostokąt 3">
            <a:extLst>
              <a:ext uri="{FF2B5EF4-FFF2-40B4-BE49-F238E27FC236}">
                <a16:creationId xmlns:a16="http://schemas.microsoft.com/office/drawing/2014/main" id="{B19CB760-A238-4235-A689-FB1B913D86CD}"/>
              </a:ext>
            </a:extLst>
          </p:cNvPr>
          <p:cNvSpPr/>
          <p:nvPr/>
        </p:nvSpPr>
        <p:spPr>
          <a:xfrm>
            <a:off x="4919786" y="2663202"/>
            <a:ext cx="38683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Posible causa grave subyacente</a:t>
            </a:r>
          </a:p>
          <a:p>
            <a:pPr algn="ctr">
              <a:defRPr/>
            </a:pPr>
            <a:r>
              <a:rPr lang="es-ES" sz="1800" dirty="0">
                <a:solidFill>
                  <a:srgbClr val="FF0000"/>
                </a:solidFill>
              </a:rPr>
              <a:t>BANDERAS ROJAS (dolor lumbar)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Clínica neurológica: </a:t>
            </a:r>
            <a:r>
              <a:rPr lang="es-ES" sz="1400" dirty="0" err="1">
                <a:solidFill>
                  <a:schemeClr val="tx1"/>
                </a:solidFill>
              </a:rPr>
              <a:t>paresia</a:t>
            </a:r>
            <a:r>
              <a:rPr lang="es-ES" sz="1400" dirty="0">
                <a:solidFill>
                  <a:schemeClr val="tx1"/>
                </a:solidFill>
              </a:rPr>
              <a:t> aguda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Síndrome de cola de caballo o cauda equina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Dolor de ritmo inflamatorio.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Traumatismo previo.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Síndrome constitucional.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Antecedentes personales oncológicos.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Síndrome febril asociado.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Adicción a drogas por vía parenteral.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Toma de esteroides.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1º episodio en &lt; 20 y &gt;50 años de edad.</a:t>
            </a:r>
          </a:p>
          <a:p>
            <a:pPr algn="ctr">
              <a:defRPr/>
            </a:pP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17" name="Prostokąt 1">
            <a:extLst>
              <a:ext uri="{FF2B5EF4-FFF2-40B4-BE49-F238E27FC236}">
                <a16:creationId xmlns:a16="http://schemas.microsoft.com/office/drawing/2014/main" id="{F6219E80-1320-4496-8F9F-A2FA8CFB1FB7}"/>
              </a:ext>
            </a:extLst>
          </p:cNvPr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>
                <a:solidFill>
                  <a:srgbClr val="262673"/>
                </a:solidFill>
                <a:latin typeface="Arial"/>
                <a:ea typeface="Arial"/>
                <a:cs typeface="Arial"/>
              </a:rPr>
              <a:t>Valoración de la discapacidad: anamnesis y exploración física de la columna.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429127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10" name="Objeto 2">
            <a:extLst>
              <a:ext uri="{FF2B5EF4-FFF2-40B4-BE49-F238E27FC236}">
                <a16:creationId xmlns:a16="http://schemas.microsoft.com/office/drawing/2014/main" id="{D69FB9D9-D0D0-452C-9274-1EFD795EB949}"/>
              </a:ext>
            </a:extLst>
          </p:cNvPr>
          <p:cNvPicPr/>
          <p:nvPr/>
        </p:nvPicPr>
        <p:blipFill>
          <a:blip r:embed="rId3" cstate="print"/>
          <a:srcRect t="-356" b="-142"/>
          <a:stretch>
            <a:fillRect/>
          </a:stretch>
        </p:blipFill>
        <p:spPr bwMode="auto">
          <a:xfrm>
            <a:off x="3275856" y="4319161"/>
            <a:ext cx="2316018" cy="1676062"/>
          </a:xfrm>
          <a:prstGeom prst="rect">
            <a:avLst/>
          </a:prstGeom>
          <a:noFill/>
        </p:spPr>
      </p:pic>
      <p:sp>
        <p:nvSpPr>
          <p:cNvPr id="11" name="Prostokąt 3">
            <a:extLst>
              <a:ext uri="{FF2B5EF4-FFF2-40B4-BE49-F238E27FC236}">
                <a16:creationId xmlns:a16="http://schemas.microsoft.com/office/drawing/2014/main" id="{DB713CFF-E150-4994-84ED-3B42185DD0EC}"/>
              </a:ext>
            </a:extLst>
          </p:cNvPr>
          <p:cNvSpPr/>
          <p:nvPr/>
        </p:nvSpPr>
        <p:spPr>
          <a:xfrm>
            <a:off x="755576" y="1700808"/>
            <a:ext cx="80648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>
                <a:solidFill>
                  <a:schemeClr val="accent1">
                    <a:lumMod val="75000"/>
                    <a:lumOff val="25000"/>
                  </a:schemeClr>
                </a:solidFill>
              </a:rPr>
              <a:t>EXAMEN FÍSICO: COLUMNA CERVICAL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Inspección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asimetrías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actitud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postura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bultos,cambios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la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coloración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de la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piel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atrofias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, etc.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Palpación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zonas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dolorosas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alineación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vertebral,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estabilidad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estructuras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cervicales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bultomas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contracturas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o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aumento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tono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fibras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musculares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, etc.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Exploración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de la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movilidad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cervical: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activa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pasiva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EE55F660-9588-4E41-9239-CB50675819FB}"/>
              </a:ext>
            </a:extLst>
          </p:cNvPr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>
                <a:solidFill>
                  <a:srgbClr val="262673"/>
                </a:solidFill>
                <a:latin typeface="Arial"/>
                <a:ea typeface="Arial"/>
                <a:cs typeface="Arial"/>
              </a:rPr>
              <a:t>Valoración de la discapacidad: anamnesis y exploración física de la columna.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725630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" name="Prostokąt 3">
            <a:extLst>
              <a:ext uri="{FF2B5EF4-FFF2-40B4-BE49-F238E27FC236}">
                <a16:creationId xmlns:a16="http://schemas.microsoft.com/office/drawing/2014/main" id="{ADACFC47-E04F-414A-90BB-15B163CCABCB}"/>
              </a:ext>
            </a:extLst>
          </p:cNvPr>
          <p:cNvSpPr/>
          <p:nvPr/>
        </p:nvSpPr>
        <p:spPr>
          <a:xfrm>
            <a:off x="539552" y="1293778"/>
            <a:ext cx="82085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>
                <a:solidFill>
                  <a:schemeClr val="accent1">
                    <a:lumMod val="75000"/>
                    <a:lumOff val="25000"/>
                  </a:schemeClr>
                </a:solidFill>
              </a:rPr>
              <a:t>EXAMEN FÍSICO: COLUMNA CERVICAL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Exploración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neurológica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(¡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está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indicada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!) :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reflejos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osteotendinosos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fuerza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sensibilidad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77D8945-73DB-418C-94CF-879FBCF4D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6215"/>
              </p:ext>
            </p:extLst>
          </p:nvPr>
        </p:nvGraphicFramePr>
        <p:xfrm>
          <a:off x="359532" y="2278663"/>
          <a:ext cx="8424936" cy="4558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711">
                  <a:extLst>
                    <a:ext uri="{9D8B030D-6E8A-4147-A177-3AD203B41FA5}">
                      <a16:colId xmlns:a16="http://schemas.microsoft.com/office/drawing/2014/main" val="815878224"/>
                    </a:ext>
                  </a:extLst>
                </a:gridCol>
                <a:gridCol w="1818693">
                  <a:extLst>
                    <a:ext uri="{9D8B030D-6E8A-4147-A177-3AD203B41FA5}">
                      <a16:colId xmlns:a16="http://schemas.microsoft.com/office/drawing/2014/main" val="1293865503"/>
                    </a:ext>
                  </a:extLst>
                </a:gridCol>
                <a:gridCol w="1449562">
                  <a:extLst>
                    <a:ext uri="{9D8B030D-6E8A-4147-A177-3AD203B41FA5}">
                      <a16:colId xmlns:a16="http://schemas.microsoft.com/office/drawing/2014/main" val="2178344774"/>
                    </a:ext>
                  </a:extLst>
                </a:gridCol>
                <a:gridCol w="2503955">
                  <a:extLst>
                    <a:ext uri="{9D8B030D-6E8A-4147-A177-3AD203B41FA5}">
                      <a16:colId xmlns:a16="http://schemas.microsoft.com/office/drawing/2014/main" val="91175478"/>
                    </a:ext>
                  </a:extLst>
                </a:gridCol>
                <a:gridCol w="1576015">
                  <a:extLst>
                    <a:ext uri="{9D8B030D-6E8A-4147-A177-3AD203B41FA5}">
                      <a16:colId xmlns:a16="http://schemas.microsoft.com/office/drawing/2014/main" val="1436180015"/>
                    </a:ext>
                  </a:extLst>
                </a:gridCol>
              </a:tblGrid>
              <a:tr h="43025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Raíz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Territorio doloroso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Afectación sensitiva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Debilidad muscular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Reflejos afectos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extLst>
                  <a:ext uri="{0D108BD9-81ED-4DB2-BD59-A6C34878D82A}">
                    <a16:rowId xmlns:a16="http://schemas.microsoft.com/office/drawing/2014/main" val="2164129786"/>
                  </a:ext>
                </a:extLst>
              </a:tr>
              <a:tr h="49042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C3-C4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Paraspinal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muscles</a:t>
                      </a:r>
                      <a:r>
                        <a:rPr lang="es-ES" sz="1200" dirty="0">
                          <a:effectLst/>
                        </a:rPr>
                        <a:t>, superior </a:t>
                      </a:r>
                      <a:r>
                        <a:rPr lang="es-ES" sz="1200" dirty="0" err="1">
                          <a:effectLst/>
                        </a:rPr>
                        <a:t>shoulder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Neck</a:t>
                      </a:r>
                      <a:endParaRPr lang="es-ES" sz="1200" dirty="0">
                        <a:effectLst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Diaphragm, nuchal muscles, strap muscles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None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extLst>
                  <a:ext uri="{0D108BD9-81ED-4DB2-BD59-A6C34878D82A}">
                    <a16:rowId xmlns:a16="http://schemas.microsoft.com/office/drawing/2014/main" val="2716909726"/>
                  </a:ext>
                </a:extLst>
              </a:tr>
              <a:tr h="73106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Neck, shoulder, anterior arm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Shoulder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Deltoid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supraspinatus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infraspinatus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rhomboid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biceps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brachioradialis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Biceps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brachioradialis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extLst>
                  <a:ext uri="{0D108BD9-81ED-4DB2-BD59-A6C34878D82A}">
                    <a16:rowId xmlns:a16="http://schemas.microsoft.com/office/drawing/2014/main" val="1164529576"/>
                  </a:ext>
                </a:extLst>
              </a:tr>
              <a:tr h="105789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Neck, shoulder, anterior upper arm extending to antecubital fossa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Thumb, index finger, radial forearm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Deltoid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supraspinatus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infraspinatus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rhomboid,biceps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brachioradialis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pronator</a:t>
                      </a:r>
                      <a:r>
                        <a:rPr lang="es-ES" sz="1200" dirty="0">
                          <a:effectLst/>
                        </a:rPr>
                        <a:t> teres, flexor </a:t>
                      </a:r>
                      <a:r>
                        <a:rPr lang="es-ES" sz="1200" dirty="0" err="1">
                          <a:effectLst/>
                        </a:rPr>
                        <a:t>carpi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radialis</a:t>
                      </a:r>
                      <a:r>
                        <a:rPr lang="es-ES" sz="1200" dirty="0">
                          <a:effectLst/>
                        </a:rPr>
                        <a:t>, extensor </a:t>
                      </a:r>
                      <a:r>
                        <a:rPr lang="es-ES" sz="1200" dirty="0" err="1">
                          <a:effectLst/>
                        </a:rPr>
                        <a:t>carpi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radialis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Biceps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brachioradialis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extLst>
                  <a:ext uri="{0D108BD9-81ED-4DB2-BD59-A6C34878D82A}">
                    <a16:rowId xmlns:a16="http://schemas.microsoft.com/office/drawing/2014/main" val="244763606"/>
                  </a:ext>
                </a:extLst>
              </a:tr>
              <a:tr h="75563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Neck, shoulder, dorsum of forearm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Middle finger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Triceps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latissimus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dorsi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pronator</a:t>
                      </a:r>
                      <a:r>
                        <a:rPr lang="es-ES" sz="1200" dirty="0">
                          <a:effectLst/>
                        </a:rPr>
                        <a:t> teres, flexor </a:t>
                      </a:r>
                      <a:r>
                        <a:rPr lang="es-ES" sz="1200" dirty="0" err="1">
                          <a:effectLst/>
                        </a:rPr>
                        <a:t>carpi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radialis</a:t>
                      </a:r>
                      <a:r>
                        <a:rPr lang="es-ES" sz="1200" dirty="0">
                          <a:effectLst/>
                        </a:rPr>
                        <a:t>, extensor </a:t>
                      </a:r>
                      <a:r>
                        <a:rPr lang="es-ES" sz="1200" dirty="0" err="1">
                          <a:effectLst/>
                        </a:rPr>
                        <a:t>carpi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radialis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Triceps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extLst>
                  <a:ext uri="{0D108BD9-81ED-4DB2-BD59-A6C34878D82A}">
                    <a16:rowId xmlns:a16="http://schemas.microsoft.com/office/drawing/2014/main" val="2404797600"/>
                  </a:ext>
                </a:extLst>
              </a:tr>
              <a:tr h="55973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Neck, shoulder, ulnar forearm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Ring, little fingers, hypothenar eminence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Intrinsic hand muscles, finger extensors, finger flexors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None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extLst>
                  <a:ext uri="{0D108BD9-81ED-4DB2-BD59-A6C34878D82A}">
                    <a16:rowId xmlns:a16="http://schemas.microsoft.com/office/drawing/2014/main" val="1086242913"/>
                  </a:ext>
                </a:extLst>
              </a:tr>
              <a:tr h="53308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Neck, shoulder, ulnar arm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Ulnar forearm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Intrinsic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hand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muscles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</a:t>
                      </a:r>
                      <a:r>
                        <a:rPr lang="es-ES" sz="1200" dirty="0" err="1">
                          <a:effectLst/>
                        </a:rPr>
                        <a:t>Homer's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syndrome</a:t>
                      </a:r>
                      <a:r>
                        <a:rPr lang="es-ES" sz="1200" dirty="0">
                          <a:effectLst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None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935" marR="53935" marT="0" marB="0" anchor="ctr"/>
                </a:tc>
                <a:extLst>
                  <a:ext uri="{0D108BD9-81ED-4DB2-BD59-A6C34878D82A}">
                    <a16:rowId xmlns:a16="http://schemas.microsoft.com/office/drawing/2014/main" val="163278684"/>
                  </a:ext>
                </a:extLst>
              </a:tr>
            </a:tbl>
          </a:graphicData>
        </a:graphic>
      </p:graphicFrame>
      <p:sp>
        <p:nvSpPr>
          <p:cNvPr id="13" name="Prostokąt 1">
            <a:extLst>
              <a:ext uri="{FF2B5EF4-FFF2-40B4-BE49-F238E27FC236}">
                <a16:creationId xmlns:a16="http://schemas.microsoft.com/office/drawing/2014/main" id="{33C2E057-187E-431C-B886-DE4598C27894}"/>
              </a:ext>
            </a:extLst>
          </p:cNvPr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>
                <a:solidFill>
                  <a:srgbClr val="262673"/>
                </a:solidFill>
                <a:latin typeface="Arial"/>
                <a:ea typeface="Arial"/>
                <a:cs typeface="Arial"/>
              </a:rPr>
              <a:t>Valoración de la discapacidad: anamnesis y exploración física de la columna.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157842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11" name="Imagen 10" descr="P:\ART\DPS\Catalogo\BD_ValFuncional\Servicios_Valoracion\Documentación de interés\Protocolos clínicos\Mod\Fotos\Cervical\1.JPG">
            <a:extLst>
              <a:ext uri="{FF2B5EF4-FFF2-40B4-BE49-F238E27FC236}">
                <a16:creationId xmlns:a16="http://schemas.microsoft.com/office/drawing/2014/main" id="{12695653-D7F0-4C73-A7B2-9A8A00D723B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2948" y="2568601"/>
            <a:ext cx="1731010" cy="230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 descr="P:\ART\DPS\Catalogo\BD_ValFuncional\Servicios_Valoracion\Documentación de interés\Protocolos clínicos\Mod\Fotos\Cervical\2.JPG">
            <a:extLst>
              <a:ext uri="{FF2B5EF4-FFF2-40B4-BE49-F238E27FC236}">
                <a16:creationId xmlns:a16="http://schemas.microsoft.com/office/drawing/2014/main" id="{4B6944BA-FF04-40D0-B9EF-336B7A878FA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11749" y="2568601"/>
            <a:ext cx="1537921" cy="230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 descr="P:\ART\DPS\Catalogo\BD_ValFuncional\Servicios_Valoracion\Documentación de interés\Protocolos clínicos\Mod\Fotos\Cervical\9.JPG">
            <a:extLst>
              <a:ext uri="{FF2B5EF4-FFF2-40B4-BE49-F238E27FC236}">
                <a16:creationId xmlns:a16="http://schemas.microsoft.com/office/drawing/2014/main" id="{5F7679A7-B463-43F0-BE29-CB33863081D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"/>
          <a:stretch>
            <a:fillRect/>
          </a:stretch>
        </p:blipFill>
        <p:spPr bwMode="auto">
          <a:xfrm>
            <a:off x="3372426" y="2786540"/>
            <a:ext cx="2050415" cy="169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11EDDBC-2AF9-4A97-9AFE-8BFD706FA5C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41" y="2852935"/>
            <a:ext cx="1537921" cy="1847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320B92B-06B0-4AF1-98D8-275B733355E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59" y="3021903"/>
            <a:ext cx="1955776" cy="12228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2056643-C4CE-401D-A8EB-B99394D9BD57}"/>
              </a:ext>
            </a:extLst>
          </p:cNvPr>
          <p:cNvSpPr txBox="1"/>
          <p:nvPr/>
        </p:nvSpPr>
        <p:spPr>
          <a:xfrm>
            <a:off x="376385" y="4870472"/>
            <a:ext cx="1225360" cy="24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SPURLING TEST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CF5BDDA-D417-4330-B68F-F78AAD12F37A}"/>
              </a:ext>
            </a:extLst>
          </p:cNvPr>
          <p:cNvSpPr txBox="1"/>
          <p:nvPr/>
        </p:nvSpPr>
        <p:spPr>
          <a:xfrm>
            <a:off x="3633193" y="4480085"/>
            <a:ext cx="1530408" cy="24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LASÈGUE BRAQUIAL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CDB75E2-7DC2-4443-960C-2F2785C0260C}"/>
              </a:ext>
            </a:extLst>
          </p:cNvPr>
          <p:cNvSpPr txBox="1"/>
          <p:nvPr/>
        </p:nvSpPr>
        <p:spPr>
          <a:xfrm>
            <a:off x="5736626" y="4743404"/>
            <a:ext cx="1225360" cy="24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ADSON TEST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C6FE77-76C0-490D-9065-9373DDD7BE42}"/>
              </a:ext>
            </a:extLst>
          </p:cNvPr>
          <p:cNvSpPr txBox="1"/>
          <p:nvPr/>
        </p:nvSpPr>
        <p:spPr>
          <a:xfrm>
            <a:off x="1975038" y="4866515"/>
            <a:ext cx="1225360" cy="24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JACKSON TEST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3A3FF08-23F9-4C05-BAF5-0A5FC13126BC}"/>
              </a:ext>
            </a:extLst>
          </p:cNvPr>
          <p:cNvSpPr txBox="1"/>
          <p:nvPr/>
        </p:nvSpPr>
        <p:spPr>
          <a:xfrm>
            <a:off x="7447480" y="4244722"/>
            <a:ext cx="1464593" cy="24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SOTO-HALL TEST</a:t>
            </a:r>
          </a:p>
        </p:txBody>
      </p:sp>
      <p:sp>
        <p:nvSpPr>
          <p:cNvPr id="21" name="Prostokąt 3">
            <a:extLst>
              <a:ext uri="{FF2B5EF4-FFF2-40B4-BE49-F238E27FC236}">
                <a16:creationId xmlns:a16="http://schemas.microsoft.com/office/drawing/2014/main" id="{5C03D2A0-6D60-40CE-A9D0-3A70968FA891}"/>
              </a:ext>
            </a:extLst>
          </p:cNvPr>
          <p:cNvSpPr/>
          <p:nvPr/>
        </p:nvSpPr>
        <p:spPr>
          <a:xfrm>
            <a:off x="467705" y="1700808"/>
            <a:ext cx="83527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>
                <a:solidFill>
                  <a:schemeClr val="accent1">
                    <a:lumMod val="75000"/>
                    <a:lumOff val="25000"/>
                  </a:schemeClr>
                </a:solidFill>
              </a:rPr>
              <a:t>EXAMEN FÍSICO: COLUMNA CERVICAL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Test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específicos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sólo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están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indicados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según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sospecha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diagnóstica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Prostokąt 1">
            <a:extLst>
              <a:ext uri="{FF2B5EF4-FFF2-40B4-BE49-F238E27FC236}">
                <a16:creationId xmlns:a16="http://schemas.microsoft.com/office/drawing/2014/main" id="{90C0C7BB-846E-474D-966B-311AB92032E5}"/>
              </a:ext>
            </a:extLst>
          </p:cNvPr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>
                <a:solidFill>
                  <a:srgbClr val="262673"/>
                </a:solidFill>
                <a:latin typeface="Arial"/>
                <a:ea typeface="Arial"/>
                <a:cs typeface="Arial"/>
              </a:rPr>
              <a:t>Valoración de la discapacidad: anamnesis y exploración física de la columna.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612783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751724" y="1700808"/>
            <a:ext cx="77125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800" b="1" i="0" strike="noStrike" cap="none" spc="0" baseline="0">
                <a:solidFill>
                  <a:srgbClr val="3600B0"/>
                </a:solidFill>
                <a:effectLst/>
                <a:latin typeface="Arial"/>
                <a:ea typeface="Arial"/>
                <a:cs typeface="Arial"/>
              </a:rPr>
              <a:t>EXAMEN FÍSICO: COLUMNA DORSAL Y LUMBAR</a:t>
            </a:r>
            <a:endParaRPr lang="en-GB" sz="1800" b="1" i="0" strike="noStrike" cap="none" spc="0" baseline="0" dirty="0">
              <a:solidFill>
                <a:srgbClr val="3600B0"/>
              </a:solidFill>
              <a:effectLst/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n-US" sz="2000" b="0">
                <a:solidFill>
                  <a:schemeClr val="accent2">
                    <a:lumMod val="75000"/>
                  </a:schemeClr>
                </a:solidFill>
              </a:rPr>
              <a:t>Inspección: asimetrías, actitud, postura, bultos,cambios en la coloración de la piel, deformidad y alteraciones de las curvas fisiológicas plano lateral, atrofias (incluyendo atrofia de miembros inferiors), etc. 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000" b="0">
                <a:solidFill>
                  <a:schemeClr val="accent2">
                    <a:lumMod val="75000"/>
                  </a:schemeClr>
                </a:solidFill>
              </a:rPr>
              <a:t>Palpación: zonas dolorosas, alineación vertebral, estabilidad estructuras dorsolumbares y pelvis, bultomas, contracturas o aumento de tono de fibras musculares, etc.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000" b="0">
                <a:solidFill>
                  <a:schemeClr val="accent2">
                    <a:lumMod val="75000"/>
                  </a:schemeClr>
                </a:solidFill>
              </a:rPr>
              <a:t>Exploración de la movilidad dorsal y lumbar: activa y pasiva</a:t>
            </a:r>
          </a:p>
          <a:p>
            <a:pPr marL="800100" lvl="1" indent="-342900" algn="just">
              <a:buFontTx/>
              <a:buChar char="-"/>
              <a:defRPr/>
            </a:pPr>
            <a:r>
              <a:rPr lang="en-US" sz="2000" b="0">
                <a:solidFill>
                  <a:schemeClr val="accent2">
                    <a:lumMod val="75000"/>
                  </a:schemeClr>
                </a:solidFill>
              </a:rPr>
              <a:t>Dorsal: flexoextensión (extension: reducción de cifosis/flexion: aumento voluntario cifosis dorsal)+rotaciones</a:t>
            </a:r>
          </a:p>
          <a:p>
            <a:pPr marL="800100" lvl="1" indent="-342900" algn="just">
              <a:buFontTx/>
              <a:buChar char="-"/>
              <a:defRPr/>
            </a:pPr>
            <a:r>
              <a:rPr lang="en-US" sz="2000" b="0">
                <a:solidFill>
                  <a:schemeClr val="accent2">
                    <a:lumMod val="75000"/>
                  </a:schemeClr>
                </a:solidFill>
              </a:rPr>
              <a:t>Lumbar: flexoextensión, rotación, flexión lateral. </a:t>
            </a:r>
          </a:p>
          <a:p>
            <a:pPr marL="342900" indent="-342900">
              <a:buFontTx/>
              <a:buChar char="-"/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1">
            <a:extLst>
              <a:ext uri="{FF2B5EF4-FFF2-40B4-BE49-F238E27FC236}">
                <a16:creationId xmlns:a16="http://schemas.microsoft.com/office/drawing/2014/main" id="{71094F8C-FF59-42EE-AFD4-2FE473851F1F}"/>
              </a:ext>
            </a:extLst>
          </p:cNvPr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>
                <a:solidFill>
                  <a:srgbClr val="262673"/>
                </a:solidFill>
                <a:latin typeface="Arial"/>
                <a:ea typeface="Arial"/>
                <a:cs typeface="Arial"/>
              </a:rPr>
              <a:t>Valoración de la discapacidad: anamnesis y exploración física de la columna.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409636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" name="Prostokąt 3">
            <a:extLst>
              <a:ext uri="{FF2B5EF4-FFF2-40B4-BE49-F238E27FC236}">
                <a16:creationId xmlns:a16="http://schemas.microsoft.com/office/drawing/2014/main" id="{E5DE24A0-4EAB-4E23-811B-E0540E92276A}"/>
              </a:ext>
            </a:extLst>
          </p:cNvPr>
          <p:cNvSpPr/>
          <p:nvPr/>
        </p:nvSpPr>
        <p:spPr>
          <a:xfrm>
            <a:off x="467704" y="1410622"/>
            <a:ext cx="820859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>
                <a:solidFill>
                  <a:schemeClr val="accent1">
                    <a:lumMod val="75000"/>
                    <a:lumOff val="25000"/>
                  </a:schemeClr>
                </a:solidFill>
              </a:rPr>
              <a:t>EXAMEN FÍSICO: COLUMNA LUMBAR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Exploración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neurológica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(¡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está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indicada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!) :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reflejos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osteotendinosos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fuerza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</a:rPr>
              <a:t>sensibilidad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3A859CD-FF8F-4506-B7E0-A314E019C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26960"/>
              </p:ext>
            </p:extLst>
          </p:nvPr>
        </p:nvGraphicFramePr>
        <p:xfrm>
          <a:off x="467706" y="2586440"/>
          <a:ext cx="7920717" cy="3173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272">
                  <a:extLst>
                    <a:ext uri="{9D8B030D-6E8A-4147-A177-3AD203B41FA5}">
                      <a16:colId xmlns:a16="http://schemas.microsoft.com/office/drawing/2014/main" val="672028675"/>
                    </a:ext>
                  </a:extLst>
                </a:gridCol>
                <a:gridCol w="1709847">
                  <a:extLst>
                    <a:ext uri="{9D8B030D-6E8A-4147-A177-3AD203B41FA5}">
                      <a16:colId xmlns:a16="http://schemas.microsoft.com/office/drawing/2014/main" val="452978010"/>
                    </a:ext>
                  </a:extLst>
                </a:gridCol>
                <a:gridCol w="1362807">
                  <a:extLst>
                    <a:ext uri="{9D8B030D-6E8A-4147-A177-3AD203B41FA5}">
                      <a16:colId xmlns:a16="http://schemas.microsoft.com/office/drawing/2014/main" val="1312861475"/>
                    </a:ext>
                  </a:extLst>
                </a:gridCol>
                <a:gridCol w="2354099">
                  <a:extLst>
                    <a:ext uri="{9D8B030D-6E8A-4147-A177-3AD203B41FA5}">
                      <a16:colId xmlns:a16="http://schemas.microsoft.com/office/drawing/2014/main" val="1865548053"/>
                    </a:ext>
                  </a:extLst>
                </a:gridCol>
                <a:gridCol w="1481692">
                  <a:extLst>
                    <a:ext uri="{9D8B030D-6E8A-4147-A177-3AD203B41FA5}">
                      <a16:colId xmlns:a16="http://schemas.microsoft.com/office/drawing/2014/main" val="2547979984"/>
                    </a:ext>
                  </a:extLst>
                </a:gridCol>
              </a:tblGrid>
              <a:tr h="55452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Raíz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Territorio doloroso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Afectación sensitiva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Debilidad muscular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Reflejos afectos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98802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Anterior thigh, groin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Anterior thigh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Iliopsoas, adductors, quadriceps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Knee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45561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L4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Anterior thigh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Medial calf, medial foot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Quadriceps, adductors,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(iliopsoas)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Knee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3668197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Posterolateral thigh and calf, extending into toe and dorsum of foot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Dorsum of foot, great toe, lateral calf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Tibialis anterior, tibialis posterior, extensor hallucis longus, peronei, gluteus medius, tensor fascia latae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None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12148"/>
                  </a:ext>
                </a:extLst>
              </a:tr>
              <a:tr h="74660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Posterolateral thigh and calf, extending into lateral toes and heel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Lateral foot, posterior calf, sole of foot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Gastroc-soleus</a:t>
                      </a:r>
                      <a:r>
                        <a:rPr lang="es-ES" sz="1400" dirty="0">
                          <a:effectLst/>
                        </a:rPr>
                        <a:t>, </a:t>
                      </a:r>
                      <a:r>
                        <a:rPr lang="es-ES" sz="1400" dirty="0" err="1">
                          <a:effectLst/>
                        </a:rPr>
                        <a:t>hamstrings</a:t>
                      </a:r>
                      <a:r>
                        <a:rPr lang="es-ES" sz="1400" dirty="0">
                          <a:effectLst/>
                        </a:rPr>
                        <a:t>, </a:t>
                      </a:r>
                      <a:r>
                        <a:rPr lang="es-ES" sz="1400" dirty="0" err="1">
                          <a:effectLst/>
                        </a:rPr>
                        <a:t>gluteus</a:t>
                      </a:r>
                      <a:r>
                        <a:rPr lang="es-ES" sz="1400" dirty="0">
                          <a:effectLst/>
                        </a:rPr>
                        <a:t> </a:t>
                      </a:r>
                      <a:r>
                        <a:rPr lang="es-ES" sz="1400" dirty="0" err="1">
                          <a:effectLst/>
                        </a:rPr>
                        <a:t>maximus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Ankle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5000029"/>
                  </a:ext>
                </a:extLst>
              </a:tr>
            </a:tbl>
          </a:graphicData>
        </a:graphic>
      </p:graphicFrame>
      <p:sp>
        <p:nvSpPr>
          <p:cNvPr id="12" name="Prostokąt 1">
            <a:extLst>
              <a:ext uri="{FF2B5EF4-FFF2-40B4-BE49-F238E27FC236}">
                <a16:creationId xmlns:a16="http://schemas.microsoft.com/office/drawing/2014/main" id="{026790B4-1DAC-451F-A340-7BA010E53487}"/>
              </a:ext>
            </a:extLst>
          </p:cNvPr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>
                <a:solidFill>
                  <a:srgbClr val="262673"/>
                </a:solidFill>
                <a:latin typeface="Arial"/>
                <a:ea typeface="Arial"/>
                <a:cs typeface="Arial"/>
              </a:rPr>
              <a:t>Valoración de la discapacidad: anamnesis y exploración física de la columna.</a:t>
            </a:r>
            <a:endParaRPr lang="en-GB" sz="2200" b="1" i="0" strike="noStrike" cap="none" spc="0" baseline="0" dirty="0">
              <a:solidFill>
                <a:srgbClr val="262673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919569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38364</TotalTime>
  <Pages>0</Pages>
  <Words>1519</Words>
  <Characters>0</Characters>
  <Application>Microsoft Office PowerPoint</Application>
  <PresentationFormat>Presentación en pantalla (4:3)</PresentationFormat>
  <Lines>0</Lines>
  <Paragraphs>206</Paragraphs>
  <Slides>16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Arial Bold</vt:lpstr>
      <vt:lpstr>Bahnschrift Light SemiCondensed</vt:lpstr>
      <vt:lpstr>Bradley Hand ITC</vt:lpstr>
      <vt:lpstr>Calibri</vt:lpstr>
      <vt:lpstr>Gill Sans</vt:lpstr>
      <vt:lpstr>Times New Roman</vt:lpstr>
      <vt:lpstr>Pantallazo inicio</vt:lpstr>
      <vt:lpstr>Pantallazo cierre</vt:lpstr>
      <vt:lpstr>1_WOIZ - prezentacja "wykładowa"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Maria Martinez Perez</cp:lastModifiedBy>
  <cp:revision>961</cp:revision>
  <cp:lastPrinted>2011-07-18T19:05:36Z</cp:lastPrinted>
  <dcterms:created xsi:type="dcterms:W3CDTF">2010-06-23T19:02:16Z</dcterms:created>
  <dcterms:modified xsi:type="dcterms:W3CDTF">2021-03-23T12:50:24Z</dcterms:modified>
</cp:coreProperties>
</file>