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  <p:sldMasterId id="2147483688" r:id="rId2"/>
    <p:sldMasterId id="2147483675" r:id="rId3"/>
  </p:sldMasterIdLst>
  <p:notesMasterIdLst>
    <p:notesMasterId r:id="rId15"/>
  </p:notesMasterIdLst>
  <p:handoutMasterIdLst>
    <p:handoutMasterId r:id="rId16"/>
  </p:handoutMasterIdLst>
  <p:sldIdLst>
    <p:sldId id="627" r:id="rId4"/>
    <p:sldId id="635" r:id="rId5"/>
    <p:sldId id="639" r:id="rId6"/>
    <p:sldId id="638" r:id="rId7"/>
    <p:sldId id="652" r:id="rId8"/>
    <p:sldId id="655" r:id="rId9"/>
    <p:sldId id="646" r:id="rId10"/>
    <p:sldId id="623" r:id="rId11"/>
    <p:sldId id="654" r:id="rId12"/>
    <p:sldId id="653" r:id="rId13"/>
    <p:sldId id="626" r:id="rId14"/>
  </p:sldIdLst>
  <p:sldSz cx="9144000" cy="6858000" type="screen4x3"/>
  <p:notesSz cx="6669088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istina Herrero Ligero" initials="CH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5509"/>
    <a:srgbClr val="262673"/>
    <a:srgbClr val="0404E6"/>
    <a:srgbClr val="F26200"/>
    <a:srgbClr val="FF6600"/>
    <a:srgbClr val="D16D09"/>
    <a:srgbClr val="FF3300"/>
    <a:srgbClr val="222061"/>
    <a:srgbClr val="FFFF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78439" autoAdjust="0"/>
  </p:normalViewPr>
  <p:slideViewPr>
    <p:cSldViewPr>
      <p:cViewPr varScale="1">
        <p:scale>
          <a:sx n="61" d="100"/>
          <a:sy n="61" d="100"/>
        </p:scale>
        <p:origin x="2021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>
            <a:extLst>
              <a:ext uri="{FF2B5EF4-FFF2-40B4-BE49-F238E27FC236}">
                <a16:creationId xmlns:a16="http://schemas.microsoft.com/office/drawing/2014/main" id="{A786AC13-3B3C-434F-930F-3759522426C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12F27FC0-06F0-4D51-AA51-8BDFE07682D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5652" name="Rectangle 4">
            <a:extLst>
              <a:ext uri="{FF2B5EF4-FFF2-40B4-BE49-F238E27FC236}">
                <a16:creationId xmlns:a16="http://schemas.microsoft.com/office/drawing/2014/main" id="{E82735A0-647D-4BD1-BD5B-45621751ED7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5653" name="Rectangle 5">
            <a:extLst>
              <a:ext uri="{FF2B5EF4-FFF2-40B4-BE49-F238E27FC236}">
                <a16:creationId xmlns:a16="http://schemas.microsoft.com/office/drawing/2014/main" id="{8BC580F7-5C43-4800-8EB5-F383B44EFA0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31338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Gill Sans" charset="0"/>
              </a:defRPr>
            </a:lvl1pPr>
          </a:lstStyle>
          <a:p>
            <a:pPr>
              <a:defRPr/>
            </a:pPr>
            <a:fld id="{0F4D8571-DAE3-4A0A-B55A-D352E17371B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>
            <a:extLst>
              <a:ext uri="{FF2B5EF4-FFF2-40B4-BE49-F238E27FC236}">
                <a16:creationId xmlns:a16="http://schemas.microsoft.com/office/drawing/2014/main" id="{9D23DB73-A9FE-4E14-959C-1751FBB3DBE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A9DAA2C6-4EF0-41B4-BC9E-E27E5042BB9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6437E330-273C-4546-B9FD-22B008B64B4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6125"/>
            <a:ext cx="496093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5" name="Rectangle 5">
            <a:extLst>
              <a:ext uri="{FF2B5EF4-FFF2-40B4-BE49-F238E27FC236}">
                <a16:creationId xmlns:a16="http://schemas.microsoft.com/office/drawing/2014/main" id="{DB446E1B-717C-4A79-9E33-9563462D8FF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153606" name="Rectangle 6">
            <a:extLst>
              <a:ext uri="{FF2B5EF4-FFF2-40B4-BE49-F238E27FC236}">
                <a16:creationId xmlns:a16="http://schemas.microsoft.com/office/drawing/2014/main" id="{FCD46796-19B0-4292-B146-6897B629387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Gill Sans" charset="0"/>
                <a:cs typeface="+mn-cs"/>
                <a:sym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3607" name="Rectangle 7">
            <a:extLst>
              <a:ext uri="{FF2B5EF4-FFF2-40B4-BE49-F238E27FC236}">
                <a16:creationId xmlns:a16="http://schemas.microsoft.com/office/drawing/2014/main" id="{9D239CE3-0A73-4B0C-BABC-9F9F7B8A64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31338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Gill Sans" charset="0"/>
              </a:defRPr>
            </a:lvl1pPr>
          </a:lstStyle>
          <a:p>
            <a:pPr>
              <a:defRPr/>
            </a:pPr>
            <a:fld id="{006E914C-D4D4-4E1B-A2D4-BEC8EAE69E5B}" type="slidenum">
              <a:rPr lang="pl-PL" altLang="pl-PL"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t>2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pl-PL" noProof="0" dirty="0"/>
              <a:t>Der Lehrer sollte den Inhalt des Videos zeigen und die Schüler sollten dementsprechend die Variablen klassifizieren. </a:t>
            </a:r>
          </a:p>
          <a:p>
            <a:pPr eaLnBrk="1" hangingPunct="1"/>
            <a:r>
              <a:rPr lang="en-GB" altLang="pl-PL" noProof="0" dirty="0"/>
              <a:t>Zeit=5-10'. </a:t>
            </a:r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t>3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472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t>4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950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/>
            <a:r>
              <a:rPr lang="en-GB" sz="1200" b="0" i="0" kern="1200" noProof="0" dirty="0">
                <a:solidFill>
                  <a:schemeClr val="tx1"/>
                </a:solidFill>
                <a:effectLst/>
                <a:latin typeface="Gill Sans" charset="0"/>
                <a:ea typeface="+mn-ea"/>
                <a:cs typeface="+mn-cs"/>
              </a:rPr>
              <a:t>Benötigte Zeit: 10´. </a:t>
            </a:r>
          </a:p>
          <a:p>
            <a:pPr eaLnBrk="1" hangingPunct="1"/>
            <a:endParaRPr lang="pl-PL" altLang="pl-PL" dirty="0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t>5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064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/>
            <a:r>
              <a:rPr lang="en-GB" sz="1200" b="0" i="0" kern="1200" noProof="0">
                <a:solidFill>
                  <a:schemeClr val="tx1"/>
                </a:solidFill>
                <a:effectLst/>
                <a:latin typeface="Gill Sans" charset="0"/>
                <a:ea typeface="+mn-ea"/>
                <a:cs typeface="+mn-cs"/>
              </a:rPr>
              <a:t>Richtige Antworten</a:t>
            </a:r>
          </a:p>
          <a:p>
            <a:pPr fontAlgn="base"/>
            <a:r>
              <a:rPr lang="en-GB" sz="1200" b="0" i="0" kern="1200" noProof="0" dirty="0">
                <a:solidFill>
                  <a:schemeClr val="tx1"/>
                </a:solidFill>
                <a:effectLst/>
                <a:latin typeface="Gill Sans" charset="0"/>
                <a:ea typeface="+mn-ea"/>
                <a:cs typeface="+mn-cs"/>
              </a:rPr>
              <a:t>Erklärung des </a:t>
            </a:r>
            <a:r>
              <a:rPr lang="en-GB" sz="1200" b="0" i="0" kern="1200" noProof="0">
                <a:solidFill>
                  <a:schemeClr val="tx1"/>
                </a:solidFill>
                <a:effectLst/>
                <a:latin typeface="Gill Sans" charset="0"/>
                <a:ea typeface="+mn-ea"/>
                <a:cs typeface="+mn-cs"/>
              </a:rPr>
              <a:t>Lehrers </a:t>
            </a:r>
            <a:r>
              <a:rPr lang="en-GB" sz="1200" b="0" i="0" kern="1200" noProof="0" dirty="0">
                <a:solidFill>
                  <a:schemeClr val="tx1"/>
                </a:solidFill>
                <a:effectLst/>
                <a:latin typeface="Gill Sans" charset="0"/>
                <a:ea typeface="+mn-ea"/>
                <a:cs typeface="+mn-cs"/>
              </a:rPr>
              <a:t>(falls erforderlich): Ein Fahrer, der maximal beschleunigt, bedeutet eine hohe Beschleunigung, weil sich die Geschwindigkeit schnell ändert. Ein Auto mit einer fast stabilen/konstanten Geschwindigkeit bedeutet, dass sich die Geschwindigkeit nicht ändert, also ist die Beschleunigung gering. Die Beschleunigung ist null, wenn die Geschwindigkeit konstant ist.</a:t>
            </a:r>
          </a:p>
          <a:p>
            <a:pPr fontAlgn="base"/>
            <a:r>
              <a:rPr lang="en-GB" sz="1200" b="0" i="0" kern="1200" noProof="0" dirty="0">
                <a:solidFill>
                  <a:schemeClr val="tx1"/>
                </a:solidFill>
                <a:effectLst/>
                <a:latin typeface="Gill Sans" charset="0"/>
                <a:ea typeface="+mn-ea"/>
                <a:cs typeface="+mn-cs"/>
              </a:rPr>
              <a:t>Ein Auto in einer Schule/Fußgängerzone oder nach einer roten Ampel, die Geschwindigkeit ist gering (im zweiten Fall wird das Auto angehalten, so dass es nicht genug Zeit hat, eine hohe Geschwindigkeit zu erreichen).</a:t>
            </a:r>
          </a:p>
          <a:p>
            <a:pPr fontAlgn="base"/>
            <a:r>
              <a:rPr lang="en-GB" sz="1200" b="0" i="0" kern="1200" noProof="0" dirty="0">
                <a:solidFill>
                  <a:schemeClr val="tx1"/>
                </a:solidFill>
                <a:effectLst/>
                <a:latin typeface="Gill Sans" charset="0"/>
                <a:ea typeface="+mn-ea"/>
                <a:cs typeface="+mn-cs"/>
              </a:rPr>
              <a:t>Benötigte Zeit: 10´. </a:t>
            </a:r>
          </a:p>
          <a:p>
            <a:pPr eaLnBrk="1" hangingPunct="1"/>
            <a:endParaRPr lang="pl-PL" altLang="pl-PL" dirty="0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t>6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709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CD55DF0F-013F-46F2-BC29-A437598BD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986E239D-3637-4B64-801C-3EC63659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9B5E58A9-4DA6-4CA6-9B15-34F94531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DB71317-B0FD-4939-A434-DB14F7DC513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t>7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518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dirty="0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t>8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dirty="0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t>9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219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E8F2554-130F-48AA-987F-1BF7F53591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9F5C067B-2F72-45A2-BC3B-24F5609AF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pl-PL" dirty="0" err="1"/>
              <a:t>Überprüfen Sie die Antworten mit den Schülern</a:t>
            </a:r>
            <a:r>
              <a:rPr lang="es-ES" altLang="pl-PL" dirty="0"/>
              <a:t>. </a:t>
            </a:r>
            <a:endParaRPr lang="pl-PL" altLang="pl-PL" dirty="0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DC2E4FCC-53D6-47B3-8A1B-96C1E3EC3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60717B-278A-4296-87D0-F52E86183D74}" type="slidenum">
              <a:rPr lang="pl-PL" altLang="pl-PL" sz="1200" b="0" smtClean="0">
                <a:solidFill>
                  <a:schemeClr val="tx1"/>
                </a:solidFill>
                <a:latin typeface="Gill Sans" charset="0"/>
              </a:rPr>
              <a:t>10</a:t>
            </a:fld>
            <a:endParaRPr lang="pl-PL" altLang="pl-PL" sz="1200" b="0">
              <a:solidFill>
                <a:schemeClr val="tx1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732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9225554"/>
      </p:ext>
    </p:extLst>
  </p:cSld>
  <p:clrMapOvr>
    <a:masterClrMapping/>
  </p:clrMapOvr>
  <p:transition advClick="0"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475500510"/>
      </p:ext>
    </p:extLst>
  </p:cSld>
  <p:clrMapOvr>
    <a:masterClrMapping/>
  </p:clrMapOvr>
  <p:transition advClick="0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>
              <a:sym typeface="Arial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942999680"/>
      </p:ext>
    </p:extLst>
  </p:cSld>
  <p:clrMapOvr>
    <a:masterClrMapping/>
  </p:clrMapOvr>
  <p:transition advClick="0" advTm="3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091852"/>
            <a:ext cx="7200900" cy="604837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39750" y="1778000"/>
            <a:ext cx="2447925" cy="3000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323957132"/>
      </p:ext>
    </p:extLst>
  </p:cSld>
  <p:clrMapOvr>
    <a:masterClrMapping/>
  </p:clrMapOvr>
  <p:transition advClick="0" advTm="3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34175" y="179388"/>
            <a:ext cx="2159000" cy="5781675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252413" y="179388"/>
            <a:ext cx="6329362" cy="578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124156749"/>
      </p:ext>
    </p:extLst>
  </p:cSld>
  <p:clrMapOvr>
    <a:masterClrMapping/>
  </p:clrMapOvr>
  <p:transition advClick="0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A28829C-D2C5-4D42-BE8A-4F8A41114E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12B9414-CB0F-4C23-B371-28EC791D4E6B}" type="datetimeFigureOut">
              <a:rPr lang="es-ES" smtClean="0"/>
              <a:t>02/07/2021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D0BB456-2253-4052-BF6A-441702942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CB6EDE6-DB8A-4DB0-A5E1-EE58A5EEE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4C48ACA-3E37-4987-8F1A-67691E09B26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3156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1792898901"/>
      </p:ext>
    </p:extLst>
  </p:cSld>
  <p:clrMapOvr>
    <a:masterClrMapping/>
  </p:clrMapOvr>
  <p:transition advClick="0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091852"/>
            <a:ext cx="7200900" cy="604837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750" y="1778000"/>
            <a:ext cx="2447925" cy="3000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957903230"/>
      </p:ext>
    </p:extLst>
  </p:cSld>
  <p:clrMapOvr>
    <a:masterClrMapping/>
  </p:clrMapOvr>
  <p:transition advClick="0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971424270"/>
      </p:ext>
    </p:extLst>
  </p:cSld>
  <p:clrMapOvr>
    <a:masterClrMapping/>
  </p:clrMapOvr>
  <p:transition advClick="0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091852"/>
            <a:ext cx="7200900" cy="604837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52413" y="1400175"/>
            <a:ext cx="4243387" cy="45608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00175"/>
            <a:ext cx="4244975" cy="45608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716525946"/>
      </p:ext>
    </p:extLst>
  </p:cSld>
  <p:clrMapOvr>
    <a:masterClrMapping/>
  </p:clrMapOvr>
  <p:transition advClick="0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844907675"/>
      </p:ext>
    </p:extLst>
  </p:cSld>
  <p:clrMapOvr>
    <a:masterClrMapping/>
  </p:clrMapOvr>
  <p:transition advClick="0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091852"/>
            <a:ext cx="7200900" cy="604837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339326563"/>
      </p:ext>
    </p:extLst>
  </p:cSld>
  <p:clrMapOvr>
    <a:masterClrMapping/>
  </p:clrMapOvr>
  <p:transition advClick="0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5512791"/>
      </p:ext>
    </p:extLst>
  </p:cSld>
  <p:clrMapOvr>
    <a:masterClrMapping/>
  </p:clrMapOvr>
  <p:transition advClick="0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jpg"/><Relationship Id="rId7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0.jpg"/><Relationship Id="rId18" Type="http://schemas.openxmlformats.org/officeDocument/2006/relationships/image" Target="../media/image14.jp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17" Type="http://schemas.openxmlformats.org/officeDocument/2006/relationships/image" Target="../media/image13.gif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Obraz 13" descr="Logo Politechniki ÅlÄskiej">
            <a:extLst>
              <a:ext uri="{FF2B5EF4-FFF2-40B4-BE49-F238E27FC236}">
                <a16:creationId xmlns:a16="http://schemas.microsoft.com/office/drawing/2014/main" id="{FC0A478C-BDBE-4BDE-AA43-47749735BE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 r="29419"/>
          <a:stretch>
            <a:fillRect/>
          </a:stretch>
        </p:blipFill>
        <p:spPr bwMode="auto">
          <a:xfrm>
            <a:off x="539750" y="5932488"/>
            <a:ext cx="187166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Obraz 14">
            <a:extLst>
              <a:ext uri="{FF2B5EF4-FFF2-40B4-BE49-F238E27FC236}">
                <a16:creationId xmlns:a16="http://schemas.microsoft.com/office/drawing/2014/main" id="{95BCF6DF-C3EE-4187-9DC0-ACE2D108E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5805488"/>
            <a:ext cx="97472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Obraz 15">
            <a:extLst>
              <a:ext uri="{FF2B5EF4-FFF2-40B4-BE49-F238E27FC236}">
                <a16:creationId xmlns:a16="http://schemas.microsoft.com/office/drawing/2014/main" id="{1D9DFB03-099B-426B-8DE4-903ED8CC40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6" t="30379" r="9628" b="26703"/>
          <a:stretch>
            <a:fillRect/>
          </a:stretch>
        </p:blipFill>
        <p:spPr bwMode="auto">
          <a:xfrm>
            <a:off x="6958013" y="5868988"/>
            <a:ext cx="1646237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Imagen 11">
            <a:extLst>
              <a:ext uri="{FF2B5EF4-FFF2-40B4-BE49-F238E27FC236}">
                <a16:creationId xmlns:a16="http://schemas.microsoft.com/office/drawing/2014/main" id="{05FE09E8-6CB9-4FD9-9D83-68B2B84BA5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25" y="5983288"/>
            <a:ext cx="145256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78C4C2B-68B9-4C0C-9BAD-FF084FB00A3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1"/>
            <a:ext cx="9144000" cy="185928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5F30BC2-E2E6-493D-955E-C69103BB7BA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7" y="1327888"/>
            <a:ext cx="1812155" cy="516936"/>
          </a:xfrm>
          <a:prstGeom prst="rect">
            <a:avLst/>
          </a:prstGeom>
        </p:spPr>
      </p:pic>
      <p:pic>
        <p:nvPicPr>
          <p:cNvPr id="15" name="Imagen 1">
            <a:extLst>
              <a:ext uri="{FF2B5EF4-FFF2-40B4-BE49-F238E27FC236}">
                <a16:creationId xmlns:a16="http://schemas.microsoft.com/office/drawing/2014/main" id="{D69C079C-D2FD-47BA-A0D7-4871D4A9AFC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03" b="8290"/>
          <a:stretch/>
        </p:blipFill>
        <p:spPr bwMode="auto">
          <a:xfrm rot="16200000">
            <a:off x="-1467543" y="3788789"/>
            <a:ext cx="3324052" cy="36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upo 5">
            <a:extLst>
              <a:ext uri="{FF2B5EF4-FFF2-40B4-BE49-F238E27FC236}">
                <a16:creationId xmlns:a16="http://schemas.microsoft.com/office/drawing/2014/main" id="{7F5898CD-F109-43CE-8333-D377CDEFC4E3}"/>
              </a:ext>
            </a:extLst>
          </p:cNvPr>
          <p:cNvGrpSpPr/>
          <p:nvPr userDrawn="1"/>
        </p:nvGrpSpPr>
        <p:grpSpPr>
          <a:xfrm>
            <a:off x="1427789" y="2101850"/>
            <a:ext cx="6288423" cy="1543174"/>
            <a:chOff x="2483768" y="2101850"/>
            <a:chExt cx="6288423" cy="1543174"/>
          </a:xfrm>
        </p:grpSpPr>
        <p:pic>
          <p:nvPicPr>
            <p:cNvPr id="14" name="Obraz 1">
              <a:extLst>
                <a:ext uri="{FF2B5EF4-FFF2-40B4-BE49-F238E27FC236}">
                  <a16:creationId xmlns:a16="http://schemas.microsoft.com/office/drawing/2014/main" id="{1407952D-8B25-4FA2-8918-81203F0FE3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9351" y="2101850"/>
              <a:ext cx="1932840" cy="1543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pole tekstowe 17">
              <a:extLst>
                <a:ext uri="{FF2B5EF4-FFF2-40B4-BE49-F238E27FC236}">
                  <a16:creationId xmlns:a16="http://schemas.microsoft.com/office/drawing/2014/main" id="{D1CE1919-414B-4DE4-964C-B2C5E44ED078}"/>
                </a:ext>
              </a:extLst>
            </p:cNvPr>
            <p:cNvSpPr txBox="1"/>
            <p:nvPr userDrawn="1"/>
          </p:nvSpPr>
          <p:spPr bwMode="auto">
            <a:xfrm>
              <a:off x="2483768" y="2321491"/>
              <a:ext cx="4184730" cy="1103893"/>
            </a:xfrm>
            <a:prstGeom prst="rect">
              <a:avLst/>
            </a:prstGeom>
            <a:noFill/>
          </p:spPr>
          <p:txBody>
            <a:bodyPr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r">
                <a:spcAft>
                  <a:spcPts val="0"/>
                </a:spcAft>
                <a:defRPr/>
              </a:pPr>
              <a:r>
                <a:rPr lang="en-US" sz="1800" dirty="0">
                  <a:solidFill>
                    <a:schemeClr val="bg1">
                      <a:lumMod val="50000"/>
                    </a:schemeClr>
                  </a:solidFill>
                  <a:ea typeface="Times New Roman" panose="02020603050405020304" pitchFamily="18" charset="0"/>
                </a:rPr>
                <a:t>Development of innovative training solutions in the ﬁeld of functional evaluation aimed at updating of the curricula of health sciences schools</a:t>
              </a:r>
              <a:endParaRPr lang="pl-PL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ransition advClick="0" advTm="3000"/>
  <p:txStyles>
    <p:titleStyle>
      <a:lvl1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ctr" defTabSz="642938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457200" algn="ctr" defTabSz="642938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914400" algn="ctr" defTabSz="642938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371600" algn="ctr" defTabSz="642938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828800" algn="ctr" defTabSz="642938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marL="241300" indent="-241300" algn="l" defTabSz="642938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22288" indent="-203200" algn="l" defTabSz="642938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803275" indent="-160338" algn="l" defTabSz="642938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</a:defRPr>
      </a:lvl3pPr>
      <a:lvl4pPr marL="1123950" indent="-160338" algn="l" defTabSz="642938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1446213" indent="-158750" algn="l" defTabSz="642938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1903413" indent="-158750" algn="l" defTabSz="64293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360613" indent="-158750" algn="l" defTabSz="64293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2817813" indent="-158750" algn="l" defTabSz="64293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275013" indent="-158750" algn="l" defTabSz="64293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id="{A25EB961-88E4-4728-B314-FAFCF9B56B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1859280"/>
          </a:xfrm>
          <a:prstGeom prst="rect">
            <a:avLst/>
          </a:prstGeom>
        </p:spPr>
      </p:pic>
      <p:pic>
        <p:nvPicPr>
          <p:cNvPr id="10" name="Obraz 13" descr="Logo Politechniki ÅlÄskiej">
            <a:extLst>
              <a:ext uri="{FF2B5EF4-FFF2-40B4-BE49-F238E27FC236}">
                <a16:creationId xmlns:a16="http://schemas.microsoft.com/office/drawing/2014/main" id="{E6F63310-57AE-4CB7-ABA2-0D38297FF5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 r="29419"/>
          <a:stretch>
            <a:fillRect/>
          </a:stretch>
        </p:blipFill>
        <p:spPr bwMode="auto">
          <a:xfrm>
            <a:off x="539750" y="5932488"/>
            <a:ext cx="187166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14">
            <a:extLst>
              <a:ext uri="{FF2B5EF4-FFF2-40B4-BE49-F238E27FC236}">
                <a16:creationId xmlns:a16="http://schemas.microsoft.com/office/drawing/2014/main" id="{9292324C-CFB2-460B-9F44-369411AFF0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5805488"/>
            <a:ext cx="97472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15">
            <a:extLst>
              <a:ext uri="{FF2B5EF4-FFF2-40B4-BE49-F238E27FC236}">
                <a16:creationId xmlns:a16="http://schemas.microsoft.com/office/drawing/2014/main" id="{4053F563-1DBE-4277-9844-25737225E5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6" t="30379" r="9628" b="26703"/>
          <a:stretch>
            <a:fillRect/>
          </a:stretch>
        </p:blipFill>
        <p:spPr bwMode="auto">
          <a:xfrm>
            <a:off x="6958013" y="5868988"/>
            <a:ext cx="1646237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11">
            <a:extLst>
              <a:ext uri="{FF2B5EF4-FFF2-40B4-BE49-F238E27FC236}">
                <a16:creationId xmlns:a16="http://schemas.microsoft.com/office/drawing/2014/main" id="{7119E8FE-952A-43B4-AB5D-00E7AAB77D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25" y="5983288"/>
            <a:ext cx="145256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braz 1">
            <a:extLst>
              <a:ext uri="{FF2B5EF4-FFF2-40B4-BE49-F238E27FC236}">
                <a16:creationId xmlns:a16="http://schemas.microsoft.com/office/drawing/2014/main" id="{4B91E131-E34F-4142-B43E-EB4BE20902F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542" y="1605980"/>
            <a:ext cx="1102916" cy="880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281C17BF-4D2D-4320-886C-F959A3F3F51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053" y="3789040"/>
            <a:ext cx="1812155" cy="51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53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34">
            <a:extLst>
              <a:ext uri="{FF2B5EF4-FFF2-40B4-BE49-F238E27FC236}">
                <a16:creationId xmlns:a16="http://schemas.microsoft.com/office/drawing/2014/main" id="{D43AE6C3-53DE-461E-AC57-9DBAB6517CE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055"/>
            <a:ext cx="9144000" cy="693420"/>
          </a:xfrm>
          <a:prstGeom prst="rect">
            <a:avLst/>
          </a:prstGeom>
        </p:spPr>
      </p:pic>
      <p:cxnSp>
        <p:nvCxnSpPr>
          <p:cNvPr id="2054" name="Łącznik prosty 12">
            <a:extLst>
              <a:ext uri="{FF2B5EF4-FFF2-40B4-BE49-F238E27FC236}">
                <a16:creationId xmlns:a16="http://schemas.microsoft.com/office/drawing/2014/main" id="{BDA8FF72-1F9A-4CBC-95D9-36F84D2911F7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-49213" y="6165304"/>
            <a:ext cx="9193213" cy="0"/>
          </a:xfrm>
          <a:prstGeom prst="line">
            <a:avLst/>
          </a:prstGeom>
          <a:noFill/>
          <a:ln w="12700" algn="ctr">
            <a:solidFill>
              <a:srgbClr val="0404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" name="Imagen 19">
            <a:extLst>
              <a:ext uri="{FF2B5EF4-FFF2-40B4-BE49-F238E27FC236}">
                <a16:creationId xmlns:a16="http://schemas.microsoft.com/office/drawing/2014/main" id="{84B2078D-D761-4969-AC15-3F27511FE3F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60041"/>
            <a:ext cx="1235793" cy="352523"/>
          </a:xfrm>
          <a:prstGeom prst="rect">
            <a:avLst/>
          </a:prstGeom>
        </p:spPr>
      </p:pic>
      <p:grpSp>
        <p:nvGrpSpPr>
          <p:cNvPr id="27" name="Grupo 26">
            <a:extLst>
              <a:ext uri="{FF2B5EF4-FFF2-40B4-BE49-F238E27FC236}">
                <a16:creationId xmlns:a16="http://schemas.microsoft.com/office/drawing/2014/main" id="{84DE3E14-E354-4D50-B4D8-AF37FC47E772}"/>
              </a:ext>
            </a:extLst>
          </p:cNvPr>
          <p:cNvGrpSpPr/>
          <p:nvPr userDrawn="1"/>
        </p:nvGrpSpPr>
        <p:grpSpPr>
          <a:xfrm>
            <a:off x="323528" y="6309320"/>
            <a:ext cx="2664296" cy="386577"/>
            <a:chOff x="395536" y="6066170"/>
            <a:chExt cx="3468321" cy="503237"/>
          </a:xfrm>
        </p:grpSpPr>
        <p:pic>
          <p:nvPicPr>
            <p:cNvPr id="2051" name="Obraz 13" descr="Logo Politechniki ÅlÄskiej">
              <a:extLst>
                <a:ext uri="{FF2B5EF4-FFF2-40B4-BE49-F238E27FC236}">
                  <a16:creationId xmlns:a16="http://schemas.microsoft.com/office/drawing/2014/main" id="{45244FFF-A08E-4535-B2FB-082E0D4E499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12"/>
            <a:stretch/>
          </p:blipFill>
          <p:spPr bwMode="auto">
            <a:xfrm>
              <a:off x="395536" y="6066170"/>
              <a:ext cx="575866" cy="503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135AAC17-25D0-4F3A-8A2F-2B3D2BE9F5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6834" y="6140748"/>
              <a:ext cx="686346" cy="354081"/>
            </a:xfrm>
            <a:prstGeom prst="rect">
              <a:avLst/>
            </a:prstGeom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7910E8F0-C8C4-4479-9403-941484277E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8612" y="6081970"/>
              <a:ext cx="470833" cy="471636"/>
            </a:xfrm>
            <a:prstGeom prst="rect">
              <a:avLst/>
            </a:prstGeom>
          </p:spPr>
        </p:pic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D4C56CC0-078F-4C43-8D48-D8AF647222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4877" y="6141605"/>
              <a:ext cx="878980" cy="352366"/>
            </a:xfrm>
            <a:prstGeom prst="rect">
              <a:avLst/>
            </a:prstGeom>
          </p:spPr>
        </p:pic>
      </p:grp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9DF42E42-F554-4418-AD40-D27470710720}"/>
              </a:ext>
            </a:extLst>
          </p:cNvPr>
          <p:cNvCxnSpPr>
            <a:stCxn id="2051" idx="1"/>
          </p:cNvCxnSpPr>
          <p:nvPr userDrawn="1"/>
        </p:nvCxnSpPr>
        <p:spPr bwMode="auto">
          <a:xfrm flipV="1">
            <a:off x="323528" y="1340768"/>
            <a:ext cx="288032" cy="5161841"/>
          </a:xfrm>
          <a:prstGeom prst="line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pole tekstowe 17">
            <a:extLst>
              <a:ext uri="{FF2B5EF4-FFF2-40B4-BE49-F238E27FC236}">
                <a16:creationId xmlns:a16="http://schemas.microsoft.com/office/drawing/2014/main" id="{E7769513-69E3-4124-9A93-139F735492EC}"/>
              </a:ext>
            </a:extLst>
          </p:cNvPr>
          <p:cNvSpPr txBox="1"/>
          <p:nvPr userDrawn="1"/>
        </p:nvSpPr>
        <p:spPr>
          <a:xfrm>
            <a:off x="251520" y="116631"/>
            <a:ext cx="2980206" cy="432049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>
              <a:spcAft>
                <a:spcPts val="0"/>
              </a:spcAft>
              <a:defRPr/>
            </a:pPr>
            <a:r>
              <a:rPr lang="en-US" sz="900" dirty="0">
                <a:solidFill>
                  <a:schemeClr val="bg2">
                    <a:lumMod val="75000"/>
                  </a:schemeClr>
                </a:solidFill>
                <a:ea typeface="Times New Roman" panose="02020603050405020304" pitchFamily="18" charset="0"/>
              </a:rPr>
              <a:t>Development of innovative training solutions in the ﬁeld of functional evaluation aimed at updating of the curricula of health sciences schools</a:t>
            </a:r>
            <a:endParaRPr lang="pl-PL" sz="9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 advClick="0" advTm="3000"/>
  <p:txStyles>
    <p:titleStyle>
      <a:lvl1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  <a:sym typeface="Arial Bold" charset="0"/>
        </a:defRPr>
      </a:lvl1pPr>
      <a:lvl2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Bold" charset="0"/>
          <a:sym typeface="Arial Bold" charset="0"/>
        </a:defRPr>
      </a:lvl2pPr>
      <a:lvl3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Bold" charset="0"/>
          <a:sym typeface="Arial Bold" charset="0"/>
        </a:defRPr>
      </a:lvl3pPr>
      <a:lvl4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Bold" charset="0"/>
          <a:sym typeface="Arial Bold" charset="0"/>
        </a:defRPr>
      </a:lvl4pPr>
      <a:lvl5pPr algn="ctr" defTabSz="64293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Bold" charset="0"/>
          <a:sym typeface="Arial Bold" charset="0"/>
        </a:defRPr>
      </a:lvl5pPr>
      <a:lvl6pPr marL="457200" algn="ctr" defTabSz="642938" rtl="0" fontAlgn="base">
        <a:spcBef>
          <a:spcPct val="0"/>
        </a:spcBef>
        <a:spcAft>
          <a:spcPct val="0"/>
        </a:spcAft>
        <a:defRPr sz="2800" b="1">
          <a:solidFill>
            <a:srgbClr val="202261"/>
          </a:solidFill>
          <a:latin typeface="Arial Bold" charset="0"/>
          <a:sym typeface="Arial Bold" charset="0"/>
        </a:defRPr>
      </a:lvl6pPr>
      <a:lvl7pPr marL="914400" algn="ctr" defTabSz="642938" rtl="0" fontAlgn="base">
        <a:spcBef>
          <a:spcPct val="0"/>
        </a:spcBef>
        <a:spcAft>
          <a:spcPct val="0"/>
        </a:spcAft>
        <a:defRPr sz="2800" b="1">
          <a:solidFill>
            <a:srgbClr val="202261"/>
          </a:solidFill>
          <a:latin typeface="Arial Bold" charset="0"/>
          <a:sym typeface="Arial Bold" charset="0"/>
        </a:defRPr>
      </a:lvl7pPr>
      <a:lvl8pPr marL="1371600" algn="ctr" defTabSz="642938" rtl="0" fontAlgn="base">
        <a:spcBef>
          <a:spcPct val="0"/>
        </a:spcBef>
        <a:spcAft>
          <a:spcPct val="0"/>
        </a:spcAft>
        <a:defRPr sz="2800" b="1">
          <a:solidFill>
            <a:srgbClr val="202261"/>
          </a:solidFill>
          <a:latin typeface="Arial Bold" charset="0"/>
          <a:sym typeface="Arial Bold" charset="0"/>
        </a:defRPr>
      </a:lvl8pPr>
      <a:lvl9pPr marL="1828800" algn="ctr" defTabSz="642938" rtl="0" fontAlgn="base">
        <a:spcBef>
          <a:spcPct val="0"/>
        </a:spcBef>
        <a:spcAft>
          <a:spcPct val="0"/>
        </a:spcAft>
        <a:defRPr sz="2800" b="1">
          <a:solidFill>
            <a:srgbClr val="202261"/>
          </a:solidFill>
          <a:latin typeface="Arial Bold" charset="0"/>
          <a:sym typeface="Arial Bold" charset="0"/>
        </a:defRPr>
      </a:lvl9pPr>
    </p:titleStyle>
    <p:bodyStyle>
      <a:lvl1pPr marL="187325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defRPr lang="en-US" sz="11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901700" indent="-401638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buChar char="•"/>
        <a:defRPr sz="2400">
          <a:solidFill>
            <a:srgbClr val="202261"/>
          </a:solidFill>
          <a:latin typeface="+mn-lt"/>
          <a:sym typeface="Arial" panose="020B0604020202020204" pitchFamily="34" charset="0"/>
        </a:defRPr>
      </a:lvl2pPr>
      <a:lvl3pPr marL="1212850" indent="-400050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buChar char="•"/>
        <a:defRPr sz="2400">
          <a:solidFill>
            <a:srgbClr val="202261"/>
          </a:solidFill>
          <a:latin typeface="+mn-lt"/>
          <a:sym typeface="Arial" panose="020B0604020202020204" pitchFamily="34" charset="0"/>
        </a:defRPr>
      </a:lvl3pPr>
      <a:lvl4pPr marL="1527175" indent="-403225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buChar char="•"/>
        <a:defRPr sz="2400">
          <a:solidFill>
            <a:srgbClr val="202261"/>
          </a:solidFill>
          <a:latin typeface="+mn-lt"/>
          <a:sym typeface="Arial" panose="020B0604020202020204" pitchFamily="34" charset="0"/>
        </a:defRPr>
      </a:lvl4pPr>
      <a:lvl5pPr marL="1839913" indent="-401638" algn="l" defTabSz="642938" rtl="0" eaLnBrk="0" fontAlgn="base" hangingPunct="0">
        <a:spcBef>
          <a:spcPts val="1675"/>
        </a:spcBef>
        <a:spcAft>
          <a:spcPct val="0"/>
        </a:spcAft>
        <a:buSzPct val="171000"/>
        <a:buFont typeface="Arial" panose="020B0604020202020204" pitchFamily="34" charset="0"/>
        <a:buChar char="•"/>
        <a:defRPr sz="2400">
          <a:solidFill>
            <a:srgbClr val="202261"/>
          </a:solidFill>
          <a:latin typeface="+mn-lt"/>
          <a:sym typeface="Arial" panose="020B0604020202020204" pitchFamily="34" charset="0"/>
        </a:defRPr>
      </a:lvl5pPr>
      <a:lvl6pPr marL="2297113" indent="-401638" algn="l" defTabSz="642938" rtl="0" fontAlgn="base">
        <a:spcBef>
          <a:spcPts val="1675"/>
        </a:spcBef>
        <a:spcAft>
          <a:spcPct val="0"/>
        </a:spcAft>
        <a:buSzPct val="171000"/>
        <a:buFont typeface="Arial" charset="0"/>
        <a:buChar char="•"/>
        <a:defRPr sz="2400">
          <a:solidFill>
            <a:srgbClr val="202261"/>
          </a:solidFill>
          <a:latin typeface="+mn-lt"/>
          <a:sym typeface="Arial" charset="0"/>
        </a:defRPr>
      </a:lvl6pPr>
      <a:lvl7pPr marL="2754313" indent="-401638" algn="l" defTabSz="642938" rtl="0" fontAlgn="base">
        <a:spcBef>
          <a:spcPts val="1675"/>
        </a:spcBef>
        <a:spcAft>
          <a:spcPct val="0"/>
        </a:spcAft>
        <a:buSzPct val="171000"/>
        <a:buFont typeface="Arial" charset="0"/>
        <a:buChar char="•"/>
        <a:defRPr sz="2400">
          <a:solidFill>
            <a:srgbClr val="202261"/>
          </a:solidFill>
          <a:latin typeface="+mn-lt"/>
          <a:sym typeface="Arial" charset="0"/>
        </a:defRPr>
      </a:lvl7pPr>
      <a:lvl8pPr marL="3211513" indent="-401638" algn="l" defTabSz="642938" rtl="0" fontAlgn="base">
        <a:spcBef>
          <a:spcPts val="1675"/>
        </a:spcBef>
        <a:spcAft>
          <a:spcPct val="0"/>
        </a:spcAft>
        <a:buSzPct val="171000"/>
        <a:buFont typeface="Arial" charset="0"/>
        <a:buChar char="•"/>
        <a:defRPr sz="2400">
          <a:solidFill>
            <a:srgbClr val="202261"/>
          </a:solidFill>
          <a:latin typeface="+mn-lt"/>
          <a:sym typeface="Arial" charset="0"/>
        </a:defRPr>
      </a:lvl8pPr>
      <a:lvl9pPr marL="3668713" indent="-401638" algn="l" defTabSz="642938" rtl="0" fontAlgn="base">
        <a:spcBef>
          <a:spcPts val="1675"/>
        </a:spcBef>
        <a:spcAft>
          <a:spcPct val="0"/>
        </a:spcAft>
        <a:buSzPct val="171000"/>
        <a:buFont typeface="Arial" charset="0"/>
        <a:buChar char="•"/>
        <a:defRPr sz="2400">
          <a:solidFill>
            <a:srgbClr val="202261"/>
          </a:solidFill>
          <a:latin typeface="+mn-lt"/>
          <a:sym typeface="Arial" charset="0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cw.mit.edu/courses/physics/8-01sc-classical-mechanics-fall-2016/week-1-kinematics/week-1-introduction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es.khanacademy.org/science/physics/one-dimensional-motion/acceleration-tutorial/a/acceleration-article?modal=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es.khanacademy.org/science/physics/one-dimensional-motion/acceleration-tutorial/a/acceleration-article?modal=1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1AE9CA9-0967-4022-809E-3EFAC109D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664" y="3645024"/>
            <a:ext cx="6912768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algn="r" eaLnBrk="1" hangingPunct="1">
              <a:lnSpc>
                <a:spcPct val="90000"/>
              </a:lnSpc>
              <a:spcBef>
                <a:spcPts val="1675"/>
              </a:spcBef>
              <a:buSzPct val="171000"/>
              <a:buFont typeface="Arial" charset="0"/>
              <a:buNone/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sym typeface="Arial" charset="0"/>
              </a:rPr>
              <a:t>MODUL BIOMECHANIK GRUNDLAGEN</a:t>
            </a:r>
          </a:p>
          <a:p>
            <a:pPr algn="r" eaLnBrk="1" hangingPunct="1">
              <a:lnSpc>
                <a:spcPct val="90000"/>
              </a:lnSpc>
              <a:spcBef>
                <a:spcPts val="1675"/>
              </a:spcBef>
              <a:buSzPct val="171000"/>
              <a:buFont typeface="Arial" charset="0"/>
              <a:buNone/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  <a:sym typeface="Arial" charset="0"/>
              </a:rPr>
              <a:t>Didaktische Einheit A: BEWEGUNGEN</a:t>
            </a:r>
          </a:p>
        </p:txBody>
      </p:sp>
    </p:spTree>
    <p:extLst>
      <p:ext uri="{BB962C8B-B14F-4D97-AF65-F5344CB8AC3E}">
        <p14:creationId xmlns:p14="http://schemas.microsoft.com/office/powerpoint/2010/main" val="3470262893"/>
      </p:ext>
    </p:extLst>
  </p:cSld>
  <p:clrMapOvr>
    <a:masterClrMapping/>
  </p:clrMapOvr>
  <p:transition advClick="0" advTm="3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9A73C21-0A96-4C2A-AC5E-00E5F6F92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20" y="1331331"/>
            <a:ext cx="1477494" cy="1449511"/>
          </a:xfrm>
          <a:prstGeom prst="rect">
            <a:avLst/>
          </a:prstGeom>
        </p:spPr>
      </p:pic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1107835" y="946610"/>
            <a:ext cx="62724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 Bewegungen</a:t>
            </a:r>
          </a:p>
          <a:p>
            <a:pPr algn="ctr">
              <a:defRPr/>
            </a:pP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 Flugzeuge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F1E17A5-99A2-450F-AC97-BC84B3D4606F}"/>
              </a:ext>
            </a:extLst>
          </p:cNvPr>
          <p:cNvSpPr/>
          <p:nvPr/>
        </p:nvSpPr>
        <p:spPr>
          <a:xfrm>
            <a:off x="539651" y="2396840"/>
            <a:ext cx="820859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1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Lösung: </a:t>
            </a:r>
          </a:p>
          <a:p>
            <a:pPr marL="342900" indent="-342900">
              <a:buFontTx/>
              <a:buChar char="-"/>
              <a:defRPr/>
            </a:pP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Erster Satz: </a:t>
            </a:r>
          </a:p>
          <a:p>
            <a:pPr>
              <a:defRPr/>
            </a:pP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	Ebene: Horizontal</a:t>
            </a:r>
          </a:p>
          <a:p>
            <a:pPr>
              <a:defRPr/>
            </a:pP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	Achse: Lateral und Anteroposterior</a:t>
            </a:r>
          </a:p>
          <a:p>
            <a:pPr marL="342900" indent="-342900">
              <a:buFontTx/>
              <a:buChar char="-"/>
              <a:defRPr/>
            </a:pP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Zweiter Satz:</a:t>
            </a:r>
          </a:p>
          <a:p>
            <a:pPr lvl="1">
              <a:defRPr/>
            </a:pP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	Ebene: Frontal</a:t>
            </a:r>
          </a:p>
          <a:p>
            <a:pPr lvl="1">
              <a:defRPr/>
            </a:pP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	Achse: Seitlich und vertikal</a:t>
            </a:r>
          </a:p>
          <a:p>
            <a:pPr marL="342900" indent="-342900">
              <a:buFontTx/>
              <a:buChar char="-"/>
              <a:defRPr/>
            </a:pP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Dritter Satz:</a:t>
            </a:r>
          </a:p>
          <a:p>
            <a:pPr>
              <a:defRPr/>
            </a:pP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	Ebene: Sagittal</a:t>
            </a:r>
          </a:p>
          <a:p>
            <a:pPr>
              <a:defRPr/>
            </a:pP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	Achse: Vertikal und Anteroposterior</a:t>
            </a:r>
          </a:p>
          <a:p>
            <a:pPr marL="342900" indent="-342900">
              <a:buFontTx/>
              <a:buChar char="-"/>
              <a:defRPr/>
            </a:pPr>
            <a:endParaRPr lang="en-US" sz="2000" b="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endParaRPr lang="en-US" sz="20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FA09F24-73A3-401F-8DD2-FDC13799515F}"/>
              </a:ext>
            </a:extLst>
          </p:cNvPr>
          <p:cNvSpPr txBox="1"/>
          <p:nvPr/>
        </p:nvSpPr>
        <p:spPr>
          <a:xfrm>
            <a:off x="7254963" y="816387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i="1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WORKSHOP</a:t>
            </a:r>
          </a:p>
        </p:txBody>
      </p:sp>
    </p:spTree>
    <p:extLst>
      <p:ext uri="{BB962C8B-B14F-4D97-AF65-F5344CB8AC3E}">
        <p14:creationId xmlns:p14="http://schemas.microsoft.com/office/powerpoint/2010/main" val="1983457213"/>
      </p:ext>
    </p:extLst>
  </p:cSld>
  <p:clrMapOvr>
    <a:masterClrMapping/>
  </p:clrMapOvr>
  <p:transition advClick="0" advTm="3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AB8C76DA-A556-46D1-B782-5ACF2E37F6A9}"/>
              </a:ext>
            </a:extLst>
          </p:cNvPr>
          <p:cNvSpPr txBox="1"/>
          <p:nvPr/>
        </p:nvSpPr>
        <p:spPr>
          <a:xfrm>
            <a:off x="2051720" y="4437112"/>
            <a:ext cx="4572000" cy="907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8640" marR="255905" algn="ctr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</a:pPr>
            <a:r>
              <a:rPr lang="en-GB" sz="1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</a:t>
            </a:r>
            <a:r>
              <a:rPr lang="en-GB" sz="1000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Unterstützung</a:t>
            </a:r>
            <a:r>
              <a:rPr lang="en-GB" sz="1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der </a:t>
            </a:r>
            <a:r>
              <a:rPr lang="en-GB" sz="1000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Europäischen</a:t>
            </a:r>
            <a:r>
              <a:rPr lang="en-GB" sz="1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Kommission</a:t>
            </a:r>
            <a:r>
              <a:rPr lang="en-GB" sz="1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für</a:t>
            </a:r>
            <a:r>
              <a:rPr lang="en-GB" sz="1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die </a:t>
            </a:r>
            <a:r>
              <a:rPr lang="en-GB" sz="1000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Erstellung</a:t>
            </a:r>
            <a:r>
              <a:rPr lang="en-GB" sz="1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dieser</a:t>
            </a:r>
            <a:r>
              <a:rPr lang="en-GB" sz="1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Veröffentlichung</a:t>
            </a:r>
            <a:r>
              <a:rPr lang="en-GB" sz="1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stellt</a:t>
            </a:r>
            <a:r>
              <a:rPr lang="en-GB" sz="1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keine</a:t>
            </a:r>
            <a:r>
              <a:rPr lang="en-GB" sz="1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Billigung</a:t>
            </a:r>
            <a:r>
              <a:rPr lang="en-GB" sz="1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 </a:t>
            </a:r>
            <a:r>
              <a:rPr lang="en-GB" sz="1000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Inhalts</a:t>
            </a:r>
            <a:r>
              <a:rPr lang="en-GB" sz="1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</a:t>
            </a:r>
            <a:r>
              <a:rPr lang="en-GB" sz="1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000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welcher</a:t>
            </a:r>
            <a:r>
              <a:rPr lang="en-GB" sz="1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nur</a:t>
            </a:r>
            <a:r>
              <a:rPr lang="en-GB" sz="1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die </a:t>
            </a:r>
            <a:r>
              <a:rPr lang="en-GB" sz="1000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Ansichten</a:t>
            </a:r>
            <a:r>
              <a:rPr lang="en-GB" sz="1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der </a:t>
            </a:r>
            <a:r>
              <a:rPr lang="en-GB" sz="1000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Verfasser</a:t>
            </a:r>
            <a:r>
              <a:rPr lang="en-GB" sz="1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wiedergibt</a:t>
            </a:r>
            <a:r>
              <a:rPr lang="en-GB" sz="1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und die </a:t>
            </a:r>
            <a:r>
              <a:rPr lang="en-GB" sz="1000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Kommission</a:t>
            </a:r>
            <a:r>
              <a:rPr lang="en-GB" sz="1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kann</a:t>
            </a:r>
            <a:r>
              <a:rPr lang="en-GB" sz="1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nichtfür</a:t>
            </a:r>
            <a:r>
              <a:rPr lang="en-GB" sz="1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eine</a:t>
            </a:r>
            <a:r>
              <a:rPr lang="en-GB" sz="1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etwaige</a:t>
            </a:r>
            <a:r>
              <a:rPr lang="en-GB" sz="1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Verwendung</a:t>
            </a:r>
            <a:r>
              <a:rPr lang="en-GB" sz="1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der </a:t>
            </a:r>
            <a:r>
              <a:rPr lang="en-GB" sz="1000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darin</a:t>
            </a:r>
            <a:r>
              <a:rPr lang="en-GB" sz="1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enthaltenen</a:t>
            </a:r>
            <a:r>
              <a:rPr lang="en-GB" sz="1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Informationen</a:t>
            </a:r>
            <a:r>
              <a:rPr lang="en-GB" sz="1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haftbar</a:t>
            </a:r>
            <a:r>
              <a:rPr lang="en-GB" sz="1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gemacht</a:t>
            </a:r>
            <a:r>
              <a:rPr lang="en-GB" sz="1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werden</a:t>
            </a:r>
            <a:r>
              <a:rPr lang="en-GB" sz="1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1000" i="1" dirty="0">
              <a:solidFill>
                <a:srgbClr val="40404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052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323850" y="1412875"/>
            <a:ext cx="8135938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400" dirty="0">
                <a:solidFill>
                  <a:schemeClr val="accent2">
                    <a:lumMod val="75000"/>
                  </a:schemeClr>
                </a:solidFill>
              </a:rPr>
              <a:t>KLASSENINDEX</a:t>
            </a:r>
            <a:endParaRPr lang="en-US" sz="24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F1E17A5-99A2-450F-AC97-BC84B3D4606F}"/>
              </a:ext>
            </a:extLst>
          </p:cNvPr>
          <p:cNvSpPr/>
          <p:nvPr/>
        </p:nvSpPr>
        <p:spPr>
          <a:xfrm>
            <a:off x="1043930" y="2028616"/>
            <a:ext cx="705614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b="0" dirty="0">
                <a:solidFill>
                  <a:schemeClr val="accent2">
                    <a:lumMod val="75000"/>
                  </a:schemeClr>
                </a:solidFill>
              </a:rPr>
              <a:t>Verstehen der Unterschiede zwischen Kinematik- und Kinetik-Variablen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b="0" dirty="0">
                <a:solidFill>
                  <a:schemeClr val="accent2">
                    <a:lumMod val="75000"/>
                  </a:schemeClr>
                </a:solidFill>
              </a:rPr>
              <a:t>Verstehen des Konzepts der Beschleunigung</a:t>
            </a:r>
          </a:p>
          <a:p>
            <a:pPr>
              <a:defRPr/>
            </a:pPr>
            <a:r>
              <a:rPr lang="en-US" sz="2200" b="0" dirty="0">
                <a:solidFill>
                  <a:schemeClr val="accent2">
                    <a:lumMod val="75000"/>
                  </a:schemeClr>
                </a:solidFill>
              </a:rPr>
              <a:t>-------------------------------------------------------------------------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Klasse Workshop</a:t>
            </a:r>
          </a:p>
          <a:p>
            <a:pPr>
              <a:defRPr/>
            </a:pPr>
            <a:r>
              <a:rPr lang="en-US" sz="2200" b="0" dirty="0">
                <a:solidFill>
                  <a:schemeClr val="accent2">
                    <a:lumMod val="75000"/>
                  </a:schemeClr>
                </a:solidFill>
              </a:rPr>
              <a:t>	 Bewegungsebenen</a:t>
            </a:r>
          </a:p>
        </p:txBody>
      </p:sp>
    </p:spTree>
  </p:cSld>
  <p:clrMapOvr>
    <a:masterClrMapping/>
  </p:clrMapOvr>
  <p:transition advClick="0" advTm="3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467705" y="764704"/>
            <a:ext cx="82085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Verstehen der Unterschiede zwischen Kinematik und Kinetik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F1E17A5-99A2-450F-AC97-BC84B3D4606F}"/>
              </a:ext>
            </a:extLst>
          </p:cNvPr>
          <p:cNvSpPr/>
          <p:nvPr/>
        </p:nvSpPr>
        <p:spPr>
          <a:xfrm>
            <a:off x="487276" y="1628800"/>
            <a:ext cx="81890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Variablen der </a:t>
            </a:r>
            <a:r>
              <a:rPr lang="es-ES" sz="1800" dirty="0" err="1">
                <a:solidFill>
                  <a:schemeClr val="accent1">
                    <a:lumMod val="75000"/>
                    <a:lumOff val="25000"/>
                  </a:schemeClr>
                </a:solidFill>
              </a:rPr>
              <a:t>Kinematik </a:t>
            </a:r>
            <a:r>
              <a:rPr lang="es-ES" sz="1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und </a:t>
            </a:r>
            <a:r>
              <a:rPr lang="es-ES" sz="1800" dirty="0" err="1">
                <a:solidFill>
                  <a:schemeClr val="accent1">
                    <a:lumMod val="75000"/>
                    <a:lumOff val="25000"/>
                  </a:schemeClr>
                </a:solidFill>
              </a:rPr>
              <a:t>Kinetik</a:t>
            </a:r>
          </a:p>
        </p:txBody>
      </p:sp>
      <p:sp>
        <p:nvSpPr>
          <p:cNvPr id="9" name="Prostokąt 3">
            <a:extLst>
              <a:ext uri="{FF2B5EF4-FFF2-40B4-BE49-F238E27FC236}">
                <a16:creationId xmlns:a16="http://schemas.microsoft.com/office/drawing/2014/main" id="{77EE1E5B-16F0-49D8-9318-ED539C019BB8}"/>
              </a:ext>
            </a:extLst>
          </p:cNvPr>
          <p:cNvSpPr/>
          <p:nvPr/>
        </p:nvSpPr>
        <p:spPr>
          <a:xfrm>
            <a:off x="487276" y="2640397"/>
            <a:ext cx="372452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800" dirty="0" err="1">
                <a:solidFill>
                  <a:schemeClr val="accent1">
                    <a:lumMod val="75000"/>
                    <a:lumOff val="25000"/>
                  </a:schemeClr>
                </a:solidFill>
              </a:rPr>
              <a:t>Kinematik</a:t>
            </a:r>
            <a:endParaRPr lang="es-ES" sz="1800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  <a:p>
            <a:r>
              <a:rPr lang="en-GB" dirty="0"/>
              <a:t>ie Bewegung eines Körpers durch verschiedene Variablen: </a:t>
            </a:r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Die Kinematik beschreibt die Bewegung eines Körpers.</a:t>
            </a:r>
          </a:p>
          <a:p>
            <a:pPr algn="just"/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Die Kinematik beantwortet die Frage, </a:t>
            </a:r>
            <a:r>
              <a:rPr lang="en-US" sz="2000" dirty="0">
                <a:solidFill>
                  <a:schemeClr val="tx1"/>
                </a:solidFill>
              </a:rPr>
              <a:t>wie </a:t>
            </a:r>
            <a:r>
              <a:rPr lang="en-US" sz="1400" dirty="0">
                <a:solidFill>
                  <a:schemeClr val="tx1"/>
                </a:solidFill>
              </a:rPr>
              <a:t>sich ein Körper bewegt. 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10" name="Prostokąt 3">
            <a:extLst>
              <a:ext uri="{FF2B5EF4-FFF2-40B4-BE49-F238E27FC236}">
                <a16:creationId xmlns:a16="http://schemas.microsoft.com/office/drawing/2014/main" id="{F8CCDABC-45D6-4AAD-BA2A-B4785A611FB7}"/>
              </a:ext>
            </a:extLst>
          </p:cNvPr>
          <p:cNvSpPr/>
          <p:nvPr/>
        </p:nvSpPr>
        <p:spPr>
          <a:xfrm>
            <a:off x="4920034" y="2640396"/>
            <a:ext cx="386837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800" dirty="0" err="1">
                <a:solidFill>
                  <a:schemeClr val="accent1">
                    <a:lumMod val="75000"/>
                    <a:lumOff val="25000"/>
                  </a:schemeClr>
                </a:solidFill>
              </a:rPr>
              <a:t>Kinetik</a:t>
            </a:r>
            <a:endParaRPr lang="es-ES" sz="1800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  <a:p>
            <a:pPr algn="just">
              <a:defRPr/>
            </a:pPr>
            <a:endParaRPr lang="es-ES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Die Kinetik beschreibt die Kräfte, die auf einen Körper wirken, um eine Bewegung zu erzeugen.</a:t>
            </a:r>
          </a:p>
          <a:p>
            <a:pPr algn="just"/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Die Kinetik beantwortet die Frage, </a:t>
            </a:r>
            <a:r>
              <a:rPr lang="en-US" sz="2000" dirty="0">
                <a:solidFill>
                  <a:schemeClr val="tx1"/>
                </a:solidFill>
              </a:rPr>
              <a:t>warum </a:t>
            </a:r>
            <a:r>
              <a:rPr lang="en-US" sz="1400" dirty="0">
                <a:solidFill>
                  <a:schemeClr val="tx1"/>
                </a:solidFill>
              </a:rPr>
              <a:t>sich ein Körper bewegt.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2824A07-11B4-427F-A20D-270C7E84517B}"/>
              </a:ext>
            </a:extLst>
          </p:cNvPr>
          <p:cNvSpPr/>
          <p:nvPr/>
        </p:nvSpPr>
        <p:spPr>
          <a:xfrm>
            <a:off x="1632995" y="4829090"/>
            <a:ext cx="58780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u="sng" dirty="0">
                <a:solidFill>
                  <a:schemeClr val="tx1"/>
                </a:solidFill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https://ocw.mit.edu/courses/physics/8-01sc-classical-mechanics-fall-2016/week-1-kinematics/week-1-introduction/ 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99CE47C-1405-4902-AE59-1C64BA2595EB}"/>
              </a:ext>
            </a:extLst>
          </p:cNvPr>
          <p:cNvSpPr txBox="1"/>
          <p:nvPr/>
        </p:nvSpPr>
        <p:spPr>
          <a:xfrm>
            <a:off x="971600" y="5573271"/>
            <a:ext cx="61686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Die folgenden Variablen, die sich auf die Bewegung eines Körpers beziehen, gehören zur kinematischen oder kinetischen Analyse?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Energie, Beschleunigung, Leistung, Bodenreaktionskraft, Geschwindigkeit, Position, Arbeit, Winkel</a:t>
            </a:r>
          </a:p>
        </p:txBody>
      </p:sp>
      <p:pic>
        <p:nvPicPr>
          <p:cNvPr id="11" name="Gráfico 10" descr="Preguntas">
            <a:extLst>
              <a:ext uri="{FF2B5EF4-FFF2-40B4-BE49-F238E27FC236}">
                <a16:creationId xmlns:a16="http://schemas.microsoft.com/office/drawing/2014/main" id="{9B269AEE-716A-442B-A3EF-ECA5432EE0B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6179" y="4658871"/>
            <a:ext cx="914400" cy="9144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268EB480-80B4-4107-870C-A4FF2A6926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8616" y="1181915"/>
            <a:ext cx="1211963" cy="126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429127"/>
      </p:ext>
    </p:extLst>
  </p:cSld>
  <p:clrMapOvr>
    <a:masterClrMapping/>
  </p:clrMapOvr>
  <p:transition advClick="0" advTm="3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467705" y="764704"/>
            <a:ext cx="82085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Verstehen des Konzepts der Beschleunigung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F1E17A5-99A2-450F-AC97-BC84B3D4606F}"/>
              </a:ext>
            </a:extLst>
          </p:cNvPr>
          <p:cNvSpPr/>
          <p:nvPr/>
        </p:nvSpPr>
        <p:spPr>
          <a:xfrm>
            <a:off x="452004" y="1976763"/>
            <a:ext cx="72779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BESCHLEUNIGUNG UND GESCHWINDIGKEIT</a:t>
            </a:r>
          </a:p>
          <a:p>
            <a:pPr algn="just">
              <a:defRPr/>
            </a:pPr>
            <a:endParaRPr lang="es-ES" sz="1800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buFontTx/>
              <a:buChar char="-"/>
              <a:defRPr/>
            </a:pP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Die Beschleunigung ist die Rate der Geschwindigkeitsänderung. Das bedeutet, dass für den Fall, dass sich die Geschwindigkeit nicht ändert, die Beschleunigung gleich Null ist.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5DDF772-C40F-4533-B9E1-F5ADB9E90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5978" y="1241480"/>
            <a:ext cx="1296018" cy="135070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0C283FAC-CB66-4AC3-A03D-F46A0A6E3AD1}"/>
              </a:ext>
            </a:extLst>
          </p:cNvPr>
          <p:cNvSpPr/>
          <p:nvPr/>
        </p:nvSpPr>
        <p:spPr bwMode="auto">
          <a:xfrm>
            <a:off x="1127875" y="3732174"/>
            <a:ext cx="6264696" cy="9144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0751" tIns="50751" rIns="50751" bIns="50751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800" b="0" dirty="0">
                <a:solidFill>
                  <a:schemeClr val="accent2">
                    <a:lumMod val="75000"/>
                  </a:schemeClr>
                </a:solidFill>
              </a:rPr>
              <a:t>Sind Sie sicher, dass Sie den Zusammenhang zwischen Beschleunigung und Geschwindigkeit verstanden haben?</a:t>
            </a:r>
          </a:p>
        </p:txBody>
      </p:sp>
      <p:pic>
        <p:nvPicPr>
          <p:cNvPr id="8" name="Gráfico 7" descr="Cabeza con engranajes">
            <a:extLst>
              <a:ext uri="{FF2B5EF4-FFF2-40B4-BE49-F238E27FC236}">
                <a16:creationId xmlns:a16="http://schemas.microsoft.com/office/drawing/2014/main" id="{1A0F7987-B4E8-4E2B-9694-2013218FBB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85251" y="4646574"/>
            <a:ext cx="1173497" cy="117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434883"/>
      </p:ext>
    </p:extLst>
  </p:cSld>
  <p:clrMapOvr>
    <a:masterClrMapping/>
  </p:clrMapOvr>
  <p:transition advClick="0" advTm="3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467705" y="764704"/>
            <a:ext cx="82085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Verstehen des Konzepts der Beschleunigung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F1E17A5-99A2-450F-AC97-BC84B3D4606F}"/>
              </a:ext>
            </a:extLst>
          </p:cNvPr>
          <p:cNvSpPr/>
          <p:nvPr/>
        </p:nvSpPr>
        <p:spPr>
          <a:xfrm>
            <a:off x="452004" y="1340768"/>
            <a:ext cx="72779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BESCHLEUNIGUNG UND GESCHWINDIGKEIT</a:t>
            </a:r>
          </a:p>
          <a:p>
            <a:pPr algn="just">
              <a:defRPr/>
            </a:pPr>
            <a:r>
              <a:rPr lang="en-GB" sz="1800" b="0" dirty="0">
                <a:solidFill>
                  <a:schemeClr val="accent2">
                    <a:lumMod val="75000"/>
                  </a:schemeClr>
                </a:solidFill>
              </a:rPr>
              <a:t>Ordnen Sie die folgenden Aussagen zu:</a:t>
            </a:r>
          </a:p>
          <a:p>
            <a:pPr algn="just">
              <a:defRPr/>
            </a:pPr>
            <a:endParaRPr lang="es-ES" sz="18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defRPr/>
            </a:pPr>
            <a:endParaRPr lang="es-ES" sz="18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defRPr/>
            </a:pPr>
            <a:endParaRPr lang="es-ES" sz="18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defRPr/>
            </a:pPr>
            <a:endParaRPr lang="es-ES" sz="18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defRPr/>
            </a:pPr>
            <a:endParaRPr lang="es-ES" sz="18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5DDF772-C40F-4533-B9E1-F5ADB9E90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336" y="1297127"/>
            <a:ext cx="1296018" cy="1350703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55E2350D-C1F8-444B-BEC2-63A0AC1169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840856"/>
              </p:ext>
            </p:extLst>
          </p:nvPr>
        </p:nvGraphicFramePr>
        <p:xfrm>
          <a:off x="1043607" y="2144933"/>
          <a:ext cx="7056785" cy="3749927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78641445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037329759"/>
                    </a:ext>
                  </a:extLst>
                </a:gridCol>
                <a:gridCol w="1425759">
                  <a:extLst>
                    <a:ext uri="{9D8B030D-6E8A-4147-A177-3AD203B41FA5}">
                      <a16:colId xmlns:a16="http://schemas.microsoft.com/office/drawing/2014/main" val="1990967311"/>
                    </a:ext>
                  </a:extLst>
                </a:gridCol>
                <a:gridCol w="1411357">
                  <a:extLst>
                    <a:ext uri="{9D8B030D-6E8A-4147-A177-3AD203B41FA5}">
                      <a16:colId xmlns:a16="http://schemas.microsoft.com/office/drawing/2014/main" val="1521571744"/>
                    </a:ext>
                  </a:extLst>
                </a:gridCol>
                <a:gridCol w="1411357">
                  <a:extLst>
                    <a:ext uri="{9D8B030D-6E8A-4147-A177-3AD203B41FA5}">
                      <a16:colId xmlns:a16="http://schemas.microsoft.com/office/drawing/2014/main" val="2088655302"/>
                    </a:ext>
                  </a:extLst>
                </a:gridCol>
              </a:tblGrid>
              <a:tr h="676675">
                <a:tc>
                  <a:txBody>
                    <a:bodyPr/>
                    <a:lstStyle/>
                    <a:p>
                      <a:endParaRPr lang="en-GB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i="1" noProof="0"/>
                        <a:t>Hohe Geschwindigkeit, geringe Beschleunigung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1" i="1" kern="120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1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Hohe Geschwindigkeit, hohe Beschleunigung</a:t>
                      </a:r>
                    </a:p>
                    <a:p>
                      <a:pPr marL="0" algn="ctr" defTabSz="914400" rtl="0" eaLnBrk="1" latinLnBrk="0" hangingPunct="1"/>
                      <a:endParaRPr lang="en-GB" sz="900" b="1" i="1" kern="120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Niedrige Geschwindigkeit, niedrige Beschleunigung</a:t>
                      </a:r>
                    </a:p>
                    <a:p>
                      <a:pPr algn="ctr"/>
                      <a:endParaRPr lang="en-GB" sz="900" b="1" i="1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Niedrige Geschwindigkeit, hohe Beschleunigung</a:t>
                      </a:r>
                    </a:p>
                    <a:p>
                      <a:pPr algn="ctr"/>
                      <a:endParaRPr lang="en-GB" sz="900" b="1" i="1" noProof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0240287"/>
                  </a:ext>
                </a:extLst>
              </a:tr>
              <a:tr h="580007"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>
                          <a:latin typeface="+mn-lt"/>
                        </a:rPr>
                        <a:t>Ein Auto, das nach einer roten Ampel maximal beschleunigt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9646430"/>
                  </a:ext>
                </a:extLst>
              </a:tr>
              <a:tr h="580007"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>
                          <a:latin typeface="+mn-lt"/>
                        </a:rPr>
                        <a:t>Ein Auto, das mit einer niedrigen, fast konstanten Geschwindigkeit an einem Schulgelände vorbeifährt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093780"/>
                  </a:ext>
                </a:extLst>
              </a:tr>
              <a:tr h="580007"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>
                          <a:latin typeface="+mn-lt"/>
                        </a:rPr>
                        <a:t>Ein Auto, das mit hoher Geschwindigkeit fährt und versucht, ein anderes Auto zu überholen, erhöht seine Geschwindigkeit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253726"/>
                  </a:ext>
                </a:extLst>
              </a:tr>
              <a:tr h="418894">
                <a:tc>
                  <a:txBody>
                    <a:bodyPr/>
                    <a:lstStyle/>
                    <a:p>
                      <a:pPr algn="ctr"/>
                      <a:endParaRPr lang="en-GB" sz="1000" noProof="0">
                        <a:latin typeface="+mn-lt"/>
                      </a:endParaRPr>
                    </a:p>
                    <a:p>
                      <a:pPr algn="ctr"/>
                      <a:r>
                        <a:rPr lang="en-GB" sz="1000" noProof="0">
                          <a:latin typeface="+mn-lt"/>
                        </a:rPr>
                        <a:t>Ein Auto mit einer stabilen und hohen Geschwindigkeit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950619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6381D1D1-885B-4A6E-97B9-B77605E94A0A}"/>
              </a:ext>
            </a:extLst>
          </p:cNvPr>
          <p:cNvSpPr txBox="1"/>
          <p:nvPr/>
        </p:nvSpPr>
        <p:spPr>
          <a:xfrm>
            <a:off x="3923928" y="6381328"/>
            <a:ext cx="507703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00" b="0" i="1" dirty="0" err="1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Aktivität entnommen aus: </a:t>
            </a:r>
            <a:r>
              <a:rPr lang="es-ES" sz="600" b="0" i="1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https://es.khanacademy.org/science/physics/one-dimensional-motion/acceleration-tutorial/a/acceleration-article?modal=1</a:t>
            </a:r>
            <a:endParaRPr lang="es-ES" sz="600" b="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636617"/>
      </p:ext>
    </p:extLst>
  </p:cSld>
  <p:clrMapOvr>
    <a:masterClrMapping/>
  </p:clrMapOvr>
  <p:transition advClick="0" advTm="3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467705" y="764704"/>
            <a:ext cx="82085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Verstehen des Konzepts der Beschleunigung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F1E17A5-99A2-450F-AC97-BC84B3D4606F}"/>
              </a:ext>
            </a:extLst>
          </p:cNvPr>
          <p:cNvSpPr/>
          <p:nvPr/>
        </p:nvSpPr>
        <p:spPr>
          <a:xfrm>
            <a:off x="318346" y="1477054"/>
            <a:ext cx="72779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BESCHLEUNIGUNG UND GESCHWINDIGKEIT</a:t>
            </a:r>
          </a:p>
          <a:p>
            <a:pPr algn="just">
              <a:defRPr/>
            </a:pPr>
            <a:r>
              <a:rPr lang="en-GB" sz="1800" b="0" dirty="0">
                <a:solidFill>
                  <a:schemeClr val="accent2">
                    <a:lumMod val="75000"/>
                  </a:schemeClr>
                </a:solidFill>
              </a:rPr>
              <a:t>Ordnen Sie die folgenden Aussagen zu:</a:t>
            </a:r>
          </a:p>
          <a:p>
            <a:pPr algn="just">
              <a:defRPr/>
            </a:pPr>
            <a:endParaRPr lang="es-ES" sz="18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defRPr/>
            </a:pPr>
            <a:endParaRPr lang="es-ES" sz="18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defRPr/>
            </a:pPr>
            <a:endParaRPr lang="es-ES" sz="18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defRPr/>
            </a:pPr>
            <a:endParaRPr lang="es-ES" sz="1800" b="0" dirty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defRPr/>
            </a:pPr>
            <a:endParaRPr lang="es-ES" sz="18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5DDF772-C40F-4533-B9E1-F5ADB9E90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336" y="1297127"/>
            <a:ext cx="1296018" cy="1350703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55E2350D-C1F8-444B-BEC2-63A0AC1169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802654"/>
              </p:ext>
            </p:extLst>
          </p:nvPr>
        </p:nvGraphicFramePr>
        <p:xfrm>
          <a:off x="909949" y="2281219"/>
          <a:ext cx="7056785" cy="3749927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78641445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037329759"/>
                    </a:ext>
                  </a:extLst>
                </a:gridCol>
                <a:gridCol w="1425759">
                  <a:extLst>
                    <a:ext uri="{9D8B030D-6E8A-4147-A177-3AD203B41FA5}">
                      <a16:colId xmlns:a16="http://schemas.microsoft.com/office/drawing/2014/main" val="1990967311"/>
                    </a:ext>
                  </a:extLst>
                </a:gridCol>
                <a:gridCol w="1411357">
                  <a:extLst>
                    <a:ext uri="{9D8B030D-6E8A-4147-A177-3AD203B41FA5}">
                      <a16:colId xmlns:a16="http://schemas.microsoft.com/office/drawing/2014/main" val="1521571744"/>
                    </a:ext>
                  </a:extLst>
                </a:gridCol>
                <a:gridCol w="1411357">
                  <a:extLst>
                    <a:ext uri="{9D8B030D-6E8A-4147-A177-3AD203B41FA5}">
                      <a16:colId xmlns:a16="http://schemas.microsoft.com/office/drawing/2014/main" val="2088655302"/>
                    </a:ext>
                  </a:extLst>
                </a:gridCol>
              </a:tblGrid>
              <a:tr h="676675">
                <a:tc>
                  <a:txBody>
                    <a:bodyPr/>
                    <a:lstStyle/>
                    <a:p>
                      <a:endParaRPr lang="en-GB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i="1" noProof="0"/>
                        <a:t>Hohe Geschwindigkeit, geringe Beschleunigung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1" i="1" kern="120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1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Hohe Geschwindigkeit, hohe Beschleunigung</a:t>
                      </a:r>
                    </a:p>
                    <a:p>
                      <a:pPr marL="0" algn="ctr" defTabSz="914400" rtl="0" eaLnBrk="1" latinLnBrk="0" hangingPunct="1"/>
                      <a:endParaRPr lang="en-GB" sz="900" b="1" i="1" kern="120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Niedrige Geschwindigkeit, niedrige Beschleunigung</a:t>
                      </a:r>
                    </a:p>
                    <a:p>
                      <a:pPr algn="ctr"/>
                      <a:endParaRPr lang="en-GB" sz="900" b="1" i="1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Niedrige Geschwindigkeit, hohe Beschleunigung</a:t>
                      </a:r>
                    </a:p>
                    <a:p>
                      <a:pPr algn="ctr"/>
                      <a:endParaRPr lang="en-GB" sz="900" b="1" i="1" noProof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0240287"/>
                  </a:ext>
                </a:extLst>
              </a:tr>
              <a:tr h="580007"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>
                          <a:latin typeface="+mn-lt"/>
                        </a:rPr>
                        <a:t>Ein Auto, das nach einer roten Ampel maximal beschleunigt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9646430"/>
                  </a:ext>
                </a:extLst>
              </a:tr>
              <a:tr h="580007"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>
                          <a:latin typeface="+mn-lt"/>
                        </a:rPr>
                        <a:t>Ein Auto, das mit einer niedrigen, fast konstanten Geschwindigkeit an einem Schulgelände vorbeifährt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093780"/>
                  </a:ext>
                </a:extLst>
              </a:tr>
              <a:tr h="580007"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>
                          <a:latin typeface="+mn-lt"/>
                        </a:rPr>
                        <a:t>Ein Auto, das mit hoher Geschwindigkeit fährt und versucht, ein anderes Auto zu überholen, erhöht seine Geschwindigkeit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253726"/>
                  </a:ext>
                </a:extLst>
              </a:tr>
              <a:tr h="418894">
                <a:tc>
                  <a:txBody>
                    <a:bodyPr/>
                    <a:lstStyle/>
                    <a:p>
                      <a:pPr algn="ctr"/>
                      <a:endParaRPr lang="en-GB" sz="1000" noProof="0">
                        <a:latin typeface="+mn-lt"/>
                      </a:endParaRPr>
                    </a:p>
                    <a:p>
                      <a:pPr algn="ctr"/>
                      <a:r>
                        <a:rPr lang="en-GB" sz="1000" noProof="0">
                          <a:latin typeface="+mn-lt"/>
                        </a:rPr>
                        <a:t>Ein Auto mit einer stabilen und hohen Geschwindigkeit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950619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6381D1D1-885B-4A6E-97B9-B77605E94A0A}"/>
              </a:ext>
            </a:extLst>
          </p:cNvPr>
          <p:cNvSpPr txBox="1"/>
          <p:nvPr/>
        </p:nvSpPr>
        <p:spPr>
          <a:xfrm>
            <a:off x="3655627" y="6381328"/>
            <a:ext cx="507703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00" b="0" i="1" dirty="0" err="1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Aktivität entnommen aus: </a:t>
            </a:r>
            <a:r>
              <a:rPr lang="es-ES" sz="600" b="0" i="1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https://es.khanacademy.org/science/physics/one-dimensional-motion/acceleration-tutorial/a/acceleration-article?modal=1</a:t>
            </a:r>
            <a:endParaRPr lang="es-ES" sz="600" b="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782504"/>
      </p:ext>
    </p:extLst>
  </p:cSld>
  <p:clrMapOvr>
    <a:masterClrMapping/>
  </p:clrMapOvr>
  <p:transition advClick="0" advTm="3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CD7F052-12D2-4476-BCD0-6B14FF2C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19D27B6-3918-41BD-86A4-18A6BA056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6772BD0-516D-4BF7-92E6-E108C885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7D5C157F-9564-4480-B509-11234DAD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F2CF61EE-0026-4A42-B800-DD26CAF4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323850" y="1412875"/>
            <a:ext cx="8135938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400" dirty="0">
                <a:solidFill>
                  <a:schemeClr val="accent2">
                    <a:lumMod val="75000"/>
                  </a:schemeClr>
                </a:solidFill>
              </a:rPr>
              <a:t>KLASSENINDEX</a:t>
            </a:r>
            <a:endParaRPr lang="en-US" sz="24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F1E17A5-99A2-450F-AC97-BC84B3D4606F}"/>
              </a:ext>
            </a:extLst>
          </p:cNvPr>
          <p:cNvSpPr/>
          <p:nvPr/>
        </p:nvSpPr>
        <p:spPr>
          <a:xfrm>
            <a:off x="1043930" y="2276872"/>
            <a:ext cx="741585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b="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Verstehen des Konzepts der Beschleunigung</a:t>
            </a:r>
          </a:p>
          <a:p>
            <a:pPr>
              <a:defRPr/>
            </a:pPr>
            <a:r>
              <a:rPr lang="en-US" sz="2200" b="0" dirty="0">
                <a:solidFill>
                  <a:schemeClr val="accent2">
                    <a:lumMod val="75000"/>
                  </a:schemeClr>
                </a:solidFill>
              </a:rPr>
              <a:t>-------------------------------------------------------------------------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Klasse Workshop </a:t>
            </a:r>
          </a:p>
          <a:p>
            <a:pPr>
              <a:defRPr/>
            </a:pPr>
            <a:r>
              <a:rPr lang="en-US" sz="2800" b="0" dirty="0">
                <a:solidFill>
                  <a:schemeClr val="accent2">
                    <a:lumMod val="75000"/>
                  </a:schemeClr>
                </a:solidFill>
              </a:rPr>
              <a:t>	Bewegungsebenen</a:t>
            </a:r>
          </a:p>
        </p:txBody>
      </p:sp>
    </p:spTree>
    <p:extLst>
      <p:ext uri="{BB962C8B-B14F-4D97-AF65-F5344CB8AC3E}">
        <p14:creationId xmlns:p14="http://schemas.microsoft.com/office/powerpoint/2010/main" val="3875751010"/>
      </p:ext>
    </p:extLst>
  </p:cSld>
  <p:clrMapOvr>
    <a:masterClrMapping/>
  </p:clrMapOvr>
  <p:transition advClick="0" advTm="3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9A73C21-0A96-4C2A-AC5E-00E5F6F92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7888" y="1187901"/>
            <a:ext cx="1477494" cy="1449511"/>
          </a:xfrm>
          <a:prstGeom prst="rect">
            <a:avLst/>
          </a:prstGeom>
        </p:spPr>
      </p:pic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1150760" y="934123"/>
            <a:ext cx="604844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 Bewegung </a:t>
            </a:r>
          </a:p>
          <a:p>
            <a:pPr algn="ctr">
              <a:defRPr/>
            </a:pP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Flugzeuge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F1E17A5-99A2-450F-AC97-BC84B3D4606F}"/>
              </a:ext>
            </a:extLst>
          </p:cNvPr>
          <p:cNvSpPr/>
          <p:nvPr/>
        </p:nvSpPr>
        <p:spPr>
          <a:xfrm>
            <a:off x="566792" y="2252966"/>
            <a:ext cx="820859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1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Zielsetzung: </a:t>
            </a:r>
          </a:p>
          <a:p>
            <a:pPr marL="342900" indent="-342900">
              <a:buFontTx/>
              <a:buChar char="-"/>
              <a:defRPr/>
            </a:pP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Um die Bewegungsebenen und -achsen der drei vorgeschlagenen Bewegungen zu bestimmen.</a:t>
            </a:r>
          </a:p>
          <a:p>
            <a:pPr algn="just">
              <a:defRPr/>
            </a:pPr>
            <a:r>
              <a:rPr lang="en-US" sz="1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Anweisungen:</a:t>
            </a:r>
          </a:p>
          <a:p>
            <a:pPr marL="342900" indent="-342900">
              <a:buFontTx/>
              <a:buChar char="-"/>
              <a:defRPr/>
            </a:pP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Bildung von Arbeitsgruppen.</a:t>
            </a:r>
          </a:p>
          <a:p>
            <a:pPr marL="342900" indent="-342900">
              <a:buFontTx/>
              <a:buChar char="-"/>
              <a:defRPr/>
            </a:pP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Einer der Studenten spielt die Rolle eines anatomischen Modells.</a:t>
            </a:r>
          </a:p>
          <a:p>
            <a:pPr marL="342900" indent="-342900">
              <a:buFontTx/>
              <a:buChar char="-"/>
              <a:defRPr/>
            </a:pP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Erste Bewegung: Führen Sie aus Position 1 Schulter-Innen-Außen-Rotationen durch, ohne den Ellbogen vom Rumpf zu trennen. </a:t>
            </a:r>
          </a:p>
          <a:p>
            <a:pPr marL="342900" indent="-342900">
              <a:buFontTx/>
              <a:buChar char="-"/>
              <a:defRPr/>
            </a:pP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Zweite Bewegung: Führen Sie aus Position 1 eine Pronation und Supination des Unterarms durch.</a:t>
            </a:r>
          </a:p>
          <a:p>
            <a:pPr marL="342900" indent="-342900">
              <a:buFontTx/>
              <a:buChar char="-"/>
              <a:defRPr/>
            </a:pP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Dritte Bewegung: Führen Sie aus Position 2 heraus Schulter-Innen-Außen-Rotationen durch.</a:t>
            </a:r>
          </a:p>
          <a:p>
            <a:pPr marL="342900" indent="-342900">
              <a:buFontTx/>
              <a:buChar char="-"/>
              <a:defRPr/>
            </a:pPr>
            <a:endParaRPr lang="en-US" sz="20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FA09F24-73A3-401F-8DD2-FDC13799515F}"/>
              </a:ext>
            </a:extLst>
          </p:cNvPr>
          <p:cNvSpPr txBox="1"/>
          <p:nvPr/>
        </p:nvSpPr>
        <p:spPr>
          <a:xfrm>
            <a:off x="7100531" y="795624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i="1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WORKSHOP</a:t>
            </a:r>
          </a:p>
        </p:txBody>
      </p:sp>
    </p:spTree>
  </p:cSld>
  <p:clrMapOvr>
    <a:masterClrMapping/>
  </p:clrMapOvr>
  <p:transition advClick="0" advTm="3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9A73C21-0A96-4C2A-AC5E-00E5F6F92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0736" y="1100826"/>
            <a:ext cx="1477494" cy="1449511"/>
          </a:xfrm>
          <a:prstGeom prst="rect">
            <a:avLst/>
          </a:prstGeom>
        </p:spPr>
      </p:pic>
      <p:sp>
        <p:nvSpPr>
          <p:cNvPr id="14338" name="Rectangle 2">
            <a:extLst>
              <a:ext uri="{FF2B5EF4-FFF2-40B4-BE49-F238E27FC236}">
                <a16:creationId xmlns:a16="http://schemas.microsoft.com/office/drawing/2014/main" id="{FF8A6124-C902-459F-AFC9-A9C982DA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01E3795-8F4A-4D9D-9380-41CDB7D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71AEA63C-A1C4-4DFC-8D49-CD67EC15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C3C997D9-CE1B-4A2F-B4BC-5B09C8B60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91109F23-79C3-437D-99B6-4B4EC633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B9937F-6FB0-4170-A270-96E0A5C60740}"/>
              </a:ext>
            </a:extLst>
          </p:cNvPr>
          <p:cNvSpPr/>
          <p:nvPr/>
        </p:nvSpPr>
        <p:spPr>
          <a:xfrm>
            <a:off x="1490348" y="947957"/>
            <a:ext cx="604844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 Bewegungen</a:t>
            </a:r>
          </a:p>
          <a:p>
            <a:pPr algn="ctr">
              <a:defRPr/>
            </a:pP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 Flugzeuge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F1E17A5-99A2-450F-AC97-BC84B3D4606F}"/>
              </a:ext>
            </a:extLst>
          </p:cNvPr>
          <p:cNvSpPr/>
          <p:nvPr/>
        </p:nvSpPr>
        <p:spPr>
          <a:xfrm>
            <a:off x="539651" y="2396840"/>
            <a:ext cx="82085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en-US" sz="20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FA09F24-73A3-401F-8DD2-FDC13799515F}"/>
              </a:ext>
            </a:extLst>
          </p:cNvPr>
          <p:cNvSpPr txBox="1"/>
          <p:nvPr/>
        </p:nvSpPr>
        <p:spPr>
          <a:xfrm>
            <a:off x="7213379" y="758423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i="1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WORKSHOP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CF18ED0-947B-4B57-8F74-4919F929B96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239" y="2796950"/>
            <a:ext cx="4201453" cy="219220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A94F700-2882-4F2F-961A-4A1C59BFA02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01" y="2821007"/>
            <a:ext cx="4216871" cy="219220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D0BD5D6-D3B1-48C0-BC45-8A36D2A509E8}"/>
              </a:ext>
            </a:extLst>
          </p:cNvPr>
          <p:cNvSpPr txBox="1"/>
          <p:nvPr/>
        </p:nvSpPr>
        <p:spPr>
          <a:xfrm>
            <a:off x="2008431" y="5193789"/>
            <a:ext cx="7954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Position 1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3A4D712-4189-4024-8D27-AA5DE9174B98}"/>
              </a:ext>
            </a:extLst>
          </p:cNvPr>
          <p:cNvSpPr txBox="1"/>
          <p:nvPr/>
        </p:nvSpPr>
        <p:spPr>
          <a:xfrm>
            <a:off x="6331434" y="5070678"/>
            <a:ext cx="7954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Position 2</a:t>
            </a:r>
          </a:p>
        </p:txBody>
      </p:sp>
    </p:spTree>
    <p:extLst>
      <p:ext uri="{BB962C8B-B14F-4D97-AF65-F5344CB8AC3E}">
        <p14:creationId xmlns:p14="http://schemas.microsoft.com/office/powerpoint/2010/main" val="1219333316"/>
      </p:ext>
    </p:extLst>
  </p:cSld>
  <p:clrMapOvr>
    <a:masterClrMapping/>
  </p:clrMapOvr>
  <p:transition advClick="0" advTm="3000"/>
</p:sld>
</file>

<file path=ppt/theme/theme1.xml><?xml version="1.0" encoding="utf-8"?>
<a:theme xmlns:a="http://schemas.openxmlformats.org/drawingml/2006/main" name="Pantallazo inicio">
  <a:themeElements>
    <a:clrScheme name="1_Projekt niestandardow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rojekt niestandardow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50751" tIns="50751" rIns="50751" bIns="50751" numCol="1" anchor="ctr" anchorCtr="0" compatLnSpc="1">
        <a:prstTxWarp prst="textNoShape">
          <a:avLst/>
        </a:prstTxWarp>
      </a:bodyPr>
      <a:lstStyle>
        <a:defPPr marL="588963" marR="0" indent="-401638" algn="r" defTabSz="642938" rtl="0" eaLnBrk="1" fontAlgn="base" latinLnBrk="0" hangingPunct="1">
          <a:lnSpc>
            <a:spcPct val="90000"/>
          </a:lnSpc>
          <a:spcBef>
            <a:spcPts val="1675"/>
          </a:spcBef>
          <a:spcAft>
            <a:spcPct val="0"/>
          </a:spcAft>
          <a:buClrTx/>
          <a:buSzPct val="171000"/>
          <a:buFont typeface="Arial" charset="0"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50751" tIns="50751" rIns="50751" bIns="50751" numCol="1" anchor="ctr" anchorCtr="0" compatLnSpc="1">
        <a:prstTxWarp prst="textNoShape">
          <a:avLst/>
        </a:prstTxWarp>
      </a:bodyPr>
      <a:lstStyle>
        <a:defPPr marL="588963" marR="0" indent="-401638" algn="r" defTabSz="642938" rtl="0" eaLnBrk="1" fontAlgn="base" latinLnBrk="0" hangingPunct="1">
          <a:lnSpc>
            <a:spcPct val="90000"/>
          </a:lnSpc>
          <a:spcBef>
            <a:spcPts val="1675"/>
          </a:spcBef>
          <a:spcAft>
            <a:spcPct val="0"/>
          </a:spcAft>
          <a:buClrTx/>
          <a:buSzPct val="171000"/>
          <a:buFont typeface="Arial" charset="0"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sym typeface="Arial" charset="0"/>
          </a:defRPr>
        </a:defPPr>
      </a:lstStyle>
    </a:lnDef>
  </a:objectDefaults>
  <a:extraClrSchemeLst>
    <a:extraClrScheme>
      <a:clrScheme name="1_Projekt niestandardow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antallazo cierr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WOIZ - prezentacja &quot;wykładowa&quot;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40041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B0"/>
      </a:accent5>
      <a:accent6>
        <a:srgbClr val="2D2D8A"/>
      </a:accent6>
      <a:hlink>
        <a:srgbClr val="009999"/>
      </a:hlink>
      <a:folHlink>
        <a:srgbClr val="99CC00"/>
      </a:folHlink>
    </a:clrScheme>
    <a:fontScheme name="WOIZ - prezentacja &quot;wykładowa&quot;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50751" tIns="50751" rIns="50751" bIns="50751" numCol="1" anchor="ctr" anchorCtr="0" compatLnSpc="1">
        <a:prstTxWarp prst="textNoShape">
          <a:avLst/>
        </a:prstTxWarp>
      </a:bodyPr>
      <a:lstStyle>
        <a:defPPr marL="588963" marR="0" indent="-401638" algn="r" defTabSz="642938" rtl="0" eaLnBrk="1" fontAlgn="base" latinLnBrk="0" hangingPunct="1">
          <a:lnSpc>
            <a:spcPct val="90000"/>
          </a:lnSpc>
          <a:spcBef>
            <a:spcPts val="1675"/>
          </a:spcBef>
          <a:spcAft>
            <a:spcPct val="0"/>
          </a:spcAft>
          <a:buClrTx/>
          <a:buSzPct val="171000"/>
          <a:buFont typeface="Arial" charset="0"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50751" tIns="50751" rIns="50751" bIns="50751" numCol="1" anchor="ctr" anchorCtr="0" compatLnSpc="1">
        <a:prstTxWarp prst="textNoShape">
          <a:avLst/>
        </a:prstTxWarp>
      </a:bodyPr>
      <a:lstStyle>
        <a:defPPr marL="588963" marR="0" indent="-401638" algn="r" defTabSz="642938" rtl="0" eaLnBrk="1" fontAlgn="base" latinLnBrk="0" hangingPunct="1">
          <a:lnSpc>
            <a:spcPct val="90000"/>
          </a:lnSpc>
          <a:spcBef>
            <a:spcPts val="1675"/>
          </a:spcBef>
          <a:spcAft>
            <a:spcPct val="0"/>
          </a:spcAft>
          <a:buClrTx/>
          <a:buSzPct val="171000"/>
          <a:buFont typeface="Arial" charset="0"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sym typeface="Arial" charset="0"/>
          </a:defRPr>
        </a:defPPr>
      </a:lstStyle>
    </a:lnDef>
  </a:objectDefaults>
  <a:extraClrSchemeLst>
    <a:extraClrScheme>
      <a:clrScheme name="WOIZ - prezentacja &quot;wykładowa&quot;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Szablon_prezentacji_wer_2A_(z_1_logo)_v2</Template>
  <TotalTime>0</TotalTime>
  <Pages>0</Pages>
  <Words>778</Words>
  <Characters>0</Characters>
  <Application>Microsoft Office PowerPoint</Application>
  <PresentationFormat>Pokaz na ekranie (4:3)</PresentationFormat>
  <Lines>0</Lines>
  <Paragraphs>122</Paragraphs>
  <Slides>11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11</vt:i4>
      </vt:variant>
    </vt:vector>
  </HeadingPairs>
  <TitlesOfParts>
    <vt:vector size="21" baseType="lpstr">
      <vt:lpstr>Arial</vt:lpstr>
      <vt:lpstr>Arial Bold</vt:lpstr>
      <vt:lpstr>Bahnschrift Light SemiCondensed</vt:lpstr>
      <vt:lpstr>Bradley Hand ITC</vt:lpstr>
      <vt:lpstr>Calibri</vt:lpstr>
      <vt:lpstr>Gill Sans</vt:lpstr>
      <vt:lpstr>Times New Roman</vt:lpstr>
      <vt:lpstr>Pantallazo inicio</vt:lpstr>
      <vt:lpstr>Pantallazo cierre</vt:lpstr>
      <vt:lpstr>1_WOIZ - prezentacja "wykładowa"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PKO BP 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PKO BP SA</dc:creator>
  <cp:lastModifiedBy>Patrycja Kabiesz</cp:lastModifiedBy>
  <cp:revision>1006</cp:revision>
  <cp:lastPrinted>2011-07-18T19:05:36Z</cp:lastPrinted>
  <dcterms:created xsi:type="dcterms:W3CDTF">2010-06-23T19:02:16Z</dcterms:created>
  <dcterms:modified xsi:type="dcterms:W3CDTF">2021-07-02T19:08:43Z</dcterms:modified>
</cp:coreProperties>
</file>