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627" r:id="rId4"/>
    <p:sldId id="635" r:id="rId5"/>
    <p:sldId id="639" r:id="rId6"/>
    <p:sldId id="638" r:id="rId7"/>
    <p:sldId id="652" r:id="rId8"/>
    <p:sldId id="655" r:id="rId9"/>
    <p:sldId id="646" r:id="rId10"/>
    <p:sldId id="623" r:id="rId11"/>
    <p:sldId id="654" r:id="rId12"/>
    <p:sldId id="653" r:id="rId13"/>
    <p:sldId id="626" r:id="rId1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8439" autoAdjust="0"/>
  </p:normalViewPr>
  <p:slideViewPr>
    <p:cSldViewPr>
      <p:cViewPr varScale="1">
        <p:scale>
          <a:sx n="64" d="100"/>
          <a:sy n="64" d="100"/>
        </p:scale>
        <p:origin x="194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pl-PL" noProof="0" dirty="0"/>
              <a:t>The teacher should show the content of the video and according to that, students should classify the variables. </a:t>
            </a:r>
          </a:p>
          <a:p>
            <a:pPr eaLnBrk="1" hangingPunct="1"/>
            <a:r>
              <a:rPr lang="en-GB" altLang="pl-PL" noProof="0" dirty="0"/>
              <a:t>Time=5-10´. 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Time required: 10´.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b="0" i="0" kern="1200" noProof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Correct answers</a:t>
            </a:r>
          </a:p>
          <a:p>
            <a:pPr fontAlgn="base"/>
            <a:r>
              <a:rPr lang="en-GB" sz="1200" b="0" i="0" kern="1200" noProof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Teacher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´s explanation (if required): A driver accelerating at maximum means high acceleration because the velocity changes quickly. A car with an almost stable/constant velocity means that the velocity does not change so the acceleration is low. Acceleration is zero if the velocity is constant.</a:t>
            </a:r>
          </a:p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A car in a school/pedestrian zone or after red traffic lights, velocity is low (in the second case, the car is stopped, so it does not have time enough to get high velocity).</a:t>
            </a:r>
          </a:p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Time required: 10´.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Check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answers</a:t>
            </a:r>
            <a:r>
              <a:rPr lang="es-ES" altLang="pl-PL" dirty="0"/>
              <a:t> </a:t>
            </a:r>
            <a:r>
              <a:rPr lang="es-ES" altLang="pl-PL" dirty="0" err="1"/>
              <a:t>with</a:t>
            </a:r>
            <a:r>
              <a:rPr lang="es-ES" altLang="pl-PL" dirty="0"/>
              <a:t> </a:t>
            </a:r>
            <a:r>
              <a:rPr lang="es-ES" altLang="pl-PL" dirty="0" err="1"/>
              <a:t>the</a:t>
            </a:r>
            <a:r>
              <a:rPr lang="es-ES" altLang="pl-PL" dirty="0"/>
              <a:t> </a:t>
            </a:r>
            <a:r>
              <a:rPr lang="es-ES" altLang="pl-PL" dirty="0" err="1"/>
              <a:t>students</a:t>
            </a:r>
            <a:r>
              <a:rPr lang="es-ES" altLang="pl-PL" dirty="0"/>
              <a:t>.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01/07/2021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physics/8-01sc-classical-mechanics-fall-2016/week-1-kinematics/week-1-introduc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MODULE BIOMECHANICS FOUNDATIONS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Didactic Unit A: MOVEMENTS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33133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07835" y="946610"/>
            <a:ext cx="6272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Movements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planes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Solution: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First movement: 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Plane: Horizontal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Axis: Lateral and Anteroposterior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Second movement: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Plane: Frontal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Axis: Lateral and Vertical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Third movement: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Plane: Sagittal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Axis: Vertical and Anteroposterior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54963" y="8163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983457213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7A297D4-F53F-4E86-8C17-F6DAAA59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11" y="4797152"/>
            <a:ext cx="5745978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CLASS 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Understanding differences between Kinematics and Kinetics variables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Understanding the concept of acceleration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Class workshop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	 Movement planes</a:t>
            </a: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Understanding differences between Kinematics and Kinetics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87276" y="1628800"/>
            <a:ext cx="8189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Kinematics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Kinetics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variables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77EE1E5B-16F0-49D8-9318-ED539C019BB8}"/>
              </a:ext>
            </a:extLst>
          </p:cNvPr>
          <p:cNvSpPr/>
          <p:nvPr/>
        </p:nvSpPr>
        <p:spPr>
          <a:xfrm>
            <a:off x="487276" y="2640397"/>
            <a:ext cx="37245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Kinematics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GB" dirty="0"/>
              <a:t>he motion of a body through different variables: 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Kinematics describes the motion of a body.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Kinematics answer the questions about </a:t>
            </a:r>
            <a:r>
              <a:rPr lang="en-US" sz="2000" dirty="0">
                <a:solidFill>
                  <a:schemeClr val="tx1"/>
                </a:solidFill>
              </a:rPr>
              <a:t>how </a:t>
            </a:r>
            <a:r>
              <a:rPr lang="en-US" sz="1400" dirty="0">
                <a:solidFill>
                  <a:schemeClr val="tx1"/>
                </a:solidFill>
              </a:rPr>
              <a:t>a body moves.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F8CCDABC-45D6-4AAD-BA2A-B4785A611FB7}"/>
              </a:ext>
            </a:extLst>
          </p:cNvPr>
          <p:cNvSpPr/>
          <p:nvPr/>
        </p:nvSpPr>
        <p:spPr>
          <a:xfrm>
            <a:off x="4920034" y="2640396"/>
            <a:ext cx="3868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Kinetics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E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Kinetics describes the forces that act over a body to produce movement.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Kinetics answer the questions about </a:t>
            </a:r>
            <a:r>
              <a:rPr lang="en-US" sz="2000" dirty="0">
                <a:solidFill>
                  <a:schemeClr val="tx1"/>
                </a:solidFill>
              </a:rPr>
              <a:t>why</a:t>
            </a:r>
            <a:r>
              <a:rPr lang="en-US" sz="1400" dirty="0">
                <a:solidFill>
                  <a:schemeClr val="tx1"/>
                </a:solidFill>
              </a:rPr>
              <a:t> a body moves.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824A07-11B4-427F-A20D-270C7E84517B}"/>
              </a:ext>
            </a:extLst>
          </p:cNvPr>
          <p:cNvSpPr/>
          <p:nvPr/>
        </p:nvSpPr>
        <p:spPr>
          <a:xfrm>
            <a:off x="1632995" y="4829090"/>
            <a:ext cx="5878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chemeClr val="tx1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https://ocw.mit.edu/courses/physics/8-01sc-classical-mechanics-fall-2016/week-1-kinematics/week-1-introduction/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9CE47C-1405-4902-AE59-1C64BA2595EB}"/>
              </a:ext>
            </a:extLst>
          </p:cNvPr>
          <p:cNvSpPr txBox="1"/>
          <p:nvPr/>
        </p:nvSpPr>
        <p:spPr>
          <a:xfrm>
            <a:off x="1835696" y="5373216"/>
            <a:ext cx="616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following variables related to the movement of a body belong to kinematic or kinetic analysis?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Energy, acceleration, power, ground reaction force, velocity, position, work, angle</a:t>
            </a:r>
          </a:p>
        </p:txBody>
      </p:sp>
      <p:pic>
        <p:nvPicPr>
          <p:cNvPr id="11" name="Gráfico 10" descr="Preguntas">
            <a:extLst>
              <a:ext uri="{FF2B5EF4-FFF2-40B4-BE49-F238E27FC236}">
                <a16:creationId xmlns:a16="http://schemas.microsoft.com/office/drawing/2014/main" id="{9B269AEE-716A-442B-A3EF-ECA5432E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179" y="4658871"/>
            <a:ext cx="914400" cy="914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8EB480-80B4-4107-870C-A4FF2A692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616" y="1181915"/>
            <a:ext cx="1211963" cy="12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9127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Understanding the concept of acceleration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ACCELERATION AND VELOCITY</a:t>
            </a:r>
          </a:p>
          <a:p>
            <a:pPr algn="just">
              <a:defRPr/>
            </a:pP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Acceleration is the rate of change of velocity. It means that in the case that the velocity does not change, the acceleration is equal to zero.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283FAC-CB66-4AC3-A03D-F46A0A6E3AD1}"/>
              </a:ext>
            </a:extLst>
          </p:cNvPr>
          <p:cNvSpPr/>
          <p:nvPr/>
        </p:nvSpPr>
        <p:spPr bwMode="auto">
          <a:xfrm>
            <a:off x="1127875" y="3732174"/>
            <a:ext cx="6264696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Are you sure that you have understood the relationship between acceleration and velocity?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4883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Understanding the concept of acceleration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ACCELERATION AND VELOCITY</a:t>
            </a:r>
          </a:p>
          <a:p>
            <a:pPr algn="just"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Match the following statements: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55518"/>
              </p:ext>
            </p:extLst>
          </p:nvPr>
        </p:nvGraphicFramePr>
        <p:xfrm>
          <a:off x="1043607" y="2780928"/>
          <a:ext cx="7056785" cy="29653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/>
                        <a:t>High velocity, low 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velocity, high acceleration</a:t>
                      </a:r>
                    </a:p>
                    <a:p>
                      <a:pPr marL="0" algn="ctr" defTabSz="914400" rtl="0" eaLnBrk="1" latinLnBrk="0" hangingPunct="1"/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velocity, low acceleration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velocity, high acceleration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accelerating at maximum after red traffic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driving by a school area at a low, almost constant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at high velocity and try to overtake another car increasing its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endParaRPr lang="en-GB" sz="1000" noProof="0">
                        <a:latin typeface="+mn-lt"/>
                      </a:endParaRPr>
                    </a:p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at a stable and high velocity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707904" y="5888124"/>
            <a:ext cx="50770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extracted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6617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Understanding the concept of acceleration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ACCELERATION AND VELOCITY</a:t>
            </a:r>
          </a:p>
          <a:p>
            <a:pPr algn="just"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Match the following statements: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/>
        </p:nvGraphicFramePr>
        <p:xfrm>
          <a:off x="1043607" y="2780928"/>
          <a:ext cx="7056785" cy="29653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/>
                        <a:t>High velocity, low 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velocity, high acceleration</a:t>
                      </a:r>
                    </a:p>
                    <a:p>
                      <a:pPr marL="0" algn="ctr" defTabSz="914400" rtl="0" eaLnBrk="1" latinLnBrk="0" hangingPunct="1"/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velocity, low acceleration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velocity, high acceleration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accelerating at maximum after red traffic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driving by a school area at a low, almost constant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at high velocity and try to overtake another car increasing its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endParaRPr lang="en-GB" sz="1000" noProof="0">
                        <a:latin typeface="+mn-lt"/>
                      </a:endParaRPr>
                    </a:p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A car at a stable and high velocity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707904" y="5888124"/>
            <a:ext cx="50770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extracted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2504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CLASS 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276872"/>
            <a:ext cx="74158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Understanding the concept of acceleration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Class workshop </a:t>
            </a:r>
          </a:p>
          <a:p>
            <a:pPr>
              <a:defRPr/>
            </a:pP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	Movement planes</a:t>
            </a:r>
          </a:p>
        </p:txBody>
      </p:sp>
    </p:spTree>
    <p:extLst>
      <p:ext uri="{BB962C8B-B14F-4D97-AF65-F5344CB8AC3E}">
        <p14:creationId xmlns:p14="http://schemas.microsoft.com/office/powerpoint/2010/main" val="3875751010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88" y="118790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50760" y="934123"/>
            <a:ext cx="6048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Movement 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planes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66792" y="2252966"/>
            <a:ext cx="82085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Objective: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To determine the movements planes and axis of the three movements proposed.</a:t>
            </a:r>
          </a:p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Instructions: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Forming working groups.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One of the students plays the role of an anatomical model.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First movement: From position 1, perform shoulder internal-external rotations without separating the elbow from the trunk.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Second movement: From position 1, perform forearm pronation and supination.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Third movement: From position 2, perform shoulder internal-external rotations.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100531" y="7956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6" y="1100826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490348" y="947957"/>
            <a:ext cx="6048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Movements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planes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13379" y="75842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F18ED0-947B-4B57-8F74-4919F929B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9" y="2796950"/>
            <a:ext cx="4201453" cy="21922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94F700-2882-4F2F-961A-4A1C59BF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2821007"/>
            <a:ext cx="4216871" cy="21922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0BD5D6-D3B1-48C0-BC45-8A36D2A509E8}"/>
              </a:ext>
            </a:extLst>
          </p:cNvPr>
          <p:cNvSpPr txBox="1"/>
          <p:nvPr/>
        </p:nvSpPr>
        <p:spPr>
          <a:xfrm>
            <a:off x="2008431" y="5193789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Position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A4D712-4189-4024-8D27-AA5DE9174B98}"/>
              </a:ext>
            </a:extLst>
          </p:cNvPr>
          <p:cNvSpPr txBox="1"/>
          <p:nvPr/>
        </p:nvSpPr>
        <p:spPr>
          <a:xfrm>
            <a:off x="6331434" y="5070678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Position 2</a:t>
            </a:r>
          </a:p>
        </p:txBody>
      </p:sp>
    </p:spTree>
    <p:extLst>
      <p:ext uri="{BB962C8B-B14F-4D97-AF65-F5344CB8AC3E}">
        <p14:creationId xmlns:p14="http://schemas.microsoft.com/office/powerpoint/2010/main" val="1219333316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39066</TotalTime>
  <Pages>0</Pages>
  <Words>702</Words>
  <Characters>0</Characters>
  <Application>Microsoft Office PowerPoint</Application>
  <PresentationFormat>Pokaz na ekranie (4:3)</PresentationFormat>
  <Lines>0</Lines>
  <Paragraphs>121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Bahnschrift Light SemiCondensed</vt:lpstr>
      <vt:lpstr>Bradley Hand ITC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Katarzyna Mleczko</cp:lastModifiedBy>
  <cp:revision>1005</cp:revision>
  <cp:lastPrinted>2011-07-18T19:05:36Z</cp:lastPrinted>
  <dcterms:created xsi:type="dcterms:W3CDTF">2010-06-23T19:02:16Z</dcterms:created>
  <dcterms:modified xsi:type="dcterms:W3CDTF">2021-07-01T19:53:17Z</dcterms:modified>
</cp:coreProperties>
</file>