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15"/>
  </p:notesMasterIdLst>
  <p:handoutMasterIdLst>
    <p:handoutMasterId r:id="rId16"/>
  </p:handoutMasterIdLst>
  <p:sldIdLst>
    <p:sldId id="627" r:id="rId4"/>
    <p:sldId id="635" r:id="rId5"/>
    <p:sldId id="639" r:id="rId6"/>
    <p:sldId id="638" r:id="rId7"/>
    <p:sldId id="652" r:id="rId8"/>
    <p:sldId id="655" r:id="rId9"/>
    <p:sldId id="646" r:id="rId10"/>
    <p:sldId id="623" r:id="rId11"/>
    <p:sldId id="654" r:id="rId12"/>
    <p:sldId id="653" r:id="rId13"/>
    <p:sldId id="626" r:id="rId14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509"/>
    <a:srgbClr val="262673"/>
    <a:srgbClr val="0404E6"/>
    <a:srgbClr val="F26200"/>
    <a:srgbClr val="FF6600"/>
    <a:srgbClr val="D16D09"/>
    <a:srgbClr val="FF3300"/>
    <a:srgbClr val="222061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78439" autoAdjust="0"/>
  </p:normalViewPr>
  <p:slideViewPr>
    <p:cSldViewPr>
      <p:cViewPr varScale="1">
        <p:scale>
          <a:sx n="90" d="100"/>
          <a:sy n="90" d="100"/>
        </p:scale>
        <p:origin x="224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‹Nº›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pPr>
                <a:defRPr/>
              </a:pPr>
              <a:t>‹Nº›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pl-PL" noProof="0" dirty="0"/>
              <a:t>El </a:t>
            </a:r>
            <a:r>
              <a:rPr lang="en-GB" altLang="pl-PL" noProof="0" dirty="0" err="1"/>
              <a:t>docente</a:t>
            </a:r>
            <a:r>
              <a:rPr lang="en-GB" altLang="pl-PL" noProof="0" dirty="0"/>
              <a:t> </a:t>
            </a:r>
            <a:r>
              <a:rPr lang="en-GB" altLang="pl-PL" noProof="0" dirty="0" err="1"/>
              <a:t>debre</a:t>
            </a:r>
            <a:r>
              <a:rPr lang="en-GB" altLang="pl-PL" noProof="0" dirty="0"/>
              <a:t> </a:t>
            </a:r>
            <a:r>
              <a:rPr lang="en-GB" altLang="pl-PL" noProof="0" dirty="0" err="1"/>
              <a:t>mostrar</a:t>
            </a:r>
            <a:r>
              <a:rPr lang="en-GB" altLang="pl-PL" noProof="0" dirty="0"/>
              <a:t> el </a:t>
            </a:r>
            <a:r>
              <a:rPr lang="en-GB" altLang="pl-PL" noProof="0" dirty="0" err="1"/>
              <a:t>contenido</a:t>
            </a:r>
            <a:r>
              <a:rPr lang="en-GB" altLang="pl-PL" noProof="0" dirty="0"/>
              <a:t> del video de </a:t>
            </a:r>
            <a:r>
              <a:rPr lang="en-GB" altLang="pl-PL" noProof="0" dirty="0" err="1"/>
              <a:t>acuerdo</a:t>
            </a:r>
            <a:r>
              <a:rPr lang="en-GB" altLang="pl-PL" noProof="0" dirty="0"/>
              <a:t> con </a:t>
            </a:r>
            <a:r>
              <a:rPr lang="en-GB" altLang="pl-PL" noProof="0" dirty="0" err="1"/>
              <a:t>esto</a:t>
            </a:r>
            <a:r>
              <a:rPr lang="en-GB" altLang="pl-PL" noProof="0" dirty="0"/>
              <a:t>, los </a:t>
            </a:r>
            <a:r>
              <a:rPr lang="en-GB" altLang="pl-PL" noProof="0" dirty="0" err="1"/>
              <a:t>estudiantes</a:t>
            </a:r>
            <a:r>
              <a:rPr lang="en-GB" altLang="pl-PL" noProof="0" dirty="0"/>
              <a:t> </a:t>
            </a:r>
            <a:r>
              <a:rPr lang="en-GB" altLang="pl-PL" noProof="0" dirty="0" err="1"/>
              <a:t>deben</a:t>
            </a:r>
            <a:r>
              <a:rPr lang="en-GB" altLang="pl-PL" noProof="0" dirty="0"/>
              <a:t> </a:t>
            </a:r>
            <a:r>
              <a:rPr lang="en-GB" altLang="pl-PL" noProof="0" dirty="0" err="1"/>
              <a:t>clasificar</a:t>
            </a:r>
            <a:r>
              <a:rPr lang="en-GB" altLang="pl-PL" noProof="0" dirty="0"/>
              <a:t> las variables.</a:t>
            </a:r>
          </a:p>
          <a:p>
            <a:pPr eaLnBrk="1" hangingPunct="1"/>
            <a:r>
              <a:rPr lang="en-GB" altLang="pl-PL" noProof="0" dirty="0" err="1"/>
              <a:t>Tiempo</a:t>
            </a:r>
            <a:r>
              <a:rPr lang="en-GB" altLang="pl-PL" noProof="0" dirty="0"/>
              <a:t>= 5-10’.</a:t>
            </a:r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7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5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/>
            <a:r>
              <a:rPr lang="en-GB" sz="1200" b="0" i="0" kern="1200" noProof="0" dirty="0" err="1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Tiempo</a:t>
            </a:r>
            <a:r>
              <a:rPr lang="en-GB" sz="1200" b="0" i="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 </a:t>
            </a:r>
            <a:r>
              <a:rPr lang="en-GB" sz="1200" b="0" i="0" kern="1200" noProof="0" dirty="0" err="1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requerido</a:t>
            </a:r>
            <a:r>
              <a:rPr lang="en-GB" sz="1200" b="0" i="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: 10’</a:t>
            </a:r>
          </a:p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64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/>
            <a:r>
              <a:rPr lang="es-ES" sz="1200" b="0" i="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Respuestas correctas</a:t>
            </a:r>
          </a:p>
          <a:p>
            <a:pPr fontAlgn="base"/>
            <a:r>
              <a:rPr lang="es-ES" sz="1200" b="0" i="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Explicación del docente (si es necesario): Un conductor que acelera al máximo significa una aceleración alta porque la velocidad cambia rápidamente. Un coche con una velocidad casi estable / constante significa que la velocidad no cambia, por lo que la aceleración es baja. La aceleración es cero si la velocidad es constante.</a:t>
            </a:r>
          </a:p>
          <a:p>
            <a:pPr fontAlgn="base"/>
            <a:r>
              <a:rPr lang="es-ES" sz="1200" b="0" i="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Un coche en una zona escolar / peatonal o después de un semáforo en rojo, la velocidad es baja (en el segundo caso, el coche está detenido, por lo que no tiene tiempo suficiente para alcanzar la velocidad alta).</a:t>
            </a:r>
          </a:p>
          <a:p>
            <a:pPr fontAlgn="base"/>
            <a:r>
              <a:rPr lang="en-GB" sz="1200" b="0" i="0" kern="1200" noProof="0" dirty="0" err="1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Tiempo</a:t>
            </a:r>
            <a:r>
              <a:rPr lang="en-GB" sz="1200" b="0" i="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 </a:t>
            </a:r>
            <a:r>
              <a:rPr lang="en-GB" sz="1200" b="0" i="0" kern="1200" noProof="0" dirty="0" err="1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requerido</a:t>
            </a:r>
            <a:r>
              <a:rPr lang="en-GB" sz="1200" b="0" i="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: 10´. </a:t>
            </a:r>
          </a:p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09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18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1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pl-PL" dirty="0"/>
              <a:t>Verifique las respuestas con los estudiantes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3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t>05/07/2021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0.jpg"/><Relationship Id="rId18" Type="http://schemas.openxmlformats.org/officeDocument/2006/relationships/image" Target="../media/image13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12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032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sp>
        <p:nvSpPr>
          <p:cNvPr id="7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physics/8-01sc-classical-mechanics-fall-2016/week-1-kinematics/week-1-introduc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s.khanacademy.org/science/physics/one-dimensional-motion/acceleration-tutorial/a/acceleration-article?modal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s.khanacademy.org/science/physics/one-dimensional-motion/acceleration-tutorial/a/acceleration-article?modal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AE9CA9-0967-4022-809E-3EFAC109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3645024"/>
            <a:ext cx="691276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FUNDAMENTOS DE LA BIOMECÁNICA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Unidad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didáctica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 A: MOVIMIENTOS</a:t>
            </a:r>
          </a:p>
        </p:txBody>
      </p: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A73C21-0A96-4C2A-AC5E-00E5F6F92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1331331"/>
            <a:ext cx="1477494" cy="1449511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107835" y="946610"/>
            <a:ext cx="62724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Planos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movimiento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539651" y="2396840"/>
            <a:ext cx="820859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Solución</a:t>
            </a:r>
            <a:r>
              <a:rPr lang="en-U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Primer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movimiento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	Plano: Horizontal</a:t>
            </a:r>
          </a:p>
          <a:p>
            <a:pPr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Eje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: Lateral y Anteroposterior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Segundo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movimiento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lvl="1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	Plano: Frontal</a:t>
            </a:r>
          </a:p>
          <a:p>
            <a:pPr lvl="1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Eje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: Lateral y Vertical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Tercer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movimiento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	Plano: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Sagital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Eje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: Vertical y Anteroposterior</a:t>
            </a:r>
          </a:p>
          <a:p>
            <a:pPr marL="342900" indent="-342900">
              <a:buFontTx/>
              <a:buChar char="-"/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A09F24-73A3-401F-8DD2-FDC13799515F}"/>
              </a:ext>
            </a:extLst>
          </p:cNvPr>
          <p:cNvSpPr txBox="1"/>
          <p:nvPr/>
        </p:nvSpPr>
        <p:spPr>
          <a:xfrm>
            <a:off x="7254963" y="81638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TALLER</a:t>
            </a:r>
          </a:p>
        </p:txBody>
      </p:sp>
    </p:spTree>
    <p:extLst>
      <p:ext uri="{BB962C8B-B14F-4D97-AF65-F5344CB8AC3E}">
        <p14:creationId xmlns:p14="http://schemas.microsoft.com/office/powerpoint/2010/main" val="1983457213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119D18-FA57-4E12-B3E7-F9680CCFC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95" y="4797152"/>
            <a:ext cx="6523809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5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850" y="1412875"/>
            <a:ext cx="81359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ÍNDICE DE LA CLASE</a:t>
            </a: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043930" y="2028616"/>
            <a:ext cx="70561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0" dirty="0" err="1">
                <a:solidFill>
                  <a:schemeClr val="accent2">
                    <a:lumMod val="75000"/>
                  </a:schemeClr>
                </a:solidFill>
              </a:rPr>
              <a:t>Entender</a:t>
            </a: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 las </a:t>
            </a:r>
            <a:r>
              <a:rPr lang="en-US" sz="2200" b="0" dirty="0" err="1">
                <a:solidFill>
                  <a:schemeClr val="accent2">
                    <a:lumMod val="75000"/>
                  </a:schemeClr>
                </a:solidFill>
              </a:rPr>
              <a:t>diferencias</a:t>
            </a: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 entre las variables </a:t>
            </a:r>
            <a:r>
              <a:rPr lang="en-US" sz="2200" b="0" dirty="0" err="1">
                <a:solidFill>
                  <a:schemeClr val="accent2">
                    <a:lumMod val="75000"/>
                  </a:schemeClr>
                </a:solidFill>
              </a:rPr>
              <a:t>cinemáticas</a:t>
            </a: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US" sz="2200" b="0" dirty="0" err="1">
                <a:solidFill>
                  <a:schemeClr val="accent2">
                    <a:lumMod val="75000"/>
                  </a:schemeClr>
                </a:solidFill>
              </a:rPr>
              <a:t>cinéticas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0" dirty="0" err="1">
                <a:solidFill>
                  <a:schemeClr val="accent2">
                    <a:lumMod val="75000"/>
                  </a:schemeClr>
                </a:solidFill>
              </a:rPr>
              <a:t>Entender</a:t>
            </a: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 el </a:t>
            </a:r>
            <a:r>
              <a:rPr lang="en-US" sz="2200" b="0" dirty="0" err="1">
                <a:solidFill>
                  <a:schemeClr val="accent2">
                    <a:lumMod val="75000"/>
                  </a:schemeClr>
                </a:solidFill>
              </a:rPr>
              <a:t>concepto</a:t>
            </a: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200" b="0" dirty="0" err="1">
                <a:solidFill>
                  <a:schemeClr val="accent2">
                    <a:lumMod val="75000"/>
                  </a:schemeClr>
                </a:solidFill>
              </a:rPr>
              <a:t>aceleración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-------------------------------------------------------------------------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Taller de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clase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	 </a:t>
            </a:r>
            <a:r>
              <a:rPr lang="en-US" sz="2200" b="0" dirty="0" err="1">
                <a:solidFill>
                  <a:schemeClr val="accent2">
                    <a:lumMod val="75000"/>
                  </a:schemeClr>
                </a:solidFill>
              </a:rPr>
              <a:t>Planos</a:t>
            </a: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200" b="0" dirty="0" err="1">
                <a:solidFill>
                  <a:schemeClr val="accent2">
                    <a:lumMod val="75000"/>
                  </a:schemeClr>
                </a:solidFill>
              </a:rPr>
              <a:t>movimiento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467705" y="764704"/>
            <a:ext cx="82085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Entendiendo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las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diferencias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entre las variables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cinemáticas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cinéticas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87276" y="1628800"/>
            <a:ext cx="8189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Variables cinemáticas y cinéticas</a:t>
            </a: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77EE1E5B-16F0-49D8-9318-ED539C019BB8}"/>
              </a:ext>
            </a:extLst>
          </p:cNvPr>
          <p:cNvSpPr/>
          <p:nvPr/>
        </p:nvSpPr>
        <p:spPr>
          <a:xfrm>
            <a:off x="487276" y="2640397"/>
            <a:ext cx="372452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Cinemática</a:t>
            </a:r>
          </a:p>
          <a:p>
            <a:r>
              <a:rPr lang="en-GB" dirty="0"/>
              <a:t>he motion of a body through different variables: </a:t>
            </a: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La </a:t>
            </a:r>
            <a:r>
              <a:rPr lang="en-US" sz="1400" dirty="0" err="1">
                <a:solidFill>
                  <a:schemeClr val="tx1"/>
                </a:solidFill>
              </a:rPr>
              <a:t>cinemática</a:t>
            </a:r>
            <a:r>
              <a:rPr lang="en-US" sz="1400" dirty="0">
                <a:solidFill>
                  <a:schemeClr val="tx1"/>
                </a:solidFill>
              </a:rPr>
              <a:t> describe el </a:t>
            </a:r>
            <a:r>
              <a:rPr lang="en-US" sz="1400" dirty="0" err="1">
                <a:solidFill>
                  <a:schemeClr val="tx1"/>
                </a:solidFill>
              </a:rPr>
              <a:t>movimiento</a:t>
            </a:r>
            <a:r>
              <a:rPr lang="en-US" sz="1400" dirty="0">
                <a:solidFill>
                  <a:schemeClr val="tx1"/>
                </a:solidFill>
              </a:rPr>
              <a:t> de un </a:t>
            </a:r>
            <a:r>
              <a:rPr lang="en-US" sz="1400" dirty="0" err="1">
                <a:solidFill>
                  <a:schemeClr val="tx1"/>
                </a:solidFill>
              </a:rPr>
              <a:t>cuerpo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La </a:t>
            </a:r>
            <a:r>
              <a:rPr lang="en-US" sz="1400" dirty="0" err="1">
                <a:solidFill>
                  <a:schemeClr val="tx1"/>
                </a:solidFill>
              </a:rPr>
              <a:t>cinemática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responde</a:t>
            </a:r>
            <a:r>
              <a:rPr lang="en-US" sz="1400" dirty="0">
                <a:solidFill>
                  <a:schemeClr val="tx1"/>
                </a:solidFill>
              </a:rPr>
              <a:t> a la </a:t>
            </a:r>
            <a:r>
              <a:rPr lang="en-US" sz="1400" dirty="0" err="1">
                <a:solidFill>
                  <a:schemeClr val="tx1"/>
                </a:solidFill>
              </a:rPr>
              <a:t>pregunta</a:t>
            </a:r>
            <a:r>
              <a:rPr lang="en-US" sz="14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cómo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se </a:t>
            </a:r>
            <a:r>
              <a:rPr lang="en-US" sz="1400" dirty="0" err="1">
                <a:solidFill>
                  <a:schemeClr val="tx1"/>
                </a:solidFill>
              </a:rPr>
              <a:t>mueve</a:t>
            </a:r>
            <a:r>
              <a:rPr lang="en-US" sz="1400" dirty="0">
                <a:solidFill>
                  <a:schemeClr val="tx1"/>
                </a:solidFill>
              </a:rPr>
              <a:t> un </a:t>
            </a:r>
            <a:r>
              <a:rPr lang="en-US" sz="1400" dirty="0" err="1">
                <a:solidFill>
                  <a:schemeClr val="tx1"/>
                </a:solidFill>
              </a:rPr>
              <a:t>cuerpo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Prostokąt 3">
            <a:extLst>
              <a:ext uri="{FF2B5EF4-FFF2-40B4-BE49-F238E27FC236}">
                <a16:creationId xmlns:a16="http://schemas.microsoft.com/office/drawing/2014/main" id="{F8CCDABC-45D6-4AAD-BA2A-B4785A611FB7}"/>
              </a:ext>
            </a:extLst>
          </p:cNvPr>
          <p:cNvSpPr/>
          <p:nvPr/>
        </p:nvSpPr>
        <p:spPr>
          <a:xfrm>
            <a:off x="4937431" y="2640397"/>
            <a:ext cx="386837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Cinética</a:t>
            </a:r>
          </a:p>
          <a:p>
            <a:pPr algn="just">
              <a:defRPr/>
            </a:pPr>
            <a:endParaRPr lang="es-ES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La </a:t>
            </a:r>
            <a:r>
              <a:rPr lang="en-US" sz="1400" dirty="0" err="1">
                <a:solidFill>
                  <a:schemeClr val="tx1"/>
                </a:solidFill>
              </a:rPr>
              <a:t>cinética</a:t>
            </a:r>
            <a:r>
              <a:rPr lang="en-US" sz="1400" dirty="0">
                <a:solidFill>
                  <a:schemeClr val="tx1"/>
                </a:solidFill>
              </a:rPr>
              <a:t> describe las </a:t>
            </a:r>
            <a:r>
              <a:rPr lang="en-US" sz="1400" dirty="0" err="1">
                <a:solidFill>
                  <a:schemeClr val="tx1"/>
                </a:solidFill>
              </a:rPr>
              <a:t>fuerzas</a:t>
            </a:r>
            <a:r>
              <a:rPr lang="en-US" sz="1400" dirty="0">
                <a:solidFill>
                  <a:schemeClr val="tx1"/>
                </a:solidFill>
              </a:rPr>
              <a:t> que </a:t>
            </a:r>
            <a:r>
              <a:rPr lang="en-US" sz="1400" dirty="0" err="1">
                <a:solidFill>
                  <a:schemeClr val="tx1"/>
                </a:solidFill>
              </a:rPr>
              <a:t>actúan</a:t>
            </a:r>
            <a:r>
              <a:rPr lang="en-US" sz="1400" dirty="0">
                <a:solidFill>
                  <a:schemeClr val="tx1"/>
                </a:solidFill>
              </a:rPr>
              <a:t> al </a:t>
            </a:r>
            <a:r>
              <a:rPr lang="en-US" sz="1400" dirty="0" err="1">
                <a:solidFill>
                  <a:schemeClr val="tx1"/>
                </a:solidFill>
              </a:rPr>
              <a:t>rededor</a:t>
            </a:r>
            <a:r>
              <a:rPr lang="en-US" sz="1400" dirty="0">
                <a:solidFill>
                  <a:schemeClr val="tx1"/>
                </a:solidFill>
              </a:rPr>
              <a:t> de un </a:t>
            </a:r>
            <a:r>
              <a:rPr lang="en-US" sz="1400" dirty="0" err="1">
                <a:solidFill>
                  <a:schemeClr val="tx1"/>
                </a:solidFill>
              </a:rPr>
              <a:t>cuerpo</a:t>
            </a:r>
            <a:r>
              <a:rPr lang="en-US" sz="1400" dirty="0">
                <a:solidFill>
                  <a:schemeClr val="tx1"/>
                </a:solidFill>
              </a:rPr>
              <a:t> para producer </a:t>
            </a:r>
            <a:r>
              <a:rPr lang="en-US" sz="1400" dirty="0" err="1">
                <a:solidFill>
                  <a:schemeClr val="tx1"/>
                </a:solidFill>
              </a:rPr>
              <a:t>movimiento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  <a:p>
            <a:pPr algn="just"/>
            <a:r>
              <a:rPr lang="en-US" sz="1400" dirty="0">
                <a:solidFill>
                  <a:schemeClr val="tx1"/>
                </a:solidFill>
              </a:rPr>
              <a:t>La </a:t>
            </a:r>
            <a:r>
              <a:rPr lang="en-US" sz="1400" dirty="0" err="1">
                <a:solidFill>
                  <a:schemeClr val="tx1"/>
                </a:solidFill>
              </a:rPr>
              <a:t>cinética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responde</a:t>
            </a:r>
            <a:r>
              <a:rPr lang="en-US" sz="1400" dirty="0">
                <a:solidFill>
                  <a:schemeClr val="tx1"/>
                </a:solidFill>
              </a:rPr>
              <a:t> a la </a:t>
            </a:r>
            <a:r>
              <a:rPr lang="en-US" sz="1400" dirty="0" err="1">
                <a:solidFill>
                  <a:schemeClr val="tx1"/>
                </a:solidFill>
              </a:rPr>
              <a:t>pregunta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sobre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por </a:t>
            </a:r>
            <a:r>
              <a:rPr lang="en-US" sz="2000" dirty="0" err="1">
                <a:solidFill>
                  <a:schemeClr val="tx1"/>
                </a:solidFill>
              </a:rPr>
              <a:t>qué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un </a:t>
            </a:r>
            <a:r>
              <a:rPr lang="en-US" sz="1400" dirty="0" err="1">
                <a:solidFill>
                  <a:schemeClr val="tx1"/>
                </a:solidFill>
              </a:rPr>
              <a:t>cuerpo</a:t>
            </a:r>
            <a:r>
              <a:rPr lang="en-US" sz="1400" dirty="0">
                <a:solidFill>
                  <a:schemeClr val="tx1"/>
                </a:solidFill>
              </a:rPr>
              <a:t> se </a:t>
            </a:r>
            <a:r>
              <a:rPr lang="en-US" sz="1400" dirty="0" err="1">
                <a:solidFill>
                  <a:schemeClr val="tx1"/>
                </a:solidFill>
              </a:rPr>
              <a:t>mueve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2824A07-11B4-427F-A20D-270C7E84517B}"/>
              </a:ext>
            </a:extLst>
          </p:cNvPr>
          <p:cNvSpPr/>
          <p:nvPr/>
        </p:nvSpPr>
        <p:spPr>
          <a:xfrm>
            <a:off x="1632995" y="4829090"/>
            <a:ext cx="5878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u="sng" dirty="0">
                <a:solidFill>
                  <a:schemeClr val="tx1"/>
                </a:solidFill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https://ocw.mit.edu/courses/physics/8-01sc-classical-mechanics-fall-2016/week-1-kinematics/week-1-introduction/</a:t>
            </a:r>
            <a:r>
              <a:rPr lang="pl-PL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9CE47C-1405-4902-AE59-1C64BA2595EB}"/>
              </a:ext>
            </a:extLst>
          </p:cNvPr>
          <p:cNvSpPr txBox="1"/>
          <p:nvPr/>
        </p:nvSpPr>
        <p:spPr>
          <a:xfrm>
            <a:off x="962044" y="5483475"/>
            <a:ext cx="7239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Las </a:t>
            </a:r>
            <a:r>
              <a:rPr lang="en-GB" dirty="0" err="1">
                <a:solidFill>
                  <a:schemeClr val="tx1"/>
                </a:solidFill>
              </a:rPr>
              <a:t>siguientes</a:t>
            </a:r>
            <a:r>
              <a:rPr lang="en-GB" dirty="0">
                <a:solidFill>
                  <a:schemeClr val="tx1"/>
                </a:solidFill>
              </a:rPr>
              <a:t> variables </a:t>
            </a:r>
            <a:r>
              <a:rPr lang="en-GB" dirty="0" err="1">
                <a:solidFill>
                  <a:schemeClr val="tx1"/>
                </a:solidFill>
              </a:rPr>
              <a:t>relacionadas</a:t>
            </a:r>
            <a:r>
              <a:rPr lang="en-GB" dirty="0">
                <a:solidFill>
                  <a:schemeClr val="tx1"/>
                </a:solidFill>
              </a:rPr>
              <a:t> con el </a:t>
            </a:r>
            <a:r>
              <a:rPr lang="en-GB" dirty="0" err="1">
                <a:solidFill>
                  <a:schemeClr val="tx1"/>
                </a:solidFill>
              </a:rPr>
              <a:t>movimiento</a:t>
            </a:r>
            <a:r>
              <a:rPr lang="en-GB" dirty="0">
                <a:solidFill>
                  <a:schemeClr val="tx1"/>
                </a:solidFill>
              </a:rPr>
              <a:t> de un </a:t>
            </a:r>
            <a:r>
              <a:rPr lang="en-GB" dirty="0" err="1">
                <a:solidFill>
                  <a:schemeClr val="tx1"/>
                </a:solidFill>
              </a:rPr>
              <a:t>cuerpo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pertenecen</a:t>
            </a:r>
            <a:r>
              <a:rPr lang="en-GB" dirty="0">
                <a:solidFill>
                  <a:schemeClr val="tx1"/>
                </a:solidFill>
              </a:rPr>
              <a:t> al </a:t>
            </a:r>
            <a:r>
              <a:rPr lang="en-GB" dirty="0" err="1">
                <a:solidFill>
                  <a:schemeClr val="tx1"/>
                </a:solidFill>
              </a:rPr>
              <a:t>análisis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cinemático</a:t>
            </a:r>
            <a:r>
              <a:rPr lang="en-GB" dirty="0">
                <a:solidFill>
                  <a:schemeClr val="tx1"/>
                </a:solidFill>
              </a:rPr>
              <a:t> o </a:t>
            </a:r>
            <a:r>
              <a:rPr lang="en-GB" dirty="0" err="1">
                <a:solidFill>
                  <a:schemeClr val="tx1"/>
                </a:solidFill>
              </a:rPr>
              <a:t>cinético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  <a:p>
            <a:r>
              <a:rPr lang="en-GB" dirty="0" err="1">
                <a:solidFill>
                  <a:schemeClr val="tx1"/>
                </a:solidFill>
              </a:rPr>
              <a:t>Energía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aceleracióm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potencia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fuerza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reacción</a:t>
            </a:r>
            <a:r>
              <a:rPr lang="en-GB" dirty="0">
                <a:solidFill>
                  <a:schemeClr val="tx1"/>
                </a:solidFill>
              </a:rPr>
              <a:t> del </a:t>
            </a:r>
            <a:r>
              <a:rPr lang="en-GB" dirty="0" err="1">
                <a:solidFill>
                  <a:schemeClr val="tx1"/>
                </a:solidFill>
              </a:rPr>
              <a:t>suelo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velocidad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posición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trabajo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ángulo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" name="Gráfico 10" descr="Preguntas">
            <a:extLst>
              <a:ext uri="{FF2B5EF4-FFF2-40B4-BE49-F238E27FC236}">
                <a16:creationId xmlns:a16="http://schemas.microsoft.com/office/drawing/2014/main" id="{9B269AEE-716A-442B-A3EF-ECA5432EE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179" y="4658871"/>
            <a:ext cx="914400" cy="9144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68EB480-80B4-4107-870C-A4FF2A692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8616" y="1181915"/>
            <a:ext cx="1211963" cy="126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29127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467705" y="764704"/>
            <a:ext cx="8208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Entendiendo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el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concepto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aceleración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Aceleración y velocidad</a:t>
            </a:r>
          </a:p>
          <a:p>
            <a:pPr algn="just">
              <a:defRPr/>
            </a:pP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acerelación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es la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tasa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cambio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de la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velocidad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Eso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significa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que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en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caso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de que la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velocidad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no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cambie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, la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aceleración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es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igual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a cero.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978" y="1241480"/>
            <a:ext cx="1296018" cy="135070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C283FAC-CB66-4AC3-A03D-F46A0A6E3AD1}"/>
              </a:ext>
            </a:extLst>
          </p:cNvPr>
          <p:cNvSpPr/>
          <p:nvPr/>
        </p:nvSpPr>
        <p:spPr bwMode="auto">
          <a:xfrm>
            <a:off x="1127875" y="3732174"/>
            <a:ext cx="6264696" cy="914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¿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Estás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seguro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/a de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haber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entendido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la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relación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entre la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aceleración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y la </a:t>
            </a:r>
            <a:r>
              <a:rPr lang="en-US" sz="1800" b="0" dirty="0" err="1">
                <a:solidFill>
                  <a:schemeClr val="accent2">
                    <a:lumMod val="75000"/>
                  </a:schemeClr>
                </a:solidFill>
              </a:rPr>
              <a:t>velocidad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5251" y="4646574"/>
            <a:ext cx="1173497" cy="11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34883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467705" y="764704"/>
            <a:ext cx="8208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Entendiendo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el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concepto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aceleración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ACELERACIÓN Y VELOCIDAD:</a:t>
            </a:r>
          </a:p>
          <a:p>
            <a:pPr algn="just">
              <a:defRPr/>
            </a:pPr>
            <a:r>
              <a:rPr lang="en-GB" sz="1800" b="0" dirty="0" err="1">
                <a:solidFill>
                  <a:schemeClr val="accent2">
                    <a:lumMod val="75000"/>
                  </a:schemeClr>
                </a:solidFill>
              </a:rPr>
              <a:t>Empareja</a:t>
            </a:r>
            <a:r>
              <a:rPr lang="en-GB" sz="1800" b="0" dirty="0">
                <a:solidFill>
                  <a:schemeClr val="accent2">
                    <a:lumMod val="75000"/>
                  </a:schemeClr>
                </a:solidFill>
              </a:rPr>
              <a:t> las </a:t>
            </a:r>
            <a:r>
              <a:rPr lang="en-GB" sz="1800" b="0" dirty="0" err="1">
                <a:solidFill>
                  <a:schemeClr val="accent2">
                    <a:lumMod val="75000"/>
                  </a:schemeClr>
                </a:solidFill>
              </a:rPr>
              <a:t>siguientes</a:t>
            </a:r>
            <a:r>
              <a:rPr lang="en-GB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dirty="0" err="1">
                <a:solidFill>
                  <a:schemeClr val="accent2">
                    <a:lumMod val="75000"/>
                  </a:schemeClr>
                </a:solidFill>
              </a:rPr>
              <a:t>afirmaciones</a:t>
            </a:r>
            <a:r>
              <a:rPr lang="en-GB" sz="1800" b="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297127"/>
            <a:ext cx="1296018" cy="135070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5E2350D-C1F8-444B-BEC2-63A0AC116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29008"/>
              </p:ext>
            </p:extLst>
          </p:nvPr>
        </p:nvGraphicFramePr>
        <p:xfrm>
          <a:off x="1043607" y="2780928"/>
          <a:ext cx="7056785" cy="307765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78641445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37329759"/>
                    </a:ext>
                  </a:extLst>
                </a:gridCol>
                <a:gridCol w="1425759">
                  <a:extLst>
                    <a:ext uri="{9D8B030D-6E8A-4147-A177-3AD203B41FA5}">
                      <a16:colId xmlns:a16="http://schemas.microsoft.com/office/drawing/2014/main" val="1990967311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1521571744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2088655302"/>
                    </a:ext>
                  </a:extLst>
                </a:gridCol>
              </a:tblGrid>
              <a:tr h="676675"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1" noProof="0" dirty="0"/>
                        <a:t>Alta </a:t>
                      </a:r>
                      <a:r>
                        <a:rPr lang="en-GB" sz="900" b="1" i="1" noProof="0" dirty="0" err="1"/>
                        <a:t>velocidad</a:t>
                      </a:r>
                      <a:r>
                        <a:rPr lang="en-GB" sz="900" b="1" i="1" noProof="0" dirty="0"/>
                        <a:t>, </a:t>
                      </a:r>
                      <a:r>
                        <a:rPr lang="en-GB" sz="900" b="1" i="1" noProof="0" dirty="0" err="1"/>
                        <a:t>baja</a:t>
                      </a:r>
                      <a:r>
                        <a:rPr lang="en-GB" sz="900" b="1" i="1" noProof="0" dirty="0"/>
                        <a:t> </a:t>
                      </a:r>
                      <a:r>
                        <a:rPr lang="en-GB" sz="900" b="1" i="1" noProof="0" dirty="0" err="1"/>
                        <a:t>aceleración</a:t>
                      </a:r>
                      <a:endParaRPr lang="en-GB" sz="900" b="1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Alta </a:t>
                      </a:r>
                      <a:r>
                        <a:rPr lang="en-GB" sz="900" b="1" i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velocidad</a:t>
                      </a:r>
                      <a:r>
                        <a:rPr lang="en-GB" sz="900" b="1" i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900" b="1" i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alta</a:t>
                      </a:r>
                      <a:r>
                        <a:rPr lang="en-GB" sz="900" b="1" i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i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aceleración</a:t>
                      </a:r>
                      <a:endParaRPr lang="en-GB" sz="900" b="1" i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Baja </a:t>
                      </a:r>
                      <a:r>
                        <a:rPr kumimoji="0" lang="en-GB" sz="9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velocidad</a:t>
                      </a: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GB" sz="9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baja</a:t>
                      </a: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9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aceleración</a:t>
                      </a:r>
                      <a:endParaRPr kumimoji="0" lang="en-GB" sz="9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900" b="1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Baja </a:t>
                      </a:r>
                      <a:r>
                        <a:rPr kumimoji="0" lang="en-GB" sz="9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velocidad</a:t>
                      </a: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GB" sz="9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alta</a:t>
                      </a: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9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aceleración</a:t>
                      </a:r>
                      <a:endParaRPr kumimoji="0" lang="en-GB" sz="9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900" b="1" i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40287"/>
                  </a:ext>
                </a:extLst>
              </a:tr>
              <a:tr h="580007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+mn-lt"/>
                        </a:rPr>
                        <a:t>Un </a:t>
                      </a:r>
                      <a:r>
                        <a:rPr lang="en-GB" sz="1000" noProof="0" dirty="0" err="1">
                          <a:latin typeface="+mn-lt"/>
                        </a:rPr>
                        <a:t>coche</a:t>
                      </a:r>
                      <a:r>
                        <a:rPr lang="en-GB" sz="1000" noProof="0" dirty="0">
                          <a:latin typeface="+mn-lt"/>
                        </a:rPr>
                        <a:t> que </a:t>
                      </a:r>
                      <a:r>
                        <a:rPr lang="en-GB" sz="1000" noProof="0" dirty="0" err="1">
                          <a:latin typeface="+mn-lt"/>
                        </a:rPr>
                        <a:t>acelera</a:t>
                      </a:r>
                      <a:r>
                        <a:rPr lang="en-GB" sz="1000" noProof="0" dirty="0">
                          <a:latin typeface="+mn-lt"/>
                        </a:rPr>
                        <a:t> al </a:t>
                      </a:r>
                      <a:r>
                        <a:rPr lang="en-GB" sz="1000" noProof="0" dirty="0" err="1">
                          <a:latin typeface="+mn-lt"/>
                        </a:rPr>
                        <a:t>máximo</a:t>
                      </a:r>
                      <a:r>
                        <a:rPr lang="en-GB" sz="1000" noProof="0" dirty="0">
                          <a:latin typeface="+mn-lt"/>
                        </a:rPr>
                        <a:t> </a:t>
                      </a:r>
                      <a:r>
                        <a:rPr lang="en-GB" sz="1000" noProof="0" dirty="0" err="1">
                          <a:latin typeface="+mn-lt"/>
                        </a:rPr>
                        <a:t>después</a:t>
                      </a:r>
                      <a:r>
                        <a:rPr lang="en-GB" sz="1000" noProof="0" dirty="0">
                          <a:latin typeface="+mn-lt"/>
                        </a:rPr>
                        <a:t> de un </a:t>
                      </a:r>
                      <a:r>
                        <a:rPr lang="en-GB" sz="1000" noProof="0" dirty="0" err="1">
                          <a:latin typeface="+mn-lt"/>
                        </a:rPr>
                        <a:t>semáforo</a:t>
                      </a:r>
                      <a:r>
                        <a:rPr lang="en-GB" sz="1000" noProof="0" dirty="0">
                          <a:latin typeface="+mn-lt"/>
                        </a:rPr>
                        <a:t> </a:t>
                      </a:r>
                      <a:r>
                        <a:rPr lang="en-GB" sz="1000" noProof="0" dirty="0" err="1">
                          <a:latin typeface="+mn-lt"/>
                        </a:rPr>
                        <a:t>en</a:t>
                      </a:r>
                      <a:r>
                        <a:rPr lang="en-GB" sz="1000" noProof="0" dirty="0">
                          <a:latin typeface="+mn-lt"/>
                        </a:rPr>
                        <a:t> </a:t>
                      </a:r>
                      <a:r>
                        <a:rPr lang="en-GB" sz="1000" noProof="0" dirty="0" err="1">
                          <a:latin typeface="+mn-lt"/>
                        </a:rPr>
                        <a:t>rojo</a:t>
                      </a:r>
                      <a:endParaRPr lang="en-GB" sz="1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646430"/>
                  </a:ext>
                </a:extLst>
              </a:tr>
              <a:tr h="580007"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 dirty="0">
                          <a:latin typeface="+mn-lt"/>
                        </a:rPr>
                        <a:t>Un coche que pasa por un área escolar a una velocidad baja, casi constante</a:t>
                      </a:r>
                      <a:endParaRPr lang="en-GB" sz="1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93780"/>
                  </a:ext>
                </a:extLst>
              </a:tr>
              <a:tr h="580007"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 dirty="0">
                          <a:latin typeface="+mn-lt"/>
                        </a:rPr>
                        <a:t>Un coche que pasa por un área escolar a una velocidad baja, casi constante</a:t>
                      </a:r>
                      <a:endParaRPr lang="en-GB" sz="1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253726"/>
                  </a:ext>
                </a:extLst>
              </a:tr>
              <a:tr h="418894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+mn-lt"/>
                        </a:rPr>
                        <a:t>Un </a:t>
                      </a:r>
                      <a:r>
                        <a:rPr lang="en-GB" sz="1000" noProof="0" dirty="0" err="1">
                          <a:latin typeface="+mn-lt"/>
                        </a:rPr>
                        <a:t>coche</a:t>
                      </a:r>
                      <a:r>
                        <a:rPr lang="en-GB" sz="1000" noProof="0" dirty="0">
                          <a:latin typeface="+mn-lt"/>
                        </a:rPr>
                        <a:t> a </a:t>
                      </a:r>
                      <a:r>
                        <a:rPr lang="en-GB" sz="1000" noProof="0" dirty="0" err="1">
                          <a:latin typeface="+mn-lt"/>
                        </a:rPr>
                        <a:t>alta</a:t>
                      </a:r>
                      <a:r>
                        <a:rPr lang="en-GB" sz="1000" noProof="0" dirty="0">
                          <a:latin typeface="+mn-lt"/>
                        </a:rPr>
                        <a:t> y </a:t>
                      </a:r>
                      <a:r>
                        <a:rPr lang="en-GB" sz="1000" noProof="0" dirty="0" err="1">
                          <a:latin typeface="+mn-lt"/>
                        </a:rPr>
                        <a:t>estable</a:t>
                      </a:r>
                      <a:r>
                        <a:rPr lang="en-GB" sz="1000" noProof="0" dirty="0">
                          <a:latin typeface="+mn-lt"/>
                        </a:rPr>
                        <a:t> </a:t>
                      </a:r>
                      <a:r>
                        <a:rPr lang="en-GB" sz="1000" noProof="0" dirty="0" err="1">
                          <a:latin typeface="+mn-lt"/>
                        </a:rPr>
                        <a:t>velocidad</a:t>
                      </a:r>
                      <a:endParaRPr lang="en-GB" sz="10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95061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381D1D1-885B-4A6E-97B9-B77605E94A0A}"/>
              </a:ext>
            </a:extLst>
          </p:cNvPr>
          <p:cNvSpPr txBox="1"/>
          <p:nvPr/>
        </p:nvSpPr>
        <p:spPr>
          <a:xfrm>
            <a:off x="3707904" y="5888124"/>
            <a:ext cx="5083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Actividad extraída de: https://es.khanacademy.org/science/physics/one-dimensional-motion/acceleration-tutorial/a/acceleration-article?modal=1</a:t>
            </a:r>
            <a:endParaRPr lang="es-ES" sz="6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36617"/>
      </p:ext>
    </p:extLst>
  </p:cSld>
  <p:clrMapOvr>
    <a:masterClrMapping/>
  </p:clrMapOvr>
  <p:transition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467705" y="764704"/>
            <a:ext cx="8208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Entendiendo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el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concepto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aceleración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ACELERACIÓN Y VELOCIDAD:</a:t>
            </a:r>
          </a:p>
          <a:p>
            <a:pPr algn="just">
              <a:defRPr/>
            </a:pPr>
            <a:r>
              <a:rPr lang="en-GB" sz="1800" b="0" dirty="0" err="1">
                <a:solidFill>
                  <a:schemeClr val="accent2">
                    <a:lumMod val="75000"/>
                  </a:schemeClr>
                </a:solidFill>
              </a:rPr>
              <a:t>Empareja</a:t>
            </a:r>
            <a:r>
              <a:rPr lang="en-GB" sz="1800" b="0" dirty="0">
                <a:solidFill>
                  <a:schemeClr val="accent2">
                    <a:lumMod val="75000"/>
                  </a:schemeClr>
                </a:solidFill>
              </a:rPr>
              <a:t> las </a:t>
            </a:r>
            <a:r>
              <a:rPr lang="en-GB" sz="1800" b="0" dirty="0" err="1">
                <a:solidFill>
                  <a:schemeClr val="accent2">
                    <a:lumMod val="75000"/>
                  </a:schemeClr>
                </a:solidFill>
              </a:rPr>
              <a:t>siguientes</a:t>
            </a:r>
            <a:r>
              <a:rPr lang="en-GB" sz="1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dirty="0" err="1">
                <a:solidFill>
                  <a:schemeClr val="accent2">
                    <a:lumMod val="75000"/>
                  </a:schemeClr>
                </a:solidFill>
              </a:rPr>
              <a:t>afirmaciones</a:t>
            </a:r>
            <a:r>
              <a:rPr lang="en-GB" sz="1800" b="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297127"/>
            <a:ext cx="1296018" cy="135070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5E2350D-C1F8-444B-BEC2-63A0AC116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362239"/>
              </p:ext>
            </p:extLst>
          </p:nvPr>
        </p:nvGraphicFramePr>
        <p:xfrm>
          <a:off x="1043607" y="2780928"/>
          <a:ext cx="7056785" cy="307765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78641445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37329759"/>
                    </a:ext>
                  </a:extLst>
                </a:gridCol>
                <a:gridCol w="1425759">
                  <a:extLst>
                    <a:ext uri="{9D8B030D-6E8A-4147-A177-3AD203B41FA5}">
                      <a16:colId xmlns:a16="http://schemas.microsoft.com/office/drawing/2014/main" val="1990967311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1521571744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2088655302"/>
                    </a:ext>
                  </a:extLst>
                </a:gridCol>
              </a:tblGrid>
              <a:tr h="676675"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1" noProof="0" dirty="0"/>
                        <a:t>Alta </a:t>
                      </a:r>
                      <a:r>
                        <a:rPr lang="en-GB" sz="900" b="1" i="1" noProof="0" dirty="0" err="1"/>
                        <a:t>velocidad</a:t>
                      </a:r>
                      <a:r>
                        <a:rPr lang="en-GB" sz="900" b="1" i="1" noProof="0" dirty="0"/>
                        <a:t>, </a:t>
                      </a:r>
                      <a:r>
                        <a:rPr lang="en-GB" sz="900" b="1" i="1" noProof="0" dirty="0" err="1"/>
                        <a:t>baja</a:t>
                      </a:r>
                      <a:r>
                        <a:rPr lang="en-GB" sz="900" b="1" i="1" noProof="0" dirty="0"/>
                        <a:t> </a:t>
                      </a:r>
                      <a:r>
                        <a:rPr lang="en-GB" sz="900" b="1" i="1" noProof="0" dirty="0" err="1"/>
                        <a:t>aceleración</a:t>
                      </a:r>
                      <a:endParaRPr lang="en-GB" sz="900" b="1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Alta </a:t>
                      </a:r>
                      <a:r>
                        <a:rPr lang="en-GB" sz="900" b="1" i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velocidad</a:t>
                      </a:r>
                      <a:r>
                        <a:rPr lang="en-GB" sz="900" b="1" i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900" b="1" i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alta</a:t>
                      </a:r>
                      <a:r>
                        <a:rPr lang="en-GB" sz="900" b="1" i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i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aceleración</a:t>
                      </a:r>
                      <a:endParaRPr lang="en-GB" sz="900" b="1" i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900" b="1" i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Baja </a:t>
                      </a:r>
                      <a:r>
                        <a:rPr kumimoji="0" lang="en-GB" sz="9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velocidad</a:t>
                      </a: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GB" sz="9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baja</a:t>
                      </a: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9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aceleración</a:t>
                      </a:r>
                      <a:endParaRPr kumimoji="0" lang="en-GB" sz="9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Baja </a:t>
                      </a:r>
                      <a:r>
                        <a:rPr kumimoji="0" lang="en-GB" sz="9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velocidad</a:t>
                      </a: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GB" sz="9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alta</a:t>
                      </a:r>
                      <a:r>
                        <a:rPr kumimoji="0" lang="en-GB" sz="9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9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aceleración</a:t>
                      </a:r>
                      <a:endParaRPr kumimoji="0" lang="en-GB" sz="9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40287"/>
                  </a:ext>
                </a:extLst>
              </a:tr>
              <a:tr h="580007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+mn-lt"/>
                        </a:rPr>
                        <a:t>Un </a:t>
                      </a:r>
                      <a:r>
                        <a:rPr lang="en-GB" sz="1000" noProof="0" dirty="0" err="1">
                          <a:latin typeface="+mn-lt"/>
                        </a:rPr>
                        <a:t>coche</a:t>
                      </a:r>
                      <a:r>
                        <a:rPr lang="en-GB" sz="1000" noProof="0" dirty="0">
                          <a:latin typeface="+mn-lt"/>
                        </a:rPr>
                        <a:t> que </a:t>
                      </a:r>
                      <a:r>
                        <a:rPr lang="en-GB" sz="1000" noProof="0" dirty="0" err="1">
                          <a:latin typeface="+mn-lt"/>
                        </a:rPr>
                        <a:t>acelera</a:t>
                      </a:r>
                      <a:r>
                        <a:rPr lang="en-GB" sz="1000" noProof="0" dirty="0">
                          <a:latin typeface="+mn-lt"/>
                        </a:rPr>
                        <a:t> al </a:t>
                      </a:r>
                      <a:r>
                        <a:rPr lang="en-GB" sz="1000" noProof="0" dirty="0" err="1">
                          <a:latin typeface="+mn-lt"/>
                        </a:rPr>
                        <a:t>máximo</a:t>
                      </a:r>
                      <a:r>
                        <a:rPr lang="en-GB" sz="1000" noProof="0" dirty="0">
                          <a:latin typeface="+mn-lt"/>
                        </a:rPr>
                        <a:t> </a:t>
                      </a:r>
                      <a:r>
                        <a:rPr lang="en-GB" sz="1000" noProof="0" dirty="0" err="1">
                          <a:latin typeface="+mn-lt"/>
                        </a:rPr>
                        <a:t>después</a:t>
                      </a:r>
                      <a:r>
                        <a:rPr lang="en-GB" sz="1000" noProof="0" dirty="0">
                          <a:latin typeface="+mn-lt"/>
                        </a:rPr>
                        <a:t> de un </a:t>
                      </a:r>
                      <a:r>
                        <a:rPr lang="en-GB" sz="1000" noProof="0" dirty="0" err="1">
                          <a:latin typeface="+mn-lt"/>
                        </a:rPr>
                        <a:t>semáforo</a:t>
                      </a:r>
                      <a:r>
                        <a:rPr lang="en-GB" sz="1000" noProof="0" dirty="0">
                          <a:latin typeface="+mn-lt"/>
                        </a:rPr>
                        <a:t> </a:t>
                      </a:r>
                      <a:r>
                        <a:rPr lang="en-GB" sz="1000" noProof="0" dirty="0" err="1">
                          <a:latin typeface="+mn-lt"/>
                        </a:rPr>
                        <a:t>en</a:t>
                      </a:r>
                      <a:r>
                        <a:rPr lang="en-GB" sz="1000" noProof="0" dirty="0">
                          <a:latin typeface="+mn-lt"/>
                        </a:rPr>
                        <a:t> </a:t>
                      </a:r>
                      <a:r>
                        <a:rPr lang="en-GB" sz="1000" noProof="0" dirty="0" err="1">
                          <a:latin typeface="+mn-lt"/>
                        </a:rPr>
                        <a:t>rojo</a:t>
                      </a:r>
                      <a:endParaRPr lang="en-GB" sz="1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646430"/>
                  </a:ext>
                </a:extLst>
              </a:tr>
              <a:tr h="580007"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 dirty="0">
                          <a:latin typeface="+mn-lt"/>
                        </a:rPr>
                        <a:t>Un coche que pasa por un área escolar a una velocidad baja, casi constante</a:t>
                      </a:r>
                      <a:endParaRPr lang="en-GB" sz="1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93780"/>
                  </a:ext>
                </a:extLst>
              </a:tr>
              <a:tr h="580007"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 dirty="0">
                          <a:latin typeface="+mn-lt"/>
                        </a:rPr>
                        <a:t>Un coche que pasa por un área escolar a una velocidad baja, casi constante</a:t>
                      </a:r>
                      <a:endParaRPr lang="en-GB" sz="1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253726"/>
                  </a:ext>
                </a:extLst>
              </a:tr>
              <a:tr h="418894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+mn-lt"/>
                        </a:rPr>
                        <a:t>Un </a:t>
                      </a:r>
                      <a:r>
                        <a:rPr lang="en-GB" sz="1000" noProof="0" dirty="0" err="1">
                          <a:latin typeface="+mn-lt"/>
                        </a:rPr>
                        <a:t>coche</a:t>
                      </a:r>
                      <a:r>
                        <a:rPr lang="en-GB" sz="1000" noProof="0" dirty="0">
                          <a:latin typeface="+mn-lt"/>
                        </a:rPr>
                        <a:t> a </a:t>
                      </a:r>
                      <a:r>
                        <a:rPr lang="en-GB" sz="1000" noProof="0" dirty="0" err="1">
                          <a:latin typeface="+mn-lt"/>
                        </a:rPr>
                        <a:t>alta</a:t>
                      </a:r>
                      <a:r>
                        <a:rPr lang="en-GB" sz="1000" noProof="0" dirty="0">
                          <a:latin typeface="+mn-lt"/>
                        </a:rPr>
                        <a:t> y </a:t>
                      </a:r>
                      <a:r>
                        <a:rPr lang="en-GB" sz="1000" noProof="0" dirty="0" err="1">
                          <a:latin typeface="+mn-lt"/>
                        </a:rPr>
                        <a:t>estable</a:t>
                      </a:r>
                      <a:r>
                        <a:rPr lang="en-GB" sz="1000" noProof="0" dirty="0">
                          <a:latin typeface="+mn-lt"/>
                        </a:rPr>
                        <a:t> </a:t>
                      </a:r>
                      <a:r>
                        <a:rPr lang="en-GB" sz="1000" noProof="0" dirty="0" err="1">
                          <a:latin typeface="+mn-lt"/>
                        </a:rPr>
                        <a:t>velocidad</a:t>
                      </a:r>
                      <a:endParaRPr lang="en-GB" sz="10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95061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381D1D1-885B-4A6E-97B9-B77605E94A0A}"/>
              </a:ext>
            </a:extLst>
          </p:cNvPr>
          <p:cNvSpPr txBox="1"/>
          <p:nvPr/>
        </p:nvSpPr>
        <p:spPr>
          <a:xfrm>
            <a:off x="3707904" y="5888124"/>
            <a:ext cx="5083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Actividad extraída de: https://es.khanacademy.org/science/physics/one-dimensional-motion/acceleration-tutorial/a/acceleration-article?modal=1</a:t>
            </a:r>
            <a:endParaRPr lang="es-ES" sz="6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82504"/>
      </p:ext>
    </p:extLst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850" y="1412875"/>
            <a:ext cx="81359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ÍNDICE DE LA CLASE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043930" y="2276872"/>
            <a:ext cx="74158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Entendiendo</a:t>
            </a:r>
            <a:r>
              <a:rPr lang="en-US" sz="2200" b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el </a:t>
            </a:r>
            <a:r>
              <a:rPr lang="en-US" sz="2200" b="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concepto</a:t>
            </a:r>
            <a:r>
              <a:rPr lang="en-US" sz="2200" b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2200" b="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aceleración</a:t>
            </a:r>
            <a:endParaRPr lang="en-US" sz="22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-------------------------------------------------------------------------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Taller de la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clase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800" b="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800" b="0" dirty="0" err="1">
                <a:solidFill>
                  <a:schemeClr val="accent2">
                    <a:lumMod val="75000"/>
                  </a:schemeClr>
                </a:solidFill>
              </a:rPr>
              <a:t>Planos</a:t>
            </a:r>
            <a:r>
              <a:rPr lang="en-US" sz="2800" b="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800" b="0" dirty="0" err="1">
                <a:solidFill>
                  <a:schemeClr val="accent2">
                    <a:lumMod val="75000"/>
                  </a:schemeClr>
                </a:solidFill>
              </a:rPr>
              <a:t>movimiento</a:t>
            </a:r>
            <a:endParaRPr lang="en-US" sz="2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51010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A73C21-0A96-4C2A-AC5E-00E5F6F92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888" y="1187901"/>
            <a:ext cx="1477494" cy="1449511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150760" y="934123"/>
            <a:ext cx="60484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Planos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movimiento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566792" y="2252966"/>
            <a:ext cx="820859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Objetivo</a:t>
            </a:r>
            <a:r>
              <a:rPr lang="en-U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Determinar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los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planos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movimiento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y los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ejes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de los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tres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movimientos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propuestos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Instrucciones</a:t>
            </a:r>
            <a:r>
              <a:rPr lang="en-U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Formar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grupos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trabajo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Uno de los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estudiantes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hace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el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rol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modelo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anatómico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Primer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movimiento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desde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la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posición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1,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realizar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rotación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interna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-externa de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hombro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sin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separar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el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codo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del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tronco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Segundo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movimiento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desde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la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posición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1,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realizar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pronación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supinación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antebrazo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Tercer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movimiento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desde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la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posición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2,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realizar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rotaciones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internas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externas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de hombre.</a:t>
            </a:r>
          </a:p>
          <a:p>
            <a:pPr marL="342900" indent="-342900">
              <a:buFontTx/>
              <a:buChar char="-"/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A09F24-73A3-401F-8DD2-FDC13799515F}"/>
              </a:ext>
            </a:extLst>
          </p:cNvPr>
          <p:cNvSpPr txBox="1"/>
          <p:nvPr/>
        </p:nvSpPr>
        <p:spPr>
          <a:xfrm>
            <a:off x="7100531" y="79562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TALLER</a:t>
            </a:r>
          </a:p>
        </p:txBody>
      </p:sp>
    </p:spTree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A73C21-0A96-4C2A-AC5E-00E5F6F92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736" y="1100826"/>
            <a:ext cx="1477494" cy="1449511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490348" y="947957"/>
            <a:ext cx="60484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Planos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movimiento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539651" y="2396840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A09F24-73A3-401F-8DD2-FDC13799515F}"/>
              </a:ext>
            </a:extLst>
          </p:cNvPr>
          <p:cNvSpPr txBox="1"/>
          <p:nvPr/>
        </p:nvSpPr>
        <p:spPr>
          <a:xfrm>
            <a:off x="7213379" y="75842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TALLER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CF18ED0-947B-4B57-8F74-4919F929B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39" y="2796950"/>
            <a:ext cx="4201453" cy="21922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A94F700-2882-4F2F-961A-4A1C59BFA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1" y="2821007"/>
            <a:ext cx="4216871" cy="219220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D0BD5D6-D3B1-48C0-BC45-8A36D2A509E8}"/>
              </a:ext>
            </a:extLst>
          </p:cNvPr>
          <p:cNvSpPr txBox="1"/>
          <p:nvPr/>
        </p:nvSpPr>
        <p:spPr>
          <a:xfrm>
            <a:off x="2008431" y="5193789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Posición 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3A4D712-4189-4024-8D27-AA5DE9174B98}"/>
              </a:ext>
            </a:extLst>
          </p:cNvPr>
          <p:cNvSpPr txBox="1"/>
          <p:nvPr/>
        </p:nvSpPr>
        <p:spPr>
          <a:xfrm>
            <a:off x="6331434" y="5070678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Posición 2</a:t>
            </a:r>
          </a:p>
        </p:txBody>
      </p:sp>
    </p:spTree>
    <p:extLst>
      <p:ext uri="{BB962C8B-B14F-4D97-AF65-F5344CB8AC3E}">
        <p14:creationId xmlns:p14="http://schemas.microsoft.com/office/powerpoint/2010/main" val="1219333316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39102</TotalTime>
  <Pages>0</Pages>
  <Words>757</Words>
  <Characters>0</Characters>
  <Application>Microsoft Office PowerPoint</Application>
  <PresentationFormat>Presentación en pantalla (4:3)</PresentationFormat>
  <Lines>0</Lines>
  <Paragraphs>112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Arial Bold</vt:lpstr>
      <vt:lpstr>Bahnschrift Light SemiCondensed</vt:lpstr>
      <vt:lpstr>Bradley Hand ITC</vt:lpstr>
      <vt:lpstr>Calibri</vt:lpstr>
      <vt:lpstr>Gill Sans</vt:lpstr>
      <vt:lpstr>Times New Roman</vt:lpstr>
      <vt:lpstr>Pantallazo inicio</vt:lpstr>
      <vt:lpstr>Pantallazo cierre</vt:lpstr>
      <vt:lpstr>1_WOIZ - prezentacja "wykładowa"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Cristina Herrero Ligero</cp:lastModifiedBy>
  <cp:revision>1012</cp:revision>
  <cp:lastPrinted>2011-07-18T19:05:36Z</cp:lastPrinted>
  <dcterms:created xsi:type="dcterms:W3CDTF">2010-06-23T19:02:16Z</dcterms:created>
  <dcterms:modified xsi:type="dcterms:W3CDTF">2021-07-05T08:31:34Z</dcterms:modified>
</cp:coreProperties>
</file>