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50" r:id="rId6"/>
    <p:sldMasterId id="2147483662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y="6858000" cx="9144000"/>
  <p:notesSz cx="6669075" cy="9928225"/>
  <p:embeddedFontLst>
    <p:embeddedFont>
      <p:font typeface="Architects Daughter"/>
      <p:regular r:id="rId20"/>
    </p:embeddedFont>
    <p:embeddedFont>
      <p:font typeface="Gill Sans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g4gDbMJfhU8cb+9odbSZr5DJoF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51E6BAB-AE4A-4941-8994-E655E12F9BC7}">
  <a:tblStyle styleId="{051E6BAB-AE4A-4941-8994-E655E12F9BC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5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5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chitectsDaughter-regular.fntdata"/><Relationship Id="rId11" Type="http://schemas.openxmlformats.org/officeDocument/2006/relationships/slide" Target="slides/slide3.xml"/><Relationship Id="rId22" Type="http://schemas.openxmlformats.org/officeDocument/2006/relationships/font" Target="fonts/GillSans-bold.fntdata"/><Relationship Id="rId10" Type="http://schemas.openxmlformats.org/officeDocument/2006/relationships/slide" Target="slides/slide2.xml"/><Relationship Id="rId21" Type="http://schemas.openxmlformats.org/officeDocument/2006/relationships/font" Target="fonts/GillSans-regular.fntdata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23" Type="http://customschemas.google.com/relationships/presentationmetadata" Target="meta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1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0.xml"/><Relationship Id="rId7" Type="http://schemas.openxmlformats.org/officeDocument/2006/relationships/slideMaster" Target="slideMasters/slideMaster3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ill Sans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778250" y="0"/>
            <a:ext cx="288925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ill Sans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31338"/>
            <a:ext cx="2890838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25" spcFirstLastPara="1" rIns="94825" wrap="square" tIns="474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ill Sans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25" spcFirstLastPara="1" rIns="94825" wrap="square" tIns="474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anchorCtr="0" anchor="t" bIns="47400" lIns="94825" spcFirstLastPara="1" rIns="94825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:notes"/>
          <p:cNvSpPr/>
          <p:nvPr>
            <p:ph idx="2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Google Shape;207;p10:notes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Wspólnie ze studentami sprawdź odpowiedzi.</a:t>
            </a:r>
            <a:endParaRPr/>
          </a:p>
        </p:txBody>
      </p:sp>
      <p:sp>
        <p:nvSpPr>
          <p:cNvPr id="208" name="Google Shape;208;p10:notes"/>
          <p:cNvSpPr txBox="1"/>
          <p:nvPr>
            <p:ph idx="12" type="sldNum"/>
          </p:nvPr>
        </p:nvSpPr>
        <p:spPr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25" spcFirstLastPara="1" rIns="94825" wrap="square" tIns="474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pl-P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sz="1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anchorCtr="0" anchor="t" bIns="47400" lIns="94825" spcFirstLastPara="1" rIns="94825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1:notes"/>
          <p:cNvSpPr/>
          <p:nvPr>
            <p:ph idx="2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/>
          <p:nvPr>
            <p:ph idx="2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 txBox="1"/>
          <p:nvPr>
            <p:ph idx="12" type="sldNum"/>
          </p:nvPr>
        </p:nvSpPr>
        <p:spPr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25" spcFirstLastPara="1" rIns="94825" wrap="square" tIns="474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/>
          <p:nvPr>
            <p:ph idx="2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Nauczyciel przedstawia wprowadzenie do ćwiczenia, pamiętając o definicjach obu typów zmiennych. Studenci powinni umieć klasyfikować zmienne.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Czas=5-10´. </a:t>
            </a:r>
            <a:endParaRPr/>
          </a:p>
        </p:txBody>
      </p:sp>
      <p:sp>
        <p:nvSpPr>
          <p:cNvPr id="100" name="Google Shape;100;p3:notes"/>
          <p:cNvSpPr txBox="1"/>
          <p:nvPr>
            <p:ph idx="12" type="sldNum"/>
          </p:nvPr>
        </p:nvSpPr>
        <p:spPr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25" spcFirstLastPara="1" rIns="94825" wrap="square" tIns="474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/>
          <p:nvPr>
            <p:ph idx="2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 txBox="1"/>
          <p:nvPr>
            <p:ph idx="12" type="sldNum"/>
          </p:nvPr>
        </p:nvSpPr>
        <p:spPr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25" spcFirstLastPara="1" rIns="94825" wrap="square" tIns="474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pl-P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sz="1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/>
          <p:nvPr>
            <p:ph idx="2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Wymagany czas: 10´.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 txBox="1"/>
          <p:nvPr>
            <p:ph idx="12" type="sldNum"/>
          </p:nvPr>
        </p:nvSpPr>
        <p:spPr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25" spcFirstLastPara="1" rIns="94825" wrap="square" tIns="474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pl-P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sz="1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/>
          <p:nvPr>
            <p:ph idx="2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Poprawne odpowiedzi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Wyjaśnienie nauczyciela (jeśli jest wymagane): Kierowca przyspieszający do maksimum oznacza duże przyspieszenie, ponieważ prędkość szybko się zmienia. Samochód o prawie stabilnej / stałej prędkości oznacza, że prędkość nie zmienia się, więc przyspieszenie jest małe. Przyspieszenie wynosi zero, jeśli prędkość jest stała. Samochód na terenie szkoły / strefie dla pieszych lub za czerwonymi światłami, prędkość jest mała (w drugim przypadku samochód jest zatrzymany, więc nie ma czasu na uzyskanie dużej prędkości).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Wymagany czas: 10´.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6:notes"/>
          <p:cNvSpPr txBox="1"/>
          <p:nvPr>
            <p:ph idx="12" type="sldNum"/>
          </p:nvPr>
        </p:nvSpPr>
        <p:spPr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25" spcFirstLastPara="1" rIns="94825" wrap="square" tIns="474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pl-P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sz="1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/>
          <p:nvPr>
            <p:ph idx="2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3" name="Google Shape;163;p7:notes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:notes"/>
          <p:cNvSpPr txBox="1"/>
          <p:nvPr>
            <p:ph idx="12" type="sldNum"/>
          </p:nvPr>
        </p:nvSpPr>
        <p:spPr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25" spcFirstLastPara="1" rIns="94825" wrap="square" tIns="474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pl-P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sz="1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:notes"/>
          <p:cNvSpPr/>
          <p:nvPr>
            <p:ph idx="2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Google Shape;175;p8:notes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8:notes"/>
          <p:cNvSpPr txBox="1"/>
          <p:nvPr>
            <p:ph idx="12" type="sldNum"/>
          </p:nvPr>
        </p:nvSpPr>
        <p:spPr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25" spcFirstLastPara="1" rIns="94825" wrap="square" tIns="474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pl-P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sz="1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:notes"/>
          <p:cNvSpPr/>
          <p:nvPr>
            <p:ph idx="2" type="sldImg"/>
          </p:nvPr>
        </p:nvSpPr>
        <p:spPr>
          <a:xfrm>
            <a:off x="854075" y="746125"/>
            <a:ext cx="4960938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p9:notes"/>
          <p:cNvSpPr txBox="1"/>
          <p:nvPr>
            <p:ph idx="1" type="body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25" spcFirstLastPara="1" rIns="94825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9:notes"/>
          <p:cNvSpPr txBox="1"/>
          <p:nvPr>
            <p:ph idx="12" type="sldNum"/>
          </p:nvPr>
        </p:nvSpPr>
        <p:spPr>
          <a:xfrm>
            <a:off x="3778250" y="9431338"/>
            <a:ext cx="2889250" cy="4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25" spcFirstLastPara="1" rIns="94825" wrap="square" tIns="474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pl-P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sz="1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">
  <p:cSld name="Diseño personalizado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1675"/>
              </a:spcBef>
              <a:spcAft>
                <a:spcPts val="0"/>
              </a:spcAft>
              <a:buClr>
                <a:schemeClr val="dk1"/>
              </a:buClr>
              <a:buSzPts val="5472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788"/>
              <a:buFont typeface="Arial"/>
              <a:buNone/>
              <a:defRPr b="0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None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None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None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None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None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None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None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Clr>
                <a:schemeClr val="dk1"/>
              </a:buClr>
              <a:buSzPts val="2394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052"/>
              <a:buFont typeface="Arial"/>
              <a:buNone/>
              <a:defRPr b="0" i="0" sz="12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710"/>
              <a:buFont typeface="Arial"/>
              <a:buNone/>
              <a:defRPr b="0" i="0" sz="1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6"/>
          <p:cNvSpPr txBox="1"/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26"/>
          <p:cNvSpPr txBox="1"/>
          <p:nvPr>
            <p:ph idx="1" type="body"/>
          </p:nvPr>
        </p:nvSpPr>
        <p:spPr>
          <a:xfrm rot="5400000">
            <a:off x="1613693" y="704056"/>
            <a:ext cx="300038" cy="2447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9204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9204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9204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9204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9204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9204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9204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9203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/>
          <p:nvPr>
            <p:ph type="title"/>
          </p:nvPr>
        </p:nvSpPr>
        <p:spPr>
          <a:xfrm rot="5400000">
            <a:off x="4922838" y="1990726"/>
            <a:ext cx="5781675" cy="21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27"/>
          <p:cNvSpPr txBox="1"/>
          <p:nvPr>
            <p:ph idx="1" type="body"/>
          </p:nvPr>
        </p:nvSpPr>
        <p:spPr>
          <a:xfrm rot="5400000">
            <a:off x="526257" y="-94455"/>
            <a:ext cx="5781675" cy="6329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9204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9204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9204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9204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9204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9204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9204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9203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675"/>
              </a:spcBef>
              <a:spcAft>
                <a:spcPts val="0"/>
              </a:spcAft>
              <a:buClr>
                <a:schemeClr val="dk1"/>
              </a:buClr>
              <a:buSzPts val="1881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None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None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None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None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None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None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None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None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539750" y="1778000"/>
            <a:ext cx="2447925" cy="300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9204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9204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9204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9204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9204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9204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9204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9203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Clr>
                <a:schemeClr val="dk1"/>
              </a:buClr>
              <a:buSzPts val="342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None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394"/>
              <a:buFont typeface="Arial"/>
              <a:buNone/>
              <a:defRPr b="0" i="0" sz="1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394"/>
              <a:buFont typeface="Arial"/>
              <a:buNone/>
              <a:defRPr b="0" i="0" sz="1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394"/>
              <a:buFont typeface="Arial"/>
              <a:buNone/>
              <a:defRPr b="0" i="0" sz="1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394"/>
              <a:buFont typeface="Arial"/>
              <a:buNone/>
              <a:defRPr b="0" i="0" sz="1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394"/>
              <a:buFont typeface="Arial"/>
              <a:buNone/>
              <a:defRPr b="0" i="0" sz="1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394"/>
              <a:buFont typeface="Arial"/>
              <a:buNone/>
              <a:defRPr b="0" i="0" sz="1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 txBox="1"/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21"/>
          <p:cNvSpPr txBox="1"/>
          <p:nvPr>
            <p:ph idx="1" type="body"/>
          </p:nvPr>
        </p:nvSpPr>
        <p:spPr>
          <a:xfrm>
            <a:off x="252413" y="1400175"/>
            <a:ext cx="4243387" cy="4560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9204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45769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Char char="•"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24053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24053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24053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24053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24053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24053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21"/>
          <p:cNvSpPr txBox="1"/>
          <p:nvPr>
            <p:ph idx="2" type="body"/>
          </p:nvPr>
        </p:nvSpPr>
        <p:spPr>
          <a:xfrm>
            <a:off x="4648200" y="1400175"/>
            <a:ext cx="4244975" cy="4560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9204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45769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Char char="•"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24053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24053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24053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24053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24053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24053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Clr>
                <a:schemeClr val="dk1"/>
              </a:buClr>
              <a:buSzPts val="4104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None/>
              <a:defRPr b="1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None/>
              <a:defRPr b="1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45769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Char char="•"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24053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2336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2335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02335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02335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02335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02335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Clr>
                <a:schemeClr val="dk1"/>
              </a:buClr>
              <a:buSzPts val="4104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None/>
              <a:defRPr b="1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None/>
              <a:defRPr b="1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None/>
              <a:defRPr b="1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45769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Char char="•"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24053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078"/>
              <a:buFont typeface="Arial"/>
              <a:buChar char="•"/>
              <a:defRPr b="0" i="0" sz="1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2336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2335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02335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02335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02335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02335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736"/>
              <a:buFont typeface="Arial"/>
              <a:buChar char="•"/>
              <a:defRPr b="0" i="0" sz="16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/>
          <p:nvPr>
            <p:ph type="title"/>
          </p:nvPr>
        </p:nvSpPr>
        <p:spPr>
          <a:xfrm>
            <a:off x="539552" y="1091852"/>
            <a:ext cx="7200900" cy="604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2638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788"/>
              <a:buFont typeface="Arial"/>
              <a:buChar char="•"/>
              <a:defRPr b="0" i="0" sz="28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9204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4104"/>
              <a:buFont typeface="Arial"/>
              <a:buChar char="•"/>
              <a:defRPr b="0" i="0" sz="24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45769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Char char="•"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45770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Char char="•"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45770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Char char="•"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45770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Char char="•"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45770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Char char="•"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45770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3420"/>
              <a:buFont typeface="Arial"/>
              <a:buChar char="•"/>
              <a:defRPr b="0" i="0" sz="2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675"/>
              </a:spcBef>
              <a:spcAft>
                <a:spcPts val="0"/>
              </a:spcAft>
              <a:buClr>
                <a:schemeClr val="dk1"/>
              </a:buClr>
              <a:buSzPts val="2394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2052"/>
              <a:buFont typeface="Arial"/>
              <a:buNone/>
              <a:defRPr b="0" i="0" sz="12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710"/>
              <a:buFont typeface="Arial"/>
              <a:buNone/>
              <a:defRPr b="0" i="0" sz="10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675"/>
              </a:spcBef>
              <a:spcAft>
                <a:spcPts val="0"/>
              </a:spcAft>
              <a:buClr>
                <a:srgbClr val="202261"/>
              </a:buClr>
              <a:buSzPts val="1539"/>
              <a:buFont typeface="Arial"/>
              <a:buNone/>
              <a:defRPr b="0" i="0" sz="900" u="none" cap="none" strike="noStrike">
                <a:solidFill>
                  <a:srgbClr val="2022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5.png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10" Type="http://schemas.openxmlformats.org/officeDocument/2006/relationships/theme" Target="../theme/theme3.xml"/><Relationship Id="rId9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6.xml"/><Relationship Id="rId10" Type="http://schemas.openxmlformats.org/officeDocument/2006/relationships/slideLayout" Target="../slideLayouts/slideLayout5.xml"/><Relationship Id="rId13" Type="http://schemas.openxmlformats.org/officeDocument/2006/relationships/slideLayout" Target="../slideLayouts/slideLayout8.xml"/><Relationship Id="rId12" Type="http://schemas.openxmlformats.org/officeDocument/2006/relationships/slideLayout" Target="../slideLayouts/slideLayout7.xml"/><Relationship Id="rId1" Type="http://schemas.openxmlformats.org/officeDocument/2006/relationships/image" Target="../media/image9.jpg"/><Relationship Id="rId2" Type="http://schemas.openxmlformats.org/officeDocument/2006/relationships/image" Target="../media/image10.png"/><Relationship Id="rId3" Type="http://schemas.openxmlformats.org/officeDocument/2006/relationships/image" Target="../media/image5.png"/><Relationship Id="rId4" Type="http://schemas.openxmlformats.org/officeDocument/2006/relationships/image" Target="../media/image12.png"/><Relationship Id="rId9" Type="http://schemas.openxmlformats.org/officeDocument/2006/relationships/slideLayout" Target="../slideLayouts/slideLayout4.xml"/><Relationship Id="rId15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1.xml"/><Relationship Id="rId5" Type="http://schemas.openxmlformats.org/officeDocument/2006/relationships/image" Target="../media/image13.gif"/><Relationship Id="rId6" Type="http://schemas.openxmlformats.org/officeDocument/2006/relationships/image" Target="../media/image11.jpg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4.jpg"/><Relationship Id="rId2" Type="http://schemas.openxmlformats.org/officeDocument/2006/relationships/image" Target="../media/image5.png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9" Type="http://schemas.openxmlformats.org/officeDocument/2006/relationships/theme" Target="../theme/theme4.xml"/><Relationship Id="rId5" Type="http://schemas.openxmlformats.org/officeDocument/2006/relationships/image" Target="../media/image6.png"/><Relationship Id="rId6" Type="http://schemas.openxmlformats.org/officeDocument/2006/relationships/image" Target="../media/image15.png"/><Relationship Id="rId7" Type="http://schemas.openxmlformats.org/officeDocument/2006/relationships/image" Target="../media/image4.png"/><Relationship Id="rId8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2"/>
          <p:cNvGrpSpPr/>
          <p:nvPr/>
        </p:nvGrpSpPr>
        <p:grpSpPr>
          <a:xfrm>
            <a:off x="1427789" y="2101850"/>
            <a:ext cx="6288423" cy="1543174"/>
            <a:chOff x="2483768" y="2101850"/>
            <a:chExt cx="6288423" cy="1543174"/>
          </a:xfrm>
        </p:grpSpPr>
        <p:pic>
          <p:nvPicPr>
            <p:cNvPr id="11" name="Google Shape;11;p12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6839351" y="2101850"/>
              <a:ext cx="1932840" cy="15431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Google Shape;12;p12"/>
            <p:cNvSpPr txBox="1"/>
            <p:nvPr/>
          </p:nvSpPr>
          <p:spPr>
            <a:xfrm>
              <a:off x="2483768" y="2321491"/>
              <a:ext cx="4184730" cy="11038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l-PL" sz="1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Development of innovative training solutions in the ﬁeld of functional evaluation aimed at updating of the curricula of health sciences schools</a:t>
              </a:r>
              <a:endParaRPr b="1" i="0" sz="1800" u="none" cap="none" strike="noStrike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descr="Logo Politechniki ÅlÄskiej" id="13" name="Google Shape;13;p12"/>
          <p:cNvPicPr preferRelativeResize="0"/>
          <p:nvPr/>
        </p:nvPicPr>
        <p:blipFill rotWithShape="1">
          <a:blip r:embed="rId2">
            <a:alphaModFix/>
          </a:blip>
          <a:srcRect b="0" l="1044" r="29419" t="0"/>
          <a:stretch/>
        </p:blipFill>
        <p:spPr>
          <a:xfrm>
            <a:off x="539750" y="5932488"/>
            <a:ext cx="1871663" cy="503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3038" y="5805488"/>
            <a:ext cx="974725" cy="757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2"/>
          <p:cNvPicPr preferRelativeResize="0"/>
          <p:nvPr/>
        </p:nvPicPr>
        <p:blipFill rotWithShape="1">
          <a:blip r:embed="rId4">
            <a:alphaModFix/>
          </a:blip>
          <a:srcRect b="26702" l="10886" r="9628" t="30379"/>
          <a:stretch/>
        </p:blipFill>
        <p:spPr>
          <a:xfrm>
            <a:off x="6958013" y="5868988"/>
            <a:ext cx="1646237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70225" y="5983288"/>
            <a:ext cx="1452563" cy="401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4691"/>
            <a:ext cx="9144000" cy="1859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64287" y="1327888"/>
            <a:ext cx="1812155" cy="516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2"/>
          <p:cNvPicPr preferRelativeResize="0"/>
          <p:nvPr/>
        </p:nvPicPr>
        <p:blipFill rotWithShape="1">
          <a:blip r:embed="rId8">
            <a:alphaModFix/>
          </a:blip>
          <a:srcRect b="8289" l="0" r="0" t="26203"/>
          <a:stretch/>
        </p:blipFill>
        <p:spPr>
          <a:xfrm rot="-5400000">
            <a:off x="-1467543" y="3788789"/>
            <a:ext cx="3324052" cy="3600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14055"/>
            <a:ext cx="9144000" cy="6934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Google Shape;23;p14"/>
          <p:cNvCxnSpPr/>
          <p:nvPr/>
        </p:nvCxnSpPr>
        <p:spPr>
          <a:xfrm>
            <a:off x="-49213" y="6165304"/>
            <a:ext cx="9193213" cy="0"/>
          </a:xfrm>
          <a:prstGeom prst="straightConnector1">
            <a:avLst/>
          </a:prstGeom>
          <a:noFill/>
          <a:ln cap="flat" cmpd="sng" w="12700">
            <a:solidFill>
              <a:srgbClr val="0404E6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4" name="Google Shape;2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96336" y="260041"/>
            <a:ext cx="1235793" cy="35252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Google Shape;25;p14"/>
          <p:cNvGrpSpPr/>
          <p:nvPr/>
        </p:nvGrpSpPr>
        <p:grpSpPr>
          <a:xfrm>
            <a:off x="323528" y="6309320"/>
            <a:ext cx="2664296" cy="386577"/>
            <a:chOff x="395536" y="6066170"/>
            <a:chExt cx="3468321" cy="503237"/>
          </a:xfrm>
        </p:grpSpPr>
        <p:pic>
          <p:nvPicPr>
            <p:cNvPr descr="Logo Politechniki ÅlÄskiej" id="26" name="Google Shape;26;p14"/>
            <p:cNvPicPr preferRelativeResize="0"/>
            <p:nvPr/>
          </p:nvPicPr>
          <p:blipFill rotWithShape="1">
            <a:blip r:embed="rId3">
              <a:alphaModFix/>
            </a:blip>
            <a:srcRect b="0" l="0" r="78612" t="0"/>
            <a:stretch/>
          </p:blipFill>
          <p:spPr>
            <a:xfrm>
              <a:off x="395536" y="6066170"/>
              <a:ext cx="575866" cy="5032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Google Shape;27;p1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256834" y="6140748"/>
              <a:ext cx="686346" cy="3540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Google Shape;28;p1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228612" y="6081970"/>
              <a:ext cx="470833" cy="4716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Google Shape;29;p14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984877" y="6141605"/>
              <a:ext cx="878980" cy="35236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Google Shape;30;p14"/>
          <p:cNvSpPr txBox="1"/>
          <p:nvPr/>
        </p:nvSpPr>
        <p:spPr>
          <a:xfrm>
            <a:off x="251520" y="116631"/>
            <a:ext cx="2980206" cy="4320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90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Development of innovative training solutions in the ﬁeld of functional evaluation aimed at updating of the curricula of health sciences schools</a:t>
            </a:r>
            <a:endParaRPr b="1" i="0" sz="900" u="none" cap="none" strike="noStrike">
              <a:solidFill>
                <a:srgbClr val="606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1" name="Google Shape;31;p14"/>
          <p:cNvCxnSpPr>
            <a:stCxn id="26" idx="1"/>
          </p:cNvCxnSpPr>
          <p:nvPr/>
        </p:nvCxnSpPr>
        <p:spPr>
          <a:xfrm flipH="1" rot="10800000">
            <a:off x="323528" y="1340808"/>
            <a:ext cx="288000" cy="5161800"/>
          </a:xfrm>
          <a:prstGeom prst="straightConnector1">
            <a:avLst/>
          </a:prstGeom>
          <a:noFill/>
          <a:ln>
            <a:noFill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2499360"/>
            <a:ext cx="9144000" cy="18592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Politechniki ÅlÄskiej" id="70" name="Google Shape;70;p16"/>
          <p:cNvPicPr preferRelativeResize="0"/>
          <p:nvPr/>
        </p:nvPicPr>
        <p:blipFill rotWithShape="1">
          <a:blip r:embed="rId2">
            <a:alphaModFix/>
          </a:blip>
          <a:srcRect b="0" l="1044" r="29419" t="0"/>
          <a:stretch/>
        </p:blipFill>
        <p:spPr>
          <a:xfrm>
            <a:off x="539750" y="5932488"/>
            <a:ext cx="1871663" cy="503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3038" y="5805488"/>
            <a:ext cx="974725" cy="757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6"/>
          <p:cNvPicPr preferRelativeResize="0"/>
          <p:nvPr/>
        </p:nvPicPr>
        <p:blipFill rotWithShape="1">
          <a:blip r:embed="rId4">
            <a:alphaModFix/>
          </a:blip>
          <a:srcRect b="26702" l="10886" r="9628" t="30379"/>
          <a:stretch/>
        </p:blipFill>
        <p:spPr>
          <a:xfrm>
            <a:off x="6958013" y="5868988"/>
            <a:ext cx="1646237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70225" y="5983288"/>
            <a:ext cx="1452563" cy="401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20542" y="1605980"/>
            <a:ext cx="1102916" cy="880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875053" y="3789040"/>
            <a:ext cx="1812155" cy="51693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ocw.mit.edu/courses/physics/8-01sc-classical-mechanics-fall-2016/week-1-kinematics/week-1-introduction/" TargetMode="External"/><Relationship Id="rId4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Relationship Id="rId4" Type="http://schemas.openxmlformats.org/officeDocument/2006/relationships/hyperlink" Target="https://es.khanacademy.org/science/physics/one-dimensional-motion/acceleration-tutorial/a/acceleration-article?modal=1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Relationship Id="rId4" Type="http://schemas.openxmlformats.org/officeDocument/2006/relationships/hyperlink" Target="https://es.khanacademy.org/science/physics/one-dimensional-motion/acceleration-tutorial/a/acceleration-article?modal=1" TargetMode="External"/><Relationship Id="rId5" Type="http://schemas.openxmlformats.org/officeDocument/2006/relationships/hyperlink" Target="https://es.khanacademy.org/science/physics/one-dimensional-motion/acceleration-tutorial/a/acceleration-article?modal=1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584499" y="4189413"/>
            <a:ext cx="6768752" cy="144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3420"/>
              <a:buFont typeface="Arial"/>
              <a:buNone/>
            </a:pPr>
            <a:r>
              <a:rPr b="1" i="0" lang="pl-PL" sz="2000" u="none" cap="none" strike="noStrike">
                <a:solidFill>
                  <a:srgbClr val="26267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MODUŁ PODSTAWY MECHANIKI</a:t>
            </a:r>
            <a:endParaRPr b="1" i="0" sz="2000" u="none" cap="none" strike="noStrike">
              <a:solidFill>
                <a:srgbClr val="262672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675"/>
              </a:spcBef>
              <a:spcAft>
                <a:spcPts val="0"/>
              </a:spcAft>
              <a:buClr>
                <a:srgbClr val="262672"/>
              </a:buClr>
              <a:buSzPts val="3420"/>
              <a:buFont typeface="Arial"/>
              <a:buNone/>
            </a:pPr>
            <a:r>
              <a:rPr b="1" i="0" lang="pl-PL" sz="2000" u="none" cap="none" strike="noStrike">
                <a:solidFill>
                  <a:srgbClr val="26267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Jednostka dydaktyczna A: Ruch</a:t>
            </a:r>
            <a:endParaRPr b="1" i="0" sz="2000" u="none" cap="none" strike="noStrike">
              <a:solidFill>
                <a:srgbClr val="262672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0"/>
          <p:cNvSpPr/>
          <p:nvPr/>
        </p:nvSpPr>
        <p:spPr>
          <a:xfrm>
            <a:off x="1107835" y="946610"/>
            <a:ext cx="6272477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2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 Płaszczyzny ruchu</a:t>
            </a:r>
            <a:endParaRPr b="1" sz="22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0"/>
          <p:cNvSpPr/>
          <p:nvPr/>
        </p:nvSpPr>
        <p:spPr>
          <a:xfrm>
            <a:off x="738972" y="1772816"/>
            <a:ext cx="8208590" cy="3754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3300AF"/>
                </a:solidFill>
                <a:latin typeface="Arial"/>
                <a:ea typeface="Arial"/>
                <a:cs typeface="Arial"/>
                <a:sym typeface="Arial"/>
              </a:rPr>
              <a:t>Rozwiązanie: </a:t>
            </a:r>
            <a:endParaRPr b="1" sz="1800">
              <a:solidFill>
                <a:srgbClr val="3300A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000"/>
              <a:buFont typeface="Arial"/>
              <a:buChar char="-"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Ruch pierwszy:</a:t>
            </a:r>
            <a:endParaRPr/>
          </a:p>
          <a:p>
            <a:pPr indent="0" lvl="0" marL="812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Płaszczyzna: pozioma</a:t>
            </a:r>
            <a:endParaRPr/>
          </a:p>
          <a:p>
            <a:pPr indent="0" lvl="0" marL="812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Oś: boczna i przednio-tylna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000"/>
              <a:buFont typeface="Arial"/>
              <a:buChar char="-"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Ruch drugi:</a:t>
            </a:r>
            <a:endParaRPr/>
          </a:p>
          <a:p>
            <a:pPr indent="0" lvl="0" marL="812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Płaszczyzna: czołowa</a:t>
            </a:r>
            <a:endParaRPr/>
          </a:p>
          <a:p>
            <a:pPr indent="0" lvl="0" marL="812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Oś: boczna i pionowa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000"/>
              <a:buFont typeface="Arial"/>
              <a:buChar char="-"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Ruch trzeci:</a:t>
            </a:r>
            <a:endParaRPr/>
          </a:p>
          <a:p>
            <a:pPr indent="0" lvl="0" marL="812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Płaszczyzna: strzałkowa</a:t>
            </a:r>
            <a:endParaRPr/>
          </a:p>
          <a:p>
            <a:pPr indent="0" lvl="0" marL="812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Oś: pionowa i przednio-tylna</a:t>
            </a:r>
            <a:endParaRPr b="0" sz="20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7" name="Google Shape;21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70068" y="1389711"/>
            <a:ext cx="1477494" cy="1449511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0"/>
          <p:cNvSpPr txBox="1"/>
          <p:nvPr/>
        </p:nvSpPr>
        <p:spPr>
          <a:xfrm>
            <a:off x="7092280" y="672512"/>
            <a:ext cx="259228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-PL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ZAJĘCIA PRAKTYCZNE</a:t>
            </a:r>
            <a:endParaRPr b="1" i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"/>
          <p:cNvSpPr txBox="1"/>
          <p:nvPr/>
        </p:nvSpPr>
        <p:spPr>
          <a:xfrm>
            <a:off x="601300" y="4550325"/>
            <a:ext cx="8158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/>
              <a:t>Wsparcie Komisji Europejskiej dla produkcji tej publikacji nie stanowi poparcia dla treści, które odzwierciedlają jedynie poglądy autorów, a Komisja nie może zostać pociagnięta do odpowiedzialności za jakiekolwiek wykorzystanie informacji w niej zawartych.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323850" y="1412875"/>
            <a:ext cx="813593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2400" u="none" cap="none" strike="noStrike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SPIS TREŚCI</a:t>
            </a:r>
            <a:endParaRPr b="0" i="0" sz="2400" u="none" cap="none" strike="noStrike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1043930" y="2028616"/>
            <a:ext cx="7056140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200"/>
              <a:buFont typeface="Arial"/>
              <a:buChar char="•"/>
            </a:pPr>
            <a:r>
              <a:rPr b="0" i="0" lang="pl-PL" sz="2200" u="none" cap="none" strike="noStrike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Zrozumienie różnic między zmiennymi kinematyki i kinetyki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200"/>
              <a:buFont typeface="Arial"/>
              <a:buChar char="•"/>
            </a:pPr>
            <a:r>
              <a:rPr b="0" i="0" lang="pl-PL" sz="2200" u="none" cap="none" strike="noStrike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Zrozumienie pojęcia przyspieszenia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2200" u="none" cap="none" strike="noStrike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-------------------------------------------------------------------------</a:t>
            </a:r>
            <a:endParaRPr b="0" i="0" sz="2200" u="none" cap="none" strike="noStrike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200"/>
              <a:buFont typeface="Arial"/>
              <a:buChar char="•"/>
            </a:pPr>
            <a:r>
              <a:rPr b="1" i="0" lang="pl-PL" sz="2200" u="none" cap="none" strike="noStrike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Zajęcia praktyczne</a:t>
            </a:r>
            <a:endParaRPr b="1" i="0" sz="2200" u="none" cap="none" strike="noStrike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2200" u="none" cap="none" strike="noStrike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	 płaszczyzny ruchu</a:t>
            </a:r>
            <a:endParaRPr b="0" i="0" sz="2200" u="none" cap="none" strike="noStrike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323528" y="761669"/>
            <a:ext cx="820859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2200" u="none" cap="none" strike="noStrike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Zrozumienie różnic między zmiennymi kinematycznymi i kinetycznymi </a:t>
            </a:r>
            <a:endParaRPr b="1" i="0" sz="2200" u="none" cap="none" strike="noStrike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487276" y="1628800"/>
            <a:ext cx="818901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1800" u="none" cap="none" strike="noStrike">
                <a:solidFill>
                  <a:srgbClr val="3300AF"/>
                </a:solidFill>
                <a:latin typeface="Arial"/>
                <a:ea typeface="Arial"/>
                <a:cs typeface="Arial"/>
                <a:sym typeface="Arial"/>
              </a:rPr>
              <a:t>Zmienne kinematyczne i kinetyczne</a:t>
            </a:r>
            <a:endParaRPr b="1" i="0" sz="1800" u="none" cap="none" strike="noStrike">
              <a:solidFill>
                <a:srgbClr val="3300A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487276" y="2640397"/>
            <a:ext cx="3724523" cy="1538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1800" u="none" cap="none" strike="noStrike">
                <a:solidFill>
                  <a:srgbClr val="3300AF"/>
                </a:solidFill>
                <a:latin typeface="Arial"/>
                <a:ea typeface="Arial"/>
                <a:cs typeface="Arial"/>
                <a:sym typeface="Arial"/>
              </a:rPr>
              <a:t>Kinematyka</a:t>
            </a:r>
            <a:endParaRPr b="1" i="0" sz="1800" u="none" cap="none" strike="noStrike">
              <a:solidFill>
                <a:srgbClr val="3300A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 motion of a body through different variables: </a:t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lang="pl-PL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Kinematyka opisuje ruch ciała.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Kinematyka odpowiada na pytanie: 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</a:t>
            </a:r>
            <a:r>
              <a:rPr b="1" lang="pl-PL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porusza się ciało. </a:t>
            </a:r>
            <a:endParaRPr b="1" sz="200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4920034" y="2640396"/>
            <a:ext cx="3868376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3300AF"/>
                </a:solidFill>
                <a:latin typeface="Arial"/>
                <a:ea typeface="Arial"/>
                <a:cs typeface="Arial"/>
                <a:sym typeface="Arial"/>
              </a:rPr>
              <a:t>Kinetyka</a:t>
            </a:r>
            <a:endParaRPr b="1" sz="1800">
              <a:solidFill>
                <a:srgbClr val="3300A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3300A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lang="pl-PL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Kinetyka opisuje siły, które działają na ciało w celu wywołania ruchu.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Kinetyka odpowiada na pytanie: </a:t>
            </a:r>
            <a:r>
              <a:rPr b="1" lang="pl-P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dlaczego</a:t>
            </a:r>
            <a:r>
              <a:rPr b="1" lang="pl-PL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ciało się porusza.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1632995" y="4829090"/>
            <a:ext cx="587800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https://ocw.mit.edu/courses/physics/8-01sc-classical-mechanics-fall-2016/week-1-kinematics/week-1-introduction/</a:t>
            </a:r>
            <a:r>
              <a:rPr b="1" lang="pl-PL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1632995" y="5478900"/>
            <a:ext cx="6050483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Które z następujących zmiennych związane z ruchem ciała należą do analizy kinematycznej, a które do kinetycznej? Energia, przyspieszenie, moc, siła reakcji podłoża, prędkość, położenie, praca, kąt</a:t>
            </a:r>
            <a:endParaRPr b="1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eguntas" id="113" name="Google Shape;11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86179" y="4658871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88616" y="1181915"/>
            <a:ext cx="1211963" cy="1263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467705" y="764704"/>
            <a:ext cx="820859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2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Zrozumienie pojęcia przyspieszenia</a:t>
            </a:r>
            <a:endParaRPr b="1" sz="22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4"/>
          <p:cNvSpPr/>
          <p:nvPr/>
        </p:nvSpPr>
        <p:spPr>
          <a:xfrm>
            <a:off x="452004" y="1976763"/>
            <a:ext cx="727799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3300AF"/>
                </a:solidFill>
                <a:latin typeface="Arial"/>
                <a:ea typeface="Arial"/>
                <a:cs typeface="Arial"/>
                <a:sym typeface="Arial"/>
              </a:rPr>
              <a:t>PRZYSPIESZENIE I PRĘDKOŚĆ</a:t>
            </a:r>
            <a:endParaRPr b="1" sz="1800">
              <a:solidFill>
                <a:srgbClr val="3300A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3300A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1800"/>
              <a:buFont typeface="Arial"/>
              <a:buChar char="-"/>
            </a:pPr>
            <a:r>
              <a:rPr b="0" lang="pl-PL" sz="18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Przyspieszenie wyraża zmianę prędkości w czasie. Oznacza to, że w przypadku, gdy prędkość się nie zmienia (jest stała), przyspieszenie jest równe zeru. </a:t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95978" y="1241480"/>
            <a:ext cx="1296018" cy="1350703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4"/>
          <p:cNvSpPr/>
          <p:nvPr/>
        </p:nvSpPr>
        <p:spPr>
          <a:xfrm>
            <a:off x="1127875" y="3732174"/>
            <a:ext cx="6264696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750" lIns="50750" spcFirstLastPara="1" rIns="50750" wrap="square" tIns="507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18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Czy jesteś pewien, że zrozumiałeś związek między przyspieszeniem a prędkością?</a:t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abeza con engranajes" id="129" name="Google Shape;12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85251" y="4646574"/>
            <a:ext cx="1173497" cy="11734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/>
          <p:nvPr/>
        </p:nvSpPr>
        <p:spPr>
          <a:xfrm>
            <a:off x="452004" y="1976763"/>
            <a:ext cx="7277990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3300AF"/>
                </a:solidFill>
                <a:latin typeface="Arial"/>
                <a:ea typeface="Arial"/>
                <a:cs typeface="Arial"/>
                <a:sym typeface="Arial"/>
              </a:rPr>
              <a:t>PRZYSPIESZENIE I PRĘDKOŚĆ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1800">
                <a:solidFill>
                  <a:srgbClr val="3300AF"/>
                </a:solidFill>
                <a:latin typeface="Arial"/>
                <a:ea typeface="Arial"/>
                <a:cs typeface="Arial"/>
                <a:sym typeface="Arial"/>
              </a:rPr>
              <a:t>Dopasuj poniższe stwierdzenia</a:t>
            </a:r>
            <a:r>
              <a:rPr b="0" lang="pl-PL" sz="18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6336" y="1297127"/>
            <a:ext cx="1296018" cy="135070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2" name="Google Shape;142;p5"/>
          <p:cNvGraphicFramePr/>
          <p:nvPr/>
        </p:nvGraphicFramePr>
        <p:xfrm>
          <a:off x="1043607" y="27809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{051E6BAB-AE4A-4941-8994-E655E12F9BC7}</a:tableStyleId>
              </a:tblPr>
              <a:tblGrid>
                <a:gridCol w="1728200"/>
                <a:gridCol w="1080125"/>
                <a:gridCol w="1425750"/>
                <a:gridCol w="1411350"/>
                <a:gridCol w="1411350"/>
              </a:tblGrid>
              <a:tr h="676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pl-PL" sz="900"/>
                        <a:t>Wysoka prędkość, małe przyspieszenie</a:t>
                      </a:r>
                      <a:endParaRPr b="1" i="1" sz="9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i="1" sz="9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i="1" lang="pl-PL" sz="9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Duża prędkość, duże przyspieszenie</a:t>
                      </a:r>
                      <a:endParaRPr b="1" i="1" sz="9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i="1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1" lang="pl-PL" sz="9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Mała prędkość, małe przyspieszenie</a:t>
                      </a:r>
                      <a:endParaRPr b="1" i="1" sz="9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i="1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1" lang="pl-PL" sz="9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Mała prędkość, duże przyspieszenie</a:t>
                      </a:r>
                      <a:endParaRPr b="1" i="1" sz="900"/>
                    </a:p>
                  </a:txBody>
                  <a:tcPr marT="45725" marB="45725" marR="91450" marL="91450" anchor="ctr"/>
                </a:tc>
              </a:tr>
              <a:tr h="58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Samochód rozpędzający się maksymalnie na czerwonych światłach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58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Samochód jadący przez teren szkoły z małą, prawie stałą prędkością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58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Samochód jadący z dużą prędkością i próbujący wyprzedzić inny samochód zwiększając prędkość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18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Samochód ze stabilną i dużą prędkości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43" name="Google Shape;143;p5"/>
          <p:cNvSpPr txBox="1"/>
          <p:nvPr/>
        </p:nvSpPr>
        <p:spPr>
          <a:xfrm>
            <a:off x="3707904" y="5888124"/>
            <a:ext cx="5077031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l-PL" sz="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Activity extracted from: https://es.khanacademy.org/science/physics/one-dimensional-motion/acceleration-tutorial/a/acceleration-article?modal=1</a:t>
            </a:r>
            <a:endParaRPr b="0"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"/>
          <p:cNvSpPr/>
          <p:nvPr/>
        </p:nvSpPr>
        <p:spPr>
          <a:xfrm>
            <a:off x="467705" y="764704"/>
            <a:ext cx="820859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2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Zrozumienie pojęcia przyspieszenia</a:t>
            </a:r>
            <a:endParaRPr b="1" sz="22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6336" y="1297127"/>
            <a:ext cx="1296018" cy="1350703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6"/>
          <p:cNvSpPr txBox="1"/>
          <p:nvPr/>
        </p:nvSpPr>
        <p:spPr>
          <a:xfrm>
            <a:off x="3707904" y="5888124"/>
            <a:ext cx="5077031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l-PL" sz="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Activity extracted from: https://es.khanacademy.org/science/physics/one-dimensional-motion/acceleration-tutorial/a/acceleration-article?modal=1</a:t>
            </a:r>
            <a:endParaRPr b="0"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6"/>
          <p:cNvSpPr/>
          <p:nvPr/>
        </p:nvSpPr>
        <p:spPr>
          <a:xfrm>
            <a:off x="452004" y="1976763"/>
            <a:ext cx="7277990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800">
                <a:solidFill>
                  <a:srgbClr val="3300AF"/>
                </a:solidFill>
                <a:latin typeface="Arial"/>
                <a:ea typeface="Arial"/>
                <a:cs typeface="Arial"/>
                <a:sym typeface="Arial"/>
              </a:rPr>
              <a:t>PRZYSPIESZENIE I PRĘDKOŚĆ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1800">
                <a:solidFill>
                  <a:srgbClr val="3300AF"/>
                </a:solidFill>
                <a:latin typeface="Arial"/>
                <a:ea typeface="Arial"/>
                <a:cs typeface="Arial"/>
                <a:sym typeface="Arial"/>
              </a:rPr>
              <a:t>Dopasuj poniższe stwierdzenia</a:t>
            </a:r>
            <a:r>
              <a:rPr b="0" lang="pl-PL" sz="18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8" name="Google Shape;158;p6"/>
          <p:cNvGraphicFramePr/>
          <p:nvPr/>
        </p:nvGraphicFramePr>
        <p:xfrm>
          <a:off x="1043607" y="27809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{051E6BAB-AE4A-4941-8994-E655E12F9BC7}</a:tableStyleId>
              </a:tblPr>
              <a:tblGrid>
                <a:gridCol w="1728200"/>
                <a:gridCol w="1080125"/>
                <a:gridCol w="1425750"/>
                <a:gridCol w="1411350"/>
                <a:gridCol w="1411350"/>
              </a:tblGrid>
              <a:tr h="676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pl-PL" sz="900"/>
                        <a:t>Wysoka prędkość, małe przyspieszenie</a:t>
                      </a:r>
                      <a:endParaRPr b="1" i="1" sz="9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i="1" sz="9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i="1" lang="pl-PL" sz="9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Duża prędkość, duże przyspieszenie</a:t>
                      </a:r>
                      <a:endParaRPr b="1" i="1" sz="9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i="1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1" lang="pl-PL" sz="9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Mała prędkość, małe przyspieszenie</a:t>
                      </a:r>
                      <a:endParaRPr b="1" i="1" sz="9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i="1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1" lang="pl-PL" sz="9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Mała prędkość, duże przyspieszenie</a:t>
                      </a:r>
                      <a:endParaRPr b="1" i="1" sz="900"/>
                    </a:p>
                  </a:txBody>
                  <a:tcPr marT="45725" marB="45725" marR="91450" marL="91450" anchor="ctr"/>
                </a:tc>
              </a:tr>
              <a:tr h="58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Samochód rozpędzający się maksymalnie na czerwonych światłach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/>
                        <a:t>x</a:t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58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Samochód jadący przez teren szkoły z małą, prawie stałą prędkością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/>
                        <a:t>x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58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Samochód jadący z dużą prędkością i próbujący wyprzedzić inny samochód zwiększając prędkość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/>
                        <a:t>x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18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Samochód ze stabilną i dużą prędkości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/>
                        <a:t>x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59" name="Google Shape;159;p6"/>
          <p:cNvSpPr txBox="1"/>
          <p:nvPr/>
        </p:nvSpPr>
        <p:spPr>
          <a:xfrm>
            <a:off x="3707904" y="5888124"/>
            <a:ext cx="5077031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l-PL" sz="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Activity extracted from: https://es.khanacademy.org/science/physics/one-dimensional-motion/acceleration-tutorial/a/acceleration-article?modal=1</a:t>
            </a:r>
            <a:endParaRPr b="0"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467705" y="764704"/>
            <a:ext cx="820859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2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Zrozumienie pojęcia przyspieszenia</a:t>
            </a:r>
            <a:endParaRPr b="1" sz="22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7"/>
          <p:cNvSpPr/>
          <p:nvPr/>
        </p:nvSpPr>
        <p:spPr>
          <a:xfrm>
            <a:off x="323850" y="1412875"/>
            <a:ext cx="813593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4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SPIS TREŚCI</a:t>
            </a:r>
            <a:endParaRPr b="0" sz="24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7"/>
          <p:cNvSpPr/>
          <p:nvPr/>
        </p:nvSpPr>
        <p:spPr>
          <a:xfrm>
            <a:off x="1043930" y="2028616"/>
            <a:ext cx="7056140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00"/>
              <a:buFont typeface="Arial"/>
              <a:buChar char="•"/>
            </a:pPr>
            <a:r>
              <a:rPr b="0" lang="pl-PL" sz="2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Zrozumienie różnic między zmiennymi kinematyki i kinetyki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200"/>
              <a:buFont typeface="Arial"/>
              <a:buChar char="•"/>
            </a:pPr>
            <a:r>
              <a:rPr b="0" lang="pl-PL" sz="2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Zrozumienie pojęcia przyspieszenia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22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-------------------------------------------------------------------------</a:t>
            </a:r>
            <a:endParaRPr b="0" sz="22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800"/>
              <a:buFont typeface="Arial"/>
              <a:buChar char="•"/>
            </a:pPr>
            <a:r>
              <a:rPr b="1" lang="pl-PL" sz="28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Zajęcia praktyczne</a:t>
            </a:r>
            <a:endParaRPr b="1" sz="2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28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	 płaszczyzny ruchu</a:t>
            </a:r>
            <a:endParaRPr b="0" sz="28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70068" y="1389711"/>
            <a:ext cx="1477494" cy="1449511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8"/>
          <p:cNvSpPr/>
          <p:nvPr/>
        </p:nvSpPr>
        <p:spPr>
          <a:xfrm>
            <a:off x="1150760" y="934123"/>
            <a:ext cx="604844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2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 Płaszczyzny ruchu</a:t>
            </a:r>
            <a:endParaRPr b="1" sz="22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8"/>
          <p:cNvSpPr/>
          <p:nvPr/>
        </p:nvSpPr>
        <p:spPr>
          <a:xfrm>
            <a:off x="179834" y="2114466"/>
            <a:ext cx="8208590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000">
                <a:solidFill>
                  <a:srgbClr val="3300AF"/>
                </a:solidFill>
                <a:latin typeface="Arial"/>
                <a:ea typeface="Arial"/>
                <a:cs typeface="Arial"/>
                <a:sym typeface="Arial"/>
              </a:rPr>
              <a:t>Cel: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000"/>
              <a:buFont typeface="Arial"/>
              <a:buChar char="-"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Określenie płaszczyzn ruchu i osi dla trzech proponowanych ruchów.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000">
                <a:solidFill>
                  <a:srgbClr val="3300AF"/>
                </a:solidFill>
                <a:latin typeface="Arial"/>
                <a:ea typeface="Arial"/>
                <a:cs typeface="Arial"/>
                <a:sym typeface="Arial"/>
              </a:rPr>
              <a:t>Instrukcja:</a:t>
            </a:r>
            <a:endParaRPr b="1" sz="2000">
              <a:solidFill>
                <a:srgbClr val="3300A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000"/>
              <a:buFont typeface="Arial"/>
              <a:buChar char="-"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Utworzenie grup roboczych.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000"/>
              <a:buFont typeface="Arial"/>
              <a:buChar char="-"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Jeden osoba w grupie pełni rolę modelu anatomicznego.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000"/>
              <a:buFont typeface="Arial"/>
              <a:buChar char="-"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Ruch pierwszy : z pozycji wzorcowej 1 model wykonuje obroty wewnętrzno-zewnętrzne barku bez oddzielania łokcia od tułowia.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000"/>
              <a:buFont typeface="Arial"/>
              <a:buChar char="-"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Ruch drugi: z pozycji wzorcowej 1 model wykonuje pronację i supinację przedramienia.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62672"/>
              </a:buClr>
              <a:buSzPts val="2000"/>
              <a:buFont typeface="Arial"/>
              <a:buChar char="-"/>
            </a:pPr>
            <a:r>
              <a:rPr b="0" lang="pl-PL" sz="20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Ruch trzeci : Z pozycji wzorcowej 2 model wykonuje obroty wewnętrzno-zewnętrzne barku.</a:t>
            </a:r>
            <a:endParaRPr b="0" sz="20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7092280" y="672512"/>
            <a:ext cx="259228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-PL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ZAJĘCIA PRAKTYCZNE</a:t>
            </a:r>
            <a:endParaRPr b="1" i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9"/>
          <p:cNvSpPr/>
          <p:nvPr/>
        </p:nvSpPr>
        <p:spPr>
          <a:xfrm>
            <a:off x="1490348" y="947957"/>
            <a:ext cx="604844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20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rPr>
              <a:t> Płaszczyzny ruchu</a:t>
            </a:r>
            <a:endParaRPr b="1" sz="22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9"/>
          <p:cNvSpPr/>
          <p:nvPr/>
        </p:nvSpPr>
        <p:spPr>
          <a:xfrm>
            <a:off x="539651" y="2396840"/>
            <a:ext cx="820859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solidFill>
                <a:srgbClr val="26267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9" name="Google Shape;19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16239" y="2892979"/>
            <a:ext cx="4201453" cy="2192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7701" y="2892982"/>
            <a:ext cx="4216871" cy="2192202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9"/>
          <p:cNvSpPr txBox="1"/>
          <p:nvPr/>
        </p:nvSpPr>
        <p:spPr>
          <a:xfrm>
            <a:off x="2008431" y="5271011"/>
            <a:ext cx="141096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Pozycja wzorcowa 1</a:t>
            </a:r>
            <a:endParaRPr b="1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9"/>
          <p:cNvSpPr txBox="1"/>
          <p:nvPr/>
        </p:nvSpPr>
        <p:spPr>
          <a:xfrm>
            <a:off x="6331434" y="5199003"/>
            <a:ext cx="141096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Pozycja wzrocowa 2</a:t>
            </a:r>
            <a:endParaRPr b="1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Google Shape;203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70068" y="1389711"/>
            <a:ext cx="1477494" cy="1449511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9"/>
          <p:cNvSpPr txBox="1"/>
          <p:nvPr/>
        </p:nvSpPr>
        <p:spPr>
          <a:xfrm>
            <a:off x="7092280" y="672512"/>
            <a:ext cx="259228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-PL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ZAJĘCIA PRAKTYCZNE</a:t>
            </a:r>
            <a:endParaRPr b="1" i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WOIZ - prezentacja &quot;wykładowa&quot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0041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B0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antallazo inicio">
  <a:themeElements>
    <a:clrScheme name="1_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Pantallazo cierr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2010-06-23T19:02:16Z</dcterms:created>
  <dc:creator>PKO BP SA</dc:creator>
</cp:coreProperties>
</file>