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88" r:id="rId2"/>
    <p:sldMasterId id="2147483675" r:id="rId3"/>
  </p:sldMasterIdLst>
  <p:notesMasterIdLst>
    <p:notesMasterId r:id="rId18"/>
  </p:notesMasterIdLst>
  <p:handoutMasterIdLst>
    <p:handoutMasterId r:id="rId19"/>
  </p:handoutMasterIdLst>
  <p:sldIdLst>
    <p:sldId id="627" r:id="rId4"/>
    <p:sldId id="635" r:id="rId5"/>
    <p:sldId id="658" r:id="rId6"/>
    <p:sldId id="656" r:id="rId7"/>
    <p:sldId id="654" r:id="rId8"/>
    <p:sldId id="661" r:id="rId9"/>
    <p:sldId id="664" r:id="rId10"/>
    <p:sldId id="665" r:id="rId11"/>
    <p:sldId id="666" r:id="rId12"/>
    <p:sldId id="663" r:id="rId13"/>
    <p:sldId id="662" r:id="rId14"/>
    <p:sldId id="667" r:id="rId15"/>
    <p:sldId id="668" r:id="rId16"/>
    <p:sldId id="626" r:id="rId17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Herrero Ligero" initials="CH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5509"/>
    <a:srgbClr val="262673"/>
    <a:srgbClr val="0404E6"/>
    <a:srgbClr val="F26200"/>
    <a:srgbClr val="FF6600"/>
    <a:srgbClr val="D16D09"/>
    <a:srgbClr val="FF3300"/>
    <a:srgbClr val="222061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88620" autoAdjust="0"/>
  </p:normalViewPr>
  <p:slideViewPr>
    <p:cSldViewPr>
      <p:cViewPr varScale="1">
        <p:scale>
          <a:sx n="69" d="100"/>
          <a:sy n="69" d="100"/>
        </p:scale>
        <p:origin x="1805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A786AC13-3B3C-434F-930F-3759522426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12F27FC0-06F0-4D51-AA51-8BDFE07682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E82735A0-647D-4BD1-BD5B-45621751ED7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8BC580F7-5C43-4800-8EB5-F383B44EFA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F4D8571-DAE3-4A0A-B55A-D352E17371B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9D23DB73-A9FE-4E14-959C-1751FBB3DB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9DAA2C6-4EF0-41B4-BC9E-E27E5042BB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437E330-273C-4546-B9FD-22B008B64B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DB446E1B-717C-4A79-9E33-9563462D8F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53606" name="Rectangle 6">
            <a:extLst>
              <a:ext uri="{FF2B5EF4-FFF2-40B4-BE49-F238E27FC236}">
                <a16:creationId xmlns:a16="http://schemas.microsoft.com/office/drawing/2014/main" id="{FCD46796-19B0-4292-B146-6897B62938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7" name="Rectangle 7">
            <a:extLst>
              <a:ext uri="{FF2B5EF4-FFF2-40B4-BE49-F238E27FC236}">
                <a16:creationId xmlns:a16="http://schemas.microsoft.com/office/drawing/2014/main" id="{9D239CE3-0A73-4B0C-BABC-9F9F7B8A6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06E914C-D4D4-4E1B-A2D4-BEC8EAE69E5B}" type="slidenum">
              <a:rPr lang="pl-PL" altLang="pl-PL"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work-and-energy/introduction-to-work-ap/e/work-equation-ap-physics-1?modal=1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torque-angular-momentum/torque-and-equilibrium-ap/e/torque-calculations-ap-physics-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torque-angular-momentum/torque-and-equilibrium-ap/e/torque-calculations-ap-physics-1?modal=1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work-and-energy/kinetic-energy-ap/e/kinetic-energy-exercises-ap1?modal=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work-and-energy/kinetic-energy-ap/e/kinetic-energy-exercises-ap1?modal=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work-and-energy/conservative-forces-and-gravitational-potential-energy-ap/e/gravitational-potential-energy-ap-physics-1?modal=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work-and-energy/conservative-forces-and-gravitational-potential-energy-ap/e/gravitational-potential-energy-ap-physics-1?modal=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physics-1/ap-work-and-energy/introduction-to-work-ap/e/work-equation-ap-physics-1?modal=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 err="1"/>
              <a:t>Dies </a:t>
            </a:r>
            <a:r>
              <a:rPr lang="es-ES" altLang="pl-PL" dirty="0"/>
              <a:t>sind </a:t>
            </a:r>
            <a:r>
              <a:rPr lang="es-ES" altLang="pl-PL" dirty="0" err="1"/>
              <a:t>die Lösungen der auf Folie </a:t>
            </a:r>
            <a:r>
              <a:rPr lang="es-ES" altLang="pl-PL" dirty="0"/>
              <a:t>10 </a:t>
            </a:r>
            <a:r>
              <a:rPr lang="es-ES" altLang="pl-PL" dirty="0" err="1"/>
              <a:t>vorgeschlagenen Übungen</a:t>
            </a:r>
            <a:r>
              <a:rPr lang="es-ES" altLang="pl-PL" dirty="0"/>
              <a:t>. </a:t>
            </a:r>
            <a:endParaRPr lang="pl-PL" altLang="pl-PL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 err="1"/>
              <a:t>Quelle: </a:t>
            </a:r>
            <a:r>
              <a:rPr lang="es-ES" dirty="0">
                <a:hlinkClick r:id="rId3"/>
              </a:rPr>
              <a:t>https://www.khanacademy.org/science/ap-physics-1/ap-work-and-energy/introduction-to-work-ap/e/work-equation-ap-physics-1?modal=1 </a:t>
            </a:r>
            <a:endParaRPr lang="es-ES" dirty="0"/>
          </a:p>
          <a:p>
            <a:pPr eaLnBrk="1" hangingPunct="1"/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11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548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/>
              <a:t>Für den Fall</a:t>
            </a:r>
            <a:r>
              <a:rPr lang="es-ES" altLang="pl-PL" dirty="0" err="1"/>
              <a:t>, dass </a:t>
            </a:r>
            <a:r>
              <a:rPr lang="es-ES" altLang="pl-PL" dirty="0"/>
              <a:t>die</a:t>
            </a:r>
            <a:r>
              <a:rPr lang="es-ES" altLang="pl-PL" dirty="0" err="1"/>
              <a:t> Schüler kein </a:t>
            </a:r>
            <a:r>
              <a:rPr lang="es-ES" altLang="pl-PL" dirty="0"/>
              <a:t>Internet/Computer </a:t>
            </a:r>
            <a:r>
              <a:rPr lang="es-ES" altLang="pl-PL" dirty="0" err="1"/>
              <a:t>haben</a:t>
            </a:r>
            <a:r>
              <a:rPr lang="es-ES" altLang="pl-PL" dirty="0"/>
              <a:t>, </a:t>
            </a:r>
            <a:r>
              <a:rPr lang="es-ES" altLang="pl-PL" dirty="0" err="1"/>
              <a:t>werden sie diese Aufgaben mit ihren eigenen Taschenrechnern </a:t>
            </a:r>
            <a:r>
              <a:rPr lang="es-ES" altLang="pl-PL" dirty="0"/>
              <a:t>in </a:t>
            </a:r>
            <a:r>
              <a:rPr lang="es-ES" altLang="pl-PL" dirty="0" err="1"/>
              <a:t>der Klasse paarweise oder in Gruppen lösen</a:t>
            </a:r>
            <a:r>
              <a:rPr lang="es-ES" altLang="pl-PL" dirty="0"/>
              <a:t>. </a:t>
            </a:r>
            <a:endParaRPr lang="pl-PL" altLang="pl-PL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 err="1"/>
              <a:t>Quelle: </a:t>
            </a:r>
            <a:r>
              <a:rPr lang="es-ES" dirty="0">
                <a:hlinkClick r:id="rId3"/>
              </a:rPr>
              <a:t>https://www.khanacademy.org/science/ap-physics-1/ap-torque-angular-momentum/torque-and-equilibrium-ap/e/torque-calculations-ap-physics-1 </a:t>
            </a:r>
            <a:endParaRPr lang="es-ES" dirty="0"/>
          </a:p>
          <a:p>
            <a:pPr eaLnBrk="1" hangingPunct="1"/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12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51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 err="1"/>
              <a:t>Dies </a:t>
            </a:r>
            <a:r>
              <a:rPr lang="es-ES" altLang="pl-PL" dirty="0"/>
              <a:t>sind </a:t>
            </a:r>
            <a:r>
              <a:rPr lang="es-ES" altLang="pl-PL" dirty="0" err="1"/>
              <a:t>die Lösungen der auf Folie </a:t>
            </a:r>
            <a:r>
              <a:rPr lang="es-ES" altLang="pl-PL" dirty="0"/>
              <a:t>12 </a:t>
            </a:r>
            <a:r>
              <a:rPr lang="es-ES" altLang="pl-PL" dirty="0" err="1"/>
              <a:t>vorgeschlagenen Übungen</a:t>
            </a:r>
            <a:r>
              <a:rPr lang="es-ES" altLang="pl-PL" dirty="0"/>
              <a:t>. </a:t>
            </a:r>
            <a:endParaRPr lang="pl-PL" altLang="pl-PL" dirty="0"/>
          </a:p>
          <a:p>
            <a:pPr eaLnBrk="1" hangingPunct="1"/>
            <a:r>
              <a:rPr lang="es-ES" altLang="pl-PL" dirty="0" err="1"/>
              <a:t>Quelle: </a:t>
            </a:r>
            <a:r>
              <a:rPr lang="es-ES" dirty="0">
                <a:hlinkClick r:id="rId3"/>
              </a:rPr>
              <a:t>https://www.khanacademy.org/science/ap-physics-1/ap-torque-angular-momentum/torque-and-equilibrium-ap/e/torque-calculations-ap-physics-1?modal=1 </a:t>
            </a:r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13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998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pl-PL" dirty="0" err="1"/>
              <a:t>Zu Beginn der Stunde sollte sich der Lehrer die wichtigsten Definitionen </a:t>
            </a:r>
            <a:r>
              <a:rPr lang="es-ES" altLang="pl-PL" dirty="0"/>
              <a:t>und </a:t>
            </a:r>
            <a:r>
              <a:rPr lang="es-ES" altLang="pl-PL" dirty="0" err="1"/>
              <a:t>Gleichungen der Kinetik ins Gedächtnis rufen</a:t>
            </a:r>
            <a:r>
              <a:rPr lang="es-ES" altLang="pl-PL" dirty="0"/>
              <a:t>. </a:t>
            </a:r>
            <a:r>
              <a:rPr lang="es-ES" altLang="pl-PL" dirty="0" err="1"/>
              <a:t>Danach werden </a:t>
            </a:r>
            <a:r>
              <a:rPr lang="es-ES" altLang="pl-PL" dirty="0"/>
              <a:t>die </a:t>
            </a:r>
            <a:r>
              <a:rPr lang="es-ES" altLang="pl-PL" dirty="0" err="1"/>
              <a:t>Schüler einige Übungen </a:t>
            </a:r>
            <a:r>
              <a:rPr lang="es-ES" altLang="pl-PL" dirty="0"/>
              <a:t>machen. </a:t>
            </a:r>
            <a:r>
              <a:rPr lang="es-ES" altLang="pl-PL" dirty="0" err="1"/>
              <a:t>Sie brauchen die Gleichungen, wenn </a:t>
            </a:r>
            <a:r>
              <a:rPr lang="es-ES" altLang="pl-PL" dirty="0"/>
              <a:t>sie sich </a:t>
            </a:r>
            <a:r>
              <a:rPr lang="es-ES" altLang="pl-PL" dirty="0" err="1"/>
              <a:t>nicht an sie erinnern</a:t>
            </a:r>
            <a:r>
              <a:rPr lang="es-ES" altLang="pl-PL" dirty="0"/>
              <a:t>. </a:t>
            </a:r>
            <a:r>
              <a:rPr lang="es-ES" altLang="pl-PL" dirty="0" err="1"/>
              <a:t>Die Schüler </a:t>
            </a:r>
            <a:r>
              <a:rPr lang="es-ES" altLang="pl-PL" dirty="0"/>
              <a:t>können </a:t>
            </a:r>
            <a:r>
              <a:rPr lang="es-ES" altLang="pl-PL" dirty="0" err="1"/>
              <a:t>ihre </a:t>
            </a:r>
            <a:r>
              <a:rPr lang="es-ES" altLang="pl-PL" dirty="0"/>
              <a:t>Notizen </a:t>
            </a:r>
            <a:r>
              <a:rPr lang="es-ES" altLang="pl-PL" dirty="0" err="1"/>
              <a:t>haben, um die Gleichungen </a:t>
            </a:r>
            <a:r>
              <a:rPr lang="es-ES" altLang="pl-PL" dirty="0"/>
              <a:t>und </a:t>
            </a:r>
            <a:r>
              <a:rPr lang="es-ES" altLang="pl-PL" dirty="0" err="1"/>
              <a:t>Einheiten zu überprüfen</a:t>
            </a:r>
            <a:r>
              <a:rPr lang="es-ES" altLang="pl-PL" dirty="0"/>
              <a:t>. Ein </a:t>
            </a:r>
            <a:r>
              <a:rPr lang="es-ES" altLang="pl-PL" dirty="0" err="1"/>
              <a:t>Taschenrechner ist nicht erforderlich, wenn die Übungen direkt </a:t>
            </a:r>
            <a:r>
              <a:rPr lang="es-ES" altLang="pl-PL" dirty="0"/>
              <a:t>im Internet/Computer durchgeführt werden. </a:t>
            </a:r>
            <a:r>
              <a:rPr lang="es-ES" altLang="pl-PL" dirty="0" err="1"/>
              <a:t>Wenn dies nicht möglich ist, benötigen sie </a:t>
            </a:r>
            <a:r>
              <a:rPr lang="es-ES" altLang="pl-PL" dirty="0"/>
              <a:t>einen </a:t>
            </a:r>
            <a:r>
              <a:rPr lang="es-ES" altLang="pl-PL" dirty="0" err="1"/>
              <a:t>Taschenrechner</a:t>
            </a:r>
            <a:r>
              <a:rPr lang="es-ES" altLang="pl-PL" dirty="0"/>
              <a:t>. </a:t>
            </a:r>
            <a:r>
              <a:rPr lang="es-ES" altLang="pl-PL" dirty="0" err="1"/>
              <a:t>Sie </a:t>
            </a:r>
            <a:r>
              <a:rPr lang="es-ES" altLang="pl-PL" dirty="0"/>
              <a:t>können </a:t>
            </a:r>
            <a:r>
              <a:rPr lang="es-ES" altLang="pl-PL" dirty="0" err="1"/>
              <a:t>zu zweit oder in Gruppen arbeiten</a:t>
            </a:r>
            <a:r>
              <a:rPr lang="es-ES" altLang="pl-PL" dirty="0"/>
              <a:t>. </a:t>
            </a:r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8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pl-PL" dirty="0" err="1"/>
              <a:t>Die Schüler müssen für jeden Teil zwei Aufgaben lösen </a:t>
            </a:r>
            <a:r>
              <a:rPr lang="es-ES" altLang="pl-PL" dirty="0"/>
              <a:t>(1 und 2). </a:t>
            </a:r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165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 err="1"/>
              <a:t>Die Schüler müssen für jeden Teil zwei Aufgaben lösen</a:t>
            </a:r>
            <a:r>
              <a:rPr lang="es-ES" altLang="pl-PL" dirty="0"/>
              <a:t>. </a:t>
            </a:r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1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/>
              <a:t>Für den Fall</a:t>
            </a:r>
            <a:r>
              <a:rPr lang="es-ES" altLang="pl-PL" dirty="0" err="1"/>
              <a:t>, dass </a:t>
            </a:r>
            <a:r>
              <a:rPr lang="es-ES" altLang="pl-PL" dirty="0"/>
              <a:t>die</a:t>
            </a:r>
            <a:r>
              <a:rPr lang="es-ES" altLang="pl-PL" dirty="0" err="1"/>
              <a:t> Schüler kein </a:t>
            </a:r>
            <a:r>
              <a:rPr lang="es-ES" altLang="pl-PL" dirty="0"/>
              <a:t>Internet/Computer </a:t>
            </a:r>
            <a:r>
              <a:rPr lang="es-ES" altLang="pl-PL" dirty="0" err="1"/>
              <a:t>haben</a:t>
            </a:r>
            <a:r>
              <a:rPr lang="es-ES" altLang="pl-PL" dirty="0"/>
              <a:t>, </a:t>
            </a:r>
            <a:r>
              <a:rPr lang="es-ES" altLang="pl-PL" dirty="0" err="1"/>
              <a:t>werden sie diese Aufgaben mit ihren eigenen Taschenrechnern </a:t>
            </a:r>
            <a:r>
              <a:rPr lang="es-ES" altLang="pl-PL" dirty="0"/>
              <a:t>in </a:t>
            </a:r>
            <a:r>
              <a:rPr lang="es-ES" altLang="pl-PL" dirty="0" err="1"/>
              <a:t>der Klasse paarweise oder in Gruppen lösen</a:t>
            </a:r>
            <a:r>
              <a:rPr lang="es-ES" altLang="pl-PL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 err="1"/>
              <a:t>Quelle: </a:t>
            </a:r>
            <a:r>
              <a:rPr lang="es-ES" dirty="0">
                <a:hlinkClick r:id="rId3"/>
              </a:rPr>
              <a:t>https://www.khanacademy.org/science/ap-physics-1/ap-work-and-energy/kinetic-energy-ap/e/kinetic-energy-exercises-ap1?modal=1 </a:t>
            </a:r>
            <a:endParaRPr lang="es-E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32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 err="1"/>
              <a:t>Dies </a:t>
            </a:r>
            <a:r>
              <a:rPr lang="es-ES" altLang="pl-PL" dirty="0"/>
              <a:t>sind </a:t>
            </a:r>
            <a:r>
              <a:rPr lang="es-ES" altLang="pl-PL" dirty="0" err="1"/>
              <a:t>die Lösungen der auf Folie </a:t>
            </a:r>
            <a:r>
              <a:rPr lang="es-ES" altLang="pl-PL"/>
              <a:t>6 </a:t>
            </a:r>
            <a:r>
              <a:rPr lang="es-ES" altLang="pl-PL" dirty="0" err="1"/>
              <a:t>vorgeschlagenen Übungen</a:t>
            </a:r>
            <a:r>
              <a:rPr lang="es-ES" altLang="pl-PL"/>
              <a:t>. </a:t>
            </a:r>
            <a:endParaRPr lang="es-ES" altLang="pl-PL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 err="1"/>
              <a:t>Quelle: </a:t>
            </a:r>
            <a:r>
              <a:rPr lang="es-ES" dirty="0">
                <a:hlinkClick r:id="rId3"/>
              </a:rPr>
              <a:t>https://www.khanacademy.org/science/ap-physics-1/ap-work-and-energy/kinetic-energy-ap/e/kinetic-energy-exercises-ap1?modal=1 </a:t>
            </a:r>
            <a:endParaRPr lang="es-ES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545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/>
              <a:t>Für den Fall</a:t>
            </a:r>
            <a:r>
              <a:rPr lang="es-ES" altLang="pl-PL" dirty="0" err="1"/>
              <a:t>, dass </a:t>
            </a:r>
            <a:r>
              <a:rPr lang="es-ES" altLang="pl-PL" dirty="0"/>
              <a:t>die</a:t>
            </a:r>
            <a:r>
              <a:rPr lang="es-ES" altLang="pl-PL" dirty="0" err="1"/>
              <a:t> Schüler kein </a:t>
            </a:r>
            <a:r>
              <a:rPr lang="es-ES" altLang="pl-PL" dirty="0"/>
              <a:t>Internet/Computer </a:t>
            </a:r>
            <a:r>
              <a:rPr lang="es-ES" altLang="pl-PL" dirty="0" err="1"/>
              <a:t>haben</a:t>
            </a:r>
            <a:r>
              <a:rPr lang="es-ES" altLang="pl-PL" dirty="0"/>
              <a:t>, </a:t>
            </a:r>
            <a:r>
              <a:rPr lang="es-ES" altLang="pl-PL" dirty="0" err="1"/>
              <a:t>werden sie diese Aufgaben mit ihren eigenen Taschenrechnern </a:t>
            </a:r>
            <a:r>
              <a:rPr lang="es-ES" altLang="pl-PL" dirty="0"/>
              <a:t>in </a:t>
            </a:r>
            <a:r>
              <a:rPr lang="es-ES" altLang="pl-PL" dirty="0" err="1"/>
              <a:t>der Klasse paarweise oder in Gruppen lösen</a:t>
            </a:r>
            <a:r>
              <a:rPr lang="es-ES" altLang="pl-PL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 err="1"/>
              <a:t>Quelle: </a:t>
            </a:r>
            <a:r>
              <a:rPr lang="es-ES" dirty="0">
                <a:hlinkClick r:id="rId3"/>
              </a:rPr>
              <a:t>https://www.khanacademy.org/science/ap-physics-1/ap-work-and-energy/conservative-forces-and-gravitational-potential-energy-ap/e/gravitational-potential-energy-ap-physics-1?modal=1 </a:t>
            </a:r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770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 err="1"/>
              <a:t>Dies </a:t>
            </a:r>
            <a:r>
              <a:rPr lang="es-ES" altLang="pl-PL" dirty="0"/>
              <a:t>sind </a:t>
            </a:r>
            <a:r>
              <a:rPr lang="es-ES" altLang="pl-PL" dirty="0" err="1"/>
              <a:t>die Lösungen der auf Folie </a:t>
            </a:r>
            <a:r>
              <a:rPr lang="es-ES" altLang="pl-PL" dirty="0"/>
              <a:t>8 </a:t>
            </a:r>
            <a:r>
              <a:rPr lang="es-ES" altLang="pl-PL" dirty="0" err="1"/>
              <a:t>vorgeschlagenen Übungen</a:t>
            </a:r>
            <a:r>
              <a:rPr lang="es-ES" altLang="pl-PL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 err="1"/>
              <a:t>Quelle: </a:t>
            </a:r>
            <a:r>
              <a:rPr lang="es-ES" dirty="0">
                <a:hlinkClick r:id="rId3"/>
              </a:rPr>
              <a:t>https://www.khanacademy.org/science/ap-physics-1/ap-work-and-energy/conservative-forces-and-gravitational-potential-energy-ap/e/gravitational-potential-energy-ap-physics-1?modal=1 </a:t>
            </a:r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9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039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/>
              <a:t>Für den Fall</a:t>
            </a:r>
            <a:r>
              <a:rPr lang="es-ES" altLang="pl-PL" dirty="0" err="1"/>
              <a:t>, dass </a:t>
            </a:r>
            <a:r>
              <a:rPr lang="es-ES" altLang="pl-PL" dirty="0"/>
              <a:t>die</a:t>
            </a:r>
            <a:r>
              <a:rPr lang="es-ES" altLang="pl-PL" dirty="0" err="1"/>
              <a:t> Schüler kein </a:t>
            </a:r>
            <a:r>
              <a:rPr lang="es-ES" altLang="pl-PL" dirty="0"/>
              <a:t>Internet/Computer </a:t>
            </a:r>
            <a:r>
              <a:rPr lang="es-ES" altLang="pl-PL" dirty="0" err="1"/>
              <a:t>haben</a:t>
            </a:r>
            <a:r>
              <a:rPr lang="es-ES" altLang="pl-PL" dirty="0"/>
              <a:t>, </a:t>
            </a:r>
            <a:r>
              <a:rPr lang="es-ES" altLang="pl-PL" dirty="0" err="1"/>
              <a:t>werden sie diese Aufgaben mit ihren eigenen Taschenrechnern </a:t>
            </a:r>
            <a:r>
              <a:rPr lang="es-ES" altLang="pl-PL" dirty="0"/>
              <a:t>in </a:t>
            </a:r>
            <a:r>
              <a:rPr lang="es-ES" altLang="pl-PL" dirty="0" err="1"/>
              <a:t>der Klasse paarweise oder in Gruppen lösen</a:t>
            </a:r>
            <a:r>
              <a:rPr lang="es-ES" altLang="pl-PL" dirty="0"/>
              <a:t>. </a:t>
            </a:r>
            <a:endParaRPr lang="pl-PL" altLang="pl-PL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pl-PL" dirty="0" err="1"/>
              <a:t>Quelle: </a:t>
            </a:r>
            <a:r>
              <a:rPr lang="es-ES" dirty="0">
                <a:hlinkClick r:id="rId3"/>
              </a:rPr>
              <a:t>https://www.khanacademy.org/science/ap-physics-1/ap-work-and-energy/introduction-to-work-ap/e/work-equation-ap-physics-1?modal=1 </a:t>
            </a:r>
            <a:endParaRPr lang="es-ES" dirty="0"/>
          </a:p>
          <a:p>
            <a:pPr eaLnBrk="1" hangingPunct="1"/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10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5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225554"/>
      </p:ext>
    </p:extLst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75500510"/>
      </p:ext>
    </p:extLst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Arial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2999680"/>
      </p:ext>
    </p:extLst>
  </p:cSld>
  <p:clrMapOvr>
    <a:masterClrMapping/>
  </p:clrMapOvr>
  <p:transition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23957132"/>
      </p:ext>
    </p:extLst>
  </p:cSld>
  <p:clrMapOvr>
    <a:masterClrMapping/>
  </p:clrMapOvr>
  <p:transition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34175" y="179388"/>
            <a:ext cx="2159000" cy="5781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52413" y="179388"/>
            <a:ext cx="6329362" cy="578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24156749"/>
      </p:ext>
    </p:extLst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28829C-D2C5-4D42-BE8A-4F8A4111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2B9414-CB0F-4C23-B371-28EC791D4E6B}" type="datetimeFigureOut">
              <a:rPr lang="es-ES" smtClean="0"/>
              <a:t>02/07/2021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0BB456-2253-4052-BF6A-44170294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B6EDE6-DB8A-4DB0-A5E1-EE58A5EE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4C48ACA-3E37-4987-8F1A-67691E09B26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15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792898901"/>
      </p:ext>
    </p:extLst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57903230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1424270"/>
      </p:ext>
    </p:extLst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2413" y="1400175"/>
            <a:ext cx="4243387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244975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16525946"/>
      </p:ext>
    </p:extLst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44907675"/>
      </p:ext>
    </p:extLst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39326563"/>
      </p:ext>
    </p:extLst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512791"/>
      </p:ext>
    </p:extLst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jpg"/><Relationship Id="rId7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0.jpg"/><Relationship Id="rId18" Type="http://schemas.openxmlformats.org/officeDocument/2006/relationships/image" Target="../media/image14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17" Type="http://schemas.openxmlformats.org/officeDocument/2006/relationships/image" Target="../media/image13.gi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Obraz 13" descr="Logo Politechniki ÅlÄskiej">
            <a:extLst>
              <a:ext uri="{FF2B5EF4-FFF2-40B4-BE49-F238E27FC236}">
                <a16:creationId xmlns:a16="http://schemas.microsoft.com/office/drawing/2014/main" id="{FC0A478C-BDBE-4BDE-AA43-47749735B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az 14">
            <a:extLst>
              <a:ext uri="{FF2B5EF4-FFF2-40B4-BE49-F238E27FC236}">
                <a16:creationId xmlns:a16="http://schemas.microsoft.com/office/drawing/2014/main" id="{95BCF6DF-C3EE-4187-9DC0-ACE2D108E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az 15">
            <a:extLst>
              <a:ext uri="{FF2B5EF4-FFF2-40B4-BE49-F238E27FC236}">
                <a16:creationId xmlns:a16="http://schemas.microsoft.com/office/drawing/2014/main" id="{1D9DFB03-099B-426B-8DE4-903ED8CC40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n 11">
            <a:extLst>
              <a:ext uri="{FF2B5EF4-FFF2-40B4-BE49-F238E27FC236}">
                <a16:creationId xmlns:a16="http://schemas.microsoft.com/office/drawing/2014/main" id="{05FE09E8-6CB9-4FD9-9D83-68B2B84BA5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78C4C2B-68B9-4C0C-9BAD-FF084FB00A3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"/>
            <a:ext cx="9144000" cy="18592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5F30BC2-E2E6-493D-955E-C69103BB7BA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1327888"/>
            <a:ext cx="1812155" cy="516936"/>
          </a:xfrm>
          <a:prstGeom prst="rect">
            <a:avLst/>
          </a:prstGeom>
        </p:spPr>
      </p:pic>
      <p:pic>
        <p:nvPicPr>
          <p:cNvPr id="15" name="Imagen 1">
            <a:extLst>
              <a:ext uri="{FF2B5EF4-FFF2-40B4-BE49-F238E27FC236}">
                <a16:creationId xmlns:a16="http://schemas.microsoft.com/office/drawing/2014/main" id="{D69C079C-D2FD-47BA-A0D7-4871D4A9AF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3" b="8290"/>
          <a:stretch/>
        </p:blipFill>
        <p:spPr bwMode="auto">
          <a:xfrm rot="16200000">
            <a:off x="-1467543" y="3788789"/>
            <a:ext cx="3324052" cy="3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o 5">
            <a:extLst>
              <a:ext uri="{FF2B5EF4-FFF2-40B4-BE49-F238E27FC236}">
                <a16:creationId xmlns:a16="http://schemas.microsoft.com/office/drawing/2014/main" id="{7F5898CD-F109-43CE-8333-D377CDEFC4E3}"/>
              </a:ext>
            </a:extLst>
          </p:cNvPr>
          <p:cNvGrpSpPr/>
          <p:nvPr userDrawn="1"/>
        </p:nvGrpSpPr>
        <p:grpSpPr>
          <a:xfrm>
            <a:off x="1427789" y="2101850"/>
            <a:ext cx="6288423" cy="1543174"/>
            <a:chOff x="2483768" y="2101850"/>
            <a:chExt cx="6288423" cy="1543174"/>
          </a:xfrm>
        </p:grpSpPr>
        <p:pic>
          <p:nvPicPr>
            <p:cNvPr id="14" name="Obraz 1">
              <a:extLst>
                <a:ext uri="{FF2B5EF4-FFF2-40B4-BE49-F238E27FC236}">
                  <a16:creationId xmlns:a16="http://schemas.microsoft.com/office/drawing/2014/main" id="{1407952D-8B25-4FA2-8918-81203F0FE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351" y="2101850"/>
              <a:ext cx="1932840" cy="154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pole tekstowe 17">
              <a:extLst>
                <a:ext uri="{FF2B5EF4-FFF2-40B4-BE49-F238E27FC236}">
                  <a16:creationId xmlns:a16="http://schemas.microsoft.com/office/drawing/2014/main" id="{D1CE1919-414B-4DE4-964C-B2C5E44ED078}"/>
                </a:ext>
              </a:extLst>
            </p:cNvPr>
            <p:cNvSpPr txBox="1"/>
            <p:nvPr userDrawn="1"/>
          </p:nvSpPr>
          <p:spPr bwMode="auto">
            <a:xfrm>
              <a:off x="2483768" y="2321491"/>
              <a:ext cx="4184730" cy="1103893"/>
            </a:xfrm>
            <a:prstGeom prst="rect">
              <a:avLst/>
            </a:prstGeom>
            <a:noFill/>
          </p:spPr>
          <p:txBody>
            <a:bodyPr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r"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ea typeface="Times New Roman" panose="02020603050405020304" pitchFamily="18" charset="0"/>
                </a:rPr>
                <a:t>Development of innovative training solutions in the ﬁeld of functional evaluation aimed at updating of the curricula of health sciences schools</a:t>
              </a:r>
              <a:endParaRPr lang="pl-PL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241300" indent="-241300" algn="l" defTabSz="6429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22288" indent="-203200" algn="l" defTabSz="6429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03275" indent="-160338" algn="l" defTabSz="64293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23950" indent="-160338" algn="l" defTabSz="642938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46213" indent="-158750" algn="l" defTabSz="642938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034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606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178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750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A25EB961-88E4-4728-B314-FAFCF9B56B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1859280"/>
          </a:xfrm>
          <a:prstGeom prst="rect">
            <a:avLst/>
          </a:prstGeom>
        </p:spPr>
      </p:pic>
      <p:pic>
        <p:nvPicPr>
          <p:cNvPr id="10" name="Obraz 13" descr="Logo Politechniki ÅlÄskiej">
            <a:extLst>
              <a:ext uri="{FF2B5EF4-FFF2-40B4-BE49-F238E27FC236}">
                <a16:creationId xmlns:a16="http://schemas.microsoft.com/office/drawing/2014/main" id="{E6F63310-57AE-4CB7-ABA2-0D38297FF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4">
            <a:extLst>
              <a:ext uri="{FF2B5EF4-FFF2-40B4-BE49-F238E27FC236}">
                <a16:creationId xmlns:a16="http://schemas.microsoft.com/office/drawing/2014/main" id="{9292324C-CFB2-460B-9F44-369411AFF0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5">
            <a:extLst>
              <a:ext uri="{FF2B5EF4-FFF2-40B4-BE49-F238E27FC236}">
                <a16:creationId xmlns:a16="http://schemas.microsoft.com/office/drawing/2014/main" id="{4053F563-1DBE-4277-9844-25737225E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1">
            <a:extLst>
              <a:ext uri="{FF2B5EF4-FFF2-40B4-BE49-F238E27FC236}">
                <a16:creationId xmlns:a16="http://schemas.microsoft.com/office/drawing/2014/main" id="{7119E8FE-952A-43B4-AB5D-00E7AAB77D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">
            <a:extLst>
              <a:ext uri="{FF2B5EF4-FFF2-40B4-BE49-F238E27FC236}">
                <a16:creationId xmlns:a16="http://schemas.microsoft.com/office/drawing/2014/main" id="{4B91E131-E34F-4142-B43E-EB4BE20902F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42" y="1605980"/>
            <a:ext cx="1102916" cy="88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81C17BF-4D2D-4320-886C-F959A3F3F51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53" y="3789040"/>
            <a:ext cx="1812155" cy="5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D43AE6C3-53DE-461E-AC57-9DBAB6517C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55"/>
            <a:ext cx="9144000" cy="693420"/>
          </a:xfrm>
          <a:prstGeom prst="rect">
            <a:avLst/>
          </a:prstGeom>
        </p:spPr>
      </p:pic>
      <p:cxnSp>
        <p:nvCxnSpPr>
          <p:cNvPr id="2054" name="Łącznik prosty 12">
            <a:extLst>
              <a:ext uri="{FF2B5EF4-FFF2-40B4-BE49-F238E27FC236}">
                <a16:creationId xmlns:a16="http://schemas.microsoft.com/office/drawing/2014/main" id="{BDA8FF72-1F9A-4CBC-95D9-36F84D2911F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49213" y="6165304"/>
            <a:ext cx="9193213" cy="0"/>
          </a:xfrm>
          <a:prstGeom prst="line">
            <a:avLst/>
          </a:prstGeom>
          <a:noFill/>
          <a:ln w="12700" algn="ctr">
            <a:solidFill>
              <a:srgbClr val="0404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4B2078D-D761-4969-AC15-3F27511FE3F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041"/>
            <a:ext cx="1235793" cy="35252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84DE3E14-E354-4D50-B4D8-AF37FC47E772}"/>
              </a:ext>
            </a:extLst>
          </p:cNvPr>
          <p:cNvGrpSpPr/>
          <p:nvPr userDrawn="1"/>
        </p:nvGrpSpPr>
        <p:grpSpPr>
          <a:xfrm>
            <a:off x="323528" y="6309320"/>
            <a:ext cx="2664296" cy="386577"/>
            <a:chOff x="395536" y="6066170"/>
            <a:chExt cx="3468321" cy="503237"/>
          </a:xfrm>
        </p:grpSpPr>
        <p:pic>
          <p:nvPicPr>
            <p:cNvPr id="2051" name="Obraz 13" descr="Logo Politechniki ÅlÄskiej">
              <a:extLst>
                <a:ext uri="{FF2B5EF4-FFF2-40B4-BE49-F238E27FC236}">
                  <a16:creationId xmlns:a16="http://schemas.microsoft.com/office/drawing/2014/main" id="{45244FFF-A08E-4535-B2FB-082E0D4E49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12"/>
            <a:stretch/>
          </p:blipFill>
          <p:spPr bwMode="auto">
            <a:xfrm>
              <a:off x="395536" y="6066170"/>
              <a:ext cx="575866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135AAC17-25D0-4F3A-8A2F-2B3D2BE9F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834" y="6140748"/>
              <a:ext cx="686346" cy="35408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7910E8F0-C8C4-4479-9403-941484277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612" y="6081970"/>
              <a:ext cx="470833" cy="471636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D4C56CC0-078F-4C43-8D48-D8AF64722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877" y="6141605"/>
              <a:ext cx="878980" cy="352366"/>
            </a:xfrm>
            <a:prstGeom prst="rect">
              <a:avLst/>
            </a:prstGeom>
          </p:spPr>
        </p:pic>
      </p:grp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DF42E42-F554-4418-AD40-D27470710720}"/>
              </a:ext>
            </a:extLst>
          </p:cNvPr>
          <p:cNvCxnSpPr>
            <a:stCxn id="2051" idx="1"/>
          </p:cNvCxnSpPr>
          <p:nvPr userDrawn="1"/>
        </p:nvCxnSpPr>
        <p:spPr bwMode="auto">
          <a:xfrm flipV="1">
            <a:off x="323528" y="1340768"/>
            <a:ext cx="288032" cy="5161841"/>
          </a:xfrm>
          <a:prstGeom prst="lin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pole tekstowe 17">
            <a:extLst>
              <a:ext uri="{FF2B5EF4-FFF2-40B4-BE49-F238E27FC236}">
                <a16:creationId xmlns:a16="http://schemas.microsoft.com/office/drawing/2014/main" id="{E7769513-69E3-4124-9A93-139F735492EC}"/>
              </a:ext>
            </a:extLst>
          </p:cNvPr>
          <p:cNvSpPr txBox="1"/>
          <p:nvPr userDrawn="1"/>
        </p:nvSpPr>
        <p:spPr>
          <a:xfrm>
            <a:off x="251520" y="116631"/>
            <a:ext cx="2980206" cy="432049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>
              <a:spcAft>
                <a:spcPts val="0"/>
              </a:spcAft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Development of innovative training solutions in the ﬁeld of functional evaluation aimed at updating of the curricula of health sciences schools</a:t>
            </a:r>
            <a:endParaRPr lang="pl-PL" sz="9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9pPr>
    </p:titleStyle>
    <p:bodyStyle>
      <a:lvl1pPr marL="1873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defRPr lang="en-US" sz="11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901700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2pPr>
      <a:lvl3pPr marL="1212850" indent="-400050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3pPr>
      <a:lvl4pPr marL="1527175" indent="-4032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4pPr>
      <a:lvl5pPr marL="1839913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5pPr>
      <a:lvl6pPr marL="22971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6pPr>
      <a:lvl7pPr marL="27543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7pPr>
      <a:lvl8pPr marL="32115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8pPr>
      <a:lvl9pPr marL="36687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34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416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emf"/><Relationship Id="rId5" Type="http://schemas.openxmlformats.org/officeDocument/2006/relationships/image" Target="../media/image1617.png"/><Relationship Id="rId10" Type="http://schemas.openxmlformats.org/officeDocument/2006/relationships/image" Target="../media/image19.emf"/><Relationship Id="rId4" Type="http://schemas.openxmlformats.org/officeDocument/2006/relationships/image" Target="../media/image1518.png"/><Relationship Id="rId9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khanacademy.org/science/ap-physics-1/ap-work-and-energy/conservative-forces-and-gravitational-potential-energy-ap/e/gravitational-potential-energy-ap-physics-1?modal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khanacademy.org/science/ap-physics-1/ap-work-and-energy/kinetic-energy-ap/e/kinetic-energy-exercises-ap1?modal=1" TargetMode="Externa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hanacademy.org/science/ap-physics-1/ap-torque-angular-momentum/torque-and-equilibrium-ap/e/torque-calculations-ap-physics-1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khanacademy.org/science/ap-physics-1/ap-work-and-energy/introduction-to-work-ap/e/work-equation-ap-physics-1?modal=1" TargetMode="Externa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AE9CA9-0967-4022-809E-3EFAC109D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3645024"/>
            <a:ext cx="691276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MODUL BIOMECHANIK GRUNDLAGEN</a:t>
            </a:r>
          </a:p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Didaktische Einheit B: KRÄFTE UND DRUCK</a:t>
            </a:r>
          </a:p>
        </p:txBody>
      </p:sp>
    </p:spTree>
    <p:extLst>
      <p:ext uri="{BB962C8B-B14F-4D97-AF65-F5344CB8AC3E}">
        <p14:creationId xmlns:p14="http://schemas.microsoft.com/office/powerpoint/2010/main" val="3470262893"/>
      </p:ext>
    </p:extLst>
  </p:cSld>
  <p:clrMapOvr>
    <a:masterClrMapping/>
  </p:clrMapOvr>
  <p:transition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0DB3E83B-3B97-4C88-B1DB-5C09A7A88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89" y="2106080"/>
            <a:ext cx="4925305" cy="3771915"/>
          </a:xfrm>
          <a:prstGeom prst="rect">
            <a:avLst/>
          </a:prstGeom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91871" y="1309517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Von 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einer </a:t>
            </a: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Kraft 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verrichtete </a:t>
            </a: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Arbeit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501" y="755377"/>
            <a:ext cx="1296018" cy="1350703"/>
          </a:xfrm>
          <a:prstGeom prst="rect">
            <a:avLst/>
          </a:prstGeom>
        </p:spPr>
      </p:pic>
      <p:sp>
        <p:nvSpPr>
          <p:cNvPr id="14" name="Prostokąt 1">
            <a:extLst>
              <a:ext uri="{FF2B5EF4-FFF2-40B4-BE49-F238E27FC236}">
                <a16:creationId xmlns:a16="http://schemas.microsoft.com/office/drawing/2014/main" id="{8DA9DC18-FA08-4855-93F8-CF962092C171}"/>
              </a:ext>
            </a:extLst>
          </p:cNvPr>
          <p:cNvSpPr/>
          <p:nvPr/>
        </p:nvSpPr>
        <p:spPr>
          <a:xfrm>
            <a:off x="467705" y="773406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KINETISCHE GLEICHUNGEN ÜBUNGEN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85CD00A-E774-4E10-BDEB-CC90804A3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2103291"/>
            <a:ext cx="4406415" cy="3771915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0411" y="2440014"/>
            <a:ext cx="1173497" cy="117349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A727F80-3693-4ED2-A487-8D44C7171843}"/>
              </a:ext>
            </a:extLst>
          </p:cNvPr>
          <p:cNvSpPr txBox="1"/>
          <p:nvPr/>
        </p:nvSpPr>
        <p:spPr>
          <a:xfrm>
            <a:off x="1702129" y="1857070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FRAGE 5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214BA70-812E-440C-88B9-05AF75ED449D}"/>
              </a:ext>
            </a:extLst>
          </p:cNvPr>
          <p:cNvSpPr txBox="1"/>
          <p:nvPr/>
        </p:nvSpPr>
        <p:spPr>
          <a:xfrm>
            <a:off x="6405209" y="1854281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FRAGE 6</a:t>
            </a:r>
          </a:p>
        </p:txBody>
      </p:sp>
    </p:spTree>
    <p:extLst>
      <p:ext uri="{BB962C8B-B14F-4D97-AF65-F5344CB8AC3E}">
        <p14:creationId xmlns:p14="http://schemas.microsoft.com/office/powerpoint/2010/main" val="4129066382"/>
      </p:ext>
    </p:extLst>
  </p:cSld>
  <p:clrMapOvr>
    <a:masterClrMapping/>
  </p:clrMapOvr>
  <p:transition advClick="0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976763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Von 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einer </a:t>
            </a: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Kraft 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verrichtete </a:t>
            </a: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Arbeit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978" y="1241480"/>
            <a:ext cx="1296018" cy="1350703"/>
          </a:xfrm>
          <a:prstGeom prst="rect">
            <a:avLst/>
          </a:prstGeom>
        </p:spPr>
      </p:pic>
      <p:sp>
        <p:nvSpPr>
          <p:cNvPr id="14" name="Prostokąt 1">
            <a:extLst>
              <a:ext uri="{FF2B5EF4-FFF2-40B4-BE49-F238E27FC236}">
                <a16:creationId xmlns:a16="http://schemas.microsoft.com/office/drawing/2014/main" id="{8DA9DC18-FA08-4855-93F8-CF962092C171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KINETISCHE GLEICHUNGEN LÖSUNGEN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A815214-9924-4C19-AAEC-C9BDDC05A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3432671"/>
            <a:ext cx="4752528" cy="83314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71BD724-6CA3-474D-9EA0-C22D81C00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004" y="2883949"/>
            <a:ext cx="4213864" cy="220123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5B12B18-17C1-48C5-A146-3D046DBBE0B1}"/>
              </a:ext>
            </a:extLst>
          </p:cNvPr>
          <p:cNvSpPr txBox="1"/>
          <p:nvPr/>
        </p:nvSpPr>
        <p:spPr>
          <a:xfrm>
            <a:off x="1475656" y="2576054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FRAGE 5: LÖSUNG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6D456A-F767-41DC-B786-E67592F19A6E}"/>
              </a:ext>
            </a:extLst>
          </p:cNvPr>
          <p:cNvSpPr txBox="1"/>
          <p:nvPr/>
        </p:nvSpPr>
        <p:spPr>
          <a:xfrm>
            <a:off x="6084168" y="3165910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FRAGE 6: LÖSUNG</a:t>
            </a:r>
          </a:p>
        </p:txBody>
      </p:sp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85251" y="4785948"/>
            <a:ext cx="1173497" cy="11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636"/>
      </p:ext>
    </p:extLst>
  </p:cSld>
  <p:clrMapOvr>
    <a:masterClrMapping/>
  </p:clrMapOvr>
  <p:transition advClick="0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976763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Drehmoment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978" y="1241480"/>
            <a:ext cx="1296018" cy="1350703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5251" y="5000802"/>
            <a:ext cx="1173497" cy="1173497"/>
          </a:xfrm>
          <a:prstGeom prst="rect">
            <a:avLst/>
          </a:prstGeom>
        </p:spPr>
      </p:pic>
      <p:sp>
        <p:nvSpPr>
          <p:cNvPr id="14" name="Prostokąt 1">
            <a:extLst>
              <a:ext uri="{FF2B5EF4-FFF2-40B4-BE49-F238E27FC236}">
                <a16:creationId xmlns:a16="http://schemas.microsoft.com/office/drawing/2014/main" id="{8DA9DC18-FA08-4855-93F8-CF962092C171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KINETISCHE GLEICHUNGEN ÜBUNGEN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72A3453-6483-40B1-8D03-5D8DD4417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848" y="2470411"/>
            <a:ext cx="3991096" cy="236723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627AB4C-B91B-4A15-B03C-1C2C1B678E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8730" y="2632274"/>
            <a:ext cx="4468572" cy="197267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4170E8C-C248-450F-B686-DC75F1690DAE}"/>
              </a:ext>
            </a:extLst>
          </p:cNvPr>
          <p:cNvSpPr txBox="1"/>
          <p:nvPr/>
        </p:nvSpPr>
        <p:spPr>
          <a:xfrm>
            <a:off x="1720340" y="5000802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FRAGE 7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CAE0774-79A7-4E88-BE73-00C74F80480F}"/>
              </a:ext>
            </a:extLst>
          </p:cNvPr>
          <p:cNvSpPr txBox="1"/>
          <p:nvPr/>
        </p:nvSpPr>
        <p:spPr>
          <a:xfrm>
            <a:off x="5911491" y="4837644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FRAGE 8</a:t>
            </a:r>
          </a:p>
        </p:txBody>
      </p:sp>
    </p:spTree>
    <p:extLst>
      <p:ext uri="{BB962C8B-B14F-4D97-AF65-F5344CB8AC3E}">
        <p14:creationId xmlns:p14="http://schemas.microsoft.com/office/powerpoint/2010/main" val="1344788546"/>
      </p:ext>
    </p:extLst>
  </p:cSld>
  <p:clrMapOvr>
    <a:masterClrMapping/>
  </p:clrMapOvr>
  <p:transition advClick="0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976763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Drehmoment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462" y="926147"/>
            <a:ext cx="1296018" cy="1350703"/>
          </a:xfrm>
          <a:prstGeom prst="rect">
            <a:avLst/>
          </a:prstGeom>
        </p:spPr>
      </p:pic>
      <p:sp>
        <p:nvSpPr>
          <p:cNvPr id="14" name="Prostokąt 1">
            <a:extLst>
              <a:ext uri="{FF2B5EF4-FFF2-40B4-BE49-F238E27FC236}">
                <a16:creationId xmlns:a16="http://schemas.microsoft.com/office/drawing/2014/main" id="{8DA9DC18-FA08-4855-93F8-CF962092C171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KINETISCHE GLEICHUNGEN LÖSUNGEN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4350298-6D13-4063-A2F5-229787913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23" y="2758088"/>
            <a:ext cx="4142974" cy="27458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46D2360-F2ED-4766-AAED-9AFE5CA3C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635" y="3112104"/>
            <a:ext cx="4450365" cy="1282752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90999" y="4954868"/>
            <a:ext cx="1173497" cy="117349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1E3E1FF-D1E3-4E02-9DDC-F6589711CDCA}"/>
              </a:ext>
            </a:extLst>
          </p:cNvPr>
          <p:cNvSpPr txBox="1"/>
          <p:nvPr/>
        </p:nvSpPr>
        <p:spPr>
          <a:xfrm>
            <a:off x="1236774" y="2428981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FRAGE 7: LÖSUNG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B4794C0-7875-4A58-AEBB-A7DAEC11EFAA}"/>
              </a:ext>
            </a:extLst>
          </p:cNvPr>
          <p:cNvSpPr txBox="1"/>
          <p:nvPr/>
        </p:nvSpPr>
        <p:spPr>
          <a:xfrm>
            <a:off x="5436096" y="2802887"/>
            <a:ext cx="1762240" cy="247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FRAGE 8: LÖSUNG</a:t>
            </a:r>
          </a:p>
        </p:txBody>
      </p:sp>
    </p:spTree>
    <p:extLst>
      <p:ext uri="{BB962C8B-B14F-4D97-AF65-F5344CB8AC3E}">
        <p14:creationId xmlns:p14="http://schemas.microsoft.com/office/powerpoint/2010/main" val="2925611764"/>
      </p:ext>
    </p:extLst>
  </p:cSld>
  <p:clrMapOvr>
    <a:masterClrMapping/>
  </p:clrMapOvr>
  <p:transition advClick="0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B05DEAA-A481-4DC0-8994-0A0E615D571B}"/>
              </a:ext>
            </a:extLst>
          </p:cNvPr>
          <p:cNvSpPr txBox="1"/>
          <p:nvPr/>
        </p:nvSpPr>
        <p:spPr>
          <a:xfrm>
            <a:off x="2123728" y="4509120"/>
            <a:ext cx="4572000" cy="907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640" marR="255905" algn="ctr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Unterstützung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Europäischen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Kommission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Erstellung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dieser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Veröffentlichung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stellt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keine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Billigung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Inhalts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welcher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Ansichten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Verfasser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wiedergibt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und die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Kommission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kann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nichtfür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etwaige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Verwendung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darin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enthaltenen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Informationen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haftbar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gemacht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werden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000" i="1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05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323850" y="1412875"/>
            <a:ext cx="813593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KLASSENINDEX</a:t>
            </a: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1043930" y="2028616"/>
            <a:ext cx="70561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Grundlegende kinetische Größen</a:t>
            </a:r>
          </a:p>
          <a:p>
            <a:pPr>
              <a:defRPr/>
            </a:pP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-------------------------------------------------------------------------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Testen Sie Ihr Wissen über kinetische Gleichungen</a:t>
            </a:r>
          </a:p>
        </p:txBody>
      </p:sp>
    </p:spTree>
  </p:cSld>
  <p:clrMapOvr>
    <a:masterClrMapping/>
  </p:clrMapOvr>
  <p:transition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323850" y="1412875"/>
            <a:ext cx="813593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GRUNDLEGENDE KINETISCHE GLEICHUNGEN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5A19F4D-6148-4BDE-A5B5-4D2791C88B62}"/>
              </a:ext>
            </a:extLst>
          </p:cNvPr>
          <p:cNvSpPr/>
          <p:nvPr/>
        </p:nvSpPr>
        <p:spPr>
          <a:xfrm>
            <a:off x="2412594" y="1991574"/>
            <a:ext cx="4318811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1200" dirty="0">
                <a:solidFill>
                  <a:schemeClr val="tx1"/>
                </a:solidFill>
                <a:ea typeface="Calibri" panose="020F0502020204030204" pitchFamily="34" charset="0"/>
              </a:rPr>
              <a:t>Die Kinetik beantwortet die Frage, warum sich ein Körper bewegt</a:t>
            </a:r>
            <a:r>
              <a:rPr lang="en-GB" sz="1200" dirty="0">
                <a:ea typeface="Calibri" panose="020F0502020204030204" pitchFamily="34" charset="0"/>
              </a:rPr>
              <a:t>.</a:t>
            </a:r>
            <a:endParaRPr lang="es-ES" sz="1200" dirty="0">
              <a:ea typeface="Calibri" panose="020F0502020204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5A1A687-76A2-4276-B701-560DA08E8328}"/>
              </a:ext>
            </a:extLst>
          </p:cNvPr>
          <p:cNvSpPr/>
          <p:nvPr/>
        </p:nvSpPr>
        <p:spPr>
          <a:xfrm>
            <a:off x="719591" y="2466982"/>
            <a:ext cx="4572000" cy="4356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dirty="0">
                <a:solidFill>
                  <a:schemeClr val="tx1"/>
                </a:solidFill>
                <a:ea typeface="Calibri" panose="020F0502020204030204" pitchFamily="34" charset="0"/>
              </a:rPr>
              <a:t>Kraft </a:t>
            </a:r>
            <a:r>
              <a:rPr lang="en-GB" b="0" dirty="0">
                <a:solidFill>
                  <a:schemeClr val="tx1"/>
                </a:solidFill>
                <a:ea typeface="Calibri" panose="020F0502020204030204" pitchFamily="34" charset="0"/>
              </a:rPr>
              <a:t>ist die physikalische Größe, mit der die Ursachen für die Veränderungen der Bewegung von Körpern quantifiziert werden. </a:t>
            </a:r>
            <a:endParaRPr lang="es-ES" b="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49E1DE61-CCBF-4548-B3CD-B05CAFB2B717}"/>
                  </a:ext>
                </a:extLst>
              </p:cNvPr>
              <p:cNvSpPr/>
              <p:nvPr/>
            </p:nvSpPr>
            <p:spPr>
              <a:xfrm>
                <a:off x="6177997" y="2461641"/>
                <a:ext cx="1971886" cy="264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s-ES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8" name="Rectángulo 7">
                <a:extLst>
                  <a:ext uri="{FF2B5EF4-FFF2-40B4-BE49-F238E27FC236}">
                    <a16:creationId id="{49E1DE61-CCBF-4548-B3CD-B05CAFB2B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997" y="2461641"/>
                <a:ext cx="1971886" cy="264881"/>
              </a:xfrm>
              <a:prstGeom prst="rect">
                <a:avLst/>
              </a:prstGeom>
              <a:blipFill>
                <a:blip r:embed="rId3"/>
                <a:stretch>
                  <a:fillRect t="-697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8">
            <a:extLst>
              <a:ext uri="{FF2B5EF4-FFF2-40B4-BE49-F238E27FC236}">
                <a16:creationId xmlns:a16="http://schemas.microsoft.com/office/drawing/2014/main" id="{99A8F700-9E29-431E-B7B5-0E75B209846A}"/>
              </a:ext>
            </a:extLst>
          </p:cNvPr>
          <p:cNvSpPr/>
          <p:nvPr/>
        </p:nvSpPr>
        <p:spPr>
          <a:xfrm>
            <a:off x="719591" y="295788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dirty="0">
                <a:solidFill>
                  <a:schemeClr val="tx1"/>
                </a:solidFill>
                <a:ea typeface="Calibri" panose="020F0502020204030204" pitchFamily="34" charset="0"/>
              </a:rPr>
              <a:t>Energie </a:t>
            </a:r>
            <a:r>
              <a:rPr lang="en-GB" b="0" dirty="0">
                <a:solidFill>
                  <a:schemeClr val="tx1"/>
                </a:solidFill>
                <a:ea typeface="Calibri" panose="020F0502020204030204" pitchFamily="34" charset="0"/>
              </a:rPr>
              <a:t>ist ein Maß für die Fähigkeit von jemandem oder etwas, Arbeit zu verrichten.</a:t>
            </a:r>
            <a:endParaRPr lang="es-ES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92B77B00-9EE5-4620-B20C-D8568A3EBF6F}"/>
                  </a:ext>
                </a:extLst>
              </p:cNvPr>
              <p:cNvSpPr/>
              <p:nvPr/>
            </p:nvSpPr>
            <p:spPr>
              <a:xfrm>
                <a:off x="1043608" y="3375012"/>
                <a:ext cx="4572000" cy="24622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Kinetische Energie : </a:t>
                </a:r>
                <a:r>
                  <a:rPr lang="en-GB" b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Energie, die ein Objekt aufgrund seiner Bewegung besitzt. </a:t>
                </a:r>
                <a:endParaRPr lang="es-ES" b="0" dirty="0">
                  <a:solidFill>
                    <a:schemeClr val="tx1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10" name="Rectángulo 9">
                <a:extLst>
                  <a:ext uri="{FF2B5EF4-FFF2-40B4-BE49-F238E27FC236}">
                    <a16:creationId id="{92B77B00-9EE5-4620-B20C-D8568A3EBF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375012"/>
                <a:ext cx="4572000" cy="246221"/>
              </a:xfrm>
              <a:prstGeom prst="rect">
                <a:avLst/>
              </a:prstGeom>
              <a:blipFill>
                <a:blip r:embed="rId4"/>
                <a:stretch>
                  <a:fillRect t="-2500" b="-10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31250D6B-F7A2-42EE-A233-1627411DC7E1}"/>
                  </a:ext>
                </a:extLst>
              </p:cNvPr>
              <p:cNvSpPr/>
              <p:nvPr/>
            </p:nvSpPr>
            <p:spPr>
              <a:xfrm>
                <a:off x="1043608" y="3790132"/>
                <a:ext cx="4572000" cy="2580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Potentielle Energie</a:t>
                </a:r>
                <a:r>
                  <a:rPr lang="en-GB" b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ist Energie, die aus der Position oder Konfiguration resultiert.</a:t>
                </a:r>
                <a:endParaRPr lang="es-ES" b="0" dirty="0">
                  <a:solidFill>
                    <a:schemeClr val="tx1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11" name="Rectángulo 10">
                <a:extLst>
                  <a:ext uri="{FF2B5EF4-FFF2-40B4-BE49-F238E27FC236}">
                    <a16:creationId id="{31250D6B-F7A2-42EE-A233-1627411DC7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790132"/>
                <a:ext cx="4572000" cy="258084"/>
              </a:xfrm>
              <a:prstGeom prst="rect">
                <a:avLst/>
              </a:prstGeom>
              <a:blipFill>
                <a:blip r:embed="rId5"/>
                <a:stretch>
                  <a:fillRect t="-2381" b="-476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ángulo 11">
            <a:extLst>
              <a:ext uri="{FF2B5EF4-FFF2-40B4-BE49-F238E27FC236}">
                <a16:creationId xmlns:a16="http://schemas.microsoft.com/office/drawing/2014/main" id="{16FA591B-3B97-44CF-83B5-EC2D74C5235D}"/>
              </a:ext>
            </a:extLst>
          </p:cNvPr>
          <p:cNvSpPr/>
          <p:nvPr/>
        </p:nvSpPr>
        <p:spPr>
          <a:xfrm>
            <a:off x="719591" y="417319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dirty="0">
                <a:solidFill>
                  <a:schemeClr val="tx1"/>
                </a:solidFill>
                <a:ea typeface="Calibri" panose="020F0502020204030204" pitchFamily="34" charset="0"/>
              </a:rPr>
              <a:t>Arbeit</a:t>
            </a:r>
            <a:r>
              <a:rPr lang="en-GB" i="1" dirty="0">
                <a:solidFill>
                  <a:schemeClr val="tx1"/>
                </a:solidFill>
                <a:ea typeface="Calibri" panose="020F0502020204030204" pitchFamily="34" charset="0"/>
              </a:rPr>
              <a:t>: </a:t>
            </a:r>
            <a:r>
              <a:rPr lang="en-GB" b="0" dirty="0">
                <a:solidFill>
                  <a:schemeClr val="tx1"/>
                </a:solidFill>
                <a:ea typeface="Calibri" panose="020F0502020204030204" pitchFamily="34" charset="0"/>
              </a:rPr>
              <a:t>Eine Kraft verrichtet Arbeit, wenn bei ihrer Einwirkung eine Bewegung des Angriffspunktes in Richtung der Kraft erfolgt (gleiche Richtung oder die Kraft hat eine Komponente in Richtung der Bewegung).</a:t>
            </a: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AAC1E92-FC91-421F-A79B-C6F8A8071FB3}"/>
              </a:ext>
            </a:extLst>
          </p:cNvPr>
          <p:cNvSpPr/>
          <p:nvPr/>
        </p:nvSpPr>
        <p:spPr>
          <a:xfrm>
            <a:off x="715239" y="4817744"/>
            <a:ext cx="41344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dirty="0">
                <a:solidFill>
                  <a:schemeClr val="tx1"/>
                </a:solidFill>
                <a:ea typeface="Calibri" panose="020F0502020204030204" pitchFamily="34" charset="0"/>
              </a:rPr>
              <a:t>Leistung </a:t>
            </a:r>
            <a:r>
              <a:rPr lang="en-GB" b="0" dirty="0">
                <a:solidFill>
                  <a:schemeClr val="tx1"/>
                </a:solidFill>
                <a:ea typeface="Calibri" panose="020F0502020204030204" pitchFamily="34" charset="0"/>
              </a:rPr>
              <a:t>ist definiert als die Rate der Verrichtung von Arbeit oder die Rate der Nutzung von Energie. </a:t>
            </a: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E1A88D0-5420-4D42-8212-89D3A6A596AD}"/>
              </a:ext>
            </a:extLst>
          </p:cNvPr>
          <p:cNvSpPr/>
          <p:nvPr/>
        </p:nvSpPr>
        <p:spPr>
          <a:xfrm>
            <a:off x="719591" y="523841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b="0" dirty="0">
                <a:solidFill>
                  <a:schemeClr val="tx1"/>
                </a:solidFill>
                <a:ea typeface="Calibri" panose="020F0502020204030204" pitchFamily="34" charset="0"/>
              </a:rPr>
              <a:t>Das </a:t>
            </a:r>
            <a:r>
              <a:rPr lang="en-GB" dirty="0">
                <a:solidFill>
                  <a:schemeClr val="tx1"/>
                </a:solidFill>
                <a:ea typeface="Calibri" panose="020F0502020204030204" pitchFamily="34" charset="0"/>
              </a:rPr>
              <a:t>Drehmoment </a:t>
            </a:r>
            <a:r>
              <a:rPr lang="en-GB" b="0" dirty="0">
                <a:solidFill>
                  <a:schemeClr val="tx1"/>
                </a:solidFill>
                <a:ea typeface="Calibri" panose="020F0502020204030204" pitchFamily="34" charset="0"/>
              </a:rPr>
              <a:t>ist definiert durch die Messung der Verdrehung, die durch eine Kraft verursacht wird, die ein Objekt zur Drehung um eine Achse veranlassen kann. </a:t>
            </a:r>
            <a:endParaRPr lang="es-ES" b="0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C5F4AE5-FF7E-40D5-95E9-830CA657AA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1819" y="5177330"/>
            <a:ext cx="5761437" cy="33170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99A4A9-FBBE-4004-B95F-AFFD88BFB6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5998" y="4690834"/>
            <a:ext cx="5761437" cy="49755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BB48BF2-BD15-4EAC-AA08-52D321DD64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3221" y="4048667"/>
            <a:ext cx="5761437" cy="33170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EFD55D5-88CE-4A2D-B097-B05640A283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5024" y="3597739"/>
            <a:ext cx="5761437" cy="33170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729E725-6EBC-4455-AF0A-E78228A2C1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9183" y="3167636"/>
            <a:ext cx="5761437" cy="4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90305"/>
      </p:ext>
    </p:extLst>
  </p:cSld>
  <p:clrMapOvr>
    <a:masterClrMapping/>
  </p:clrMapOvr>
  <p:transition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KINETISCHE GLEICHUNGEN ÜBUNGEN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976763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Kinetische 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Energie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1201389"/>
            <a:ext cx="1296018" cy="1350703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5251" y="4646574"/>
            <a:ext cx="1173497" cy="117349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399A725-E44B-4580-BC75-D4194292AAC3}"/>
              </a:ext>
            </a:extLst>
          </p:cNvPr>
          <p:cNvSpPr/>
          <p:nvPr/>
        </p:nvSpPr>
        <p:spPr>
          <a:xfrm>
            <a:off x="728844" y="2392128"/>
            <a:ext cx="6390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6"/>
              </a:rPr>
              <a:t>https://www.khanacademy.org/science/ap-physics-1/ap-work-and-energy/kinetic-energy-ap/e/kinetic-energy-exercises-ap1?modal=1 </a:t>
            </a:r>
            <a:endParaRPr lang="es-ES" dirty="0"/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E56C867E-7AD6-4FD7-8CEE-07BC9065BE80}"/>
              </a:ext>
            </a:extLst>
          </p:cNvPr>
          <p:cNvSpPr/>
          <p:nvPr/>
        </p:nvSpPr>
        <p:spPr>
          <a:xfrm>
            <a:off x="452004" y="3290968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Änderungen 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der </a:t>
            </a: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potenziellen Gravitationsenergie finden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B48677C-A46F-4830-AF0F-04D41298FA80}"/>
              </a:ext>
            </a:extLst>
          </p:cNvPr>
          <p:cNvSpPr/>
          <p:nvPr/>
        </p:nvSpPr>
        <p:spPr>
          <a:xfrm>
            <a:off x="728843" y="3870670"/>
            <a:ext cx="6390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7"/>
              </a:rPr>
              <a:t>https://www.khanacademy.org/science/ap-physics-1/ap-work-and-energy/conservative-forces-and-gravitational-potential-energy-ap/e/gravitational-potential-energy-ap-physics-1?modal=1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3540362"/>
      </p:ext>
    </p:extLst>
  </p:cSld>
  <p:clrMapOvr>
    <a:masterClrMapping/>
  </p:clrMapOvr>
  <p:transition advClick="0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976763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Von 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einer </a:t>
            </a: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Kraft 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verrichtete </a:t>
            </a: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Arbeit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705" y="1241480"/>
            <a:ext cx="1296018" cy="1350703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5251" y="4646574"/>
            <a:ext cx="1173497" cy="117349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399A725-E44B-4580-BC75-D4194292AAC3}"/>
              </a:ext>
            </a:extLst>
          </p:cNvPr>
          <p:cNvSpPr/>
          <p:nvPr/>
        </p:nvSpPr>
        <p:spPr>
          <a:xfrm>
            <a:off x="895851" y="2392128"/>
            <a:ext cx="6390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6"/>
              </a:rPr>
              <a:t>https://www.khanacademy.org/science/ap-physics-1/ap-work-and-energy/introduction-to-work-ap/e/work-equation-ap-physics-1?modal=1 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E4AA6C4-38B0-4718-A929-F5CA533804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295" y="3422617"/>
            <a:ext cx="7328027" cy="493819"/>
          </a:xfrm>
          <a:prstGeom prst="rect">
            <a:avLst/>
          </a:prstGeom>
        </p:spPr>
      </p:pic>
      <p:sp>
        <p:nvSpPr>
          <p:cNvPr id="14" name="Prostokąt 1">
            <a:extLst>
              <a:ext uri="{FF2B5EF4-FFF2-40B4-BE49-F238E27FC236}">
                <a16:creationId xmlns:a16="http://schemas.microsoft.com/office/drawing/2014/main" id="{8DA9DC18-FA08-4855-93F8-CF962092C171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KINETISCHE GLEICHUNGEN ÜBUNGEN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F03DBB5-FF79-4E45-B05D-EED6D64FE0F6}"/>
              </a:ext>
            </a:extLst>
          </p:cNvPr>
          <p:cNvSpPr/>
          <p:nvPr/>
        </p:nvSpPr>
        <p:spPr>
          <a:xfrm>
            <a:off x="895850" y="3836033"/>
            <a:ext cx="68341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8"/>
              </a:rPr>
              <a:t>https://www.khanacademy.org/science/ap-physics-1/ap-torque-angular-momentum/torque-and-equilibrium-ap/e/torque-calculations-ap-physics-1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9662684"/>
      </p:ext>
    </p:extLst>
  </p:cSld>
  <p:clrMapOvr>
    <a:masterClrMapping/>
  </p:clrMapOvr>
  <p:transition advClick="0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KINETISCHE GLEICHUNGEN ÜBUNGEN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976763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Kinetische 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Energie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705" y="1186705"/>
            <a:ext cx="1296018" cy="1350703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3888" y="4865883"/>
            <a:ext cx="1173497" cy="11734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FFAD144-BB2A-4F65-B4EA-92B7AE9F3C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2690743"/>
            <a:ext cx="4290185" cy="216291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4AF300E-C3C2-4546-9F57-F2B1E5B349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7439" y="2778696"/>
            <a:ext cx="4856561" cy="202085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58F2803-A900-4DA8-9006-C64328EEDE14}"/>
              </a:ext>
            </a:extLst>
          </p:cNvPr>
          <p:cNvSpPr txBox="1"/>
          <p:nvPr/>
        </p:nvSpPr>
        <p:spPr>
          <a:xfrm>
            <a:off x="1619672" y="2598248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ANFRAGE 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C2D1D35-A9F1-420F-BAAC-030B20901FEC}"/>
              </a:ext>
            </a:extLst>
          </p:cNvPr>
          <p:cNvSpPr txBox="1"/>
          <p:nvPr/>
        </p:nvSpPr>
        <p:spPr>
          <a:xfrm>
            <a:off x="5834740" y="2570465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ANFRAGE 2</a:t>
            </a:r>
          </a:p>
        </p:txBody>
      </p:sp>
    </p:spTree>
    <p:extLst>
      <p:ext uri="{BB962C8B-B14F-4D97-AF65-F5344CB8AC3E}">
        <p14:creationId xmlns:p14="http://schemas.microsoft.com/office/powerpoint/2010/main" val="408762695"/>
      </p:ext>
    </p:extLst>
  </p:cSld>
  <p:clrMapOvr>
    <a:masterClrMapping/>
  </p:clrMapOvr>
  <p:transition advClick="0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KINETISCHE GLEICHUNGEN LÖSUNGEN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346" y="754133"/>
            <a:ext cx="973016" cy="10140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4091552-F5E1-4D41-92FB-66B1E4241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20" y="1768204"/>
            <a:ext cx="7328027" cy="49381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DF56D5F-1942-40F5-B09A-ECEC25B4ED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42" y="2492896"/>
            <a:ext cx="3032091" cy="32762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CDC4E1F-EFD8-404F-86AF-01DD21C116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1768204"/>
            <a:ext cx="3270807" cy="433566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8DBD935-AADE-4449-9DF2-4B8B1F9019DB}"/>
              </a:ext>
            </a:extLst>
          </p:cNvPr>
          <p:cNvSpPr txBox="1"/>
          <p:nvPr/>
        </p:nvSpPr>
        <p:spPr>
          <a:xfrm>
            <a:off x="899592" y="2262023"/>
            <a:ext cx="1700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FRAGE 1: LÖSUNG</a:t>
            </a:r>
          </a:p>
        </p:txBody>
      </p:sp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98503" y="3717032"/>
            <a:ext cx="1173497" cy="117349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CE59ED5-E8E1-4A58-98D2-91A929F048C7}"/>
              </a:ext>
            </a:extLst>
          </p:cNvPr>
          <p:cNvSpPr txBox="1"/>
          <p:nvPr/>
        </p:nvSpPr>
        <p:spPr>
          <a:xfrm>
            <a:off x="6352882" y="2492896"/>
            <a:ext cx="1700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FRAGE 2: LÖSUNG</a:t>
            </a:r>
          </a:p>
        </p:txBody>
      </p:sp>
    </p:spTree>
    <p:extLst>
      <p:ext uri="{BB962C8B-B14F-4D97-AF65-F5344CB8AC3E}">
        <p14:creationId xmlns:p14="http://schemas.microsoft.com/office/powerpoint/2010/main" val="3906437815"/>
      </p:ext>
    </p:extLst>
  </p:cSld>
  <p:clrMapOvr>
    <a:masterClrMapping/>
  </p:clrMapOvr>
  <p:transition advClick="0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KINETISCHE GLEICHUNGEN ÜBUNGEN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138" y="689067"/>
            <a:ext cx="1296018" cy="1350703"/>
          </a:xfrm>
          <a:prstGeom prst="rect">
            <a:avLst/>
          </a:prstGeom>
        </p:spPr>
      </p:pic>
      <p:sp>
        <p:nvSpPr>
          <p:cNvPr id="12" name="Prostokąt 3">
            <a:extLst>
              <a:ext uri="{FF2B5EF4-FFF2-40B4-BE49-F238E27FC236}">
                <a16:creationId xmlns:a16="http://schemas.microsoft.com/office/drawing/2014/main" id="{E56C867E-7AD6-4FD7-8CEE-07BC9065BE80}"/>
              </a:ext>
            </a:extLst>
          </p:cNvPr>
          <p:cNvSpPr/>
          <p:nvPr/>
        </p:nvSpPr>
        <p:spPr>
          <a:xfrm>
            <a:off x="445148" y="1603472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Änderungen 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der </a:t>
            </a: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potenziellen Gravitationsenergie finden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7BAE34-FB23-4F47-90A7-D73553FE2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106736"/>
            <a:ext cx="4165913" cy="35091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52BDDDB-328C-45EB-A5C4-1760179F5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891" y="2106736"/>
            <a:ext cx="4165913" cy="3320913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78694" y="5188440"/>
            <a:ext cx="988831" cy="98883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4A81ED4-BEC9-434A-9C9F-61D2F1855075}"/>
              </a:ext>
            </a:extLst>
          </p:cNvPr>
          <p:cNvSpPr txBox="1"/>
          <p:nvPr/>
        </p:nvSpPr>
        <p:spPr>
          <a:xfrm>
            <a:off x="1763688" y="5626711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FRAGE 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C1698E-20B6-4F12-874A-D649D9978EC0}"/>
              </a:ext>
            </a:extLst>
          </p:cNvPr>
          <p:cNvSpPr txBox="1"/>
          <p:nvPr/>
        </p:nvSpPr>
        <p:spPr>
          <a:xfrm>
            <a:off x="6478588" y="5556238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FRAGE 4</a:t>
            </a:r>
          </a:p>
        </p:txBody>
      </p:sp>
    </p:spTree>
    <p:extLst>
      <p:ext uri="{BB962C8B-B14F-4D97-AF65-F5344CB8AC3E}">
        <p14:creationId xmlns:p14="http://schemas.microsoft.com/office/powerpoint/2010/main" val="3528665936"/>
      </p:ext>
    </p:extLst>
  </p:cSld>
  <p:clrMapOvr>
    <a:masterClrMapping/>
  </p:clrMapOvr>
  <p:transition advClick="0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251520" y="1201389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KINETISCHE GLEICHUNGEN LÖSUNGEN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517" y="773214"/>
            <a:ext cx="1296018" cy="1350703"/>
          </a:xfrm>
          <a:prstGeom prst="rect">
            <a:avLst/>
          </a:prstGeom>
        </p:spPr>
      </p:pic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9712" y="4834137"/>
            <a:ext cx="1173497" cy="1173497"/>
          </a:xfrm>
          <a:prstGeom prst="rect">
            <a:avLst/>
          </a:prstGeom>
        </p:spPr>
      </p:pic>
      <p:sp>
        <p:nvSpPr>
          <p:cNvPr id="12" name="Prostokąt 3">
            <a:extLst>
              <a:ext uri="{FF2B5EF4-FFF2-40B4-BE49-F238E27FC236}">
                <a16:creationId xmlns:a16="http://schemas.microsoft.com/office/drawing/2014/main" id="{E56C867E-7AD6-4FD7-8CEE-07BC9065BE80}"/>
              </a:ext>
            </a:extLst>
          </p:cNvPr>
          <p:cNvSpPr/>
          <p:nvPr/>
        </p:nvSpPr>
        <p:spPr>
          <a:xfrm>
            <a:off x="462835" y="1999814"/>
            <a:ext cx="727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Änderungen 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der </a:t>
            </a: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potenziellen Gravitationsenergie finden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87E480-1BEF-437B-95E4-14CCCBAD52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5" y="2552092"/>
            <a:ext cx="5191973" cy="14342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01AE690-58F5-4E47-B5A7-84185B7FA2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040" y="2552092"/>
            <a:ext cx="4135737" cy="353269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62EFD2E-C2DB-4D24-B04A-146022FF4E9C}"/>
              </a:ext>
            </a:extLst>
          </p:cNvPr>
          <p:cNvSpPr txBox="1"/>
          <p:nvPr/>
        </p:nvSpPr>
        <p:spPr>
          <a:xfrm>
            <a:off x="1263330" y="4102653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FRAGE 3: LÖSUNG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1BECBD-B1CB-4020-9EE7-A3C8B3AD745E}"/>
              </a:ext>
            </a:extLst>
          </p:cNvPr>
          <p:cNvSpPr txBox="1"/>
          <p:nvPr/>
        </p:nvSpPr>
        <p:spPr>
          <a:xfrm>
            <a:off x="6876729" y="5533500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FRAGE 4: LÖSUNG</a:t>
            </a:r>
          </a:p>
        </p:txBody>
      </p:sp>
    </p:spTree>
    <p:extLst>
      <p:ext uri="{BB962C8B-B14F-4D97-AF65-F5344CB8AC3E}">
        <p14:creationId xmlns:p14="http://schemas.microsoft.com/office/powerpoint/2010/main" val="3405674259"/>
      </p:ext>
    </p:extLst>
  </p:cSld>
  <p:clrMapOvr>
    <a:masterClrMapping/>
  </p:clrMapOvr>
  <p:transition advClick="0" advTm="3000"/>
</p:sld>
</file>

<file path=ppt/theme/theme1.xml><?xml version="1.0" encoding="utf-8"?>
<a:theme xmlns:a="http://schemas.openxmlformats.org/drawingml/2006/main" name="Pantallazo inicio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ntallazo cier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OIZ - prezentacja &quot;wykładowa&quot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00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B0"/>
      </a:accent5>
      <a:accent6>
        <a:srgbClr val="2D2D8A"/>
      </a:accent6>
      <a:hlink>
        <a:srgbClr val="009999"/>
      </a:hlink>
      <a:folHlink>
        <a:srgbClr val="99CC00"/>
      </a:folHlink>
    </a:clrScheme>
    <a:fontScheme name="WOIZ - prezentacja &quot;wykładowa&quot;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WOIZ - prezentacja &quot;wykładowa&quot;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Szablon_prezentacji_wer_2A_(z_1_logo)_v2</Template>
  <TotalTime>0</TotalTime>
  <Pages>0</Pages>
  <Words>909</Words>
  <Characters>0</Characters>
  <Application>Microsoft Office PowerPoint</Application>
  <PresentationFormat>Pokaz na ekranie (4:3)</PresentationFormat>
  <Lines>0</Lines>
  <Paragraphs>87</Paragraphs>
  <Slides>14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14</vt:i4>
      </vt:variant>
    </vt:vector>
  </HeadingPairs>
  <TitlesOfParts>
    <vt:vector size="23" baseType="lpstr">
      <vt:lpstr>Arial</vt:lpstr>
      <vt:lpstr>Arial Bold</vt:lpstr>
      <vt:lpstr>Bradley Hand ITC</vt:lpstr>
      <vt:lpstr>Calibri</vt:lpstr>
      <vt:lpstr>Gill Sans</vt:lpstr>
      <vt:lpstr>Times New Roman</vt:lpstr>
      <vt:lpstr>Pantallazo inicio</vt:lpstr>
      <vt:lpstr>Pantallazo cierre</vt:lpstr>
      <vt:lpstr>1_WOIZ - prezentacja "wykładowa"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PKO BP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PKO BP SA</dc:creator>
  <cp:lastModifiedBy>Patrycja Kabiesz</cp:lastModifiedBy>
  <cp:revision>1030</cp:revision>
  <cp:lastPrinted>2011-07-18T19:05:36Z</cp:lastPrinted>
  <dcterms:created xsi:type="dcterms:W3CDTF">2010-06-23T19:02:16Z</dcterms:created>
  <dcterms:modified xsi:type="dcterms:W3CDTF">2021-07-02T19:11:48Z</dcterms:modified>
</cp:coreProperties>
</file>