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18"/>
  </p:notesMasterIdLst>
  <p:handoutMasterIdLst>
    <p:handoutMasterId r:id="rId19"/>
  </p:handoutMasterIdLst>
  <p:sldIdLst>
    <p:sldId id="627" r:id="rId4"/>
    <p:sldId id="635" r:id="rId5"/>
    <p:sldId id="658" r:id="rId6"/>
    <p:sldId id="656" r:id="rId7"/>
    <p:sldId id="654" r:id="rId8"/>
    <p:sldId id="661" r:id="rId9"/>
    <p:sldId id="664" r:id="rId10"/>
    <p:sldId id="665" r:id="rId11"/>
    <p:sldId id="666" r:id="rId12"/>
    <p:sldId id="663" r:id="rId13"/>
    <p:sldId id="662" r:id="rId14"/>
    <p:sldId id="667" r:id="rId15"/>
    <p:sldId id="668" r:id="rId16"/>
    <p:sldId id="626" r:id="rId1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509"/>
    <a:srgbClr val="262673"/>
    <a:srgbClr val="0404E6"/>
    <a:srgbClr val="F26200"/>
    <a:srgbClr val="FF6600"/>
    <a:srgbClr val="D16D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620" autoAdjust="0"/>
  </p:normalViewPr>
  <p:slideViewPr>
    <p:cSldViewPr>
      <p:cViewPr varScale="1">
        <p:scale>
          <a:sx n="72" d="100"/>
          <a:sy n="72" d="100"/>
        </p:scale>
        <p:origin x="989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introduction-to-work-ap/e/work-equation-ap-physics-1?modal=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torque-angular-momentum/torque-and-equilibrium-ap/e/torque-calculations-ap-physics-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torque-angular-momentum/torque-and-equilibrium-ap/e/torque-calculations-ap-physics-1?modal=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kinetic-energy-ap/e/kinetic-energy-exercises-ap1?modal=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kinetic-energy-ap/e/kinetic-energy-exercises-ap1?modal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introduction-to-work-ap/e/work-equation-ap-physics-1?modal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These</a:t>
            </a:r>
            <a:r>
              <a:rPr lang="es-ES" altLang="pl-PL" dirty="0"/>
              <a:t> are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solutions</a:t>
            </a:r>
            <a:r>
              <a:rPr lang="es-ES" altLang="pl-PL" dirty="0"/>
              <a:t> </a:t>
            </a:r>
            <a:r>
              <a:rPr lang="es-ES" altLang="pl-PL" dirty="0" err="1"/>
              <a:t>of</a:t>
            </a:r>
            <a:r>
              <a:rPr lang="es-ES" altLang="pl-PL" dirty="0"/>
              <a:t>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 </a:t>
            </a:r>
            <a:r>
              <a:rPr lang="es-ES" altLang="pl-PL" dirty="0" err="1"/>
              <a:t>proposed</a:t>
            </a:r>
            <a:r>
              <a:rPr lang="es-ES" altLang="pl-PL" dirty="0"/>
              <a:t> </a:t>
            </a:r>
            <a:r>
              <a:rPr lang="es-ES" altLang="pl-PL" dirty="0" err="1"/>
              <a:t>on</a:t>
            </a:r>
            <a:r>
              <a:rPr lang="es-ES" altLang="pl-PL" dirty="0"/>
              <a:t> </a:t>
            </a:r>
            <a:r>
              <a:rPr lang="es-ES" altLang="pl-PL" dirty="0" err="1"/>
              <a:t>slide</a:t>
            </a:r>
            <a:r>
              <a:rPr lang="es-ES" altLang="pl-PL" dirty="0"/>
              <a:t> 10.</a:t>
            </a:r>
            <a:endParaRPr lang="pl-PL" altLang="pl-PL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Source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https://www.khanacademy.org/science/ap-physics-1/ap-work-and-energy/introduction-to-work-ap/e/work-equation-ap-physics-1?modal=1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48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In </a:t>
            </a:r>
            <a:r>
              <a:rPr lang="es-ES" altLang="pl-PL" dirty="0" err="1"/>
              <a:t>the</a:t>
            </a:r>
            <a:r>
              <a:rPr lang="es-ES" altLang="pl-PL" dirty="0"/>
              <a:t> case </a:t>
            </a:r>
            <a:r>
              <a:rPr lang="es-ES" altLang="pl-PL" dirty="0" err="1"/>
              <a:t>that</a:t>
            </a:r>
            <a:r>
              <a:rPr lang="es-ES" altLang="pl-PL" dirty="0"/>
              <a:t> </a:t>
            </a:r>
            <a:r>
              <a:rPr lang="es-ES" altLang="pl-PL" dirty="0" err="1"/>
              <a:t>students</a:t>
            </a:r>
            <a:r>
              <a:rPr lang="es-ES" altLang="pl-PL" dirty="0"/>
              <a:t> do </a:t>
            </a:r>
            <a:r>
              <a:rPr lang="es-ES" altLang="pl-PL" dirty="0" err="1"/>
              <a:t>not</a:t>
            </a:r>
            <a:r>
              <a:rPr lang="es-ES" altLang="pl-PL" dirty="0"/>
              <a:t> </a:t>
            </a:r>
            <a:r>
              <a:rPr lang="es-ES" altLang="pl-PL" dirty="0" err="1"/>
              <a:t>have</a:t>
            </a:r>
            <a:r>
              <a:rPr lang="es-ES" altLang="pl-PL" dirty="0"/>
              <a:t> internet/</a:t>
            </a:r>
            <a:r>
              <a:rPr lang="es-ES" altLang="pl-PL" dirty="0" err="1"/>
              <a:t>computer</a:t>
            </a:r>
            <a:r>
              <a:rPr lang="es-ES" altLang="pl-PL" dirty="0"/>
              <a:t>, </a:t>
            </a:r>
            <a:r>
              <a:rPr lang="es-ES" altLang="pl-PL" dirty="0" err="1"/>
              <a:t>they</a:t>
            </a:r>
            <a:r>
              <a:rPr lang="es-ES" altLang="pl-PL" dirty="0"/>
              <a:t> </a:t>
            </a:r>
            <a:r>
              <a:rPr lang="es-ES" altLang="pl-PL" dirty="0" err="1"/>
              <a:t>will</a:t>
            </a:r>
            <a:r>
              <a:rPr lang="es-ES" altLang="pl-PL" dirty="0"/>
              <a:t> </a:t>
            </a:r>
            <a:r>
              <a:rPr lang="es-ES" altLang="pl-PL" dirty="0" err="1"/>
              <a:t>solve</a:t>
            </a:r>
            <a:r>
              <a:rPr lang="es-ES" altLang="pl-PL" dirty="0"/>
              <a:t> </a:t>
            </a:r>
            <a:r>
              <a:rPr lang="es-ES" altLang="pl-PL" dirty="0" err="1"/>
              <a:t>these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 </a:t>
            </a:r>
            <a:r>
              <a:rPr lang="es-ES" altLang="pl-PL" dirty="0" err="1"/>
              <a:t>using</a:t>
            </a:r>
            <a:r>
              <a:rPr lang="es-ES" altLang="pl-PL" dirty="0"/>
              <a:t> </a:t>
            </a:r>
            <a:r>
              <a:rPr lang="es-ES" altLang="pl-PL" dirty="0" err="1"/>
              <a:t>their</a:t>
            </a:r>
            <a:r>
              <a:rPr lang="es-ES" altLang="pl-PL" dirty="0"/>
              <a:t> </a:t>
            </a:r>
            <a:r>
              <a:rPr lang="es-ES" altLang="pl-PL" dirty="0" err="1"/>
              <a:t>own</a:t>
            </a:r>
            <a:r>
              <a:rPr lang="es-ES" altLang="pl-PL" dirty="0"/>
              <a:t> </a:t>
            </a:r>
            <a:r>
              <a:rPr lang="es-ES" altLang="pl-PL" dirty="0" err="1"/>
              <a:t>calculators</a:t>
            </a:r>
            <a:r>
              <a:rPr lang="es-ES" altLang="pl-PL" dirty="0"/>
              <a:t> in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class</a:t>
            </a:r>
            <a:r>
              <a:rPr lang="es-ES" altLang="pl-PL" dirty="0"/>
              <a:t> </a:t>
            </a:r>
            <a:r>
              <a:rPr lang="es-ES" altLang="pl-PL" dirty="0" err="1"/>
              <a:t>by</a:t>
            </a:r>
            <a:r>
              <a:rPr lang="es-ES" altLang="pl-PL" dirty="0"/>
              <a:t> </a:t>
            </a:r>
            <a:r>
              <a:rPr lang="es-ES" altLang="pl-PL" dirty="0" err="1"/>
              <a:t>pairs</a:t>
            </a:r>
            <a:r>
              <a:rPr lang="es-ES" altLang="pl-PL" dirty="0"/>
              <a:t> </a:t>
            </a:r>
            <a:r>
              <a:rPr lang="es-ES" altLang="pl-PL" dirty="0" err="1"/>
              <a:t>or</a:t>
            </a:r>
            <a:r>
              <a:rPr lang="es-ES" altLang="pl-PL" dirty="0"/>
              <a:t> </a:t>
            </a:r>
            <a:r>
              <a:rPr lang="es-ES" altLang="pl-PL" dirty="0" err="1"/>
              <a:t>groups</a:t>
            </a:r>
            <a:r>
              <a:rPr lang="es-ES" altLang="pl-PL" dirty="0"/>
              <a:t>.</a:t>
            </a:r>
            <a:endParaRPr lang="pl-PL" altLang="pl-PL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Source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https://www.khanacademy.org/science/ap-physics-1/ap-torque-angular-momentum/torque-and-equilibrium-ap/e/torque-calculations-ap-physics-1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5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These</a:t>
            </a:r>
            <a:r>
              <a:rPr lang="es-ES" altLang="pl-PL" dirty="0"/>
              <a:t> are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solutions</a:t>
            </a:r>
            <a:r>
              <a:rPr lang="es-ES" altLang="pl-PL" dirty="0"/>
              <a:t> </a:t>
            </a:r>
            <a:r>
              <a:rPr lang="es-ES" altLang="pl-PL" dirty="0" err="1"/>
              <a:t>of</a:t>
            </a:r>
            <a:r>
              <a:rPr lang="es-ES" altLang="pl-PL" dirty="0"/>
              <a:t>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 </a:t>
            </a:r>
            <a:r>
              <a:rPr lang="es-ES" altLang="pl-PL" dirty="0" err="1"/>
              <a:t>proposed</a:t>
            </a:r>
            <a:r>
              <a:rPr lang="es-ES" altLang="pl-PL" dirty="0"/>
              <a:t> </a:t>
            </a:r>
            <a:r>
              <a:rPr lang="es-ES" altLang="pl-PL" dirty="0" err="1"/>
              <a:t>on</a:t>
            </a:r>
            <a:r>
              <a:rPr lang="es-ES" altLang="pl-PL" dirty="0"/>
              <a:t> </a:t>
            </a:r>
            <a:r>
              <a:rPr lang="es-ES" altLang="pl-PL" dirty="0" err="1"/>
              <a:t>slide</a:t>
            </a:r>
            <a:r>
              <a:rPr lang="es-ES" altLang="pl-PL" dirty="0"/>
              <a:t> 12.</a:t>
            </a:r>
            <a:endParaRPr lang="pl-PL" altLang="pl-PL" dirty="0"/>
          </a:p>
          <a:p>
            <a:pPr eaLnBrk="1" hangingPunct="1"/>
            <a:r>
              <a:rPr lang="es-ES" altLang="pl-PL" dirty="0" err="1"/>
              <a:t>Source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https://www.khanacademy.org/science/ap-physics-1/ap-torque-angular-momentum/torque-and-equilibrium-ap/e/torque-calculations-ap-physics-1?modal=1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9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dirty="0" err="1"/>
              <a:t>To</a:t>
            </a:r>
            <a:r>
              <a:rPr lang="es-ES" altLang="pl-PL" dirty="0"/>
              <a:t> </a:t>
            </a:r>
            <a:r>
              <a:rPr lang="es-ES" altLang="pl-PL" dirty="0" err="1"/>
              <a:t>start</a:t>
            </a:r>
            <a:r>
              <a:rPr lang="es-ES" altLang="pl-PL" dirty="0"/>
              <a:t>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class</a:t>
            </a:r>
            <a:r>
              <a:rPr lang="es-ES" altLang="pl-PL" dirty="0"/>
              <a:t>,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teacher</a:t>
            </a:r>
            <a:r>
              <a:rPr lang="es-ES" altLang="pl-PL" dirty="0"/>
              <a:t> </a:t>
            </a:r>
            <a:r>
              <a:rPr lang="es-ES" altLang="pl-PL" dirty="0" err="1"/>
              <a:t>should</a:t>
            </a:r>
            <a:r>
              <a:rPr lang="es-ES" altLang="pl-PL" dirty="0"/>
              <a:t> </a:t>
            </a:r>
            <a:r>
              <a:rPr lang="es-ES" altLang="pl-PL" dirty="0" err="1"/>
              <a:t>remember</a:t>
            </a:r>
            <a:r>
              <a:rPr lang="es-ES" altLang="pl-PL" dirty="0"/>
              <a:t>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main</a:t>
            </a:r>
            <a:r>
              <a:rPr lang="es-ES" altLang="pl-PL" dirty="0"/>
              <a:t> </a:t>
            </a:r>
            <a:r>
              <a:rPr lang="es-ES" altLang="pl-PL" dirty="0" err="1"/>
              <a:t>definitions</a:t>
            </a:r>
            <a:r>
              <a:rPr lang="es-ES" altLang="pl-PL" dirty="0"/>
              <a:t> and </a:t>
            </a:r>
            <a:r>
              <a:rPr lang="es-ES" altLang="pl-PL" dirty="0" err="1"/>
              <a:t>equations</a:t>
            </a:r>
            <a:r>
              <a:rPr lang="es-ES" altLang="pl-PL" dirty="0"/>
              <a:t> </a:t>
            </a:r>
            <a:r>
              <a:rPr lang="es-ES" altLang="pl-PL" dirty="0" err="1"/>
              <a:t>of</a:t>
            </a:r>
            <a:r>
              <a:rPr lang="es-ES" altLang="pl-PL" dirty="0"/>
              <a:t> </a:t>
            </a:r>
            <a:r>
              <a:rPr lang="es-ES" altLang="pl-PL" dirty="0" err="1"/>
              <a:t>kinetics</a:t>
            </a:r>
            <a:r>
              <a:rPr lang="es-ES" altLang="pl-PL" dirty="0"/>
              <a:t>. After </a:t>
            </a:r>
            <a:r>
              <a:rPr lang="es-ES" altLang="pl-PL" dirty="0" err="1"/>
              <a:t>that</a:t>
            </a:r>
            <a:r>
              <a:rPr lang="es-ES" altLang="pl-PL" dirty="0"/>
              <a:t>, </a:t>
            </a:r>
            <a:r>
              <a:rPr lang="es-ES" altLang="pl-PL" dirty="0" err="1"/>
              <a:t>students</a:t>
            </a:r>
            <a:r>
              <a:rPr lang="es-ES" altLang="pl-PL" dirty="0"/>
              <a:t> </a:t>
            </a:r>
            <a:r>
              <a:rPr lang="es-ES" altLang="pl-PL" dirty="0" err="1"/>
              <a:t>will</a:t>
            </a:r>
            <a:r>
              <a:rPr lang="es-ES" altLang="pl-PL" dirty="0"/>
              <a:t> do </a:t>
            </a:r>
            <a:r>
              <a:rPr lang="es-ES" altLang="pl-PL" dirty="0" err="1"/>
              <a:t>some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. </a:t>
            </a:r>
            <a:r>
              <a:rPr lang="es-ES" altLang="pl-PL" dirty="0" err="1"/>
              <a:t>They</a:t>
            </a:r>
            <a:r>
              <a:rPr lang="es-ES" altLang="pl-PL" dirty="0"/>
              <a:t> </a:t>
            </a:r>
            <a:r>
              <a:rPr lang="es-ES" altLang="pl-PL" dirty="0" err="1"/>
              <a:t>need</a:t>
            </a:r>
            <a:r>
              <a:rPr lang="es-ES" altLang="pl-PL" dirty="0"/>
              <a:t>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equations</a:t>
            </a:r>
            <a:r>
              <a:rPr lang="es-ES" altLang="pl-PL" dirty="0"/>
              <a:t> </a:t>
            </a:r>
            <a:r>
              <a:rPr lang="es-ES" altLang="pl-PL" dirty="0" err="1"/>
              <a:t>if</a:t>
            </a:r>
            <a:r>
              <a:rPr lang="es-ES" altLang="pl-PL" dirty="0"/>
              <a:t> </a:t>
            </a:r>
            <a:r>
              <a:rPr lang="es-ES" altLang="pl-PL" dirty="0" err="1"/>
              <a:t>they</a:t>
            </a:r>
            <a:r>
              <a:rPr lang="es-ES" altLang="pl-PL" dirty="0"/>
              <a:t> do </a:t>
            </a:r>
            <a:r>
              <a:rPr lang="es-ES" altLang="pl-PL" dirty="0" err="1"/>
              <a:t>not</a:t>
            </a:r>
            <a:r>
              <a:rPr lang="es-ES" altLang="pl-PL" dirty="0"/>
              <a:t> </a:t>
            </a:r>
            <a:r>
              <a:rPr lang="es-ES" altLang="pl-PL" dirty="0" err="1"/>
              <a:t>remember</a:t>
            </a:r>
            <a:r>
              <a:rPr lang="es-ES" altLang="pl-PL" dirty="0"/>
              <a:t> </a:t>
            </a:r>
            <a:r>
              <a:rPr lang="es-ES" altLang="pl-PL" dirty="0" err="1"/>
              <a:t>them</a:t>
            </a:r>
            <a:r>
              <a:rPr lang="es-ES" altLang="pl-PL" dirty="0"/>
              <a:t>.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students</a:t>
            </a:r>
            <a:r>
              <a:rPr lang="es-ES" altLang="pl-PL" dirty="0"/>
              <a:t> can </a:t>
            </a:r>
            <a:r>
              <a:rPr lang="es-ES" altLang="pl-PL" dirty="0" err="1"/>
              <a:t>have</a:t>
            </a:r>
            <a:r>
              <a:rPr lang="es-ES" altLang="pl-PL" dirty="0"/>
              <a:t> </a:t>
            </a:r>
            <a:r>
              <a:rPr lang="es-ES" altLang="pl-PL" dirty="0" err="1"/>
              <a:t>their</a:t>
            </a:r>
            <a:r>
              <a:rPr lang="es-ES" altLang="pl-PL" dirty="0"/>
              <a:t> notes </a:t>
            </a:r>
            <a:r>
              <a:rPr lang="es-ES" altLang="pl-PL" dirty="0" err="1"/>
              <a:t>to</a:t>
            </a:r>
            <a:r>
              <a:rPr lang="es-ES" altLang="pl-PL" dirty="0"/>
              <a:t> </a:t>
            </a:r>
            <a:r>
              <a:rPr lang="es-ES" altLang="pl-PL" dirty="0" err="1"/>
              <a:t>check</a:t>
            </a:r>
            <a:r>
              <a:rPr lang="es-ES" altLang="pl-PL" dirty="0"/>
              <a:t>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equations</a:t>
            </a:r>
            <a:r>
              <a:rPr lang="es-ES" altLang="pl-PL" dirty="0"/>
              <a:t> and </a:t>
            </a:r>
            <a:r>
              <a:rPr lang="es-ES" altLang="pl-PL" dirty="0" err="1"/>
              <a:t>units</a:t>
            </a:r>
            <a:r>
              <a:rPr lang="es-ES" altLang="pl-PL" dirty="0"/>
              <a:t>. </a:t>
            </a:r>
            <a:r>
              <a:rPr lang="es-ES" altLang="pl-PL" dirty="0" err="1"/>
              <a:t>Calculator</a:t>
            </a:r>
            <a:r>
              <a:rPr lang="es-ES" altLang="pl-PL" dirty="0"/>
              <a:t> </a:t>
            </a:r>
            <a:r>
              <a:rPr lang="es-ES" altLang="pl-PL" dirty="0" err="1"/>
              <a:t>is</a:t>
            </a:r>
            <a:r>
              <a:rPr lang="es-ES" altLang="pl-PL" dirty="0"/>
              <a:t> </a:t>
            </a:r>
            <a:r>
              <a:rPr lang="es-ES" altLang="pl-PL" dirty="0" err="1"/>
              <a:t>not</a:t>
            </a:r>
            <a:r>
              <a:rPr lang="es-ES" altLang="pl-PL" dirty="0"/>
              <a:t> </a:t>
            </a:r>
            <a:r>
              <a:rPr lang="es-ES" altLang="pl-PL" dirty="0" err="1"/>
              <a:t>required</a:t>
            </a:r>
            <a:r>
              <a:rPr lang="es-ES" altLang="pl-PL" dirty="0"/>
              <a:t> </a:t>
            </a:r>
            <a:r>
              <a:rPr lang="es-ES" altLang="pl-PL" dirty="0" err="1"/>
              <a:t>if</a:t>
            </a:r>
            <a:r>
              <a:rPr lang="es-ES" altLang="pl-PL" dirty="0"/>
              <a:t>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 are done </a:t>
            </a:r>
            <a:r>
              <a:rPr lang="es-ES" altLang="pl-PL" dirty="0" err="1"/>
              <a:t>directly</a:t>
            </a:r>
            <a:r>
              <a:rPr lang="es-ES" altLang="pl-PL" dirty="0"/>
              <a:t> in internet/</a:t>
            </a:r>
            <a:r>
              <a:rPr lang="es-ES" altLang="pl-PL" dirty="0" err="1"/>
              <a:t>computer</a:t>
            </a:r>
            <a:r>
              <a:rPr lang="es-ES" altLang="pl-PL" dirty="0"/>
              <a:t>. </a:t>
            </a:r>
            <a:r>
              <a:rPr lang="es-ES" altLang="pl-PL" dirty="0" err="1"/>
              <a:t>If</a:t>
            </a:r>
            <a:r>
              <a:rPr lang="es-ES" altLang="pl-PL" dirty="0"/>
              <a:t> </a:t>
            </a:r>
            <a:r>
              <a:rPr lang="es-ES" altLang="pl-PL" dirty="0" err="1"/>
              <a:t>it</a:t>
            </a:r>
            <a:r>
              <a:rPr lang="es-ES" altLang="pl-PL" dirty="0"/>
              <a:t> </a:t>
            </a:r>
            <a:r>
              <a:rPr lang="es-ES" altLang="pl-PL" dirty="0" err="1"/>
              <a:t>is</a:t>
            </a:r>
            <a:r>
              <a:rPr lang="es-ES" altLang="pl-PL" dirty="0"/>
              <a:t> </a:t>
            </a:r>
            <a:r>
              <a:rPr lang="es-ES" altLang="pl-PL" dirty="0" err="1"/>
              <a:t>not</a:t>
            </a:r>
            <a:r>
              <a:rPr lang="es-ES" altLang="pl-PL" dirty="0"/>
              <a:t> </a:t>
            </a:r>
            <a:r>
              <a:rPr lang="es-ES" altLang="pl-PL" dirty="0" err="1"/>
              <a:t>possible</a:t>
            </a:r>
            <a:r>
              <a:rPr lang="es-ES" altLang="pl-PL" dirty="0"/>
              <a:t>, </a:t>
            </a:r>
            <a:r>
              <a:rPr lang="es-ES" altLang="pl-PL" dirty="0" err="1"/>
              <a:t>they</a:t>
            </a:r>
            <a:r>
              <a:rPr lang="es-ES" altLang="pl-PL" dirty="0"/>
              <a:t> </a:t>
            </a:r>
            <a:r>
              <a:rPr lang="es-ES" altLang="pl-PL" dirty="0" err="1"/>
              <a:t>will</a:t>
            </a:r>
            <a:r>
              <a:rPr lang="es-ES" altLang="pl-PL" dirty="0"/>
              <a:t> </a:t>
            </a:r>
            <a:r>
              <a:rPr lang="es-ES" altLang="pl-PL" dirty="0" err="1"/>
              <a:t>need</a:t>
            </a:r>
            <a:r>
              <a:rPr lang="es-ES" altLang="pl-PL" dirty="0"/>
              <a:t> a </a:t>
            </a:r>
            <a:r>
              <a:rPr lang="es-ES" altLang="pl-PL" dirty="0" err="1"/>
              <a:t>calculator</a:t>
            </a:r>
            <a:r>
              <a:rPr lang="es-ES" altLang="pl-PL" dirty="0"/>
              <a:t>. </a:t>
            </a:r>
            <a:r>
              <a:rPr lang="es-ES" altLang="pl-PL" dirty="0" err="1"/>
              <a:t>They</a:t>
            </a:r>
            <a:r>
              <a:rPr lang="es-ES" altLang="pl-PL" dirty="0"/>
              <a:t> can </a:t>
            </a:r>
            <a:r>
              <a:rPr lang="es-ES" altLang="pl-PL" dirty="0" err="1"/>
              <a:t>work</a:t>
            </a:r>
            <a:r>
              <a:rPr lang="es-ES" altLang="pl-PL" dirty="0"/>
              <a:t> </a:t>
            </a:r>
            <a:r>
              <a:rPr lang="es-ES" altLang="pl-PL" dirty="0" err="1"/>
              <a:t>by</a:t>
            </a:r>
            <a:r>
              <a:rPr lang="es-ES" altLang="pl-PL" dirty="0"/>
              <a:t> </a:t>
            </a:r>
            <a:r>
              <a:rPr lang="es-ES" altLang="pl-PL" dirty="0" err="1"/>
              <a:t>pairs</a:t>
            </a:r>
            <a:r>
              <a:rPr lang="es-ES" altLang="pl-PL" dirty="0"/>
              <a:t> </a:t>
            </a:r>
            <a:r>
              <a:rPr lang="es-ES" altLang="pl-PL" dirty="0" err="1"/>
              <a:t>or</a:t>
            </a:r>
            <a:r>
              <a:rPr lang="es-ES" altLang="pl-PL" dirty="0"/>
              <a:t> </a:t>
            </a:r>
            <a:r>
              <a:rPr lang="es-ES" altLang="pl-PL" dirty="0" err="1"/>
              <a:t>groups</a:t>
            </a:r>
            <a:r>
              <a:rPr lang="es-ES" altLang="pl-PL" dirty="0"/>
              <a:t>.</a:t>
            </a:r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dirty="0" err="1"/>
              <a:t>Students</a:t>
            </a:r>
            <a:r>
              <a:rPr lang="es-ES" altLang="pl-PL" dirty="0"/>
              <a:t> </a:t>
            </a:r>
            <a:r>
              <a:rPr lang="es-ES" altLang="pl-PL" dirty="0" err="1"/>
              <a:t>have</a:t>
            </a:r>
            <a:r>
              <a:rPr lang="es-ES" altLang="pl-PL" dirty="0"/>
              <a:t> </a:t>
            </a:r>
            <a:r>
              <a:rPr lang="es-ES" altLang="pl-PL" dirty="0" err="1"/>
              <a:t>to</a:t>
            </a:r>
            <a:r>
              <a:rPr lang="es-ES" altLang="pl-PL" dirty="0"/>
              <a:t> </a:t>
            </a:r>
            <a:r>
              <a:rPr lang="es-ES" altLang="pl-PL" dirty="0" err="1"/>
              <a:t>solve</a:t>
            </a:r>
            <a:r>
              <a:rPr lang="es-ES" altLang="pl-PL" dirty="0"/>
              <a:t> </a:t>
            </a:r>
            <a:r>
              <a:rPr lang="es-ES" altLang="pl-PL" dirty="0" err="1"/>
              <a:t>two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 </a:t>
            </a:r>
            <a:r>
              <a:rPr lang="es-ES" altLang="pl-PL" dirty="0" err="1"/>
              <a:t>for</a:t>
            </a:r>
            <a:r>
              <a:rPr lang="es-ES" altLang="pl-PL" dirty="0"/>
              <a:t> </a:t>
            </a:r>
            <a:r>
              <a:rPr lang="es-ES" altLang="pl-PL" dirty="0" err="1"/>
              <a:t>each</a:t>
            </a:r>
            <a:r>
              <a:rPr lang="es-ES" altLang="pl-PL" dirty="0"/>
              <a:t> </a:t>
            </a:r>
            <a:r>
              <a:rPr lang="es-ES" altLang="pl-PL" dirty="0" err="1"/>
              <a:t>part</a:t>
            </a:r>
            <a:r>
              <a:rPr lang="es-ES" altLang="pl-PL" dirty="0"/>
              <a:t> (1 and 2).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6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Students</a:t>
            </a:r>
            <a:r>
              <a:rPr lang="es-ES" altLang="pl-PL" dirty="0"/>
              <a:t> </a:t>
            </a:r>
            <a:r>
              <a:rPr lang="es-ES" altLang="pl-PL" dirty="0" err="1"/>
              <a:t>have</a:t>
            </a:r>
            <a:r>
              <a:rPr lang="es-ES" altLang="pl-PL" dirty="0"/>
              <a:t> </a:t>
            </a:r>
            <a:r>
              <a:rPr lang="es-ES" altLang="pl-PL" dirty="0" err="1"/>
              <a:t>to</a:t>
            </a:r>
            <a:r>
              <a:rPr lang="es-ES" altLang="pl-PL" dirty="0"/>
              <a:t> </a:t>
            </a:r>
            <a:r>
              <a:rPr lang="es-ES" altLang="pl-PL" dirty="0" err="1"/>
              <a:t>solve</a:t>
            </a:r>
            <a:r>
              <a:rPr lang="es-ES" altLang="pl-PL" dirty="0"/>
              <a:t> </a:t>
            </a:r>
            <a:r>
              <a:rPr lang="es-ES" altLang="pl-PL" dirty="0" err="1"/>
              <a:t>two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 </a:t>
            </a:r>
            <a:r>
              <a:rPr lang="es-ES" altLang="pl-PL" dirty="0" err="1"/>
              <a:t>for</a:t>
            </a:r>
            <a:r>
              <a:rPr lang="es-ES" altLang="pl-PL" dirty="0"/>
              <a:t> </a:t>
            </a:r>
            <a:r>
              <a:rPr lang="es-ES" altLang="pl-PL" dirty="0" err="1"/>
              <a:t>each</a:t>
            </a:r>
            <a:r>
              <a:rPr lang="es-ES" altLang="pl-PL" dirty="0"/>
              <a:t> </a:t>
            </a:r>
            <a:r>
              <a:rPr lang="es-ES" altLang="pl-PL" dirty="0" err="1"/>
              <a:t>part</a:t>
            </a:r>
            <a:r>
              <a:rPr lang="es-ES" altLang="pl-PL" dirty="0"/>
              <a:t>.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1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In </a:t>
            </a:r>
            <a:r>
              <a:rPr lang="es-ES" altLang="pl-PL" dirty="0" err="1"/>
              <a:t>the</a:t>
            </a:r>
            <a:r>
              <a:rPr lang="es-ES" altLang="pl-PL" dirty="0"/>
              <a:t> case </a:t>
            </a:r>
            <a:r>
              <a:rPr lang="es-ES" altLang="pl-PL" dirty="0" err="1"/>
              <a:t>that</a:t>
            </a:r>
            <a:r>
              <a:rPr lang="es-ES" altLang="pl-PL" dirty="0"/>
              <a:t> </a:t>
            </a:r>
            <a:r>
              <a:rPr lang="es-ES" altLang="pl-PL" dirty="0" err="1"/>
              <a:t>students</a:t>
            </a:r>
            <a:r>
              <a:rPr lang="es-ES" altLang="pl-PL" dirty="0"/>
              <a:t> do </a:t>
            </a:r>
            <a:r>
              <a:rPr lang="es-ES" altLang="pl-PL" dirty="0" err="1"/>
              <a:t>not</a:t>
            </a:r>
            <a:r>
              <a:rPr lang="es-ES" altLang="pl-PL" dirty="0"/>
              <a:t> </a:t>
            </a:r>
            <a:r>
              <a:rPr lang="es-ES" altLang="pl-PL" dirty="0" err="1"/>
              <a:t>have</a:t>
            </a:r>
            <a:r>
              <a:rPr lang="es-ES" altLang="pl-PL" dirty="0"/>
              <a:t> internet/</a:t>
            </a:r>
            <a:r>
              <a:rPr lang="es-ES" altLang="pl-PL" dirty="0" err="1"/>
              <a:t>computer</a:t>
            </a:r>
            <a:r>
              <a:rPr lang="es-ES" altLang="pl-PL" dirty="0"/>
              <a:t>, </a:t>
            </a:r>
            <a:r>
              <a:rPr lang="es-ES" altLang="pl-PL" dirty="0" err="1"/>
              <a:t>they</a:t>
            </a:r>
            <a:r>
              <a:rPr lang="es-ES" altLang="pl-PL" dirty="0"/>
              <a:t> </a:t>
            </a:r>
            <a:r>
              <a:rPr lang="es-ES" altLang="pl-PL" dirty="0" err="1"/>
              <a:t>will</a:t>
            </a:r>
            <a:r>
              <a:rPr lang="es-ES" altLang="pl-PL" dirty="0"/>
              <a:t> </a:t>
            </a:r>
            <a:r>
              <a:rPr lang="es-ES" altLang="pl-PL" dirty="0" err="1"/>
              <a:t>solve</a:t>
            </a:r>
            <a:r>
              <a:rPr lang="es-ES" altLang="pl-PL" dirty="0"/>
              <a:t> </a:t>
            </a:r>
            <a:r>
              <a:rPr lang="es-ES" altLang="pl-PL" dirty="0" err="1"/>
              <a:t>these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 </a:t>
            </a:r>
            <a:r>
              <a:rPr lang="es-ES" altLang="pl-PL" dirty="0" err="1"/>
              <a:t>using</a:t>
            </a:r>
            <a:r>
              <a:rPr lang="es-ES" altLang="pl-PL" dirty="0"/>
              <a:t> </a:t>
            </a:r>
            <a:r>
              <a:rPr lang="es-ES" altLang="pl-PL" dirty="0" err="1"/>
              <a:t>their</a:t>
            </a:r>
            <a:r>
              <a:rPr lang="es-ES" altLang="pl-PL" dirty="0"/>
              <a:t> </a:t>
            </a:r>
            <a:r>
              <a:rPr lang="es-ES" altLang="pl-PL" dirty="0" err="1"/>
              <a:t>own</a:t>
            </a:r>
            <a:r>
              <a:rPr lang="es-ES" altLang="pl-PL" dirty="0"/>
              <a:t> </a:t>
            </a:r>
            <a:r>
              <a:rPr lang="es-ES" altLang="pl-PL" dirty="0" err="1"/>
              <a:t>calculators</a:t>
            </a:r>
            <a:r>
              <a:rPr lang="es-ES" altLang="pl-PL" dirty="0"/>
              <a:t> in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class</a:t>
            </a:r>
            <a:r>
              <a:rPr lang="es-ES" altLang="pl-PL" dirty="0"/>
              <a:t> </a:t>
            </a:r>
            <a:r>
              <a:rPr lang="es-ES" altLang="pl-PL" dirty="0" err="1"/>
              <a:t>by</a:t>
            </a:r>
            <a:r>
              <a:rPr lang="es-ES" altLang="pl-PL" dirty="0"/>
              <a:t> </a:t>
            </a:r>
            <a:r>
              <a:rPr lang="es-ES" altLang="pl-PL" dirty="0" err="1"/>
              <a:t>pairs</a:t>
            </a:r>
            <a:r>
              <a:rPr lang="es-ES" altLang="pl-PL" dirty="0"/>
              <a:t> </a:t>
            </a:r>
            <a:r>
              <a:rPr lang="es-ES" altLang="pl-PL" dirty="0" err="1"/>
              <a:t>or</a:t>
            </a:r>
            <a:r>
              <a:rPr lang="es-ES" altLang="pl-PL" dirty="0"/>
              <a:t> </a:t>
            </a:r>
            <a:r>
              <a:rPr lang="es-ES" altLang="pl-PL" dirty="0" err="1"/>
              <a:t>groups</a:t>
            </a:r>
            <a:r>
              <a:rPr lang="es-ES" altLang="pl-PL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Source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https://www.khanacademy.org/science/ap-physics-1/ap-work-and-energy/kinetic-energy-ap/e/kinetic-energy-exercises-ap1?modal=1</a:t>
            </a:r>
            <a:endParaRPr lang="es-E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3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These</a:t>
            </a:r>
            <a:r>
              <a:rPr lang="es-ES" altLang="pl-PL" dirty="0"/>
              <a:t> are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solutions</a:t>
            </a:r>
            <a:r>
              <a:rPr lang="es-ES" altLang="pl-PL" dirty="0"/>
              <a:t> </a:t>
            </a:r>
            <a:r>
              <a:rPr lang="es-ES" altLang="pl-PL" dirty="0" err="1"/>
              <a:t>of</a:t>
            </a:r>
            <a:r>
              <a:rPr lang="es-ES" altLang="pl-PL" dirty="0"/>
              <a:t>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 </a:t>
            </a:r>
            <a:r>
              <a:rPr lang="es-ES" altLang="pl-PL" dirty="0" err="1"/>
              <a:t>proposed</a:t>
            </a:r>
            <a:r>
              <a:rPr lang="es-ES" altLang="pl-PL" dirty="0"/>
              <a:t> </a:t>
            </a:r>
            <a:r>
              <a:rPr lang="es-ES" altLang="pl-PL" dirty="0" err="1"/>
              <a:t>on</a:t>
            </a:r>
            <a:r>
              <a:rPr lang="es-ES" altLang="pl-PL" dirty="0"/>
              <a:t> </a:t>
            </a:r>
            <a:r>
              <a:rPr lang="es-ES" altLang="pl-PL" dirty="0" err="1"/>
              <a:t>slide</a:t>
            </a:r>
            <a:r>
              <a:rPr lang="es-ES" altLang="pl-PL" dirty="0"/>
              <a:t> </a:t>
            </a:r>
            <a:r>
              <a:rPr lang="es-ES" altLang="pl-PL"/>
              <a:t>6.</a:t>
            </a:r>
            <a:endParaRPr lang="es-ES" altLang="pl-PL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Source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https://www.khanacademy.org/science/ap-physics-1/ap-work-and-energy/kinetic-energy-ap/e/kinetic-energy-exercises-ap1?modal=1</a:t>
            </a:r>
            <a:endParaRPr lang="es-ES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4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In </a:t>
            </a:r>
            <a:r>
              <a:rPr lang="es-ES" altLang="pl-PL" dirty="0" err="1"/>
              <a:t>the</a:t>
            </a:r>
            <a:r>
              <a:rPr lang="es-ES" altLang="pl-PL" dirty="0"/>
              <a:t> case </a:t>
            </a:r>
            <a:r>
              <a:rPr lang="es-ES" altLang="pl-PL" dirty="0" err="1"/>
              <a:t>that</a:t>
            </a:r>
            <a:r>
              <a:rPr lang="es-ES" altLang="pl-PL" dirty="0"/>
              <a:t> </a:t>
            </a:r>
            <a:r>
              <a:rPr lang="es-ES" altLang="pl-PL" dirty="0" err="1"/>
              <a:t>students</a:t>
            </a:r>
            <a:r>
              <a:rPr lang="es-ES" altLang="pl-PL" dirty="0"/>
              <a:t> do </a:t>
            </a:r>
            <a:r>
              <a:rPr lang="es-ES" altLang="pl-PL" dirty="0" err="1"/>
              <a:t>not</a:t>
            </a:r>
            <a:r>
              <a:rPr lang="es-ES" altLang="pl-PL" dirty="0"/>
              <a:t> </a:t>
            </a:r>
            <a:r>
              <a:rPr lang="es-ES" altLang="pl-PL" dirty="0" err="1"/>
              <a:t>have</a:t>
            </a:r>
            <a:r>
              <a:rPr lang="es-ES" altLang="pl-PL" dirty="0"/>
              <a:t> internet/</a:t>
            </a:r>
            <a:r>
              <a:rPr lang="es-ES" altLang="pl-PL" dirty="0" err="1"/>
              <a:t>computer</a:t>
            </a:r>
            <a:r>
              <a:rPr lang="es-ES" altLang="pl-PL" dirty="0"/>
              <a:t>, </a:t>
            </a:r>
            <a:r>
              <a:rPr lang="es-ES" altLang="pl-PL" dirty="0" err="1"/>
              <a:t>they</a:t>
            </a:r>
            <a:r>
              <a:rPr lang="es-ES" altLang="pl-PL" dirty="0"/>
              <a:t> </a:t>
            </a:r>
            <a:r>
              <a:rPr lang="es-ES" altLang="pl-PL" dirty="0" err="1"/>
              <a:t>will</a:t>
            </a:r>
            <a:r>
              <a:rPr lang="es-ES" altLang="pl-PL" dirty="0"/>
              <a:t> </a:t>
            </a:r>
            <a:r>
              <a:rPr lang="es-ES" altLang="pl-PL" dirty="0" err="1"/>
              <a:t>solve</a:t>
            </a:r>
            <a:r>
              <a:rPr lang="es-ES" altLang="pl-PL" dirty="0"/>
              <a:t> </a:t>
            </a:r>
            <a:r>
              <a:rPr lang="es-ES" altLang="pl-PL" dirty="0" err="1"/>
              <a:t>these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 </a:t>
            </a:r>
            <a:r>
              <a:rPr lang="es-ES" altLang="pl-PL" dirty="0" err="1"/>
              <a:t>using</a:t>
            </a:r>
            <a:r>
              <a:rPr lang="es-ES" altLang="pl-PL" dirty="0"/>
              <a:t> </a:t>
            </a:r>
            <a:r>
              <a:rPr lang="es-ES" altLang="pl-PL" dirty="0" err="1"/>
              <a:t>their</a:t>
            </a:r>
            <a:r>
              <a:rPr lang="es-ES" altLang="pl-PL" dirty="0"/>
              <a:t> </a:t>
            </a:r>
            <a:r>
              <a:rPr lang="es-ES" altLang="pl-PL" dirty="0" err="1"/>
              <a:t>own</a:t>
            </a:r>
            <a:r>
              <a:rPr lang="es-ES" altLang="pl-PL" dirty="0"/>
              <a:t> </a:t>
            </a:r>
            <a:r>
              <a:rPr lang="es-ES" altLang="pl-PL" dirty="0" err="1"/>
              <a:t>calculators</a:t>
            </a:r>
            <a:r>
              <a:rPr lang="es-ES" altLang="pl-PL" dirty="0"/>
              <a:t> in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class</a:t>
            </a:r>
            <a:r>
              <a:rPr lang="es-ES" altLang="pl-PL" dirty="0"/>
              <a:t> </a:t>
            </a:r>
            <a:r>
              <a:rPr lang="es-ES" altLang="pl-PL" dirty="0" err="1"/>
              <a:t>by</a:t>
            </a:r>
            <a:r>
              <a:rPr lang="es-ES" altLang="pl-PL" dirty="0"/>
              <a:t> </a:t>
            </a:r>
            <a:r>
              <a:rPr lang="es-ES" altLang="pl-PL" dirty="0" err="1"/>
              <a:t>pairs</a:t>
            </a:r>
            <a:r>
              <a:rPr lang="es-ES" altLang="pl-PL" dirty="0"/>
              <a:t> </a:t>
            </a:r>
            <a:r>
              <a:rPr lang="es-ES" altLang="pl-PL" dirty="0" err="1"/>
              <a:t>or</a:t>
            </a:r>
            <a:r>
              <a:rPr lang="es-ES" altLang="pl-PL" dirty="0"/>
              <a:t> </a:t>
            </a:r>
            <a:r>
              <a:rPr lang="es-ES" altLang="pl-PL" dirty="0" err="1"/>
              <a:t>groups</a:t>
            </a:r>
            <a:r>
              <a:rPr lang="es-ES" altLang="pl-PL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Source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https://www.khanacademy.org/science/ap-physics-1/ap-work-and-energy/conservative-forces-and-gravitational-potential-energy-ap/e/gravitational-potential-energy-ap-physics-1?modal=1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7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These</a:t>
            </a:r>
            <a:r>
              <a:rPr lang="es-ES" altLang="pl-PL" dirty="0"/>
              <a:t> are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solutions</a:t>
            </a:r>
            <a:r>
              <a:rPr lang="es-ES" altLang="pl-PL" dirty="0"/>
              <a:t> </a:t>
            </a:r>
            <a:r>
              <a:rPr lang="es-ES" altLang="pl-PL" dirty="0" err="1"/>
              <a:t>of</a:t>
            </a:r>
            <a:r>
              <a:rPr lang="es-ES" altLang="pl-PL" dirty="0"/>
              <a:t>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 </a:t>
            </a:r>
            <a:r>
              <a:rPr lang="es-ES" altLang="pl-PL" dirty="0" err="1"/>
              <a:t>proposed</a:t>
            </a:r>
            <a:r>
              <a:rPr lang="es-ES" altLang="pl-PL" dirty="0"/>
              <a:t> </a:t>
            </a:r>
            <a:r>
              <a:rPr lang="es-ES" altLang="pl-PL" dirty="0" err="1"/>
              <a:t>on</a:t>
            </a:r>
            <a:r>
              <a:rPr lang="es-ES" altLang="pl-PL" dirty="0"/>
              <a:t> </a:t>
            </a:r>
            <a:r>
              <a:rPr lang="es-ES" altLang="pl-PL" dirty="0" err="1"/>
              <a:t>slide</a:t>
            </a:r>
            <a:r>
              <a:rPr lang="es-ES" altLang="pl-PL" dirty="0"/>
              <a:t> 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Source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https://www.khanacademy.org/science/ap-physics-1/ap-work-and-energy/conservative-forces-and-gravitational-potential-energy-ap/e/gravitational-potential-energy-ap-physics-1?modal=1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3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In </a:t>
            </a:r>
            <a:r>
              <a:rPr lang="es-ES" altLang="pl-PL" dirty="0" err="1"/>
              <a:t>the</a:t>
            </a:r>
            <a:r>
              <a:rPr lang="es-ES" altLang="pl-PL" dirty="0"/>
              <a:t> case </a:t>
            </a:r>
            <a:r>
              <a:rPr lang="es-ES" altLang="pl-PL" dirty="0" err="1"/>
              <a:t>that</a:t>
            </a:r>
            <a:r>
              <a:rPr lang="es-ES" altLang="pl-PL" dirty="0"/>
              <a:t> </a:t>
            </a:r>
            <a:r>
              <a:rPr lang="es-ES" altLang="pl-PL" dirty="0" err="1"/>
              <a:t>students</a:t>
            </a:r>
            <a:r>
              <a:rPr lang="es-ES" altLang="pl-PL" dirty="0"/>
              <a:t> do </a:t>
            </a:r>
            <a:r>
              <a:rPr lang="es-ES" altLang="pl-PL" dirty="0" err="1"/>
              <a:t>not</a:t>
            </a:r>
            <a:r>
              <a:rPr lang="es-ES" altLang="pl-PL" dirty="0"/>
              <a:t> </a:t>
            </a:r>
            <a:r>
              <a:rPr lang="es-ES" altLang="pl-PL" dirty="0" err="1"/>
              <a:t>have</a:t>
            </a:r>
            <a:r>
              <a:rPr lang="es-ES" altLang="pl-PL" dirty="0"/>
              <a:t> internet/</a:t>
            </a:r>
            <a:r>
              <a:rPr lang="es-ES" altLang="pl-PL" dirty="0" err="1"/>
              <a:t>computer</a:t>
            </a:r>
            <a:r>
              <a:rPr lang="es-ES" altLang="pl-PL" dirty="0"/>
              <a:t>, </a:t>
            </a:r>
            <a:r>
              <a:rPr lang="es-ES" altLang="pl-PL" dirty="0" err="1"/>
              <a:t>they</a:t>
            </a:r>
            <a:r>
              <a:rPr lang="es-ES" altLang="pl-PL" dirty="0"/>
              <a:t> </a:t>
            </a:r>
            <a:r>
              <a:rPr lang="es-ES" altLang="pl-PL" dirty="0" err="1"/>
              <a:t>will</a:t>
            </a:r>
            <a:r>
              <a:rPr lang="es-ES" altLang="pl-PL" dirty="0"/>
              <a:t> </a:t>
            </a:r>
            <a:r>
              <a:rPr lang="es-ES" altLang="pl-PL" dirty="0" err="1"/>
              <a:t>solve</a:t>
            </a:r>
            <a:r>
              <a:rPr lang="es-ES" altLang="pl-PL" dirty="0"/>
              <a:t> </a:t>
            </a:r>
            <a:r>
              <a:rPr lang="es-ES" altLang="pl-PL" dirty="0" err="1"/>
              <a:t>these</a:t>
            </a:r>
            <a:r>
              <a:rPr lang="es-ES" altLang="pl-PL" dirty="0"/>
              <a:t> </a:t>
            </a:r>
            <a:r>
              <a:rPr lang="es-ES" altLang="pl-PL" dirty="0" err="1"/>
              <a:t>exercises</a:t>
            </a:r>
            <a:r>
              <a:rPr lang="es-ES" altLang="pl-PL" dirty="0"/>
              <a:t> </a:t>
            </a:r>
            <a:r>
              <a:rPr lang="es-ES" altLang="pl-PL" dirty="0" err="1"/>
              <a:t>using</a:t>
            </a:r>
            <a:r>
              <a:rPr lang="es-ES" altLang="pl-PL" dirty="0"/>
              <a:t> </a:t>
            </a:r>
            <a:r>
              <a:rPr lang="es-ES" altLang="pl-PL" dirty="0" err="1"/>
              <a:t>their</a:t>
            </a:r>
            <a:r>
              <a:rPr lang="es-ES" altLang="pl-PL" dirty="0"/>
              <a:t> </a:t>
            </a:r>
            <a:r>
              <a:rPr lang="es-ES" altLang="pl-PL" dirty="0" err="1"/>
              <a:t>own</a:t>
            </a:r>
            <a:r>
              <a:rPr lang="es-ES" altLang="pl-PL" dirty="0"/>
              <a:t> </a:t>
            </a:r>
            <a:r>
              <a:rPr lang="es-ES" altLang="pl-PL" dirty="0" err="1"/>
              <a:t>calculators</a:t>
            </a:r>
            <a:r>
              <a:rPr lang="es-ES" altLang="pl-PL" dirty="0"/>
              <a:t> in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class</a:t>
            </a:r>
            <a:r>
              <a:rPr lang="es-ES" altLang="pl-PL" dirty="0"/>
              <a:t> </a:t>
            </a:r>
            <a:r>
              <a:rPr lang="es-ES" altLang="pl-PL" dirty="0" err="1"/>
              <a:t>by</a:t>
            </a:r>
            <a:r>
              <a:rPr lang="es-ES" altLang="pl-PL" dirty="0"/>
              <a:t> </a:t>
            </a:r>
            <a:r>
              <a:rPr lang="es-ES" altLang="pl-PL" dirty="0" err="1"/>
              <a:t>pairs</a:t>
            </a:r>
            <a:r>
              <a:rPr lang="es-ES" altLang="pl-PL" dirty="0"/>
              <a:t> </a:t>
            </a:r>
            <a:r>
              <a:rPr lang="es-ES" altLang="pl-PL" dirty="0" err="1"/>
              <a:t>or</a:t>
            </a:r>
            <a:r>
              <a:rPr lang="es-ES" altLang="pl-PL" dirty="0"/>
              <a:t> </a:t>
            </a:r>
            <a:r>
              <a:rPr lang="es-ES" altLang="pl-PL" dirty="0" err="1"/>
              <a:t>groups</a:t>
            </a:r>
            <a:r>
              <a:rPr lang="es-ES" altLang="pl-PL" dirty="0"/>
              <a:t>.</a:t>
            </a:r>
            <a:endParaRPr lang="pl-PL" altLang="pl-PL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Source</a:t>
            </a:r>
            <a:r>
              <a:rPr lang="es-ES" altLang="pl-PL" dirty="0"/>
              <a:t>: </a:t>
            </a:r>
            <a:r>
              <a:rPr lang="es-ES" dirty="0">
                <a:hlinkClick r:id="rId3"/>
              </a:rPr>
              <a:t>https://www.khanacademy.org/science/ap-physics-1/ap-work-and-energy/introduction-to-work-ap/e/work-equation-ap-physics-1?modal=1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5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05/07/2021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0.jpg"/><Relationship Id="rId18" Type="http://schemas.openxmlformats.org/officeDocument/2006/relationships/image" Target="../media/image13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4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emf"/><Relationship Id="rId5" Type="http://schemas.openxmlformats.org/officeDocument/2006/relationships/image" Target="../media/image16.png"/><Relationship Id="rId10" Type="http://schemas.openxmlformats.org/officeDocument/2006/relationships/image" Target="../media/image18.emf"/><Relationship Id="rId4" Type="http://schemas.openxmlformats.org/officeDocument/2006/relationships/image" Target="../media/image15.png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hanacademy.org/science/ap-physics-1/ap-work-and-energy/kinetic-energy-ap/e/kinetic-energy-exercises-ap1?modal=1" TargetMode="Externa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hanacademy.org/science/ap-physics-1/ap-torque-angular-momentum/torque-and-equilibrium-ap/e/torque-calculations-ap-physics-1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hanacademy.org/science/ap-physics-1/ap-work-and-energy/introduction-to-work-ap/e/work-equation-ap-physics-1?modal=1" TargetMode="Externa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645024"/>
            <a:ext cx="69127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MODULE BIOMECHANICS FOUNDATIONS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Didactic Unit B: FORCES AND PRESSURE</a:t>
            </a: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DB3E83B-3B97-4C88-B1DB-5C09A7A88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9" y="2106080"/>
            <a:ext cx="4925305" cy="3771915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91871" y="1309517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Work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done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by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a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force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501" y="755377"/>
            <a:ext cx="1296018" cy="1350703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467705" y="773406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KINETIC EQUATIONS EXERCISES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85CD00A-E774-4E10-BDEB-CC90804A3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103291"/>
            <a:ext cx="4406415" cy="3771915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0411" y="2440014"/>
            <a:ext cx="1173497" cy="11734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A727F80-3693-4ED2-A487-8D44C7171843}"/>
              </a:ext>
            </a:extLst>
          </p:cNvPr>
          <p:cNvSpPr txBox="1"/>
          <p:nvPr/>
        </p:nvSpPr>
        <p:spPr>
          <a:xfrm>
            <a:off x="1702129" y="185707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4BA70-812E-440C-88B9-05AF75ED449D}"/>
              </a:ext>
            </a:extLst>
          </p:cNvPr>
          <p:cNvSpPr txBox="1"/>
          <p:nvPr/>
        </p:nvSpPr>
        <p:spPr>
          <a:xfrm>
            <a:off x="6405209" y="185428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4129066382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Work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done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by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a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force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8" y="1241480"/>
            <a:ext cx="1296018" cy="1350703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KINETIC EQUATIONS SOLUTIONS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815214-9924-4C19-AAEC-C9BDDC05A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432671"/>
            <a:ext cx="4752528" cy="8331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1BD724-6CA3-474D-9EA0-C22D81C00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04" y="2883949"/>
            <a:ext cx="4213864" cy="22012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5B12B18-17C1-48C5-A146-3D046DBBE0B1}"/>
              </a:ext>
            </a:extLst>
          </p:cNvPr>
          <p:cNvSpPr txBox="1"/>
          <p:nvPr/>
        </p:nvSpPr>
        <p:spPr>
          <a:xfrm>
            <a:off x="1475656" y="2576054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5: SOLUTION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6D456A-F767-41DC-B786-E67592F19A6E}"/>
              </a:ext>
            </a:extLst>
          </p:cNvPr>
          <p:cNvSpPr txBox="1"/>
          <p:nvPr/>
        </p:nvSpPr>
        <p:spPr>
          <a:xfrm>
            <a:off x="6084168" y="316591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6: SOLUTION</a:t>
            </a:r>
          </a:p>
        </p:txBody>
      </p:sp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5251" y="4785948"/>
            <a:ext cx="1173497" cy="11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636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Torque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8" y="1241480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5000802"/>
            <a:ext cx="1173497" cy="1173497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KINETIC EQUATIONS EXERCISES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2A3453-6483-40B1-8D03-5D8DD4417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48" y="2470411"/>
            <a:ext cx="3991096" cy="23672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27AB4C-B91B-4A15-B03C-1C2C1B678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730" y="2632274"/>
            <a:ext cx="4468572" cy="19726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4170E8C-C248-450F-B686-DC75F1690DAE}"/>
              </a:ext>
            </a:extLst>
          </p:cNvPr>
          <p:cNvSpPr txBox="1"/>
          <p:nvPr/>
        </p:nvSpPr>
        <p:spPr>
          <a:xfrm>
            <a:off x="1720340" y="500080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AE0774-79A7-4E88-BE73-00C74F80480F}"/>
              </a:ext>
            </a:extLst>
          </p:cNvPr>
          <p:cNvSpPr txBox="1"/>
          <p:nvPr/>
        </p:nvSpPr>
        <p:spPr>
          <a:xfrm>
            <a:off x="5911491" y="483764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8</a:t>
            </a:r>
          </a:p>
        </p:txBody>
      </p:sp>
    </p:spTree>
    <p:extLst>
      <p:ext uri="{BB962C8B-B14F-4D97-AF65-F5344CB8AC3E}">
        <p14:creationId xmlns:p14="http://schemas.microsoft.com/office/powerpoint/2010/main" val="1344788546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Torque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462" y="926147"/>
            <a:ext cx="1296018" cy="1350703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KINETIC EQUATIONS SOLUTIONS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350298-6D13-4063-A2F5-229787913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3" y="2758088"/>
            <a:ext cx="4142974" cy="27458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6D2360-F2ED-4766-AAED-9AFE5CA3C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635" y="3112104"/>
            <a:ext cx="4450365" cy="1282752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0999" y="4954868"/>
            <a:ext cx="1173497" cy="11734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1E3E1FF-D1E3-4E02-9DDC-F6589711CDCA}"/>
              </a:ext>
            </a:extLst>
          </p:cNvPr>
          <p:cNvSpPr txBox="1"/>
          <p:nvPr/>
        </p:nvSpPr>
        <p:spPr>
          <a:xfrm>
            <a:off x="1236774" y="2428981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7: SOLUTION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B4794C0-7875-4A58-AEBB-A7DAEC11EFAA}"/>
              </a:ext>
            </a:extLst>
          </p:cNvPr>
          <p:cNvSpPr txBox="1"/>
          <p:nvPr/>
        </p:nvSpPr>
        <p:spPr>
          <a:xfrm>
            <a:off x="5436096" y="2802887"/>
            <a:ext cx="1762240" cy="24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8: SOLUTION</a:t>
            </a:r>
          </a:p>
        </p:txBody>
      </p:sp>
    </p:spTree>
    <p:extLst>
      <p:ext uri="{BB962C8B-B14F-4D97-AF65-F5344CB8AC3E}">
        <p14:creationId xmlns:p14="http://schemas.microsoft.com/office/powerpoint/2010/main" val="2925611764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563FE99-9631-4039-8CB8-A70D5952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35" y="4653136"/>
            <a:ext cx="574293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CLASS INDEX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028616"/>
            <a:ext cx="705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Fundamental kinetic variables</a:t>
            </a: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Testing your knowledge about kinetic equations</a:t>
            </a:r>
          </a:p>
        </p:txBody>
      </p: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FUNDAMENTAL KINETIC EQUATIONS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5A19F4D-6148-4BDE-A5B5-4D2791C88B62}"/>
              </a:ext>
            </a:extLst>
          </p:cNvPr>
          <p:cNvSpPr/>
          <p:nvPr/>
        </p:nvSpPr>
        <p:spPr>
          <a:xfrm>
            <a:off x="2412594" y="1991574"/>
            <a:ext cx="4318811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200" dirty="0">
                <a:solidFill>
                  <a:schemeClr val="tx1"/>
                </a:solidFill>
                <a:ea typeface="Calibri" panose="020F0502020204030204" pitchFamily="34" charset="0"/>
              </a:rPr>
              <a:t>Kinetics answer the questions about why a body moves</a:t>
            </a:r>
            <a:r>
              <a:rPr lang="en-GB" sz="1200" dirty="0">
                <a:ea typeface="Calibri" panose="020F0502020204030204" pitchFamily="34" charset="0"/>
              </a:rPr>
              <a:t>.</a:t>
            </a:r>
            <a:endParaRPr lang="es-ES" sz="1200" dirty="0">
              <a:ea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5A1A687-76A2-4276-B701-560DA08E8328}"/>
              </a:ext>
            </a:extLst>
          </p:cNvPr>
          <p:cNvSpPr/>
          <p:nvPr/>
        </p:nvSpPr>
        <p:spPr>
          <a:xfrm>
            <a:off x="719591" y="2466982"/>
            <a:ext cx="4572000" cy="4356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Force 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is the physical magnitude used to quantify the causes of the changes in the movement of bodies. </a:t>
            </a:r>
            <a:endParaRPr lang="es-ES" b="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49E1DE61-CCBF-4548-B3CD-B05CAFB2B717}"/>
                  </a:ext>
                </a:extLst>
              </p:cNvPr>
              <p:cNvSpPr/>
              <p:nvPr/>
            </p:nvSpPr>
            <p:spPr>
              <a:xfrm>
                <a:off x="6177997" y="2461641"/>
                <a:ext cx="1971886" cy="264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𝑚𝑎𝑠𝑠</m:t>
                      </m:r>
                      <m:r>
                        <a:rPr lang="es-E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𝑎𝑐𝑐𝑒𝑙𝑒𝑟𝑎𝑡𝑖𝑜𝑛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49E1DE61-CCBF-4548-B3CD-B05CAFB2B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997" y="2461641"/>
                <a:ext cx="1971886" cy="264881"/>
              </a:xfrm>
              <a:prstGeom prst="rect">
                <a:avLst/>
              </a:prstGeom>
              <a:blipFill>
                <a:blip r:embed="rId3"/>
                <a:stretch>
                  <a:fillRect t="-69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99A8F700-9E29-431E-B7B5-0E75B209846A}"/>
              </a:ext>
            </a:extLst>
          </p:cNvPr>
          <p:cNvSpPr/>
          <p:nvPr/>
        </p:nvSpPr>
        <p:spPr>
          <a:xfrm>
            <a:off x="719591" y="29578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Energy 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is a measurement of the ability of someone or something to do work.</a:t>
            </a:r>
            <a:endParaRPr lang="es-E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2B77B00-9EE5-4620-B20C-D8568A3EBF6F}"/>
                  </a:ext>
                </a:extLst>
              </p:cNvPr>
              <p:cNvSpPr/>
              <p:nvPr/>
            </p:nvSpPr>
            <p:spPr>
              <a:xfrm>
                <a:off x="1043608" y="3375012"/>
                <a:ext cx="4572000" cy="2462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Kinetic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GB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Energy that an object possesses because of its motion. </a:t>
                </a:r>
                <a:endParaRPr lang="es-E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2B77B00-9EE5-4620-B20C-D8568A3EB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375012"/>
                <a:ext cx="4572000" cy="246221"/>
              </a:xfrm>
              <a:prstGeom prst="rect">
                <a:avLst/>
              </a:prstGeom>
              <a:blipFill>
                <a:blip r:embed="rId4"/>
                <a:stretch>
                  <a:fillRect t="-2500" b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31250D6B-F7A2-42EE-A233-1627411DC7E1}"/>
                  </a:ext>
                </a:extLst>
              </p:cNvPr>
              <p:cNvSpPr/>
              <p:nvPr/>
            </p:nvSpPr>
            <p:spPr>
              <a:xfrm>
                <a:off x="1043608" y="3790132"/>
                <a:ext cx="4572000" cy="2580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Potential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𝑝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is energy which results from position or configuration.</a:t>
                </a:r>
                <a:endParaRPr lang="es-E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31250D6B-F7A2-42EE-A233-1627411DC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90132"/>
                <a:ext cx="4572000" cy="258084"/>
              </a:xfrm>
              <a:prstGeom prst="rect">
                <a:avLst/>
              </a:prstGeom>
              <a:blipFill>
                <a:blip r:embed="rId5"/>
                <a:stretch>
                  <a:fillRect t="-2381" b="-476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>
            <a:extLst>
              <a:ext uri="{FF2B5EF4-FFF2-40B4-BE49-F238E27FC236}">
                <a16:creationId xmlns:a16="http://schemas.microsoft.com/office/drawing/2014/main" id="{16FA591B-3B97-44CF-83B5-EC2D74C5235D}"/>
              </a:ext>
            </a:extLst>
          </p:cNvPr>
          <p:cNvSpPr/>
          <p:nvPr/>
        </p:nvSpPr>
        <p:spPr>
          <a:xfrm>
            <a:off x="719591" y="417319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Work</a:t>
            </a:r>
            <a:r>
              <a:rPr lang="en-GB" i="1" dirty="0">
                <a:solidFill>
                  <a:schemeClr val="tx1"/>
                </a:solidFill>
                <a:ea typeface="Calibri" panose="020F0502020204030204" pitchFamily="34" charset="0"/>
              </a:rPr>
              <a:t>: 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A force is doing work if, when acting, there is a movement of the point of application in the direction of the force (same direction or the force has a component in the direction of the motion).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AC1E92-FC91-421F-A79B-C6F8A8071FB3}"/>
              </a:ext>
            </a:extLst>
          </p:cNvPr>
          <p:cNvSpPr/>
          <p:nvPr/>
        </p:nvSpPr>
        <p:spPr>
          <a:xfrm>
            <a:off x="715239" y="4817744"/>
            <a:ext cx="41344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Power 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is defined as the rate of doing work or the rate of using energy. 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E1A88D0-5420-4D42-8212-89D3A6A596AD}"/>
              </a:ext>
            </a:extLst>
          </p:cNvPr>
          <p:cNvSpPr/>
          <p:nvPr/>
        </p:nvSpPr>
        <p:spPr>
          <a:xfrm>
            <a:off x="719591" y="52384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Torque 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is defined by the measurement of the twisting action caused by a force that can cause an object to rotate about an axis. </a:t>
            </a:r>
            <a:endParaRPr lang="es-ES" b="0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C5F4AE5-FF7E-40D5-95E9-830CA657A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819" y="5177330"/>
            <a:ext cx="5761437" cy="3317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99A4A9-FBBE-4004-B95F-AFFD88BFB6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998" y="4690834"/>
            <a:ext cx="5761437" cy="4975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BB48BF2-BD15-4EAC-AA08-52D321DD64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221" y="4048667"/>
            <a:ext cx="5761437" cy="3317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EFD55D5-88CE-4A2D-B097-B05640A28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5024" y="3597739"/>
            <a:ext cx="5761437" cy="33170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729E725-6EBC-4455-AF0A-E78228A2C1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9183" y="3167636"/>
            <a:ext cx="5761437" cy="4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90305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KINETIC EQUATIONS EXERCISES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Kinetic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Energy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201389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4646574"/>
            <a:ext cx="1173497" cy="11734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399A725-E44B-4580-BC75-D4194292AAC3}"/>
              </a:ext>
            </a:extLst>
          </p:cNvPr>
          <p:cNvSpPr/>
          <p:nvPr/>
        </p:nvSpPr>
        <p:spPr>
          <a:xfrm>
            <a:off x="728844" y="2392128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https://www.khanacademy.org/science/ap-physics-1/ap-work-and-energy/kinetic-energy-ap/e/kinetic-energy-exercises-ap1?modal=1</a:t>
            </a:r>
            <a:endParaRPr lang="es-ES" dirty="0"/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452004" y="3290968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Finding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changes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in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gravitational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potential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energy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B48677C-A46F-4830-AF0F-04D41298FA80}"/>
              </a:ext>
            </a:extLst>
          </p:cNvPr>
          <p:cNvSpPr/>
          <p:nvPr/>
        </p:nvSpPr>
        <p:spPr>
          <a:xfrm>
            <a:off x="728843" y="3870670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https://www.khanacademy.org/science/ap-physics-1/ap-work-and-energy/conservative-forces-and-gravitational-potential-energy-ap/e/gravitational-potential-energy-ap-physics-1?modal=1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3540362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Work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done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by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a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force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05" y="1241480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4646574"/>
            <a:ext cx="1173497" cy="11734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399A725-E44B-4580-BC75-D4194292AAC3}"/>
              </a:ext>
            </a:extLst>
          </p:cNvPr>
          <p:cNvSpPr/>
          <p:nvPr/>
        </p:nvSpPr>
        <p:spPr>
          <a:xfrm>
            <a:off x="895851" y="2392128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https://www.khanacademy.org/science/ap-physics-1/ap-work-and-energy/introduction-to-work-ap/e/work-equation-ap-physics-1?modal=1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4AA6C4-38B0-4718-A929-F5CA53380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295" y="3422617"/>
            <a:ext cx="7328027" cy="493819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KINETIC EQUATIONS EXERCISES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F03DBB5-FF79-4E45-B05D-EED6D64FE0F6}"/>
              </a:ext>
            </a:extLst>
          </p:cNvPr>
          <p:cNvSpPr/>
          <p:nvPr/>
        </p:nvSpPr>
        <p:spPr>
          <a:xfrm>
            <a:off x="895850" y="3836033"/>
            <a:ext cx="6834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8"/>
              </a:rPr>
              <a:t>https://www.khanacademy.org/science/ap-physics-1/ap-torque-angular-momentum/torque-and-equilibrium-ap/e/torque-calculations-ap-physics-1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662684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KINETIC EQUATIONS EXERCISES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Kinetic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Energy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05" y="1186705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3888" y="4865883"/>
            <a:ext cx="1173497" cy="11734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FAD144-BB2A-4F65-B4EA-92B7AE9F3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690743"/>
            <a:ext cx="4290185" cy="216291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4AF300E-C3C2-4546-9F57-F2B1E5B34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439" y="2778696"/>
            <a:ext cx="4856561" cy="20208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8F2803-A900-4DA8-9006-C64328EEDE14}"/>
              </a:ext>
            </a:extLst>
          </p:cNvPr>
          <p:cNvSpPr txBox="1"/>
          <p:nvPr/>
        </p:nvSpPr>
        <p:spPr>
          <a:xfrm>
            <a:off x="1619672" y="259824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2D1D35-A9F1-420F-BAAC-030B20901FEC}"/>
              </a:ext>
            </a:extLst>
          </p:cNvPr>
          <p:cNvSpPr txBox="1"/>
          <p:nvPr/>
        </p:nvSpPr>
        <p:spPr>
          <a:xfrm>
            <a:off x="5834740" y="2570465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408762695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KINETIC EQUATIONS SOLUTIONS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346" y="754133"/>
            <a:ext cx="973016" cy="10140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091552-F5E1-4D41-92FB-66B1E4241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20" y="1768204"/>
            <a:ext cx="7328027" cy="4938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DF56D5F-1942-40F5-B09A-ECEC25B4E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42" y="2492896"/>
            <a:ext cx="3032091" cy="32762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DC4E1F-EFD8-404F-86AF-01DD21C11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1768204"/>
            <a:ext cx="3270807" cy="433566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DBD935-AADE-4449-9DF2-4B8B1F9019DB}"/>
              </a:ext>
            </a:extLst>
          </p:cNvPr>
          <p:cNvSpPr txBox="1"/>
          <p:nvPr/>
        </p:nvSpPr>
        <p:spPr>
          <a:xfrm>
            <a:off x="899592" y="2262023"/>
            <a:ext cx="1700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1: SOLUTION</a:t>
            </a:r>
          </a:p>
        </p:txBody>
      </p:sp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8503" y="3717032"/>
            <a:ext cx="1173497" cy="117349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CE59ED5-E8E1-4A58-98D2-91A929F048C7}"/>
              </a:ext>
            </a:extLst>
          </p:cNvPr>
          <p:cNvSpPr txBox="1"/>
          <p:nvPr/>
        </p:nvSpPr>
        <p:spPr>
          <a:xfrm>
            <a:off x="6352882" y="2492896"/>
            <a:ext cx="1700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2: SOLUTION</a:t>
            </a:r>
          </a:p>
        </p:txBody>
      </p:sp>
    </p:spTree>
    <p:extLst>
      <p:ext uri="{BB962C8B-B14F-4D97-AF65-F5344CB8AC3E}">
        <p14:creationId xmlns:p14="http://schemas.microsoft.com/office/powerpoint/2010/main" val="3906437815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KINETIC EQUATIONS EXERCISES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38" y="689067"/>
            <a:ext cx="1296018" cy="1350703"/>
          </a:xfrm>
          <a:prstGeom prst="rect">
            <a:avLst/>
          </a:prstGeom>
        </p:spPr>
      </p:pic>
      <p:sp>
        <p:nvSpPr>
          <p:cNvPr id="12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445148" y="1603472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Finding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changes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in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gravitational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potential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energy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7BAE34-FB23-4F47-90A7-D73553FE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06736"/>
            <a:ext cx="4165913" cy="35091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2BDDDB-328C-45EB-A5C4-1760179F5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891" y="2106736"/>
            <a:ext cx="4165913" cy="332091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8694" y="5188440"/>
            <a:ext cx="988831" cy="98883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4A81ED4-BEC9-434A-9C9F-61D2F1855075}"/>
              </a:ext>
            </a:extLst>
          </p:cNvPr>
          <p:cNvSpPr txBox="1"/>
          <p:nvPr/>
        </p:nvSpPr>
        <p:spPr>
          <a:xfrm>
            <a:off x="1763688" y="562671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C1698E-20B6-4F12-874A-D649D9978EC0}"/>
              </a:ext>
            </a:extLst>
          </p:cNvPr>
          <p:cNvSpPr txBox="1"/>
          <p:nvPr/>
        </p:nvSpPr>
        <p:spPr>
          <a:xfrm>
            <a:off x="6478588" y="555623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3528665936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KINETIC EQUATIONS SOLUTIONS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517" y="773214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9712" y="4834137"/>
            <a:ext cx="1173497" cy="1173497"/>
          </a:xfrm>
          <a:prstGeom prst="rect">
            <a:avLst/>
          </a:prstGeom>
        </p:spPr>
      </p:pic>
      <p:sp>
        <p:nvSpPr>
          <p:cNvPr id="12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462835" y="1999814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Finding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changes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in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gravitational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potential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energy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87E480-1BEF-437B-95E4-14CCCBAD5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5" y="2552092"/>
            <a:ext cx="5191973" cy="14342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1AE690-58F5-4E47-B5A7-84185B7FA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2552092"/>
            <a:ext cx="4135737" cy="353269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62EFD2E-C2DB-4D24-B04A-146022FF4E9C}"/>
              </a:ext>
            </a:extLst>
          </p:cNvPr>
          <p:cNvSpPr txBox="1"/>
          <p:nvPr/>
        </p:nvSpPr>
        <p:spPr>
          <a:xfrm>
            <a:off x="1263330" y="4102653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3: SOLUTION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1BECBD-B1CB-4020-9EE7-A3C8B3AD745E}"/>
              </a:ext>
            </a:extLst>
          </p:cNvPr>
          <p:cNvSpPr txBox="1"/>
          <p:nvPr/>
        </p:nvSpPr>
        <p:spPr>
          <a:xfrm>
            <a:off x="6876729" y="5533500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4: SOLUTION</a:t>
            </a:r>
          </a:p>
        </p:txBody>
      </p:sp>
    </p:spTree>
    <p:extLst>
      <p:ext uri="{BB962C8B-B14F-4D97-AF65-F5344CB8AC3E}">
        <p14:creationId xmlns:p14="http://schemas.microsoft.com/office/powerpoint/2010/main" val="3405674259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39444</TotalTime>
  <Pages>0</Pages>
  <Words>874</Words>
  <Characters>0</Characters>
  <Application>Microsoft Office PowerPoint</Application>
  <PresentationFormat>Pokaz na ekranie (4:3)</PresentationFormat>
  <Lines>0</Lines>
  <Paragraphs>87</Paragraphs>
  <Slides>14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Arial Bold</vt:lpstr>
      <vt:lpstr>Bradley Hand ITC</vt:lpstr>
      <vt:lpstr>Cambria Math</vt:lpstr>
      <vt:lpstr>Gill Sans</vt:lpstr>
      <vt:lpstr>Times New Roman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Katarzyna Mleczko</cp:lastModifiedBy>
  <cp:revision>1029</cp:revision>
  <cp:lastPrinted>2011-07-18T19:05:36Z</cp:lastPrinted>
  <dcterms:created xsi:type="dcterms:W3CDTF">2010-06-23T19:02:16Z</dcterms:created>
  <dcterms:modified xsi:type="dcterms:W3CDTF">2021-07-05T06:56:03Z</dcterms:modified>
</cp:coreProperties>
</file>