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8"/>
  </p:notesMasterIdLst>
  <p:handoutMasterIdLst>
    <p:handoutMasterId r:id="rId19"/>
  </p:handoutMasterIdLst>
  <p:sldIdLst>
    <p:sldId id="627" r:id="rId4"/>
    <p:sldId id="635" r:id="rId5"/>
    <p:sldId id="658" r:id="rId6"/>
    <p:sldId id="656" r:id="rId7"/>
    <p:sldId id="654" r:id="rId8"/>
    <p:sldId id="661" r:id="rId9"/>
    <p:sldId id="664" r:id="rId10"/>
    <p:sldId id="665" r:id="rId11"/>
    <p:sldId id="666" r:id="rId12"/>
    <p:sldId id="663" r:id="rId13"/>
    <p:sldId id="662" r:id="rId14"/>
    <p:sldId id="667" r:id="rId15"/>
    <p:sldId id="668" r:id="rId16"/>
    <p:sldId id="626" r:id="rId1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09"/>
    <a:srgbClr val="262673"/>
    <a:srgbClr val="0404E6"/>
    <a:srgbClr val="F26200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6667" autoAdjust="0"/>
  </p:normalViewPr>
  <p:slideViewPr>
    <p:cSldViewPr>
      <p:cViewPr varScale="1">
        <p:scale>
          <a:sx n="99" d="100"/>
          <a:sy n="99" d="100"/>
        </p:scale>
        <p:origin x="197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?modal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Estas son las soluciones de los ejercicios propuestos en la diapositiva 10.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Fuente:</a:t>
            </a:r>
            <a:r>
              <a:rPr lang="es-ES" dirty="0" err="1">
                <a:hlinkClick r:id="rId3"/>
              </a:rPr>
              <a:t>https</a:t>
            </a:r>
            <a:r>
              <a:rPr lang="es-ES" dirty="0">
                <a:hlinkClick r:id="rId3"/>
              </a:rPr>
              <a:t>://www.khanacademy.org/science/ap-physics-1/ap-work-and-energy/introduction-to-work-ap/e/work-equation-ap-physics-1?modal=1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4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En el caso de que los alumnos no dispongan de internet / ordenador, resolverán estos ejercicios utilizando sus propias calculadoras en clase por parejas o grupos.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Fuente: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5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Estas son las soluciones de los ejercicios propuestos en la diapositiva 12.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Fuente: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9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/>
              <a:t>Para comenzar la clase, el docente debe recordar las principales definiciones y ecuaciones de la cinética. Después de eso, los estudiantes harán algunos ejercicios. Necesitan las ecuaciones si no las recuerdan. Los alumnos pueden tener sus apuntes para comprobar las ecuaciones y unidades. No se requiere calculadora si los ejercicios se realizan directamente en Internet / ordenador. Si no es posible, necesitarán una calculadora. Pueden trabajar por parejas o grupos.</a:t>
            </a:r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/>
              <a:t>Los alumnos deben resolver dos ejercicios para cada parte (1 y 2).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Las estudiantes tienen que resolver dos ejercicios para cada parte.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En el caso de que los alumnos no dispongan de internet / ordenador, resolverán estos ejercicios utilizando sus propias calculadoras en clase por parejas o grupos.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Fuente: </a:t>
            </a:r>
            <a:r>
              <a:rPr lang="es-ES" dirty="0">
                <a:hlinkClick r:id="rId3"/>
              </a:rPr>
              <a:t>https://www.khanacademy.org/science/ap-physics-1/ap-work-and-energy/kinetic-energy-ap/e/kinetic-energy-exercises-ap1?modal=1</a:t>
            </a:r>
            <a:endParaRPr lang="es-E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3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Estas son las soluciones de los ejercicios propuestos en la diapositiva 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Fuente:</a:t>
            </a:r>
            <a:r>
              <a:rPr lang="es-ES" dirty="0" err="1">
                <a:hlinkClick r:id="rId3"/>
              </a:rPr>
              <a:t>https</a:t>
            </a:r>
            <a:r>
              <a:rPr lang="es-ES" dirty="0">
                <a:hlinkClick r:id="rId3"/>
              </a:rPr>
              <a:t>://www.khanacademy.org/science/ap-physics-1/ap-work-and-energy/kinetic-energy-ap/e/kinetic-energy-exercises-ap1?modal=1</a:t>
            </a:r>
            <a:endParaRPr lang="es-ES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En el caso de que los alumnos no dispongan de internet / ordenador, resolverán estos ejercicios utilizando sus propias calculadoras en clase por parejas o grupos.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Fuente:</a:t>
            </a:r>
            <a:r>
              <a:rPr lang="es-ES" dirty="0" err="1">
                <a:hlinkClick r:id="rId3"/>
              </a:rPr>
              <a:t>https</a:t>
            </a:r>
            <a:r>
              <a:rPr lang="es-ES" dirty="0">
                <a:hlinkClick r:id="rId3"/>
              </a:rPr>
              <a:t>://www.khanacademy.org/science/ap-physics-1/ap-work-and-energy/conservative-forces-and-gravitational-potential-energy-ap/e/gravitational-potential-energy-ap-physics-1?modal=1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7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Estas son las soluciones de los ejercicios propuestos en la diapositiva 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Fuente: </a:t>
            </a:r>
            <a:r>
              <a:rPr lang="es-ES" dirty="0">
                <a:hlinkClick r:id="rId3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3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En el caso de que los alumnos no dispongan de internet / ordenador, resolverán estos ejercicios utilizando sus propias calculadoras en clase por parejas o grupos.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Fuente: </a:t>
            </a:r>
            <a:r>
              <a:rPr lang="es-ES" dirty="0">
                <a:hlinkClick r:id="rId3"/>
              </a:rPr>
              <a:t>https://www.khanacademy.org/science/ap-physics-1/ap-work-and-energy/introduction-to-work-ap/e/work-equation-ap-physics-1?modal=1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05/07/2021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0.jpg"/><Relationship Id="rId18" Type="http://schemas.openxmlformats.org/officeDocument/2006/relationships/image" Target="../media/image1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emf"/><Relationship Id="rId5" Type="http://schemas.openxmlformats.org/officeDocument/2006/relationships/image" Target="../media/image16.png"/><Relationship Id="rId10" Type="http://schemas.openxmlformats.org/officeDocument/2006/relationships/image" Target="../media/image18.emf"/><Relationship Id="rId4" Type="http://schemas.openxmlformats.org/officeDocument/2006/relationships/image" Target="../media/image15.png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kinetic-energy-ap/e/kinetic-energy-exercises-ap1?modal=1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khanacademy.org/science/ap-physics-1/ap-torque-angular-momentum/torque-and-equilibrium-ap/e/torque-calculations-ap-physics-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introduction-to-work-ap/e/work-equation-ap-physics-1?modal=1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9127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FUNDAMENTOS DE LA BIOMECÁNICA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Unidad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didáctica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 B: FUERZA Y PRESIÓN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DB3E83B-3B97-4C88-B1DB-5C09A7A88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5" b="62844"/>
          <a:stretch/>
        </p:blipFill>
        <p:spPr>
          <a:xfrm>
            <a:off x="247589" y="2334123"/>
            <a:ext cx="4925305" cy="1173497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91871" y="1309517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Trabajo realizado por una fuerza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01" y="755377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467705" y="773406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EJERCICIOS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5CD00A-E774-4E10-BDEB-CC90804A36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83" b="60939"/>
          <a:stretch/>
        </p:blipFill>
        <p:spPr>
          <a:xfrm>
            <a:off x="5004048" y="2415694"/>
            <a:ext cx="4406415" cy="1160944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0411" y="2440014"/>
            <a:ext cx="1173497" cy="11734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A727F80-3693-4ED2-A487-8D44C7171843}"/>
              </a:ext>
            </a:extLst>
          </p:cNvPr>
          <p:cNvSpPr txBox="1"/>
          <p:nvPr/>
        </p:nvSpPr>
        <p:spPr>
          <a:xfrm>
            <a:off x="1702129" y="185707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4BA70-812E-440C-88B9-05AF75ED449D}"/>
              </a:ext>
            </a:extLst>
          </p:cNvPr>
          <p:cNvSpPr txBox="1"/>
          <p:nvPr/>
        </p:nvSpPr>
        <p:spPr>
          <a:xfrm>
            <a:off x="6405209" y="185428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8538E6-D5EC-4895-9F2A-A958E6DE5EBB}"/>
              </a:ext>
            </a:extLst>
          </p:cNvPr>
          <p:cNvSpPr txBox="1"/>
          <p:nvPr/>
        </p:nvSpPr>
        <p:spPr>
          <a:xfrm>
            <a:off x="107504" y="2100502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dirty="0">
                <a:solidFill>
                  <a:schemeClr val="tx1"/>
                </a:solidFill>
              </a:rPr>
              <a:t>Una caja se mueve 5 m horizontalmente cuando se aplica una fuerza F = 10 N en un ángulo de      = 30º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105BE4-1641-49FD-84BE-A78469B39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2252552"/>
            <a:ext cx="129388" cy="1631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6284CA5-9384-44BC-BDDB-3A2E3081D712}"/>
              </a:ext>
            </a:extLst>
          </p:cNvPr>
          <p:cNvSpPr txBox="1"/>
          <p:nvPr/>
        </p:nvSpPr>
        <p:spPr>
          <a:xfrm>
            <a:off x="153957" y="357663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¿Cuál es el trabajo realizado por F en la caja durante el desplazamiento?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Elija 1 respuesta: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91B5DD-5110-4DC9-84BE-79069EB4D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957" y="4354410"/>
            <a:ext cx="3580344" cy="156452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B970D6A-36A3-4EE8-B081-C1E092C7ECC9}"/>
              </a:ext>
            </a:extLst>
          </p:cNvPr>
          <p:cNvSpPr txBox="1"/>
          <p:nvPr/>
        </p:nvSpPr>
        <p:spPr>
          <a:xfrm>
            <a:off x="4716016" y="20519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dirty="0">
                <a:solidFill>
                  <a:schemeClr val="tx1"/>
                </a:solidFill>
              </a:rPr>
              <a:t>Una caja se mueve 1000 m horizontalmente cuando se aplica una fuerza F = 2000 N hacia abajo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CDD7FF-0959-4D32-91B3-0FF858198769}"/>
              </a:ext>
            </a:extLst>
          </p:cNvPr>
          <p:cNvSpPr txBox="1"/>
          <p:nvPr/>
        </p:nvSpPr>
        <p:spPr>
          <a:xfrm>
            <a:off x="5004048" y="359152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¿Cuál es el trabajo realizado por F en la caja durante el desplazamiento?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Elija 1 respuesta: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EDA6AAF-6F64-43A6-8873-5A83C8CB2B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7916" y="4321884"/>
            <a:ext cx="4070580" cy="17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6382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Trabajo realizado por una fuerza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SOLUCIONES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1BD724-6CA3-474D-9EA0-C22D81C00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10" b="13594"/>
          <a:stretch/>
        </p:blipFill>
        <p:spPr>
          <a:xfrm>
            <a:off x="452004" y="3165910"/>
            <a:ext cx="4213864" cy="162003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B12B18-17C1-48C5-A146-3D046DBBE0B1}"/>
              </a:ext>
            </a:extLst>
          </p:cNvPr>
          <p:cNvSpPr txBox="1"/>
          <p:nvPr/>
        </p:nvSpPr>
        <p:spPr>
          <a:xfrm>
            <a:off x="1475656" y="257605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5: SOLUCIÓN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6D456A-F767-41DC-B786-E67592F19A6E}"/>
              </a:ext>
            </a:extLst>
          </p:cNvPr>
          <p:cNvSpPr txBox="1"/>
          <p:nvPr/>
        </p:nvSpPr>
        <p:spPr>
          <a:xfrm>
            <a:off x="6084168" y="316591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6: SOLUCIÓN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5251" y="4785948"/>
            <a:ext cx="1173497" cy="11734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3316B5-C176-432F-9806-1D3A1DB9A45F}"/>
              </a:ext>
            </a:extLst>
          </p:cNvPr>
          <p:cNvSpPr txBox="1"/>
          <p:nvPr/>
        </p:nvSpPr>
        <p:spPr>
          <a:xfrm>
            <a:off x="362692" y="2822275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Podemos usar la ecuación de trabajo para determinar el trabajo W donde por F. Solo funciona la componente de fuerza paralela al desplazamiento.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E7A482-9739-4024-9063-FD25C2C05725}"/>
              </a:ext>
            </a:extLst>
          </p:cNvPr>
          <p:cNvSpPr txBox="1"/>
          <p:nvPr/>
        </p:nvSpPr>
        <p:spPr>
          <a:xfrm>
            <a:off x="452004" y="4935941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La respuesta es 43 J.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13CE96-1D28-4C41-8A1D-77C2D3050975}"/>
              </a:ext>
            </a:extLst>
          </p:cNvPr>
          <p:cNvSpPr txBox="1"/>
          <p:nvPr/>
        </p:nvSpPr>
        <p:spPr>
          <a:xfrm>
            <a:off x="5004048" y="3631915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Sólo funciona la fuerza paralela al desplazamiento. La fuerza G es perpendicular al desplazamiento, por lo que no trabaja en la caja.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La respuesta es 0 J.</a:t>
            </a:r>
          </a:p>
        </p:txBody>
      </p:sp>
    </p:spTree>
    <p:extLst>
      <p:ext uri="{BB962C8B-B14F-4D97-AF65-F5344CB8AC3E}">
        <p14:creationId xmlns:p14="http://schemas.microsoft.com/office/powerpoint/2010/main" val="11235636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Torsión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5000802"/>
            <a:ext cx="1173497" cy="1173497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EJERCICIOS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2A3453-6483-40B1-8D03-5D8DD4417E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045" b="38213"/>
          <a:stretch/>
        </p:blipFill>
        <p:spPr>
          <a:xfrm>
            <a:off x="228848" y="2802887"/>
            <a:ext cx="3991096" cy="11301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27AB4C-B91B-4A15-B03C-1C2C1B678E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991" b="52622"/>
          <a:stretch/>
        </p:blipFill>
        <p:spPr>
          <a:xfrm>
            <a:off x="4446580" y="2967448"/>
            <a:ext cx="4468572" cy="59944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4170E8C-C248-450F-B686-DC75F1690DAE}"/>
              </a:ext>
            </a:extLst>
          </p:cNvPr>
          <p:cNvSpPr txBox="1"/>
          <p:nvPr/>
        </p:nvSpPr>
        <p:spPr>
          <a:xfrm>
            <a:off x="1720340" y="500080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QUESTION 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AE0774-79A7-4E88-BE73-00C74F80480F}"/>
              </a:ext>
            </a:extLst>
          </p:cNvPr>
          <p:cNvSpPr txBox="1"/>
          <p:nvPr/>
        </p:nvSpPr>
        <p:spPr>
          <a:xfrm>
            <a:off x="5911491" y="483764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14EF9D-A9D7-4BE8-BB92-5209B4C6BEF8}"/>
              </a:ext>
            </a:extLst>
          </p:cNvPr>
          <p:cNvSpPr txBox="1"/>
          <p:nvPr/>
        </p:nvSpPr>
        <p:spPr>
          <a:xfrm>
            <a:off x="228848" y="2430901"/>
            <a:ext cx="399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Se aplica una fuerza F de 25 N a un bate que puede girar alrededor de su extremo como se muestra a continuación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A26AB-E0CE-4931-80CA-0C18FD81A3B9}"/>
              </a:ext>
            </a:extLst>
          </p:cNvPr>
          <p:cNvSpPr txBox="1"/>
          <p:nvPr/>
        </p:nvSpPr>
        <p:spPr>
          <a:xfrm>
            <a:off x="420353" y="3973562"/>
            <a:ext cx="3832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La fuerza es r = 0,75 m desde el extremo en un ángulo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>
                <a:solidFill>
                  <a:schemeClr val="tx1"/>
                </a:solidFill>
              </a:rPr>
              <a:t>¿Cuál </a:t>
            </a:r>
            <a:r>
              <a:rPr lang="es-ES" b="0" dirty="0">
                <a:solidFill>
                  <a:schemeClr val="tx1"/>
                </a:solidFill>
              </a:rPr>
              <a:t>es la torsión en la barra?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Responda usando un sistema de coordenadas donde la izquierda es positiva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2F3202-5726-4823-80AD-521693074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5332" y="3925955"/>
            <a:ext cx="425667" cy="29155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8B914F-3B6F-4A13-90D6-54EE015F02DC}"/>
              </a:ext>
            </a:extLst>
          </p:cNvPr>
          <p:cNvSpPr txBox="1"/>
          <p:nvPr/>
        </p:nvSpPr>
        <p:spPr>
          <a:xfrm>
            <a:off x="4716016" y="257620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Se aplica una fuerza F de 25 N a una barra que puede girar alrededor de su extremo como se muestra a continuación.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9C93F7-57DD-4A9A-A362-4AB7F87746A6}"/>
              </a:ext>
            </a:extLst>
          </p:cNvPr>
          <p:cNvSpPr txBox="1"/>
          <p:nvPr/>
        </p:nvSpPr>
        <p:spPr>
          <a:xfrm>
            <a:off x="4716016" y="3486955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 La fuerza es paralela a la barra y se encuentra a r = 0,75 m del extremo.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¿Cuál es la torsión en la barra?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Respuesta usando un sistema de coordenadas donde la izquierda es positiva</a:t>
            </a:r>
          </a:p>
        </p:txBody>
      </p:sp>
    </p:spTree>
    <p:extLst>
      <p:ext uri="{BB962C8B-B14F-4D97-AF65-F5344CB8AC3E}">
        <p14:creationId xmlns:p14="http://schemas.microsoft.com/office/powerpoint/2010/main" val="1344788546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Torsión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62" y="926147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SOLUCIONES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350298-6D13-4063-A2F5-229787913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69" b="23773"/>
          <a:stretch/>
        </p:blipFill>
        <p:spPr>
          <a:xfrm>
            <a:off x="425323" y="3861048"/>
            <a:ext cx="4142974" cy="9901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6D2360-F2ED-4766-AAED-9AFE5CA3CC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092" b="54185"/>
          <a:stretch/>
        </p:blipFill>
        <p:spPr>
          <a:xfrm>
            <a:off x="4693635" y="3356993"/>
            <a:ext cx="4450365" cy="342800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0999" y="4954868"/>
            <a:ext cx="1173497" cy="11734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1E3E1FF-D1E3-4E02-9DDC-F6589711CDCA}"/>
              </a:ext>
            </a:extLst>
          </p:cNvPr>
          <p:cNvSpPr txBox="1"/>
          <p:nvPr/>
        </p:nvSpPr>
        <p:spPr>
          <a:xfrm>
            <a:off x="1236774" y="242898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7: SOLUCIÓN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4794C0-7875-4A58-AEBB-A7DAEC11EFAA}"/>
              </a:ext>
            </a:extLst>
          </p:cNvPr>
          <p:cNvSpPr txBox="1"/>
          <p:nvPr/>
        </p:nvSpPr>
        <p:spPr>
          <a:xfrm>
            <a:off x="5436096" y="2802887"/>
            <a:ext cx="1762240" cy="24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8: SOLUCIÓN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1E302E-222B-4CF1-9182-C80922402074}"/>
              </a:ext>
            </a:extLst>
          </p:cNvPr>
          <p:cNvSpPr txBox="1"/>
          <p:nvPr/>
        </p:nvSpPr>
        <p:spPr>
          <a:xfrm>
            <a:off x="317376" y="2635470"/>
            <a:ext cx="3638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dirty="0">
                <a:solidFill>
                  <a:schemeClr val="tx1"/>
                </a:solidFill>
              </a:rPr>
              <a:t>La fuerza aplicada hace girar la barra en el sentido de las agujas del reloj alrededor del extremo. Por tanto, la torsión es en sentido horario y negativo.</a:t>
            </a:r>
          </a:p>
          <a:p>
            <a:endParaRPr lang="es-ES" sz="900" b="0" dirty="0">
              <a:solidFill>
                <a:schemeClr val="tx1"/>
              </a:solidFill>
            </a:endParaRPr>
          </a:p>
          <a:p>
            <a:r>
              <a:rPr lang="es-ES" sz="900" b="0" dirty="0">
                <a:solidFill>
                  <a:schemeClr val="tx1"/>
                </a:solidFill>
              </a:rPr>
              <a:t>Podemos determinar la magnitud usando: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B17A1C-AE3D-41B0-86B6-18DA816BCD6A}"/>
              </a:ext>
            </a:extLst>
          </p:cNvPr>
          <p:cNvSpPr txBox="1"/>
          <p:nvPr/>
        </p:nvSpPr>
        <p:spPr>
          <a:xfrm>
            <a:off x="317376" y="3655794"/>
            <a:ext cx="3882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dirty="0">
                <a:solidFill>
                  <a:schemeClr val="tx1"/>
                </a:solidFill>
              </a:rPr>
              <a:t>Sustituyamos nuestros valores conocidos para resolver la magnitud de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E37351-F743-4AC6-8640-64D6D9697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64" y="3403125"/>
            <a:ext cx="849249" cy="2526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4630BE-584C-4DD8-8A84-28014F8F1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213" y="3699793"/>
            <a:ext cx="105572" cy="1428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0B89A2A-ADE0-4DC1-AAA4-3C0082D22004}"/>
              </a:ext>
            </a:extLst>
          </p:cNvPr>
          <p:cNvSpPr/>
          <p:nvPr/>
        </p:nvSpPr>
        <p:spPr>
          <a:xfrm>
            <a:off x="385997" y="4842382"/>
            <a:ext cx="3294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Dado que la dirección es negativa, la torsión es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La respuesta correcta 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C6D140D-3699-45F2-AD20-8B15EBA8C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0727" y="4839726"/>
            <a:ext cx="547329" cy="26784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903E683-84A3-44D7-BA00-88781E12A9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9947" y="5287548"/>
            <a:ext cx="536863" cy="26272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8D64B6C-2882-4A8D-A773-CEAB79B31220}"/>
              </a:ext>
            </a:extLst>
          </p:cNvPr>
          <p:cNvSpPr txBox="1"/>
          <p:nvPr/>
        </p:nvSpPr>
        <p:spPr>
          <a:xfrm>
            <a:off x="4677747" y="3110771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Podemos determinar la magnitud de la torsión usando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DDB955B-51B3-48CD-A5C8-25E1F0AC813E}"/>
              </a:ext>
            </a:extLst>
          </p:cNvPr>
          <p:cNvSpPr txBox="1"/>
          <p:nvPr/>
        </p:nvSpPr>
        <p:spPr>
          <a:xfrm>
            <a:off x="4676244" y="3677531"/>
            <a:ext cx="377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Como F es paralelo al brazo de palanca y     es cero, la fuerza produce un par cero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La respuesta correcta 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F4A0F85-0955-42B0-8D3C-1FDAD1304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5830" y="4123877"/>
            <a:ext cx="544233" cy="24330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253510E-98CF-43E4-A4FA-1C08746A29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7849" y="3550983"/>
            <a:ext cx="176032" cy="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1764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AED31A3-EDA3-4BCA-AF34-7ABB9AF4F5FA}"/>
              </a:ext>
            </a:extLst>
          </p:cNvPr>
          <p:cNvSpPr/>
          <p:nvPr/>
        </p:nvSpPr>
        <p:spPr>
          <a:xfrm>
            <a:off x="2483768" y="4869160"/>
            <a:ext cx="4572000" cy="74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apoyo de la Comisión Europea para la producción de esta publicación no constituye una aprobación del contenido, el cual refleja únicamente las opiniones de los autores, y la Comisión no se hace responsable del uso que pueda hacerse de la información contenida en la misma.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0" dirty="0">
                <a:solidFill>
                  <a:schemeClr val="accent2">
                    <a:lumMod val="75000"/>
                  </a:schemeClr>
                </a:solidFill>
              </a:rPr>
              <a:t>ÍNDICE DE CLAE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Variables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cinéticas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fundamentales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200" b="0" dirty="0">
                <a:solidFill>
                  <a:schemeClr val="accent2">
                    <a:lumMod val="75000"/>
                  </a:schemeClr>
                </a:solidFill>
              </a:rPr>
              <a:t>Pon a prueba tus conocimientos sobre ecuaciones cinéticas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ECUACIONES CINÉTICAS FUNDAMENTALES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A19F4D-6148-4BDE-A5B5-4D2791C88B62}"/>
              </a:ext>
            </a:extLst>
          </p:cNvPr>
          <p:cNvSpPr/>
          <p:nvPr/>
        </p:nvSpPr>
        <p:spPr>
          <a:xfrm>
            <a:off x="1805857" y="1991574"/>
            <a:ext cx="553228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1200" dirty="0">
                <a:solidFill>
                  <a:schemeClr val="tx1"/>
                </a:solidFill>
                <a:ea typeface="Calibri" panose="020F0502020204030204" pitchFamily="34" charset="0"/>
              </a:rPr>
              <a:t>La cinética responde a las preguntas sobre por qué se mueve un cuerpo.</a:t>
            </a:r>
            <a:endParaRPr lang="es-ES" sz="1200" dirty="0">
              <a:ea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A1A687-76A2-4276-B701-560DA08E8328}"/>
              </a:ext>
            </a:extLst>
          </p:cNvPr>
          <p:cNvSpPr/>
          <p:nvPr/>
        </p:nvSpPr>
        <p:spPr>
          <a:xfrm>
            <a:off x="719591" y="2466982"/>
            <a:ext cx="4572000" cy="4356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dirty="0">
                <a:solidFill>
                  <a:schemeClr val="tx1"/>
                </a:solidFill>
                <a:ea typeface="Calibri" panose="020F0502020204030204" pitchFamily="34" charset="0"/>
              </a:rPr>
              <a:t>La fuerza </a:t>
            </a:r>
            <a:r>
              <a:rPr lang="es-ES" b="0" dirty="0">
                <a:solidFill>
                  <a:schemeClr val="tx1"/>
                </a:solidFill>
                <a:ea typeface="Calibri" panose="020F0502020204030204" pitchFamily="34" charset="0"/>
              </a:rPr>
              <a:t>es la magnitud física que se utiliza para cuantificar las causas de los cambios en el movimiento de los cuerpos.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9E1DE61-CCBF-4548-B3CD-B05CAFB2B717}"/>
                  </a:ext>
                </a:extLst>
              </p:cNvPr>
              <p:cNvSpPr/>
              <p:nvPr/>
            </p:nvSpPr>
            <p:spPr>
              <a:xfrm>
                <a:off x="6177997" y="2461641"/>
                <a:ext cx="1925976" cy="264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𝑚𝑎𝑠</m:t>
                      </m:r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s-E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𝑎𝑐𝑒𝑙𝑒𝑟𝑎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9E1DE61-CCBF-4548-B3CD-B05CAFB2B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997" y="2461641"/>
                <a:ext cx="1925976" cy="264881"/>
              </a:xfrm>
              <a:prstGeom prst="rect">
                <a:avLst/>
              </a:prstGeom>
              <a:blipFill>
                <a:blip r:embed="rId3"/>
                <a:stretch>
                  <a:fillRect t="-69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99A8F700-9E29-431E-B7B5-0E75B209846A}"/>
              </a:ext>
            </a:extLst>
          </p:cNvPr>
          <p:cNvSpPr/>
          <p:nvPr/>
        </p:nvSpPr>
        <p:spPr>
          <a:xfrm>
            <a:off x="719591" y="29578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0" dirty="0">
                <a:solidFill>
                  <a:schemeClr val="tx1"/>
                </a:solidFill>
                <a:ea typeface="Calibri" panose="020F0502020204030204" pitchFamily="34" charset="0"/>
              </a:rPr>
              <a:t>La</a:t>
            </a:r>
            <a:r>
              <a:rPr lang="es-ES" dirty="0">
                <a:solidFill>
                  <a:schemeClr val="tx1"/>
                </a:solidFill>
                <a:ea typeface="Calibri" panose="020F0502020204030204" pitchFamily="34" charset="0"/>
              </a:rPr>
              <a:t> energía </a:t>
            </a:r>
            <a:r>
              <a:rPr lang="es-ES" b="0" dirty="0">
                <a:solidFill>
                  <a:schemeClr val="tx1"/>
                </a:solidFill>
                <a:ea typeface="Calibri" panose="020F0502020204030204" pitchFamily="34" charset="0"/>
              </a:rPr>
              <a:t>es una medida de la capacidad de alguien o algo para trabajar.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.</a:t>
            </a:r>
            <a:endParaRPr lang="es-E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2B77B00-9EE5-4620-B20C-D8568A3EBF6F}"/>
                  </a:ext>
                </a:extLst>
              </p:cNvPr>
              <p:cNvSpPr/>
              <p:nvPr/>
            </p:nvSpPr>
            <p:spPr>
              <a:xfrm>
                <a:off x="1043608" y="3375012"/>
                <a:ext cx="4572000" cy="2462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𝐧𝐞𝐫𝐠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í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𝐚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𝐜𝐢𝐧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é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𝐭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𝒊𝒄𝒂</m:t>
                    </m:r>
                    <m:r>
                      <a:rPr lang="es-E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</m:t>
                        </m:r>
                      </m:sub>
                    </m:sSub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s-ES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Energía que posee un objeto debido a su movimiento.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2B77B00-9EE5-4620-B20C-D8568A3EB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75012"/>
                <a:ext cx="4572000" cy="246221"/>
              </a:xfrm>
              <a:prstGeom prst="rect">
                <a:avLst/>
              </a:prstGeom>
              <a:blipFill>
                <a:blip r:embed="rId4"/>
                <a:stretch>
                  <a:fillRect t="-2500"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31250D6B-F7A2-42EE-A233-1627411DC7E1}"/>
                  </a:ext>
                </a:extLst>
              </p:cNvPr>
              <p:cNvSpPr/>
              <p:nvPr/>
            </p:nvSpPr>
            <p:spPr>
              <a:xfrm>
                <a:off x="1043608" y="3790132"/>
                <a:ext cx="5256584" cy="25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solidFill>
                      <a:schemeClr val="tx1"/>
                    </a:solidFill>
                    <a:ea typeface="Calibri" panose="020F0502020204030204" pitchFamily="34" charset="0"/>
                  </a:rPr>
                  <a:t>Energía</a:t>
                </a:r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dirty="0" err="1">
                    <a:solidFill>
                      <a:schemeClr val="tx1"/>
                    </a:solidFill>
                    <a:ea typeface="Calibri" panose="020F0502020204030204" pitchFamily="34" charset="0"/>
                  </a:rPr>
                  <a:t>potencial</a:t>
                </a:r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𝑝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s-ES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es la energía que resulta de la posición o configuración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31250D6B-F7A2-42EE-A233-1627411D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90132"/>
                <a:ext cx="5256584" cy="258084"/>
              </a:xfrm>
              <a:prstGeom prst="rect">
                <a:avLst/>
              </a:prstGeom>
              <a:blipFill>
                <a:blip r:embed="rId5"/>
                <a:stretch>
                  <a:fillRect t="-2381" b="-47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16FA591B-3B97-44CF-83B5-EC2D74C5235D}"/>
              </a:ext>
            </a:extLst>
          </p:cNvPr>
          <p:cNvSpPr/>
          <p:nvPr/>
        </p:nvSpPr>
        <p:spPr>
          <a:xfrm>
            <a:off x="719591" y="417319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 err="1">
                <a:solidFill>
                  <a:schemeClr val="tx1"/>
                </a:solidFill>
                <a:ea typeface="Calibri" panose="020F0502020204030204" pitchFamily="34" charset="0"/>
              </a:rPr>
              <a:t>Trabajo</a:t>
            </a:r>
            <a:r>
              <a:rPr lang="en-GB" i="1" dirty="0">
                <a:solidFill>
                  <a:schemeClr val="tx1"/>
                </a:solidFill>
                <a:ea typeface="Calibri" panose="020F0502020204030204" pitchFamily="34" charset="0"/>
              </a:rPr>
              <a:t>: </a:t>
            </a:r>
            <a:r>
              <a:rPr lang="es-ES" b="0" dirty="0">
                <a:solidFill>
                  <a:schemeClr val="tx1"/>
                </a:solidFill>
                <a:ea typeface="Calibri" panose="020F0502020204030204" pitchFamily="34" charset="0"/>
              </a:rPr>
              <a:t>Una fuerza está trabajando si, al actuar, hay un movimiento del punto de aplicación en la dirección de la fuerza (la misma dirección o la fuerza tiene un componente en la dirección del movimiento).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AC1E92-FC91-421F-A79B-C6F8A8071FB3}"/>
              </a:ext>
            </a:extLst>
          </p:cNvPr>
          <p:cNvSpPr/>
          <p:nvPr/>
        </p:nvSpPr>
        <p:spPr>
          <a:xfrm>
            <a:off x="623067" y="4817744"/>
            <a:ext cx="43188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dirty="0" err="1">
                <a:solidFill>
                  <a:schemeClr val="tx1"/>
                </a:solidFill>
                <a:ea typeface="Calibri" panose="020F0502020204030204" pitchFamily="34" charset="0"/>
              </a:rPr>
              <a:t>Potencia</a:t>
            </a: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s-ES" b="0" dirty="0">
                <a:solidFill>
                  <a:schemeClr val="tx1"/>
                </a:solidFill>
                <a:ea typeface="Calibri" panose="020F0502020204030204" pitchFamily="34" charset="0"/>
              </a:rPr>
              <a:t>se define como la tasa de trabajo o la tasa de uso de energía.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1A88D0-5420-4D42-8212-89D3A6A596AD}"/>
              </a:ext>
            </a:extLst>
          </p:cNvPr>
          <p:cNvSpPr/>
          <p:nvPr/>
        </p:nvSpPr>
        <p:spPr>
          <a:xfrm>
            <a:off x="719591" y="52384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 err="1">
                <a:solidFill>
                  <a:schemeClr val="tx1"/>
                </a:solidFill>
                <a:ea typeface="Calibri" panose="020F0502020204030204" pitchFamily="34" charset="0"/>
              </a:rPr>
              <a:t>Torsión</a:t>
            </a: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s-ES" b="0" dirty="0">
                <a:solidFill>
                  <a:schemeClr val="tx1"/>
                </a:solidFill>
                <a:ea typeface="Calibri" panose="020F0502020204030204" pitchFamily="34" charset="0"/>
              </a:rPr>
              <a:t>se define por la medida de la acción de torsión causada por una fuerza que puede hacer que un objeto gire alrededor de un eje.</a:t>
            </a:r>
            <a:endParaRPr lang="es-ES" b="0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C5F4AE5-FF7E-40D5-95E9-830CA657A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819" y="5177330"/>
            <a:ext cx="5761437" cy="3317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99A4A9-FBBE-4004-B95F-AFFD88BFB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998" y="4690834"/>
            <a:ext cx="5761437" cy="4975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B48BF2-BD15-4EAC-AA08-52D321DD6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221" y="4048667"/>
            <a:ext cx="5761437" cy="3317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FD55D5-88CE-4A2D-B097-B05640A28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024" y="3597739"/>
            <a:ext cx="5761437" cy="33170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729E725-6EBC-4455-AF0A-E78228A2C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0266" y="3176503"/>
            <a:ext cx="5761437" cy="4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9030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EJERCICIOS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Energía cinética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201389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728844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https://www.khanacademy.org/science/ap-physics-1/ap-work-and-energy/kinetic-energy-ap/e/kinetic-energy-exercises-ap1?modal=1</a:t>
            </a:r>
            <a:endParaRPr lang="es-ES" dirty="0"/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82037" y="3310210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Encontrar cambios en la energía potencial gravitacional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48677C-A46F-4830-AF0F-04D41298FA80}"/>
              </a:ext>
            </a:extLst>
          </p:cNvPr>
          <p:cNvSpPr/>
          <p:nvPr/>
        </p:nvSpPr>
        <p:spPr>
          <a:xfrm>
            <a:off x="728843" y="3870670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https://www.khanacademy.org/science/ap-physics-1/ap-work-and-energy/conservative-forces-and-gravitational-potential-energy-ap/e/gravitational-potential-energy-ap-physics-1?modal=1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3540362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Trabajo realizado por una fuerza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895851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https://www.khanacademy.org/science/ap-physics-1/ap-work-and-energy/introduction-to-work-ap/e/work-equation-ap-physics-1?modal=1</a:t>
            </a:r>
            <a:endParaRPr lang="es-ES" dirty="0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EJERCICIOS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03DBB5-FF79-4E45-B05D-EED6D64FE0F6}"/>
              </a:ext>
            </a:extLst>
          </p:cNvPr>
          <p:cNvSpPr/>
          <p:nvPr/>
        </p:nvSpPr>
        <p:spPr>
          <a:xfrm>
            <a:off x="895850" y="3836033"/>
            <a:ext cx="6834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https://www.khanacademy.org/science/ap-physics-1/ap-torque-angular-momentum/torque-and-equilibrium-ap/e/torque-calculations-ap-physics-1</a:t>
            </a:r>
            <a:endParaRPr lang="es-ES" dirty="0"/>
          </a:p>
        </p:txBody>
      </p:sp>
      <p:sp>
        <p:nvSpPr>
          <p:cNvPr id="15" name="Prostokąt 3">
            <a:extLst>
              <a:ext uri="{FF2B5EF4-FFF2-40B4-BE49-F238E27FC236}">
                <a16:creationId xmlns:a16="http://schemas.microsoft.com/office/drawing/2014/main" id="{BAD405E5-14D8-4861-88FE-8D1BC64E17CA}"/>
              </a:ext>
            </a:extLst>
          </p:cNvPr>
          <p:cNvSpPr/>
          <p:nvPr/>
        </p:nvSpPr>
        <p:spPr>
          <a:xfrm>
            <a:off x="458251" y="3401721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Torsión</a:t>
            </a:r>
          </a:p>
        </p:txBody>
      </p:sp>
    </p:spTree>
    <p:extLst>
      <p:ext uri="{BB962C8B-B14F-4D97-AF65-F5344CB8AC3E}">
        <p14:creationId xmlns:p14="http://schemas.microsoft.com/office/powerpoint/2010/main" val="3149662684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EJERCICIOS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Energía cinética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186705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888" y="4865883"/>
            <a:ext cx="1173497" cy="11734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FAD144-BB2A-4F65-B4EA-92B7AE9F3C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563" t="74098" r="5563" b="-74098"/>
          <a:stretch/>
        </p:blipFill>
        <p:spPr>
          <a:xfrm>
            <a:off x="69795" y="4379848"/>
            <a:ext cx="4290185" cy="216291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4AF300E-C3C2-4546-9F57-F2B1E5B349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249"/>
          <a:stretch/>
        </p:blipFill>
        <p:spPr>
          <a:xfrm>
            <a:off x="4224139" y="4300611"/>
            <a:ext cx="4856561" cy="6416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8F2803-A900-4DA8-9006-C64328EEDE14}"/>
              </a:ext>
            </a:extLst>
          </p:cNvPr>
          <p:cNvSpPr txBox="1"/>
          <p:nvPr/>
        </p:nvSpPr>
        <p:spPr>
          <a:xfrm>
            <a:off x="1619672" y="259824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2D1D35-A9F1-420F-BAAC-030B20901FEC}"/>
              </a:ext>
            </a:extLst>
          </p:cNvPr>
          <p:cNvSpPr txBox="1"/>
          <p:nvPr/>
        </p:nvSpPr>
        <p:spPr>
          <a:xfrm>
            <a:off x="5834740" y="257046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A7656D-E01D-4DB1-8EC5-D8B02CEE6D63}"/>
              </a:ext>
            </a:extLst>
          </p:cNvPr>
          <p:cNvSpPr txBox="1"/>
          <p:nvPr/>
        </p:nvSpPr>
        <p:spPr>
          <a:xfrm>
            <a:off x="452004" y="3188467"/>
            <a:ext cx="3613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Un conejillo de indias de 2.0 kg corre a una velocidad de 1.0 m / s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¿Cuál es la energía cinética del conejillo de indias?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Respuesta redondeada a dos dígitos significativos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DB4D7B-C3D9-4FD1-A06C-7D544D1E03C7}"/>
              </a:ext>
            </a:extLst>
          </p:cNvPr>
          <p:cNvSpPr txBox="1"/>
          <p:nvPr/>
        </p:nvSpPr>
        <p:spPr>
          <a:xfrm>
            <a:off x="4065657" y="3238796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Un elefante golpea una piedra de 5.0 kg con 150 J de energía cinética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¿Cuál es la velocidad de la piedra?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Respuesta redondeada a dos dígitos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408762695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SOLUCIONES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46" y="754133"/>
            <a:ext cx="973016" cy="1014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F56D5F-1942-40F5-B09A-ECEC25B4E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16" b="18679"/>
          <a:stretch/>
        </p:blipFill>
        <p:spPr>
          <a:xfrm>
            <a:off x="611560" y="2841970"/>
            <a:ext cx="3032091" cy="24180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DC4E1F-EFD8-404F-86AF-01DD21C116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37" b="8549"/>
          <a:stretch/>
        </p:blipFill>
        <p:spPr>
          <a:xfrm>
            <a:off x="5076056" y="1956280"/>
            <a:ext cx="3270807" cy="377697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899592" y="2262023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1: SOLUCIÓN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503" y="3717032"/>
            <a:ext cx="1173497" cy="11734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CE59ED5-E8E1-4A58-98D2-91A929F048C7}"/>
              </a:ext>
            </a:extLst>
          </p:cNvPr>
          <p:cNvSpPr txBox="1"/>
          <p:nvPr/>
        </p:nvSpPr>
        <p:spPr>
          <a:xfrm>
            <a:off x="6352882" y="2492896"/>
            <a:ext cx="1993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2: SOLUCIÓN</a:t>
            </a:r>
          </a:p>
        </p:txBody>
      </p:sp>
      <p:sp>
        <p:nvSpPr>
          <p:cNvPr id="15" name="Prostokąt 3">
            <a:extLst>
              <a:ext uri="{FF2B5EF4-FFF2-40B4-BE49-F238E27FC236}">
                <a16:creationId xmlns:a16="http://schemas.microsoft.com/office/drawing/2014/main" id="{59EB5A06-539B-48C6-9C58-E054E150D6EA}"/>
              </a:ext>
            </a:extLst>
          </p:cNvPr>
          <p:cNvSpPr/>
          <p:nvPr/>
        </p:nvSpPr>
        <p:spPr>
          <a:xfrm>
            <a:off x="496321" y="1789574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Energía cinética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7D486E-ABB4-48F3-9983-585D30EC7087}"/>
              </a:ext>
            </a:extLst>
          </p:cNvPr>
          <p:cNvSpPr txBox="1"/>
          <p:nvPr/>
        </p:nvSpPr>
        <p:spPr>
          <a:xfrm>
            <a:off x="496321" y="2572842"/>
            <a:ext cx="2586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Usemos la ecuación de energía cinética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89F80F-43C3-4D05-899B-F362BE77C3D2}"/>
              </a:ext>
            </a:extLst>
          </p:cNvPr>
          <p:cNvSpPr txBox="1"/>
          <p:nvPr/>
        </p:nvSpPr>
        <p:spPr>
          <a:xfrm>
            <a:off x="627325" y="5321694"/>
            <a:ext cx="2797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La respuesta correcta es 1.0 J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6DA1CE-784A-4623-8181-EB84F2C0B6CF}"/>
              </a:ext>
            </a:extLst>
          </p:cNvPr>
          <p:cNvSpPr txBox="1"/>
          <p:nvPr/>
        </p:nvSpPr>
        <p:spPr>
          <a:xfrm>
            <a:off x="4097895" y="1740405"/>
            <a:ext cx="4362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Usemos la ecuación de energía cinética y resolvamos por velocidad, v.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C3818E-6B3A-4E52-BF55-2BC84228FA8C}"/>
              </a:ext>
            </a:extLst>
          </p:cNvPr>
          <p:cNvSpPr txBox="1"/>
          <p:nvPr/>
        </p:nvSpPr>
        <p:spPr>
          <a:xfrm>
            <a:off x="4910850" y="5789207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La respuesta correcta es 7.7 m/s</a:t>
            </a:r>
          </a:p>
        </p:txBody>
      </p:sp>
    </p:spTree>
    <p:extLst>
      <p:ext uri="{BB962C8B-B14F-4D97-AF65-F5344CB8AC3E}">
        <p14:creationId xmlns:p14="http://schemas.microsoft.com/office/powerpoint/2010/main" val="390643781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EJERCICIOS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38" y="689067"/>
            <a:ext cx="1296018" cy="1350703"/>
          </a:xfrm>
          <a:prstGeom prst="rect">
            <a:avLst/>
          </a:prstGeom>
        </p:spPr>
      </p:pic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45148" y="1603472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Encontrar cambios en la energía potencial gravitacional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7BAE34-FB23-4F47-90A7-D73553FE2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" t="8048" r="-23" b="5364"/>
          <a:stretch/>
        </p:blipFill>
        <p:spPr>
          <a:xfrm>
            <a:off x="252489" y="2389165"/>
            <a:ext cx="4165913" cy="30384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2BDDDB-328C-45EB-A5C4-1760179F50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11" b="13595"/>
          <a:stretch/>
        </p:blipFill>
        <p:spPr>
          <a:xfrm>
            <a:off x="4670891" y="2552092"/>
            <a:ext cx="4165913" cy="2424087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8694" y="5188440"/>
            <a:ext cx="988831" cy="9888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4A81ED4-BEC9-434A-9C9F-61D2F1855075}"/>
              </a:ext>
            </a:extLst>
          </p:cNvPr>
          <p:cNvSpPr txBox="1"/>
          <p:nvPr/>
        </p:nvSpPr>
        <p:spPr>
          <a:xfrm>
            <a:off x="1763688" y="562671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C1698E-20B6-4F12-874A-D649D9978EC0}"/>
              </a:ext>
            </a:extLst>
          </p:cNvPr>
          <p:cNvSpPr txBox="1"/>
          <p:nvPr/>
        </p:nvSpPr>
        <p:spPr>
          <a:xfrm>
            <a:off x="6478588" y="555623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BEA3CE-C2C4-4980-A93F-35C5B64DA7EF}"/>
              </a:ext>
            </a:extLst>
          </p:cNvPr>
          <p:cNvSpPr txBox="1"/>
          <p:nvPr/>
        </p:nvSpPr>
        <p:spPr>
          <a:xfrm>
            <a:off x="251520" y="2026421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Un péndulo de 1,5 kg oscila desde el punto A de altura Y</a:t>
            </a:r>
            <a:r>
              <a:rPr lang="es-ES" sz="600" b="0" dirty="0">
                <a:solidFill>
                  <a:schemeClr val="tx1"/>
                </a:solidFill>
              </a:rPr>
              <a:t>A</a:t>
            </a:r>
            <a:r>
              <a:rPr lang="es-ES" b="0" dirty="0">
                <a:solidFill>
                  <a:schemeClr val="tx1"/>
                </a:solidFill>
              </a:rPr>
              <a:t> = 0,10 m hasta el punto B de la misma altura. Las alturas son relativas a la altura más baja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2CF223-82CD-4C87-ABD6-3B2F2A045028}"/>
              </a:ext>
            </a:extLst>
          </p:cNvPr>
          <p:cNvSpPr txBox="1"/>
          <p:nvPr/>
        </p:nvSpPr>
        <p:spPr>
          <a:xfrm>
            <a:off x="111240" y="5324358"/>
            <a:ext cx="4087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¿Cuál es el cambio en la energía potencial gravitacional de A </a:t>
            </a:r>
            <a:r>
              <a:rPr lang="es-ES" b="0" dirty="0" err="1">
                <a:solidFill>
                  <a:schemeClr val="tx1"/>
                </a:solidFill>
              </a:rPr>
              <a:t>a</a:t>
            </a:r>
            <a:r>
              <a:rPr lang="es-ES" b="0" dirty="0">
                <a:solidFill>
                  <a:schemeClr val="tx1"/>
                </a:solidFill>
              </a:rPr>
              <a:t> B?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556179-CFA1-493A-9894-2285C498420A}"/>
              </a:ext>
            </a:extLst>
          </p:cNvPr>
          <p:cNvSpPr txBox="1"/>
          <p:nvPr/>
        </p:nvSpPr>
        <p:spPr>
          <a:xfrm>
            <a:off x="4786368" y="1911943"/>
            <a:ext cx="435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Un coche de juguete de 1.0 kg se suelta en la parte superior de una pista sin fricción a la izquierda y se sale de la pista desde la rampa del lado derecho. El coche comienza a una altura de 0,80 m, pasa por un bucle de 0,50 m de diámetro y sale de la rampa a una altura de 0,25 m.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A903A4-21A8-469D-9C42-99716EDFC897}"/>
              </a:ext>
            </a:extLst>
          </p:cNvPr>
          <p:cNvSpPr txBox="1"/>
          <p:nvPr/>
        </p:nvSpPr>
        <p:spPr>
          <a:xfrm>
            <a:off x="4967525" y="5047358"/>
            <a:ext cx="372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>
                <a:solidFill>
                  <a:schemeClr val="tx1"/>
                </a:solidFill>
              </a:rPr>
              <a:t>¿Cuál es el cambio en la energía potencial gravitacional del automóvil de A a B?</a:t>
            </a:r>
            <a:endParaRPr lang="es-E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5936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SOLUCIONES DE ECUACIONES 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17" y="773214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9712" y="4834137"/>
            <a:ext cx="1173497" cy="1173497"/>
          </a:xfrm>
          <a:prstGeom prst="rect">
            <a:avLst/>
          </a:prstGeom>
        </p:spPr>
      </p:pic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62835" y="1999814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Encontrar cambios en la energía potencial gravitacional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1AE690-58F5-4E47-B5A7-84185B7FA2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608" b="5329"/>
          <a:stretch/>
        </p:blipFill>
        <p:spPr>
          <a:xfrm>
            <a:off x="4932040" y="3527385"/>
            <a:ext cx="4135737" cy="236914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2EFD2E-C2DB-4D24-B04A-146022FF4E9C}"/>
              </a:ext>
            </a:extLst>
          </p:cNvPr>
          <p:cNvSpPr txBox="1"/>
          <p:nvPr/>
        </p:nvSpPr>
        <p:spPr>
          <a:xfrm>
            <a:off x="1450336" y="4411885"/>
            <a:ext cx="2185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3: SOLUCIÓN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1BECBD-B1CB-4020-9EE7-A3C8B3AD745E}"/>
              </a:ext>
            </a:extLst>
          </p:cNvPr>
          <p:cNvSpPr txBox="1"/>
          <p:nvPr/>
        </p:nvSpPr>
        <p:spPr>
          <a:xfrm>
            <a:off x="6876728" y="5533500"/>
            <a:ext cx="2087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PREGUNTA 4: SOLUCIÓN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D341FC-E5C4-4D3E-BF53-0F0575F68245}"/>
              </a:ext>
            </a:extLst>
          </p:cNvPr>
          <p:cNvSpPr txBox="1"/>
          <p:nvPr/>
        </p:nvSpPr>
        <p:spPr>
          <a:xfrm>
            <a:off x="252439" y="251455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El cambio en la energía potencial gravitacional           solo depende de las alturas relativas en A y 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A84BB2-9DE2-4948-996F-31FDD3794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975" y="2552092"/>
            <a:ext cx="284467" cy="1964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CE7CFE-9B94-4A41-A720-E13376DF2758}"/>
              </a:ext>
            </a:extLst>
          </p:cNvPr>
          <p:cNvSpPr txBox="1"/>
          <p:nvPr/>
        </p:nvSpPr>
        <p:spPr>
          <a:xfrm>
            <a:off x="251520" y="3078499"/>
            <a:ext cx="3744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La altura por encima de la altura más baja es Y</a:t>
            </a:r>
            <a:r>
              <a:rPr lang="es-ES" sz="700" b="0" dirty="0">
                <a:solidFill>
                  <a:schemeClr val="tx1"/>
                </a:solidFill>
              </a:rPr>
              <a:t>A</a:t>
            </a:r>
            <a:r>
              <a:rPr lang="es-ES" b="0" dirty="0">
                <a:solidFill>
                  <a:schemeClr val="tx1"/>
                </a:solidFill>
              </a:rPr>
              <a:t> = 0,10 m en A e Y</a:t>
            </a:r>
            <a:r>
              <a:rPr lang="es-ES" sz="700" b="0" dirty="0">
                <a:solidFill>
                  <a:schemeClr val="tx1"/>
                </a:solidFill>
              </a:rPr>
              <a:t>B</a:t>
            </a:r>
            <a:r>
              <a:rPr lang="es-ES" b="0" dirty="0">
                <a:solidFill>
                  <a:schemeClr val="tx1"/>
                </a:solidFill>
              </a:rPr>
              <a:t> = 0,10 m en B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Dado que la altura no cambia,        es cero y          también es cero.</a:t>
            </a:r>
          </a:p>
          <a:p>
            <a:r>
              <a:rPr lang="es-ES" b="0" dirty="0">
                <a:solidFill>
                  <a:schemeClr val="tx1"/>
                </a:solidFill>
              </a:rPr>
              <a:t> </a:t>
            </a:r>
          </a:p>
          <a:p>
            <a:r>
              <a:rPr lang="es-ES" b="0" dirty="0">
                <a:solidFill>
                  <a:schemeClr val="tx1"/>
                </a:solidFill>
              </a:rPr>
              <a:t>La respuesta correcta es 0 J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0F88520-447B-4D45-A998-F7097F816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799" y="3527385"/>
            <a:ext cx="224946" cy="2445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8DF7AC-D361-426F-94C0-7BE11CF2A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8741" y="3575125"/>
            <a:ext cx="284467" cy="1964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5FC3558-21DD-4B55-BB31-1EE0D080EBB3}"/>
              </a:ext>
            </a:extLst>
          </p:cNvPr>
          <p:cNvSpPr txBox="1"/>
          <p:nvPr/>
        </p:nvSpPr>
        <p:spPr>
          <a:xfrm>
            <a:off x="4932039" y="2440433"/>
            <a:ext cx="4135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El cambio en la energía potencial gravitacional          solo depende de las alturas relativas en A y B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La altura sobre el suelo es Y</a:t>
            </a:r>
            <a:r>
              <a:rPr lang="es-ES" sz="700" b="0" dirty="0">
                <a:solidFill>
                  <a:schemeClr val="tx1"/>
                </a:solidFill>
              </a:rPr>
              <a:t>A</a:t>
            </a:r>
            <a:r>
              <a:rPr lang="es-ES" b="0" dirty="0">
                <a:solidFill>
                  <a:schemeClr val="tx1"/>
                </a:solidFill>
              </a:rPr>
              <a:t> = 0,80 m en A e Y</a:t>
            </a:r>
            <a:r>
              <a:rPr lang="es-ES" sz="700" b="0" dirty="0">
                <a:solidFill>
                  <a:schemeClr val="tx1"/>
                </a:solidFill>
              </a:rPr>
              <a:t>B </a:t>
            </a:r>
            <a:r>
              <a:rPr lang="es-ES" b="0" dirty="0">
                <a:solidFill>
                  <a:schemeClr val="tx1"/>
                </a:solidFill>
              </a:rPr>
              <a:t>= 0,25 m en B</a:t>
            </a:r>
          </a:p>
          <a:p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Podemos usar estas alturas para encontrar           del coche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30045F9-F2F8-4D10-971C-5C783B124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4792" y="2478078"/>
            <a:ext cx="284467" cy="19646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519708-F680-405A-B21B-C2C1B4D2C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558" y="3239626"/>
            <a:ext cx="284467" cy="19646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ABB8F18-432D-449B-A47D-31E1C39261FA}"/>
              </a:ext>
            </a:extLst>
          </p:cNvPr>
          <p:cNvSpPr txBox="1"/>
          <p:nvPr/>
        </p:nvSpPr>
        <p:spPr>
          <a:xfrm>
            <a:off x="5219828" y="5831823"/>
            <a:ext cx="2520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La respuesta correcta es -5.4 J.</a:t>
            </a:r>
          </a:p>
        </p:txBody>
      </p:sp>
    </p:spTree>
    <p:extLst>
      <p:ext uri="{BB962C8B-B14F-4D97-AF65-F5344CB8AC3E}">
        <p14:creationId xmlns:p14="http://schemas.microsoft.com/office/powerpoint/2010/main" val="3405674259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39535</TotalTime>
  <Pages>0</Pages>
  <Words>1645</Words>
  <Characters>0</Characters>
  <Application>Microsoft Office PowerPoint</Application>
  <PresentationFormat>Presentación en pantalla (4:3)</PresentationFormat>
  <Lines>0</Lines>
  <Paragraphs>157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Bold</vt:lpstr>
      <vt:lpstr>Bradley Hand ITC</vt:lpstr>
      <vt:lpstr>Calibri</vt:lpstr>
      <vt:lpstr>Cambria Math</vt:lpstr>
      <vt:lpstr>Gill Sans</vt:lpstr>
      <vt:lpstr>Times New Roman</vt:lpstr>
      <vt:lpstr>Pantallazo inicio</vt:lpstr>
      <vt:lpstr>Pantallazo cierre</vt:lpstr>
      <vt:lpstr>1_WOIZ - prezentacja "wykładowa"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Cristina Herrero Ligero</cp:lastModifiedBy>
  <cp:revision>1040</cp:revision>
  <cp:lastPrinted>2011-07-18T19:05:36Z</cp:lastPrinted>
  <dcterms:created xsi:type="dcterms:W3CDTF">2010-06-23T19:02:16Z</dcterms:created>
  <dcterms:modified xsi:type="dcterms:W3CDTF">2021-07-05T08:50:41Z</dcterms:modified>
</cp:coreProperties>
</file>