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  <p:sldMasterId id="2147483688" r:id="rId2"/>
    <p:sldMasterId id="2147483675" r:id="rId3"/>
  </p:sldMasterIdLst>
  <p:notesMasterIdLst>
    <p:notesMasterId r:id="rId18"/>
  </p:notesMasterIdLst>
  <p:handoutMasterIdLst>
    <p:handoutMasterId r:id="rId19"/>
  </p:handoutMasterIdLst>
  <p:sldIdLst>
    <p:sldId id="627" r:id="rId4"/>
    <p:sldId id="635" r:id="rId5"/>
    <p:sldId id="658" r:id="rId6"/>
    <p:sldId id="656" r:id="rId7"/>
    <p:sldId id="654" r:id="rId8"/>
    <p:sldId id="661" r:id="rId9"/>
    <p:sldId id="664" r:id="rId10"/>
    <p:sldId id="665" r:id="rId11"/>
    <p:sldId id="666" r:id="rId12"/>
    <p:sldId id="663" r:id="rId13"/>
    <p:sldId id="662" r:id="rId14"/>
    <p:sldId id="667" r:id="rId15"/>
    <p:sldId id="668" r:id="rId16"/>
    <p:sldId id="626" r:id="rId17"/>
  </p:sldIdLst>
  <p:sldSz cx="9144000" cy="6858000" type="screen4x3"/>
  <p:notesSz cx="6669088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ristina Herrero Ligero" initials="CHL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5509"/>
    <a:srgbClr val="262673"/>
    <a:srgbClr val="0404E6"/>
    <a:srgbClr val="F26200"/>
    <a:srgbClr val="FF6600"/>
    <a:srgbClr val="D16D09"/>
    <a:srgbClr val="FF3300"/>
    <a:srgbClr val="222061"/>
    <a:srgbClr val="FFFFFF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2" autoAdjust="0"/>
    <p:restoredTop sz="82217" autoAdjust="0"/>
  </p:normalViewPr>
  <p:slideViewPr>
    <p:cSldViewPr>
      <p:cViewPr varScale="1">
        <p:scale>
          <a:sx n="64" d="100"/>
          <a:sy n="64" d="100"/>
        </p:scale>
        <p:origin x="1949" y="6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>
            <a:extLst>
              <a:ext uri="{FF2B5EF4-FFF2-40B4-BE49-F238E27FC236}">
                <a16:creationId xmlns:a16="http://schemas.microsoft.com/office/drawing/2014/main" id="{A786AC13-3B3C-434F-930F-3759522426C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t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Gill Sans" charset="0"/>
                <a:cs typeface="+mn-cs"/>
                <a:sym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55651" name="Rectangle 3">
            <a:extLst>
              <a:ext uri="{FF2B5EF4-FFF2-40B4-BE49-F238E27FC236}">
                <a16:creationId xmlns:a16="http://schemas.microsoft.com/office/drawing/2014/main" id="{12F27FC0-06F0-4D51-AA51-8BDFE07682D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Gill Sans" charset="0"/>
                <a:cs typeface="+mn-cs"/>
                <a:sym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55652" name="Rectangle 4">
            <a:extLst>
              <a:ext uri="{FF2B5EF4-FFF2-40B4-BE49-F238E27FC236}">
                <a16:creationId xmlns:a16="http://schemas.microsoft.com/office/drawing/2014/main" id="{E82735A0-647D-4BD1-BD5B-45621751ED74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b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Gill Sans" charset="0"/>
                <a:cs typeface="+mn-cs"/>
                <a:sym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55653" name="Rectangle 5">
            <a:extLst>
              <a:ext uri="{FF2B5EF4-FFF2-40B4-BE49-F238E27FC236}">
                <a16:creationId xmlns:a16="http://schemas.microsoft.com/office/drawing/2014/main" id="{8BC580F7-5C43-4800-8EB5-F383B44EFA0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31338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Gill Sans" charset="0"/>
              </a:defRPr>
            </a:lvl1pPr>
          </a:lstStyle>
          <a:p>
            <a:pPr>
              <a:defRPr/>
            </a:pPr>
            <a:fld id="{0F4D8571-DAE3-4A0A-B55A-D352E17371B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72234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>
            <a:extLst>
              <a:ext uri="{FF2B5EF4-FFF2-40B4-BE49-F238E27FC236}">
                <a16:creationId xmlns:a16="http://schemas.microsoft.com/office/drawing/2014/main" id="{9D23DB73-A9FE-4E14-959C-1751FBB3DBE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t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Gill Sans" charset="0"/>
                <a:cs typeface="+mn-cs"/>
                <a:sym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53603" name="Rectangle 3">
            <a:extLst>
              <a:ext uri="{FF2B5EF4-FFF2-40B4-BE49-F238E27FC236}">
                <a16:creationId xmlns:a16="http://schemas.microsoft.com/office/drawing/2014/main" id="{A9DAA2C6-4EF0-41B4-BC9E-E27E5042BB9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Gill Sans" charset="0"/>
                <a:cs typeface="+mn-cs"/>
                <a:sym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6437E330-273C-4546-B9FD-22B008B64B4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6125"/>
            <a:ext cx="4960938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05" name="Rectangle 5">
            <a:extLst>
              <a:ext uri="{FF2B5EF4-FFF2-40B4-BE49-F238E27FC236}">
                <a16:creationId xmlns:a16="http://schemas.microsoft.com/office/drawing/2014/main" id="{DB446E1B-717C-4A79-9E33-9563462D8FF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4875"/>
            <a:ext cx="53355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153606" name="Rectangle 6">
            <a:extLst>
              <a:ext uri="{FF2B5EF4-FFF2-40B4-BE49-F238E27FC236}">
                <a16:creationId xmlns:a16="http://schemas.microsoft.com/office/drawing/2014/main" id="{FCD46796-19B0-4292-B146-6897B629387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b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Gill Sans" charset="0"/>
                <a:cs typeface="+mn-cs"/>
                <a:sym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53607" name="Rectangle 7">
            <a:extLst>
              <a:ext uri="{FF2B5EF4-FFF2-40B4-BE49-F238E27FC236}">
                <a16:creationId xmlns:a16="http://schemas.microsoft.com/office/drawing/2014/main" id="{9D239CE3-0A73-4B0C-BABC-9F9F7B8A64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31338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Gill Sans" charset="0"/>
              </a:defRPr>
            </a:lvl1pPr>
          </a:lstStyle>
          <a:p>
            <a:pPr>
              <a:defRPr/>
            </a:pPr>
            <a:fld id="{006E914C-D4D4-4E1B-A2D4-BEC8EAE69E5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0006729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hanacademy.org/science/ap-physics-1/ap-work-and-energy/introduction-to-work-ap/e/work-equation-ap-physics-1?modal=1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hanacademy.org/science/ap-physics-1/ap-torque-angular-momentum/torque-and-equilibrium-ap/e/torque-calculations-ap-physics-1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hanacademy.org/science/ap-physics-1/ap-torque-angular-momentum/torque-and-equilibrium-ap/e/torque-calculations-ap-physics-1?modal=1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hanacademy.org/science/ap-physics-1/ap-work-and-energy/kinetic-energy-ap/e/kinetic-energy-exercises-ap1?modal=1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hanacademy.org/science/ap-physics-1/ap-work-and-energy/kinetic-energy-ap/e/kinetic-energy-exercises-ap1?modal=1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hanacademy.org/science/ap-physics-1/ap-work-and-energy/conservative-forces-and-gravitational-potential-energy-ap/e/gravitational-potential-energy-ap-physics-1?modal=1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hanacademy.org/science/ap-physics-1/ap-work-and-energy/conservative-forces-and-gravitational-potential-energy-ap/e/gravitational-potential-energy-ap-physics-1?modal=1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hanacademy.org/science/ap-physics-1/ap-work-and-energy/introduction-to-work-ap/e/work-equation-ap-physics-1?modal=1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CD55DF0F-013F-46F2-BC29-A437598BD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986E239D-3637-4B64-801C-3EC63659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9B5E58A9-4DA6-4CA6-9B15-34F945316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DB71317-B0FD-4939-A434-DB14F7DC513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2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831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>
            <a:extLst>
              <a:ext uri="{FF2B5EF4-FFF2-40B4-BE49-F238E27FC236}">
                <a16:creationId xmlns:a16="http://schemas.microsoft.com/office/drawing/2014/main" id="{CE8F2554-130F-48AA-987F-1BF7F53591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Symbol zastępczy notatek 2">
            <a:extLst>
              <a:ext uri="{FF2B5EF4-FFF2-40B4-BE49-F238E27FC236}">
                <a16:creationId xmlns:a16="http://schemas.microsoft.com/office/drawing/2014/main" id="{9F5C067B-2F72-45A2-BC3B-24F5609AF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altLang="pl-PL" dirty="0"/>
              <a:t>Na slajdzie</a:t>
            </a:r>
            <a:r>
              <a:rPr lang="pl-PL" altLang="pl-PL" baseline="0" dirty="0"/>
              <a:t> przedstawiono rozwiązanie zadań</a:t>
            </a:r>
            <a:r>
              <a:rPr lang="es-ES" altLang="pl-PL" dirty="0"/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altLang="pl-PL" dirty="0"/>
              <a:t>Źródło</a:t>
            </a:r>
            <a:r>
              <a:rPr lang="es-ES" altLang="pl-PL" dirty="0"/>
              <a:t>: </a:t>
            </a:r>
            <a:r>
              <a:rPr lang="es-ES" dirty="0">
                <a:hlinkClick r:id="rId3"/>
              </a:rPr>
              <a:t>https://www.khanacademy.org/science/ap-physics-1/ap-work-and-energy/introduction-to-work-ap/e/work-equation-ap-physics-1?modal=1</a:t>
            </a:r>
            <a:endParaRPr lang="es-ES" dirty="0"/>
          </a:p>
          <a:p>
            <a:pPr eaLnBrk="1" hangingPunct="1"/>
            <a:endParaRPr lang="pl-PL" altLang="pl-PL" dirty="0"/>
          </a:p>
        </p:txBody>
      </p:sp>
      <p:sp>
        <p:nvSpPr>
          <p:cNvPr id="15364" name="Symbol zastępczy numeru slajdu 3">
            <a:extLst>
              <a:ext uri="{FF2B5EF4-FFF2-40B4-BE49-F238E27FC236}">
                <a16:creationId xmlns:a16="http://schemas.microsoft.com/office/drawing/2014/main" id="{DC2E4FCC-53D6-47B3-8A1B-96C1E3EC3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960717B-278A-4296-87D0-F52E86183D7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11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5481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>
            <a:extLst>
              <a:ext uri="{FF2B5EF4-FFF2-40B4-BE49-F238E27FC236}">
                <a16:creationId xmlns:a16="http://schemas.microsoft.com/office/drawing/2014/main" id="{CE8F2554-130F-48AA-987F-1BF7F53591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Symbol zastępczy notatek 2">
            <a:extLst>
              <a:ext uri="{FF2B5EF4-FFF2-40B4-BE49-F238E27FC236}">
                <a16:creationId xmlns:a16="http://schemas.microsoft.com/office/drawing/2014/main" id="{9F5C067B-2F72-45A2-BC3B-24F5609AF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altLang="pl-PL" dirty="0"/>
              <a:t>W przypadku, gdy studenci nie dysponują Internetem/komputerem, będą rozwiązywać ćwiczenia przy użyciu kalkulatorów, w parach lub grupach.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altLang="pl-PL" dirty="0"/>
              <a:t>Źródło</a:t>
            </a:r>
            <a:r>
              <a:rPr lang="es-ES" altLang="pl-PL" dirty="0"/>
              <a:t>: </a:t>
            </a:r>
            <a:r>
              <a:rPr lang="es-ES" dirty="0">
                <a:hlinkClick r:id="rId3"/>
              </a:rPr>
              <a:t>https://www.khanacademy.org/science/ap-physics-1/ap-torque-angular-momentum/torque-and-equilibrium-ap/e/torque-calculations-ap-physics-1</a:t>
            </a:r>
            <a:endParaRPr lang="es-ES" dirty="0"/>
          </a:p>
          <a:p>
            <a:pPr eaLnBrk="1" hangingPunct="1"/>
            <a:endParaRPr lang="pl-PL" altLang="pl-PL" dirty="0"/>
          </a:p>
        </p:txBody>
      </p:sp>
      <p:sp>
        <p:nvSpPr>
          <p:cNvPr id="15364" name="Symbol zastępczy numeru slajdu 3">
            <a:extLst>
              <a:ext uri="{FF2B5EF4-FFF2-40B4-BE49-F238E27FC236}">
                <a16:creationId xmlns:a16="http://schemas.microsoft.com/office/drawing/2014/main" id="{DC2E4FCC-53D6-47B3-8A1B-96C1E3EC3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960717B-278A-4296-87D0-F52E86183D7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12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1512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>
            <a:extLst>
              <a:ext uri="{FF2B5EF4-FFF2-40B4-BE49-F238E27FC236}">
                <a16:creationId xmlns:a16="http://schemas.microsoft.com/office/drawing/2014/main" id="{CE8F2554-130F-48AA-987F-1BF7F53591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Symbol zastępczy notatek 2">
            <a:extLst>
              <a:ext uri="{FF2B5EF4-FFF2-40B4-BE49-F238E27FC236}">
                <a16:creationId xmlns:a16="http://schemas.microsoft.com/office/drawing/2014/main" id="{9F5C067B-2F72-45A2-BC3B-24F5609AF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altLang="pl-PL" dirty="0"/>
              <a:t>Na slajdzie</a:t>
            </a:r>
            <a:r>
              <a:rPr lang="pl-PL" altLang="pl-PL" baseline="0" dirty="0"/>
              <a:t> przedstawiono rozwiązanie zadań</a:t>
            </a:r>
            <a:r>
              <a:rPr lang="es-ES" altLang="pl-PL" dirty="0"/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altLang="pl-PL" dirty="0"/>
              <a:t>Źródło</a:t>
            </a:r>
            <a:r>
              <a:rPr lang="es-ES" altLang="pl-PL" dirty="0"/>
              <a:t>: </a:t>
            </a:r>
            <a:r>
              <a:rPr lang="es-ES" dirty="0">
                <a:hlinkClick r:id="rId3"/>
              </a:rPr>
              <a:t>https://www.khanacademy.org/science/ap-physics-1/ap-torque-angular-momentum/torque-and-equilibrium-ap/e/torque-calculations-ap-physics-1?modal=1</a:t>
            </a:r>
            <a:endParaRPr lang="pl-PL" altLang="pl-PL" dirty="0"/>
          </a:p>
        </p:txBody>
      </p:sp>
      <p:sp>
        <p:nvSpPr>
          <p:cNvPr id="15364" name="Symbol zastępczy numeru slajdu 3">
            <a:extLst>
              <a:ext uri="{FF2B5EF4-FFF2-40B4-BE49-F238E27FC236}">
                <a16:creationId xmlns:a16="http://schemas.microsoft.com/office/drawing/2014/main" id="{DC2E4FCC-53D6-47B3-8A1B-96C1E3EC3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960717B-278A-4296-87D0-F52E86183D7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13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998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CD55DF0F-013F-46F2-BC29-A437598BD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986E239D-3637-4B64-801C-3EC63659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pl-PL" altLang="pl-PL" dirty="0"/>
              <a:t>Na początku zajęć nauczyciel powinien przypomnieć główne definicje i równania kinetyki. Następnie studenci wykonują kilka ćwiczeń. Jeśli nie pamiętają wzorów, muszą je sobie powtórnie</a:t>
            </a:r>
            <a:r>
              <a:rPr lang="pl-PL" altLang="pl-PL" baseline="0" dirty="0"/>
              <a:t> przestudiować</a:t>
            </a:r>
            <a:r>
              <a:rPr lang="pl-PL" altLang="pl-PL" dirty="0"/>
              <a:t>. Studenci mogą mieć swoje notatki, aby sprawdzić wzory i jednostki. Kalkulator nie jest wymagany, jeśli ćwiczenia są wykonywane bezpośrednio przez Internet/komputer. Jeśli nie jest możliwe korzystanie z komputera, będzie potrzebny kalkulator. Studenci</a:t>
            </a:r>
            <a:r>
              <a:rPr lang="pl-PL" altLang="pl-PL" baseline="0" dirty="0"/>
              <a:t> </a:t>
            </a:r>
            <a:r>
              <a:rPr lang="pl-PL" altLang="pl-PL" dirty="0"/>
              <a:t>mogą pracować w parach lub grupach.</a:t>
            </a:r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9B5E58A9-4DA6-4CA6-9B15-34F945316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DB71317-B0FD-4939-A434-DB14F7DC513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3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18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>
            <a:extLst>
              <a:ext uri="{FF2B5EF4-FFF2-40B4-BE49-F238E27FC236}">
                <a16:creationId xmlns:a16="http://schemas.microsoft.com/office/drawing/2014/main" id="{CE8F2554-130F-48AA-987F-1BF7F53591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Symbol zastępczy notatek 2">
            <a:extLst>
              <a:ext uri="{FF2B5EF4-FFF2-40B4-BE49-F238E27FC236}">
                <a16:creationId xmlns:a16="http://schemas.microsoft.com/office/drawing/2014/main" id="{9F5C067B-2F72-45A2-BC3B-24F5609AF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pl-PL" altLang="pl-PL" dirty="0"/>
              <a:t>Studenci powinni rozwiązać dwa ćwiczenia dla każdego przykładu (1 i 2).</a:t>
            </a:r>
          </a:p>
        </p:txBody>
      </p:sp>
      <p:sp>
        <p:nvSpPr>
          <p:cNvPr id="15364" name="Symbol zastępczy numeru slajdu 3">
            <a:extLst>
              <a:ext uri="{FF2B5EF4-FFF2-40B4-BE49-F238E27FC236}">
                <a16:creationId xmlns:a16="http://schemas.microsoft.com/office/drawing/2014/main" id="{DC2E4FCC-53D6-47B3-8A1B-96C1E3EC3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960717B-278A-4296-87D0-F52E86183D7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4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165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>
            <a:extLst>
              <a:ext uri="{FF2B5EF4-FFF2-40B4-BE49-F238E27FC236}">
                <a16:creationId xmlns:a16="http://schemas.microsoft.com/office/drawing/2014/main" id="{CE8F2554-130F-48AA-987F-1BF7F53591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Symbol zastępczy notatek 2">
            <a:extLst>
              <a:ext uri="{FF2B5EF4-FFF2-40B4-BE49-F238E27FC236}">
                <a16:creationId xmlns:a16="http://schemas.microsoft.com/office/drawing/2014/main" id="{9F5C067B-2F72-45A2-BC3B-24F5609AF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pl-PL" altLang="pl-PL" dirty="0"/>
              <a:t>Studenci powinni rozwiązać dwa ćwiczenia dla każdego przykładu (1 i 2).</a:t>
            </a:r>
          </a:p>
        </p:txBody>
      </p:sp>
      <p:sp>
        <p:nvSpPr>
          <p:cNvPr id="15364" name="Symbol zastępczy numeru slajdu 3">
            <a:extLst>
              <a:ext uri="{FF2B5EF4-FFF2-40B4-BE49-F238E27FC236}">
                <a16:creationId xmlns:a16="http://schemas.microsoft.com/office/drawing/2014/main" id="{DC2E4FCC-53D6-47B3-8A1B-96C1E3EC3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960717B-278A-4296-87D0-F52E86183D7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5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610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>
            <a:extLst>
              <a:ext uri="{FF2B5EF4-FFF2-40B4-BE49-F238E27FC236}">
                <a16:creationId xmlns:a16="http://schemas.microsoft.com/office/drawing/2014/main" id="{CE8F2554-130F-48AA-987F-1BF7F53591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Symbol zastępczy notatek 2">
            <a:extLst>
              <a:ext uri="{FF2B5EF4-FFF2-40B4-BE49-F238E27FC236}">
                <a16:creationId xmlns:a16="http://schemas.microsoft.com/office/drawing/2014/main" id="{9F5C067B-2F72-45A2-BC3B-24F5609AF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altLang="pl-PL" dirty="0"/>
              <a:t>W przypadku, gdy studenci nie dysponują Internetem/komputerem, będą rozwiązywać ćwiczenia przy użyciu kalkulatorów, w parach lub grupach.</a:t>
            </a:r>
            <a:endParaRPr lang="es-ES" altLang="pl-PL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altLang="pl-PL" dirty="0" err="1"/>
              <a:t>Źrodło</a:t>
            </a:r>
            <a:r>
              <a:rPr lang="es-ES" altLang="pl-PL" dirty="0"/>
              <a:t>: </a:t>
            </a:r>
            <a:r>
              <a:rPr lang="es-ES" dirty="0">
                <a:hlinkClick r:id="rId3"/>
              </a:rPr>
              <a:t>https://www.khanacademy.org/science/ap-physics-1/ap-work-and-energy/kinetic-energy-ap/e/kinetic-energy-exercises-ap1?modal=1</a:t>
            </a:r>
            <a:endParaRPr lang="es-ES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l-PL" altLang="pl-PL" dirty="0"/>
          </a:p>
        </p:txBody>
      </p:sp>
      <p:sp>
        <p:nvSpPr>
          <p:cNvPr id="15364" name="Symbol zastępczy numeru slajdu 3">
            <a:extLst>
              <a:ext uri="{FF2B5EF4-FFF2-40B4-BE49-F238E27FC236}">
                <a16:creationId xmlns:a16="http://schemas.microsoft.com/office/drawing/2014/main" id="{DC2E4FCC-53D6-47B3-8A1B-96C1E3EC3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960717B-278A-4296-87D0-F52E86183D7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6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632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>
            <a:extLst>
              <a:ext uri="{FF2B5EF4-FFF2-40B4-BE49-F238E27FC236}">
                <a16:creationId xmlns:a16="http://schemas.microsoft.com/office/drawing/2014/main" id="{CE8F2554-130F-48AA-987F-1BF7F53591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Symbol zastępczy notatek 2">
            <a:extLst>
              <a:ext uri="{FF2B5EF4-FFF2-40B4-BE49-F238E27FC236}">
                <a16:creationId xmlns:a16="http://schemas.microsoft.com/office/drawing/2014/main" id="{9F5C067B-2F72-45A2-BC3B-24F5609AF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altLang="pl-PL" dirty="0"/>
              <a:t>Na slajdzie</a:t>
            </a:r>
            <a:r>
              <a:rPr lang="pl-PL" altLang="pl-PL" baseline="0" dirty="0"/>
              <a:t> przedstawiono rozwiązanie zadań</a:t>
            </a:r>
            <a:r>
              <a:rPr lang="es-ES" altLang="pl-PL" dirty="0"/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altLang="pl-PL" dirty="0"/>
              <a:t>Źródło</a:t>
            </a:r>
            <a:r>
              <a:rPr lang="es-ES" altLang="pl-PL" dirty="0"/>
              <a:t>: </a:t>
            </a:r>
            <a:r>
              <a:rPr lang="es-ES" dirty="0">
                <a:hlinkClick r:id="rId3"/>
              </a:rPr>
              <a:t>https://www.khanacademy.org/science/ap-physics-1/ap-work-and-energy/kinetic-energy-ap/e/kinetic-energy-exercises-ap1?modal=1</a:t>
            </a:r>
            <a:endParaRPr lang="es-ES" dirty="0"/>
          </a:p>
        </p:txBody>
      </p:sp>
      <p:sp>
        <p:nvSpPr>
          <p:cNvPr id="15364" name="Symbol zastępczy numeru slajdu 3">
            <a:extLst>
              <a:ext uri="{FF2B5EF4-FFF2-40B4-BE49-F238E27FC236}">
                <a16:creationId xmlns:a16="http://schemas.microsoft.com/office/drawing/2014/main" id="{DC2E4FCC-53D6-47B3-8A1B-96C1E3EC3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960717B-278A-4296-87D0-F52E86183D7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7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5459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>
            <a:extLst>
              <a:ext uri="{FF2B5EF4-FFF2-40B4-BE49-F238E27FC236}">
                <a16:creationId xmlns:a16="http://schemas.microsoft.com/office/drawing/2014/main" id="{CE8F2554-130F-48AA-987F-1BF7F53591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Symbol zastępczy notatek 2">
            <a:extLst>
              <a:ext uri="{FF2B5EF4-FFF2-40B4-BE49-F238E27FC236}">
                <a16:creationId xmlns:a16="http://schemas.microsoft.com/office/drawing/2014/main" id="{9F5C067B-2F72-45A2-BC3B-24F5609AF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altLang="pl-PL" dirty="0"/>
              <a:t>W przypadku, gdy studenci nie dysponują Internetem/komputerem, będą rozwiązywać ćwiczenia przy użyciu kalkulatorów, w parach lub grupach.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altLang="pl-PL" dirty="0"/>
              <a:t>Źródło</a:t>
            </a:r>
            <a:r>
              <a:rPr lang="es-ES" altLang="pl-PL" dirty="0"/>
              <a:t>: </a:t>
            </a:r>
            <a:r>
              <a:rPr lang="es-ES" dirty="0">
                <a:hlinkClick r:id="rId3"/>
              </a:rPr>
              <a:t>https://www.khanacademy.org/science/ap-physics-1/ap-work-and-energy/conservative-forces-and-gravitational-potential-energy-ap/e/gravitational-potential-energy-ap-physics-1?modal=1</a:t>
            </a:r>
            <a:endParaRPr lang="pl-PL" altLang="pl-PL" dirty="0"/>
          </a:p>
        </p:txBody>
      </p:sp>
      <p:sp>
        <p:nvSpPr>
          <p:cNvPr id="15364" name="Symbol zastępczy numeru slajdu 3">
            <a:extLst>
              <a:ext uri="{FF2B5EF4-FFF2-40B4-BE49-F238E27FC236}">
                <a16:creationId xmlns:a16="http://schemas.microsoft.com/office/drawing/2014/main" id="{DC2E4FCC-53D6-47B3-8A1B-96C1E3EC3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960717B-278A-4296-87D0-F52E86183D7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8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7704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>
            <a:extLst>
              <a:ext uri="{FF2B5EF4-FFF2-40B4-BE49-F238E27FC236}">
                <a16:creationId xmlns:a16="http://schemas.microsoft.com/office/drawing/2014/main" id="{CE8F2554-130F-48AA-987F-1BF7F53591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Symbol zastępczy notatek 2">
            <a:extLst>
              <a:ext uri="{FF2B5EF4-FFF2-40B4-BE49-F238E27FC236}">
                <a16:creationId xmlns:a16="http://schemas.microsoft.com/office/drawing/2014/main" id="{9F5C067B-2F72-45A2-BC3B-24F5609AF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altLang="pl-PL" dirty="0"/>
              <a:t>Na slajdzie</a:t>
            </a:r>
            <a:r>
              <a:rPr lang="pl-PL" altLang="pl-PL" baseline="0" dirty="0"/>
              <a:t> przedstawiono rozwiązanie zadań</a:t>
            </a:r>
            <a:r>
              <a:rPr lang="es-ES" altLang="pl-PL" dirty="0"/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altLang="pl-PL" dirty="0"/>
              <a:t>Źródło</a:t>
            </a:r>
            <a:r>
              <a:rPr lang="es-ES" altLang="pl-PL" dirty="0"/>
              <a:t>: </a:t>
            </a:r>
            <a:r>
              <a:rPr lang="es-ES" dirty="0">
                <a:hlinkClick r:id="rId3"/>
              </a:rPr>
              <a:t>https://www.khanacademy.org/science/ap-physics-1/ap-work-and-energy/conservative-forces-and-gravitational-potential-energy-ap/e/gravitational-potential-energy-ap-physics-1?modal=1</a:t>
            </a:r>
            <a:endParaRPr lang="pl-PL" altLang="pl-PL" dirty="0"/>
          </a:p>
        </p:txBody>
      </p:sp>
      <p:sp>
        <p:nvSpPr>
          <p:cNvPr id="15364" name="Symbol zastępczy numeru slajdu 3">
            <a:extLst>
              <a:ext uri="{FF2B5EF4-FFF2-40B4-BE49-F238E27FC236}">
                <a16:creationId xmlns:a16="http://schemas.microsoft.com/office/drawing/2014/main" id="{DC2E4FCC-53D6-47B3-8A1B-96C1E3EC3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960717B-278A-4296-87D0-F52E86183D7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9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0390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>
            <a:extLst>
              <a:ext uri="{FF2B5EF4-FFF2-40B4-BE49-F238E27FC236}">
                <a16:creationId xmlns:a16="http://schemas.microsoft.com/office/drawing/2014/main" id="{CE8F2554-130F-48AA-987F-1BF7F53591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Symbol zastępczy notatek 2">
            <a:extLst>
              <a:ext uri="{FF2B5EF4-FFF2-40B4-BE49-F238E27FC236}">
                <a16:creationId xmlns:a16="http://schemas.microsoft.com/office/drawing/2014/main" id="{9F5C067B-2F72-45A2-BC3B-24F5609AF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altLang="pl-PL" dirty="0"/>
              <a:t>W przypadku, gdy studenci nie dysponują Internetem/komputerem, będą rozwiązywać ćwiczenia przy użyciu kalkulatorów, w parach lub grupach.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altLang="pl-PL" dirty="0"/>
              <a:t>Źródło</a:t>
            </a:r>
            <a:r>
              <a:rPr lang="es-ES" altLang="pl-PL" dirty="0"/>
              <a:t>: </a:t>
            </a:r>
            <a:r>
              <a:rPr lang="es-ES" dirty="0">
                <a:hlinkClick r:id="rId3"/>
              </a:rPr>
              <a:t>https://www.khanacademy.org/science/ap-physics-1/ap-work-and-energy/introduction-to-work-ap/e/work-equation-ap-physics-1?modal=1</a:t>
            </a:r>
            <a:endParaRPr lang="es-ES" dirty="0"/>
          </a:p>
          <a:p>
            <a:pPr eaLnBrk="1" hangingPunct="1"/>
            <a:endParaRPr lang="pl-PL" altLang="pl-PL" dirty="0"/>
          </a:p>
        </p:txBody>
      </p:sp>
      <p:sp>
        <p:nvSpPr>
          <p:cNvPr id="15364" name="Symbol zastępczy numeru slajdu 3">
            <a:extLst>
              <a:ext uri="{FF2B5EF4-FFF2-40B4-BE49-F238E27FC236}">
                <a16:creationId xmlns:a16="http://schemas.microsoft.com/office/drawing/2014/main" id="{DC2E4FCC-53D6-47B3-8A1B-96C1E3EC3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960717B-278A-4296-87D0-F52E86183D7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10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759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9225554"/>
      </p:ext>
    </p:extLst>
  </p:cSld>
  <p:clrMapOvr>
    <a:masterClrMapping/>
  </p:clrMapOvr>
  <p:transition advClick="0" advTm="3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475500510"/>
      </p:ext>
    </p:extLst>
  </p:cSld>
  <p:clrMapOvr>
    <a:masterClrMapping/>
  </p:clrMapOvr>
  <p:transition advClick="0" advTm="3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>
              <a:sym typeface="Arial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942999680"/>
      </p:ext>
    </p:extLst>
  </p:cSld>
  <p:clrMapOvr>
    <a:masterClrMapping/>
  </p:clrMapOvr>
  <p:transition advClick="0" advTm="3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1091852"/>
            <a:ext cx="7200900" cy="604837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39750" y="1778000"/>
            <a:ext cx="2447925" cy="3000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323957132"/>
      </p:ext>
    </p:extLst>
  </p:cSld>
  <p:clrMapOvr>
    <a:masterClrMapping/>
  </p:clrMapOvr>
  <p:transition advClick="0" advTm="3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34175" y="179388"/>
            <a:ext cx="2159000" cy="5781675"/>
          </a:xfrm>
          <a:prstGeom prst="rect">
            <a:avLst/>
          </a:prstGeo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252413" y="179388"/>
            <a:ext cx="6329362" cy="578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124156749"/>
      </p:ext>
    </p:extLst>
  </p:cSld>
  <p:clrMapOvr>
    <a:masterClrMapping/>
  </p:clrMapOvr>
  <p:transition advClick="0" advTm="3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A28829C-D2C5-4D42-BE8A-4F8A41114E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12B9414-CB0F-4C23-B371-28EC791D4E6B}" type="datetimeFigureOut">
              <a:rPr lang="es-ES" smtClean="0"/>
              <a:t>02/07/2021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D0BB456-2253-4052-BF6A-441702942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CB6EDE6-DB8A-4DB0-A5E1-EE58A5EEE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4C48ACA-3E37-4987-8F1A-67691E09B26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3156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1792898901"/>
      </p:ext>
    </p:extLst>
  </p:cSld>
  <p:clrMapOvr>
    <a:masterClrMapping/>
  </p:clrMapOvr>
  <p:transition advClick="0" advTm="3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1091852"/>
            <a:ext cx="7200900" cy="604837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750" y="1778000"/>
            <a:ext cx="2447925" cy="3000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957903230"/>
      </p:ext>
    </p:extLst>
  </p:cSld>
  <p:clrMapOvr>
    <a:masterClrMapping/>
  </p:clrMapOvr>
  <p:transition advClick="0" advTm="3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971424270"/>
      </p:ext>
    </p:extLst>
  </p:cSld>
  <p:clrMapOvr>
    <a:masterClrMapping/>
  </p:clrMapOvr>
  <p:transition advClick="0" advTm="3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1091852"/>
            <a:ext cx="7200900" cy="604837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252413" y="1400175"/>
            <a:ext cx="4243387" cy="45608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00175"/>
            <a:ext cx="4244975" cy="45608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716525946"/>
      </p:ext>
    </p:extLst>
  </p:cSld>
  <p:clrMapOvr>
    <a:masterClrMapping/>
  </p:clrMapOvr>
  <p:transition advClick="0" advTm="3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844907675"/>
      </p:ext>
    </p:extLst>
  </p:cSld>
  <p:clrMapOvr>
    <a:masterClrMapping/>
  </p:clrMapOvr>
  <p:transition advClick="0" advTm="3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1091852"/>
            <a:ext cx="7200900" cy="604837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2339326563"/>
      </p:ext>
    </p:extLst>
  </p:cSld>
  <p:clrMapOvr>
    <a:masterClrMapping/>
  </p:clrMapOvr>
  <p:transition advClick="0" advTm="3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5512791"/>
      </p:ext>
    </p:extLst>
  </p:cSld>
  <p:clrMapOvr>
    <a:masterClrMapping/>
  </p:clrMapOvr>
  <p:transition advClick="0" advTm="3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9.jpg"/><Relationship Id="rId7" Type="http://schemas.openxmlformats.org/officeDocument/2006/relationships/image" Target="../media/image5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11.jpg"/><Relationship Id="rId18" Type="http://schemas.openxmlformats.org/officeDocument/2006/relationships/image" Target="../media/image15.jpe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3.xml"/><Relationship Id="rId17" Type="http://schemas.openxmlformats.org/officeDocument/2006/relationships/image" Target="../media/image14.gif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1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7F5898CD-F109-43CE-8333-D377CDEFC4E3}"/>
              </a:ext>
            </a:extLst>
          </p:cNvPr>
          <p:cNvGrpSpPr/>
          <p:nvPr userDrawn="1"/>
        </p:nvGrpSpPr>
        <p:grpSpPr>
          <a:xfrm>
            <a:off x="1427789" y="2101850"/>
            <a:ext cx="6288423" cy="1543174"/>
            <a:chOff x="2483768" y="2101850"/>
            <a:chExt cx="6288423" cy="1543174"/>
          </a:xfrm>
        </p:grpSpPr>
        <p:pic>
          <p:nvPicPr>
            <p:cNvPr id="1032" name="Obraz 1">
              <a:extLst>
                <a:ext uri="{FF2B5EF4-FFF2-40B4-BE49-F238E27FC236}">
                  <a16:creationId xmlns:a16="http://schemas.microsoft.com/office/drawing/2014/main" id="{1407952D-8B25-4FA2-8918-81203F0FE3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9351" y="2101850"/>
              <a:ext cx="1932840" cy="1543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pole tekstowe 17">
              <a:extLst>
                <a:ext uri="{FF2B5EF4-FFF2-40B4-BE49-F238E27FC236}">
                  <a16:creationId xmlns:a16="http://schemas.microsoft.com/office/drawing/2014/main" id="{D1CE1919-414B-4DE4-964C-B2C5E44ED078}"/>
                </a:ext>
              </a:extLst>
            </p:cNvPr>
            <p:cNvSpPr txBox="1"/>
            <p:nvPr userDrawn="1"/>
          </p:nvSpPr>
          <p:spPr bwMode="auto">
            <a:xfrm>
              <a:off x="2483768" y="2321491"/>
              <a:ext cx="4184730" cy="1103893"/>
            </a:xfrm>
            <a:prstGeom prst="rect">
              <a:avLst/>
            </a:prstGeom>
            <a:noFill/>
          </p:spPr>
          <p:txBody>
            <a:bodyPr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r">
                <a:spcAft>
                  <a:spcPts val="0"/>
                </a:spcAft>
                <a:defRPr/>
              </a:pPr>
              <a:r>
                <a:rPr lang="en-US" sz="1800" dirty="0">
                  <a:solidFill>
                    <a:schemeClr val="bg1">
                      <a:lumMod val="50000"/>
                    </a:schemeClr>
                  </a:solidFill>
                  <a:ea typeface="Times New Roman" panose="02020603050405020304" pitchFamily="18" charset="0"/>
                </a:rPr>
                <a:t>Development of innovative training solutions in the ﬁeld of functional evaluation aimed at updating of the curricula of health sciences schools</a:t>
              </a:r>
              <a:endParaRPr lang="pl-PL" sz="1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pic>
        <p:nvPicPr>
          <p:cNvPr id="1028" name="Obraz 13" descr="Logo Politechniki ÅlÄskiej">
            <a:extLst>
              <a:ext uri="{FF2B5EF4-FFF2-40B4-BE49-F238E27FC236}">
                <a16:creationId xmlns:a16="http://schemas.microsoft.com/office/drawing/2014/main" id="{FC0A478C-BDBE-4BDE-AA43-47749735BE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 r="29419"/>
          <a:stretch>
            <a:fillRect/>
          </a:stretch>
        </p:blipFill>
        <p:spPr bwMode="auto">
          <a:xfrm>
            <a:off x="539750" y="5932488"/>
            <a:ext cx="187166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Obraz 14">
            <a:extLst>
              <a:ext uri="{FF2B5EF4-FFF2-40B4-BE49-F238E27FC236}">
                <a16:creationId xmlns:a16="http://schemas.microsoft.com/office/drawing/2014/main" id="{95BCF6DF-C3EE-4187-9DC0-ACE2D108E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038" y="5805488"/>
            <a:ext cx="974725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Obraz 15">
            <a:extLst>
              <a:ext uri="{FF2B5EF4-FFF2-40B4-BE49-F238E27FC236}">
                <a16:creationId xmlns:a16="http://schemas.microsoft.com/office/drawing/2014/main" id="{1D9DFB03-099B-426B-8DE4-903ED8CC404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6" t="30379" r="9628" b="26703"/>
          <a:stretch>
            <a:fillRect/>
          </a:stretch>
        </p:blipFill>
        <p:spPr bwMode="auto">
          <a:xfrm>
            <a:off x="6958013" y="5868988"/>
            <a:ext cx="1646237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Imagen 11">
            <a:extLst>
              <a:ext uri="{FF2B5EF4-FFF2-40B4-BE49-F238E27FC236}">
                <a16:creationId xmlns:a16="http://schemas.microsoft.com/office/drawing/2014/main" id="{05FE09E8-6CB9-4FD9-9D83-68B2B84BA5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225" y="5983288"/>
            <a:ext cx="1452563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78C4C2B-68B9-4C0C-9BAD-FF084FB00A3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91"/>
            <a:ext cx="9144000" cy="185928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5F30BC2-E2E6-493D-955E-C69103BB7BA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7" y="1327888"/>
            <a:ext cx="1812155" cy="516936"/>
          </a:xfrm>
          <a:prstGeom prst="rect">
            <a:avLst/>
          </a:prstGeom>
        </p:spPr>
      </p:pic>
      <p:pic>
        <p:nvPicPr>
          <p:cNvPr id="15" name="Imagen 1">
            <a:extLst>
              <a:ext uri="{FF2B5EF4-FFF2-40B4-BE49-F238E27FC236}">
                <a16:creationId xmlns:a16="http://schemas.microsoft.com/office/drawing/2014/main" id="{D69C079C-D2FD-47BA-A0D7-4871D4A9AFC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03" b="8290"/>
          <a:stretch/>
        </p:blipFill>
        <p:spPr bwMode="auto">
          <a:xfrm rot="16200000">
            <a:off x="-1467543" y="3788789"/>
            <a:ext cx="3324052" cy="360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transition advClick="0" advTm="3000"/>
  <p:txStyles>
    <p:titleStyle>
      <a:lvl1pPr algn="ctr" defTabSz="642938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ctr" defTabSz="642938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2pPr>
      <a:lvl3pPr algn="ctr" defTabSz="642938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3pPr>
      <a:lvl4pPr algn="ctr" defTabSz="642938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4pPr>
      <a:lvl5pPr algn="ctr" defTabSz="642938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5pPr>
      <a:lvl6pPr marL="457200" algn="ctr" defTabSz="642938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6pPr>
      <a:lvl7pPr marL="914400" algn="ctr" defTabSz="642938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7pPr>
      <a:lvl8pPr marL="1371600" algn="ctr" defTabSz="642938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8pPr>
      <a:lvl9pPr marL="1828800" algn="ctr" defTabSz="642938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9pPr>
    </p:titleStyle>
    <p:bodyStyle>
      <a:lvl1pPr marL="241300" indent="-241300" algn="l" defTabSz="642938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522288" indent="-203200" algn="l" defTabSz="642938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803275" indent="-160338" algn="l" defTabSz="642938" rtl="0" eaLnBrk="0" fontAlgn="base" hangingPunct="0">
        <a:spcBef>
          <a:spcPct val="20000"/>
        </a:spcBef>
        <a:spcAft>
          <a:spcPct val="0"/>
        </a:spcAft>
        <a:buChar char="•"/>
        <a:defRPr sz="1700">
          <a:solidFill>
            <a:schemeClr val="tx1"/>
          </a:solidFill>
          <a:latin typeface="+mn-lt"/>
        </a:defRPr>
      </a:lvl3pPr>
      <a:lvl4pPr marL="1123950" indent="-160338" algn="l" defTabSz="642938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1446213" indent="-158750" algn="l" defTabSz="642938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1903413" indent="-158750" algn="l" defTabSz="642938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360613" indent="-158750" algn="l" defTabSz="642938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2817813" indent="-158750" algn="l" defTabSz="642938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275013" indent="-158750" algn="l" defTabSz="642938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>
            <a:extLst>
              <a:ext uri="{FF2B5EF4-FFF2-40B4-BE49-F238E27FC236}">
                <a16:creationId xmlns:a16="http://schemas.microsoft.com/office/drawing/2014/main" id="{A25EB961-88E4-4728-B314-FAFCF9B56BE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9360"/>
            <a:ext cx="9144000" cy="1859280"/>
          </a:xfrm>
          <a:prstGeom prst="rect">
            <a:avLst/>
          </a:prstGeom>
        </p:spPr>
      </p:pic>
      <p:pic>
        <p:nvPicPr>
          <p:cNvPr id="10" name="Obraz 13" descr="Logo Politechniki ÅlÄskiej">
            <a:extLst>
              <a:ext uri="{FF2B5EF4-FFF2-40B4-BE49-F238E27FC236}">
                <a16:creationId xmlns:a16="http://schemas.microsoft.com/office/drawing/2014/main" id="{E6F63310-57AE-4CB7-ABA2-0D38297FF5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 r="29419"/>
          <a:stretch>
            <a:fillRect/>
          </a:stretch>
        </p:blipFill>
        <p:spPr bwMode="auto">
          <a:xfrm>
            <a:off x="539750" y="5932488"/>
            <a:ext cx="187166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az 14">
            <a:extLst>
              <a:ext uri="{FF2B5EF4-FFF2-40B4-BE49-F238E27FC236}">
                <a16:creationId xmlns:a16="http://schemas.microsoft.com/office/drawing/2014/main" id="{9292324C-CFB2-460B-9F44-369411AFF0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038" y="5805488"/>
            <a:ext cx="974725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az 15">
            <a:extLst>
              <a:ext uri="{FF2B5EF4-FFF2-40B4-BE49-F238E27FC236}">
                <a16:creationId xmlns:a16="http://schemas.microsoft.com/office/drawing/2014/main" id="{4053F563-1DBE-4277-9844-25737225E5D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6" t="30379" r="9628" b="26703"/>
          <a:stretch>
            <a:fillRect/>
          </a:stretch>
        </p:blipFill>
        <p:spPr bwMode="auto">
          <a:xfrm>
            <a:off x="6958013" y="5868988"/>
            <a:ext cx="1646237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n 11">
            <a:extLst>
              <a:ext uri="{FF2B5EF4-FFF2-40B4-BE49-F238E27FC236}">
                <a16:creationId xmlns:a16="http://schemas.microsoft.com/office/drawing/2014/main" id="{7119E8FE-952A-43B4-AB5D-00E7AAB77D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225" y="5983288"/>
            <a:ext cx="1452563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Obraz 1">
            <a:extLst>
              <a:ext uri="{FF2B5EF4-FFF2-40B4-BE49-F238E27FC236}">
                <a16:creationId xmlns:a16="http://schemas.microsoft.com/office/drawing/2014/main" id="{4B91E131-E34F-4142-B43E-EB4BE20902F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542" y="1605980"/>
            <a:ext cx="1102916" cy="880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281C17BF-4D2D-4320-886C-F959A3F3F51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053" y="3789040"/>
            <a:ext cx="1812155" cy="51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553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n 34">
            <a:extLst>
              <a:ext uri="{FF2B5EF4-FFF2-40B4-BE49-F238E27FC236}">
                <a16:creationId xmlns:a16="http://schemas.microsoft.com/office/drawing/2014/main" id="{D43AE6C3-53DE-461E-AC57-9DBAB6517CE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055"/>
            <a:ext cx="9144000" cy="693420"/>
          </a:xfrm>
          <a:prstGeom prst="rect">
            <a:avLst/>
          </a:prstGeom>
        </p:spPr>
      </p:pic>
      <p:cxnSp>
        <p:nvCxnSpPr>
          <p:cNvPr id="2054" name="Łącznik prosty 12">
            <a:extLst>
              <a:ext uri="{FF2B5EF4-FFF2-40B4-BE49-F238E27FC236}">
                <a16:creationId xmlns:a16="http://schemas.microsoft.com/office/drawing/2014/main" id="{BDA8FF72-1F9A-4CBC-95D9-36F84D2911F7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-49213" y="6165304"/>
            <a:ext cx="9193213" cy="0"/>
          </a:xfrm>
          <a:prstGeom prst="line">
            <a:avLst/>
          </a:prstGeom>
          <a:noFill/>
          <a:ln w="12700" algn="ctr">
            <a:solidFill>
              <a:srgbClr val="0404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" name="Imagen 19">
            <a:extLst>
              <a:ext uri="{FF2B5EF4-FFF2-40B4-BE49-F238E27FC236}">
                <a16:creationId xmlns:a16="http://schemas.microsoft.com/office/drawing/2014/main" id="{84B2078D-D761-4969-AC15-3F27511FE3F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60041"/>
            <a:ext cx="1235793" cy="352523"/>
          </a:xfrm>
          <a:prstGeom prst="rect">
            <a:avLst/>
          </a:prstGeom>
        </p:spPr>
      </p:pic>
      <p:grpSp>
        <p:nvGrpSpPr>
          <p:cNvPr id="27" name="Grupo 26">
            <a:extLst>
              <a:ext uri="{FF2B5EF4-FFF2-40B4-BE49-F238E27FC236}">
                <a16:creationId xmlns:a16="http://schemas.microsoft.com/office/drawing/2014/main" id="{84DE3E14-E354-4D50-B4D8-AF37FC47E772}"/>
              </a:ext>
            </a:extLst>
          </p:cNvPr>
          <p:cNvGrpSpPr/>
          <p:nvPr userDrawn="1"/>
        </p:nvGrpSpPr>
        <p:grpSpPr>
          <a:xfrm>
            <a:off x="323528" y="6309320"/>
            <a:ext cx="2664296" cy="386577"/>
            <a:chOff x="395536" y="6066170"/>
            <a:chExt cx="3468321" cy="503237"/>
          </a:xfrm>
        </p:grpSpPr>
        <p:pic>
          <p:nvPicPr>
            <p:cNvPr id="2051" name="Obraz 13" descr="Logo Politechniki ÅlÄskiej">
              <a:extLst>
                <a:ext uri="{FF2B5EF4-FFF2-40B4-BE49-F238E27FC236}">
                  <a16:creationId xmlns:a16="http://schemas.microsoft.com/office/drawing/2014/main" id="{45244FFF-A08E-4535-B2FB-082E0D4E499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612"/>
            <a:stretch/>
          </p:blipFill>
          <p:spPr bwMode="auto">
            <a:xfrm>
              <a:off x="395536" y="6066170"/>
              <a:ext cx="575866" cy="503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135AAC17-25D0-4F3A-8A2F-2B3D2BE9F5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6834" y="6140748"/>
              <a:ext cx="686346" cy="354081"/>
            </a:xfrm>
            <a:prstGeom prst="rect">
              <a:avLst/>
            </a:prstGeom>
          </p:spPr>
        </p:pic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7910E8F0-C8C4-4479-9403-941484277E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8612" y="6081970"/>
              <a:ext cx="470833" cy="471636"/>
            </a:xfrm>
            <a:prstGeom prst="rect">
              <a:avLst/>
            </a:prstGeom>
          </p:spPr>
        </p:pic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id="{D4C56CC0-078F-4C43-8D48-D8AF647222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4877" y="6141605"/>
              <a:ext cx="878980" cy="352366"/>
            </a:xfrm>
            <a:prstGeom prst="rect">
              <a:avLst/>
            </a:prstGeom>
          </p:spPr>
        </p:pic>
      </p:grpSp>
      <p:sp>
        <p:nvSpPr>
          <p:cNvPr id="7" name="pole tekstowe 17">
            <a:extLst>
              <a:ext uri="{FF2B5EF4-FFF2-40B4-BE49-F238E27FC236}">
                <a16:creationId xmlns:a16="http://schemas.microsoft.com/office/drawing/2014/main" id="{E7769513-69E3-4124-9A93-139F735492EC}"/>
              </a:ext>
            </a:extLst>
          </p:cNvPr>
          <p:cNvSpPr txBox="1"/>
          <p:nvPr userDrawn="1"/>
        </p:nvSpPr>
        <p:spPr>
          <a:xfrm>
            <a:off x="251520" y="116631"/>
            <a:ext cx="2980206" cy="432049"/>
          </a:xfrm>
          <a:prstGeom prst="rect">
            <a:avLst/>
          </a:prstGeom>
          <a:noFill/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r">
              <a:spcAft>
                <a:spcPts val="0"/>
              </a:spcAft>
              <a:defRPr/>
            </a:pPr>
            <a:r>
              <a:rPr lang="en-US" sz="900" dirty="0">
                <a:solidFill>
                  <a:schemeClr val="bg2">
                    <a:lumMod val="75000"/>
                  </a:schemeClr>
                </a:solidFill>
                <a:ea typeface="Times New Roman" panose="02020603050405020304" pitchFamily="18" charset="0"/>
              </a:rPr>
              <a:t>Development of innovative training solutions in the ﬁeld of functional evaluation aimed at updating of the curricula of health sciences schools</a:t>
            </a:r>
            <a:endParaRPr lang="pl-PL" sz="9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9DF42E42-F554-4418-AD40-D27470710720}"/>
              </a:ext>
            </a:extLst>
          </p:cNvPr>
          <p:cNvCxnSpPr>
            <a:stCxn id="2051" idx="1"/>
          </p:cNvCxnSpPr>
          <p:nvPr userDrawn="1"/>
        </p:nvCxnSpPr>
        <p:spPr bwMode="auto">
          <a:xfrm flipV="1">
            <a:off x="323528" y="1340768"/>
            <a:ext cx="288032" cy="5161841"/>
          </a:xfrm>
          <a:prstGeom prst="line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ransition advClick="0" advTm="3000"/>
  <p:txStyles>
    <p:titleStyle>
      <a:lvl1pPr algn="ctr" defTabSz="64293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  <a:sym typeface="Arial Bold" charset="0"/>
        </a:defRPr>
      </a:lvl1pPr>
      <a:lvl2pPr algn="ctr" defTabSz="64293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 Bold" charset="0"/>
          <a:sym typeface="Arial Bold" charset="0"/>
        </a:defRPr>
      </a:lvl2pPr>
      <a:lvl3pPr algn="ctr" defTabSz="64293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 Bold" charset="0"/>
          <a:sym typeface="Arial Bold" charset="0"/>
        </a:defRPr>
      </a:lvl3pPr>
      <a:lvl4pPr algn="ctr" defTabSz="64293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 Bold" charset="0"/>
          <a:sym typeface="Arial Bold" charset="0"/>
        </a:defRPr>
      </a:lvl4pPr>
      <a:lvl5pPr algn="ctr" defTabSz="64293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 Bold" charset="0"/>
          <a:sym typeface="Arial Bold" charset="0"/>
        </a:defRPr>
      </a:lvl5pPr>
      <a:lvl6pPr marL="457200" algn="ctr" defTabSz="642938" rtl="0" fontAlgn="base">
        <a:spcBef>
          <a:spcPct val="0"/>
        </a:spcBef>
        <a:spcAft>
          <a:spcPct val="0"/>
        </a:spcAft>
        <a:defRPr sz="2800" b="1">
          <a:solidFill>
            <a:srgbClr val="202261"/>
          </a:solidFill>
          <a:latin typeface="Arial Bold" charset="0"/>
          <a:sym typeface="Arial Bold" charset="0"/>
        </a:defRPr>
      </a:lvl6pPr>
      <a:lvl7pPr marL="914400" algn="ctr" defTabSz="642938" rtl="0" fontAlgn="base">
        <a:spcBef>
          <a:spcPct val="0"/>
        </a:spcBef>
        <a:spcAft>
          <a:spcPct val="0"/>
        </a:spcAft>
        <a:defRPr sz="2800" b="1">
          <a:solidFill>
            <a:srgbClr val="202261"/>
          </a:solidFill>
          <a:latin typeface="Arial Bold" charset="0"/>
          <a:sym typeface="Arial Bold" charset="0"/>
        </a:defRPr>
      </a:lvl7pPr>
      <a:lvl8pPr marL="1371600" algn="ctr" defTabSz="642938" rtl="0" fontAlgn="base">
        <a:spcBef>
          <a:spcPct val="0"/>
        </a:spcBef>
        <a:spcAft>
          <a:spcPct val="0"/>
        </a:spcAft>
        <a:defRPr sz="2800" b="1">
          <a:solidFill>
            <a:srgbClr val="202261"/>
          </a:solidFill>
          <a:latin typeface="Arial Bold" charset="0"/>
          <a:sym typeface="Arial Bold" charset="0"/>
        </a:defRPr>
      </a:lvl8pPr>
      <a:lvl9pPr marL="1828800" algn="ctr" defTabSz="642938" rtl="0" fontAlgn="base">
        <a:spcBef>
          <a:spcPct val="0"/>
        </a:spcBef>
        <a:spcAft>
          <a:spcPct val="0"/>
        </a:spcAft>
        <a:defRPr sz="2800" b="1">
          <a:solidFill>
            <a:srgbClr val="202261"/>
          </a:solidFill>
          <a:latin typeface="Arial Bold" charset="0"/>
          <a:sym typeface="Arial Bold" charset="0"/>
        </a:defRPr>
      </a:lvl9pPr>
    </p:titleStyle>
    <p:bodyStyle>
      <a:lvl1pPr marL="187325" algn="l" defTabSz="642938" rtl="0" eaLnBrk="0" fontAlgn="base" hangingPunct="0">
        <a:spcBef>
          <a:spcPts val="1675"/>
        </a:spcBef>
        <a:spcAft>
          <a:spcPct val="0"/>
        </a:spcAft>
        <a:buSzPct val="171000"/>
        <a:buFont typeface="Arial" panose="020B0604020202020204" pitchFamily="34" charset="0"/>
        <a:defRPr lang="en-US" sz="11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901700" indent="-401638" algn="l" defTabSz="642938" rtl="0" eaLnBrk="0" fontAlgn="base" hangingPunct="0">
        <a:spcBef>
          <a:spcPts val="1675"/>
        </a:spcBef>
        <a:spcAft>
          <a:spcPct val="0"/>
        </a:spcAft>
        <a:buSzPct val="171000"/>
        <a:buFont typeface="Arial" panose="020B0604020202020204" pitchFamily="34" charset="0"/>
        <a:buChar char="•"/>
        <a:defRPr sz="2400">
          <a:solidFill>
            <a:srgbClr val="202261"/>
          </a:solidFill>
          <a:latin typeface="+mn-lt"/>
          <a:sym typeface="Arial" panose="020B0604020202020204" pitchFamily="34" charset="0"/>
        </a:defRPr>
      </a:lvl2pPr>
      <a:lvl3pPr marL="1212850" indent="-400050" algn="l" defTabSz="642938" rtl="0" eaLnBrk="0" fontAlgn="base" hangingPunct="0">
        <a:spcBef>
          <a:spcPts val="1675"/>
        </a:spcBef>
        <a:spcAft>
          <a:spcPct val="0"/>
        </a:spcAft>
        <a:buSzPct val="171000"/>
        <a:buFont typeface="Arial" panose="020B0604020202020204" pitchFamily="34" charset="0"/>
        <a:buChar char="•"/>
        <a:defRPr sz="2400">
          <a:solidFill>
            <a:srgbClr val="202261"/>
          </a:solidFill>
          <a:latin typeface="+mn-lt"/>
          <a:sym typeface="Arial" panose="020B0604020202020204" pitchFamily="34" charset="0"/>
        </a:defRPr>
      </a:lvl3pPr>
      <a:lvl4pPr marL="1527175" indent="-403225" algn="l" defTabSz="642938" rtl="0" eaLnBrk="0" fontAlgn="base" hangingPunct="0">
        <a:spcBef>
          <a:spcPts val="1675"/>
        </a:spcBef>
        <a:spcAft>
          <a:spcPct val="0"/>
        </a:spcAft>
        <a:buSzPct val="171000"/>
        <a:buFont typeface="Arial" panose="020B0604020202020204" pitchFamily="34" charset="0"/>
        <a:buChar char="•"/>
        <a:defRPr sz="2400">
          <a:solidFill>
            <a:srgbClr val="202261"/>
          </a:solidFill>
          <a:latin typeface="+mn-lt"/>
          <a:sym typeface="Arial" panose="020B0604020202020204" pitchFamily="34" charset="0"/>
        </a:defRPr>
      </a:lvl4pPr>
      <a:lvl5pPr marL="1839913" indent="-401638" algn="l" defTabSz="642938" rtl="0" eaLnBrk="0" fontAlgn="base" hangingPunct="0">
        <a:spcBef>
          <a:spcPts val="1675"/>
        </a:spcBef>
        <a:spcAft>
          <a:spcPct val="0"/>
        </a:spcAft>
        <a:buSzPct val="171000"/>
        <a:buFont typeface="Arial" panose="020B0604020202020204" pitchFamily="34" charset="0"/>
        <a:buChar char="•"/>
        <a:defRPr sz="2400">
          <a:solidFill>
            <a:srgbClr val="202261"/>
          </a:solidFill>
          <a:latin typeface="+mn-lt"/>
          <a:sym typeface="Arial" panose="020B0604020202020204" pitchFamily="34" charset="0"/>
        </a:defRPr>
      </a:lvl5pPr>
      <a:lvl6pPr marL="2297113" indent="-401638" algn="l" defTabSz="642938" rtl="0" fontAlgn="base">
        <a:spcBef>
          <a:spcPts val="1675"/>
        </a:spcBef>
        <a:spcAft>
          <a:spcPct val="0"/>
        </a:spcAft>
        <a:buSzPct val="171000"/>
        <a:buFont typeface="Arial" charset="0"/>
        <a:buChar char="•"/>
        <a:defRPr sz="2400">
          <a:solidFill>
            <a:srgbClr val="202261"/>
          </a:solidFill>
          <a:latin typeface="+mn-lt"/>
          <a:sym typeface="Arial" charset="0"/>
        </a:defRPr>
      </a:lvl6pPr>
      <a:lvl7pPr marL="2754313" indent="-401638" algn="l" defTabSz="642938" rtl="0" fontAlgn="base">
        <a:spcBef>
          <a:spcPts val="1675"/>
        </a:spcBef>
        <a:spcAft>
          <a:spcPct val="0"/>
        </a:spcAft>
        <a:buSzPct val="171000"/>
        <a:buFont typeface="Arial" charset="0"/>
        <a:buChar char="•"/>
        <a:defRPr sz="2400">
          <a:solidFill>
            <a:srgbClr val="202261"/>
          </a:solidFill>
          <a:latin typeface="+mn-lt"/>
          <a:sym typeface="Arial" charset="0"/>
        </a:defRPr>
      </a:lvl7pPr>
      <a:lvl8pPr marL="3211513" indent="-401638" algn="l" defTabSz="642938" rtl="0" fontAlgn="base">
        <a:spcBef>
          <a:spcPts val="1675"/>
        </a:spcBef>
        <a:spcAft>
          <a:spcPct val="0"/>
        </a:spcAft>
        <a:buSzPct val="171000"/>
        <a:buFont typeface="Arial" charset="0"/>
        <a:buChar char="•"/>
        <a:defRPr sz="2400">
          <a:solidFill>
            <a:srgbClr val="202261"/>
          </a:solidFill>
          <a:latin typeface="+mn-lt"/>
          <a:sym typeface="Arial" charset="0"/>
        </a:defRPr>
      </a:lvl8pPr>
      <a:lvl9pPr marL="3668713" indent="-401638" algn="l" defTabSz="642938" rtl="0" fontAlgn="base">
        <a:spcBef>
          <a:spcPts val="1675"/>
        </a:spcBef>
        <a:spcAft>
          <a:spcPct val="0"/>
        </a:spcAft>
        <a:buSzPct val="171000"/>
        <a:buFont typeface="Arial" charset="0"/>
        <a:buChar char="•"/>
        <a:defRPr sz="2400">
          <a:solidFill>
            <a:srgbClr val="202261"/>
          </a:solidFill>
          <a:latin typeface="+mn-lt"/>
          <a:sym typeface="Arial" charset="0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7.png"/><Relationship Id="rId7" Type="http://schemas.openxmlformats.org/officeDocument/2006/relationships/image" Target="../media/image26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.png"/><Relationship Id="rId5" Type="http://schemas.openxmlformats.org/officeDocument/2006/relationships/image" Target="../media/image38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4.png"/><Relationship Id="rId7" Type="http://schemas.openxmlformats.org/officeDocument/2006/relationships/image" Target="../media/image26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2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6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16.png"/><Relationship Id="rId7" Type="http://schemas.openxmlformats.org/officeDocument/2006/relationships/image" Target="../media/image2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emf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hyperlink" Target="https://www.khanacademy.org/science/ap-physics-1/ap-work-and-energy/conservative-forces-and-gravitational-potential-energy-ap/e/gravitational-potential-energy-ap-physics-1?modal=1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khanacademy.org/science/ap-physics-1/ap-work-and-energy/kinetic-energy-ap/e/kinetic-energy-exercises-ap1?modal=1" TargetMode="Externa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hyperlink" Target="https://www.khanacademy.org/science/ap-physics-1/ap-torque-angular-momentum/torque-and-equilibrium-ap/e/torque-calculations-ap-physics-1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khanacademy.org/science/ap-physics-1/ap-work-and-energy/introduction-to-work-ap/e/work-equation-ap-physics-1?modal=1" TargetMode="Externa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6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6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4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4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1AE9CA9-0967-4022-809E-3EFAC109D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664" y="3645024"/>
            <a:ext cx="6912768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algn="r" eaLnBrk="1" hangingPunct="1">
              <a:lnSpc>
                <a:spcPct val="90000"/>
              </a:lnSpc>
              <a:spcBef>
                <a:spcPts val="1675"/>
              </a:spcBef>
              <a:buSzPct val="171000"/>
              <a:buFont typeface="Arial" charset="0"/>
              <a:buNone/>
              <a:defRPr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Bradley Hand ITC" panose="03070402050302030203" pitchFamily="66" charset="0"/>
                <a:sym typeface="Arial" charset="0"/>
              </a:rPr>
              <a:t>MODU</a:t>
            </a: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Bradley Hand ITC" panose="03070402050302030203" pitchFamily="66" charset="0"/>
                <a:sym typeface="Arial" charset="0"/>
              </a:rPr>
              <a:t>Ł PODSTAWY BIOMECHANIKI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Bradley Hand ITC" panose="03070402050302030203" pitchFamily="66" charset="0"/>
                <a:sym typeface="Arial" charset="0"/>
              </a:rPr>
              <a:t> </a:t>
            </a:r>
            <a:endParaRPr lang="pl-PL" sz="2000" dirty="0">
              <a:solidFill>
                <a:schemeClr val="accent2">
                  <a:lumMod val="75000"/>
                </a:schemeClr>
              </a:solidFill>
              <a:latin typeface="Bradley Hand ITC" panose="03070402050302030203" pitchFamily="66" charset="0"/>
              <a:sym typeface="Arial" charset="0"/>
            </a:endParaRPr>
          </a:p>
          <a:p>
            <a:pPr algn="r" eaLnBrk="1" hangingPunct="1">
              <a:lnSpc>
                <a:spcPct val="90000"/>
              </a:lnSpc>
              <a:spcBef>
                <a:spcPts val="1675"/>
              </a:spcBef>
              <a:buSzPct val="171000"/>
              <a:buFont typeface="Arial" charset="0"/>
              <a:buNone/>
              <a:defRPr/>
            </a:pP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Bradley Hand ITC" panose="03070402050302030203" pitchFamily="66" charset="0"/>
                <a:sym typeface="Arial" charset="0"/>
              </a:rPr>
              <a:t>Jednostka dydaktyczna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Bradley Hand ITC" panose="03070402050302030203" pitchFamily="66" charset="0"/>
                <a:sym typeface="Arial" charset="0"/>
              </a:rPr>
              <a:t>B: </a:t>
            </a: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Bradley Hand ITC" panose="03070402050302030203" pitchFamily="66" charset="0"/>
                <a:sym typeface="Arial" charset="0"/>
              </a:rPr>
              <a:t>SIŁA I NACISK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Bradley Hand ITC" panose="03070402050302030203" pitchFamily="66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262893"/>
      </p:ext>
    </p:extLst>
  </p:cSld>
  <p:clrMapOvr>
    <a:masterClrMapping/>
  </p:clrMapOvr>
  <p:transition advClick="0" advTm="3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0DB3E83B-3B97-4C88-B1DB-5C09A7A883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589" y="2106080"/>
            <a:ext cx="4925305" cy="3771915"/>
          </a:xfrm>
          <a:prstGeom prst="rect">
            <a:avLst/>
          </a:prstGeom>
        </p:spPr>
      </p:pic>
      <p:sp>
        <p:nvSpPr>
          <p:cNvPr id="14338" name="Rectangle 2">
            <a:extLst>
              <a:ext uri="{FF2B5EF4-FFF2-40B4-BE49-F238E27FC236}">
                <a16:creationId xmlns:a16="http://schemas.microsoft.com/office/drawing/2014/main" id="{FF8A6124-C902-459F-AFC9-A9C982DA3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C01E3795-8F4A-4D9D-9380-41CDB7DA7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71AEA63C-A1C4-4DFC-8D49-CD67EC151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C3C997D9-CE1B-4A2F-B4BC-5B09C8B60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2" name="Rectangle 4">
            <a:extLst>
              <a:ext uri="{FF2B5EF4-FFF2-40B4-BE49-F238E27FC236}">
                <a16:creationId xmlns:a16="http://schemas.microsoft.com/office/drawing/2014/main" id="{91109F23-79C3-437D-99B6-4B4EC6335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6F1E17A5-99A2-450F-AC97-BC84B3D4606F}"/>
              </a:ext>
            </a:extLst>
          </p:cNvPr>
          <p:cNvSpPr/>
          <p:nvPr/>
        </p:nvSpPr>
        <p:spPr>
          <a:xfrm>
            <a:off x="491871" y="1309517"/>
            <a:ext cx="72779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l-PL" sz="18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Praca wykonana przez siłę</a:t>
            </a:r>
            <a:endParaRPr lang="es-ES" sz="1800" dirty="0">
              <a:solidFill>
                <a:schemeClr val="accent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5DDF772-C40F-4533-B9E1-F5ADB9E900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6501" y="755377"/>
            <a:ext cx="1296018" cy="135070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85CD00A-E774-4E10-BDEB-CC90804A36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4048" y="2103291"/>
            <a:ext cx="4406415" cy="3771915"/>
          </a:xfrm>
          <a:prstGeom prst="rect">
            <a:avLst/>
          </a:prstGeom>
        </p:spPr>
      </p:pic>
      <p:pic>
        <p:nvPicPr>
          <p:cNvPr id="8" name="Gráfico 7" descr="Cabeza con engranajes">
            <a:extLst>
              <a:ext uri="{FF2B5EF4-FFF2-40B4-BE49-F238E27FC236}">
                <a16:creationId xmlns:a16="http://schemas.microsoft.com/office/drawing/2014/main" id="{1A0F7987-B4E8-4E2B-9694-2013218FBB9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50411" y="2440014"/>
            <a:ext cx="1173497" cy="1173497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BA727F80-3693-4ED2-A487-8D44C7171843}"/>
              </a:ext>
            </a:extLst>
          </p:cNvPr>
          <p:cNvSpPr txBox="1"/>
          <p:nvPr/>
        </p:nvSpPr>
        <p:spPr>
          <a:xfrm>
            <a:off x="1702129" y="1857070"/>
            <a:ext cx="10081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tx1"/>
                </a:solidFill>
              </a:rPr>
              <a:t>PYTANIE </a:t>
            </a:r>
            <a:r>
              <a:rPr lang="es-E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C214BA70-812E-440C-88B9-05AF75ED449D}"/>
              </a:ext>
            </a:extLst>
          </p:cNvPr>
          <p:cNvSpPr txBox="1"/>
          <p:nvPr/>
        </p:nvSpPr>
        <p:spPr>
          <a:xfrm>
            <a:off x="6405209" y="1854281"/>
            <a:ext cx="10081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tx1"/>
                </a:solidFill>
              </a:rPr>
              <a:t>PYTANIE </a:t>
            </a:r>
            <a:r>
              <a:rPr lang="es-ES" dirty="0">
                <a:solidFill>
                  <a:schemeClr val="tx1"/>
                </a:solidFill>
              </a:rPr>
              <a:t>6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1147" y="782005"/>
            <a:ext cx="8212024" cy="536494"/>
          </a:xfrm>
          <a:prstGeom prst="rect">
            <a:avLst/>
          </a:prstGeom>
        </p:spPr>
      </p:pic>
      <p:sp>
        <p:nvSpPr>
          <p:cNvPr id="16" name="pole tekstowe 15"/>
          <p:cNvSpPr txBox="1"/>
          <p:nvPr/>
        </p:nvSpPr>
        <p:spPr>
          <a:xfrm>
            <a:off x="169260" y="2069288"/>
            <a:ext cx="452879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900" b="0" dirty="0">
                <a:solidFill>
                  <a:schemeClr val="tx1"/>
                </a:solidFill>
              </a:rPr>
              <a:t>Skrzynia porusza się w poziomie na długości 5 m przy sile F = 10 N przyłożonej pod kątem </a:t>
            </a:r>
            <a:r>
              <a:rPr lang="pl-PL" sz="900" b="0" dirty="0">
                <a:solidFill>
                  <a:schemeClr val="tx1"/>
                </a:solidFill>
                <a:sym typeface="Symbol" panose="05050102010706020507" pitchFamily="18" charset="2"/>
              </a:rPr>
              <a:t> = 30</a:t>
            </a:r>
            <a:r>
              <a:rPr lang="pl-PL" sz="900" b="0" baseline="30000" dirty="0">
                <a:solidFill>
                  <a:schemeClr val="tx1"/>
                </a:solidFill>
                <a:sym typeface="Symbol" panose="05050102010706020507" pitchFamily="18" charset="2"/>
              </a:rPr>
              <a:t>o</a:t>
            </a:r>
            <a:endParaRPr lang="pl-PL" sz="900" b="0" dirty="0">
              <a:solidFill>
                <a:schemeClr val="tx1"/>
              </a:solidFill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4916919" y="2065104"/>
            <a:ext cx="33123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900" b="0" dirty="0">
                <a:solidFill>
                  <a:schemeClr val="tx1"/>
                </a:solidFill>
              </a:rPr>
              <a:t>Skrzynia porusza się w poziomie na długości 1000 m przy sile F = 2000 N przyłożonej w dół.</a:t>
            </a:r>
          </a:p>
        </p:txBody>
      </p:sp>
      <p:sp>
        <p:nvSpPr>
          <p:cNvPr id="18" name="pole tekstowe 17"/>
          <p:cNvSpPr txBox="1"/>
          <p:nvPr/>
        </p:nvSpPr>
        <p:spPr>
          <a:xfrm>
            <a:off x="245388" y="3465637"/>
            <a:ext cx="3717442" cy="5078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900" b="0" dirty="0">
                <a:solidFill>
                  <a:schemeClr val="tx1"/>
                </a:solidFill>
              </a:rPr>
              <a:t>Jaka praca została wykonana przy sile F podczas przemieszczania?</a:t>
            </a:r>
          </a:p>
          <a:p>
            <a:endParaRPr lang="pl-PL" sz="900" b="0" dirty="0">
              <a:solidFill>
                <a:schemeClr val="tx1"/>
              </a:solidFill>
            </a:endParaRPr>
          </a:p>
          <a:p>
            <a:r>
              <a:rPr lang="pl-PL" sz="900" b="0" dirty="0">
                <a:solidFill>
                  <a:schemeClr val="tx1"/>
                </a:solidFill>
              </a:rPr>
              <a:t>Wybierz właściwą odpowiedź:</a:t>
            </a:r>
          </a:p>
        </p:txBody>
      </p:sp>
      <p:sp>
        <p:nvSpPr>
          <p:cNvPr id="19" name="pole tekstowe 18"/>
          <p:cNvSpPr txBox="1"/>
          <p:nvPr/>
        </p:nvSpPr>
        <p:spPr>
          <a:xfrm>
            <a:off x="5001847" y="3545665"/>
            <a:ext cx="3717442" cy="5078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900" b="0" dirty="0">
                <a:solidFill>
                  <a:schemeClr val="tx1"/>
                </a:solidFill>
              </a:rPr>
              <a:t>Jaka praca została wykonana przy sile F podczas przemieszczania?</a:t>
            </a:r>
          </a:p>
          <a:p>
            <a:endParaRPr lang="pl-PL" sz="900" b="0" dirty="0">
              <a:solidFill>
                <a:schemeClr val="tx1"/>
              </a:solidFill>
            </a:endParaRPr>
          </a:p>
          <a:p>
            <a:r>
              <a:rPr lang="pl-PL" sz="900" b="0" dirty="0">
                <a:solidFill>
                  <a:schemeClr val="tx1"/>
                </a:solidFill>
              </a:rPr>
              <a:t>Wybierz właściwą odpowiedź:</a:t>
            </a:r>
          </a:p>
        </p:txBody>
      </p:sp>
    </p:spTree>
    <p:extLst>
      <p:ext uri="{BB962C8B-B14F-4D97-AF65-F5344CB8AC3E}">
        <p14:creationId xmlns:p14="http://schemas.microsoft.com/office/powerpoint/2010/main" val="4129066382"/>
      </p:ext>
    </p:extLst>
  </p:cSld>
  <p:clrMapOvr>
    <a:masterClrMapping/>
  </p:clrMapOvr>
  <p:transition advClick="0" advTm="3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F8A6124-C902-459F-AFC9-A9C982DA3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C01E3795-8F4A-4D9D-9380-41CDB7DA7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71AEA63C-A1C4-4DFC-8D49-CD67EC151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C3C997D9-CE1B-4A2F-B4BC-5B09C8B60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2" name="Rectangle 4">
            <a:extLst>
              <a:ext uri="{FF2B5EF4-FFF2-40B4-BE49-F238E27FC236}">
                <a16:creationId xmlns:a16="http://schemas.microsoft.com/office/drawing/2014/main" id="{91109F23-79C3-437D-99B6-4B4EC6335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5DDF772-C40F-4533-B9E1-F5ADB9E900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5978" y="1241480"/>
            <a:ext cx="1296018" cy="135070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A815214-9924-4C19-AAEC-C9BDDC05AD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040" y="3432671"/>
            <a:ext cx="4752528" cy="83314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71BD724-6CA3-474D-9EA0-C22D81C006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004" y="2883949"/>
            <a:ext cx="4213864" cy="2201235"/>
          </a:xfrm>
          <a:prstGeom prst="rect">
            <a:avLst/>
          </a:prstGeom>
        </p:spPr>
      </p:pic>
      <p:pic>
        <p:nvPicPr>
          <p:cNvPr id="8" name="Gráfico 7" descr="Cabeza con engranajes">
            <a:extLst>
              <a:ext uri="{FF2B5EF4-FFF2-40B4-BE49-F238E27FC236}">
                <a16:creationId xmlns:a16="http://schemas.microsoft.com/office/drawing/2014/main" id="{1A0F7987-B4E8-4E2B-9694-2013218FBB9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85251" y="4785948"/>
            <a:ext cx="1173497" cy="1173497"/>
          </a:xfrm>
          <a:prstGeom prst="rect">
            <a:avLst/>
          </a:prstGeom>
        </p:spPr>
      </p:pic>
      <p:sp>
        <p:nvSpPr>
          <p:cNvPr id="16" name="Prostokąt 15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323528" y="1137221"/>
            <a:ext cx="82085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2000" dirty="0">
                <a:solidFill>
                  <a:schemeClr val="accent2">
                    <a:lumMod val="75000"/>
                  </a:schemeClr>
                </a:solidFill>
              </a:rPr>
              <a:t>RÓWNANIA KINETYCZNE - ROZWIĄZANIA</a:t>
            </a:r>
            <a:endParaRPr lang="en-US" sz="2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6F1E17A5-99A2-450F-AC97-BC84B3D4606F}"/>
              </a:ext>
            </a:extLst>
          </p:cNvPr>
          <p:cNvSpPr/>
          <p:nvPr/>
        </p:nvSpPr>
        <p:spPr>
          <a:xfrm>
            <a:off x="452004" y="1797622"/>
            <a:ext cx="72779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l-PL" sz="18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Praca wykonana przez siłę</a:t>
            </a:r>
            <a:endParaRPr lang="es-ES" sz="1800" dirty="0">
              <a:solidFill>
                <a:schemeClr val="accent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351740" y="2796578"/>
            <a:ext cx="452879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900" b="0" dirty="0">
                <a:solidFill>
                  <a:schemeClr val="tx1"/>
                </a:solidFill>
              </a:rPr>
              <a:t>Zastosujemy równanie określające pracę W wykonaną przez siłę F. Tylko składowa siły równoległa do przemieszczania wykonuje pracę.</a:t>
            </a:r>
          </a:p>
        </p:txBody>
      </p:sp>
      <p:sp>
        <p:nvSpPr>
          <p:cNvPr id="23" name="pole tekstowe 22"/>
          <p:cNvSpPr txBox="1"/>
          <p:nvPr/>
        </p:nvSpPr>
        <p:spPr>
          <a:xfrm>
            <a:off x="304728" y="4904859"/>
            <a:ext cx="201548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900" b="0" dirty="0">
                <a:solidFill>
                  <a:schemeClr val="tx1"/>
                </a:solidFill>
              </a:rPr>
              <a:t>Poprawna odpowiedź to 43</a:t>
            </a:r>
          </a:p>
        </p:txBody>
      </p:sp>
      <p:sp>
        <p:nvSpPr>
          <p:cNvPr id="19" name="pole tekstowe 18"/>
          <p:cNvSpPr txBox="1"/>
          <p:nvPr/>
        </p:nvSpPr>
        <p:spPr>
          <a:xfrm>
            <a:off x="317593" y="4840255"/>
            <a:ext cx="1786590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pole tekstowe 19"/>
              <p:cNvSpPr txBox="1"/>
              <p:nvPr/>
            </p:nvSpPr>
            <p:spPr>
              <a:xfrm>
                <a:off x="1744143" y="4925719"/>
                <a:ext cx="463103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11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</m:oMath>
                  </m:oMathPara>
                </a14:m>
                <a:endParaRPr lang="pl-PL" sz="1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pole tekstow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4143" y="4925719"/>
                <a:ext cx="463103" cy="169277"/>
              </a:xfrm>
              <a:prstGeom prst="rect">
                <a:avLst/>
              </a:prstGeom>
              <a:blipFill rotWithShape="0">
                <a:blip r:embed="rId8"/>
                <a:stretch>
                  <a:fillRect b="-2857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pole tekstowe 23"/>
          <p:cNvSpPr txBox="1"/>
          <p:nvPr/>
        </p:nvSpPr>
        <p:spPr>
          <a:xfrm>
            <a:off x="4922648" y="3870442"/>
            <a:ext cx="201548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900" b="0" dirty="0">
                <a:solidFill>
                  <a:schemeClr val="tx1"/>
                </a:solidFill>
              </a:rPr>
              <a:t>Poprawna odpowiedź to 0</a:t>
            </a:r>
          </a:p>
        </p:txBody>
      </p:sp>
      <p:sp>
        <p:nvSpPr>
          <p:cNvPr id="25" name="pole tekstowe 24"/>
          <p:cNvSpPr txBox="1"/>
          <p:nvPr/>
        </p:nvSpPr>
        <p:spPr>
          <a:xfrm>
            <a:off x="4935513" y="3805838"/>
            <a:ext cx="1786590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pole tekstowe 25"/>
              <p:cNvSpPr txBox="1"/>
              <p:nvPr/>
            </p:nvSpPr>
            <p:spPr>
              <a:xfrm>
                <a:off x="6228184" y="3870442"/>
                <a:ext cx="463103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11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</m:oMath>
                  </m:oMathPara>
                </a14:m>
                <a:endParaRPr lang="pl-PL" sz="1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pole tekstowe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3870442"/>
                <a:ext cx="463103" cy="169277"/>
              </a:xfrm>
              <a:prstGeom prst="rect">
                <a:avLst/>
              </a:prstGeom>
              <a:blipFill rotWithShape="0">
                <a:blip r:embed="rId8"/>
                <a:stretch>
                  <a:fillRect b="-2857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pole tekstowe 26"/>
          <p:cNvSpPr txBox="1"/>
          <p:nvPr/>
        </p:nvSpPr>
        <p:spPr>
          <a:xfrm>
            <a:off x="4880537" y="3385136"/>
            <a:ext cx="401194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900" b="0" dirty="0">
                <a:solidFill>
                  <a:schemeClr val="tx1"/>
                </a:solidFill>
              </a:rPr>
              <a:t>Tylko siła równoległa do przemieszczania wykonuje pracę. Siła F jest prostopadła do przemieszczenia, stąd też praca wynosi zero. </a:t>
            </a:r>
          </a:p>
        </p:txBody>
      </p:sp>
      <p:sp>
        <p:nvSpPr>
          <p:cNvPr id="28" name="CuadroTexto 12">
            <a:extLst>
              <a:ext uri="{FF2B5EF4-FFF2-40B4-BE49-F238E27FC236}">
                <a16:creationId xmlns:a16="http://schemas.microsoft.com/office/drawing/2014/main" id="{88DBD935-AADE-4449-9DF2-4B8B1F9019DB}"/>
              </a:ext>
            </a:extLst>
          </p:cNvPr>
          <p:cNvSpPr txBox="1"/>
          <p:nvPr/>
        </p:nvSpPr>
        <p:spPr>
          <a:xfrm>
            <a:off x="1312468" y="2405458"/>
            <a:ext cx="23042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tx1"/>
                </a:solidFill>
              </a:rPr>
              <a:t>PYTANIE 5</a:t>
            </a:r>
            <a:r>
              <a:rPr lang="es-ES" dirty="0">
                <a:solidFill>
                  <a:schemeClr val="tx1"/>
                </a:solidFill>
              </a:rPr>
              <a:t>: </a:t>
            </a:r>
            <a:r>
              <a:rPr lang="pl-PL" dirty="0">
                <a:solidFill>
                  <a:schemeClr val="tx1"/>
                </a:solidFill>
              </a:rPr>
              <a:t>ROZWIĄZANIE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9" name="CuadroTexto 12">
            <a:extLst>
              <a:ext uri="{FF2B5EF4-FFF2-40B4-BE49-F238E27FC236}">
                <a16:creationId xmlns:a16="http://schemas.microsoft.com/office/drawing/2014/main" id="{88DBD935-AADE-4449-9DF2-4B8B1F9019DB}"/>
              </a:ext>
            </a:extLst>
          </p:cNvPr>
          <p:cNvSpPr txBox="1"/>
          <p:nvPr/>
        </p:nvSpPr>
        <p:spPr>
          <a:xfrm>
            <a:off x="5539159" y="2386180"/>
            <a:ext cx="23042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tx1"/>
                </a:solidFill>
              </a:rPr>
              <a:t>PYTANIE 6</a:t>
            </a:r>
            <a:r>
              <a:rPr lang="es-ES" dirty="0">
                <a:solidFill>
                  <a:schemeClr val="tx1"/>
                </a:solidFill>
              </a:rPr>
              <a:t>: </a:t>
            </a:r>
            <a:r>
              <a:rPr lang="pl-PL" dirty="0">
                <a:solidFill>
                  <a:schemeClr val="tx1"/>
                </a:solidFill>
              </a:rPr>
              <a:t>ROZWIĄZANIE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5636"/>
      </p:ext>
    </p:extLst>
  </p:cSld>
  <p:clrMapOvr>
    <a:masterClrMapping/>
  </p:clrMapOvr>
  <p:transition advClick="0" advTm="3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F8A6124-C902-459F-AFC9-A9C982DA3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C01E3795-8F4A-4D9D-9380-41CDB7DA7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71AEA63C-A1C4-4DFC-8D49-CD67EC151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C3C997D9-CE1B-4A2F-B4BC-5B09C8B60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2" name="Rectangle 4">
            <a:extLst>
              <a:ext uri="{FF2B5EF4-FFF2-40B4-BE49-F238E27FC236}">
                <a16:creationId xmlns:a16="http://schemas.microsoft.com/office/drawing/2014/main" id="{91109F23-79C3-437D-99B6-4B4EC6335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6F1E17A5-99A2-450F-AC97-BC84B3D4606F}"/>
              </a:ext>
            </a:extLst>
          </p:cNvPr>
          <p:cNvSpPr/>
          <p:nvPr/>
        </p:nvSpPr>
        <p:spPr>
          <a:xfrm>
            <a:off x="452004" y="1976763"/>
            <a:ext cx="72779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l-PL" sz="18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Moment siły</a:t>
            </a:r>
            <a:endParaRPr lang="es-ES" sz="1800" dirty="0">
              <a:solidFill>
                <a:schemeClr val="accent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5DDF772-C40F-4533-B9E1-F5ADB9E900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5978" y="1241480"/>
            <a:ext cx="1296018" cy="1350703"/>
          </a:xfrm>
          <a:prstGeom prst="rect">
            <a:avLst/>
          </a:prstGeom>
        </p:spPr>
      </p:pic>
      <p:pic>
        <p:nvPicPr>
          <p:cNvPr id="8" name="Gráfico 7" descr="Cabeza con engranajes">
            <a:extLst>
              <a:ext uri="{FF2B5EF4-FFF2-40B4-BE49-F238E27FC236}">
                <a16:creationId xmlns:a16="http://schemas.microsoft.com/office/drawing/2014/main" id="{1A0F7987-B4E8-4E2B-9694-2013218FBB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85251" y="5000802"/>
            <a:ext cx="1173497" cy="1173497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572A3453-6483-40B1-8D03-5D8DD4417E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1171" y="2795169"/>
            <a:ext cx="3991096" cy="245520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627AB4C-B91B-4A15-B03C-1C2C1B678E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34580" y="2822963"/>
            <a:ext cx="4468572" cy="1972677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64170E8C-C248-450F-B686-DC75F1690DAE}"/>
              </a:ext>
            </a:extLst>
          </p:cNvPr>
          <p:cNvSpPr txBox="1"/>
          <p:nvPr/>
        </p:nvSpPr>
        <p:spPr>
          <a:xfrm>
            <a:off x="1663447" y="2318284"/>
            <a:ext cx="10081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tx1"/>
                </a:solidFill>
              </a:rPr>
              <a:t>PYTANIE </a:t>
            </a:r>
            <a:r>
              <a:rPr lang="es-E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CAE0774-79A7-4E88-BE73-00C74F80480F}"/>
              </a:ext>
            </a:extLst>
          </p:cNvPr>
          <p:cNvSpPr txBox="1"/>
          <p:nvPr/>
        </p:nvSpPr>
        <p:spPr>
          <a:xfrm>
            <a:off x="5868144" y="2360932"/>
            <a:ext cx="10081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tx1"/>
                </a:solidFill>
              </a:rPr>
              <a:t>PYTANIE </a:t>
            </a:r>
            <a:r>
              <a:rPr lang="es-E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251520" y="1201389"/>
            <a:ext cx="82085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2000" dirty="0">
                <a:solidFill>
                  <a:schemeClr val="accent2">
                    <a:lumMod val="75000"/>
                  </a:schemeClr>
                </a:solidFill>
              </a:rPr>
              <a:t>PRZYKŁADY RÓWNAŃ KINETYCZNYCH</a:t>
            </a:r>
            <a:endParaRPr lang="en-US" sz="2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273689" y="2753943"/>
            <a:ext cx="40917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900" b="0" dirty="0">
                <a:solidFill>
                  <a:schemeClr val="tx1"/>
                </a:solidFill>
              </a:rPr>
              <a:t>Siła F o wielkości 25 N jest przyłożona do belki, która może się obracać dookoła jak pokazano na rysunku. </a:t>
            </a:r>
          </a:p>
        </p:txBody>
      </p:sp>
      <p:sp>
        <p:nvSpPr>
          <p:cNvPr id="18" name="pole tekstowe 17"/>
          <p:cNvSpPr txBox="1"/>
          <p:nvPr/>
        </p:nvSpPr>
        <p:spPr>
          <a:xfrm>
            <a:off x="258105" y="4327048"/>
            <a:ext cx="4091733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900" b="0" dirty="0">
                <a:solidFill>
                  <a:schemeClr val="tx1"/>
                </a:solidFill>
              </a:rPr>
              <a:t>Siła jest oddalona o r = 0.75 m od końca belki i przyłożona pod kątem </a:t>
            </a:r>
            <a:r>
              <a:rPr lang="pl-PL" sz="900" b="0" dirty="0">
                <a:solidFill>
                  <a:schemeClr val="tx1"/>
                </a:solidFill>
                <a:sym typeface="Symbol" panose="05050102010706020507" pitchFamily="18" charset="2"/>
              </a:rPr>
              <a:t> = 60</a:t>
            </a:r>
            <a:r>
              <a:rPr lang="pl-PL" sz="900" b="0" baseline="30000" dirty="0">
                <a:solidFill>
                  <a:schemeClr val="tx1"/>
                </a:solidFill>
                <a:sym typeface="Symbol" panose="05050102010706020507" pitchFamily="18" charset="2"/>
              </a:rPr>
              <a:t>o</a:t>
            </a:r>
            <a:r>
              <a:rPr lang="pl-PL" sz="900" b="0" dirty="0">
                <a:solidFill>
                  <a:schemeClr val="tx1"/>
                </a:solidFill>
                <a:sym typeface="Symbol" panose="05050102010706020507" pitchFamily="18" charset="2"/>
              </a:rPr>
              <a:t>.</a:t>
            </a:r>
          </a:p>
          <a:p>
            <a:r>
              <a:rPr lang="pl-PL" sz="900" b="0" dirty="0">
                <a:solidFill>
                  <a:schemeClr val="tx1"/>
                </a:solidFill>
                <a:sym typeface="Symbol" panose="05050102010706020507" pitchFamily="18" charset="2"/>
              </a:rPr>
              <a:t>Jaki jest moment siły w belce?</a:t>
            </a:r>
          </a:p>
          <a:p>
            <a:endParaRPr lang="pl-PL" sz="900" b="0" dirty="0">
              <a:solidFill>
                <a:schemeClr val="tx1"/>
              </a:solidFill>
            </a:endParaRPr>
          </a:p>
          <a:p>
            <a:r>
              <a:rPr lang="pl-PL" sz="900" b="0" dirty="0">
                <a:solidFill>
                  <a:schemeClr val="tx1"/>
                </a:solidFill>
              </a:rPr>
              <a:t>Odpowiedz używając układu współrzędnych, w którym znak dodatni wyznaczony jest przeciwnie do ruchu wskazówek zegara.</a:t>
            </a:r>
          </a:p>
        </p:txBody>
      </p:sp>
      <p:sp>
        <p:nvSpPr>
          <p:cNvPr id="19" name="pole tekstowe 18"/>
          <p:cNvSpPr txBox="1"/>
          <p:nvPr/>
        </p:nvSpPr>
        <p:spPr>
          <a:xfrm>
            <a:off x="4606113" y="3985230"/>
            <a:ext cx="4091733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l-PL" sz="900" b="0" dirty="0">
              <a:solidFill>
                <a:schemeClr val="tx1"/>
              </a:solidFill>
            </a:endParaRPr>
          </a:p>
          <a:p>
            <a:r>
              <a:rPr lang="pl-PL" sz="900" b="0" dirty="0">
                <a:solidFill>
                  <a:schemeClr val="tx1"/>
                </a:solidFill>
              </a:rPr>
              <a:t>Siła jest równoległa do belki i oddalona o r = 0.75 m od jej końca</a:t>
            </a:r>
            <a:endParaRPr lang="pl-PL" sz="900" b="0" dirty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r>
              <a:rPr lang="pl-PL" sz="900" b="0" dirty="0">
                <a:solidFill>
                  <a:schemeClr val="tx1"/>
                </a:solidFill>
                <a:sym typeface="Symbol" panose="05050102010706020507" pitchFamily="18" charset="2"/>
              </a:rPr>
              <a:t>Jaki jest moment siły w pręcie?</a:t>
            </a:r>
          </a:p>
          <a:p>
            <a:endParaRPr lang="pl-PL" sz="900" b="0" dirty="0">
              <a:solidFill>
                <a:schemeClr val="tx1"/>
              </a:solidFill>
            </a:endParaRPr>
          </a:p>
          <a:p>
            <a:r>
              <a:rPr lang="pl-PL" sz="900" b="0" dirty="0">
                <a:solidFill>
                  <a:schemeClr val="tx1"/>
                </a:solidFill>
              </a:rPr>
              <a:t>Odpowiedz używając układu współrzędnych, w którym znak dodatni wyznaczony jest przeciwnie do ruchu wskazówek zegara.</a:t>
            </a:r>
          </a:p>
        </p:txBody>
      </p:sp>
      <p:sp>
        <p:nvSpPr>
          <p:cNvPr id="20" name="pole tekstowe 19"/>
          <p:cNvSpPr txBox="1"/>
          <p:nvPr/>
        </p:nvSpPr>
        <p:spPr>
          <a:xfrm>
            <a:off x="4577735" y="2727382"/>
            <a:ext cx="40917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900" b="0" dirty="0">
                <a:solidFill>
                  <a:schemeClr val="tx1"/>
                </a:solidFill>
              </a:rPr>
              <a:t>Siła F o wielkości 25 N jest przyłożona do belki, która może się obracać dookoła jak pokazano na rysunku. </a:t>
            </a:r>
          </a:p>
        </p:txBody>
      </p:sp>
    </p:spTree>
    <p:extLst>
      <p:ext uri="{BB962C8B-B14F-4D97-AF65-F5344CB8AC3E}">
        <p14:creationId xmlns:p14="http://schemas.microsoft.com/office/powerpoint/2010/main" val="1344788546"/>
      </p:ext>
    </p:extLst>
  </p:cSld>
  <p:clrMapOvr>
    <a:masterClrMapping/>
  </p:clrMapOvr>
  <p:transition advClick="0" advTm="3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F8A6124-C902-459F-AFC9-A9C982DA3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C01E3795-8F4A-4D9D-9380-41CDB7DA7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71AEA63C-A1C4-4DFC-8D49-CD67EC151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C3C997D9-CE1B-4A2F-B4BC-5B09C8B60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2" name="Rectangle 4">
            <a:extLst>
              <a:ext uri="{FF2B5EF4-FFF2-40B4-BE49-F238E27FC236}">
                <a16:creationId xmlns:a16="http://schemas.microsoft.com/office/drawing/2014/main" id="{91109F23-79C3-437D-99B6-4B4EC6335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6F1E17A5-99A2-450F-AC97-BC84B3D4606F}"/>
              </a:ext>
            </a:extLst>
          </p:cNvPr>
          <p:cNvSpPr/>
          <p:nvPr/>
        </p:nvSpPr>
        <p:spPr>
          <a:xfrm>
            <a:off x="452004" y="1976763"/>
            <a:ext cx="72779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l-PL" sz="18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Moment siły</a:t>
            </a:r>
            <a:endParaRPr lang="es-ES" sz="1800" dirty="0">
              <a:solidFill>
                <a:schemeClr val="accent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5DDF772-C40F-4533-B9E1-F5ADB9E900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462" y="926147"/>
            <a:ext cx="1296018" cy="1350703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B4350298-6D13-4063-A2F5-2297879135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323" y="2758088"/>
            <a:ext cx="4142974" cy="274588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46D2360-F2ED-4766-AAED-9AFE5CA3CC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3635" y="3112104"/>
            <a:ext cx="4450365" cy="1282752"/>
          </a:xfrm>
          <a:prstGeom prst="rect">
            <a:avLst/>
          </a:prstGeom>
        </p:spPr>
      </p:pic>
      <p:pic>
        <p:nvPicPr>
          <p:cNvPr id="8" name="Gráfico 7" descr="Cabeza con engranajes">
            <a:extLst>
              <a:ext uri="{FF2B5EF4-FFF2-40B4-BE49-F238E27FC236}">
                <a16:creationId xmlns:a16="http://schemas.microsoft.com/office/drawing/2014/main" id="{1A0F7987-B4E8-4E2B-9694-2013218FBB9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90999" y="4954868"/>
            <a:ext cx="1173497" cy="1173497"/>
          </a:xfrm>
          <a:prstGeom prst="rect">
            <a:avLst/>
          </a:prstGeom>
        </p:spPr>
      </p:pic>
      <p:sp>
        <p:nvSpPr>
          <p:cNvPr id="16" name="Prostokąt 15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323528" y="1137221"/>
            <a:ext cx="82085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2000" dirty="0">
                <a:solidFill>
                  <a:schemeClr val="accent2">
                    <a:lumMod val="75000"/>
                  </a:schemeClr>
                </a:solidFill>
              </a:rPr>
              <a:t>RÓWNANIA KINETYCZNE - ROZWIĄZANIA</a:t>
            </a:r>
            <a:endParaRPr lang="en-US" sz="2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412458" y="5301208"/>
            <a:ext cx="201548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900" b="0" dirty="0">
                <a:solidFill>
                  <a:schemeClr val="tx1"/>
                </a:solidFill>
              </a:rPr>
              <a:t>Poprawna odpowiedź to -16 N*m</a:t>
            </a:r>
          </a:p>
        </p:txBody>
      </p:sp>
      <p:sp>
        <p:nvSpPr>
          <p:cNvPr id="18" name="pole tekstowe 17"/>
          <p:cNvSpPr txBox="1"/>
          <p:nvPr/>
        </p:nvSpPr>
        <p:spPr>
          <a:xfrm>
            <a:off x="425323" y="5229200"/>
            <a:ext cx="1786590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20" name="pole tekstowe 19"/>
          <p:cNvSpPr txBox="1"/>
          <p:nvPr/>
        </p:nvSpPr>
        <p:spPr>
          <a:xfrm>
            <a:off x="4720034" y="4104298"/>
            <a:ext cx="201548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900" b="0" dirty="0">
                <a:solidFill>
                  <a:schemeClr val="tx1"/>
                </a:solidFill>
              </a:rPr>
              <a:t>Poprawna odpowiedź to 0 N*m</a:t>
            </a:r>
          </a:p>
        </p:txBody>
      </p:sp>
      <p:sp>
        <p:nvSpPr>
          <p:cNvPr id="21" name="pole tekstowe 20"/>
          <p:cNvSpPr txBox="1"/>
          <p:nvPr/>
        </p:nvSpPr>
        <p:spPr>
          <a:xfrm>
            <a:off x="4732899" y="4032290"/>
            <a:ext cx="1786590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22" name="pole tekstowe 21"/>
          <p:cNvSpPr txBox="1"/>
          <p:nvPr/>
        </p:nvSpPr>
        <p:spPr>
          <a:xfrm>
            <a:off x="336090" y="2736934"/>
            <a:ext cx="4232207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900" b="0" dirty="0">
                <a:solidFill>
                  <a:schemeClr val="tx1"/>
                </a:solidFill>
              </a:rPr>
              <a:t>Przyłożona siła F obraca belkę zgodnie z ruchem wskazówek zegara o wokół końca. Zatem moment siły jest zgodny z ruchem wskazówek zegara i ujemny. </a:t>
            </a:r>
          </a:p>
          <a:p>
            <a:r>
              <a:rPr lang="pl-PL" sz="900" b="0" dirty="0">
                <a:solidFill>
                  <a:schemeClr val="tx1"/>
                </a:solidFill>
              </a:rPr>
              <a:t>Można określić wielkość </a:t>
            </a:r>
            <a:r>
              <a:rPr lang="pl-PL" sz="1200" b="0" dirty="0">
                <a:solidFill>
                  <a:schemeClr val="tx1"/>
                </a:solidFill>
                <a:sym typeface="Symbol" panose="05050102010706020507" pitchFamily="18" charset="2"/>
              </a:rPr>
              <a:t></a:t>
            </a:r>
            <a:r>
              <a:rPr lang="pl-PL" sz="900" b="0" dirty="0">
                <a:solidFill>
                  <a:schemeClr val="tx1"/>
                </a:solidFill>
              </a:rPr>
              <a:t> używając wzoru:</a:t>
            </a:r>
          </a:p>
        </p:txBody>
      </p:sp>
      <p:sp>
        <p:nvSpPr>
          <p:cNvPr id="24" name="pole tekstowe 23"/>
          <p:cNvSpPr txBox="1"/>
          <p:nvPr/>
        </p:nvSpPr>
        <p:spPr>
          <a:xfrm>
            <a:off x="349949" y="4962364"/>
            <a:ext cx="3816424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900" b="0" dirty="0">
                <a:solidFill>
                  <a:schemeClr val="tx1"/>
                </a:solidFill>
              </a:rPr>
              <a:t>Ponieważ kierunek siły jest przeciwny, moment siły wynosi to -16 N*m</a:t>
            </a:r>
          </a:p>
        </p:txBody>
      </p:sp>
      <p:sp>
        <p:nvSpPr>
          <p:cNvPr id="25" name="pole tekstowe 24"/>
          <p:cNvSpPr txBox="1"/>
          <p:nvPr/>
        </p:nvSpPr>
        <p:spPr>
          <a:xfrm>
            <a:off x="323528" y="3648196"/>
            <a:ext cx="3816424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900" b="0" dirty="0">
                <a:solidFill>
                  <a:schemeClr val="tx1"/>
                </a:solidFill>
              </a:rPr>
              <a:t>Do wzoru podstawmy określone wartości</a:t>
            </a:r>
          </a:p>
        </p:txBody>
      </p:sp>
      <p:sp>
        <p:nvSpPr>
          <p:cNvPr id="26" name="pole tekstowe 25"/>
          <p:cNvSpPr txBox="1"/>
          <p:nvPr/>
        </p:nvSpPr>
        <p:spPr>
          <a:xfrm>
            <a:off x="4608640" y="3112104"/>
            <a:ext cx="409173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900" b="0" dirty="0">
                <a:solidFill>
                  <a:schemeClr val="tx1"/>
                </a:solidFill>
              </a:rPr>
              <a:t>Można określić wielkość </a:t>
            </a:r>
            <a:r>
              <a:rPr lang="pl-PL" sz="1200" b="0" dirty="0">
                <a:solidFill>
                  <a:schemeClr val="tx1"/>
                </a:solidFill>
                <a:sym typeface="Symbol" panose="05050102010706020507" pitchFamily="18" charset="2"/>
              </a:rPr>
              <a:t></a:t>
            </a:r>
            <a:r>
              <a:rPr lang="pl-PL" sz="900" b="0" dirty="0">
                <a:solidFill>
                  <a:schemeClr val="tx1"/>
                </a:solidFill>
              </a:rPr>
              <a:t> używając wzoru:</a:t>
            </a:r>
          </a:p>
        </p:txBody>
      </p:sp>
      <p:sp>
        <p:nvSpPr>
          <p:cNvPr id="27" name="pole tekstowe 26"/>
          <p:cNvSpPr txBox="1"/>
          <p:nvPr/>
        </p:nvSpPr>
        <p:spPr>
          <a:xfrm>
            <a:off x="4621751" y="4564213"/>
            <a:ext cx="3816424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900" b="0" dirty="0">
                <a:solidFill>
                  <a:schemeClr val="tx1"/>
                </a:solidFill>
              </a:rPr>
              <a:t>Ponieważ kierunek siły jest równoległy do belki i </a:t>
            </a:r>
            <a:r>
              <a:rPr lang="pl-PL" sz="1200" b="0" dirty="0">
                <a:solidFill>
                  <a:schemeClr val="tx1"/>
                </a:solidFill>
                <a:sym typeface="Symbol" panose="05050102010706020507" pitchFamily="18" charset="2"/>
              </a:rPr>
              <a:t></a:t>
            </a:r>
            <a:r>
              <a:rPr lang="pl-PL" sz="900" b="0" dirty="0">
                <a:solidFill>
                  <a:schemeClr val="tx1"/>
                </a:solidFill>
              </a:rPr>
              <a:t> wynosi zero, siła powoduje zerowy moment siły. </a:t>
            </a:r>
          </a:p>
        </p:txBody>
      </p:sp>
      <p:sp>
        <p:nvSpPr>
          <p:cNvPr id="28" name="CuadroTexto 12">
            <a:extLst>
              <a:ext uri="{FF2B5EF4-FFF2-40B4-BE49-F238E27FC236}">
                <a16:creationId xmlns:a16="http://schemas.microsoft.com/office/drawing/2014/main" id="{88DBD935-AADE-4449-9DF2-4B8B1F9019DB}"/>
              </a:ext>
            </a:extLst>
          </p:cNvPr>
          <p:cNvSpPr txBox="1"/>
          <p:nvPr/>
        </p:nvSpPr>
        <p:spPr>
          <a:xfrm>
            <a:off x="1187624" y="2378180"/>
            <a:ext cx="23042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tx1"/>
                </a:solidFill>
              </a:rPr>
              <a:t>PYTANIE 7</a:t>
            </a:r>
            <a:r>
              <a:rPr lang="es-ES" dirty="0">
                <a:solidFill>
                  <a:schemeClr val="tx1"/>
                </a:solidFill>
              </a:rPr>
              <a:t>: </a:t>
            </a:r>
            <a:r>
              <a:rPr lang="pl-PL" dirty="0">
                <a:solidFill>
                  <a:schemeClr val="tx1"/>
                </a:solidFill>
              </a:rPr>
              <a:t>ROZWIĄZANIE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9" name="CuadroTexto 12">
            <a:extLst>
              <a:ext uri="{FF2B5EF4-FFF2-40B4-BE49-F238E27FC236}">
                <a16:creationId xmlns:a16="http://schemas.microsoft.com/office/drawing/2014/main" id="{88DBD935-AADE-4449-9DF2-4B8B1F9019DB}"/>
              </a:ext>
            </a:extLst>
          </p:cNvPr>
          <p:cNvSpPr txBox="1"/>
          <p:nvPr/>
        </p:nvSpPr>
        <p:spPr>
          <a:xfrm>
            <a:off x="5239091" y="2387489"/>
            <a:ext cx="23042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tx1"/>
                </a:solidFill>
              </a:rPr>
              <a:t>PYTANIE 8</a:t>
            </a:r>
            <a:r>
              <a:rPr lang="es-ES" dirty="0">
                <a:solidFill>
                  <a:schemeClr val="tx1"/>
                </a:solidFill>
              </a:rPr>
              <a:t>: </a:t>
            </a:r>
            <a:r>
              <a:rPr lang="pl-PL" dirty="0">
                <a:solidFill>
                  <a:schemeClr val="tx1"/>
                </a:solidFill>
              </a:rPr>
              <a:t>ROZWIĄZANIE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611764"/>
      </p:ext>
    </p:extLst>
  </p:cSld>
  <p:clrMapOvr>
    <a:masterClrMapping/>
  </p:clrMapOvr>
  <p:transition advClick="0" advTm="3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409B4284-4273-447C-B042-17713444A6D0}"/>
              </a:ext>
            </a:extLst>
          </p:cNvPr>
          <p:cNvSpPr txBox="1"/>
          <p:nvPr/>
        </p:nvSpPr>
        <p:spPr>
          <a:xfrm>
            <a:off x="1691680" y="4725144"/>
            <a:ext cx="612068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100" b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Wsparcie Komisji Europejskiej dla produkcji tej publikacji nie stanowi poparcia dla treści, które odzwierciedlają jedynie poglądy autorów, a Komisja nie może zostać pociągnięta do odpowiedzialności za jakiekolwiek wykorzystanie informacji w niej zawartych.</a:t>
            </a:r>
            <a:endParaRPr lang="pl-PL" sz="1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052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CD7F052-12D2-4476-BCD0-6B14FF2C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19D27B6-3918-41BD-86A4-18A6BA056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6772BD0-516D-4BF7-92E6-E108C885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7D5C157F-9564-4480-B509-11234DAD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4" name="Rectangle 4">
            <a:extLst>
              <a:ext uri="{FF2B5EF4-FFF2-40B4-BE49-F238E27FC236}">
                <a16:creationId xmlns:a16="http://schemas.microsoft.com/office/drawing/2014/main" id="{F2CF61EE-0026-4A42-B800-DD26CAF4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323850" y="1412875"/>
            <a:ext cx="8135938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400" dirty="0">
                <a:solidFill>
                  <a:schemeClr val="accent2">
                    <a:lumMod val="75000"/>
                  </a:schemeClr>
                </a:solidFill>
              </a:rPr>
              <a:t>SPIS TREŚCI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6F1E17A5-99A2-450F-AC97-BC84B3D4606F}"/>
              </a:ext>
            </a:extLst>
          </p:cNvPr>
          <p:cNvSpPr/>
          <p:nvPr/>
        </p:nvSpPr>
        <p:spPr>
          <a:xfrm>
            <a:off x="1043930" y="2028616"/>
            <a:ext cx="705614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200" b="0" dirty="0" err="1">
                <a:solidFill>
                  <a:schemeClr val="accent2">
                    <a:lumMod val="75000"/>
                  </a:schemeClr>
                </a:solidFill>
              </a:rPr>
              <a:t>Podstawowe</a:t>
            </a:r>
            <a:r>
              <a:rPr lang="en-US" sz="2200" b="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200" b="0" dirty="0" err="1">
                <a:solidFill>
                  <a:schemeClr val="accent2">
                    <a:lumMod val="75000"/>
                  </a:schemeClr>
                </a:solidFill>
              </a:rPr>
              <a:t>zmienne</a:t>
            </a:r>
            <a:r>
              <a:rPr lang="en-US" sz="2200" b="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200" b="0" dirty="0" err="1">
                <a:solidFill>
                  <a:schemeClr val="accent2">
                    <a:lumMod val="75000"/>
                  </a:schemeClr>
                </a:solidFill>
              </a:rPr>
              <a:t>kinetyczne</a:t>
            </a:r>
            <a:r>
              <a:rPr lang="pl-PL" sz="2200" b="0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l-PL" sz="2200" b="0" dirty="0">
                <a:solidFill>
                  <a:schemeClr val="accent2">
                    <a:lumMod val="75000"/>
                  </a:schemeClr>
                </a:solidFill>
              </a:rPr>
              <a:t>---------------------</a:t>
            </a:r>
            <a:r>
              <a:rPr lang="en-US" sz="2200" b="0" dirty="0">
                <a:solidFill>
                  <a:schemeClr val="accent2">
                    <a:lumMod val="75000"/>
                  </a:schemeClr>
                </a:solidFill>
              </a:rPr>
              <a:t>------------------------------------------------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l-PL" sz="2200" b="0" dirty="0">
                <a:solidFill>
                  <a:schemeClr val="accent2">
                    <a:lumMod val="75000"/>
                  </a:schemeClr>
                </a:solidFill>
              </a:rPr>
              <a:t>Sprawdź swoją wiedzę w zakresie równań kinetycznych</a:t>
            </a:r>
            <a:endParaRPr lang="en-US" sz="2200" b="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Click="0" advTm="3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CD7F052-12D2-4476-BCD0-6B14FF2C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19D27B6-3918-41BD-86A4-18A6BA056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6772BD0-516D-4BF7-92E6-E108C885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7D5C157F-9564-4480-B509-11234DAD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4" name="Rectangle 4">
            <a:extLst>
              <a:ext uri="{FF2B5EF4-FFF2-40B4-BE49-F238E27FC236}">
                <a16:creationId xmlns:a16="http://schemas.microsoft.com/office/drawing/2014/main" id="{F2CF61EE-0026-4A42-B800-DD26CAF4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323850" y="1412875"/>
            <a:ext cx="8135938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2400" dirty="0">
                <a:solidFill>
                  <a:schemeClr val="accent2">
                    <a:lumMod val="75000"/>
                  </a:schemeClr>
                </a:solidFill>
              </a:rPr>
              <a:t>PODSTAWOWE RÓWNANIA KONETYCZNE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65A19F4D-6148-4BDE-A5B5-4D2791C88B62}"/>
              </a:ext>
            </a:extLst>
          </p:cNvPr>
          <p:cNvSpPr/>
          <p:nvPr/>
        </p:nvSpPr>
        <p:spPr>
          <a:xfrm>
            <a:off x="2296376" y="1991574"/>
            <a:ext cx="4551247" cy="2718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400"/>
              </a:lnSpc>
              <a:spcBef>
                <a:spcPts val="1200"/>
              </a:spcBef>
              <a:spcAft>
                <a:spcPts val="0"/>
              </a:spcAft>
            </a:pPr>
            <a:r>
              <a:rPr lang="pl-PL" sz="1200" dirty="0">
                <a:solidFill>
                  <a:schemeClr val="tx1"/>
                </a:solidFill>
                <a:ea typeface="Calibri" panose="020F0502020204030204" pitchFamily="34" charset="0"/>
              </a:rPr>
              <a:t>Kinetyka odpowiada na pytania, dlaczego ciało się porusza</a:t>
            </a:r>
            <a:r>
              <a:rPr lang="en-GB" sz="1200" dirty="0">
                <a:ea typeface="Calibri" panose="020F0502020204030204" pitchFamily="34" charset="0"/>
              </a:rPr>
              <a:t>.</a:t>
            </a:r>
            <a:endParaRPr lang="es-ES" sz="1200" dirty="0">
              <a:ea typeface="Calibri" panose="020F050202020403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95A1A687-76A2-4276-B701-560DA08E8328}"/>
              </a:ext>
            </a:extLst>
          </p:cNvPr>
          <p:cNvSpPr/>
          <p:nvPr/>
        </p:nvSpPr>
        <p:spPr>
          <a:xfrm>
            <a:off x="719591" y="2466982"/>
            <a:ext cx="4572000" cy="45140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ts val="1400"/>
              </a:lnSpc>
              <a:spcBef>
                <a:spcPts val="1200"/>
              </a:spcBef>
              <a:spcAft>
                <a:spcPts val="0"/>
              </a:spcAft>
            </a:pPr>
            <a:r>
              <a:rPr lang="pl-PL" dirty="0">
                <a:solidFill>
                  <a:schemeClr val="tx1"/>
                </a:solidFill>
                <a:ea typeface="Calibri" panose="020F0502020204030204" pitchFamily="34" charset="0"/>
              </a:rPr>
              <a:t>Siła</a:t>
            </a:r>
            <a:r>
              <a:rPr lang="pl-PL" b="0" dirty="0">
                <a:solidFill>
                  <a:schemeClr val="tx1"/>
                </a:solidFill>
                <a:ea typeface="Calibri" panose="020F0502020204030204" pitchFamily="34" charset="0"/>
              </a:rPr>
              <a:t> to wielkość fizyczna będąca miarą oddziaływań fizycznych między ciałami umożliwiając ilościowe określenie przyczyn zmian w ruchu ciał.</a:t>
            </a:r>
            <a:endParaRPr lang="es-ES" b="0" dirty="0">
              <a:solidFill>
                <a:schemeClr val="tx1"/>
              </a:solidFill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ángulo 7">
                <a:extLst>
                  <a:ext uri="{FF2B5EF4-FFF2-40B4-BE49-F238E27FC236}">
                    <a16:creationId xmlns:a16="http://schemas.microsoft.com/office/drawing/2014/main" id="{49E1DE61-CCBF-4548-B3CD-B05CAFB2B717}"/>
                  </a:ext>
                </a:extLst>
              </p:cNvPr>
              <p:cNvSpPr/>
              <p:nvPr/>
            </p:nvSpPr>
            <p:spPr>
              <a:xfrm>
                <a:off x="6177997" y="2461641"/>
                <a:ext cx="2242793" cy="2648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E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es-E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es-E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s-E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l-PL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𝒎𝒂𝒔𝒂</m:t>
                      </m:r>
                      <m:r>
                        <a:rPr lang="es-E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pl-PL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𝒑𝒓𝒛𝒚𝒔𝒑𝒊𝒆𝒔𝒛𝒆𝒏𝒊𝒆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8" name="Rectángulo 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9E1DE61-CCBF-4548-B3CD-B05CAFB2B7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7997" y="2461641"/>
                <a:ext cx="2242793" cy="264881"/>
              </a:xfrm>
              <a:prstGeom prst="rect">
                <a:avLst/>
              </a:prstGeom>
              <a:blipFill rotWithShape="0">
                <a:blip r:embed="rId3"/>
                <a:stretch>
                  <a:fillRect t="-6977" b="-2326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ángulo 8">
            <a:extLst>
              <a:ext uri="{FF2B5EF4-FFF2-40B4-BE49-F238E27FC236}">
                <a16:creationId xmlns:a16="http://schemas.microsoft.com/office/drawing/2014/main" id="{99A8F700-9E29-431E-B7B5-0E75B209846A}"/>
              </a:ext>
            </a:extLst>
          </p:cNvPr>
          <p:cNvSpPr/>
          <p:nvPr/>
        </p:nvSpPr>
        <p:spPr>
          <a:xfrm>
            <a:off x="719591" y="2957881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l-PL" dirty="0">
                <a:solidFill>
                  <a:schemeClr val="tx1"/>
                </a:solidFill>
                <a:ea typeface="Calibri" panose="020F0502020204030204" pitchFamily="34" charset="0"/>
              </a:rPr>
              <a:t>Energia</a:t>
            </a:r>
            <a:r>
              <a:rPr lang="pl-PL" b="0" dirty="0">
                <a:solidFill>
                  <a:schemeClr val="tx1"/>
                </a:solidFill>
                <a:ea typeface="Calibri" panose="020F0502020204030204" pitchFamily="34" charset="0"/>
              </a:rPr>
              <a:t> jest miarą zdolności kogoś lub czegoś do wykonywania pracy</a:t>
            </a:r>
            <a:r>
              <a:rPr lang="en-GB" b="0" dirty="0">
                <a:solidFill>
                  <a:schemeClr val="tx1"/>
                </a:solidFill>
                <a:ea typeface="Calibri" panose="020F0502020204030204" pitchFamily="34" charset="0"/>
              </a:rPr>
              <a:t>.</a:t>
            </a:r>
            <a:endParaRPr lang="es-ES" b="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ángulo 9">
                <a:extLst>
                  <a:ext uri="{FF2B5EF4-FFF2-40B4-BE49-F238E27FC236}">
                    <a16:creationId xmlns:a16="http://schemas.microsoft.com/office/drawing/2014/main" id="{92B77B00-9EE5-4620-B20C-D8568A3EBF6F}"/>
                  </a:ext>
                </a:extLst>
              </p:cNvPr>
              <p:cNvSpPr/>
              <p:nvPr/>
            </p:nvSpPr>
            <p:spPr>
              <a:xfrm>
                <a:off x="1043608" y="3375012"/>
                <a:ext cx="4572000" cy="40011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pl-PL" dirty="0">
                    <a:solidFill>
                      <a:schemeClr val="tx1"/>
                    </a:solidFill>
                    <a:ea typeface="Calibri" panose="020F0502020204030204" pitchFamily="34" charset="0"/>
                  </a:rPr>
                  <a:t>Energia kinetyczna</a:t>
                </a:r>
                <a:r>
                  <a:rPr lang="en-GB" dirty="0">
                    <a:solidFill>
                      <a:schemeClr val="tx1"/>
                    </a:solidFill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(</m:t>
                        </m:r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𝐸</m:t>
                        </m:r>
                      </m:e>
                      <m:sub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𝐾</m:t>
                        </m:r>
                      </m:sub>
                    </m:sSub>
                    <m:r>
                      <a:rPr lang="en-GB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GB" dirty="0">
                    <a:solidFill>
                      <a:schemeClr val="tx1"/>
                    </a:solidFill>
                    <a:ea typeface="Calibri" panose="020F0502020204030204" pitchFamily="34" charset="0"/>
                  </a:rPr>
                  <a:t>: </a:t>
                </a:r>
                <a:r>
                  <a:rPr lang="pl-PL" b="0" dirty="0">
                    <a:solidFill>
                      <a:schemeClr val="tx1"/>
                    </a:solidFill>
                    <a:ea typeface="Calibri" panose="020F0502020204030204" pitchFamily="34" charset="0"/>
                  </a:rPr>
                  <a:t>Energia, którą obiekt posiada dzięki swojemu ruchowi</a:t>
                </a:r>
                <a:r>
                  <a:rPr lang="en-GB" b="0" dirty="0">
                    <a:solidFill>
                      <a:schemeClr val="tx1"/>
                    </a:solidFill>
                    <a:ea typeface="Calibri" panose="020F0502020204030204" pitchFamily="34" charset="0"/>
                  </a:rPr>
                  <a:t>. </a:t>
                </a:r>
                <a:endParaRPr lang="es-E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ctángulo 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2B77B00-9EE5-4620-B20C-D8568A3EBF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3375012"/>
                <a:ext cx="4572000" cy="400110"/>
              </a:xfrm>
              <a:prstGeom prst="rect">
                <a:avLst/>
              </a:prstGeom>
              <a:blipFill rotWithShape="0">
                <a:blip r:embed="rId4"/>
                <a:stretch>
                  <a:fillRect t="-1538" b="-6154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10">
                <a:extLst>
                  <a:ext uri="{FF2B5EF4-FFF2-40B4-BE49-F238E27FC236}">
                    <a16:creationId xmlns:a16="http://schemas.microsoft.com/office/drawing/2014/main" id="{31250D6B-F7A2-42EE-A233-1627411DC7E1}"/>
                  </a:ext>
                </a:extLst>
              </p:cNvPr>
              <p:cNvSpPr/>
              <p:nvPr/>
            </p:nvSpPr>
            <p:spPr>
              <a:xfrm>
                <a:off x="1043608" y="3790132"/>
                <a:ext cx="4572000" cy="25808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pl-PL" dirty="0">
                    <a:solidFill>
                      <a:schemeClr val="tx1"/>
                    </a:solidFill>
                    <a:ea typeface="Calibri" panose="020F0502020204030204" pitchFamily="34" charset="0"/>
                  </a:rPr>
                  <a:t>Energia potencjalna</a:t>
                </a:r>
                <a:r>
                  <a:rPr lang="en-GB" dirty="0">
                    <a:solidFill>
                      <a:schemeClr val="tx1"/>
                    </a:solidFill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(</m:t>
                        </m:r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𝐸</m:t>
                        </m:r>
                      </m:e>
                      <m:sub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𝑝</m:t>
                        </m:r>
                      </m:sub>
                    </m:sSub>
                    <m:r>
                      <a:rPr lang="en-GB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</m:t>
                    </m:r>
                    <m:r>
                      <a:rPr lang="pl-PL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:</m:t>
                    </m:r>
                  </m:oMath>
                </a14:m>
                <a:r>
                  <a:rPr lang="en-GB" dirty="0">
                    <a:solidFill>
                      <a:schemeClr val="tx1"/>
                    </a:solidFill>
                    <a:ea typeface="Calibri" panose="020F0502020204030204" pitchFamily="34" charset="0"/>
                  </a:rPr>
                  <a:t> </a:t>
                </a:r>
                <a:r>
                  <a:rPr lang="pl-PL" dirty="0">
                    <a:solidFill>
                      <a:schemeClr val="tx1"/>
                    </a:solidFill>
                    <a:ea typeface="Calibri" panose="020F0502020204030204" pitchFamily="34" charset="0"/>
                  </a:rPr>
                  <a:t>E</a:t>
                </a:r>
                <a:r>
                  <a:rPr lang="pl-PL" b="0" dirty="0">
                    <a:solidFill>
                      <a:schemeClr val="tx1"/>
                    </a:solidFill>
                    <a:ea typeface="Calibri" panose="020F0502020204030204" pitchFamily="34" charset="0"/>
                  </a:rPr>
                  <a:t>nergia, która wynika z położenia lub konfiguracji</a:t>
                </a:r>
                <a:r>
                  <a:rPr lang="en-GB" b="0" dirty="0">
                    <a:solidFill>
                      <a:schemeClr val="tx1"/>
                    </a:solidFill>
                    <a:ea typeface="Calibri" panose="020F0502020204030204" pitchFamily="34" charset="0"/>
                  </a:rPr>
                  <a:t>.</a:t>
                </a:r>
                <a:endParaRPr lang="es-E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ángulo 1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1250D6B-F7A2-42EE-A233-1627411DC7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3790132"/>
                <a:ext cx="4572000" cy="258084"/>
              </a:xfrm>
              <a:prstGeom prst="rect">
                <a:avLst/>
              </a:prstGeom>
              <a:blipFill rotWithShape="0">
                <a:blip r:embed="rId5"/>
                <a:stretch>
                  <a:fillRect t="-2381" b="-476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ángulo 11">
            <a:extLst>
              <a:ext uri="{FF2B5EF4-FFF2-40B4-BE49-F238E27FC236}">
                <a16:creationId xmlns:a16="http://schemas.microsoft.com/office/drawing/2014/main" id="{16FA591B-3B97-44CF-83B5-EC2D74C5235D}"/>
              </a:ext>
            </a:extLst>
          </p:cNvPr>
          <p:cNvSpPr/>
          <p:nvPr/>
        </p:nvSpPr>
        <p:spPr>
          <a:xfrm>
            <a:off x="719591" y="4173194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l-PL" dirty="0">
                <a:solidFill>
                  <a:schemeClr val="tx1"/>
                </a:solidFill>
                <a:ea typeface="Calibri" panose="020F0502020204030204" pitchFamily="34" charset="0"/>
              </a:rPr>
              <a:t>Praca</a:t>
            </a:r>
            <a:r>
              <a:rPr lang="en-GB" i="1" dirty="0">
                <a:solidFill>
                  <a:schemeClr val="tx1"/>
                </a:solidFill>
                <a:ea typeface="Calibri" panose="020F0502020204030204" pitchFamily="34" charset="0"/>
              </a:rPr>
              <a:t>: </a:t>
            </a:r>
            <a:r>
              <a:rPr lang="pl-PL" b="0" dirty="0">
                <a:solidFill>
                  <a:schemeClr val="tx1"/>
                </a:solidFill>
                <a:ea typeface="Calibri" panose="020F0502020204030204" pitchFamily="34" charset="0"/>
              </a:rPr>
              <a:t>Praca jest wykonywana przez siłę wówczas, gdy w momencie działania siły następuje ruch punktu w kierunku działania siły (występuje ten sam kierunek lub składowa siły ma ten sam kierunek)</a:t>
            </a:r>
            <a:r>
              <a:rPr lang="en-GB" b="0" dirty="0">
                <a:solidFill>
                  <a:schemeClr val="tx1"/>
                </a:solidFill>
                <a:ea typeface="Calibri" panose="020F0502020204030204" pitchFamily="34" charset="0"/>
              </a:rPr>
              <a:t>.</a:t>
            </a:r>
            <a:endParaRPr lang="es-ES" b="0" dirty="0">
              <a:solidFill>
                <a:schemeClr val="tx1"/>
              </a:solidFill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DAAC1E92-FC91-421F-A79B-C6F8A8071FB3}"/>
              </a:ext>
            </a:extLst>
          </p:cNvPr>
          <p:cNvSpPr/>
          <p:nvPr/>
        </p:nvSpPr>
        <p:spPr>
          <a:xfrm>
            <a:off x="719591" y="4817744"/>
            <a:ext cx="46879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>
                <a:solidFill>
                  <a:schemeClr val="tx1"/>
                </a:solidFill>
                <a:ea typeface="Calibri" panose="020F0502020204030204" pitchFamily="34" charset="0"/>
              </a:rPr>
              <a:t>Moc </a:t>
            </a:r>
            <a:r>
              <a:rPr lang="pl-PL" b="0" dirty="0">
                <a:solidFill>
                  <a:schemeClr val="tx1"/>
                </a:solidFill>
                <a:ea typeface="Calibri" panose="020F0502020204030204" pitchFamily="34" charset="0"/>
              </a:rPr>
              <a:t>jest definiowana jako szybkość wykonywania pracy lub szybkość zużywania energii</a:t>
            </a:r>
            <a:r>
              <a:rPr lang="en-GB" b="0" dirty="0">
                <a:solidFill>
                  <a:schemeClr val="tx1"/>
                </a:solidFill>
                <a:ea typeface="Calibri" panose="020F0502020204030204" pitchFamily="34" charset="0"/>
              </a:rPr>
              <a:t>. </a:t>
            </a:r>
            <a:endParaRPr lang="es-ES" b="0" dirty="0">
              <a:solidFill>
                <a:schemeClr val="tx1"/>
              </a:solidFill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EE1A88D0-5420-4D42-8212-89D3A6A596AD}"/>
              </a:ext>
            </a:extLst>
          </p:cNvPr>
          <p:cNvSpPr/>
          <p:nvPr/>
        </p:nvSpPr>
        <p:spPr>
          <a:xfrm>
            <a:off x="719591" y="523841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l-PL" dirty="0">
                <a:solidFill>
                  <a:schemeClr val="tx1"/>
                </a:solidFill>
                <a:ea typeface="Calibri" panose="020F0502020204030204" pitchFamily="34" charset="0"/>
              </a:rPr>
              <a:t>Moment siły </a:t>
            </a:r>
            <a:r>
              <a:rPr lang="pl-PL" b="0" dirty="0">
                <a:solidFill>
                  <a:schemeClr val="tx1"/>
                </a:solidFill>
                <a:ea typeface="Calibri" panose="020F0502020204030204" pitchFamily="34" charset="0"/>
              </a:rPr>
              <a:t>definiuje się jako pomiar ruchu obrotowego wywołanego przez siłę zdolną do powodowania ruchu obrotowego wokół osi.</a:t>
            </a:r>
            <a:endParaRPr lang="es-ES" b="0" dirty="0">
              <a:solidFill>
                <a:schemeClr val="tx1"/>
              </a:solidFill>
            </a:endParaRPr>
          </a:p>
        </p:txBody>
      </p:sp>
      <p:pic>
        <p:nvPicPr>
          <p:cNvPr id="23" name="Obraz 22"/>
          <p:cNvPicPr>
            <a:picLocks noChangeAspect="1"/>
          </p:cNvPicPr>
          <p:nvPr/>
        </p:nvPicPr>
        <p:blipFill rotWithShape="1">
          <a:blip r:embed="rId6"/>
          <a:srcRect l="2750" t="47200" r="60238" b="36000"/>
          <a:stretch/>
        </p:blipFill>
        <p:spPr>
          <a:xfrm>
            <a:off x="6372200" y="3251358"/>
            <a:ext cx="1748437" cy="446410"/>
          </a:xfrm>
          <a:prstGeom prst="rect">
            <a:avLst/>
          </a:prstGeom>
        </p:spPr>
      </p:pic>
      <p:pic>
        <p:nvPicPr>
          <p:cNvPr id="25" name="Obraz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18856" y="3622613"/>
            <a:ext cx="5761074" cy="332258"/>
          </a:xfrm>
          <a:prstGeom prst="rect">
            <a:avLst/>
          </a:prstGeom>
        </p:spPr>
      </p:pic>
      <p:pic>
        <p:nvPicPr>
          <p:cNvPr id="26" name="Obraz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39952" y="4056475"/>
            <a:ext cx="5761074" cy="332258"/>
          </a:xfrm>
          <a:prstGeom prst="rect">
            <a:avLst/>
          </a:prstGeom>
        </p:spPr>
      </p:pic>
      <p:pic>
        <p:nvPicPr>
          <p:cNvPr id="28" name="Obraz 27"/>
          <p:cNvPicPr>
            <a:picLocks noChangeAspect="1"/>
          </p:cNvPicPr>
          <p:nvPr/>
        </p:nvPicPr>
        <p:blipFill rotWithShape="1">
          <a:blip r:embed="rId9"/>
          <a:srcRect l="1176" t="48600" r="57875" b="41600"/>
          <a:stretch/>
        </p:blipFill>
        <p:spPr>
          <a:xfrm>
            <a:off x="5796136" y="4701222"/>
            <a:ext cx="3253781" cy="438009"/>
          </a:xfrm>
          <a:prstGeom prst="rect">
            <a:avLst/>
          </a:prstGeom>
        </p:spPr>
      </p:pic>
      <p:pic>
        <p:nvPicPr>
          <p:cNvPr id="29" name="Obraz 2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42489" y="5241400"/>
            <a:ext cx="5761074" cy="33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690305"/>
      </p:ext>
    </p:extLst>
  </p:cSld>
  <p:clrMapOvr>
    <a:masterClrMapping/>
  </p:clrMapOvr>
  <p:transition advClick="0" advTm="3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F8A6124-C902-459F-AFC9-A9C982DA3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C01E3795-8F4A-4D9D-9380-41CDB7DA7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71AEA63C-A1C4-4DFC-8D49-CD67EC151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C3C997D9-CE1B-4A2F-B4BC-5B09C8B60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2" name="Rectangle 4">
            <a:extLst>
              <a:ext uri="{FF2B5EF4-FFF2-40B4-BE49-F238E27FC236}">
                <a16:creationId xmlns:a16="http://schemas.microsoft.com/office/drawing/2014/main" id="{91109F23-79C3-437D-99B6-4B4EC6335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251520" y="1201389"/>
            <a:ext cx="82085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2000" dirty="0">
                <a:solidFill>
                  <a:schemeClr val="accent2">
                    <a:lumMod val="75000"/>
                  </a:schemeClr>
                </a:solidFill>
              </a:rPr>
              <a:t>PRZYKŁADY RÓWNAŃ KINETYCZNYCH</a:t>
            </a:r>
            <a:endParaRPr lang="en-US" sz="2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6F1E17A5-99A2-450F-AC97-BC84B3D4606F}"/>
              </a:ext>
            </a:extLst>
          </p:cNvPr>
          <p:cNvSpPr/>
          <p:nvPr/>
        </p:nvSpPr>
        <p:spPr>
          <a:xfrm>
            <a:off x="452004" y="1976763"/>
            <a:ext cx="72779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l-PL" sz="1800" dirty="0" err="1">
                <a:solidFill>
                  <a:schemeClr val="accent1">
                    <a:lumMod val="75000"/>
                    <a:lumOff val="25000"/>
                  </a:schemeClr>
                </a:solidFill>
              </a:rPr>
              <a:t>Eneria</a:t>
            </a:r>
            <a:r>
              <a:rPr lang="pl-PL" sz="18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 kinetyczna</a:t>
            </a:r>
            <a:endParaRPr lang="es-ES" sz="1800" dirty="0">
              <a:solidFill>
                <a:schemeClr val="accent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5DDF772-C40F-4533-B9E1-F5ADB9E900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328" y="1201389"/>
            <a:ext cx="1296018" cy="1350703"/>
          </a:xfrm>
          <a:prstGeom prst="rect">
            <a:avLst/>
          </a:prstGeom>
        </p:spPr>
      </p:pic>
      <p:pic>
        <p:nvPicPr>
          <p:cNvPr id="8" name="Gráfico 7" descr="Cabeza con engranajes">
            <a:extLst>
              <a:ext uri="{FF2B5EF4-FFF2-40B4-BE49-F238E27FC236}">
                <a16:creationId xmlns:a16="http://schemas.microsoft.com/office/drawing/2014/main" id="{1A0F7987-B4E8-4E2B-9694-2013218FBB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85251" y="4646574"/>
            <a:ext cx="1173497" cy="1173497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0399A725-E44B-4580-BC75-D4194292AAC3}"/>
              </a:ext>
            </a:extLst>
          </p:cNvPr>
          <p:cNvSpPr/>
          <p:nvPr/>
        </p:nvSpPr>
        <p:spPr>
          <a:xfrm>
            <a:off x="728844" y="2392128"/>
            <a:ext cx="63902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hlinkClick r:id="rId6"/>
              </a:rPr>
              <a:t>https://www.khanacademy.org/science/ap-physics-1/ap-work-and-energy/kinetic-energy-ap/e/kinetic-energy-exercises-ap1?modal=1</a:t>
            </a:r>
            <a:endParaRPr lang="es-ES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1B48677C-A46F-4830-AF0F-04D41298FA80}"/>
              </a:ext>
            </a:extLst>
          </p:cNvPr>
          <p:cNvSpPr/>
          <p:nvPr/>
        </p:nvSpPr>
        <p:spPr>
          <a:xfrm>
            <a:off x="728843" y="3870670"/>
            <a:ext cx="63902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hlinkClick r:id="rId7"/>
              </a:rPr>
              <a:t>https://www.khanacademy.org/science/ap-physics-1/ap-work-and-energy/conservative-forces-and-gravitational-potential-energy-ap/e/gravitational-potential-energy-ap-physics-1?modal=1</a:t>
            </a:r>
            <a:endParaRPr lang="es-ES" dirty="0"/>
          </a:p>
        </p:txBody>
      </p:sp>
      <p:sp>
        <p:nvSpPr>
          <p:cNvPr id="14" name="Prostokąt 3">
            <a:extLst>
              <a:ext uri="{FF2B5EF4-FFF2-40B4-BE49-F238E27FC236}">
                <a16:creationId xmlns:a16="http://schemas.microsoft.com/office/drawing/2014/main" id="{E56C867E-7AD6-4FD7-8CEE-07BC9065BE80}"/>
              </a:ext>
            </a:extLst>
          </p:cNvPr>
          <p:cNvSpPr/>
          <p:nvPr/>
        </p:nvSpPr>
        <p:spPr>
          <a:xfrm>
            <a:off x="452004" y="3450835"/>
            <a:ext cx="72779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l-PL" sz="18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Zmiana energii potencjalnej grawitacji </a:t>
            </a:r>
            <a:endParaRPr lang="es-ES" sz="1800" dirty="0">
              <a:solidFill>
                <a:schemeClr val="accent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540362"/>
      </p:ext>
    </p:extLst>
  </p:cSld>
  <p:clrMapOvr>
    <a:masterClrMapping/>
  </p:clrMapOvr>
  <p:transition advClick="0" advTm="3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F8A6124-C902-459F-AFC9-A9C982DA3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C01E3795-8F4A-4D9D-9380-41CDB7DA7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71AEA63C-A1C4-4DFC-8D49-CD67EC151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C3C997D9-CE1B-4A2F-B4BC-5B09C8B60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2" name="Rectangle 4">
            <a:extLst>
              <a:ext uri="{FF2B5EF4-FFF2-40B4-BE49-F238E27FC236}">
                <a16:creationId xmlns:a16="http://schemas.microsoft.com/office/drawing/2014/main" id="{91109F23-79C3-437D-99B6-4B4EC6335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6F1E17A5-99A2-450F-AC97-BC84B3D4606F}"/>
              </a:ext>
            </a:extLst>
          </p:cNvPr>
          <p:cNvSpPr/>
          <p:nvPr/>
        </p:nvSpPr>
        <p:spPr>
          <a:xfrm>
            <a:off x="452004" y="1976763"/>
            <a:ext cx="72779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l-PL" sz="18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Praca wykonana przez siłę</a:t>
            </a:r>
            <a:endParaRPr lang="es-ES" sz="1800" dirty="0">
              <a:solidFill>
                <a:schemeClr val="accent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5DDF772-C40F-4533-B9E1-F5ADB9E900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7705" y="1241480"/>
            <a:ext cx="1296018" cy="1350703"/>
          </a:xfrm>
          <a:prstGeom prst="rect">
            <a:avLst/>
          </a:prstGeom>
        </p:spPr>
      </p:pic>
      <p:pic>
        <p:nvPicPr>
          <p:cNvPr id="8" name="Gráfico 7" descr="Cabeza con engranajes">
            <a:extLst>
              <a:ext uri="{FF2B5EF4-FFF2-40B4-BE49-F238E27FC236}">
                <a16:creationId xmlns:a16="http://schemas.microsoft.com/office/drawing/2014/main" id="{1A0F7987-B4E8-4E2B-9694-2013218FBB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85251" y="4646574"/>
            <a:ext cx="1173497" cy="1173497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0399A725-E44B-4580-BC75-D4194292AAC3}"/>
              </a:ext>
            </a:extLst>
          </p:cNvPr>
          <p:cNvSpPr/>
          <p:nvPr/>
        </p:nvSpPr>
        <p:spPr>
          <a:xfrm>
            <a:off x="895851" y="2392128"/>
            <a:ext cx="63902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hlinkClick r:id="rId6"/>
              </a:rPr>
              <a:t>https://www.khanacademy.org/science/ap-physics-1/ap-work-and-energy/introduction-to-work-ap/e/work-equation-ap-physics-1?modal=1</a:t>
            </a:r>
            <a:endParaRPr lang="es-ES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EF03DBB5-FF79-4E45-B05D-EED6D64FE0F6}"/>
              </a:ext>
            </a:extLst>
          </p:cNvPr>
          <p:cNvSpPr/>
          <p:nvPr/>
        </p:nvSpPr>
        <p:spPr>
          <a:xfrm>
            <a:off x="895850" y="3836033"/>
            <a:ext cx="68341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hlinkClick r:id="rId7"/>
              </a:rPr>
              <a:t>https://www.khanacademy.org/science/ap-physics-1/ap-torque-angular-momentum/torque-and-equilibrium-ap/e/torque-calculations-ap-physics-1</a:t>
            </a:r>
            <a:endParaRPr lang="es-ES" dirty="0"/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251520" y="1201389"/>
            <a:ext cx="82085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2000" dirty="0">
                <a:solidFill>
                  <a:schemeClr val="accent2">
                    <a:lumMod val="75000"/>
                  </a:schemeClr>
                </a:solidFill>
              </a:rPr>
              <a:t>PRZYKŁADY RÓWNAŃ KINETYCZNYCH</a:t>
            </a:r>
            <a:endParaRPr lang="en-US" sz="2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6F1E17A5-99A2-450F-AC97-BC84B3D4606F}"/>
              </a:ext>
            </a:extLst>
          </p:cNvPr>
          <p:cNvSpPr/>
          <p:nvPr/>
        </p:nvSpPr>
        <p:spPr>
          <a:xfrm>
            <a:off x="520540" y="3419708"/>
            <a:ext cx="72779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l-PL" sz="18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Moment siły</a:t>
            </a:r>
            <a:endParaRPr lang="es-ES" sz="1800" dirty="0">
              <a:solidFill>
                <a:schemeClr val="accent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662684"/>
      </p:ext>
    </p:extLst>
  </p:cSld>
  <p:clrMapOvr>
    <a:masterClrMapping/>
  </p:clrMapOvr>
  <p:transition advClick="0" advTm="3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F8A6124-C902-459F-AFC9-A9C982DA3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C01E3795-8F4A-4D9D-9380-41CDB7DA7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71AEA63C-A1C4-4DFC-8D49-CD67EC151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C3C997D9-CE1B-4A2F-B4BC-5B09C8B60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2" name="Rectangle 4">
            <a:extLst>
              <a:ext uri="{FF2B5EF4-FFF2-40B4-BE49-F238E27FC236}">
                <a16:creationId xmlns:a16="http://schemas.microsoft.com/office/drawing/2014/main" id="{91109F23-79C3-437D-99B6-4B4EC6335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6F1E17A5-99A2-450F-AC97-BC84B3D4606F}"/>
              </a:ext>
            </a:extLst>
          </p:cNvPr>
          <p:cNvSpPr/>
          <p:nvPr/>
        </p:nvSpPr>
        <p:spPr>
          <a:xfrm>
            <a:off x="452004" y="1976763"/>
            <a:ext cx="72779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sz="18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Energ</a:t>
            </a:r>
            <a:r>
              <a:rPr lang="pl-PL" sz="1800" dirty="0" err="1">
                <a:solidFill>
                  <a:schemeClr val="accent1">
                    <a:lumMod val="75000"/>
                    <a:lumOff val="25000"/>
                  </a:schemeClr>
                </a:solidFill>
              </a:rPr>
              <a:t>ia</a:t>
            </a:r>
            <a:r>
              <a:rPr lang="pl-PL" sz="18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 kinetyczna</a:t>
            </a:r>
            <a:endParaRPr lang="es-ES" sz="1800" dirty="0">
              <a:solidFill>
                <a:schemeClr val="accent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5DDF772-C40F-4533-B9E1-F5ADB9E900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7705" y="1186705"/>
            <a:ext cx="1296018" cy="1350703"/>
          </a:xfrm>
          <a:prstGeom prst="rect">
            <a:avLst/>
          </a:prstGeom>
        </p:spPr>
      </p:pic>
      <p:pic>
        <p:nvPicPr>
          <p:cNvPr id="8" name="Gráfico 7" descr="Cabeza con engranajes">
            <a:extLst>
              <a:ext uri="{FF2B5EF4-FFF2-40B4-BE49-F238E27FC236}">
                <a16:creationId xmlns:a16="http://schemas.microsoft.com/office/drawing/2014/main" id="{1A0F7987-B4E8-4E2B-9694-2013218FBB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63888" y="4865883"/>
            <a:ext cx="1173497" cy="117349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58F2803-A900-4DA8-9006-C64328EEDE14}"/>
              </a:ext>
            </a:extLst>
          </p:cNvPr>
          <p:cNvSpPr txBox="1"/>
          <p:nvPr/>
        </p:nvSpPr>
        <p:spPr>
          <a:xfrm>
            <a:off x="1619672" y="2598248"/>
            <a:ext cx="10081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tx1"/>
                </a:solidFill>
              </a:rPr>
              <a:t>PYTANIE </a:t>
            </a:r>
            <a:r>
              <a:rPr lang="es-E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C2D1D35-A9F1-420F-BAAC-030B20901FEC}"/>
              </a:ext>
            </a:extLst>
          </p:cNvPr>
          <p:cNvSpPr txBox="1"/>
          <p:nvPr/>
        </p:nvSpPr>
        <p:spPr>
          <a:xfrm>
            <a:off x="5834740" y="2570465"/>
            <a:ext cx="10081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tx1"/>
                </a:solidFill>
              </a:rPr>
              <a:t>PYTANIE </a:t>
            </a:r>
            <a:r>
              <a:rPr lang="es-E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251520" y="1201389"/>
            <a:ext cx="82085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2000" dirty="0">
                <a:solidFill>
                  <a:schemeClr val="accent2">
                    <a:lumMod val="75000"/>
                  </a:schemeClr>
                </a:solidFill>
              </a:rPr>
              <a:t>PRZYKŁADY RÓWNAŃ KINETYCZNYCH</a:t>
            </a:r>
            <a:endParaRPr lang="en-US" sz="2200" dirty="0">
              <a:solidFill>
                <a:schemeClr val="accent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pole tekstowe 6"/>
              <p:cNvSpPr txBox="1"/>
              <p:nvPr/>
            </p:nvSpPr>
            <p:spPr>
              <a:xfrm>
                <a:off x="616816" y="3014417"/>
                <a:ext cx="3312369" cy="18877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1400" b="0" dirty="0">
                    <a:solidFill>
                      <a:schemeClr val="tx1"/>
                    </a:solidFill>
                  </a:rPr>
                  <a:t>2 kg świnka morska biegnie z prędkością  </a:t>
                </a:r>
                <a14:m>
                  <m:oMath xmlns:m="http://schemas.openxmlformats.org/officeDocument/2006/math">
                    <m:r>
                      <a:rPr lang="pl-PL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pl-PL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.0</m:t>
                    </m:r>
                    <m:f>
                      <m:fPr>
                        <m:ctrlPr>
                          <a:rPr lang="pl-PL" sz="1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pl-PL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endParaRPr lang="pl-PL" sz="1400" b="0" dirty="0">
                  <a:solidFill>
                    <a:schemeClr val="tx1"/>
                  </a:solidFill>
                </a:endParaRPr>
              </a:p>
              <a:p>
                <a:r>
                  <a:rPr lang="pl-PL" sz="1400" b="0" dirty="0">
                    <a:solidFill>
                      <a:schemeClr val="tx1"/>
                    </a:solidFill>
                  </a:rPr>
                  <a:t>Jaka jest energia kinetyczna świnki morskiej?</a:t>
                </a:r>
              </a:p>
              <a:p>
                <a:r>
                  <a:rPr lang="pl-PL" sz="1400" b="0" dirty="0">
                    <a:solidFill>
                      <a:schemeClr val="tx1"/>
                    </a:solidFill>
                  </a:rPr>
                  <a:t>Odpowiedź zaokrąglij do dwóch miejsc po przecinku.</a:t>
                </a:r>
              </a:p>
              <a:p>
                <a:endParaRPr lang="pl-PL" sz="1400" b="0" dirty="0">
                  <a:solidFill>
                    <a:schemeClr val="tx1"/>
                  </a:solidFill>
                </a:endParaRPr>
              </a:p>
              <a:p>
                <a:r>
                  <a:rPr lang="pl-PL" sz="1400" b="0" dirty="0">
                    <a:solidFill>
                      <a:schemeClr val="tx1"/>
                    </a:solidFill>
                  </a:rPr>
                  <a:t>	</a:t>
                </a:r>
              </a:p>
            </p:txBody>
          </p:sp>
        </mc:Choice>
        <mc:Fallback xmlns="">
          <p:sp>
            <p:nvSpPr>
              <p:cNvPr id="7" name="pole tekstow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816" y="3014417"/>
                <a:ext cx="3312369" cy="1887761"/>
              </a:xfrm>
              <a:prstGeom prst="rect">
                <a:avLst/>
              </a:prstGeom>
              <a:blipFill rotWithShape="0">
                <a:blip r:embed="rId6"/>
                <a:stretch>
                  <a:fillRect l="-551" t="-323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pole tekstowe 8"/>
          <p:cNvSpPr txBox="1"/>
          <p:nvPr/>
        </p:nvSpPr>
        <p:spPr>
          <a:xfrm>
            <a:off x="686358" y="4613216"/>
            <a:ext cx="1512168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pole tekstowe 9"/>
              <p:cNvSpPr txBox="1"/>
              <p:nvPr/>
            </p:nvSpPr>
            <p:spPr>
              <a:xfrm>
                <a:off x="1999958" y="4568385"/>
                <a:ext cx="905835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</m:oMath>
                  </m:oMathPara>
                </a14:m>
                <a:endParaRPr lang="pl-PL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pole tekstow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9958" y="4568385"/>
                <a:ext cx="905835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3114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pole tekstowe 18"/>
          <p:cNvSpPr txBox="1"/>
          <p:nvPr/>
        </p:nvSpPr>
        <p:spPr>
          <a:xfrm>
            <a:off x="5147741" y="2978122"/>
            <a:ext cx="331236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0" dirty="0">
                <a:solidFill>
                  <a:schemeClr val="tx1"/>
                </a:solidFill>
              </a:rPr>
              <a:t>Słoń kopie 5 kg kamień z energią kinetyczną wynoszącą 150 J.</a:t>
            </a:r>
          </a:p>
          <a:p>
            <a:r>
              <a:rPr lang="pl-PL" sz="1400" b="0" dirty="0">
                <a:solidFill>
                  <a:schemeClr val="tx1"/>
                </a:solidFill>
              </a:rPr>
              <a:t>Jaka jest prędkość kamienia?</a:t>
            </a:r>
          </a:p>
          <a:p>
            <a:r>
              <a:rPr lang="pl-PL" sz="1400" b="0" dirty="0">
                <a:solidFill>
                  <a:schemeClr val="tx1"/>
                </a:solidFill>
              </a:rPr>
              <a:t>Odpowiedź zaokrąglij do dwóch miejsc po przecinku.</a:t>
            </a:r>
          </a:p>
          <a:p>
            <a:endParaRPr lang="pl-PL" sz="1400" b="0" dirty="0">
              <a:solidFill>
                <a:schemeClr val="tx1"/>
              </a:solidFill>
            </a:endParaRPr>
          </a:p>
          <a:p>
            <a:r>
              <a:rPr lang="pl-PL" sz="1400" b="0" dirty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20" name="pole tekstowe 19"/>
          <p:cNvSpPr txBox="1"/>
          <p:nvPr/>
        </p:nvSpPr>
        <p:spPr>
          <a:xfrm>
            <a:off x="5147741" y="4599329"/>
            <a:ext cx="1512168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pole tekstowe 10"/>
              <p:cNvSpPr txBox="1"/>
              <p:nvPr/>
            </p:nvSpPr>
            <p:spPr>
              <a:xfrm>
                <a:off x="6815631" y="4474334"/>
                <a:ext cx="370294" cy="6378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l-PL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num>
                        <m:den>
                          <m:r>
                            <a:rPr lang="pl-PL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den>
                      </m:f>
                    </m:oMath>
                  </m:oMathPara>
                </a14:m>
                <a:endParaRPr lang="pl-PL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pole tekstow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5631" y="4474334"/>
                <a:ext cx="370294" cy="63780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762695"/>
      </p:ext>
    </p:extLst>
  </p:cSld>
  <p:clrMapOvr>
    <a:masterClrMapping/>
  </p:clrMapOvr>
  <p:transition advClick="0" advTm="3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F8A6124-C902-459F-AFC9-A9C982DA3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C01E3795-8F4A-4D9D-9380-41CDB7DA7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71AEA63C-A1C4-4DFC-8D49-CD67EC151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C3C997D9-CE1B-4A2F-B4BC-5B09C8B60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2" name="Rectangle 4">
            <a:extLst>
              <a:ext uri="{FF2B5EF4-FFF2-40B4-BE49-F238E27FC236}">
                <a16:creationId xmlns:a16="http://schemas.microsoft.com/office/drawing/2014/main" id="{91109F23-79C3-437D-99B6-4B4EC6335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5DDF772-C40F-4533-B9E1-F5ADB9E900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1346" y="754133"/>
            <a:ext cx="973016" cy="101407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DF56D5F-1942-40F5-B09A-ECEC25B4ED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842" y="2492896"/>
            <a:ext cx="3032091" cy="327628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CDC4E1F-EFD8-404F-86AF-01DD21C116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6056" y="1768204"/>
            <a:ext cx="3270807" cy="4335664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88DBD935-AADE-4449-9DF2-4B8B1F9019DB}"/>
              </a:ext>
            </a:extLst>
          </p:cNvPr>
          <p:cNvSpPr txBox="1"/>
          <p:nvPr/>
        </p:nvSpPr>
        <p:spPr>
          <a:xfrm>
            <a:off x="755576" y="2149540"/>
            <a:ext cx="23042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tx1"/>
                </a:solidFill>
              </a:rPr>
              <a:t>PYTANIE </a:t>
            </a:r>
            <a:r>
              <a:rPr lang="es-ES" dirty="0">
                <a:solidFill>
                  <a:schemeClr val="tx1"/>
                </a:solidFill>
              </a:rPr>
              <a:t>1: </a:t>
            </a:r>
            <a:r>
              <a:rPr lang="pl-PL" dirty="0">
                <a:solidFill>
                  <a:schemeClr val="tx1"/>
                </a:solidFill>
              </a:rPr>
              <a:t>ROZWIĄZANIE</a:t>
            </a: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8" name="Gráfico 7" descr="Cabeza con engranajes">
            <a:extLst>
              <a:ext uri="{FF2B5EF4-FFF2-40B4-BE49-F238E27FC236}">
                <a16:creationId xmlns:a16="http://schemas.microsoft.com/office/drawing/2014/main" id="{1A0F7987-B4E8-4E2B-9694-2013218FBB9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98503" y="3717032"/>
            <a:ext cx="1173497" cy="1173497"/>
          </a:xfrm>
          <a:prstGeom prst="rect">
            <a:avLst/>
          </a:prstGeom>
        </p:spPr>
      </p:pic>
      <p:sp>
        <p:nvSpPr>
          <p:cNvPr id="15" name="Prostokąt 14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323528" y="1137221"/>
            <a:ext cx="82085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2000" dirty="0">
                <a:solidFill>
                  <a:schemeClr val="accent2">
                    <a:lumMod val="75000"/>
                  </a:schemeClr>
                </a:solidFill>
              </a:rPr>
              <a:t>RÓWNANIA KINETYCZNE - ROZWIĄZANIA</a:t>
            </a:r>
            <a:endParaRPr lang="en-US" sz="2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6F1E17A5-99A2-450F-AC97-BC84B3D4606F}"/>
              </a:ext>
            </a:extLst>
          </p:cNvPr>
          <p:cNvSpPr/>
          <p:nvPr/>
        </p:nvSpPr>
        <p:spPr>
          <a:xfrm>
            <a:off x="461328" y="1614243"/>
            <a:ext cx="72779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sz="18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Energ</a:t>
            </a:r>
            <a:r>
              <a:rPr lang="pl-PL" sz="1800" dirty="0" err="1">
                <a:solidFill>
                  <a:schemeClr val="accent1">
                    <a:lumMod val="75000"/>
                    <a:lumOff val="25000"/>
                  </a:schemeClr>
                </a:solidFill>
              </a:rPr>
              <a:t>ia</a:t>
            </a:r>
            <a:r>
              <a:rPr lang="pl-PL" sz="18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 kinetyczna</a:t>
            </a:r>
            <a:endParaRPr lang="es-ES" sz="1800" dirty="0">
              <a:solidFill>
                <a:schemeClr val="accent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CuadroTexto 12">
            <a:extLst>
              <a:ext uri="{FF2B5EF4-FFF2-40B4-BE49-F238E27FC236}">
                <a16:creationId xmlns:a16="http://schemas.microsoft.com/office/drawing/2014/main" id="{88DBD935-AADE-4449-9DF2-4B8B1F9019DB}"/>
              </a:ext>
            </a:extLst>
          </p:cNvPr>
          <p:cNvSpPr txBox="1"/>
          <p:nvPr/>
        </p:nvSpPr>
        <p:spPr>
          <a:xfrm>
            <a:off x="6719198" y="2246675"/>
            <a:ext cx="23042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tx1"/>
                </a:solidFill>
              </a:rPr>
              <a:t>PYTANIE 2</a:t>
            </a:r>
            <a:r>
              <a:rPr lang="es-ES" dirty="0">
                <a:solidFill>
                  <a:schemeClr val="tx1"/>
                </a:solidFill>
              </a:rPr>
              <a:t>: </a:t>
            </a:r>
            <a:r>
              <a:rPr lang="pl-PL" dirty="0">
                <a:solidFill>
                  <a:schemeClr val="tx1"/>
                </a:solidFill>
              </a:rPr>
              <a:t>ROZWIĄZANIE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6" name="Prostokąt 5"/>
          <p:cNvSpPr/>
          <p:nvPr/>
        </p:nvSpPr>
        <p:spPr bwMode="auto">
          <a:xfrm>
            <a:off x="323528" y="2405578"/>
            <a:ext cx="2736304" cy="26897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0751" tIns="50751" rIns="50751" bIns="50751" numCol="1" rtlCol="0" anchor="ctr" anchorCtr="0" compatLnSpc="1">
            <a:prstTxWarp prst="textNoShape">
              <a:avLst/>
            </a:prstTxWarp>
          </a:bodyPr>
          <a:lstStyle/>
          <a:p>
            <a:pPr marL="588963" marR="0" indent="-401638" algn="r" defTabSz="642938" rtl="0" eaLnBrk="1" fontAlgn="base" latinLnBrk="0" hangingPunct="1">
              <a:lnSpc>
                <a:spcPct val="90000"/>
              </a:lnSpc>
              <a:spcBef>
                <a:spcPts val="1675"/>
              </a:spcBef>
              <a:spcAft>
                <a:spcPct val="0"/>
              </a:spcAft>
              <a:buClrTx/>
              <a:buSzPct val="171000"/>
              <a:buFont typeface="Arial" charset="0"/>
              <a:buNone/>
              <a:tabLst/>
            </a:pPr>
            <a:endParaRPr kumimoji="0" lang="pl-PL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sym typeface="Arial" charset="0"/>
            </a:endParaRPr>
          </a:p>
        </p:txBody>
      </p:sp>
      <p:sp>
        <p:nvSpPr>
          <p:cNvPr id="19" name="Prostokąt 18"/>
          <p:cNvSpPr/>
          <p:nvPr/>
        </p:nvSpPr>
        <p:spPr bwMode="auto">
          <a:xfrm>
            <a:off x="4716016" y="1664422"/>
            <a:ext cx="3558839" cy="255997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0751" tIns="50751" rIns="50751" bIns="50751" numCol="1" rtlCol="0" anchor="ctr" anchorCtr="0" compatLnSpc="1">
            <a:prstTxWarp prst="textNoShape">
              <a:avLst/>
            </a:prstTxWarp>
          </a:bodyPr>
          <a:lstStyle/>
          <a:p>
            <a:pPr marL="588963" marR="0" indent="-401638" algn="r" defTabSz="642938" rtl="0" eaLnBrk="1" fontAlgn="base" latinLnBrk="0" hangingPunct="1">
              <a:lnSpc>
                <a:spcPct val="90000"/>
              </a:lnSpc>
              <a:spcBef>
                <a:spcPts val="1675"/>
              </a:spcBef>
              <a:spcAft>
                <a:spcPct val="0"/>
              </a:spcAft>
              <a:buClrTx/>
              <a:buSzPct val="171000"/>
              <a:buFont typeface="Arial" charset="0"/>
              <a:buNone/>
              <a:tabLst/>
            </a:pPr>
            <a:endParaRPr kumimoji="0" lang="pl-PL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sym typeface="Arial" charset="0"/>
            </a:endParaRPr>
          </a:p>
        </p:txBody>
      </p:sp>
      <p:sp>
        <p:nvSpPr>
          <p:cNvPr id="21" name="Prostokąt 20"/>
          <p:cNvSpPr/>
          <p:nvPr/>
        </p:nvSpPr>
        <p:spPr bwMode="auto">
          <a:xfrm>
            <a:off x="323528" y="5301208"/>
            <a:ext cx="2736304" cy="26897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0751" tIns="50751" rIns="50751" bIns="50751" numCol="1" rtlCol="0" anchor="ctr" anchorCtr="0" compatLnSpc="1">
            <a:prstTxWarp prst="textNoShape">
              <a:avLst/>
            </a:prstTxWarp>
          </a:bodyPr>
          <a:lstStyle/>
          <a:p>
            <a:pPr marL="588963" marR="0" indent="-401638" algn="r" defTabSz="642938" rtl="0" eaLnBrk="1" fontAlgn="base" latinLnBrk="0" hangingPunct="1">
              <a:lnSpc>
                <a:spcPct val="90000"/>
              </a:lnSpc>
              <a:spcBef>
                <a:spcPts val="1675"/>
              </a:spcBef>
              <a:spcAft>
                <a:spcPct val="0"/>
              </a:spcAft>
              <a:buClrTx/>
              <a:buSzPct val="171000"/>
              <a:buFont typeface="Arial" charset="0"/>
              <a:buNone/>
              <a:tabLst/>
            </a:pPr>
            <a:endParaRPr kumimoji="0" lang="pl-PL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sym typeface="Arial" charset="0"/>
            </a:endParaRPr>
          </a:p>
        </p:txBody>
      </p:sp>
      <p:sp>
        <p:nvSpPr>
          <p:cNvPr id="22" name="Prostokąt 21"/>
          <p:cNvSpPr/>
          <p:nvPr/>
        </p:nvSpPr>
        <p:spPr bwMode="auto">
          <a:xfrm>
            <a:off x="4716016" y="5834895"/>
            <a:ext cx="2736304" cy="26897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0751" tIns="50751" rIns="50751" bIns="50751" numCol="1" rtlCol="0" anchor="ctr" anchorCtr="0" compatLnSpc="1">
            <a:prstTxWarp prst="textNoShape">
              <a:avLst/>
            </a:prstTxWarp>
          </a:bodyPr>
          <a:lstStyle/>
          <a:p>
            <a:pPr marL="588963" marR="0" indent="-401638" algn="r" defTabSz="642938" rtl="0" eaLnBrk="1" fontAlgn="base" latinLnBrk="0" hangingPunct="1">
              <a:lnSpc>
                <a:spcPct val="90000"/>
              </a:lnSpc>
              <a:spcBef>
                <a:spcPts val="1675"/>
              </a:spcBef>
              <a:spcAft>
                <a:spcPct val="0"/>
              </a:spcAft>
              <a:buClrTx/>
              <a:buSzPct val="171000"/>
              <a:buFont typeface="Arial" charset="0"/>
              <a:buNone/>
              <a:tabLst/>
            </a:pPr>
            <a:endParaRPr kumimoji="0" lang="pl-PL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sym typeface="Arial" charset="0"/>
            </a:endParaRPr>
          </a:p>
        </p:txBody>
      </p:sp>
      <p:sp>
        <p:nvSpPr>
          <p:cNvPr id="10" name="Prostokąt 9"/>
          <p:cNvSpPr/>
          <p:nvPr/>
        </p:nvSpPr>
        <p:spPr bwMode="auto">
          <a:xfrm>
            <a:off x="461328" y="4771631"/>
            <a:ext cx="1368152" cy="36004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0751" tIns="50751" rIns="50751" bIns="50751" numCol="1" rtlCol="0" anchor="ctr" anchorCtr="0" compatLnSpc="1">
            <a:prstTxWarp prst="textNoShape">
              <a:avLst/>
            </a:prstTxWarp>
          </a:bodyPr>
          <a:lstStyle/>
          <a:p>
            <a:pPr marL="588963" marR="0" indent="-401638" algn="r" defTabSz="642938" rtl="0" eaLnBrk="1" fontAlgn="base" latinLnBrk="0" hangingPunct="1">
              <a:lnSpc>
                <a:spcPct val="90000"/>
              </a:lnSpc>
              <a:spcBef>
                <a:spcPts val="1675"/>
              </a:spcBef>
              <a:spcAft>
                <a:spcPct val="0"/>
              </a:spcAft>
              <a:buClrTx/>
              <a:buSzPct val="171000"/>
              <a:buFont typeface="Arial" charset="0"/>
              <a:buNone/>
              <a:tabLst/>
            </a:pPr>
            <a:endParaRPr kumimoji="0" lang="pl-PL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sym typeface="Arial" charset="0"/>
            </a:endParaRPr>
          </a:p>
        </p:txBody>
      </p:sp>
      <p:sp>
        <p:nvSpPr>
          <p:cNvPr id="24" name="Prostokąt 23"/>
          <p:cNvSpPr/>
          <p:nvPr/>
        </p:nvSpPr>
        <p:spPr bwMode="auto">
          <a:xfrm>
            <a:off x="5068413" y="5373216"/>
            <a:ext cx="1368152" cy="36004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0751" tIns="50751" rIns="50751" bIns="50751" numCol="1" rtlCol="0" anchor="ctr" anchorCtr="0" compatLnSpc="1">
            <a:prstTxWarp prst="textNoShape">
              <a:avLst/>
            </a:prstTxWarp>
          </a:bodyPr>
          <a:lstStyle/>
          <a:p>
            <a:pPr marL="588963" marR="0" indent="-401638" algn="r" defTabSz="642938" rtl="0" eaLnBrk="1" fontAlgn="base" latinLnBrk="0" hangingPunct="1">
              <a:lnSpc>
                <a:spcPct val="90000"/>
              </a:lnSpc>
              <a:spcBef>
                <a:spcPts val="1675"/>
              </a:spcBef>
              <a:spcAft>
                <a:spcPct val="0"/>
              </a:spcAft>
              <a:buClrTx/>
              <a:buSzPct val="171000"/>
              <a:buFont typeface="Arial" charset="0"/>
              <a:buNone/>
              <a:tabLst/>
            </a:pPr>
            <a:endParaRPr kumimoji="0" lang="pl-PL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437815"/>
      </p:ext>
    </p:extLst>
  </p:cSld>
  <p:clrMapOvr>
    <a:masterClrMapping/>
  </p:clrMapOvr>
  <p:transition advClick="0" advTm="3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F8A6124-C902-459F-AFC9-A9C982DA3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C01E3795-8F4A-4D9D-9380-41CDB7DA7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71AEA63C-A1C4-4DFC-8D49-CD67EC151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C3C997D9-CE1B-4A2F-B4BC-5B09C8B60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2" name="Rectangle 4">
            <a:extLst>
              <a:ext uri="{FF2B5EF4-FFF2-40B4-BE49-F238E27FC236}">
                <a16:creationId xmlns:a16="http://schemas.microsoft.com/office/drawing/2014/main" id="{91109F23-79C3-437D-99B6-4B4EC6335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5DDF772-C40F-4533-B9E1-F5ADB9E900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3138" y="689067"/>
            <a:ext cx="1296018" cy="135070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A7BAE34-FB23-4F47-90A7-D73553FE2E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651" y="2474231"/>
            <a:ext cx="4165913" cy="350915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52BDDDB-328C-45EB-A5C4-1760179F50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1022" y="2474231"/>
            <a:ext cx="4165913" cy="3320913"/>
          </a:xfrm>
          <a:prstGeom prst="rect">
            <a:avLst/>
          </a:prstGeom>
        </p:spPr>
      </p:pic>
      <p:pic>
        <p:nvPicPr>
          <p:cNvPr id="8" name="Gráfico 7" descr="Cabeza con engranajes">
            <a:extLst>
              <a:ext uri="{FF2B5EF4-FFF2-40B4-BE49-F238E27FC236}">
                <a16:creationId xmlns:a16="http://schemas.microsoft.com/office/drawing/2014/main" id="{1A0F7987-B4E8-4E2B-9694-2013218FBB9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78694" y="5188440"/>
            <a:ext cx="988831" cy="988831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44A81ED4-BEC9-434A-9C9F-61D2F1855075}"/>
              </a:ext>
            </a:extLst>
          </p:cNvPr>
          <p:cNvSpPr txBox="1"/>
          <p:nvPr/>
        </p:nvSpPr>
        <p:spPr>
          <a:xfrm>
            <a:off x="1979712" y="2082794"/>
            <a:ext cx="10081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tx1"/>
                </a:solidFill>
              </a:rPr>
              <a:t>PYTANIE </a:t>
            </a:r>
            <a:r>
              <a:rPr lang="es-E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4C1698E-20B6-4F12-874A-D649D9978EC0}"/>
              </a:ext>
            </a:extLst>
          </p:cNvPr>
          <p:cNvSpPr txBox="1"/>
          <p:nvPr/>
        </p:nvSpPr>
        <p:spPr>
          <a:xfrm>
            <a:off x="6279922" y="2082794"/>
            <a:ext cx="10081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tx1"/>
                </a:solidFill>
              </a:rPr>
              <a:t>PYTANIE </a:t>
            </a:r>
            <a:r>
              <a:rPr lang="es-E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251520" y="1201389"/>
            <a:ext cx="82085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2000" dirty="0">
                <a:solidFill>
                  <a:schemeClr val="accent2">
                    <a:lumMod val="75000"/>
                  </a:schemeClr>
                </a:solidFill>
              </a:rPr>
              <a:t>PRZYKŁADY RÓWNAŃ KINETYCZNYCH</a:t>
            </a:r>
            <a:endParaRPr lang="en-US" sz="2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Prostokąt 3">
            <a:extLst>
              <a:ext uri="{FF2B5EF4-FFF2-40B4-BE49-F238E27FC236}">
                <a16:creationId xmlns:a16="http://schemas.microsoft.com/office/drawing/2014/main" id="{E56C867E-7AD6-4FD7-8CEE-07BC9065BE80}"/>
              </a:ext>
            </a:extLst>
          </p:cNvPr>
          <p:cNvSpPr/>
          <p:nvPr/>
        </p:nvSpPr>
        <p:spPr>
          <a:xfrm>
            <a:off x="259227" y="1684947"/>
            <a:ext cx="72779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l-PL" sz="18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Zmiana energii potencjalnej grawitacji </a:t>
            </a:r>
            <a:endParaRPr lang="es-ES" sz="1800" dirty="0">
              <a:solidFill>
                <a:schemeClr val="accent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93311" y="2394689"/>
            <a:ext cx="4309929" cy="5078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900" b="0" dirty="0">
                <a:solidFill>
                  <a:schemeClr val="tx1"/>
                </a:solidFill>
              </a:rPr>
              <a:t>Wahadło o masie 1,5 kg wychyla się z punktu A z wysokości </a:t>
            </a:r>
            <a:r>
              <a:rPr lang="pl-PL" sz="900" b="0" dirty="0" err="1">
                <a:solidFill>
                  <a:schemeClr val="tx1"/>
                </a:solidFill>
              </a:rPr>
              <a:t>y</a:t>
            </a:r>
            <a:r>
              <a:rPr lang="pl-PL" sz="900" b="0" baseline="-25000" dirty="0" err="1">
                <a:solidFill>
                  <a:schemeClr val="tx1"/>
                </a:solidFill>
              </a:rPr>
              <a:t>A</a:t>
            </a:r>
            <a:r>
              <a:rPr lang="pl-PL" sz="900" b="0" baseline="-25000" dirty="0">
                <a:solidFill>
                  <a:schemeClr val="tx1"/>
                </a:solidFill>
              </a:rPr>
              <a:t> </a:t>
            </a:r>
            <a:r>
              <a:rPr lang="pl-PL" sz="900" b="0" dirty="0">
                <a:solidFill>
                  <a:schemeClr val="tx1"/>
                </a:solidFill>
              </a:rPr>
              <a:t>= 0.10 m do punktu B na tę samą wysokość </a:t>
            </a:r>
            <a:r>
              <a:rPr lang="pl-PL" sz="900" b="0" dirty="0" err="1">
                <a:solidFill>
                  <a:schemeClr val="tx1"/>
                </a:solidFill>
              </a:rPr>
              <a:t>y</a:t>
            </a:r>
            <a:r>
              <a:rPr lang="pl-PL" sz="900" b="0" baseline="-25000" dirty="0" err="1">
                <a:solidFill>
                  <a:schemeClr val="tx1"/>
                </a:solidFill>
              </a:rPr>
              <a:t>B</a:t>
            </a:r>
            <a:r>
              <a:rPr lang="pl-PL" sz="900" b="0" dirty="0">
                <a:solidFill>
                  <a:schemeClr val="tx1"/>
                </a:solidFill>
              </a:rPr>
              <a:t>. Wysokości te są odniesione do wysokości najniższej.</a:t>
            </a:r>
          </a:p>
        </p:txBody>
      </p:sp>
      <p:sp>
        <p:nvSpPr>
          <p:cNvPr id="18" name="pole tekstowe 17"/>
          <p:cNvSpPr txBox="1"/>
          <p:nvPr/>
        </p:nvSpPr>
        <p:spPr>
          <a:xfrm>
            <a:off x="109096" y="5679727"/>
            <a:ext cx="389973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900" dirty="0">
                <a:solidFill>
                  <a:schemeClr val="tx1"/>
                </a:solidFill>
              </a:rPr>
              <a:t>Ile wynosi zmiana energii potencjalnej grawitacji z punktu A do punktu B? </a:t>
            </a:r>
          </a:p>
        </p:txBody>
      </p:sp>
      <p:sp>
        <p:nvSpPr>
          <p:cNvPr id="7" name="Prostokąt 6"/>
          <p:cNvSpPr/>
          <p:nvPr/>
        </p:nvSpPr>
        <p:spPr>
          <a:xfrm>
            <a:off x="4520027" y="2395292"/>
            <a:ext cx="4654104" cy="5078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900" b="0" dirty="0">
                <a:solidFill>
                  <a:schemeClr val="tx1"/>
                </a:solidFill>
              </a:rPr>
              <a:t>Zabawkowy samochodzik o masie 1,0 kg jest puszczony po torze o zerowym tarciu  z lewej strony. Samochód startuje z wysokości 0,80 m, przejeżdża przez pętlę o średnicy 0,50 m i wjeżdża na rampę na wysokość 0,25 m.</a:t>
            </a:r>
          </a:p>
        </p:txBody>
      </p:sp>
      <p:sp>
        <p:nvSpPr>
          <p:cNvPr id="20" name="pole tekstowe 19"/>
          <p:cNvSpPr txBox="1"/>
          <p:nvPr/>
        </p:nvSpPr>
        <p:spPr>
          <a:xfrm>
            <a:off x="4806392" y="5425812"/>
            <a:ext cx="389973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900" dirty="0">
                <a:solidFill>
                  <a:schemeClr val="tx1"/>
                </a:solidFill>
              </a:rPr>
              <a:t>Ile wynosi zmiana energii potencjalnej grawitacji samochodu z punktu A do punktu B? </a:t>
            </a:r>
          </a:p>
        </p:txBody>
      </p:sp>
    </p:spTree>
    <p:extLst>
      <p:ext uri="{BB962C8B-B14F-4D97-AF65-F5344CB8AC3E}">
        <p14:creationId xmlns:p14="http://schemas.microsoft.com/office/powerpoint/2010/main" val="3528665936"/>
      </p:ext>
    </p:extLst>
  </p:cSld>
  <p:clrMapOvr>
    <a:masterClrMapping/>
  </p:clrMapOvr>
  <p:transition advClick="0" advTm="3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F8A6124-C902-459F-AFC9-A9C982DA3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C01E3795-8F4A-4D9D-9380-41CDB7DA7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71AEA63C-A1C4-4DFC-8D49-CD67EC151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C3C997D9-CE1B-4A2F-B4BC-5B09C8B60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2" name="Rectangle 4">
            <a:extLst>
              <a:ext uri="{FF2B5EF4-FFF2-40B4-BE49-F238E27FC236}">
                <a16:creationId xmlns:a16="http://schemas.microsoft.com/office/drawing/2014/main" id="{91109F23-79C3-437D-99B6-4B4EC6335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5DDF772-C40F-4533-B9E1-F5ADB9E900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7517" y="773214"/>
            <a:ext cx="1296018" cy="1350703"/>
          </a:xfrm>
          <a:prstGeom prst="rect">
            <a:avLst/>
          </a:prstGeom>
        </p:spPr>
      </p:pic>
      <p:pic>
        <p:nvPicPr>
          <p:cNvPr id="8" name="Gráfico 7" descr="Cabeza con engranajes">
            <a:extLst>
              <a:ext uri="{FF2B5EF4-FFF2-40B4-BE49-F238E27FC236}">
                <a16:creationId xmlns:a16="http://schemas.microsoft.com/office/drawing/2014/main" id="{1A0F7987-B4E8-4E2B-9694-2013218FBB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79712" y="4834137"/>
            <a:ext cx="1173497" cy="117349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387E480-1BEF-437B-95E4-14CCCBAD52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535" y="2552092"/>
            <a:ext cx="5191973" cy="143421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01AE690-58F5-4E47-B5A7-84185B7FA2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2040" y="2552092"/>
            <a:ext cx="4135737" cy="3532694"/>
          </a:xfrm>
          <a:prstGeom prst="rect">
            <a:avLst/>
          </a:prstGeom>
        </p:spPr>
      </p:pic>
      <p:sp>
        <p:nvSpPr>
          <p:cNvPr id="15" name="Prostokąt 14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323528" y="1137221"/>
            <a:ext cx="82085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2000" dirty="0">
                <a:solidFill>
                  <a:schemeClr val="accent2">
                    <a:lumMod val="75000"/>
                  </a:schemeClr>
                </a:solidFill>
              </a:rPr>
              <a:t>RÓWNANIA KINETYCZNE - ROZWIĄZANIA</a:t>
            </a:r>
            <a:endParaRPr lang="en-US" sz="2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Prostokąt 3">
            <a:extLst>
              <a:ext uri="{FF2B5EF4-FFF2-40B4-BE49-F238E27FC236}">
                <a16:creationId xmlns:a16="http://schemas.microsoft.com/office/drawing/2014/main" id="{E56C867E-7AD6-4FD7-8CEE-07BC9065BE80}"/>
              </a:ext>
            </a:extLst>
          </p:cNvPr>
          <p:cNvSpPr/>
          <p:nvPr/>
        </p:nvSpPr>
        <p:spPr>
          <a:xfrm>
            <a:off x="259227" y="1684947"/>
            <a:ext cx="72779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l-PL" sz="18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Zmiana energii potencjalnej grawitacji </a:t>
            </a:r>
            <a:endParaRPr lang="es-ES" sz="1800" dirty="0">
              <a:solidFill>
                <a:schemeClr val="accent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4932784" y="5814268"/>
            <a:ext cx="4783257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900" b="0" dirty="0">
                <a:solidFill>
                  <a:schemeClr val="tx1"/>
                </a:solidFill>
              </a:rPr>
              <a:t>Poprawna odpowiedź to -5.4</a:t>
            </a:r>
          </a:p>
        </p:txBody>
      </p:sp>
      <p:sp>
        <p:nvSpPr>
          <p:cNvPr id="18" name="pole tekstowe 17"/>
          <p:cNvSpPr txBox="1"/>
          <p:nvPr/>
        </p:nvSpPr>
        <p:spPr>
          <a:xfrm>
            <a:off x="259227" y="2433537"/>
            <a:ext cx="4456789" cy="16158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900" b="0" dirty="0">
                <a:solidFill>
                  <a:schemeClr val="tx1"/>
                </a:solidFill>
              </a:rPr>
              <a:t>Zmiana energii potencjalnej grawitacji </a:t>
            </a:r>
            <a:r>
              <a:rPr lang="pl-PL" sz="900" b="0" dirty="0">
                <a:solidFill>
                  <a:schemeClr val="tx1"/>
                </a:solidFill>
                <a:sym typeface="Symbol" panose="05050102010706020507" pitchFamily="18" charset="2"/>
              </a:rPr>
              <a:t></a:t>
            </a:r>
            <a:r>
              <a:rPr lang="pl-PL" sz="900" b="0" i="1" dirty="0" err="1">
                <a:solidFill>
                  <a:schemeClr val="tx1"/>
                </a:solidFill>
                <a:sym typeface="Symbol" panose="05050102010706020507" pitchFamily="18" charset="2"/>
              </a:rPr>
              <a:t>U</a:t>
            </a:r>
            <a:r>
              <a:rPr lang="pl-PL" sz="900" b="0" i="1" baseline="-25000" dirty="0" err="1">
                <a:solidFill>
                  <a:schemeClr val="tx1"/>
                </a:solidFill>
                <a:sym typeface="Symbol" panose="05050102010706020507" pitchFamily="18" charset="2"/>
              </a:rPr>
              <a:t>g</a:t>
            </a:r>
            <a:r>
              <a:rPr lang="pl-PL" sz="900" b="0" i="1" baseline="-25000" dirty="0">
                <a:solidFill>
                  <a:schemeClr val="tx1"/>
                </a:solidFill>
                <a:sym typeface="Symbol" panose="05050102010706020507" pitchFamily="18" charset="2"/>
              </a:rPr>
              <a:t> </a:t>
            </a:r>
            <a:r>
              <a:rPr lang="pl-PL" sz="900" b="0" dirty="0">
                <a:solidFill>
                  <a:schemeClr val="tx1"/>
                </a:solidFill>
                <a:sym typeface="Symbol" panose="05050102010706020507" pitchFamily="18" charset="2"/>
              </a:rPr>
              <a:t>zależy tylko od względnych wysokości w punkcie A i punkcie B.  </a:t>
            </a:r>
            <a:endParaRPr lang="pl-PL" sz="900" b="0" dirty="0">
              <a:solidFill>
                <a:schemeClr val="tx1"/>
              </a:solidFill>
            </a:endParaRPr>
          </a:p>
          <a:p>
            <a:endParaRPr lang="pl-PL" sz="900" b="0" dirty="0">
              <a:solidFill>
                <a:schemeClr val="tx1"/>
              </a:solidFill>
            </a:endParaRPr>
          </a:p>
          <a:p>
            <a:endParaRPr lang="pl-PL" sz="900" b="0" dirty="0">
              <a:solidFill>
                <a:schemeClr val="tx1"/>
              </a:solidFill>
            </a:endParaRPr>
          </a:p>
          <a:p>
            <a:r>
              <a:rPr lang="pl-PL" sz="900" b="0" dirty="0">
                <a:solidFill>
                  <a:schemeClr val="tx1"/>
                </a:solidFill>
              </a:rPr>
              <a:t>Wysokość powyżej najniższej wysokości wynosi </a:t>
            </a:r>
            <a:r>
              <a:rPr lang="pl-PL" sz="900" b="0" i="1" dirty="0" err="1">
                <a:solidFill>
                  <a:schemeClr val="tx1"/>
                </a:solidFill>
                <a:sym typeface="Symbol" panose="05050102010706020507" pitchFamily="18" charset="2"/>
              </a:rPr>
              <a:t>y</a:t>
            </a:r>
            <a:r>
              <a:rPr lang="pl-PL" sz="900" b="0" i="1" baseline="-25000" dirty="0" err="1">
                <a:solidFill>
                  <a:schemeClr val="tx1"/>
                </a:solidFill>
                <a:sym typeface="Symbol" panose="05050102010706020507" pitchFamily="18" charset="2"/>
              </a:rPr>
              <a:t>A</a:t>
            </a:r>
            <a:r>
              <a:rPr lang="pl-PL" sz="900" b="0" i="1" baseline="-25000" dirty="0">
                <a:solidFill>
                  <a:schemeClr val="tx1"/>
                </a:solidFill>
                <a:sym typeface="Symbol" panose="05050102010706020507" pitchFamily="18" charset="2"/>
              </a:rPr>
              <a:t> </a:t>
            </a:r>
            <a:r>
              <a:rPr lang="pl-PL" sz="900" b="0" dirty="0">
                <a:solidFill>
                  <a:schemeClr val="tx1"/>
                </a:solidFill>
                <a:sym typeface="Symbol" panose="05050102010706020507" pitchFamily="18" charset="2"/>
              </a:rPr>
              <a:t>= 0.10 m w punkcie A i </a:t>
            </a:r>
            <a:r>
              <a:rPr lang="pl-PL" sz="900" b="0" i="1" dirty="0" err="1">
                <a:solidFill>
                  <a:schemeClr val="tx1"/>
                </a:solidFill>
                <a:sym typeface="Symbol" panose="05050102010706020507" pitchFamily="18" charset="2"/>
              </a:rPr>
              <a:t>y</a:t>
            </a:r>
            <a:r>
              <a:rPr lang="pl-PL" sz="900" b="0" i="1" baseline="-25000" dirty="0" err="1">
                <a:solidFill>
                  <a:schemeClr val="tx1"/>
                </a:solidFill>
                <a:sym typeface="Symbol" panose="05050102010706020507" pitchFamily="18" charset="2"/>
              </a:rPr>
              <a:t>B</a:t>
            </a:r>
            <a:r>
              <a:rPr lang="pl-PL" sz="900" b="0" i="1" baseline="-25000" dirty="0">
                <a:solidFill>
                  <a:schemeClr val="tx1"/>
                </a:solidFill>
                <a:sym typeface="Symbol" panose="05050102010706020507" pitchFamily="18" charset="2"/>
              </a:rPr>
              <a:t> </a:t>
            </a:r>
            <a:r>
              <a:rPr lang="pl-PL" sz="900" b="0" dirty="0">
                <a:solidFill>
                  <a:schemeClr val="tx1"/>
                </a:solidFill>
                <a:sym typeface="Symbol" panose="05050102010706020507" pitchFamily="18" charset="2"/>
              </a:rPr>
              <a:t>= 0.10 m w punkcie B. </a:t>
            </a:r>
            <a:endParaRPr lang="pl-PL" sz="900" b="0" dirty="0">
              <a:solidFill>
                <a:schemeClr val="tx1"/>
              </a:solidFill>
            </a:endParaRPr>
          </a:p>
          <a:p>
            <a:endParaRPr lang="pl-PL" sz="900" b="0" dirty="0">
              <a:solidFill>
                <a:schemeClr val="tx1"/>
              </a:solidFill>
            </a:endParaRPr>
          </a:p>
          <a:p>
            <a:r>
              <a:rPr lang="pl-PL" sz="900" b="0" dirty="0">
                <a:solidFill>
                  <a:schemeClr val="tx1"/>
                </a:solidFill>
              </a:rPr>
              <a:t>Ponieważ wysokość się nie zmienia, </a:t>
            </a:r>
            <a:r>
              <a:rPr lang="pl-PL" sz="900" b="0" dirty="0">
                <a:solidFill>
                  <a:schemeClr val="tx1"/>
                </a:solidFill>
                <a:sym typeface="Symbol" panose="05050102010706020507" pitchFamily="18" charset="2"/>
              </a:rPr>
              <a:t>y</a:t>
            </a:r>
            <a:r>
              <a:rPr lang="pl-PL" sz="900" b="0" i="1" baseline="-25000" dirty="0">
                <a:solidFill>
                  <a:schemeClr val="tx1"/>
                </a:solidFill>
                <a:sym typeface="Symbol" panose="05050102010706020507" pitchFamily="18" charset="2"/>
              </a:rPr>
              <a:t> </a:t>
            </a:r>
            <a:r>
              <a:rPr lang="pl-PL" sz="900" b="0" i="1" dirty="0">
                <a:solidFill>
                  <a:schemeClr val="tx1"/>
                </a:solidFill>
                <a:sym typeface="Symbol" panose="05050102010706020507" pitchFamily="18" charset="2"/>
              </a:rPr>
              <a:t> </a:t>
            </a:r>
            <a:r>
              <a:rPr lang="pl-PL" sz="900" b="0" dirty="0">
                <a:solidFill>
                  <a:schemeClr val="tx1"/>
                </a:solidFill>
                <a:sym typeface="Symbol" panose="05050102010706020507" pitchFamily="18" charset="2"/>
              </a:rPr>
              <a:t>wynosi zero oraz </a:t>
            </a:r>
            <a:r>
              <a:rPr lang="pl-PL" sz="900" b="0" i="1" dirty="0" err="1">
                <a:solidFill>
                  <a:schemeClr val="tx1"/>
                </a:solidFill>
                <a:sym typeface="Symbol" panose="05050102010706020507" pitchFamily="18" charset="2"/>
              </a:rPr>
              <a:t>U</a:t>
            </a:r>
            <a:r>
              <a:rPr lang="pl-PL" sz="900" b="0" i="1" baseline="-25000" dirty="0" err="1">
                <a:solidFill>
                  <a:schemeClr val="tx1"/>
                </a:solidFill>
                <a:sym typeface="Symbol" panose="05050102010706020507" pitchFamily="18" charset="2"/>
              </a:rPr>
              <a:t>g</a:t>
            </a:r>
            <a:r>
              <a:rPr lang="pl-PL" sz="900" b="0" i="1" baseline="-25000" dirty="0">
                <a:solidFill>
                  <a:schemeClr val="tx1"/>
                </a:solidFill>
                <a:sym typeface="Symbol" panose="05050102010706020507" pitchFamily="18" charset="2"/>
              </a:rPr>
              <a:t>  </a:t>
            </a:r>
            <a:r>
              <a:rPr lang="pl-PL" sz="900" b="0" dirty="0">
                <a:solidFill>
                  <a:schemeClr val="tx1"/>
                </a:solidFill>
                <a:sym typeface="Symbol" panose="05050102010706020507" pitchFamily="18" charset="2"/>
              </a:rPr>
              <a:t>wynosi również zero.</a:t>
            </a:r>
          </a:p>
          <a:p>
            <a:endParaRPr lang="pl-PL" sz="900" b="0" dirty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endParaRPr lang="pl-PL" sz="900" b="0" dirty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r>
              <a:rPr lang="pl-PL" sz="900" b="0" dirty="0">
                <a:solidFill>
                  <a:schemeClr val="tx1"/>
                </a:solidFill>
                <a:sym typeface="Symbol" panose="05050102010706020507" pitchFamily="18" charset="2"/>
              </a:rPr>
              <a:t>Poprawna odpowiedź to 0 </a:t>
            </a:r>
            <a:endParaRPr lang="pl-PL" sz="900" b="0" i="1" dirty="0">
              <a:solidFill>
                <a:schemeClr val="tx1"/>
              </a:solidFill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323528" y="3739225"/>
            <a:ext cx="1512168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pole tekstowe 19"/>
              <p:cNvSpPr txBox="1"/>
              <p:nvPr/>
            </p:nvSpPr>
            <p:spPr>
              <a:xfrm>
                <a:off x="1516609" y="3817025"/>
                <a:ext cx="463103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11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</m:oMath>
                  </m:oMathPara>
                </a14:m>
                <a:endParaRPr lang="pl-PL" sz="1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pole tekstow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6609" y="3817025"/>
                <a:ext cx="463103" cy="169277"/>
              </a:xfrm>
              <a:prstGeom prst="rect">
                <a:avLst/>
              </a:prstGeom>
              <a:blipFill rotWithShape="0">
                <a:blip r:embed="rId8"/>
                <a:stretch>
                  <a:fillRect b="-2857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pole tekstowe 20"/>
          <p:cNvSpPr txBox="1"/>
          <p:nvPr/>
        </p:nvSpPr>
        <p:spPr>
          <a:xfrm>
            <a:off x="4945650" y="5749664"/>
            <a:ext cx="1786590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pole tekstowe 21"/>
              <p:cNvSpPr txBox="1"/>
              <p:nvPr/>
            </p:nvSpPr>
            <p:spPr>
              <a:xfrm>
                <a:off x="6372200" y="5835128"/>
                <a:ext cx="463103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11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</m:oMath>
                  </m:oMathPara>
                </a14:m>
                <a:endParaRPr lang="pl-PL" sz="1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pole tekstow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5835128"/>
                <a:ext cx="463103" cy="169277"/>
              </a:xfrm>
              <a:prstGeom prst="rect">
                <a:avLst/>
              </a:prstGeom>
              <a:blipFill rotWithShape="0">
                <a:blip r:embed="rId8"/>
                <a:stretch>
                  <a:fillRect b="-2857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pole tekstowe 22"/>
          <p:cNvSpPr txBox="1"/>
          <p:nvPr/>
        </p:nvSpPr>
        <p:spPr>
          <a:xfrm>
            <a:off x="4788023" y="2384586"/>
            <a:ext cx="4248473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900" b="0" dirty="0">
                <a:solidFill>
                  <a:schemeClr val="tx1"/>
                </a:solidFill>
              </a:rPr>
              <a:t>Zmiana energii potencjalnej grawitacji </a:t>
            </a:r>
            <a:r>
              <a:rPr lang="pl-PL" sz="900" b="0" dirty="0">
                <a:solidFill>
                  <a:schemeClr val="tx1"/>
                </a:solidFill>
                <a:sym typeface="Symbol" panose="05050102010706020507" pitchFamily="18" charset="2"/>
              </a:rPr>
              <a:t></a:t>
            </a:r>
            <a:r>
              <a:rPr lang="pl-PL" sz="900" b="0" i="1" dirty="0" err="1">
                <a:solidFill>
                  <a:schemeClr val="tx1"/>
                </a:solidFill>
                <a:sym typeface="Symbol" panose="05050102010706020507" pitchFamily="18" charset="2"/>
              </a:rPr>
              <a:t>U</a:t>
            </a:r>
            <a:r>
              <a:rPr lang="pl-PL" sz="900" b="0" i="1" baseline="-25000" dirty="0" err="1">
                <a:solidFill>
                  <a:schemeClr val="tx1"/>
                </a:solidFill>
                <a:sym typeface="Symbol" panose="05050102010706020507" pitchFamily="18" charset="2"/>
              </a:rPr>
              <a:t>g</a:t>
            </a:r>
            <a:r>
              <a:rPr lang="pl-PL" sz="900" b="0" i="1" baseline="-25000" dirty="0">
                <a:solidFill>
                  <a:schemeClr val="tx1"/>
                </a:solidFill>
                <a:sym typeface="Symbol" panose="05050102010706020507" pitchFamily="18" charset="2"/>
              </a:rPr>
              <a:t> </a:t>
            </a:r>
            <a:r>
              <a:rPr lang="pl-PL" sz="900" b="0" dirty="0">
                <a:solidFill>
                  <a:schemeClr val="tx1"/>
                </a:solidFill>
                <a:sym typeface="Symbol" panose="05050102010706020507" pitchFamily="18" charset="2"/>
              </a:rPr>
              <a:t>zależy tylko od względnych wysokości w punkcie A i punkcie B.  </a:t>
            </a:r>
            <a:endParaRPr lang="pl-PL" sz="900" b="0" dirty="0">
              <a:solidFill>
                <a:schemeClr val="tx1"/>
              </a:solidFill>
            </a:endParaRPr>
          </a:p>
          <a:p>
            <a:endParaRPr lang="pl-PL" sz="900" b="0" dirty="0">
              <a:solidFill>
                <a:schemeClr val="tx1"/>
              </a:solidFill>
            </a:endParaRPr>
          </a:p>
          <a:p>
            <a:endParaRPr lang="pl-PL" sz="900" b="0" dirty="0">
              <a:solidFill>
                <a:schemeClr val="tx1"/>
              </a:solidFill>
            </a:endParaRPr>
          </a:p>
          <a:p>
            <a:r>
              <a:rPr lang="pl-PL" sz="900" b="0" dirty="0">
                <a:solidFill>
                  <a:schemeClr val="tx1"/>
                </a:solidFill>
              </a:rPr>
              <a:t>Wysokość powyżej powierzchni wynosi </a:t>
            </a:r>
            <a:r>
              <a:rPr lang="pl-PL" sz="900" b="0" i="1" dirty="0" err="1">
                <a:solidFill>
                  <a:schemeClr val="tx1"/>
                </a:solidFill>
                <a:sym typeface="Symbol" panose="05050102010706020507" pitchFamily="18" charset="2"/>
              </a:rPr>
              <a:t>y</a:t>
            </a:r>
            <a:r>
              <a:rPr lang="pl-PL" sz="900" b="0" i="1" baseline="-25000" dirty="0" err="1">
                <a:solidFill>
                  <a:schemeClr val="tx1"/>
                </a:solidFill>
                <a:sym typeface="Symbol" panose="05050102010706020507" pitchFamily="18" charset="2"/>
              </a:rPr>
              <a:t>A</a:t>
            </a:r>
            <a:r>
              <a:rPr lang="pl-PL" sz="900" b="0" i="1" baseline="-25000" dirty="0">
                <a:solidFill>
                  <a:schemeClr val="tx1"/>
                </a:solidFill>
                <a:sym typeface="Symbol" panose="05050102010706020507" pitchFamily="18" charset="2"/>
              </a:rPr>
              <a:t> </a:t>
            </a:r>
            <a:r>
              <a:rPr lang="pl-PL" sz="900" b="0" dirty="0">
                <a:solidFill>
                  <a:schemeClr val="tx1"/>
                </a:solidFill>
                <a:sym typeface="Symbol" panose="05050102010706020507" pitchFamily="18" charset="2"/>
              </a:rPr>
              <a:t>= 0.80 m w punkcie A i </a:t>
            </a:r>
            <a:r>
              <a:rPr lang="pl-PL" sz="900" b="0" i="1" dirty="0" err="1">
                <a:solidFill>
                  <a:schemeClr val="tx1"/>
                </a:solidFill>
                <a:sym typeface="Symbol" panose="05050102010706020507" pitchFamily="18" charset="2"/>
              </a:rPr>
              <a:t>y</a:t>
            </a:r>
            <a:r>
              <a:rPr lang="pl-PL" sz="900" b="0" i="1" baseline="-25000" dirty="0" err="1">
                <a:solidFill>
                  <a:schemeClr val="tx1"/>
                </a:solidFill>
                <a:sym typeface="Symbol" panose="05050102010706020507" pitchFamily="18" charset="2"/>
              </a:rPr>
              <a:t>B</a:t>
            </a:r>
            <a:r>
              <a:rPr lang="pl-PL" sz="900" b="0" i="1" baseline="-25000" dirty="0">
                <a:solidFill>
                  <a:schemeClr val="tx1"/>
                </a:solidFill>
                <a:sym typeface="Symbol" panose="05050102010706020507" pitchFamily="18" charset="2"/>
              </a:rPr>
              <a:t> </a:t>
            </a:r>
            <a:r>
              <a:rPr lang="pl-PL" sz="900" b="0" dirty="0">
                <a:solidFill>
                  <a:schemeClr val="tx1"/>
                </a:solidFill>
                <a:sym typeface="Symbol" panose="05050102010706020507" pitchFamily="18" charset="2"/>
              </a:rPr>
              <a:t>= 0.25 m  </a:t>
            </a:r>
          </a:p>
          <a:p>
            <a:r>
              <a:rPr lang="pl-PL" sz="900" b="0" dirty="0">
                <a:solidFill>
                  <a:schemeClr val="tx1"/>
                </a:solidFill>
                <a:sym typeface="Symbol" panose="05050102010706020507" pitchFamily="18" charset="2"/>
              </a:rPr>
              <a:t>w punkcie B. </a:t>
            </a:r>
            <a:endParaRPr lang="pl-PL" sz="900" b="0" dirty="0">
              <a:solidFill>
                <a:schemeClr val="tx1"/>
              </a:solidFill>
            </a:endParaRPr>
          </a:p>
          <a:p>
            <a:endParaRPr lang="pl-PL" sz="900" b="0" dirty="0">
              <a:solidFill>
                <a:schemeClr val="tx1"/>
              </a:solidFill>
            </a:endParaRPr>
          </a:p>
          <a:p>
            <a:r>
              <a:rPr lang="pl-PL" sz="900" b="0" dirty="0">
                <a:solidFill>
                  <a:schemeClr val="tx1"/>
                </a:solidFill>
              </a:rPr>
              <a:t>Wysokości tych można użyć do znalezienia </a:t>
            </a:r>
            <a:r>
              <a:rPr lang="pl-PL" sz="900" b="0" dirty="0">
                <a:solidFill>
                  <a:schemeClr val="tx1"/>
                </a:solidFill>
                <a:sym typeface="Symbol" panose="05050102010706020507" pitchFamily="18" charset="2"/>
              </a:rPr>
              <a:t></a:t>
            </a:r>
            <a:r>
              <a:rPr lang="pl-PL" sz="900" b="0" i="1" dirty="0" err="1">
                <a:solidFill>
                  <a:schemeClr val="tx1"/>
                </a:solidFill>
                <a:sym typeface="Symbol" panose="05050102010706020507" pitchFamily="18" charset="2"/>
              </a:rPr>
              <a:t>U</a:t>
            </a:r>
            <a:r>
              <a:rPr lang="pl-PL" sz="900" b="0" i="1" baseline="-25000" dirty="0" err="1">
                <a:solidFill>
                  <a:schemeClr val="tx1"/>
                </a:solidFill>
                <a:sym typeface="Symbol" panose="05050102010706020507" pitchFamily="18" charset="2"/>
              </a:rPr>
              <a:t>g</a:t>
            </a:r>
            <a:r>
              <a:rPr lang="pl-PL" sz="900" b="0" i="1" baseline="-25000" dirty="0">
                <a:solidFill>
                  <a:schemeClr val="tx1"/>
                </a:solidFill>
                <a:sym typeface="Symbol" panose="05050102010706020507" pitchFamily="18" charset="2"/>
              </a:rPr>
              <a:t>  </a:t>
            </a:r>
            <a:r>
              <a:rPr lang="pl-PL" sz="900" b="0" dirty="0">
                <a:solidFill>
                  <a:schemeClr val="tx1"/>
                </a:solidFill>
                <a:sym typeface="Symbol" panose="05050102010706020507" pitchFamily="18" charset="2"/>
              </a:rPr>
              <a:t>samochodziku</a:t>
            </a:r>
          </a:p>
        </p:txBody>
      </p:sp>
      <p:sp>
        <p:nvSpPr>
          <p:cNvPr id="24" name="CuadroTexto 12">
            <a:extLst>
              <a:ext uri="{FF2B5EF4-FFF2-40B4-BE49-F238E27FC236}">
                <a16:creationId xmlns:a16="http://schemas.microsoft.com/office/drawing/2014/main" id="{88DBD935-AADE-4449-9DF2-4B8B1F9019DB}"/>
              </a:ext>
            </a:extLst>
          </p:cNvPr>
          <p:cNvSpPr txBox="1"/>
          <p:nvPr/>
        </p:nvSpPr>
        <p:spPr>
          <a:xfrm>
            <a:off x="1516609" y="2078784"/>
            <a:ext cx="23042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tx1"/>
                </a:solidFill>
              </a:rPr>
              <a:t>PYTANIE 3</a:t>
            </a:r>
            <a:r>
              <a:rPr lang="es-ES" dirty="0">
                <a:solidFill>
                  <a:schemeClr val="tx1"/>
                </a:solidFill>
              </a:rPr>
              <a:t>: </a:t>
            </a:r>
            <a:r>
              <a:rPr lang="pl-PL" dirty="0">
                <a:solidFill>
                  <a:schemeClr val="tx1"/>
                </a:solidFill>
              </a:rPr>
              <a:t>ROZWIĄZANIE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5" name="CuadroTexto 12">
            <a:extLst>
              <a:ext uri="{FF2B5EF4-FFF2-40B4-BE49-F238E27FC236}">
                <a16:creationId xmlns:a16="http://schemas.microsoft.com/office/drawing/2014/main" id="{88DBD935-AADE-4449-9DF2-4B8B1F9019DB}"/>
              </a:ext>
            </a:extLst>
          </p:cNvPr>
          <p:cNvSpPr txBox="1"/>
          <p:nvPr/>
        </p:nvSpPr>
        <p:spPr>
          <a:xfrm>
            <a:off x="5451623" y="2065410"/>
            <a:ext cx="23042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tx1"/>
                </a:solidFill>
              </a:rPr>
              <a:t>PYTANIE 4</a:t>
            </a:r>
            <a:r>
              <a:rPr lang="es-ES" dirty="0">
                <a:solidFill>
                  <a:schemeClr val="tx1"/>
                </a:solidFill>
              </a:rPr>
              <a:t>: </a:t>
            </a:r>
            <a:r>
              <a:rPr lang="pl-PL" dirty="0">
                <a:solidFill>
                  <a:schemeClr val="tx1"/>
                </a:solidFill>
              </a:rPr>
              <a:t>ROZWIĄZANIE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674259"/>
      </p:ext>
    </p:extLst>
  </p:cSld>
  <p:clrMapOvr>
    <a:masterClrMapping/>
  </p:clrMapOvr>
  <p:transition advClick="0" advTm="3000"/>
</p:sld>
</file>

<file path=ppt/theme/theme1.xml><?xml version="1.0" encoding="utf-8"?>
<a:theme xmlns:a="http://schemas.openxmlformats.org/drawingml/2006/main" name="Pantallazo inicio">
  <a:themeElements>
    <a:clrScheme name="1_Projekt niestandardow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Projekt niestandardow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50751" tIns="50751" rIns="50751" bIns="50751" numCol="1" anchor="ctr" anchorCtr="0" compatLnSpc="1">
        <a:prstTxWarp prst="textNoShape">
          <a:avLst/>
        </a:prstTxWarp>
      </a:bodyPr>
      <a:lstStyle>
        <a:defPPr marL="588963" marR="0" indent="-401638" algn="r" defTabSz="642938" rtl="0" eaLnBrk="1" fontAlgn="base" latinLnBrk="0" hangingPunct="1">
          <a:lnSpc>
            <a:spcPct val="90000"/>
          </a:lnSpc>
          <a:spcBef>
            <a:spcPts val="1675"/>
          </a:spcBef>
          <a:spcAft>
            <a:spcPct val="0"/>
          </a:spcAft>
          <a:buClrTx/>
          <a:buSzPct val="171000"/>
          <a:buFont typeface="Arial" charset="0"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50751" tIns="50751" rIns="50751" bIns="50751" numCol="1" anchor="ctr" anchorCtr="0" compatLnSpc="1">
        <a:prstTxWarp prst="textNoShape">
          <a:avLst/>
        </a:prstTxWarp>
      </a:bodyPr>
      <a:lstStyle>
        <a:defPPr marL="588963" marR="0" indent="-401638" algn="r" defTabSz="642938" rtl="0" eaLnBrk="1" fontAlgn="base" latinLnBrk="0" hangingPunct="1">
          <a:lnSpc>
            <a:spcPct val="90000"/>
          </a:lnSpc>
          <a:spcBef>
            <a:spcPts val="1675"/>
          </a:spcBef>
          <a:spcAft>
            <a:spcPct val="0"/>
          </a:spcAft>
          <a:buClrTx/>
          <a:buSzPct val="171000"/>
          <a:buFont typeface="Arial" charset="0"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sym typeface="Arial" charset="0"/>
          </a:defRPr>
        </a:defPPr>
      </a:lstStyle>
    </a:lnDef>
  </a:objectDefaults>
  <a:extraClrSchemeLst>
    <a:extraClrScheme>
      <a:clrScheme name="1_Projekt niestandardow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niestandardow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niestandardow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niestandardow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niestandardow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niestandardow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antallazo cierr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WOIZ - prezentacja &quot;wykładowa&quot;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140041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AB0"/>
      </a:accent5>
      <a:accent6>
        <a:srgbClr val="2D2D8A"/>
      </a:accent6>
      <a:hlink>
        <a:srgbClr val="009999"/>
      </a:hlink>
      <a:folHlink>
        <a:srgbClr val="99CC00"/>
      </a:folHlink>
    </a:clrScheme>
    <a:fontScheme name="WOIZ - prezentacja &quot;wykładowa&quot;">
      <a:majorFont>
        <a:latin typeface="Arial Bold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50751" tIns="50751" rIns="50751" bIns="50751" numCol="1" anchor="ctr" anchorCtr="0" compatLnSpc="1">
        <a:prstTxWarp prst="textNoShape">
          <a:avLst/>
        </a:prstTxWarp>
      </a:bodyPr>
      <a:lstStyle>
        <a:defPPr marL="588963" marR="0" indent="-401638" algn="r" defTabSz="642938" rtl="0" eaLnBrk="1" fontAlgn="base" latinLnBrk="0" hangingPunct="1">
          <a:lnSpc>
            <a:spcPct val="90000"/>
          </a:lnSpc>
          <a:spcBef>
            <a:spcPts val="1675"/>
          </a:spcBef>
          <a:spcAft>
            <a:spcPct val="0"/>
          </a:spcAft>
          <a:buClrTx/>
          <a:buSzPct val="171000"/>
          <a:buFont typeface="Arial" charset="0"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50751" tIns="50751" rIns="50751" bIns="50751" numCol="1" anchor="ctr" anchorCtr="0" compatLnSpc="1">
        <a:prstTxWarp prst="textNoShape">
          <a:avLst/>
        </a:prstTxWarp>
      </a:bodyPr>
      <a:lstStyle>
        <a:defPPr marL="588963" marR="0" indent="-401638" algn="r" defTabSz="642938" rtl="0" eaLnBrk="1" fontAlgn="base" latinLnBrk="0" hangingPunct="1">
          <a:lnSpc>
            <a:spcPct val="90000"/>
          </a:lnSpc>
          <a:spcBef>
            <a:spcPts val="1675"/>
          </a:spcBef>
          <a:spcAft>
            <a:spcPct val="0"/>
          </a:spcAft>
          <a:buClrTx/>
          <a:buSzPct val="171000"/>
          <a:buFont typeface="Arial" charset="0"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sym typeface="Arial" charset="0"/>
          </a:defRPr>
        </a:defPPr>
      </a:lstStyle>
    </a:lnDef>
  </a:objectDefaults>
  <a:extraClrSchemeLst>
    <a:extraClrScheme>
      <a:clrScheme name="WOIZ - prezentacja &quot;wykładowa&quot;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Szablon_prezentacji_wer_2A_(z_1_logo)_v2</Template>
  <TotalTime>39964</TotalTime>
  <Pages>0</Pages>
  <Words>1437</Words>
  <Characters>0</Characters>
  <Application>Microsoft Office PowerPoint</Application>
  <PresentationFormat>Pokaz na ekranie (4:3)</PresentationFormat>
  <Lines>0</Lines>
  <Paragraphs>157</Paragraphs>
  <Slides>14</Slides>
  <Notes>12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14</vt:i4>
      </vt:variant>
    </vt:vector>
  </HeadingPairs>
  <TitlesOfParts>
    <vt:vector size="24" baseType="lpstr">
      <vt:lpstr>Arial</vt:lpstr>
      <vt:lpstr>Arial Bold</vt:lpstr>
      <vt:lpstr>Bradley Hand ITC</vt:lpstr>
      <vt:lpstr>Calibri</vt:lpstr>
      <vt:lpstr>Cambria Math</vt:lpstr>
      <vt:lpstr>Gill Sans</vt:lpstr>
      <vt:lpstr>Times New Roman</vt:lpstr>
      <vt:lpstr>Pantallazo inicio</vt:lpstr>
      <vt:lpstr>Pantallazo cierre</vt:lpstr>
      <vt:lpstr>1_WOIZ - prezentacja "wykładowa"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PKO BP 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PKO BP SA</dc:creator>
  <cp:lastModifiedBy>Patrycja Kabiesz</cp:lastModifiedBy>
  <cp:revision>1078</cp:revision>
  <cp:lastPrinted>2011-07-18T19:05:36Z</cp:lastPrinted>
  <dcterms:created xsi:type="dcterms:W3CDTF">2010-06-23T19:02:16Z</dcterms:created>
  <dcterms:modified xsi:type="dcterms:W3CDTF">2021-07-02T10:27:25Z</dcterms:modified>
</cp:coreProperties>
</file>