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16"/>
  </p:notesMasterIdLst>
  <p:handoutMasterIdLst>
    <p:handoutMasterId r:id="rId17"/>
  </p:handoutMasterIdLst>
  <p:sldIdLst>
    <p:sldId id="627" r:id="rId4"/>
    <p:sldId id="672" r:id="rId5"/>
    <p:sldId id="682" r:id="rId6"/>
    <p:sldId id="681" r:id="rId7"/>
    <p:sldId id="683" r:id="rId8"/>
    <p:sldId id="684" r:id="rId9"/>
    <p:sldId id="574" r:id="rId10"/>
    <p:sldId id="685" r:id="rId11"/>
    <p:sldId id="670" r:id="rId12"/>
    <p:sldId id="673" r:id="rId13"/>
    <p:sldId id="679" r:id="rId14"/>
    <p:sldId id="686" r:id="rId15"/>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2061"/>
    <a:srgbClr val="0404E6"/>
    <a:srgbClr val="F26200"/>
    <a:srgbClr val="262673"/>
    <a:srgbClr val="FF6600"/>
    <a:srgbClr val="D16D09"/>
    <a:srgbClr val="D15509"/>
    <a:srgbClr val="FF33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8620" autoAdjust="0"/>
  </p:normalViewPr>
  <p:slideViewPr>
    <p:cSldViewPr>
      <p:cViewPr varScale="1">
        <p:scale>
          <a:sx n="65" d="100"/>
          <a:sy n="65" d="100"/>
        </p:scale>
        <p:origin x="1757"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t>‹#›</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02486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62581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525295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9070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03339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92081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705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10442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815370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0060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02/07/2021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4"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2"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323528" y="3789040"/>
            <a:ext cx="856895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GB" sz="2000" dirty="0">
                <a:solidFill>
                  <a:schemeClr val="accent2">
                    <a:lumMod val="75000"/>
                  </a:schemeClr>
                </a:solidFill>
                <a:latin typeface="Bradley Hand ITC" panose="03070402050302030203" pitchFamily="66" charset="0"/>
                <a:cs typeface="+mn-cs"/>
                <a:sym typeface="Arial" charset="0"/>
              </a:rPr>
              <a:t>MODUL BIOMECHANIK: GRUNDLAGEN DER BIOMECHANIK ANGEWANDT AUF DEN BEWEGUNGSAPPARAT</a:t>
            </a:r>
            <a:endParaRPr lang="pl-PL" sz="2000" dirty="0">
              <a:solidFill>
                <a:schemeClr val="accent2">
                  <a:lumMod val="75000"/>
                </a:schemeClr>
              </a:solidFill>
              <a:latin typeface="Bradley Hand ITC" panose="03070402050302030203" pitchFamily="66" charset="0"/>
              <a:cs typeface="+mn-cs"/>
              <a:sym typeface="Arial" charset="0"/>
            </a:endParaRP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Didaktische Einheit </a:t>
            </a:r>
            <a:r>
              <a:rPr lang="pl-PL" sz="2000" dirty="0">
                <a:solidFill>
                  <a:schemeClr val="accent2">
                    <a:lumMod val="75000"/>
                  </a:schemeClr>
                </a:solidFill>
                <a:latin typeface="Bradley Hand ITC" panose="03070402050302030203" pitchFamily="66" charset="0"/>
                <a:cs typeface="+mn-cs"/>
                <a:sym typeface="Arial" charset="0"/>
              </a:rPr>
              <a:t>C</a:t>
            </a:r>
            <a:r>
              <a:rPr lang="en-US" sz="2000" dirty="0">
                <a:solidFill>
                  <a:schemeClr val="accent2">
                    <a:lumMod val="75000"/>
                  </a:schemeClr>
                </a:solidFill>
                <a:latin typeface="Bradley Hand ITC" panose="03070402050302030203" pitchFamily="66" charset="0"/>
                <a:cs typeface="+mn-cs"/>
                <a:sym typeface="Arial" charset="0"/>
              </a:rPr>
              <a:t>: </a:t>
            </a:r>
            <a:r>
              <a:rPr lang="en-GB" sz="2000" dirty="0">
                <a:solidFill>
                  <a:schemeClr val="accent2">
                    <a:lumMod val="75000"/>
                  </a:schemeClr>
                </a:solidFill>
                <a:latin typeface="Bradley Hand ITC" panose="03070402050302030203" pitchFamily="66" charset="0"/>
                <a:cs typeface="+mn-cs"/>
                <a:sym typeface="Arial" charset="0"/>
              </a:rPr>
              <a:t>Physiologische Zeichen und morphometrische Parameter</a:t>
            </a:r>
            <a:endParaRPr lang="pl-PL" sz="2000" dirty="0">
              <a:solidFill>
                <a:schemeClr val="accent2">
                  <a:lumMod val="75000"/>
                </a:schemeClr>
              </a:solidFill>
              <a:latin typeface="Bradley Hand ITC" panose="03070402050302030203" pitchFamily="66" charset="0"/>
              <a:cs typeface="+mn-cs"/>
              <a:sym typeface="Arial" charset="0"/>
            </a:endParaRPr>
          </a:p>
          <a:p>
            <a:pPr algn="r" eaLnBrk="1" hangingPunct="1">
              <a:lnSpc>
                <a:spcPct val="90000"/>
              </a:lnSpc>
              <a:spcBef>
                <a:spcPts val="1675"/>
              </a:spcBef>
              <a:buSzPct val="171000"/>
              <a:buFont typeface="Arial" charset="0"/>
              <a:buNone/>
              <a:defRPr/>
            </a:pPr>
            <a:endParaRPr lang="en-US"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2" name="Prostokąt 1">
            <a:extLst>
              <a:ext uri="{FF2B5EF4-FFF2-40B4-BE49-F238E27FC236}">
                <a16:creationId xmlns:a16="http://schemas.microsoft.com/office/drawing/2014/main" id="{28B9937F-6FB0-4170-A270-96E0A5C60740}"/>
              </a:ext>
            </a:extLst>
          </p:cNvPr>
          <p:cNvSpPr/>
          <p:nvPr/>
        </p:nvSpPr>
        <p:spPr>
          <a:xfrm>
            <a:off x="179512" y="692696"/>
            <a:ext cx="8784976" cy="830997"/>
          </a:xfrm>
          <a:prstGeom prst="rect">
            <a:avLst/>
          </a:prstGeom>
        </p:spPr>
        <p:txBody>
          <a:bodyPr wrap="square">
            <a:spAutoFit/>
          </a:bodyPr>
          <a:lstStyle/>
          <a:p>
            <a:pPr algn="ctr">
              <a:defRPr/>
            </a:pPr>
            <a:r>
              <a:rPr lang="en-GB" sz="2400" dirty="0">
                <a:solidFill>
                  <a:schemeClr val="accent2">
                    <a:lumMod val="75000"/>
                  </a:schemeClr>
                </a:solidFill>
              </a:rPr>
              <a:t>Überwachung physiologischer Zeichen mittels moderner Wearable-Sensoren-Netzwerke</a:t>
            </a:r>
          </a:p>
        </p:txBody>
      </p:sp>
      <p:sp>
        <p:nvSpPr>
          <p:cNvPr id="9" name="Prostokąt 3">
            <a:extLst>
              <a:ext uri="{FF2B5EF4-FFF2-40B4-BE49-F238E27FC236}">
                <a16:creationId xmlns:a16="http://schemas.microsoft.com/office/drawing/2014/main" id="{4E81B037-89E7-420D-AB1F-8D32EE150983}"/>
              </a:ext>
            </a:extLst>
          </p:cNvPr>
          <p:cNvSpPr/>
          <p:nvPr/>
        </p:nvSpPr>
        <p:spPr>
          <a:xfrm>
            <a:off x="0" y="1640244"/>
            <a:ext cx="3952647" cy="3754874"/>
          </a:xfrm>
          <a:prstGeom prst="rect">
            <a:avLst/>
          </a:prstGeom>
        </p:spPr>
        <p:txBody>
          <a:bodyPr wrap="square">
            <a:spAutoFit/>
          </a:bodyPr>
          <a:lstStyle/>
          <a:p>
            <a:pPr algn="just">
              <a:defRPr/>
            </a:pPr>
            <a:r>
              <a:rPr lang="en-GB" sz="1400" b="0" i="1" dirty="0">
                <a:solidFill>
                  <a:schemeClr val="accent2">
                    <a:lumMod val="75000"/>
                  </a:schemeClr>
                </a:solidFill>
              </a:rPr>
              <a:t>Wearable Sensing Technology ist eine Kategorie von Technologiegeräten, die vom Probanden getragen werden und eine kontinuierliche physiologische Überwachung mit reduzierten manuellen Eingriffen und zu geringen Kosten ermöglichen. </a:t>
            </a:r>
          </a:p>
          <a:p>
            <a:pPr algn="just">
              <a:defRPr/>
            </a:pPr>
            <a:r>
              <a:rPr lang="en-GB" sz="1400" b="0" i="1" dirty="0">
                <a:solidFill>
                  <a:schemeClr val="accent2">
                    <a:lumMod val="75000"/>
                  </a:schemeClr>
                </a:solidFill>
              </a:rPr>
              <a:t>Tragbare Sensoren, die sich mit der Quantifizierung von Bewegung befassen, ermöglichen eine Verlagerung der klinischen Bewertung motorischer Dysfunktion von den derzeitigen subjektiven Methoden, die in einigen Bewertungsskalen angewandt werden, auf quantifizierbare und genaue Messungen und die Bereitstellung langfristiger quantifizierter Messungen, die den Zustand des Patienten und die allgemeine motorische Progression überwachen</a:t>
            </a:r>
          </a:p>
        </p:txBody>
      </p:sp>
      <p:pic>
        <p:nvPicPr>
          <p:cNvPr id="1026" name="Picture 2" descr="Frontiers | A Critical Review of Consumer Wearables, Mobile Applications,  and Equipment for Providing Biofeedback, Monitoring Stress, and Sleep in  Physically Active Populations | Physiology">
            <a:extLst>
              <a:ext uri="{FF2B5EF4-FFF2-40B4-BE49-F238E27FC236}">
                <a16:creationId xmlns:a16="http://schemas.microsoft.com/office/drawing/2014/main" id="{B8E4804E-4E8D-4489-ABB0-4544F87ED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647" y="1558733"/>
            <a:ext cx="5191353" cy="42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66812"/>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2" name="Prostokąt 1">
            <a:extLst>
              <a:ext uri="{FF2B5EF4-FFF2-40B4-BE49-F238E27FC236}">
                <a16:creationId xmlns:a16="http://schemas.microsoft.com/office/drawing/2014/main" id="{28B9937F-6FB0-4170-A270-96E0A5C60740}"/>
              </a:ext>
            </a:extLst>
          </p:cNvPr>
          <p:cNvSpPr/>
          <p:nvPr/>
        </p:nvSpPr>
        <p:spPr>
          <a:xfrm>
            <a:off x="179512" y="1043732"/>
            <a:ext cx="8784976" cy="461665"/>
          </a:xfrm>
          <a:prstGeom prst="rect">
            <a:avLst/>
          </a:prstGeom>
        </p:spPr>
        <p:txBody>
          <a:bodyPr wrap="square">
            <a:spAutoFit/>
          </a:bodyPr>
          <a:lstStyle/>
          <a:p>
            <a:pPr algn="ctr">
              <a:defRPr/>
            </a:pPr>
            <a:r>
              <a:rPr lang="en-GB" sz="2400" dirty="0">
                <a:solidFill>
                  <a:schemeClr val="accent2">
                    <a:lumMod val="75000"/>
                  </a:schemeClr>
                </a:solidFill>
              </a:rPr>
              <a:t>Zusammenfassung, Schlussfolgerungen</a:t>
            </a:r>
          </a:p>
        </p:txBody>
      </p:sp>
      <p:sp>
        <p:nvSpPr>
          <p:cNvPr id="8" name="Prostokąt 7">
            <a:extLst>
              <a:ext uri="{FF2B5EF4-FFF2-40B4-BE49-F238E27FC236}">
                <a16:creationId xmlns:a16="http://schemas.microsoft.com/office/drawing/2014/main" id="{60F75416-AB26-4764-9AD9-6935E85DB96D}"/>
              </a:ext>
            </a:extLst>
          </p:cNvPr>
          <p:cNvSpPr/>
          <p:nvPr/>
        </p:nvSpPr>
        <p:spPr>
          <a:xfrm>
            <a:off x="179512" y="1772816"/>
            <a:ext cx="8784976" cy="3631763"/>
          </a:xfrm>
          <a:prstGeom prst="rect">
            <a:avLst/>
          </a:prstGeom>
        </p:spPr>
        <p:txBody>
          <a:bodyPr wrap="square">
            <a:spAutoFit/>
          </a:bodyPr>
          <a:lstStyle/>
          <a:p>
            <a:pPr marL="342900" indent="-342900" algn="just">
              <a:spcAft>
                <a:spcPts val="600"/>
              </a:spcAft>
              <a:buFont typeface="Wingdings" panose="05000000000000000000" pitchFamily="2" charset="2"/>
              <a:buChar char="Ø"/>
              <a:defRPr/>
            </a:pPr>
            <a:r>
              <a:rPr lang="en-GB" sz="2200" b="0" dirty="0">
                <a:solidFill>
                  <a:schemeClr val="accent2">
                    <a:lumMod val="75000"/>
                  </a:schemeClr>
                </a:solidFill>
              </a:rPr>
              <a:t>Sowohl morphometrische und anthropometrische als auch physiologische Zeichen, die auf nicht-invasive Weise mittels multimodaler Biosignalaufzeichnungssysteme erfasst werden, tragen sehr wichtige Informationen über die Funktion der inneren Systeme und Organe des Menschen. </a:t>
            </a:r>
          </a:p>
          <a:p>
            <a:pPr marL="342900" indent="-342900" algn="just">
              <a:spcAft>
                <a:spcPts val="600"/>
              </a:spcAft>
              <a:buFont typeface="Wingdings" panose="05000000000000000000" pitchFamily="2" charset="2"/>
              <a:buChar char="Ø"/>
              <a:defRPr/>
            </a:pPr>
            <a:endParaRPr lang="en-GB" sz="2200" b="0" dirty="0">
              <a:solidFill>
                <a:schemeClr val="accent2">
                  <a:lumMod val="75000"/>
                </a:schemeClr>
              </a:solidFill>
            </a:endParaRPr>
          </a:p>
          <a:p>
            <a:pPr marL="342900" indent="-342900" algn="just">
              <a:spcAft>
                <a:spcPts val="600"/>
              </a:spcAft>
              <a:buFont typeface="Wingdings" panose="05000000000000000000" pitchFamily="2" charset="2"/>
              <a:buChar char="Ø"/>
              <a:defRPr/>
            </a:pPr>
            <a:r>
              <a:rPr lang="en-GB" sz="2200" b="0" dirty="0">
                <a:solidFill>
                  <a:schemeClr val="accent2">
                    <a:lumMod val="75000"/>
                  </a:schemeClr>
                </a:solidFill>
              </a:rPr>
              <a:t>Kombinierte Sätze von anthropometrischen und physiologischen </a:t>
            </a:r>
            <a:r>
              <a:rPr lang="en-GB" sz="2200" b="0" dirty="0" err="1">
                <a:solidFill>
                  <a:schemeClr val="accent2">
                    <a:lumMod val="75000"/>
                  </a:schemeClr>
                </a:solidFill>
              </a:rPr>
              <a:t>Parametern werden </a:t>
            </a:r>
            <a:r>
              <a:rPr lang="en-GB" sz="2200" b="0" dirty="0">
                <a:solidFill>
                  <a:schemeClr val="accent2">
                    <a:lumMod val="75000"/>
                  </a:schemeClr>
                </a:solidFill>
              </a:rPr>
              <a:t>zunehmend sowohl in Gesundheitseinrichtungen als auch im alltäglichen Gebrauch verwendet, um die Diagnose, die Behandlung und - was wichtig ist - auch den "gesunden" Lebensstil zu unterstützen, überwacht durch Körpersensornetzwerke. </a:t>
            </a:r>
          </a:p>
        </p:txBody>
      </p:sp>
    </p:spTree>
    <p:extLst>
      <p:ext uri="{BB962C8B-B14F-4D97-AF65-F5344CB8AC3E}">
        <p14:creationId xmlns:p14="http://schemas.microsoft.com/office/powerpoint/2010/main" val="640097770"/>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8554F3-07FD-43FD-962F-899B89E84CB1}"/>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97F7FA22-1E78-44DB-BFB6-626334388D4B}"/>
              </a:ext>
            </a:extLst>
          </p:cNvPr>
          <p:cNvSpPr>
            <a:spLocks noGrp="1"/>
          </p:cNvSpPr>
          <p:nvPr>
            <p:ph idx="1"/>
          </p:nvPr>
        </p:nvSpPr>
        <p:spPr/>
        <p:txBody>
          <a:bodyPr/>
          <a:lstStyle/>
          <a:p>
            <a:endParaRPr lang="pl-PL"/>
          </a:p>
        </p:txBody>
      </p:sp>
      <p:sp>
        <p:nvSpPr>
          <p:cNvPr id="5" name="pole tekstowe 4">
            <a:extLst>
              <a:ext uri="{FF2B5EF4-FFF2-40B4-BE49-F238E27FC236}">
                <a16:creationId xmlns:a16="http://schemas.microsoft.com/office/drawing/2014/main" id="{3EF5CF33-9546-4095-B0C4-D742A77B2A44}"/>
              </a:ext>
            </a:extLst>
          </p:cNvPr>
          <p:cNvSpPr txBox="1"/>
          <p:nvPr/>
        </p:nvSpPr>
        <p:spPr>
          <a:xfrm>
            <a:off x="2258122" y="2969774"/>
            <a:ext cx="4605452" cy="907300"/>
          </a:xfrm>
          <a:prstGeom prst="rect">
            <a:avLst/>
          </a:prstGeom>
          <a:noFill/>
        </p:spPr>
        <p:txBody>
          <a:bodyPr wrap="square">
            <a:spAutoFit/>
          </a:bodyPr>
          <a:lstStyle/>
          <a:p>
            <a:pPr marL="548640" marR="255905" algn="ctr">
              <a:lnSpc>
                <a:spcPct val="107000"/>
              </a:lnSpc>
              <a:spcBef>
                <a:spcPts val="1000"/>
              </a:spcBef>
              <a:spcAft>
                <a:spcPts val="800"/>
              </a:spcAft>
            </a:pP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Unterstützung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Europäischen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Erstellung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Veröffentlichung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stellt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Billigung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des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Inhalts</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welcher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nur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Ansichten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Verfasser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wiedergibt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und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kann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nichtfür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etwaige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Verwendung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darin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enthaltenen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haftbar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gemacht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werden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0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az 5">
            <a:extLst>
              <a:ext uri="{FF2B5EF4-FFF2-40B4-BE49-F238E27FC236}">
                <a16:creationId xmlns:a16="http://schemas.microsoft.com/office/drawing/2014/main" id="{49EC29DD-9E08-4CD9-9B16-9EA2FA882DE8}"/>
              </a:ext>
            </a:extLst>
          </p:cNvPr>
          <p:cNvPicPr/>
          <p:nvPr/>
        </p:nvPicPr>
        <p:blipFill rotWithShape="1">
          <a:blip r:embed="rId2"/>
          <a:srcRect l="12666" r="13371"/>
          <a:stretch/>
        </p:blipFill>
        <p:spPr bwMode="auto">
          <a:xfrm>
            <a:off x="-24898" y="0"/>
            <a:ext cx="9505056"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8091482"/>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92768D14-14A1-4F58-8822-84675ACBCFBF}"/>
              </a:ext>
            </a:extLst>
          </p:cNvPr>
          <p:cNvSpPr/>
          <p:nvPr/>
        </p:nvSpPr>
        <p:spPr>
          <a:xfrm>
            <a:off x="0" y="991777"/>
            <a:ext cx="9144000" cy="430887"/>
          </a:xfrm>
          <a:prstGeom prst="rect">
            <a:avLst/>
          </a:prstGeom>
        </p:spPr>
        <p:txBody>
          <a:bodyPr wrap="square">
            <a:spAutoFit/>
          </a:bodyPr>
          <a:lstStyle/>
          <a:p>
            <a:pPr algn="ctr">
              <a:defRPr/>
            </a:pPr>
            <a:r>
              <a:rPr lang="en-GB" sz="2200" dirty="0" err="1">
                <a:solidFill>
                  <a:schemeClr val="accent2">
                    <a:lumMod val="75000"/>
                  </a:schemeClr>
                </a:solidFill>
              </a:rPr>
              <a:t>Diagnostische </a:t>
            </a:r>
            <a:r>
              <a:rPr lang="en-GB" sz="2200" dirty="0">
                <a:solidFill>
                  <a:schemeClr val="accent2">
                    <a:lumMod val="75000"/>
                  </a:schemeClr>
                </a:solidFill>
              </a:rPr>
              <a:t>und therapeutische Relevanz der </a:t>
            </a:r>
            <a:r>
              <a:rPr lang="pl-PL" sz="2200" dirty="0" err="1">
                <a:solidFill>
                  <a:schemeClr val="accent2">
                    <a:lumMod val="75000"/>
                  </a:schemeClr>
                </a:solidFill>
              </a:rPr>
              <a:t>morphometrischen </a:t>
            </a:r>
            <a:r>
              <a:rPr lang="en-GB" sz="2200" dirty="0">
                <a:solidFill>
                  <a:schemeClr val="accent2">
                    <a:lumMod val="75000"/>
                  </a:schemeClr>
                </a:solidFill>
              </a:rPr>
              <a:t>Parameter.   </a:t>
            </a:r>
          </a:p>
        </p:txBody>
      </p:sp>
      <p:sp>
        <p:nvSpPr>
          <p:cNvPr id="4" name="Prostokąt 3">
            <a:extLst>
              <a:ext uri="{FF2B5EF4-FFF2-40B4-BE49-F238E27FC236}">
                <a16:creationId xmlns:a16="http://schemas.microsoft.com/office/drawing/2014/main" id="{A409F600-4EC1-4DC2-BCAD-9A240DB36DE1}"/>
              </a:ext>
            </a:extLst>
          </p:cNvPr>
          <p:cNvSpPr/>
          <p:nvPr/>
        </p:nvSpPr>
        <p:spPr>
          <a:xfrm>
            <a:off x="107504" y="1988840"/>
            <a:ext cx="8928992" cy="3785652"/>
          </a:xfrm>
          <a:prstGeom prst="rect">
            <a:avLst/>
          </a:prstGeom>
        </p:spPr>
        <p:txBody>
          <a:bodyPr wrap="square">
            <a:spAutoFit/>
          </a:bodyPr>
          <a:lstStyle/>
          <a:p>
            <a:pPr algn="just">
              <a:defRPr/>
            </a:pPr>
            <a:r>
              <a:rPr lang="pl-PL" sz="2000" dirty="0" err="1">
                <a:solidFill>
                  <a:schemeClr val="accent2">
                    <a:lumMod val="75000"/>
                  </a:schemeClr>
                </a:solidFill>
              </a:rPr>
              <a:t>Morphometrische </a:t>
            </a:r>
            <a:r>
              <a:rPr lang="pl-PL" sz="2000" dirty="0">
                <a:solidFill>
                  <a:schemeClr val="accent2">
                    <a:lumMod val="75000"/>
                  </a:schemeClr>
                </a:solidFill>
              </a:rPr>
              <a:t>und </a:t>
            </a:r>
            <a:r>
              <a:rPr lang="en-GB" sz="2000" dirty="0">
                <a:solidFill>
                  <a:schemeClr val="accent2">
                    <a:lumMod val="75000"/>
                  </a:schemeClr>
                </a:solidFill>
              </a:rPr>
              <a:t>anthropometrische </a:t>
            </a:r>
            <a:r>
              <a:rPr lang="pl-PL" sz="2000" dirty="0" err="1">
                <a:solidFill>
                  <a:schemeClr val="accent2">
                    <a:lumMod val="75000"/>
                  </a:schemeClr>
                </a:solidFill>
              </a:rPr>
              <a:t>Parameter </a:t>
            </a:r>
            <a:r>
              <a:rPr lang="en-GB" sz="2000" b="0" dirty="0">
                <a:solidFill>
                  <a:schemeClr val="accent2">
                    <a:lumMod val="75000"/>
                  </a:schemeClr>
                </a:solidFill>
              </a:rPr>
              <a:t>sind eine Reihe von quantitativen Messungen des Muskel-, Knochen- und Fettgewebes, die zur Beurteilung der Körperzusammensetzung verwendet werden. Die Kernelemente der Anthropometrie sind Größe, Gewicht, Body-Mass-Index (BMI), Körperumfänge (Taille, Hüfte und Gliedmaßen) und Hautfaltendicke. </a:t>
            </a:r>
            <a:endParaRPr lang="pl-PL" sz="2000" b="0" dirty="0">
              <a:solidFill>
                <a:schemeClr val="accent2">
                  <a:lumMod val="75000"/>
                </a:schemeClr>
              </a:solidFill>
            </a:endParaRPr>
          </a:p>
          <a:p>
            <a:pPr algn="just">
              <a:defRPr/>
            </a:pPr>
            <a:endParaRPr lang="pl-PL" sz="2000" b="0" dirty="0">
              <a:solidFill>
                <a:schemeClr val="accent2">
                  <a:lumMod val="75000"/>
                </a:schemeClr>
              </a:solidFill>
            </a:endParaRPr>
          </a:p>
          <a:p>
            <a:pPr algn="just">
              <a:defRPr/>
            </a:pPr>
            <a:r>
              <a:rPr lang="en-GB" sz="2000" b="0" dirty="0">
                <a:solidFill>
                  <a:schemeClr val="accent2">
                    <a:lumMod val="75000"/>
                  </a:schemeClr>
                </a:solidFill>
              </a:rPr>
              <a:t>Diese Messungen sind wichtig, weil sie diagnostische Kriterien für Adipositas darstellen, die das Risiko für Erkrankungen wie Herz-Kreislauf-Erkrankungen, Bluthochdruck, Diabetes mellitus und vieles mehr deutlich erhöht. Ein weiterer Nutzen besteht als Maß für den Ernährungszustand bei Kindern und schwangeren Frauen. Darüber hinaus können anthropometrische Messungen als Ausgangswert für die körperliche Fitness und zur Messung des Fortschritts der Fitness verwendet werden.</a:t>
            </a:r>
            <a:endParaRPr lang="pl-PL" sz="2000" b="0" dirty="0">
              <a:solidFill>
                <a:schemeClr val="accent2">
                  <a:lumMod val="75000"/>
                </a:schemeClr>
              </a:solidFill>
            </a:endParaRPr>
          </a:p>
        </p:txBody>
      </p:sp>
    </p:spTree>
    <p:extLst>
      <p:ext uri="{BB962C8B-B14F-4D97-AF65-F5344CB8AC3E}">
        <p14:creationId xmlns:p14="http://schemas.microsoft.com/office/powerpoint/2010/main" val="3239279446"/>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92768D14-14A1-4F58-8822-84675ACBCFBF}"/>
              </a:ext>
            </a:extLst>
          </p:cNvPr>
          <p:cNvSpPr/>
          <p:nvPr/>
        </p:nvSpPr>
        <p:spPr>
          <a:xfrm>
            <a:off x="0" y="991777"/>
            <a:ext cx="9144000" cy="430887"/>
          </a:xfrm>
          <a:prstGeom prst="rect">
            <a:avLst/>
          </a:prstGeom>
        </p:spPr>
        <p:txBody>
          <a:bodyPr wrap="square">
            <a:spAutoFit/>
          </a:bodyPr>
          <a:lstStyle/>
          <a:p>
            <a:pPr algn="ctr">
              <a:defRPr/>
            </a:pPr>
            <a:r>
              <a:rPr lang="en-GB" sz="2200" dirty="0" err="1">
                <a:solidFill>
                  <a:schemeClr val="accent2">
                    <a:lumMod val="75000"/>
                  </a:schemeClr>
                </a:solidFill>
              </a:rPr>
              <a:t>Diagnostische </a:t>
            </a:r>
            <a:r>
              <a:rPr lang="en-GB" sz="2200" dirty="0">
                <a:solidFill>
                  <a:schemeClr val="accent2">
                    <a:lumMod val="75000"/>
                  </a:schemeClr>
                </a:solidFill>
              </a:rPr>
              <a:t>und therapeutische Relevanz der </a:t>
            </a:r>
            <a:r>
              <a:rPr lang="pl-PL" sz="2200" dirty="0" err="1">
                <a:solidFill>
                  <a:schemeClr val="accent2">
                    <a:lumMod val="75000"/>
                  </a:schemeClr>
                </a:solidFill>
              </a:rPr>
              <a:t>morphometrischen </a:t>
            </a:r>
            <a:r>
              <a:rPr lang="en-GB" sz="2200" dirty="0">
                <a:solidFill>
                  <a:schemeClr val="accent2">
                    <a:lumMod val="75000"/>
                  </a:schemeClr>
                </a:solidFill>
              </a:rPr>
              <a:t>Parameter.   </a:t>
            </a:r>
          </a:p>
        </p:txBody>
      </p:sp>
      <p:sp>
        <p:nvSpPr>
          <p:cNvPr id="4" name="Prostokąt 3">
            <a:extLst>
              <a:ext uri="{FF2B5EF4-FFF2-40B4-BE49-F238E27FC236}">
                <a16:creationId xmlns:a16="http://schemas.microsoft.com/office/drawing/2014/main" id="{A409F600-4EC1-4DC2-BCAD-9A240DB36DE1}"/>
              </a:ext>
            </a:extLst>
          </p:cNvPr>
          <p:cNvSpPr/>
          <p:nvPr/>
        </p:nvSpPr>
        <p:spPr>
          <a:xfrm>
            <a:off x="107504" y="1927860"/>
            <a:ext cx="8928992" cy="4093428"/>
          </a:xfrm>
          <a:prstGeom prst="rect">
            <a:avLst/>
          </a:prstGeom>
        </p:spPr>
        <p:txBody>
          <a:bodyPr wrap="square">
            <a:spAutoFit/>
          </a:bodyPr>
          <a:lstStyle/>
          <a:p>
            <a:pPr algn="just">
              <a:defRPr/>
            </a:pPr>
            <a:r>
              <a:rPr lang="en-GB" sz="1800" dirty="0">
                <a:solidFill>
                  <a:schemeClr val="accent2">
                    <a:lumMod val="75000"/>
                  </a:schemeClr>
                </a:solidFill>
              </a:rPr>
              <a:t>Anthropometrische Messungen </a:t>
            </a:r>
            <a:r>
              <a:rPr lang="en-GB" sz="1800" b="0" dirty="0">
                <a:solidFill>
                  <a:schemeClr val="accent2">
                    <a:lumMod val="75000"/>
                  </a:schemeClr>
                </a:solidFill>
              </a:rPr>
              <a:t>sind die grundlegendste Methode zur Beurteilung der Körperzusammensetzung. Anthropometrische Messungen beschreiben die Körpermasse, die Größe, die Form und den Grad der Fettleibigkeit. Da sich die Körpergröße mit der Gewichtszunahme ändert, gibt die Anthropometrie dem Forscher oder Kliniker eine adäquate Einschätzung der Gesamtadipositas einer Person. </a:t>
            </a:r>
            <a:endParaRPr lang="pl-PL" sz="1800" b="0" dirty="0">
              <a:solidFill>
                <a:schemeClr val="accent2">
                  <a:lumMod val="75000"/>
                </a:schemeClr>
              </a:solidFill>
            </a:endParaRPr>
          </a:p>
          <a:p>
            <a:pPr algn="just">
              <a:defRPr/>
            </a:pPr>
            <a:endParaRPr lang="pl-PL" sz="1800" b="0" dirty="0">
              <a:solidFill>
                <a:schemeClr val="accent2">
                  <a:lumMod val="75000"/>
                </a:schemeClr>
              </a:solidFill>
            </a:endParaRPr>
          </a:p>
          <a:p>
            <a:pPr algn="just">
              <a:defRPr/>
            </a:pPr>
            <a:r>
              <a:rPr lang="en-GB" sz="1800" b="0" dirty="0">
                <a:solidFill>
                  <a:schemeClr val="accent2">
                    <a:lumMod val="75000"/>
                  </a:schemeClr>
                </a:solidFill>
              </a:rPr>
              <a:t>Das Körpergewicht ist das am häufigsten verwendete Maß für Adipositas. Im Allgemeinen haben Personen mit hohem Körpergewicht typischerweise einen höheren Anteil an Körperfett. Zur Messung des Gewichts stehen verschiedene Waagen zur Verfügung, die regelmäßig geeicht werden sollten, um eine genaue Beurteilung des Gewichts zu ermöglichen. Gewichtsveränderungen entsprechen Veränderungen des Körperwassers, des Fett- und/oder des Magergewebes. Das Gewicht ändert sich auch mit dem Alter bei Kindern, wenn sie wachsen, und bei Erwachsenen, wenn sie Fett ansammeln.</a:t>
            </a:r>
            <a:endParaRPr lang="pl-PL" sz="1800" b="0" dirty="0">
              <a:solidFill>
                <a:schemeClr val="accent2">
                  <a:lumMod val="75000"/>
                </a:schemeClr>
              </a:solidFill>
            </a:endParaRPr>
          </a:p>
        </p:txBody>
      </p:sp>
    </p:spTree>
    <p:extLst>
      <p:ext uri="{BB962C8B-B14F-4D97-AF65-F5344CB8AC3E}">
        <p14:creationId xmlns:p14="http://schemas.microsoft.com/office/powerpoint/2010/main" val="2860749126"/>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92768D14-14A1-4F58-8822-84675ACBCFBF}"/>
              </a:ext>
            </a:extLst>
          </p:cNvPr>
          <p:cNvSpPr/>
          <p:nvPr/>
        </p:nvSpPr>
        <p:spPr>
          <a:xfrm>
            <a:off x="0" y="836712"/>
            <a:ext cx="9144000" cy="430887"/>
          </a:xfrm>
          <a:prstGeom prst="rect">
            <a:avLst/>
          </a:prstGeom>
        </p:spPr>
        <p:txBody>
          <a:bodyPr wrap="square">
            <a:spAutoFit/>
          </a:bodyPr>
          <a:lstStyle/>
          <a:p>
            <a:pPr algn="ctr">
              <a:defRPr/>
            </a:pPr>
            <a:r>
              <a:rPr lang="en-GB" sz="2200" dirty="0" err="1">
                <a:solidFill>
                  <a:schemeClr val="accent2">
                    <a:lumMod val="75000"/>
                  </a:schemeClr>
                </a:solidFill>
              </a:rPr>
              <a:t>Diagnostische </a:t>
            </a:r>
            <a:r>
              <a:rPr lang="en-GB" sz="2200" dirty="0">
                <a:solidFill>
                  <a:schemeClr val="accent2">
                    <a:lumMod val="75000"/>
                  </a:schemeClr>
                </a:solidFill>
              </a:rPr>
              <a:t>und therapeutische Relevanz der </a:t>
            </a:r>
            <a:r>
              <a:rPr lang="pl-PL" sz="2200" dirty="0" err="1">
                <a:solidFill>
                  <a:schemeClr val="accent2">
                    <a:lumMod val="75000"/>
                  </a:schemeClr>
                </a:solidFill>
              </a:rPr>
              <a:t>morphometrischen </a:t>
            </a:r>
            <a:r>
              <a:rPr lang="en-GB" sz="2200" dirty="0">
                <a:solidFill>
                  <a:schemeClr val="accent2">
                    <a:lumMod val="75000"/>
                  </a:schemeClr>
                </a:solidFill>
              </a:rPr>
              <a:t>Parameter.   </a:t>
            </a:r>
          </a:p>
        </p:txBody>
      </p:sp>
      <p:sp>
        <p:nvSpPr>
          <p:cNvPr id="4" name="Prostokąt 3">
            <a:extLst>
              <a:ext uri="{FF2B5EF4-FFF2-40B4-BE49-F238E27FC236}">
                <a16:creationId xmlns:a16="http://schemas.microsoft.com/office/drawing/2014/main" id="{A409F600-4EC1-4DC2-BCAD-9A240DB36DE1}"/>
              </a:ext>
            </a:extLst>
          </p:cNvPr>
          <p:cNvSpPr/>
          <p:nvPr/>
        </p:nvSpPr>
        <p:spPr>
          <a:xfrm>
            <a:off x="107504" y="1556792"/>
            <a:ext cx="8928992" cy="4524315"/>
          </a:xfrm>
          <a:prstGeom prst="rect">
            <a:avLst/>
          </a:prstGeom>
        </p:spPr>
        <p:txBody>
          <a:bodyPr wrap="square">
            <a:spAutoFit/>
          </a:bodyPr>
          <a:lstStyle/>
          <a:p>
            <a:pPr algn="just">
              <a:defRPr/>
            </a:pPr>
            <a:r>
              <a:rPr lang="en-GB" sz="1800" b="0" dirty="0">
                <a:solidFill>
                  <a:schemeClr val="accent2">
                    <a:lumMod val="75000"/>
                  </a:schemeClr>
                </a:solidFill>
              </a:rPr>
              <a:t>Der </a:t>
            </a:r>
            <a:r>
              <a:rPr lang="en-GB" sz="1800" dirty="0" err="1">
                <a:solidFill>
                  <a:schemeClr val="accent2">
                    <a:lumMod val="75000"/>
                  </a:schemeClr>
                </a:solidFill>
              </a:rPr>
              <a:t>Body-Mass-Index </a:t>
            </a:r>
            <a:r>
              <a:rPr lang="pl-PL" sz="1800" dirty="0">
                <a:solidFill>
                  <a:schemeClr val="accent2">
                    <a:lumMod val="75000"/>
                  </a:schemeClr>
                </a:solidFill>
              </a:rPr>
              <a:t>(</a:t>
            </a:r>
            <a:r>
              <a:rPr lang="en-GB" sz="1800" dirty="0">
                <a:solidFill>
                  <a:schemeClr val="accent2">
                    <a:lumMod val="75000"/>
                  </a:schemeClr>
                </a:solidFill>
              </a:rPr>
              <a:t>BMI</a:t>
            </a:r>
            <a:r>
              <a:rPr lang="pl-PL" sz="1800" dirty="0">
                <a:solidFill>
                  <a:schemeClr val="accent2">
                    <a:lumMod val="75000"/>
                  </a:schemeClr>
                </a:solidFill>
              </a:rPr>
              <a:t>) </a:t>
            </a:r>
            <a:r>
              <a:rPr lang="en-GB" sz="1800" b="0" dirty="0">
                <a:solidFill>
                  <a:schemeClr val="accent2">
                    <a:lumMod val="75000"/>
                  </a:schemeClr>
                </a:solidFill>
              </a:rPr>
              <a:t>ist ein deskriptiver Index des Körperhabitus, der sowohl die schlanken als auch die </a:t>
            </a:r>
            <a:r>
              <a:rPr lang="en-GB" sz="1800" b="0" dirty="0" err="1">
                <a:solidFill>
                  <a:schemeClr val="accent2">
                    <a:lumMod val="75000"/>
                  </a:schemeClr>
                </a:solidFill>
              </a:rPr>
              <a:t>fettleibigen</a:t>
            </a:r>
            <a:r>
              <a:rPr lang="en-GB" sz="1800" b="0" dirty="0">
                <a:solidFill>
                  <a:schemeClr val="accent2">
                    <a:lumMod val="75000"/>
                  </a:schemeClr>
                </a:solidFill>
              </a:rPr>
              <a:t> Menschen umfasst und als Gewicht geteilt durch das Quadrat der Statur (kg/m2) ausgedrückt wird. Ein wesentlicher Vorteil des BMI ist die Verfügbarkeit umfangreicher nationaler Referenzdaten und die etablierten Zusammenhänge mit Körperfettanteil, Morbidität und Mortalität bei Erwachsenen.16 Der BMI ist besonders nützlich bei der Überwachung der Behandlung von Adipositas, wobei eine Gewichtsänderung von etwa 3,5 kg erforderlich ist, um eine Einheitsänderung des BMI zu erzeugen. Bei Erwachsenen sind BMI-Werte über 25 mit einem erhöhten Morbiditäts- und Mortalitätsrisiko verbunden,17 wobei BMI-Werte von 30 und mehr auf Adipositas hindeuten.18 Bei Kindern ist der BMI aufgrund des Wachstums kein einfacher Index. </a:t>
            </a:r>
            <a:endParaRPr lang="pl-PL" sz="1800" b="0" dirty="0">
              <a:solidFill>
                <a:schemeClr val="accent2">
                  <a:lumMod val="75000"/>
                </a:schemeClr>
              </a:solidFill>
            </a:endParaRPr>
          </a:p>
          <a:p>
            <a:pPr algn="just">
              <a:defRPr/>
            </a:pPr>
            <a:endParaRPr lang="pl-PL" sz="1800" b="0" dirty="0">
              <a:solidFill>
                <a:schemeClr val="accent2">
                  <a:lumMod val="75000"/>
                </a:schemeClr>
              </a:solidFill>
            </a:endParaRPr>
          </a:p>
          <a:p>
            <a:pPr algn="just">
              <a:defRPr/>
            </a:pPr>
            <a:r>
              <a:rPr lang="en-GB" sz="1800" b="0" dirty="0">
                <a:solidFill>
                  <a:schemeClr val="accent2">
                    <a:lumMod val="75000"/>
                  </a:schemeClr>
                </a:solidFill>
              </a:rPr>
              <a:t>Auch bei Sportlern und Personen mit bestimmten Erkrankungen (z. B. Sarkopenie), bei denen sich das Körpergewicht durch veränderte Anteile von Muskel- und Fettmasse signifikant verändern kann, ist die Verwendung des BMI allein mit Vorsicht zu genießen.</a:t>
            </a:r>
            <a:endParaRPr lang="pl-PL" sz="1800" b="0" dirty="0">
              <a:solidFill>
                <a:schemeClr val="accent2">
                  <a:lumMod val="75000"/>
                </a:schemeClr>
              </a:solidFill>
            </a:endParaRPr>
          </a:p>
        </p:txBody>
      </p:sp>
    </p:spTree>
    <p:extLst>
      <p:ext uri="{BB962C8B-B14F-4D97-AF65-F5344CB8AC3E}">
        <p14:creationId xmlns:p14="http://schemas.microsoft.com/office/powerpoint/2010/main" val="3282667969"/>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92768D14-14A1-4F58-8822-84675ACBCFBF}"/>
              </a:ext>
            </a:extLst>
          </p:cNvPr>
          <p:cNvSpPr/>
          <p:nvPr/>
        </p:nvSpPr>
        <p:spPr>
          <a:xfrm>
            <a:off x="0" y="836712"/>
            <a:ext cx="9144000" cy="430887"/>
          </a:xfrm>
          <a:prstGeom prst="rect">
            <a:avLst/>
          </a:prstGeom>
        </p:spPr>
        <p:txBody>
          <a:bodyPr wrap="square">
            <a:spAutoFit/>
          </a:bodyPr>
          <a:lstStyle/>
          <a:p>
            <a:pPr algn="ctr">
              <a:defRPr/>
            </a:pPr>
            <a:r>
              <a:rPr lang="en-GB" sz="2200" dirty="0" err="1">
                <a:solidFill>
                  <a:schemeClr val="accent2">
                    <a:lumMod val="75000"/>
                  </a:schemeClr>
                </a:solidFill>
              </a:rPr>
              <a:t>Diagnostische </a:t>
            </a:r>
            <a:r>
              <a:rPr lang="en-GB" sz="2200" dirty="0">
                <a:solidFill>
                  <a:schemeClr val="accent2">
                    <a:lumMod val="75000"/>
                  </a:schemeClr>
                </a:solidFill>
              </a:rPr>
              <a:t>und therapeutische Relevanz der </a:t>
            </a:r>
            <a:r>
              <a:rPr lang="pl-PL" sz="2200" dirty="0" err="1">
                <a:solidFill>
                  <a:schemeClr val="accent2">
                    <a:lumMod val="75000"/>
                  </a:schemeClr>
                </a:solidFill>
              </a:rPr>
              <a:t>morphometrischen </a:t>
            </a:r>
            <a:r>
              <a:rPr lang="en-GB" sz="2200" dirty="0">
                <a:solidFill>
                  <a:schemeClr val="accent2">
                    <a:lumMod val="75000"/>
                  </a:schemeClr>
                </a:solidFill>
              </a:rPr>
              <a:t>Parameter.   </a:t>
            </a:r>
          </a:p>
        </p:txBody>
      </p:sp>
      <p:sp>
        <p:nvSpPr>
          <p:cNvPr id="4" name="Prostokąt 3">
            <a:extLst>
              <a:ext uri="{FF2B5EF4-FFF2-40B4-BE49-F238E27FC236}">
                <a16:creationId xmlns:a16="http://schemas.microsoft.com/office/drawing/2014/main" id="{A409F600-4EC1-4DC2-BCAD-9A240DB36DE1}"/>
              </a:ext>
            </a:extLst>
          </p:cNvPr>
          <p:cNvSpPr/>
          <p:nvPr/>
        </p:nvSpPr>
        <p:spPr>
          <a:xfrm>
            <a:off x="107504" y="1690062"/>
            <a:ext cx="8928992" cy="3477875"/>
          </a:xfrm>
          <a:prstGeom prst="rect">
            <a:avLst/>
          </a:prstGeom>
        </p:spPr>
        <p:txBody>
          <a:bodyPr wrap="square">
            <a:spAutoFit/>
          </a:bodyPr>
          <a:lstStyle/>
          <a:p>
            <a:pPr algn="just">
              <a:defRPr/>
            </a:pPr>
            <a:r>
              <a:rPr lang="en-GB" sz="2000" dirty="0">
                <a:solidFill>
                  <a:schemeClr val="accent2">
                    <a:lumMod val="75000"/>
                  </a:schemeClr>
                </a:solidFill>
              </a:rPr>
              <a:t>Abdominaler Umfang</a:t>
            </a:r>
            <a:r>
              <a:rPr lang="en-GB" sz="2000" b="0" dirty="0">
                <a:solidFill>
                  <a:schemeClr val="accent2">
                    <a:lumMod val="75000"/>
                  </a:schemeClr>
                </a:solidFill>
              </a:rPr>
              <a:t>. Adipositas ist in der Regel mit erhöhten Mengen an intraabdominalem Fett verbunden. Ein zentralisiertes Fettmuster ist mit der Ablagerung von sowohl intra-abdominalem als auch subkutanem Bauchfettgewebe verbunden</a:t>
            </a:r>
            <a:r>
              <a:rPr lang="pl-PL" sz="2000" b="0" dirty="0">
                <a:solidFill>
                  <a:schemeClr val="accent2">
                    <a:lumMod val="75000"/>
                  </a:schemeClr>
                </a:solidFill>
              </a:rPr>
              <a:t>.</a:t>
            </a:r>
          </a:p>
          <a:p>
            <a:pPr algn="just">
              <a:defRPr/>
            </a:pPr>
            <a:endParaRPr lang="pl-PL" sz="2000" b="0" dirty="0">
              <a:solidFill>
                <a:schemeClr val="accent2">
                  <a:lumMod val="75000"/>
                </a:schemeClr>
              </a:solidFill>
            </a:endParaRPr>
          </a:p>
          <a:p>
            <a:pPr algn="just">
              <a:defRPr/>
            </a:pPr>
            <a:r>
              <a:rPr lang="en-GB" sz="2000" dirty="0">
                <a:solidFill>
                  <a:schemeClr val="accent2">
                    <a:lumMod val="75000"/>
                  </a:schemeClr>
                </a:solidFill>
              </a:rPr>
              <a:t>Das Verhältnis von Bauchumfang </a:t>
            </a:r>
            <a:r>
              <a:rPr lang="en-GB" sz="2000" b="0" dirty="0">
                <a:solidFill>
                  <a:schemeClr val="accent2">
                    <a:lumMod val="75000"/>
                  </a:schemeClr>
                </a:solidFill>
              </a:rPr>
              <a:t>(oft fälschlicherweise als "Taillenumfang" bezeichnet) </a:t>
            </a:r>
            <a:r>
              <a:rPr lang="en-GB" sz="2000" dirty="0">
                <a:solidFill>
                  <a:schemeClr val="accent2">
                    <a:lumMod val="75000"/>
                  </a:schemeClr>
                </a:solidFill>
              </a:rPr>
              <a:t>zu Hüftumfang </a:t>
            </a:r>
            <a:r>
              <a:rPr lang="en-GB" sz="2000" b="0" dirty="0">
                <a:solidFill>
                  <a:schemeClr val="accent2">
                    <a:lumMod val="75000"/>
                  </a:schemeClr>
                </a:solidFill>
              </a:rPr>
              <a:t>ist ein rudimentärer Index zur Beschreibung der Fettgewebsverteilung oder Fettmusterung. Bauch-Hüft-Verhältnisse größer als 0,85 repräsentieren eine zentralisierte Fettverteilung. Die meisten Männer mit einem Verhältnis größer als 1,0 und Frauen mit einem Verhältnis größer als 0,85 haben ein erhöhtes Risiko für Herz-Kreislauf-Erkrankungen, Diabetes und Krebs</a:t>
            </a:r>
            <a:endParaRPr lang="pl-PL" sz="2000" b="0" dirty="0">
              <a:solidFill>
                <a:schemeClr val="accent2">
                  <a:lumMod val="75000"/>
                </a:schemeClr>
              </a:solidFill>
            </a:endParaRPr>
          </a:p>
        </p:txBody>
      </p:sp>
    </p:spTree>
    <p:extLst>
      <p:ext uri="{BB962C8B-B14F-4D97-AF65-F5344CB8AC3E}">
        <p14:creationId xmlns:p14="http://schemas.microsoft.com/office/powerpoint/2010/main" val="2702793818"/>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3" name="Prostokąt 2">
            <a:extLst>
              <a:ext uri="{FF2B5EF4-FFF2-40B4-BE49-F238E27FC236}">
                <a16:creationId xmlns:a16="http://schemas.microsoft.com/office/drawing/2014/main" id="{92768D14-14A1-4F58-8822-84675ACBCFBF}"/>
              </a:ext>
            </a:extLst>
          </p:cNvPr>
          <p:cNvSpPr/>
          <p:nvPr/>
        </p:nvSpPr>
        <p:spPr>
          <a:xfrm>
            <a:off x="0" y="836712"/>
            <a:ext cx="9144000" cy="430887"/>
          </a:xfrm>
          <a:prstGeom prst="rect">
            <a:avLst/>
          </a:prstGeom>
        </p:spPr>
        <p:txBody>
          <a:bodyPr wrap="square">
            <a:spAutoFit/>
          </a:bodyPr>
          <a:lstStyle/>
          <a:p>
            <a:pPr algn="ctr">
              <a:defRPr/>
            </a:pPr>
            <a:r>
              <a:rPr lang="en-GB" sz="2200" dirty="0" err="1">
                <a:solidFill>
                  <a:schemeClr val="accent2">
                    <a:lumMod val="75000"/>
                  </a:schemeClr>
                </a:solidFill>
              </a:rPr>
              <a:t>Diagnostische </a:t>
            </a:r>
            <a:r>
              <a:rPr lang="en-GB" sz="2200" dirty="0">
                <a:solidFill>
                  <a:schemeClr val="accent2">
                    <a:lumMod val="75000"/>
                  </a:schemeClr>
                </a:solidFill>
              </a:rPr>
              <a:t>und therapeutische Relevanz der </a:t>
            </a:r>
            <a:r>
              <a:rPr lang="pl-PL" sz="2200" dirty="0" err="1">
                <a:solidFill>
                  <a:schemeClr val="accent2">
                    <a:lumMod val="75000"/>
                  </a:schemeClr>
                </a:solidFill>
              </a:rPr>
              <a:t>morphometrischen </a:t>
            </a:r>
            <a:r>
              <a:rPr lang="en-GB" sz="2200" dirty="0">
                <a:solidFill>
                  <a:schemeClr val="accent2">
                    <a:lumMod val="75000"/>
                  </a:schemeClr>
                </a:solidFill>
              </a:rPr>
              <a:t>Parameter.   </a:t>
            </a:r>
          </a:p>
        </p:txBody>
      </p:sp>
      <p:sp>
        <p:nvSpPr>
          <p:cNvPr id="4" name="Prostokąt 3">
            <a:extLst>
              <a:ext uri="{FF2B5EF4-FFF2-40B4-BE49-F238E27FC236}">
                <a16:creationId xmlns:a16="http://schemas.microsoft.com/office/drawing/2014/main" id="{A409F600-4EC1-4DC2-BCAD-9A240DB36DE1}"/>
              </a:ext>
            </a:extLst>
          </p:cNvPr>
          <p:cNvSpPr/>
          <p:nvPr/>
        </p:nvSpPr>
        <p:spPr>
          <a:xfrm>
            <a:off x="0" y="1556792"/>
            <a:ext cx="8928992" cy="4524315"/>
          </a:xfrm>
          <a:prstGeom prst="rect">
            <a:avLst/>
          </a:prstGeom>
        </p:spPr>
        <p:txBody>
          <a:bodyPr wrap="square">
            <a:spAutoFit/>
          </a:bodyPr>
          <a:lstStyle/>
          <a:p>
            <a:pPr algn="just">
              <a:defRPr/>
            </a:pPr>
            <a:r>
              <a:rPr lang="en-GB" sz="1800" dirty="0">
                <a:solidFill>
                  <a:schemeClr val="accent2">
                    <a:lumMod val="75000"/>
                  </a:schemeClr>
                </a:solidFill>
              </a:rPr>
              <a:t>Bioelektrische Impedanzanalyse </a:t>
            </a:r>
            <a:r>
              <a:rPr lang="en-GB" sz="1800" b="0" dirty="0">
                <a:solidFill>
                  <a:schemeClr val="accent2">
                    <a:lumMod val="75000"/>
                  </a:schemeClr>
                </a:solidFill>
              </a:rPr>
              <a:t>- biomedizinisches Messverfahren zur Beurteilung der anthropometrischen Maße.</a:t>
            </a:r>
          </a:p>
          <a:p>
            <a:pPr algn="just">
              <a:defRPr/>
            </a:pPr>
            <a:endParaRPr lang="en-GB" sz="1800" b="0" dirty="0">
              <a:solidFill>
                <a:schemeClr val="accent2">
                  <a:lumMod val="75000"/>
                </a:schemeClr>
              </a:solidFill>
            </a:endParaRPr>
          </a:p>
          <a:p>
            <a:pPr algn="just">
              <a:defRPr/>
            </a:pPr>
            <a:r>
              <a:rPr lang="en-GB" sz="1800" b="0" dirty="0">
                <a:solidFill>
                  <a:schemeClr val="accent2">
                    <a:lumMod val="75000"/>
                  </a:schemeClr>
                </a:solidFill>
              </a:rPr>
              <a:t>Die Analyse der Körperzusammensetzung mittels bioelektrischer Impedanz liefert Schätzungen des Gesamtkörperwassers (TBW), der fettfreien Masse (FFM) und der Fettmasse durch Messung des Widerstands des Körpers als Leiter gegenüber einem sehr kleinen elektrischen Wechselstrom. </a:t>
            </a:r>
          </a:p>
          <a:p>
            <a:pPr algn="just">
              <a:defRPr/>
            </a:pPr>
            <a:endParaRPr lang="en-GB" sz="1800" b="0" dirty="0">
              <a:solidFill>
                <a:schemeClr val="accent2">
                  <a:lumMod val="75000"/>
                </a:schemeClr>
              </a:solidFill>
            </a:endParaRPr>
          </a:p>
          <a:p>
            <a:pPr algn="just">
              <a:defRPr/>
            </a:pPr>
            <a:r>
              <a:rPr lang="en-GB" sz="1800" b="0" dirty="0">
                <a:solidFill>
                  <a:schemeClr val="accent2">
                    <a:lumMod val="75000"/>
                  </a:schemeClr>
                </a:solidFill>
              </a:rPr>
              <a:t>Bioelektrische Impedanz-Analysatoren messen keine biologische Größe und beschreiben kein biophysikalisches Modell im Zusammenhang mit Fettleibigkeit. Bioelektrische Impedanz-Analysatoren verwenden mathematische Formeln, um statistische Assoziationen zu beschreiben, die auf biologischen Beziehungen für eine bestimmte Population basieren, und als solche sind die Gleichungen nur für Probanden nützlich, die der Referenzpopulation in Bezug auf Körpergröße und -form sehr ähnlich sind. Die BIA wurde sowohl bei übergewichtigen oder fettleibigen als auch bei normalgewichtigen Personen angewendet.</a:t>
            </a:r>
          </a:p>
        </p:txBody>
      </p:sp>
    </p:spTree>
    <p:extLst>
      <p:ext uri="{BB962C8B-B14F-4D97-AF65-F5344CB8AC3E}">
        <p14:creationId xmlns:p14="http://schemas.microsoft.com/office/powerpoint/2010/main" val="2925619425"/>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2" name="Prostokąt 1">
            <a:extLst>
              <a:ext uri="{FF2B5EF4-FFF2-40B4-BE49-F238E27FC236}">
                <a16:creationId xmlns:a16="http://schemas.microsoft.com/office/drawing/2014/main" id="{28B9937F-6FB0-4170-A270-96E0A5C60740}"/>
              </a:ext>
            </a:extLst>
          </p:cNvPr>
          <p:cNvSpPr/>
          <p:nvPr/>
        </p:nvSpPr>
        <p:spPr>
          <a:xfrm>
            <a:off x="0" y="764704"/>
            <a:ext cx="9144000" cy="1107996"/>
          </a:xfrm>
          <a:prstGeom prst="rect">
            <a:avLst/>
          </a:prstGeom>
        </p:spPr>
        <p:txBody>
          <a:bodyPr wrap="square">
            <a:spAutoFit/>
          </a:bodyPr>
          <a:lstStyle/>
          <a:p>
            <a:pPr algn="ctr">
              <a:defRPr/>
            </a:pPr>
            <a:r>
              <a:rPr lang="en-GB" sz="2200" dirty="0">
                <a:solidFill>
                  <a:schemeClr val="accent2">
                    <a:lumMod val="75000"/>
                  </a:schemeClr>
                </a:solidFill>
              </a:rPr>
              <a:t>Physiologische Zeichen als nicht-invasive, grundlegende Möglichkeit zur Beurteilung des Patientenzustands in modernen, effektiven, multimodalen Biosignal-Erfassungssystemen.   </a:t>
            </a:r>
          </a:p>
        </p:txBody>
      </p:sp>
      <p:sp>
        <p:nvSpPr>
          <p:cNvPr id="9" name="Prostokąt 3">
            <a:extLst>
              <a:ext uri="{FF2B5EF4-FFF2-40B4-BE49-F238E27FC236}">
                <a16:creationId xmlns:a16="http://schemas.microsoft.com/office/drawing/2014/main" id="{4E81B037-89E7-420D-AB1F-8D32EE150983}"/>
              </a:ext>
            </a:extLst>
          </p:cNvPr>
          <p:cNvSpPr/>
          <p:nvPr/>
        </p:nvSpPr>
        <p:spPr>
          <a:xfrm>
            <a:off x="92365" y="1988840"/>
            <a:ext cx="8928992" cy="3693319"/>
          </a:xfrm>
          <a:prstGeom prst="rect">
            <a:avLst/>
          </a:prstGeom>
        </p:spPr>
        <p:txBody>
          <a:bodyPr wrap="square">
            <a:spAutoFit/>
          </a:bodyPr>
          <a:lstStyle/>
          <a:p>
            <a:pPr algn="just">
              <a:defRPr/>
            </a:pPr>
            <a:r>
              <a:rPr lang="en-GB" sz="1800" b="0" dirty="0">
                <a:solidFill>
                  <a:schemeClr val="accent2">
                    <a:lumMod val="75000"/>
                  </a:schemeClr>
                </a:solidFill>
                <a:highlight>
                  <a:srgbClr val="FFFF00"/>
                </a:highlight>
              </a:rPr>
              <a:t>Vitalparameter </a:t>
            </a:r>
            <a:r>
              <a:rPr lang="en-GB" sz="1800" b="0" dirty="0">
                <a:solidFill>
                  <a:schemeClr val="accent2">
                    <a:lumMod val="75000"/>
                  </a:schemeClr>
                </a:solidFill>
              </a:rPr>
              <a:t>sind die Parameter, die als Ergebnis der Messung verschiedener physiologischer Signale erhalten werden, um die wichtigsten Körperfunktionen </a:t>
            </a:r>
            <a:r>
              <a:rPr lang="en-GB" sz="1800" b="0" dirty="0">
                <a:solidFill>
                  <a:schemeClr val="accent2">
                    <a:lumMod val="75000"/>
                  </a:schemeClr>
                </a:solidFill>
                <a:highlight>
                  <a:srgbClr val="FFFF00"/>
                </a:highlight>
              </a:rPr>
              <a:t>auf nicht-invasive Weise zu </a:t>
            </a:r>
            <a:r>
              <a:rPr lang="en-GB" sz="1800" b="0" dirty="0">
                <a:solidFill>
                  <a:schemeClr val="accent2">
                    <a:lumMod val="75000"/>
                  </a:schemeClr>
                </a:solidFill>
              </a:rPr>
              <a:t>beurteilen. </a:t>
            </a:r>
            <a:r>
              <a:rPr lang="pl-PL" sz="1800" b="0" dirty="0" err="1">
                <a:solidFill>
                  <a:schemeClr val="accent2">
                    <a:lumMod val="75000"/>
                  </a:schemeClr>
                </a:solidFill>
              </a:rPr>
              <a:t>Sie können in elektrische oder </a:t>
            </a:r>
            <a:r>
              <a:rPr lang="pl-PL" sz="1800" b="0" dirty="0">
                <a:solidFill>
                  <a:schemeClr val="accent2">
                    <a:lumMod val="75000"/>
                  </a:schemeClr>
                </a:solidFill>
              </a:rPr>
              <a:t>nicht-elektrische </a:t>
            </a:r>
            <a:r>
              <a:rPr lang="pl-PL" sz="1800" b="0" dirty="0" err="1">
                <a:solidFill>
                  <a:schemeClr val="accent2">
                    <a:lumMod val="75000"/>
                  </a:schemeClr>
                </a:solidFill>
              </a:rPr>
              <a:t>Biosignale unterteilt </a:t>
            </a:r>
            <a:r>
              <a:rPr lang="pl-PL" sz="1800" b="0" dirty="0">
                <a:solidFill>
                  <a:schemeClr val="accent2">
                    <a:lumMod val="75000"/>
                  </a:schemeClr>
                </a:solidFill>
              </a:rPr>
              <a:t>werden. Die am häufigsten </a:t>
            </a:r>
            <a:r>
              <a:rPr lang="pl-PL" sz="1800" b="0" dirty="0" err="1">
                <a:solidFill>
                  <a:schemeClr val="accent2">
                    <a:lumMod val="75000"/>
                  </a:schemeClr>
                </a:solidFill>
              </a:rPr>
              <a:t>vorkommenden</a:t>
            </a:r>
            <a:r>
              <a:rPr lang="pl-PL" sz="1800" b="0" dirty="0">
                <a:solidFill>
                  <a:schemeClr val="accent2">
                    <a:lumMod val="75000"/>
                  </a:schemeClr>
                </a:solidFill>
              </a:rPr>
              <a:t>: </a:t>
            </a:r>
            <a:endParaRPr lang="en-GB" sz="1800" b="0" dirty="0">
              <a:solidFill>
                <a:schemeClr val="accent2">
                  <a:lumMod val="75000"/>
                </a:schemeClr>
              </a:solidFill>
            </a:endParaRPr>
          </a:p>
          <a:p>
            <a:pPr marL="800100" lvl="1" indent="-342900" algn="just">
              <a:buFont typeface="Courier New" panose="02070309020205020404" pitchFamily="49" charset="0"/>
              <a:buChar char="o"/>
              <a:defRPr/>
            </a:pPr>
            <a:r>
              <a:rPr lang="en-GB" sz="1800" b="0" dirty="0">
                <a:solidFill>
                  <a:schemeClr val="accent2">
                    <a:lumMod val="75000"/>
                  </a:schemeClr>
                </a:solidFill>
              </a:rPr>
              <a:t>Elektrokardiographie - EKG,</a:t>
            </a:r>
          </a:p>
          <a:p>
            <a:pPr marL="800100" lvl="1" indent="-342900" algn="just">
              <a:buFont typeface="Courier New" panose="02070309020205020404" pitchFamily="49" charset="0"/>
              <a:buChar char="o"/>
              <a:defRPr/>
            </a:pPr>
            <a:r>
              <a:rPr lang="en-GB" sz="1800" b="0" dirty="0">
                <a:solidFill>
                  <a:schemeClr val="accent2">
                    <a:lumMod val="75000"/>
                  </a:schemeClr>
                </a:solidFill>
              </a:rPr>
              <a:t>Elektromyographie - EMG, </a:t>
            </a:r>
          </a:p>
          <a:p>
            <a:pPr marL="800100" lvl="1" indent="-342900" algn="just">
              <a:buFont typeface="Courier New" panose="02070309020205020404" pitchFamily="49" charset="0"/>
              <a:buChar char="o"/>
              <a:defRPr/>
            </a:pPr>
            <a:r>
              <a:rPr lang="en-GB" sz="1800" b="0" dirty="0">
                <a:solidFill>
                  <a:schemeClr val="accent2">
                    <a:lumMod val="75000"/>
                  </a:schemeClr>
                </a:solidFill>
              </a:rPr>
              <a:t>Elektroenzephalographie - EEG,</a:t>
            </a:r>
          </a:p>
          <a:p>
            <a:pPr marL="800100" lvl="1" indent="-342900" algn="just">
              <a:buFont typeface="Courier New" panose="02070309020205020404" pitchFamily="49" charset="0"/>
              <a:buChar char="o"/>
              <a:defRPr/>
            </a:pPr>
            <a:r>
              <a:rPr lang="en-GB" sz="1800" b="0" dirty="0">
                <a:solidFill>
                  <a:schemeClr val="accent2">
                    <a:lumMod val="75000"/>
                  </a:schemeClr>
                </a:solidFill>
              </a:rPr>
              <a:t>Elektrookulographie - EOG,</a:t>
            </a:r>
          </a:p>
          <a:p>
            <a:pPr marL="800100" lvl="1" indent="-342900" algn="just">
              <a:buFont typeface="Courier New" panose="02070309020205020404" pitchFamily="49" charset="0"/>
              <a:buChar char="o"/>
              <a:defRPr/>
            </a:pPr>
            <a:r>
              <a:rPr lang="en-GB" sz="1800" b="0" dirty="0">
                <a:solidFill>
                  <a:schemeClr val="accent2">
                    <a:lumMod val="75000"/>
                  </a:schemeClr>
                </a:solidFill>
              </a:rPr>
              <a:t>Galvanische Hautreaktion - GSR,</a:t>
            </a:r>
          </a:p>
          <a:p>
            <a:pPr marL="1257300" lvl="2" indent="-342900" algn="just">
              <a:buFont typeface="Courier New" panose="02070309020205020404" pitchFamily="49" charset="0"/>
              <a:buChar char="o"/>
              <a:defRPr/>
            </a:pPr>
            <a:r>
              <a:rPr lang="en-GB" sz="1800" b="0" dirty="0">
                <a:solidFill>
                  <a:schemeClr val="accent2">
                    <a:lumMod val="75000"/>
                  </a:schemeClr>
                </a:solidFill>
              </a:rPr>
              <a:t>Impulswelle - PW,</a:t>
            </a:r>
          </a:p>
          <a:p>
            <a:pPr marL="1257300" lvl="2" indent="-342900" algn="just">
              <a:buFont typeface="Courier New" panose="02070309020205020404" pitchFamily="49" charset="0"/>
              <a:buChar char="o"/>
              <a:defRPr/>
            </a:pPr>
            <a:r>
              <a:rPr lang="en-GB" sz="1800" b="0" dirty="0">
                <a:solidFill>
                  <a:schemeClr val="accent2">
                    <a:lumMod val="75000"/>
                  </a:schemeClr>
                </a:solidFill>
              </a:rPr>
              <a:t>Körpertemperatur - BT, </a:t>
            </a:r>
          </a:p>
          <a:p>
            <a:pPr marL="1257300" lvl="2" indent="-342900" algn="just">
              <a:buFont typeface="Courier New" panose="02070309020205020404" pitchFamily="49" charset="0"/>
              <a:buChar char="o"/>
              <a:defRPr/>
            </a:pPr>
            <a:r>
              <a:rPr lang="en-GB" sz="1800" b="0" dirty="0">
                <a:solidFill>
                  <a:schemeClr val="accent2">
                    <a:lumMod val="75000"/>
                  </a:schemeClr>
                </a:solidFill>
              </a:rPr>
              <a:t>Blutdruck - BP, </a:t>
            </a:r>
          </a:p>
          <a:p>
            <a:pPr marL="1257300" lvl="2" indent="-342900" algn="just">
              <a:buFont typeface="Courier New" panose="02070309020205020404" pitchFamily="49" charset="0"/>
              <a:buChar char="o"/>
              <a:defRPr/>
            </a:pPr>
            <a:r>
              <a:rPr lang="en-GB" sz="1800" b="0" dirty="0">
                <a:solidFill>
                  <a:schemeClr val="accent2">
                    <a:lumMod val="75000"/>
                  </a:schemeClr>
                </a:solidFill>
              </a:rPr>
              <a:t>Atemfrequenz - RR. </a:t>
            </a:r>
          </a:p>
        </p:txBody>
      </p:sp>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9" name="Prostokąt 3">
            <a:extLst>
              <a:ext uri="{FF2B5EF4-FFF2-40B4-BE49-F238E27FC236}">
                <a16:creationId xmlns:a16="http://schemas.microsoft.com/office/drawing/2014/main" id="{4E81B037-89E7-420D-AB1F-8D32EE150983}"/>
              </a:ext>
            </a:extLst>
          </p:cNvPr>
          <p:cNvSpPr/>
          <p:nvPr/>
        </p:nvSpPr>
        <p:spPr>
          <a:xfrm>
            <a:off x="107504" y="836712"/>
            <a:ext cx="8928992" cy="1631216"/>
          </a:xfrm>
          <a:prstGeom prst="rect">
            <a:avLst/>
          </a:prstGeom>
        </p:spPr>
        <p:txBody>
          <a:bodyPr wrap="square">
            <a:spAutoFit/>
          </a:bodyPr>
          <a:lstStyle/>
          <a:p>
            <a:pPr algn="just">
              <a:defRPr/>
            </a:pPr>
            <a:r>
              <a:rPr lang="en-GB" sz="2000" b="0" dirty="0">
                <a:solidFill>
                  <a:schemeClr val="accent2">
                    <a:lumMod val="75000"/>
                  </a:schemeClr>
                </a:solidFill>
                <a:highlight>
                  <a:srgbClr val="FFFFFF"/>
                </a:highlight>
              </a:rPr>
              <a:t>Die Analyse von physiologischen Signalen wird häufig für die Entwicklung von Diagnoseunterstützungswerkzeugen in der Medizin verwendet. Die Verwendung von mehreren Signalen oder physiologischen Messungen als Ganzes wurde mit Datenfusionstechniken durchgeführt, die allgemein als multimodale Fusion bekannt sind und ihre Fähigkeit zur Verbesserung der Genauigkeit von diagnostischen Versorgungssystemen unter Beweis gestellt haben</a:t>
            </a:r>
            <a:r>
              <a:rPr lang="pl-PL" sz="2000" b="0" dirty="0">
                <a:solidFill>
                  <a:schemeClr val="accent2">
                    <a:lumMod val="75000"/>
                  </a:schemeClr>
                </a:solidFill>
                <a:highlight>
                  <a:srgbClr val="FFFFFF"/>
                </a:highlight>
              </a:rPr>
              <a:t>.</a:t>
            </a:r>
          </a:p>
        </p:txBody>
      </p:sp>
      <p:pic>
        <p:nvPicPr>
          <p:cNvPr id="4" name="Obraz 3">
            <a:extLst>
              <a:ext uri="{FF2B5EF4-FFF2-40B4-BE49-F238E27FC236}">
                <a16:creationId xmlns:a16="http://schemas.microsoft.com/office/drawing/2014/main" id="{18D9A90E-735A-43D0-83E1-7B3F6FBB539B}"/>
              </a:ext>
            </a:extLst>
          </p:cNvPr>
          <p:cNvPicPr>
            <a:picLocks noChangeAspect="1"/>
          </p:cNvPicPr>
          <p:nvPr/>
        </p:nvPicPr>
        <p:blipFill>
          <a:blip r:embed="rId3"/>
          <a:stretch>
            <a:fillRect/>
          </a:stretch>
        </p:blipFill>
        <p:spPr>
          <a:xfrm>
            <a:off x="161764" y="2636912"/>
            <a:ext cx="8820472" cy="2305604"/>
          </a:xfrm>
          <a:prstGeom prst="rect">
            <a:avLst/>
          </a:prstGeom>
        </p:spPr>
      </p:pic>
      <p:sp>
        <p:nvSpPr>
          <p:cNvPr id="11" name="Prostokąt 3">
            <a:extLst>
              <a:ext uri="{FF2B5EF4-FFF2-40B4-BE49-F238E27FC236}">
                <a16:creationId xmlns:a16="http://schemas.microsoft.com/office/drawing/2014/main" id="{07FBDF1B-B38A-42E9-87B0-811E7F760B9C}"/>
              </a:ext>
            </a:extLst>
          </p:cNvPr>
          <p:cNvSpPr/>
          <p:nvPr/>
        </p:nvSpPr>
        <p:spPr>
          <a:xfrm>
            <a:off x="107504" y="5250504"/>
            <a:ext cx="8928992" cy="707886"/>
          </a:xfrm>
          <a:prstGeom prst="rect">
            <a:avLst/>
          </a:prstGeom>
        </p:spPr>
        <p:txBody>
          <a:bodyPr wrap="square">
            <a:spAutoFit/>
          </a:bodyPr>
          <a:lstStyle/>
          <a:p>
            <a:pPr algn="just">
              <a:defRPr/>
            </a:pPr>
            <a:r>
              <a:rPr lang="en-GB" sz="2000" b="0" dirty="0">
                <a:solidFill>
                  <a:schemeClr val="accent2">
                    <a:lumMod val="75000"/>
                  </a:schemeClr>
                </a:solidFill>
                <a:highlight>
                  <a:srgbClr val="FFFFFF"/>
                </a:highlight>
              </a:rPr>
              <a:t>Die Klassifizierung von physiologischen Signalen, die in </a:t>
            </a:r>
            <a:r>
              <a:rPr lang="en-GB" sz="2000" b="0" dirty="0" err="1">
                <a:solidFill>
                  <a:schemeClr val="accent2">
                    <a:lumMod val="75000"/>
                  </a:schemeClr>
                </a:solidFill>
                <a:highlight>
                  <a:srgbClr val="FFFFFF"/>
                </a:highlight>
              </a:rPr>
              <a:t>muti-modale </a:t>
            </a:r>
            <a:r>
              <a:rPr lang="en-GB" sz="2000" b="0" dirty="0">
                <a:solidFill>
                  <a:schemeClr val="accent2">
                    <a:lumMod val="75000"/>
                  </a:schemeClr>
                </a:solidFill>
                <a:highlight>
                  <a:srgbClr val="FFFFFF"/>
                </a:highlight>
              </a:rPr>
              <a:t>Messsysteme integriert werden können, ist im Baumdiagramm dargestellt.</a:t>
            </a:r>
          </a:p>
        </p:txBody>
      </p:sp>
    </p:spTree>
    <p:extLst>
      <p:ext uri="{BB962C8B-B14F-4D97-AF65-F5344CB8AC3E}">
        <p14:creationId xmlns:p14="http://schemas.microsoft.com/office/powerpoint/2010/main" val="3192083708"/>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9" name="Prostokąt 3">
            <a:extLst>
              <a:ext uri="{FF2B5EF4-FFF2-40B4-BE49-F238E27FC236}">
                <a16:creationId xmlns:a16="http://schemas.microsoft.com/office/drawing/2014/main" id="{4E81B037-89E7-420D-AB1F-8D32EE150983}"/>
              </a:ext>
            </a:extLst>
          </p:cNvPr>
          <p:cNvSpPr/>
          <p:nvPr/>
        </p:nvSpPr>
        <p:spPr>
          <a:xfrm>
            <a:off x="-180528" y="2276872"/>
            <a:ext cx="9144000" cy="3970318"/>
          </a:xfrm>
          <a:prstGeom prst="rect">
            <a:avLst/>
          </a:prstGeom>
        </p:spPr>
        <p:txBody>
          <a:bodyPr wrap="square">
            <a:spAutoFit/>
          </a:bodyPr>
          <a:lstStyle/>
          <a:p>
            <a:pPr marL="342900" indent="-342900" algn="just">
              <a:buFont typeface="Arial" panose="020B0604020202020204" pitchFamily="34" charset="0"/>
              <a:buChar char="•"/>
              <a:defRPr/>
            </a:pPr>
            <a:r>
              <a:rPr lang="en-GB" sz="1800" b="0" dirty="0">
                <a:solidFill>
                  <a:schemeClr val="accent2">
                    <a:lumMod val="75000"/>
                  </a:schemeClr>
                </a:solidFill>
              </a:rPr>
              <a:t>In modernen, z.B. in Smartwatches und Mobiltelefonen implementierten </a:t>
            </a:r>
            <a:r>
              <a:rPr lang="en-GB" sz="1800" b="0" dirty="0">
                <a:solidFill>
                  <a:schemeClr val="accent2">
                    <a:lumMod val="75000"/>
                  </a:schemeClr>
                </a:solidFill>
                <a:highlight>
                  <a:srgbClr val="FFFF00"/>
                </a:highlight>
              </a:rPr>
              <a:t>Body-Sensor-Network (BSN)-Systemen </a:t>
            </a:r>
            <a:r>
              <a:rPr lang="en-GB" sz="1800" b="0" dirty="0">
                <a:solidFill>
                  <a:schemeClr val="accent2">
                    <a:lumMod val="75000"/>
                  </a:schemeClr>
                </a:solidFill>
              </a:rPr>
              <a:t>können alle genannten Bio-Signale mit Hilfe von multimodalen, mehrkanaligen Datenerfassungs- und Weiterverarbeitungs- und Analysesystemen registriert werden, um Parameter und Indikatoren zu erhalten, die es erlauben, einen kumulativen, gewichteten Multi-Features-Indikator des Patientenzustandes zu schätzen, um </a:t>
            </a:r>
            <a:r>
              <a:rPr lang="en-GB" sz="1800" b="0" dirty="0">
                <a:solidFill>
                  <a:schemeClr val="accent2">
                    <a:lumMod val="75000"/>
                  </a:schemeClr>
                </a:solidFill>
                <a:highlight>
                  <a:srgbClr val="FFFF00"/>
                </a:highlight>
              </a:rPr>
              <a:t>seine Homöostase oder sein Wohlbefinden zu beurteilen.</a:t>
            </a:r>
          </a:p>
          <a:p>
            <a:pPr marL="342900" indent="-342900" algn="just">
              <a:buFont typeface="Arial" panose="020B0604020202020204" pitchFamily="34" charset="0"/>
              <a:buChar char="•"/>
              <a:defRPr/>
            </a:pPr>
            <a:r>
              <a:rPr lang="en-GB" sz="1800" b="0" dirty="0">
                <a:solidFill>
                  <a:schemeClr val="accent2">
                    <a:lumMod val="75000"/>
                  </a:schemeClr>
                </a:solidFill>
              </a:rPr>
              <a:t>Unter </a:t>
            </a:r>
            <a:r>
              <a:rPr lang="en-GB" sz="1800" b="0" dirty="0">
                <a:solidFill>
                  <a:schemeClr val="accent2">
                    <a:lumMod val="75000"/>
                  </a:schemeClr>
                </a:solidFill>
                <a:highlight>
                  <a:srgbClr val="FFFF00"/>
                </a:highlight>
              </a:rPr>
              <a:t>Homöostase versteht man </a:t>
            </a:r>
            <a:r>
              <a:rPr lang="en-GB" sz="1800" b="0" dirty="0">
                <a:solidFill>
                  <a:schemeClr val="accent2">
                    <a:lumMod val="75000"/>
                  </a:schemeClr>
                </a:solidFill>
              </a:rPr>
              <a:t>stabile Betriebsbedingungen im inneren Milieu (im Blut und in der Zwischenzellflüssigkeit). So hält der menschliche Körper trotz wechselnder äußerer Bedingungen ein relativ konstantes inneres Milieu aufrecht. Sie wird durch koordinierte Aktivitäten von Zellen, Geweben, Organen und Organsystemen herbeigeführt</a:t>
            </a:r>
          </a:p>
          <a:p>
            <a:pPr marL="342900" indent="-342900" algn="just">
              <a:buFont typeface="Arial" panose="020B0604020202020204" pitchFamily="34" charset="0"/>
              <a:buChar char="•"/>
              <a:defRPr/>
            </a:pPr>
            <a:r>
              <a:rPr lang="en-GB" sz="1800" b="0" dirty="0">
                <a:solidFill>
                  <a:schemeClr val="accent2">
                    <a:lumMod val="75000"/>
                  </a:schemeClr>
                </a:solidFill>
              </a:rPr>
              <a:t>Alle genannten Biosignalmessungen sind </a:t>
            </a:r>
            <a:r>
              <a:rPr lang="en-GB" sz="1800" b="0" dirty="0">
                <a:solidFill>
                  <a:schemeClr val="accent2">
                    <a:lumMod val="75000"/>
                  </a:schemeClr>
                </a:solidFill>
                <a:highlight>
                  <a:srgbClr val="FFFF00"/>
                </a:highlight>
              </a:rPr>
              <a:t>allgemein zugänglich, nicht teuer und relativ einfach zu handhaben und </a:t>
            </a:r>
            <a:r>
              <a:rPr lang="en-GB" sz="1800" b="0" dirty="0">
                <a:solidFill>
                  <a:schemeClr val="accent2">
                    <a:lumMod val="75000"/>
                  </a:schemeClr>
                </a:solidFill>
              </a:rPr>
              <a:t>erfordern keine komplexe Ausrüstung.</a:t>
            </a:r>
            <a:endParaRPr lang="en-GB" sz="1800" b="0" i="1" dirty="0">
              <a:solidFill>
                <a:schemeClr val="accent2">
                  <a:lumMod val="75000"/>
                </a:schemeClr>
              </a:solidFill>
            </a:endParaRPr>
          </a:p>
        </p:txBody>
      </p:sp>
      <p:sp>
        <p:nvSpPr>
          <p:cNvPr id="3" name="Prostokąt 2">
            <a:extLst>
              <a:ext uri="{FF2B5EF4-FFF2-40B4-BE49-F238E27FC236}">
                <a16:creationId xmlns:a16="http://schemas.microsoft.com/office/drawing/2014/main" id="{8526D995-3200-4C3F-B6E3-9C5BB8FC4269}"/>
              </a:ext>
            </a:extLst>
          </p:cNvPr>
          <p:cNvSpPr/>
          <p:nvPr/>
        </p:nvSpPr>
        <p:spPr>
          <a:xfrm>
            <a:off x="0" y="692696"/>
            <a:ext cx="9144000" cy="1107996"/>
          </a:xfrm>
          <a:prstGeom prst="rect">
            <a:avLst/>
          </a:prstGeom>
        </p:spPr>
        <p:txBody>
          <a:bodyPr wrap="square">
            <a:spAutoFit/>
          </a:bodyPr>
          <a:lstStyle/>
          <a:p>
            <a:pPr algn="ctr">
              <a:defRPr/>
            </a:pPr>
            <a:r>
              <a:rPr lang="en-GB" sz="2200" dirty="0">
                <a:solidFill>
                  <a:schemeClr val="accent2">
                    <a:lumMod val="75000"/>
                  </a:schemeClr>
                </a:solidFill>
              </a:rPr>
              <a:t>Physiologische Zeichen - High-Tech-Integration von multimodalen Biosignalaufzeichnungen in Body Sensor Networks (BSN), implementiert in 'smarte', tragbare Geräte, z. B. Smart-/Sport-Watches   </a:t>
            </a:r>
          </a:p>
        </p:txBody>
      </p:sp>
    </p:spTree>
    <p:extLst>
      <p:ext uri="{BB962C8B-B14F-4D97-AF65-F5344CB8AC3E}">
        <p14:creationId xmlns:p14="http://schemas.microsoft.com/office/powerpoint/2010/main" val="1289933579"/>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1</TotalTime>
  <Pages>0</Pages>
  <Words>1264</Words>
  <Characters>0</Characters>
  <Application>Microsoft Office PowerPoint</Application>
  <PresentationFormat>Pokaz na ekranie (4:3)</PresentationFormat>
  <Lines>0</Lines>
  <Paragraphs>59</Paragraphs>
  <Slides>12</Slides>
  <Notes>10</Notes>
  <HiddenSlides>0</HiddenSlides>
  <MMClips>0</MMClips>
  <ScaleCrop>false</ScaleCrop>
  <HeadingPairs>
    <vt:vector size="6" baseType="variant">
      <vt:variant>
        <vt:lpstr>Używane czcionki</vt:lpstr>
      </vt:variant>
      <vt:variant>
        <vt:i4>8</vt:i4>
      </vt:variant>
      <vt:variant>
        <vt:lpstr>Motyw</vt:lpstr>
      </vt:variant>
      <vt:variant>
        <vt:i4>3</vt:i4>
      </vt:variant>
      <vt:variant>
        <vt:lpstr>Tytuły slajdów</vt:lpstr>
      </vt:variant>
      <vt:variant>
        <vt:i4>12</vt:i4>
      </vt:variant>
    </vt:vector>
  </HeadingPairs>
  <TitlesOfParts>
    <vt:vector size="23" baseType="lpstr">
      <vt:lpstr>Arial</vt:lpstr>
      <vt:lpstr>Arial Bold</vt:lpstr>
      <vt:lpstr>Bradley Hand ITC</vt:lpstr>
      <vt:lpstr>Calibri</vt:lpstr>
      <vt:lpstr>Courier New</vt:lpstr>
      <vt:lpstr>Gill Sans</vt:lpstr>
      <vt:lpstr>Times New Roman</vt:lpstr>
      <vt:lpstr>Wingdings</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1112</cp:revision>
  <cp:lastPrinted>2011-07-18T19:05:36Z</cp:lastPrinted>
  <dcterms:created xsi:type="dcterms:W3CDTF">2010-06-23T19:02:16Z</dcterms:created>
  <dcterms:modified xsi:type="dcterms:W3CDTF">2021-07-02T19:23:43Z</dcterms:modified>
</cp:coreProperties>
</file>