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88" r:id="rId2"/>
    <p:sldMasterId id="2147483675" r:id="rId3"/>
    <p:sldMasterId id="2147483697" r:id="rId4"/>
  </p:sldMasterIdLst>
  <p:notesMasterIdLst>
    <p:notesMasterId r:id="rId17"/>
  </p:notesMasterIdLst>
  <p:handoutMasterIdLst>
    <p:handoutMasterId r:id="rId18"/>
  </p:handoutMasterIdLst>
  <p:sldIdLst>
    <p:sldId id="627" r:id="rId5"/>
    <p:sldId id="672" r:id="rId6"/>
    <p:sldId id="682" r:id="rId7"/>
    <p:sldId id="681" r:id="rId8"/>
    <p:sldId id="683" r:id="rId9"/>
    <p:sldId id="684" r:id="rId10"/>
    <p:sldId id="574" r:id="rId11"/>
    <p:sldId id="685" r:id="rId12"/>
    <p:sldId id="670" r:id="rId13"/>
    <p:sldId id="673" r:id="rId14"/>
    <p:sldId id="679" r:id="rId15"/>
    <p:sldId id="626" r:id="rId16"/>
  </p:sldIdLst>
  <p:sldSz cx="9144000" cy="6858000" type="screen4x3"/>
  <p:notesSz cx="6669088" cy="9928225"/>
  <p:defaultTextStyle>
    <a:defPPr>
      <a:defRPr lang="en-US"/>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istina Herrero Ligero" initials="CH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22061"/>
    <a:srgbClr val="0404E6"/>
    <a:srgbClr val="F26200"/>
    <a:srgbClr val="262673"/>
    <a:srgbClr val="FF6600"/>
    <a:srgbClr val="D16D09"/>
    <a:srgbClr val="D15509"/>
    <a:srgbClr val="FF330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88620" autoAdjust="0"/>
  </p:normalViewPr>
  <p:slideViewPr>
    <p:cSldViewPr>
      <p:cViewPr varScale="1">
        <p:scale>
          <a:sx n="72" d="100"/>
          <a:sy n="72" d="100"/>
        </p:scale>
        <p:origin x="1565" y="7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A786AC13-3B3C-434F-930F-3759522426C4}"/>
              </a:ext>
            </a:extLst>
          </p:cNvPr>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1" name="Rectangle 3">
            <a:extLst>
              <a:ext uri="{FF2B5EF4-FFF2-40B4-BE49-F238E27FC236}">
                <a16:creationId xmlns:a16="http://schemas.microsoft.com/office/drawing/2014/main" id="{12F27FC0-06F0-4D51-AA51-8BDFE07682D6}"/>
              </a:ext>
            </a:extLst>
          </p:cNvPr>
          <p:cNvSpPr>
            <a:spLocks noGrp="1" noChangeArrowheads="1"/>
          </p:cNvSpPr>
          <p:nvPr>
            <p:ph type="dt" sz="quarter" idx="1"/>
          </p:nvPr>
        </p:nvSpPr>
        <p:spPr bwMode="auto">
          <a:xfrm>
            <a:off x="3778250" y="0"/>
            <a:ext cx="2889250"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2" name="Rectangle 4">
            <a:extLst>
              <a:ext uri="{FF2B5EF4-FFF2-40B4-BE49-F238E27FC236}">
                <a16:creationId xmlns:a16="http://schemas.microsoft.com/office/drawing/2014/main" id="{E82735A0-647D-4BD1-BD5B-45621751ED74}"/>
              </a:ext>
            </a:extLst>
          </p:cNvPr>
          <p:cNvSpPr>
            <a:spLocks noGrp="1" noChangeArrowheads="1"/>
          </p:cNvSpPr>
          <p:nvPr>
            <p:ph type="ftr" sz="quarter" idx="2"/>
          </p:nvPr>
        </p:nvSpPr>
        <p:spPr bwMode="auto">
          <a:xfrm>
            <a:off x="0" y="9431338"/>
            <a:ext cx="2890838"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3" name="Rectangle 5">
            <a:extLst>
              <a:ext uri="{FF2B5EF4-FFF2-40B4-BE49-F238E27FC236}">
                <a16:creationId xmlns:a16="http://schemas.microsoft.com/office/drawing/2014/main" id="{8BC580F7-5C43-4800-8EB5-F383B44EFA06}"/>
              </a:ext>
            </a:extLst>
          </p:cNvPr>
          <p:cNvSpPr>
            <a:spLocks noGrp="1" noChangeArrowheads="1"/>
          </p:cNvSpPr>
          <p:nvPr>
            <p:ph type="sldNum" sz="quarter" idx="3"/>
          </p:nvPr>
        </p:nvSpPr>
        <p:spPr bwMode="auto">
          <a:xfrm>
            <a:off x="3778250" y="9431338"/>
            <a:ext cx="2889250"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F4D8571-DAE3-4A0A-B55A-D352E17371B3}" type="slidenum">
              <a:rPr lang="pl-PL" altLang="pl-PL"/>
              <a:pPr>
                <a:defRPr/>
              </a:pPr>
              <a:t>‹#›</a:t>
            </a:fld>
            <a:endParaRPr lang="pl-PL" altLang="pl-PL"/>
          </a:p>
        </p:txBody>
      </p:sp>
    </p:spTree>
    <p:extLst>
      <p:ext uri="{BB962C8B-B14F-4D97-AF65-F5344CB8AC3E}">
        <p14:creationId xmlns:p14="http://schemas.microsoft.com/office/powerpoint/2010/main" val="635484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9D23DB73-A9FE-4E14-959C-1751FBB3DBE7}"/>
              </a:ext>
            </a:extLst>
          </p:cNvPr>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3" name="Rectangle 3">
            <a:extLst>
              <a:ext uri="{FF2B5EF4-FFF2-40B4-BE49-F238E27FC236}">
                <a16:creationId xmlns:a16="http://schemas.microsoft.com/office/drawing/2014/main" id="{A9DAA2C6-4EF0-41B4-BC9E-E27E5042BB98}"/>
              </a:ext>
            </a:extLst>
          </p:cNvPr>
          <p:cNvSpPr>
            <a:spLocks noGrp="1" noChangeArrowheads="1"/>
          </p:cNvSpPr>
          <p:nvPr>
            <p:ph type="dt" idx="1"/>
          </p:nvPr>
        </p:nvSpPr>
        <p:spPr bwMode="auto">
          <a:xfrm>
            <a:off x="3778250" y="0"/>
            <a:ext cx="2889250" cy="495300"/>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3076" name="Rectangle 4">
            <a:extLst>
              <a:ext uri="{FF2B5EF4-FFF2-40B4-BE49-F238E27FC236}">
                <a16:creationId xmlns:a16="http://schemas.microsoft.com/office/drawing/2014/main" id="{6437E330-273C-4546-B9FD-22B008B64B45}"/>
              </a:ext>
            </a:extLst>
          </p:cNvPr>
          <p:cNvSpPr>
            <a:spLocks noGrp="1" noRot="1" noChangeAspect="1" noChangeArrowheads="1" noTextEdit="1"/>
          </p:cNvSpPr>
          <p:nvPr>
            <p:ph type="sldImg" idx="2"/>
          </p:nvPr>
        </p:nvSpPr>
        <p:spPr bwMode="auto">
          <a:xfrm>
            <a:off x="854075" y="746125"/>
            <a:ext cx="4960938"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5" name="Rectangle 5">
            <a:extLst>
              <a:ext uri="{FF2B5EF4-FFF2-40B4-BE49-F238E27FC236}">
                <a16:creationId xmlns:a16="http://schemas.microsoft.com/office/drawing/2014/main" id="{DB446E1B-717C-4A79-9E33-9563462D8FF2}"/>
              </a:ext>
            </a:extLst>
          </p:cNvPr>
          <p:cNvSpPr>
            <a:spLocks noGrp="1" noChangeArrowheads="1"/>
          </p:cNvSpPr>
          <p:nvPr>
            <p:ph type="body" sz="quarter" idx="3"/>
          </p:nvPr>
        </p:nvSpPr>
        <p:spPr bwMode="auto">
          <a:xfrm>
            <a:off x="666750" y="4714875"/>
            <a:ext cx="5335588" cy="4467225"/>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153606" name="Rectangle 6">
            <a:extLst>
              <a:ext uri="{FF2B5EF4-FFF2-40B4-BE49-F238E27FC236}">
                <a16:creationId xmlns:a16="http://schemas.microsoft.com/office/drawing/2014/main" id="{FCD46796-19B0-4292-B146-6897B629387F}"/>
              </a:ext>
            </a:extLst>
          </p:cNvPr>
          <p:cNvSpPr>
            <a:spLocks noGrp="1" noChangeArrowheads="1"/>
          </p:cNvSpPr>
          <p:nvPr>
            <p:ph type="ftr" sz="quarter" idx="4"/>
          </p:nvPr>
        </p:nvSpPr>
        <p:spPr bwMode="auto">
          <a:xfrm>
            <a:off x="0" y="9431338"/>
            <a:ext cx="2890838"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7" name="Rectangle 7">
            <a:extLst>
              <a:ext uri="{FF2B5EF4-FFF2-40B4-BE49-F238E27FC236}">
                <a16:creationId xmlns:a16="http://schemas.microsoft.com/office/drawing/2014/main" id="{9D239CE3-0A73-4B0C-BABC-9F9F7B8A64F9}"/>
              </a:ext>
            </a:extLst>
          </p:cNvPr>
          <p:cNvSpPr>
            <a:spLocks noGrp="1" noChangeArrowheads="1"/>
          </p:cNvSpPr>
          <p:nvPr>
            <p:ph type="sldNum" sz="quarter" idx="5"/>
          </p:nvPr>
        </p:nvSpPr>
        <p:spPr bwMode="auto">
          <a:xfrm>
            <a:off x="3778250" y="9431338"/>
            <a:ext cx="2889250" cy="495300"/>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06E914C-D4D4-4E1B-A2D4-BEC8EAE69E5B}" type="slidenum">
              <a:rPr lang="pl-PL" altLang="pl-PL"/>
              <a:pPr>
                <a:defRPr/>
              </a:pPr>
              <a:t>‹#›</a:t>
            </a:fld>
            <a:endParaRPr lang="pl-PL" altLang="pl-PL"/>
          </a:p>
        </p:txBody>
      </p:sp>
    </p:spTree>
    <p:extLst>
      <p:ext uri="{BB962C8B-B14F-4D97-AF65-F5344CB8AC3E}">
        <p14:creationId xmlns:p14="http://schemas.microsoft.com/office/powerpoint/2010/main" val="147920541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n-ea"/>
        <a:cs typeface="+mn-cs"/>
      </a:defRPr>
    </a:lvl1pPr>
    <a:lvl2pPr marL="457200" algn="l" rtl="0" eaLnBrk="0" fontAlgn="base" hangingPunct="0">
      <a:spcBef>
        <a:spcPct val="0"/>
      </a:spcBef>
      <a:spcAft>
        <a:spcPct val="0"/>
      </a:spcAft>
      <a:defRPr sz="1200" kern="1200">
        <a:solidFill>
          <a:schemeClr val="tx1"/>
        </a:solidFill>
        <a:latin typeface="Gill Sans" charset="0"/>
        <a:ea typeface="+mn-ea"/>
        <a:cs typeface="+mn-cs"/>
      </a:defRPr>
    </a:lvl2pPr>
    <a:lvl3pPr marL="914400" algn="l" rtl="0" eaLnBrk="0" fontAlgn="base" hangingPunct="0">
      <a:spcBef>
        <a:spcPct val="0"/>
      </a:spcBef>
      <a:spcAft>
        <a:spcPct val="0"/>
      </a:spcAft>
      <a:defRPr sz="1200" kern="1200">
        <a:solidFill>
          <a:schemeClr val="tx1"/>
        </a:solidFill>
        <a:latin typeface="Gill Sans" charset="0"/>
        <a:ea typeface="+mn-ea"/>
        <a:cs typeface="+mn-cs"/>
      </a:defRPr>
    </a:lvl3pPr>
    <a:lvl4pPr marL="1371600" algn="l" rtl="0" eaLnBrk="0" fontAlgn="base" hangingPunct="0">
      <a:spcBef>
        <a:spcPct val="0"/>
      </a:spcBef>
      <a:spcAft>
        <a:spcPct val="0"/>
      </a:spcAft>
      <a:defRPr sz="1200" kern="1200">
        <a:solidFill>
          <a:schemeClr val="tx1"/>
        </a:solidFill>
        <a:latin typeface="Gill Sans" charset="0"/>
        <a:ea typeface="+mn-ea"/>
        <a:cs typeface="+mn-cs"/>
      </a:defRPr>
    </a:lvl4pPr>
    <a:lvl5pPr marL="1828800" algn="l" rtl="0" eaLnBrk="0" fontAlgn="base" hangingPunct="0">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2</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4024861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11</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3625818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3</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525295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4</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390707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5</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2033393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6</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920818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7</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447052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8</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4104421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9</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815370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ymbol zastępczy obrazu slajdu 1">
            <a:extLst>
              <a:ext uri="{FF2B5EF4-FFF2-40B4-BE49-F238E27FC236}">
                <a16:creationId xmlns:a16="http://schemas.microsoft.com/office/drawing/2014/main" id="{CD55DF0F-013F-46F2-BC29-A437598BDFFE}"/>
              </a:ext>
            </a:extLst>
          </p:cNvPr>
          <p:cNvSpPr>
            <a:spLocks noGrp="1" noRot="1" noChangeAspect="1" noChangeArrowheads="1" noTextEdit="1"/>
          </p:cNvSpPr>
          <p:nvPr>
            <p:ph type="sldImg"/>
          </p:nvPr>
        </p:nvSpPr>
        <p:spPr>
          <a:ln/>
        </p:spPr>
      </p:sp>
      <p:sp>
        <p:nvSpPr>
          <p:cNvPr id="8195" name="Symbol zastępczy notatek 2">
            <a:extLst>
              <a:ext uri="{FF2B5EF4-FFF2-40B4-BE49-F238E27FC236}">
                <a16:creationId xmlns:a16="http://schemas.microsoft.com/office/drawing/2014/main" id="{986E239D-3637-4B64-801C-3EC636594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a:p>
        </p:txBody>
      </p:sp>
      <p:sp>
        <p:nvSpPr>
          <p:cNvPr id="8196" name="Symbol zastępczy numeru slajdu 3">
            <a:extLst>
              <a:ext uri="{FF2B5EF4-FFF2-40B4-BE49-F238E27FC236}">
                <a16:creationId xmlns:a16="http://schemas.microsoft.com/office/drawing/2014/main" id="{9B5E58A9-4DA6-4CA6-9B15-34F9453165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fld id="{FDB71317-B0FD-4939-A434-DB14F7DC5134}" type="slidenum">
              <a:rPr lang="pl-PL" altLang="pl-PL" sz="1200" b="0" smtClean="0">
                <a:solidFill>
                  <a:schemeClr val="tx1"/>
                </a:solidFill>
                <a:latin typeface="Gill Sans" charset="0"/>
              </a:rPr>
              <a:pPr/>
              <a:t>10</a:t>
            </a:fld>
            <a:endParaRPr lang="pl-PL" altLang="pl-PL" sz="1200" b="0">
              <a:solidFill>
                <a:schemeClr val="tx1"/>
              </a:solidFill>
              <a:latin typeface="Gill Sans" charset="0"/>
            </a:endParaRPr>
          </a:p>
        </p:txBody>
      </p:sp>
    </p:spTree>
    <p:extLst>
      <p:ext uri="{BB962C8B-B14F-4D97-AF65-F5344CB8AC3E}">
        <p14:creationId xmlns:p14="http://schemas.microsoft.com/office/powerpoint/2010/main" val="1400609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225554"/>
      </p:ext>
    </p:extLst>
  </p:cSld>
  <p:clrMapOvr>
    <a:masterClrMapping/>
  </p:clrMapOvr>
  <p:transition advClick="0" advTm="300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475500510"/>
      </p:ext>
    </p:extLst>
  </p:cSld>
  <p:clrMapOvr>
    <a:masterClrMapping/>
  </p:clrMapOvr>
  <p:transition advClick="0" advTm="300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sym typeface="Arial" charset="0"/>
            </a:endParaRPr>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942999680"/>
      </p:ext>
    </p:extLst>
  </p:cSld>
  <p:clrMapOvr>
    <a:masterClrMapping/>
  </p:clrMapOvr>
  <p:transition advClick="0" advTm="300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539750" y="1778000"/>
            <a:ext cx="2447925" cy="300038"/>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323957132"/>
      </p:ext>
    </p:extLst>
  </p:cSld>
  <p:clrMapOvr>
    <a:masterClrMapping/>
  </p:clrMapOvr>
  <p:transition advClick="0" advTm="300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34175" y="179388"/>
            <a:ext cx="2159000" cy="578167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252413" y="179388"/>
            <a:ext cx="6329362" cy="578167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124156749"/>
      </p:ext>
    </p:extLst>
  </p:cSld>
  <p:clrMapOvr>
    <a:masterClrMapping/>
  </p:clrMapOvr>
  <p:transition advClick="0" advTm="3000"/>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28829C-D2C5-4D42-BE8A-4F8A41114E2B}"/>
              </a:ext>
            </a:extLst>
          </p:cNvPr>
          <p:cNvSpPr>
            <a:spLocks noGrp="1"/>
          </p:cNvSpPr>
          <p:nvPr>
            <p:ph type="dt" sz="half" idx="10"/>
          </p:nvPr>
        </p:nvSpPr>
        <p:spPr>
          <a:xfrm>
            <a:off x="628650" y="6356350"/>
            <a:ext cx="2057400" cy="365125"/>
          </a:xfrm>
          <a:prstGeom prst="rect">
            <a:avLst/>
          </a:prstGeom>
        </p:spPr>
        <p:txBody>
          <a:bodyPr/>
          <a:lstStyle/>
          <a:p>
            <a:fld id="{712B9414-CB0F-4C23-B371-28EC791D4E6B}" type="datetimeFigureOut">
              <a:rPr lang="es-ES" smtClean="0"/>
              <a:t>05/07/2021</a:t>
            </a:fld>
            <a:endParaRPr lang="es-ES"/>
          </a:p>
        </p:txBody>
      </p:sp>
      <p:sp>
        <p:nvSpPr>
          <p:cNvPr id="3" name="Marcador de pie de página 2">
            <a:extLst>
              <a:ext uri="{FF2B5EF4-FFF2-40B4-BE49-F238E27FC236}">
                <a16:creationId xmlns:a16="http://schemas.microsoft.com/office/drawing/2014/main" id="{6D0BB456-2253-4052-BF6A-44170294294E}"/>
              </a:ext>
            </a:extLst>
          </p:cNvPr>
          <p:cNvSpPr>
            <a:spLocks noGrp="1"/>
          </p:cNvSpPr>
          <p:nvPr>
            <p:ph type="ftr" sz="quarter" idx="11"/>
          </p:nvPr>
        </p:nvSpPr>
        <p:spPr>
          <a:xfrm>
            <a:off x="3028950" y="6356350"/>
            <a:ext cx="3086100" cy="365125"/>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CB6EDE6-DB8A-4DB0-A5E1-EE58A5EEE730}"/>
              </a:ext>
            </a:extLst>
          </p:cNvPr>
          <p:cNvSpPr>
            <a:spLocks noGrp="1"/>
          </p:cNvSpPr>
          <p:nvPr>
            <p:ph type="sldNum" sz="quarter" idx="12"/>
          </p:nvPr>
        </p:nvSpPr>
        <p:spPr>
          <a:xfrm>
            <a:off x="6457950" y="6356350"/>
            <a:ext cx="2057400" cy="365125"/>
          </a:xfrm>
          <a:prstGeom prst="rect">
            <a:avLst/>
          </a:prstGeom>
        </p:spPr>
        <p:txBody>
          <a:bodyPr/>
          <a:lstStyle/>
          <a:p>
            <a:fld id="{44C48ACA-3E37-4987-8F1A-67691E09B26D}" type="slidenum">
              <a:rPr lang="es-ES" smtClean="0"/>
              <a:t>‹#›</a:t>
            </a:fld>
            <a:endParaRPr lang="es-ES"/>
          </a:p>
        </p:txBody>
      </p:sp>
    </p:spTree>
    <p:extLst>
      <p:ext uri="{BB962C8B-B14F-4D97-AF65-F5344CB8AC3E}">
        <p14:creationId xmlns:p14="http://schemas.microsoft.com/office/powerpoint/2010/main" val="2669642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28829C-D2C5-4D42-BE8A-4F8A41114E2B}"/>
              </a:ext>
            </a:extLst>
          </p:cNvPr>
          <p:cNvSpPr>
            <a:spLocks noGrp="1"/>
          </p:cNvSpPr>
          <p:nvPr>
            <p:ph type="dt" sz="half" idx="10"/>
          </p:nvPr>
        </p:nvSpPr>
        <p:spPr>
          <a:xfrm>
            <a:off x="628650" y="6356350"/>
            <a:ext cx="2057400" cy="365125"/>
          </a:xfrm>
          <a:prstGeom prst="rect">
            <a:avLst/>
          </a:prstGeom>
        </p:spPr>
        <p:txBody>
          <a:bodyPr/>
          <a:lstStyle/>
          <a:p>
            <a:fld id="{712B9414-CB0F-4C23-B371-28EC791D4E6B}" type="datetimeFigureOut">
              <a:rPr lang="es-ES" smtClean="0"/>
              <a:t>05/07/2021</a:t>
            </a:fld>
            <a:endParaRPr lang="es-ES"/>
          </a:p>
        </p:txBody>
      </p:sp>
      <p:sp>
        <p:nvSpPr>
          <p:cNvPr id="3" name="Marcador de pie de página 2">
            <a:extLst>
              <a:ext uri="{FF2B5EF4-FFF2-40B4-BE49-F238E27FC236}">
                <a16:creationId xmlns:a16="http://schemas.microsoft.com/office/drawing/2014/main" id="{6D0BB456-2253-4052-BF6A-44170294294E}"/>
              </a:ext>
            </a:extLst>
          </p:cNvPr>
          <p:cNvSpPr>
            <a:spLocks noGrp="1"/>
          </p:cNvSpPr>
          <p:nvPr>
            <p:ph type="ftr" sz="quarter" idx="11"/>
          </p:nvPr>
        </p:nvSpPr>
        <p:spPr>
          <a:xfrm>
            <a:off x="3028950" y="6356350"/>
            <a:ext cx="3086100" cy="365125"/>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CB6EDE6-DB8A-4DB0-A5E1-EE58A5EEE730}"/>
              </a:ext>
            </a:extLst>
          </p:cNvPr>
          <p:cNvSpPr>
            <a:spLocks noGrp="1"/>
          </p:cNvSpPr>
          <p:nvPr>
            <p:ph type="sldNum" sz="quarter" idx="12"/>
          </p:nvPr>
        </p:nvSpPr>
        <p:spPr>
          <a:xfrm>
            <a:off x="6457950" y="6356350"/>
            <a:ext cx="2057400" cy="365125"/>
          </a:xfrm>
          <a:prstGeom prst="rect">
            <a:avLst/>
          </a:prstGeom>
        </p:spPr>
        <p:txBody>
          <a:bodyPr/>
          <a:lstStyle/>
          <a:p>
            <a:fld id="{44C48ACA-3E37-4987-8F1A-67691E09B26D}" type="slidenum">
              <a:rPr lang="es-ES" smtClean="0"/>
              <a:t>‹#›</a:t>
            </a:fld>
            <a:endParaRPr lang="es-ES"/>
          </a:p>
        </p:txBody>
      </p:sp>
    </p:spTree>
    <p:extLst>
      <p:ext uri="{BB962C8B-B14F-4D97-AF65-F5344CB8AC3E}">
        <p14:creationId xmlns:p14="http://schemas.microsoft.com/office/powerpoint/2010/main" val="1983156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Tree>
    <p:extLst>
      <p:ext uri="{BB962C8B-B14F-4D97-AF65-F5344CB8AC3E}">
        <p14:creationId xmlns:p14="http://schemas.microsoft.com/office/powerpoint/2010/main" val="1792898901"/>
      </p:ext>
    </p:extLst>
  </p:cSld>
  <p:clrMapOvr>
    <a:masterClrMapping/>
  </p:clrMapOvr>
  <p:transition advClick="0" advTm="300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539750" y="1778000"/>
            <a:ext cx="2447925" cy="300038"/>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957903230"/>
      </p:ext>
    </p:extLst>
  </p:cSld>
  <p:clrMapOvr>
    <a:masterClrMapping/>
  </p:clrMapOvr>
  <p:transition advClick="0" advTm="300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Tree>
    <p:extLst>
      <p:ext uri="{BB962C8B-B14F-4D97-AF65-F5344CB8AC3E}">
        <p14:creationId xmlns:p14="http://schemas.microsoft.com/office/powerpoint/2010/main" val="1971424270"/>
      </p:ext>
    </p:extLst>
  </p:cSld>
  <p:clrMapOvr>
    <a:masterClrMapping/>
  </p:clrMapOvr>
  <p:transition advClick="0" advTm="300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252413" y="1400175"/>
            <a:ext cx="4243387"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400175"/>
            <a:ext cx="4244975"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716525946"/>
      </p:ext>
    </p:extLst>
  </p:cSld>
  <p:clrMapOvr>
    <a:masterClrMapping/>
  </p:clrMapOvr>
  <p:transition advClick="0" advTm="300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844907675"/>
      </p:ext>
    </p:extLst>
  </p:cSld>
  <p:clrMapOvr>
    <a:masterClrMapping/>
  </p:clrMapOvr>
  <p:transition advClick="0" advTm="300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Tree>
    <p:extLst>
      <p:ext uri="{BB962C8B-B14F-4D97-AF65-F5344CB8AC3E}">
        <p14:creationId xmlns:p14="http://schemas.microsoft.com/office/powerpoint/2010/main" val="2339326563"/>
      </p:ext>
    </p:extLst>
  </p:cSld>
  <p:clrMapOvr>
    <a:masterClrMapping/>
  </p:clrMapOvr>
  <p:transition advClick="0" advTm="300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512791"/>
      </p:ext>
    </p:extLst>
  </p:cSld>
  <p:clrMapOvr>
    <a:masterClrMapping/>
  </p:clrMapOvr>
  <p:transition advClick="0" advTm="300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9.jp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1.jpg"/><Relationship Id="rId18" Type="http://schemas.openxmlformats.org/officeDocument/2006/relationships/image" Target="../media/image15.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17" Type="http://schemas.openxmlformats.org/officeDocument/2006/relationships/image" Target="../media/image14.gif"/><Relationship Id="rId2" Type="http://schemas.openxmlformats.org/officeDocument/2006/relationships/slideLayout" Target="../slideLayouts/slideLayout4.xml"/><Relationship Id="rId16" Type="http://schemas.openxmlformats.org/officeDocument/2006/relationships/image" Target="../media/image13.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2.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12.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9.jpg"/><Relationship Id="rId7" Type="http://schemas.openxmlformats.org/officeDocument/2006/relationships/image" Target="../media/image16.png"/><Relationship Id="rId2" Type="http://schemas.openxmlformats.org/officeDocument/2006/relationships/theme" Target="../theme/theme4.xml"/><Relationship Id="rId1" Type="http://schemas.openxmlformats.org/officeDocument/2006/relationships/slideLayout" Target="../slideLayouts/slideLayout14.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1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7F5898CD-F109-43CE-8333-D377CDEFC4E3}"/>
              </a:ext>
            </a:extLst>
          </p:cNvPr>
          <p:cNvGrpSpPr/>
          <p:nvPr userDrawn="1"/>
        </p:nvGrpSpPr>
        <p:grpSpPr>
          <a:xfrm>
            <a:off x="1427789" y="2101850"/>
            <a:ext cx="6288423" cy="1543174"/>
            <a:chOff x="2483768" y="2101850"/>
            <a:chExt cx="6288423" cy="1543174"/>
          </a:xfrm>
        </p:grpSpPr>
        <p:pic>
          <p:nvPicPr>
            <p:cNvPr id="1032" name="Obraz 1">
              <a:extLst>
                <a:ext uri="{FF2B5EF4-FFF2-40B4-BE49-F238E27FC236}">
                  <a16:creationId xmlns:a16="http://schemas.microsoft.com/office/drawing/2014/main" id="{1407952D-8B25-4FA2-8918-81203F0FE34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39351" y="2101850"/>
              <a:ext cx="1932840" cy="154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ole tekstowe 17">
              <a:extLst>
                <a:ext uri="{FF2B5EF4-FFF2-40B4-BE49-F238E27FC236}">
                  <a16:creationId xmlns:a16="http://schemas.microsoft.com/office/drawing/2014/main" id="{D1CE1919-414B-4DE4-964C-B2C5E44ED078}"/>
                </a:ext>
              </a:extLst>
            </p:cNvPr>
            <p:cNvSpPr txBox="1"/>
            <p:nvPr userDrawn="1"/>
          </p:nvSpPr>
          <p:spPr bwMode="auto">
            <a:xfrm>
              <a:off x="2483768" y="2321491"/>
              <a:ext cx="4184730" cy="1103893"/>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1800" dirty="0">
                  <a:solidFill>
                    <a:schemeClr val="bg1">
                      <a:lumMod val="50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1800" dirty="0">
                <a:solidFill>
                  <a:schemeClr val="bg1">
                    <a:lumMod val="50000"/>
                  </a:schemeClr>
                </a:solidFill>
                <a:latin typeface="Times New Roman" panose="02020603050405020304" pitchFamily="18" charset="0"/>
                <a:ea typeface="Times New Roman" panose="02020603050405020304" pitchFamily="18" charset="0"/>
              </a:endParaRPr>
            </a:p>
          </p:txBody>
        </p:sp>
      </p:grpSp>
      <p:pic>
        <p:nvPicPr>
          <p:cNvPr id="1028" name="Obraz 13" descr="Logo Politechniki ÅlÄskiej">
            <a:extLst>
              <a:ext uri="{FF2B5EF4-FFF2-40B4-BE49-F238E27FC236}">
                <a16:creationId xmlns:a16="http://schemas.microsoft.com/office/drawing/2014/main" id="{FC0A478C-BDBE-4BDE-AA43-47749735BE7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Obraz 14">
            <a:extLst>
              <a:ext uri="{FF2B5EF4-FFF2-40B4-BE49-F238E27FC236}">
                <a16:creationId xmlns:a16="http://schemas.microsoft.com/office/drawing/2014/main" id="{95BCF6DF-C3EE-4187-9DC0-ACE2D108ED28}"/>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Obraz 15">
            <a:extLst>
              <a:ext uri="{FF2B5EF4-FFF2-40B4-BE49-F238E27FC236}">
                <a16:creationId xmlns:a16="http://schemas.microsoft.com/office/drawing/2014/main" id="{1D9DFB03-099B-426B-8DE4-903ED8CC404B}"/>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Imagen 11">
            <a:extLst>
              <a:ext uri="{FF2B5EF4-FFF2-40B4-BE49-F238E27FC236}">
                <a16:creationId xmlns:a16="http://schemas.microsoft.com/office/drawing/2014/main" id="{05FE09E8-6CB9-4FD9-9D83-68B2B84BA510}"/>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a:extLst>
              <a:ext uri="{FF2B5EF4-FFF2-40B4-BE49-F238E27FC236}">
                <a16:creationId xmlns:a16="http://schemas.microsoft.com/office/drawing/2014/main" id="{C78C4C2B-68B9-4C0C-9BAD-FF084FB00A31}"/>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4691"/>
            <a:ext cx="9144000" cy="1859280"/>
          </a:xfrm>
          <a:prstGeom prst="rect">
            <a:avLst/>
          </a:prstGeom>
        </p:spPr>
      </p:pic>
      <p:pic>
        <p:nvPicPr>
          <p:cNvPr id="12" name="Imagen 11">
            <a:extLst>
              <a:ext uri="{FF2B5EF4-FFF2-40B4-BE49-F238E27FC236}">
                <a16:creationId xmlns:a16="http://schemas.microsoft.com/office/drawing/2014/main" id="{25F30BC2-E2E6-493D-955E-C69103BB7BAC}"/>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164287" y="1327888"/>
            <a:ext cx="1812155" cy="516936"/>
          </a:xfrm>
          <a:prstGeom prst="rect">
            <a:avLst/>
          </a:prstGeom>
        </p:spPr>
      </p:pic>
      <p:pic>
        <p:nvPicPr>
          <p:cNvPr id="15" name="Imagen 1">
            <a:extLst>
              <a:ext uri="{FF2B5EF4-FFF2-40B4-BE49-F238E27FC236}">
                <a16:creationId xmlns:a16="http://schemas.microsoft.com/office/drawing/2014/main" id="{D69C079C-D2FD-47BA-A0D7-4871D4A9AFC2}"/>
              </a:ext>
            </a:extLst>
          </p:cNvPr>
          <p:cNvPicPr>
            <a:picLocks noChangeAspect="1" noChangeArrowheads="1"/>
          </p:cNvPicPr>
          <p:nvPr userDrawn="1"/>
        </p:nvPicPr>
        <p:blipFill rotWithShape="1">
          <a:blip r:embed="rId10" cstate="print">
            <a:extLst>
              <a:ext uri="{28A0092B-C50C-407E-A947-70E740481C1C}">
                <a14:useLocalDpi xmlns:a14="http://schemas.microsoft.com/office/drawing/2010/main" val="0"/>
              </a:ext>
            </a:extLst>
          </a:blip>
          <a:srcRect t="26203" b="8290"/>
          <a:stretch/>
        </p:blipFill>
        <p:spPr bwMode="auto">
          <a:xfrm rot="16200000">
            <a:off x="-1467543" y="3788789"/>
            <a:ext cx="3324052" cy="360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6" r:id="rId1"/>
  </p:sldLayoutIdLst>
  <p:transition advClick="0" advTm="3000"/>
  <p:txStyles>
    <p:titleStyle>
      <a:lvl1pPr algn="ctr" defTabSz="642938" rtl="0" eaLnBrk="0" fontAlgn="base" hangingPunct="0">
        <a:spcBef>
          <a:spcPct val="0"/>
        </a:spcBef>
        <a:spcAft>
          <a:spcPct val="0"/>
        </a:spcAft>
        <a:defRPr sz="3000">
          <a:solidFill>
            <a:schemeClr val="tx2"/>
          </a:solidFill>
          <a:latin typeface="+mj-lt"/>
          <a:ea typeface="+mj-ea"/>
          <a:cs typeface="+mj-cs"/>
        </a:defRPr>
      </a:lvl1pPr>
      <a:lvl2pPr algn="ctr" defTabSz="642938" rtl="0" eaLnBrk="0" fontAlgn="base" hangingPunct="0">
        <a:spcBef>
          <a:spcPct val="0"/>
        </a:spcBef>
        <a:spcAft>
          <a:spcPct val="0"/>
        </a:spcAft>
        <a:defRPr sz="3000">
          <a:solidFill>
            <a:schemeClr val="tx2"/>
          </a:solidFill>
          <a:latin typeface="Arial" charset="0"/>
        </a:defRPr>
      </a:lvl2pPr>
      <a:lvl3pPr algn="ctr" defTabSz="642938" rtl="0" eaLnBrk="0" fontAlgn="base" hangingPunct="0">
        <a:spcBef>
          <a:spcPct val="0"/>
        </a:spcBef>
        <a:spcAft>
          <a:spcPct val="0"/>
        </a:spcAft>
        <a:defRPr sz="3000">
          <a:solidFill>
            <a:schemeClr val="tx2"/>
          </a:solidFill>
          <a:latin typeface="Arial" charset="0"/>
        </a:defRPr>
      </a:lvl3pPr>
      <a:lvl4pPr algn="ctr" defTabSz="642938" rtl="0" eaLnBrk="0" fontAlgn="base" hangingPunct="0">
        <a:spcBef>
          <a:spcPct val="0"/>
        </a:spcBef>
        <a:spcAft>
          <a:spcPct val="0"/>
        </a:spcAft>
        <a:defRPr sz="3000">
          <a:solidFill>
            <a:schemeClr val="tx2"/>
          </a:solidFill>
          <a:latin typeface="Arial" charset="0"/>
        </a:defRPr>
      </a:lvl4pPr>
      <a:lvl5pPr algn="ctr" defTabSz="642938" rtl="0" eaLnBrk="0" fontAlgn="base" hangingPunct="0">
        <a:spcBef>
          <a:spcPct val="0"/>
        </a:spcBef>
        <a:spcAft>
          <a:spcPct val="0"/>
        </a:spcAft>
        <a:defRPr sz="3000">
          <a:solidFill>
            <a:schemeClr val="tx2"/>
          </a:solidFill>
          <a:latin typeface="Arial" charset="0"/>
        </a:defRPr>
      </a:lvl5pPr>
      <a:lvl6pPr marL="457200" algn="ctr" defTabSz="642938" rtl="0" eaLnBrk="1" fontAlgn="base" hangingPunct="1">
        <a:spcBef>
          <a:spcPct val="0"/>
        </a:spcBef>
        <a:spcAft>
          <a:spcPct val="0"/>
        </a:spcAft>
        <a:defRPr sz="3000">
          <a:solidFill>
            <a:schemeClr val="tx2"/>
          </a:solidFill>
          <a:latin typeface="Arial" charset="0"/>
        </a:defRPr>
      </a:lvl6pPr>
      <a:lvl7pPr marL="914400" algn="ctr" defTabSz="642938" rtl="0" eaLnBrk="1" fontAlgn="base" hangingPunct="1">
        <a:spcBef>
          <a:spcPct val="0"/>
        </a:spcBef>
        <a:spcAft>
          <a:spcPct val="0"/>
        </a:spcAft>
        <a:defRPr sz="3000">
          <a:solidFill>
            <a:schemeClr val="tx2"/>
          </a:solidFill>
          <a:latin typeface="Arial" charset="0"/>
        </a:defRPr>
      </a:lvl7pPr>
      <a:lvl8pPr marL="1371600" algn="ctr" defTabSz="642938" rtl="0" eaLnBrk="1" fontAlgn="base" hangingPunct="1">
        <a:spcBef>
          <a:spcPct val="0"/>
        </a:spcBef>
        <a:spcAft>
          <a:spcPct val="0"/>
        </a:spcAft>
        <a:defRPr sz="3000">
          <a:solidFill>
            <a:schemeClr val="tx2"/>
          </a:solidFill>
          <a:latin typeface="Arial" charset="0"/>
        </a:defRPr>
      </a:lvl8pPr>
      <a:lvl9pPr marL="1828800" algn="ctr" defTabSz="642938" rtl="0" eaLnBrk="1" fontAlgn="base" hangingPunct="1">
        <a:spcBef>
          <a:spcPct val="0"/>
        </a:spcBef>
        <a:spcAft>
          <a:spcPct val="0"/>
        </a:spcAft>
        <a:defRPr sz="3000">
          <a:solidFill>
            <a:schemeClr val="tx2"/>
          </a:solidFill>
          <a:latin typeface="Arial" charset="0"/>
        </a:defRPr>
      </a:lvl9pPr>
    </p:titleStyle>
    <p:bodyStyle>
      <a:lvl1pPr marL="241300" indent="-241300" algn="l" defTabSz="642938" rtl="0" eaLnBrk="0" fontAlgn="base" hangingPunct="0">
        <a:spcBef>
          <a:spcPct val="20000"/>
        </a:spcBef>
        <a:spcAft>
          <a:spcPct val="0"/>
        </a:spcAft>
        <a:buChar char="•"/>
        <a:defRPr sz="2200">
          <a:solidFill>
            <a:schemeClr val="tx1"/>
          </a:solidFill>
          <a:latin typeface="+mn-lt"/>
          <a:ea typeface="+mn-ea"/>
          <a:cs typeface="+mn-cs"/>
        </a:defRPr>
      </a:lvl1pPr>
      <a:lvl2pPr marL="522288" indent="-203200" algn="l" defTabSz="642938" rtl="0" eaLnBrk="0" fontAlgn="base" hangingPunct="0">
        <a:spcBef>
          <a:spcPct val="20000"/>
        </a:spcBef>
        <a:spcAft>
          <a:spcPct val="0"/>
        </a:spcAft>
        <a:buChar char="–"/>
        <a:defRPr sz="2000">
          <a:solidFill>
            <a:schemeClr val="tx1"/>
          </a:solidFill>
          <a:latin typeface="+mn-lt"/>
        </a:defRPr>
      </a:lvl2pPr>
      <a:lvl3pPr marL="803275" indent="-160338" algn="l" defTabSz="642938" rtl="0" eaLnBrk="0" fontAlgn="base" hangingPunct="0">
        <a:spcBef>
          <a:spcPct val="20000"/>
        </a:spcBef>
        <a:spcAft>
          <a:spcPct val="0"/>
        </a:spcAft>
        <a:buChar char="•"/>
        <a:defRPr sz="1700">
          <a:solidFill>
            <a:schemeClr val="tx1"/>
          </a:solidFill>
          <a:latin typeface="+mn-lt"/>
        </a:defRPr>
      </a:lvl3pPr>
      <a:lvl4pPr marL="1123950" indent="-160338" algn="l" defTabSz="642938" rtl="0" eaLnBrk="0" fontAlgn="base" hangingPunct="0">
        <a:spcBef>
          <a:spcPct val="20000"/>
        </a:spcBef>
        <a:spcAft>
          <a:spcPct val="0"/>
        </a:spcAft>
        <a:buChar char="–"/>
        <a:defRPr sz="1400">
          <a:solidFill>
            <a:schemeClr val="tx1"/>
          </a:solidFill>
          <a:latin typeface="+mn-lt"/>
        </a:defRPr>
      </a:lvl4pPr>
      <a:lvl5pPr marL="1446213" indent="-158750" algn="l" defTabSz="642938" rtl="0" eaLnBrk="0" fontAlgn="base" hangingPunct="0">
        <a:spcBef>
          <a:spcPct val="20000"/>
        </a:spcBef>
        <a:spcAft>
          <a:spcPct val="0"/>
        </a:spcAft>
        <a:buChar char="»"/>
        <a:defRPr sz="1400">
          <a:solidFill>
            <a:schemeClr val="tx1"/>
          </a:solidFill>
          <a:latin typeface="+mn-lt"/>
        </a:defRPr>
      </a:lvl5pPr>
      <a:lvl6pPr marL="1903413" indent="-158750" algn="l" defTabSz="642938" rtl="0" eaLnBrk="1" fontAlgn="base" hangingPunct="1">
        <a:spcBef>
          <a:spcPct val="20000"/>
        </a:spcBef>
        <a:spcAft>
          <a:spcPct val="0"/>
        </a:spcAft>
        <a:buChar char="»"/>
        <a:defRPr sz="1400">
          <a:solidFill>
            <a:schemeClr val="tx1"/>
          </a:solidFill>
          <a:latin typeface="+mn-lt"/>
        </a:defRPr>
      </a:lvl6pPr>
      <a:lvl7pPr marL="2360613" indent="-158750" algn="l" defTabSz="642938" rtl="0" eaLnBrk="1" fontAlgn="base" hangingPunct="1">
        <a:spcBef>
          <a:spcPct val="20000"/>
        </a:spcBef>
        <a:spcAft>
          <a:spcPct val="0"/>
        </a:spcAft>
        <a:buChar char="»"/>
        <a:defRPr sz="1400">
          <a:solidFill>
            <a:schemeClr val="tx1"/>
          </a:solidFill>
          <a:latin typeface="+mn-lt"/>
        </a:defRPr>
      </a:lvl7pPr>
      <a:lvl8pPr marL="2817813" indent="-158750" algn="l" defTabSz="642938" rtl="0" eaLnBrk="1" fontAlgn="base" hangingPunct="1">
        <a:spcBef>
          <a:spcPct val="20000"/>
        </a:spcBef>
        <a:spcAft>
          <a:spcPct val="0"/>
        </a:spcAft>
        <a:buChar char="»"/>
        <a:defRPr sz="1400">
          <a:solidFill>
            <a:schemeClr val="tx1"/>
          </a:solidFill>
          <a:latin typeface="+mn-lt"/>
        </a:defRPr>
      </a:lvl8pPr>
      <a:lvl9pPr marL="3275013" indent="-158750" algn="l" defTabSz="642938" rtl="0" eaLnBrk="1" fontAlgn="base" hangingPunct="1">
        <a:spcBef>
          <a:spcPct val="20000"/>
        </a:spcBef>
        <a:spcAft>
          <a:spcPct val="0"/>
        </a:spcAft>
        <a:buChar char="»"/>
        <a:defRPr sz="14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3" name="Imagen 22">
            <a:extLst>
              <a:ext uri="{FF2B5EF4-FFF2-40B4-BE49-F238E27FC236}">
                <a16:creationId xmlns:a16="http://schemas.microsoft.com/office/drawing/2014/main" id="{A25EB961-88E4-4728-B314-FAFCF9B56BE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499360"/>
            <a:ext cx="9144000" cy="1859280"/>
          </a:xfrm>
          <a:prstGeom prst="rect">
            <a:avLst/>
          </a:prstGeom>
        </p:spPr>
      </p:pic>
      <p:pic>
        <p:nvPicPr>
          <p:cNvPr id="10" name="Obraz 13" descr="Logo Politechniki ÅlÄskiej">
            <a:extLst>
              <a:ext uri="{FF2B5EF4-FFF2-40B4-BE49-F238E27FC236}">
                <a16:creationId xmlns:a16="http://schemas.microsoft.com/office/drawing/2014/main" id="{E6F63310-57AE-4CB7-ABA2-0D38297FF5C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az 14">
            <a:extLst>
              <a:ext uri="{FF2B5EF4-FFF2-40B4-BE49-F238E27FC236}">
                <a16:creationId xmlns:a16="http://schemas.microsoft.com/office/drawing/2014/main" id="{9292324C-CFB2-460B-9F44-369411AFF05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az 15">
            <a:extLst>
              <a:ext uri="{FF2B5EF4-FFF2-40B4-BE49-F238E27FC236}">
                <a16:creationId xmlns:a16="http://schemas.microsoft.com/office/drawing/2014/main" id="{4053F563-1DBE-4277-9844-25737225E5DD}"/>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a:extLst>
              <a:ext uri="{FF2B5EF4-FFF2-40B4-BE49-F238E27FC236}">
                <a16:creationId xmlns:a16="http://schemas.microsoft.com/office/drawing/2014/main" id="{7119E8FE-952A-43B4-AB5D-00E7AAB77D56}"/>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Obraz 1">
            <a:extLst>
              <a:ext uri="{FF2B5EF4-FFF2-40B4-BE49-F238E27FC236}">
                <a16:creationId xmlns:a16="http://schemas.microsoft.com/office/drawing/2014/main" id="{4B91E131-E34F-4142-B43E-EB4BE20902F2}"/>
              </a:ext>
            </a:extLst>
          </p:cNvPr>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020542" y="1605980"/>
            <a:ext cx="1102916" cy="88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8">
            <a:extLst>
              <a:ext uri="{FF2B5EF4-FFF2-40B4-BE49-F238E27FC236}">
                <a16:creationId xmlns:a16="http://schemas.microsoft.com/office/drawing/2014/main" id="{281C17BF-4D2D-4320-886C-F959A3F3F51B}"/>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875053" y="3789040"/>
            <a:ext cx="1812155" cy="516936"/>
          </a:xfrm>
          <a:prstGeom prst="rect">
            <a:avLst/>
          </a:prstGeom>
        </p:spPr>
      </p:pic>
    </p:spTree>
    <p:extLst>
      <p:ext uri="{BB962C8B-B14F-4D97-AF65-F5344CB8AC3E}">
        <p14:creationId xmlns:p14="http://schemas.microsoft.com/office/powerpoint/2010/main" val="2782553589"/>
      </p:ext>
    </p:extLst>
  </p:cSld>
  <p:clrMap bg1="lt1" tx1="dk1" bg2="lt2" tx2="dk2" accent1="accent1" accent2="accent2" accent3="accent3" accent4="accent4" accent5="accent5" accent6="accent6" hlink="hlink" folHlink="folHlink"/>
  <p:sldLayoutIdLst>
    <p:sldLayoutId id="214748369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5" name="Imagen 34">
            <a:extLst>
              <a:ext uri="{FF2B5EF4-FFF2-40B4-BE49-F238E27FC236}">
                <a16:creationId xmlns:a16="http://schemas.microsoft.com/office/drawing/2014/main" id="{D43AE6C3-53DE-461E-AC57-9DBAB6517CE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4055"/>
            <a:ext cx="9144000" cy="693420"/>
          </a:xfrm>
          <a:prstGeom prst="rect">
            <a:avLst/>
          </a:prstGeom>
        </p:spPr>
      </p:pic>
      <p:cxnSp>
        <p:nvCxnSpPr>
          <p:cNvPr id="2054" name="Łącznik prosty 12">
            <a:extLst>
              <a:ext uri="{FF2B5EF4-FFF2-40B4-BE49-F238E27FC236}">
                <a16:creationId xmlns:a16="http://schemas.microsoft.com/office/drawing/2014/main" id="{BDA8FF72-1F9A-4CBC-95D9-36F84D2911F7}"/>
              </a:ext>
            </a:extLst>
          </p:cNvPr>
          <p:cNvCxnSpPr>
            <a:cxnSpLocks noChangeShapeType="1"/>
          </p:cNvCxnSpPr>
          <p:nvPr userDrawn="1"/>
        </p:nvCxnSpPr>
        <p:spPr bwMode="auto">
          <a:xfrm>
            <a:off x="-49213" y="6165304"/>
            <a:ext cx="9193213" cy="0"/>
          </a:xfrm>
          <a:prstGeom prst="line">
            <a:avLst/>
          </a:prstGeom>
          <a:noFill/>
          <a:ln w="12700" algn="ctr">
            <a:solidFill>
              <a:srgbClr val="0404E6"/>
            </a:solidFill>
            <a:round/>
            <a:headEnd/>
            <a:tailEnd/>
          </a:ln>
          <a:extLst>
            <a:ext uri="{909E8E84-426E-40DD-AFC4-6F175D3DCCD1}">
              <a14:hiddenFill xmlns:a14="http://schemas.microsoft.com/office/drawing/2010/main">
                <a:noFill/>
              </a14:hiddenFill>
            </a:ext>
          </a:extLst>
        </p:spPr>
      </p:cxnSp>
      <p:pic>
        <p:nvPicPr>
          <p:cNvPr id="20" name="Imagen 19">
            <a:extLst>
              <a:ext uri="{FF2B5EF4-FFF2-40B4-BE49-F238E27FC236}">
                <a16:creationId xmlns:a16="http://schemas.microsoft.com/office/drawing/2014/main" id="{84B2078D-D761-4969-AC15-3F27511FE3FE}"/>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596336" y="260041"/>
            <a:ext cx="1235793" cy="352523"/>
          </a:xfrm>
          <a:prstGeom prst="rect">
            <a:avLst/>
          </a:prstGeom>
        </p:spPr>
      </p:pic>
      <p:grpSp>
        <p:nvGrpSpPr>
          <p:cNvPr id="27" name="Grupo 26">
            <a:extLst>
              <a:ext uri="{FF2B5EF4-FFF2-40B4-BE49-F238E27FC236}">
                <a16:creationId xmlns:a16="http://schemas.microsoft.com/office/drawing/2014/main" id="{84DE3E14-E354-4D50-B4D8-AF37FC47E772}"/>
              </a:ext>
            </a:extLst>
          </p:cNvPr>
          <p:cNvGrpSpPr/>
          <p:nvPr userDrawn="1"/>
        </p:nvGrpSpPr>
        <p:grpSpPr>
          <a:xfrm>
            <a:off x="323528" y="6309320"/>
            <a:ext cx="2664296" cy="386577"/>
            <a:chOff x="395536" y="6066170"/>
            <a:chExt cx="3468321" cy="503237"/>
          </a:xfrm>
        </p:grpSpPr>
        <p:pic>
          <p:nvPicPr>
            <p:cNvPr id="2051" name="Obraz 13" descr="Logo Politechniki ÅlÄskiej">
              <a:extLst>
                <a:ext uri="{FF2B5EF4-FFF2-40B4-BE49-F238E27FC236}">
                  <a16:creationId xmlns:a16="http://schemas.microsoft.com/office/drawing/2014/main" id="{45244FFF-A08E-4535-B2FB-082E0D4E4996}"/>
                </a:ext>
              </a:extLst>
            </p:cNvPr>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r="78612"/>
            <a:stretch/>
          </p:blipFill>
          <p:spPr bwMode="auto">
            <a:xfrm>
              <a:off x="395536" y="6066170"/>
              <a:ext cx="575866"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21">
              <a:extLst>
                <a:ext uri="{FF2B5EF4-FFF2-40B4-BE49-F238E27FC236}">
                  <a16:creationId xmlns:a16="http://schemas.microsoft.com/office/drawing/2014/main" id="{135AAC17-25D0-4F3A-8A2F-2B3D2BE9F5CF}"/>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56834" y="6140748"/>
              <a:ext cx="686346" cy="354081"/>
            </a:xfrm>
            <a:prstGeom prst="rect">
              <a:avLst/>
            </a:prstGeom>
          </p:spPr>
        </p:pic>
        <p:pic>
          <p:nvPicPr>
            <p:cNvPr id="24" name="Imagen 23">
              <a:extLst>
                <a:ext uri="{FF2B5EF4-FFF2-40B4-BE49-F238E27FC236}">
                  <a16:creationId xmlns:a16="http://schemas.microsoft.com/office/drawing/2014/main" id="{7910E8F0-C8C4-4479-9403-941484277EAB}"/>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228612" y="6081970"/>
              <a:ext cx="470833" cy="471636"/>
            </a:xfrm>
            <a:prstGeom prst="rect">
              <a:avLst/>
            </a:prstGeom>
          </p:spPr>
        </p:pic>
        <p:pic>
          <p:nvPicPr>
            <p:cNvPr id="26" name="Imagen 25">
              <a:extLst>
                <a:ext uri="{FF2B5EF4-FFF2-40B4-BE49-F238E27FC236}">
                  <a16:creationId xmlns:a16="http://schemas.microsoft.com/office/drawing/2014/main" id="{D4C56CC0-078F-4C43-8D48-D8AF64722201}"/>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984877" y="6141605"/>
              <a:ext cx="878980" cy="352366"/>
            </a:xfrm>
            <a:prstGeom prst="rect">
              <a:avLst/>
            </a:prstGeom>
          </p:spPr>
        </p:pic>
      </p:grpSp>
      <p:sp>
        <p:nvSpPr>
          <p:cNvPr id="7" name="pole tekstowe 17">
            <a:extLst>
              <a:ext uri="{FF2B5EF4-FFF2-40B4-BE49-F238E27FC236}">
                <a16:creationId xmlns:a16="http://schemas.microsoft.com/office/drawing/2014/main" id="{E7769513-69E3-4124-9A93-139F735492EC}"/>
              </a:ext>
            </a:extLst>
          </p:cNvPr>
          <p:cNvSpPr txBox="1"/>
          <p:nvPr userDrawn="1"/>
        </p:nvSpPr>
        <p:spPr>
          <a:xfrm>
            <a:off x="251520" y="116631"/>
            <a:ext cx="2980206" cy="432049"/>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900" dirty="0">
                <a:solidFill>
                  <a:schemeClr val="bg2">
                    <a:lumMod val="75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900" dirty="0">
              <a:solidFill>
                <a:schemeClr val="bg2">
                  <a:lumMod val="75000"/>
                </a:schemeClr>
              </a:solidFill>
              <a:latin typeface="Times New Roman" panose="02020603050405020304" pitchFamily="18" charset="0"/>
              <a:ea typeface="Times New Roman" panose="02020603050405020304" pitchFamily="18" charset="0"/>
            </a:endParaRPr>
          </a:p>
        </p:txBody>
      </p:sp>
      <p:cxnSp>
        <p:nvCxnSpPr>
          <p:cNvPr id="3" name="Conector recto 2">
            <a:extLst>
              <a:ext uri="{FF2B5EF4-FFF2-40B4-BE49-F238E27FC236}">
                <a16:creationId xmlns:a16="http://schemas.microsoft.com/office/drawing/2014/main" id="{9DF42E42-F554-4418-AD40-D27470710720}"/>
              </a:ext>
            </a:extLst>
          </p:cNvPr>
          <p:cNvCxnSpPr>
            <a:stCxn id="2051" idx="1"/>
          </p:cNvCxnSpPr>
          <p:nvPr userDrawn="1"/>
        </p:nvCxnSpPr>
        <p:spPr bwMode="auto">
          <a:xfrm flipV="1">
            <a:off x="323528" y="1340768"/>
            <a:ext cx="288032" cy="5161841"/>
          </a:xfrm>
          <a:prstGeom prst="line">
            <a:avLst/>
          </a:prstGeom>
          <a:noFill/>
          <a:ln w="12700" cap="flat" cmpd="sng" algn="ctr">
            <a:no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advClick="0" advTm="3000"/>
  <p:txStyles>
    <p:title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p:titleStyle>
    <p:body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3" name="Imagen 22">
            <a:extLst>
              <a:ext uri="{FF2B5EF4-FFF2-40B4-BE49-F238E27FC236}">
                <a16:creationId xmlns:a16="http://schemas.microsoft.com/office/drawing/2014/main" id="{A25EB961-88E4-4728-B314-FAFCF9B56BE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499360"/>
            <a:ext cx="9144000" cy="1859280"/>
          </a:xfrm>
          <a:prstGeom prst="rect">
            <a:avLst/>
          </a:prstGeom>
        </p:spPr>
      </p:pic>
      <p:pic>
        <p:nvPicPr>
          <p:cNvPr id="10" name="Obraz 13" descr="Logo Politechniki ÅlÄskiej">
            <a:extLst>
              <a:ext uri="{FF2B5EF4-FFF2-40B4-BE49-F238E27FC236}">
                <a16:creationId xmlns:a16="http://schemas.microsoft.com/office/drawing/2014/main" id="{E6F63310-57AE-4CB7-ABA2-0D38297FF5C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az 14">
            <a:extLst>
              <a:ext uri="{FF2B5EF4-FFF2-40B4-BE49-F238E27FC236}">
                <a16:creationId xmlns:a16="http://schemas.microsoft.com/office/drawing/2014/main" id="{9292324C-CFB2-460B-9F44-369411AFF05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az 15">
            <a:extLst>
              <a:ext uri="{FF2B5EF4-FFF2-40B4-BE49-F238E27FC236}">
                <a16:creationId xmlns:a16="http://schemas.microsoft.com/office/drawing/2014/main" id="{4053F563-1DBE-4277-9844-25737225E5DD}"/>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a:extLst>
              <a:ext uri="{FF2B5EF4-FFF2-40B4-BE49-F238E27FC236}">
                <a16:creationId xmlns:a16="http://schemas.microsoft.com/office/drawing/2014/main" id="{7119E8FE-952A-43B4-AB5D-00E7AAB77D56}"/>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Obraz 1">
            <a:extLst>
              <a:ext uri="{FF2B5EF4-FFF2-40B4-BE49-F238E27FC236}">
                <a16:creationId xmlns:a16="http://schemas.microsoft.com/office/drawing/2014/main" id="{4B91E131-E34F-4142-B43E-EB4BE20902F2}"/>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020542" y="1605980"/>
            <a:ext cx="1102916" cy="88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8">
            <a:extLst>
              <a:ext uri="{FF2B5EF4-FFF2-40B4-BE49-F238E27FC236}">
                <a16:creationId xmlns:a16="http://schemas.microsoft.com/office/drawing/2014/main" id="{281C17BF-4D2D-4320-886C-F959A3F3F51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6875053" y="3789040"/>
            <a:ext cx="1812155" cy="516936"/>
          </a:xfrm>
          <a:prstGeom prst="rect">
            <a:avLst/>
          </a:prstGeom>
        </p:spPr>
      </p:pic>
    </p:spTree>
    <p:extLst>
      <p:ext uri="{BB962C8B-B14F-4D97-AF65-F5344CB8AC3E}">
        <p14:creationId xmlns:p14="http://schemas.microsoft.com/office/powerpoint/2010/main" val="1141290251"/>
      </p:ext>
    </p:extLst>
  </p:cSld>
  <p:clrMap bg1="lt1" tx1="dk1" bg2="lt2" tx2="dk2" accent1="accent1" accent2="accent2" accent3="accent3" accent4="accent4" accent5="accent5" accent6="accent6" hlink="hlink" folHlink="folHlink"/>
  <p:sldLayoutIdLst>
    <p:sldLayoutId id="214748369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1AE9CA9-0967-4022-809E-3EFAC109DA22}"/>
              </a:ext>
            </a:extLst>
          </p:cNvPr>
          <p:cNvSpPr>
            <a:spLocks noChangeArrowheads="1"/>
          </p:cNvSpPr>
          <p:nvPr/>
        </p:nvSpPr>
        <p:spPr bwMode="auto">
          <a:xfrm>
            <a:off x="323528" y="3501008"/>
            <a:ext cx="8568952"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r" eaLnBrk="1" hangingPunct="1">
              <a:lnSpc>
                <a:spcPct val="90000"/>
              </a:lnSpc>
              <a:spcBef>
                <a:spcPts val="1675"/>
              </a:spcBef>
              <a:buSzPct val="171000"/>
              <a:buFont typeface="Arial" charset="0"/>
              <a:buNone/>
              <a:defRPr/>
            </a:pPr>
            <a:r>
              <a:rPr lang="en-GB" sz="2000" dirty="0">
                <a:solidFill>
                  <a:schemeClr val="accent2">
                    <a:lumMod val="75000"/>
                  </a:schemeClr>
                </a:solidFill>
                <a:latin typeface="Bradley Hand ITC" panose="03070402050302030203" pitchFamily="66" charset="0"/>
                <a:cs typeface="+mn-cs"/>
                <a:sym typeface="Arial" charset="0"/>
              </a:rPr>
              <a:t>MODULE BIOMECHANICS: FOUNDATIONS OF BIOMECHANICS APPLIED TO THE LOCOMOTOR SYSTEM</a:t>
            </a:r>
            <a:endParaRPr lang="pl-PL" sz="2000" dirty="0">
              <a:solidFill>
                <a:schemeClr val="accent2">
                  <a:lumMod val="75000"/>
                </a:schemeClr>
              </a:solidFill>
              <a:latin typeface="Bradley Hand ITC" panose="03070402050302030203" pitchFamily="66" charset="0"/>
              <a:cs typeface="+mn-cs"/>
              <a:sym typeface="Arial" charset="0"/>
            </a:endParaRPr>
          </a:p>
          <a:p>
            <a:pPr algn="r" eaLnBrk="1" hangingPunct="1">
              <a:lnSpc>
                <a:spcPct val="90000"/>
              </a:lnSpc>
              <a:spcBef>
                <a:spcPts val="1675"/>
              </a:spcBef>
              <a:buSzPct val="171000"/>
              <a:buFont typeface="Arial" charset="0"/>
              <a:buNone/>
              <a:defRPr/>
            </a:pPr>
            <a:r>
              <a:rPr lang="en-US" sz="2000" dirty="0">
                <a:solidFill>
                  <a:schemeClr val="accent2">
                    <a:lumMod val="75000"/>
                  </a:schemeClr>
                </a:solidFill>
                <a:latin typeface="Bradley Hand ITC" panose="03070402050302030203" pitchFamily="66" charset="0"/>
                <a:cs typeface="+mn-cs"/>
                <a:sym typeface="Arial" charset="0"/>
              </a:rPr>
              <a:t>Didactic Unit </a:t>
            </a:r>
            <a:r>
              <a:rPr lang="pl-PL" sz="2000" dirty="0">
                <a:solidFill>
                  <a:schemeClr val="accent2">
                    <a:lumMod val="75000"/>
                  </a:schemeClr>
                </a:solidFill>
                <a:latin typeface="Bradley Hand ITC" panose="03070402050302030203" pitchFamily="66" charset="0"/>
                <a:cs typeface="+mn-cs"/>
                <a:sym typeface="Arial" charset="0"/>
              </a:rPr>
              <a:t>C</a:t>
            </a:r>
            <a:r>
              <a:rPr lang="en-US" sz="2000" dirty="0">
                <a:solidFill>
                  <a:schemeClr val="accent2">
                    <a:lumMod val="75000"/>
                  </a:schemeClr>
                </a:solidFill>
                <a:latin typeface="Bradley Hand ITC" panose="03070402050302030203" pitchFamily="66" charset="0"/>
                <a:cs typeface="+mn-cs"/>
                <a:sym typeface="Arial" charset="0"/>
              </a:rPr>
              <a:t>: </a:t>
            </a:r>
            <a:r>
              <a:rPr lang="en-GB" sz="2000" dirty="0">
                <a:solidFill>
                  <a:schemeClr val="accent2">
                    <a:lumMod val="75000"/>
                  </a:schemeClr>
                </a:solidFill>
                <a:latin typeface="Bradley Hand ITC" panose="03070402050302030203" pitchFamily="66" charset="0"/>
                <a:cs typeface="+mn-cs"/>
                <a:sym typeface="Arial" charset="0"/>
              </a:rPr>
              <a:t>Physiological signs and morphometric parameters</a:t>
            </a:r>
            <a:endParaRPr lang="pl-PL" sz="2000" dirty="0">
              <a:solidFill>
                <a:schemeClr val="accent2">
                  <a:lumMod val="75000"/>
                </a:schemeClr>
              </a:solidFill>
              <a:latin typeface="Bradley Hand ITC" panose="03070402050302030203" pitchFamily="66" charset="0"/>
              <a:cs typeface="+mn-cs"/>
              <a:sym typeface="Arial" charset="0"/>
            </a:endParaRPr>
          </a:p>
          <a:p>
            <a:pPr algn="r" eaLnBrk="1" hangingPunct="1">
              <a:lnSpc>
                <a:spcPct val="90000"/>
              </a:lnSpc>
              <a:spcBef>
                <a:spcPts val="1675"/>
              </a:spcBef>
              <a:buSzPct val="171000"/>
              <a:buFont typeface="Arial" charset="0"/>
              <a:buNone/>
              <a:defRPr/>
            </a:pPr>
            <a:endParaRPr lang="en-US" sz="2000" dirty="0">
              <a:solidFill>
                <a:schemeClr val="accent2">
                  <a:lumMod val="75000"/>
                </a:schemeClr>
              </a:solidFill>
              <a:latin typeface="Bradley Hand ITC" panose="03070402050302030203" pitchFamily="66" charset="0"/>
              <a:cs typeface="+mn-cs"/>
              <a:sym typeface="Arial" charset="0"/>
            </a:endParaRPr>
          </a:p>
        </p:txBody>
      </p:sp>
    </p:spTree>
    <p:extLst>
      <p:ext uri="{BB962C8B-B14F-4D97-AF65-F5344CB8AC3E}">
        <p14:creationId xmlns:p14="http://schemas.microsoft.com/office/powerpoint/2010/main" val="3470262893"/>
      </p:ext>
    </p:extLst>
  </p:cSld>
  <p:clrMapOvr>
    <a:masterClrMapping/>
  </p:clrMapOvr>
  <p:transition advClick="0" advTm="3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2" name="Prostokąt 1">
            <a:extLst>
              <a:ext uri="{FF2B5EF4-FFF2-40B4-BE49-F238E27FC236}">
                <a16:creationId xmlns:a16="http://schemas.microsoft.com/office/drawing/2014/main" id="{28B9937F-6FB0-4170-A270-96E0A5C60740}"/>
              </a:ext>
            </a:extLst>
          </p:cNvPr>
          <p:cNvSpPr/>
          <p:nvPr/>
        </p:nvSpPr>
        <p:spPr>
          <a:xfrm>
            <a:off x="179512" y="692696"/>
            <a:ext cx="8784976" cy="830997"/>
          </a:xfrm>
          <a:prstGeom prst="rect">
            <a:avLst/>
          </a:prstGeom>
        </p:spPr>
        <p:txBody>
          <a:bodyPr wrap="square">
            <a:spAutoFit/>
          </a:bodyPr>
          <a:lstStyle/>
          <a:p>
            <a:pPr algn="ctr">
              <a:defRPr/>
            </a:pPr>
            <a:r>
              <a:rPr lang="en-GB" sz="2400" dirty="0">
                <a:solidFill>
                  <a:schemeClr val="accent2">
                    <a:lumMod val="75000"/>
                  </a:schemeClr>
                </a:solidFill>
              </a:rPr>
              <a:t>Physiological signs monitoring by means of modern wearable sensors networks</a:t>
            </a:r>
          </a:p>
        </p:txBody>
      </p:sp>
      <p:sp>
        <p:nvSpPr>
          <p:cNvPr id="9" name="Prostokąt 3">
            <a:extLst>
              <a:ext uri="{FF2B5EF4-FFF2-40B4-BE49-F238E27FC236}">
                <a16:creationId xmlns:a16="http://schemas.microsoft.com/office/drawing/2014/main" id="{4E81B037-89E7-420D-AB1F-8D32EE150983}"/>
              </a:ext>
            </a:extLst>
          </p:cNvPr>
          <p:cNvSpPr/>
          <p:nvPr/>
        </p:nvSpPr>
        <p:spPr>
          <a:xfrm>
            <a:off x="0" y="1640244"/>
            <a:ext cx="3952647" cy="4524315"/>
          </a:xfrm>
          <a:prstGeom prst="rect">
            <a:avLst/>
          </a:prstGeom>
        </p:spPr>
        <p:txBody>
          <a:bodyPr wrap="square">
            <a:spAutoFit/>
          </a:bodyPr>
          <a:lstStyle/>
          <a:p>
            <a:pPr algn="just">
              <a:defRPr/>
            </a:pPr>
            <a:r>
              <a:rPr lang="en-GB" sz="1800" b="0" i="1" dirty="0">
                <a:solidFill>
                  <a:schemeClr val="accent2">
                    <a:lumMod val="75000"/>
                  </a:schemeClr>
                </a:solidFill>
              </a:rPr>
              <a:t>Wearable sensing technology is a category of technology devices worn by subjects that allow continuous physiological monitoring with reduced manual intervention and at low cost. </a:t>
            </a:r>
          </a:p>
          <a:p>
            <a:pPr algn="just">
              <a:defRPr/>
            </a:pPr>
            <a:r>
              <a:rPr lang="en-GB" sz="1800" b="0" i="1" dirty="0">
                <a:solidFill>
                  <a:schemeClr val="accent2">
                    <a:lumMod val="75000"/>
                  </a:schemeClr>
                </a:solidFill>
              </a:rPr>
              <a:t>Wearable sensors concerned with quantification of movement allow to shift clinical assessment of motor dysfunction from the current subjective methods applied in some rating scales to quantifiable and accurate measures and to provide long-term quantified measures that monitor the patient's condition and overall motor progression</a:t>
            </a:r>
          </a:p>
        </p:txBody>
      </p:sp>
      <p:pic>
        <p:nvPicPr>
          <p:cNvPr id="1026" name="Picture 2" descr="Frontiers | A Critical Review of Consumer Wearables, Mobile Applications,  and Equipment for Providing Biofeedback, Monitoring Stress, and Sleep in  Physically Active Populations | Physiology">
            <a:extLst>
              <a:ext uri="{FF2B5EF4-FFF2-40B4-BE49-F238E27FC236}">
                <a16:creationId xmlns:a16="http://schemas.microsoft.com/office/drawing/2014/main" id="{B8E4804E-4E8D-4489-ABB0-4544F87ED9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647" y="1558733"/>
            <a:ext cx="5191353" cy="4252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866812"/>
      </p:ext>
    </p:extLst>
  </p:cSld>
  <p:clrMapOvr>
    <a:masterClrMapping/>
  </p:clrMapOvr>
  <p:transition advClick="0" advTm="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2" name="Prostokąt 1">
            <a:extLst>
              <a:ext uri="{FF2B5EF4-FFF2-40B4-BE49-F238E27FC236}">
                <a16:creationId xmlns:a16="http://schemas.microsoft.com/office/drawing/2014/main" id="{28B9937F-6FB0-4170-A270-96E0A5C60740}"/>
              </a:ext>
            </a:extLst>
          </p:cNvPr>
          <p:cNvSpPr/>
          <p:nvPr/>
        </p:nvSpPr>
        <p:spPr>
          <a:xfrm>
            <a:off x="179512" y="1043732"/>
            <a:ext cx="8784976" cy="461665"/>
          </a:xfrm>
          <a:prstGeom prst="rect">
            <a:avLst/>
          </a:prstGeom>
        </p:spPr>
        <p:txBody>
          <a:bodyPr wrap="square">
            <a:spAutoFit/>
          </a:bodyPr>
          <a:lstStyle/>
          <a:p>
            <a:pPr algn="ctr">
              <a:defRPr/>
            </a:pPr>
            <a:r>
              <a:rPr lang="en-GB" sz="2400" dirty="0">
                <a:solidFill>
                  <a:schemeClr val="accent2">
                    <a:lumMod val="75000"/>
                  </a:schemeClr>
                </a:solidFill>
              </a:rPr>
              <a:t>Summary, conclusions</a:t>
            </a:r>
          </a:p>
        </p:txBody>
      </p:sp>
      <p:sp>
        <p:nvSpPr>
          <p:cNvPr id="8" name="Prostokąt 7">
            <a:extLst>
              <a:ext uri="{FF2B5EF4-FFF2-40B4-BE49-F238E27FC236}">
                <a16:creationId xmlns:a16="http://schemas.microsoft.com/office/drawing/2014/main" id="{60F75416-AB26-4764-9AD9-6935E85DB96D}"/>
              </a:ext>
            </a:extLst>
          </p:cNvPr>
          <p:cNvSpPr/>
          <p:nvPr/>
        </p:nvSpPr>
        <p:spPr>
          <a:xfrm>
            <a:off x="152431" y="1951672"/>
            <a:ext cx="8784976" cy="3631763"/>
          </a:xfrm>
          <a:prstGeom prst="rect">
            <a:avLst/>
          </a:prstGeom>
        </p:spPr>
        <p:txBody>
          <a:bodyPr wrap="square">
            <a:spAutoFit/>
          </a:bodyPr>
          <a:lstStyle/>
          <a:p>
            <a:pPr marL="342900" indent="-342900" algn="just">
              <a:spcAft>
                <a:spcPts val="600"/>
              </a:spcAft>
              <a:buFont typeface="Wingdings" panose="05000000000000000000" pitchFamily="2" charset="2"/>
              <a:buChar char="Ø"/>
              <a:defRPr/>
            </a:pPr>
            <a:r>
              <a:rPr lang="en-GB" sz="2200" b="0" dirty="0">
                <a:solidFill>
                  <a:schemeClr val="accent2">
                    <a:lumMod val="75000"/>
                  </a:schemeClr>
                </a:solidFill>
              </a:rPr>
              <a:t>Both morphometric and anthropometric as well as physiological signs, recording in non-invasive way by means of multi-modal biosignal recording systems carry very important information on the functioning of the human internal systems and organs. </a:t>
            </a:r>
          </a:p>
          <a:p>
            <a:pPr marL="342900" indent="-342900" algn="just">
              <a:spcAft>
                <a:spcPts val="600"/>
              </a:spcAft>
              <a:buFont typeface="Wingdings" panose="05000000000000000000" pitchFamily="2" charset="2"/>
              <a:buChar char="Ø"/>
              <a:defRPr/>
            </a:pPr>
            <a:endParaRPr lang="en-GB" sz="2200" b="0" dirty="0">
              <a:solidFill>
                <a:schemeClr val="accent2">
                  <a:lumMod val="75000"/>
                </a:schemeClr>
              </a:solidFill>
            </a:endParaRPr>
          </a:p>
          <a:p>
            <a:pPr marL="342900" indent="-342900" algn="just">
              <a:spcAft>
                <a:spcPts val="600"/>
              </a:spcAft>
              <a:buFont typeface="Wingdings" panose="05000000000000000000" pitchFamily="2" charset="2"/>
              <a:buChar char="Ø"/>
              <a:defRPr/>
            </a:pPr>
            <a:r>
              <a:rPr lang="en-GB" sz="2200" b="0" dirty="0">
                <a:solidFill>
                  <a:schemeClr val="accent2">
                    <a:lumMod val="75000"/>
                  </a:schemeClr>
                </a:solidFill>
              </a:rPr>
              <a:t>Combined sets of anthropometric and physiological param</a:t>
            </a:r>
            <a:r>
              <a:rPr lang="pl-PL" sz="2200" b="0" dirty="0">
                <a:solidFill>
                  <a:schemeClr val="accent2">
                    <a:lumMod val="75000"/>
                  </a:schemeClr>
                </a:solidFill>
              </a:rPr>
              <a:t>e</a:t>
            </a:r>
            <a:r>
              <a:rPr lang="en-GB" sz="2200" b="0" dirty="0" err="1">
                <a:solidFill>
                  <a:schemeClr val="accent2">
                    <a:lumMod val="75000"/>
                  </a:schemeClr>
                </a:solidFill>
              </a:rPr>
              <a:t>ters</a:t>
            </a:r>
            <a:r>
              <a:rPr lang="en-GB" sz="2200" b="0" dirty="0">
                <a:solidFill>
                  <a:schemeClr val="accent2">
                    <a:lumMod val="75000"/>
                  </a:schemeClr>
                </a:solidFill>
              </a:rPr>
              <a:t> are increasingly being used both in health care units as well as in everyday usage to support diagnosis, treatment and what important also ‚healthy’ lifestyle, monitored by body sensor networks. </a:t>
            </a:r>
          </a:p>
        </p:txBody>
      </p:sp>
    </p:spTree>
    <p:extLst>
      <p:ext uri="{BB962C8B-B14F-4D97-AF65-F5344CB8AC3E}">
        <p14:creationId xmlns:p14="http://schemas.microsoft.com/office/powerpoint/2010/main" val="640097770"/>
      </p:ext>
    </p:extLst>
  </p:cSld>
  <p:clrMapOvr>
    <a:masterClrMapping/>
  </p:clrMapOvr>
  <p:transition advClick="0" advTm="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27A297D4-F53F-4E86-8C17-F6DAAA59A52F}"/>
              </a:ext>
            </a:extLst>
          </p:cNvPr>
          <p:cNvPicPr>
            <a:picLocks noChangeAspect="1"/>
          </p:cNvPicPr>
          <p:nvPr/>
        </p:nvPicPr>
        <p:blipFill>
          <a:blip r:embed="rId2"/>
          <a:stretch>
            <a:fillRect/>
          </a:stretch>
        </p:blipFill>
        <p:spPr>
          <a:xfrm>
            <a:off x="1699011" y="4797152"/>
            <a:ext cx="5745978" cy="967824"/>
          </a:xfrm>
          <a:prstGeom prst="rect">
            <a:avLst/>
          </a:prstGeom>
        </p:spPr>
      </p:pic>
    </p:spTree>
    <p:extLst>
      <p:ext uri="{BB962C8B-B14F-4D97-AF65-F5344CB8AC3E}">
        <p14:creationId xmlns:p14="http://schemas.microsoft.com/office/powerpoint/2010/main" val="154305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3" name="Prostokąt 2">
            <a:extLst>
              <a:ext uri="{FF2B5EF4-FFF2-40B4-BE49-F238E27FC236}">
                <a16:creationId xmlns:a16="http://schemas.microsoft.com/office/drawing/2014/main" id="{92768D14-14A1-4F58-8822-84675ACBCFBF}"/>
              </a:ext>
            </a:extLst>
          </p:cNvPr>
          <p:cNvSpPr/>
          <p:nvPr/>
        </p:nvSpPr>
        <p:spPr>
          <a:xfrm>
            <a:off x="0" y="991777"/>
            <a:ext cx="9144000" cy="430887"/>
          </a:xfrm>
          <a:prstGeom prst="rect">
            <a:avLst/>
          </a:prstGeom>
        </p:spPr>
        <p:txBody>
          <a:bodyPr wrap="square">
            <a:spAutoFit/>
          </a:bodyPr>
          <a:lstStyle/>
          <a:p>
            <a:pPr algn="ctr">
              <a:defRPr/>
            </a:pPr>
            <a:r>
              <a:rPr lang="pl-PL" sz="2200" dirty="0">
                <a:solidFill>
                  <a:schemeClr val="accent2">
                    <a:lumMod val="75000"/>
                  </a:schemeClr>
                </a:solidFill>
              </a:rPr>
              <a:t>D</a:t>
            </a:r>
            <a:r>
              <a:rPr lang="en-GB" sz="2200" dirty="0" err="1">
                <a:solidFill>
                  <a:schemeClr val="accent2">
                    <a:lumMod val="75000"/>
                  </a:schemeClr>
                </a:solidFill>
              </a:rPr>
              <a:t>iagnostic</a:t>
            </a:r>
            <a:r>
              <a:rPr lang="en-GB" sz="2200" dirty="0">
                <a:solidFill>
                  <a:schemeClr val="accent2">
                    <a:lumMod val="75000"/>
                  </a:schemeClr>
                </a:solidFill>
              </a:rPr>
              <a:t> and therapeutic relevance of </a:t>
            </a:r>
            <a:r>
              <a:rPr lang="pl-PL" sz="2200" dirty="0" err="1">
                <a:solidFill>
                  <a:schemeClr val="accent2">
                    <a:lumMod val="75000"/>
                  </a:schemeClr>
                </a:solidFill>
              </a:rPr>
              <a:t>morphometric</a:t>
            </a:r>
            <a:r>
              <a:rPr lang="pl-PL" sz="2200" dirty="0">
                <a:solidFill>
                  <a:schemeClr val="accent2">
                    <a:lumMod val="75000"/>
                  </a:schemeClr>
                </a:solidFill>
              </a:rPr>
              <a:t> </a:t>
            </a:r>
            <a:r>
              <a:rPr lang="en-GB" sz="2200" dirty="0">
                <a:solidFill>
                  <a:schemeClr val="accent2">
                    <a:lumMod val="75000"/>
                  </a:schemeClr>
                </a:solidFill>
              </a:rPr>
              <a:t>parameters.   </a:t>
            </a:r>
          </a:p>
        </p:txBody>
      </p:sp>
      <p:sp>
        <p:nvSpPr>
          <p:cNvPr id="4" name="Prostokąt 3">
            <a:extLst>
              <a:ext uri="{FF2B5EF4-FFF2-40B4-BE49-F238E27FC236}">
                <a16:creationId xmlns:a16="http://schemas.microsoft.com/office/drawing/2014/main" id="{A409F600-4EC1-4DC2-BCAD-9A240DB36DE1}"/>
              </a:ext>
            </a:extLst>
          </p:cNvPr>
          <p:cNvSpPr/>
          <p:nvPr/>
        </p:nvSpPr>
        <p:spPr>
          <a:xfrm>
            <a:off x="107504" y="1628800"/>
            <a:ext cx="8928992" cy="3785652"/>
          </a:xfrm>
          <a:prstGeom prst="rect">
            <a:avLst/>
          </a:prstGeom>
        </p:spPr>
        <p:txBody>
          <a:bodyPr wrap="square">
            <a:spAutoFit/>
          </a:bodyPr>
          <a:lstStyle/>
          <a:p>
            <a:pPr algn="just">
              <a:defRPr/>
            </a:pPr>
            <a:r>
              <a:rPr lang="pl-PL" sz="2000" dirty="0" err="1">
                <a:solidFill>
                  <a:schemeClr val="accent2">
                    <a:lumMod val="75000"/>
                  </a:schemeClr>
                </a:solidFill>
              </a:rPr>
              <a:t>Morphometric</a:t>
            </a:r>
            <a:r>
              <a:rPr lang="pl-PL" sz="2000" dirty="0">
                <a:solidFill>
                  <a:schemeClr val="accent2">
                    <a:lumMod val="75000"/>
                  </a:schemeClr>
                </a:solidFill>
              </a:rPr>
              <a:t> and </a:t>
            </a:r>
            <a:r>
              <a:rPr lang="en-GB" sz="2000" dirty="0">
                <a:solidFill>
                  <a:schemeClr val="accent2">
                    <a:lumMod val="75000"/>
                  </a:schemeClr>
                </a:solidFill>
              </a:rPr>
              <a:t>Anthropometric </a:t>
            </a:r>
            <a:r>
              <a:rPr lang="pl-PL" sz="2000" dirty="0" err="1">
                <a:solidFill>
                  <a:schemeClr val="accent2">
                    <a:lumMod val="75000"/>
                  </a:schemeClr>
                </a:solidFill>
              </a:rPr>
              <a:t>parameters</a:t>
            </a:r>
            <a:r>
              <a:rPr lang="en-GB" sz="2000" dirty="0">
                <a:solidFill>
                  <a:schemeClr val="accent2">
                    <a:lumMod val="75000"/>
                  </a:schemeClr>
                </a:solidFill>
              </a:rPr>
              <a:t> </a:t>
            </a:r>
            <a:r>
              <a:rPr lang="en-GB" sz="2000" b="0" dirty="0">
                <a:solidFill>
                  <a:schemeClr val="accent2">
                    <a:lumMod val="75000"/>
                  </a:schemeClr>
                </a:solidFill>
              </a:rPr>
              <a:t>are a series of quantitative measurements of the muscle, bone, and adipose tissue used to assess the composition of the body. The core elements of anthropometry are height, weight, body mass index (BMI), body circumferences (waist, hip, and limbs), and skinfold thickness. </a:t>
            </a:r>
            <a:endParaRPr lang="pl-PL" sz="2000" b="0" dirty="0">
              <a:solidFill>
                <a:schemeClr val="accent2">
                  <a:lumMod val="75000"/>
                </a:schemeClr>
              </a:solidFill>
            </a:endParaRPr>
          </a:p>
          <a:p>
            <a:pPr algn="just">
              <a:defRPr/>
            </a:pPr>
            <a:endParaRPr lang="pl-PL" sz="2000" b="0" dirty="0">
              <a:solidFill>
                <a:schemeClr val="accent2">
                  <a:lumMod val="75000"/>
                </a:schemeClr>
              </a:solidFill>
            </a:endParaRPr>
          </a:p>
          <a:p>
            <a:pPr algn="just">
              <a:defRPr/>
            </a:pPr>
            <a:r>
              <a:rPr lang="en-GB" sz="2000" b="0" dirty="0">
                <a:solidFill>
                  <a:schemeClr val="accent2">
                    <a:lumMod val="75000"/>
                  </a:schemeClr>
                </a:solidFill>
              </a:rPr>
              <a:t>These measurements are important because they represent diagnostic criteria for obesity, which significantly increases the risk for conditions such as cardiovascular disease, hypertension, diabetes mellitus, and many more. There is further utility as a measure of nutritional status in children and pregnant women. Additionally, anthropometric measurements can be used as a baseline for physical fitness and to measure the progress of fitness.</a:t>
            </a:r>
            <a:endParaRPr lang="pl-PL" sz="2000" b="0" dirty="0">
              <a:solidFill>
                <a:schemeClr val="accent2">
                  <a:lumMod val="75000"/>
                </a:schemeClr>
              </a:solidFill>
            </a:endParaRPr>
          </a:p>
        </p:txBody>
      </p:sp>
    </p:spTree>
    <p:extLst>
      <p:ext uri="{BB962C8B-B14F-4D97-AF65-F5344CB8AC3E}">
        <p14:creationId xmlns:p14="http://schemas.microsoft.com/office/powerpoint/2010/main" val="3239279446"/>
      </p:ext>
    </p:extLst>
  </p:cSld>
  <p:clrMapOvr>
    <a:masterClrMapping/>
  </p:clrMapOvr>
  <p:transition advClick="0" advTm="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3" name="Prostokąt 2">
            <a:extLst>
              <a:ext uri="{FF2B5EF4-FFF2-40B4-BE49-F238E27FC236}">
                <a16:creationId xmlns:a16="http://schemas.microsoft.com/office/drawing/2014/main" id="{92768D14-14A1-4F58-8822-84675ACBCFBF}"/>
              </a:ext>
            </a:extLst>
          </p:cNvPr>
          <p:cNvSpPr/>
          <p:nvPr/>
        </p:nvSpPr>
        <p:spPr>
          <a:xfrm>
            <a:off x="0" y="991777"/>
            <a:ext cx="9144000" cy="430887"/>
          </a:xfrm>
          <a:prstGeom prst="rect">
            <a:avLst/>
          </a:prstGeom>
        </p:spPr>
        <p:txBody>
          <a:bodyPr wrap="square">
            <a:spAutoFit/>
          </a:bodyPr>
          <a:lstStyle/>
          <a:p>
            <a:pPr algn="ctr">
              <a:defRPr/>
            </a:pPr>
            <a:r>
              <a:rPr lang="pl-PL" sz="2200" dirty="0">
                <a:solidFill>
                  <a:schemeClr val="accent2">
                    <a:lumMod val="75000"/>
                  </a:schemeClr>
                </a:solidFill>
              </a:rPr>
              <a:t>D</a:t>
            </a:r>
            <a:r>
              <a:rPr lang="en-GB" sz="2200" dirty="0" err="1">
                <a:solidFill>
                  <a:schemeClr val="accent2">
                    <a:lumMod val="75000"/>
                  </a:schemeClr>
                </a:solidFill>
              </a:rPr>
              <a:t>iagnostic</a:t>
            </a:r>
            <a:r>
              <a:rPr lang="en-GB" sz="2200" dirty="0">
                <a:solidFill>
                  <a:schemeClr val="accent2">
                    <a:lumMod val="75000"/>
                  </a:schemeClr>
                </a:solidFill>
              </a:rPr>
              <a:t> and therapeutic relevance of </a:t>
            </a:r>
            <a:r>
              <a:rPr lang="pl-PL" sz="2200" dirty="0" err="1">
                <a:solidFill>
                  <a:schemeClr val="accent2">
                    <a:lumMod val="75000"/>
                  </a:schemeClr>
                </a:solidFill>
              </a:rPr>
              <a:t>morphometric</a:t>
            </a:r>
            <a:r>
              <a:rPr lang="pl-PL" sz="2200" dirty="0">
                <a:solidFill>
                  <a:schemeClr val="accent2">
                    <a:lumMod val="75000"/>
                  </a:schemeClr>
                </a:solidFill>
              </a:rPr>
              <a:t> </a:t>
            </a:r>
            <a:r>
              <a:rPr lang="en-GB" sz="2200" dirty="0">
                <a:solidFill>
                  <a:schemeClr val="accent2">
                    <a:lumMod val="75000"/>
                  </a:schemeClr>
                </a:solidFill>
              </a:rPr>
              <a:t>parameters.   </a:t>
            </a:r>
          </a:p>
        </p:txBody>
      </p:sp>
      <p:sp>
        <p:nvSpPr>
          <p:cNvPr id="4" name="Prostokąt 3">
            <a:extLst>
              <a:ext uri="{FF2B5EF4-FFF2-40B4-BE49-F238E27FC236}">
                <a16:creationId xmlns:a16="http://schemas.microsoft.com/office/drawing/2014/main" id="{A409F600-4EC1-4DC2-BCAD-9A240DB36DE1}"/>
              </a:ext>
            </a:extLst>
          </p:cNvPr>
          <p:cNvSpPr/>
          <p:nvPr/>
        </p:nvSpPr>
        <p:spPr>
          <a:xfrm>
            <a:off x="107504" y="1628800"/>
            <a:ext cx="8928992" cy="4093428"/>
          </a:xfrm>
          <a:prstGeom prst="rect">
            <a:avLst/>
          </a:prstGeom>
        </p:spPr>
        <p:txBody>
          <a:bodyPr wrap="square">
            <a:spAutoFit/>
          </a:bodyPr>
          <a:lstStyle/>
          <a:p>
            <a:pPr algn="just">
              <a:defRPr/>
            </a:pPr>
            <a:r>
              <a:rPr lang="en-GB" sz="2000" dirty="0">
                <a:solidFill>
                  <a:schemeClr val="accent2">
                    <a:lumMod val="75000"/>
                  </a:schemeClr>
                </a:solidFill>
              </a:rPr>
              <a:t>Anthropometric measurements </a:t>
            </a:r>
            <a:r>
              <a:rPr lang="en-GB" sz="2000" b="0" dirty="0">
                <a:solidFill>
                  <a:schemeClr val="accent2">
                    <a:lumMod val="75000"/>
                  </a:schemeClr>
                </a:solidFill>
              </a:rPr>
              <a:t>are the most basic method of assessing body composition. Anthropometric measurements describe body mass, size, shape, and level of fatness. Because body size changes with weight gain, anthropometry gives the researcher or clinician an adequate assessment of the overall adiposity of an individual. </a:t>
            </a:r>
            <a:endParaRPr lang="pl-PL" sz="2000" b="0" dirty="0">
              <a:solidFill>
                <a:schemeClr val="accent2">
                  <a:lumMod val="75000"/>
                </a:schemeClr>
              </a:solidFill>
            </a:endParaRPr>
          </a:p>
          <a:p>
            <a:pPr algn="just">
              <a:defRPr/>
            </a:pPr>
            <a:endParaRPr lang="pl-PL" sz="2000" b="0" dirty="0">
              <a:solidFill>
                <a:schemeClr val="accent2">
                  <a:lumMod val="75000"/>
                </a:schemeClr>
              </a:solidFill>
            </a:endParaRPr>
          </a:p>
          <a:p>
            <a:pPr algn="just">
              <a:defRPr/>
            </a:pPr>
            <a:r>
              <a:rPr lang="en-GB" sz="2000" b="0" dirty="0">
                <a:solidFill>
                  <a:schemeClr val="accent2">
                    <a:lumMod val="75000"/>
                  </a:schemeClr>
                </a:solidFill>
              </a:rPr>
              <a:t>Body weight is the most frequently used measure of obesity. In general, persons with high body weights typically have higher amounts of body fat. A variety of scales are available for measuring weight, and these should be calibrated regularly for accurate assessments of weight. Changes in weight correspond to changes in body water, fat, and/or lean tissue. Weight also changes with age in children as they grow and in adults as they accumulate fat..</a:t>
            </a:r>
            <a:endParaRPr lang="pl-PL" sz="2000" b="0" dirty="0">
              <a:solidFill>
                <a:schemeClr val="accent2">
                  <a:lumMod val="75000"/>
                </a:schemeClr>
              </a:solidFill>
            </a:endParaRPr>
          </a:p>
        </p:txBody>
      </p:sp>
    </p:spTree>
    <p:extLst>
      <p:ext uri="{BB962C8B-B14F-4D97-AF65-F5344CB8AC3E}">
        <p14:creationId xmlns:p14="http://schemas.microsoft.com/office/powerpoint/2010/main" val="2860749126"/>
      </p:ext>
    </p:extLst>
  </p:cSld>
  <p:clrMapOvr>
    <a:masterClrMapping/>
  </p:clrMapOvr>
  <p:transition advClick="0" advTm="3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3" name="Prostokąt 2">
            <a:extLst>
              <a:ext uri="{FF2B5EF4-FFF2-40B4-BE49-F238E27FC236}">
                <a16:creationId xmlns:a16="http://schemas.microsoft.com/office/drawing/2014/main" id="{92768D14-14A1-4F58-8822-84675ACBCFBF}"/>
              </a:ext>
            </a:extLst>
          </p:cNvPr>
          <p:cNvSpPr/>
          <p:nvPr/>
        </p:nvSpPr>
        <p:spPr>
          <a:xfrm>
            <a:off x="0" y="836712"/>
            <a:ext cx="9144000" cy="430887"/>
          </a:xfrm>
          <a:prstGeom prst="rect">
            <a:avLst/>
          </a:prstGeom>
        </p:spPr>
        <p:txBody>
          <a:bodyPr wrap="square">
            <a:spAutoFit/>
          </a:bodyPr>
          <a:lstStyle/>
          <a:p>
            <a:pPr algn="ctr">
              <a:defRPr/>
            </a:pPr>
            <a:r>
              <a:rPr lang="pl-PL" sz="2200" dirty="0">
                <a:solidFill>
                  <a:schemeClr val="accent2">
                    <a:lumMod val="75000"/>
                  </a:schemeClr>
                </a:solidFill>
              </a:rPr>
              <a:t>D</a:t>
            </a:r>
            <a:r>
              <a:rPr lang="en-GB" sz="2200" dirty="0" err="1">
                <a:solidFill>
                  <a:schemeClr val="accent2">
                    <a:lumMod val="75000"/>
                  </a:schemeClr>
                </a:solidFill>
              </a:rPr>
              <a:t>iagnostic</a:t>
            </a:r>
            <a:r>
              <a:rPr lang="en-GB" sz="2200" dirty="0">
                <a:solidFill>
                  <a:schemeClr val="accent2">
                    <a:lumMod val="75000"/>
                  </a:schemeClr>
                </a:solidFill>
              </a:rPr>
              <a:t> and therapeutic relevance of </a:t>
            </a:r>
            <a:r>
              <a:rPr lang="pl-PL" sz="2200" dirty="0" err="1">
                <a:solidFill>
                  <a:schemeClr val="accent2">
                    <a:lumMod val="75000"/>
                  </a:schemeClr>
                </a:solidFill>
              </a:rPr>
              <a:t>morphometric</a:t>
            </a:r>
            <a:r>
              <a:rPr lang="pl-PL" sz="2200" dirty="0">
                <a:solidFill>
                  <a:schemeClr val="accent2">
                    <a:lumMod val="75000"/>
                  </a:schemeClr>
                </a:solidFill>
              </a:rPr>
              <a:t> </a:t>
            </a:r>
            <a:r>
              <a:rPr lang="en-GB" sz="2200" dirty="0">
                <a:solidFill>
                  <a:schemeClr val="accent2">
                    <a:lumMod val="75000"/>
                  </a:schemeClr>
                </a:solidFill>
              </a:rPr>
              <a:t>parameters.   </a:t>
            </a:r>
          </a:p>
        </p:txBody>
      </p:sp>
      <p:sp>
        <p:nvSpPr>
          <p:cNvPr id="4" name="Prostokąt 3">
            <a:extLst>
              <a:ext uri="{FF2B5EF4-FFF2-40B4-BE49-F238E27FC236}">
                <a16:creationId xmlns:a16="http://schemas.microsoft.com/office/drawing/2014/main" id="{A409F600-4EC1-4DC2-BCAD-9A240DB36DE1}"/>
              </a:ext>
            </a:extLst>
          </p:cNvPr>
          <p:cNvSpPr/>
          <p:nvPr/>
        </p:nvSpPr>
        <p:spPr>
          <a:xfrm>
            <a:off x="107504" y="1412776"/>
            <a:ext cx="8928992" cy="4401205"/>
          </a:xfrm>
          <a:prstGeom prst="rect">
            <a:avLst/>
          </a:prstGeom>
        </p:spPr>
        <p:txBody>
          <a:bodyPr wrap="square">
            <a:spAutoFit/>
          </a:bodyPr>
          <a:lstStyle/>
          <a:p>
            <a:pPr algn="just">
              <a:defRPr/>
            </a:pPr>
            <a:r>
              <a:rPr lang="pl-PL" sz="2000" dirty="0">
                <a:solidFill>
                  <a:schemeClr val="accent2">
                    <a:lumMod val="75000"/>
                  </a:schemeClr>
                </a:solidFill>
              </a:rPr>
              <a:t>B</a:t>
            </a:r>
            <a:r>
              <a:rPr lang="en-GB" sz="2000" dirty="0" err="1">
                <a:solidFill>
                  <a:schemeClr val="accent2">
                    <a:lumMod val="75000"/>
                  </a:schemeClr>
                </a:solidFill>
              </a:rPr>
              <a:t>ody</a:t>
            </a:r>
            <a:r>
              <a:rPr lang="en-GB" sz="2000" dirty="0">
                <a:solidFill>
                  <a:schemeClr val="accent2">
                    <a:lumMod val="75000"/>
                  </a:schemeClr>
                </a:solidFill>
              </a:rPr>
              <a:t> </a:t>
            </a:r>
            <a:r>
              <a:rPr lang="pl-PL" sz="2000" dirty="0">
                <a:solidFill>
                  <a:schemeClr val="accent2">
                    <a:lumMod val="75000"/>
                  </a:schemeClr>
                </a:solidFill>
              </a:rPr>
              <a:t>M</a:t>
            </a:r>
            <a:r>
              <a:rPr lang="en-GB" sz="2000" dirty="0">
                <a:solidFill>
                  <a:schemeClr val="accent2">
                    <a:lumMod val="75000"/>
                  </a:schemeClr>
                </a:solidFill>
              </a:rPr>
              <a:t>ass </a:t>
            </a:r>
            <a:r>
              <a:rPr lang="pl-PL" sz="2000" dirty="0">
                <a:solidFill>
                  <a:schemeClr val="accent2">
                    <a:lumMod val="75000"/>
                  </a:schemeClr>
                </a:solidFill>
              </a:rPr>
              <a:t>I</a:t>
            </a:r>
            <a:r>
              <a:rPr lang="en-GB" sz="2000" dirty="0" err="1">
                <a:solidFill>
                  <a:schemeClr val="accent2">
                    <a:lumMod val="75000"/>
                  </a:schemeClr>
                </a:solidFill>
              </a:rPr>
              <a:t>ndex</a:t>
            </a:r>
            <a:r>
              <a:rPr lang="pl-PL" sz="2000" dirty="0">
                <a:solidFill>
                  <a:schemeClr val="accent2">
                    <a:lumMod val="75000"/>
                  </a:schemeClr>
                </a:solidFill>
              </a:rPr>
              <a:t> (B</a:t>
            </a:r>
            <a:r>
              <a:rPr lang="en-GB" sz="2000" dirty="0">
                <a:solidFill>
                  <a:schemeClr val="accent2">
                    <a:lumMod val="75000"/>
                  </a:schemeClr>
                </a:solidFill>
              </a:rPr>
              <a:t>MI</a:t>
            </a:r>
            <a:r>
              <a:rPr lang="pl-PL" sz="2000" dirty="0">
                <a:solidFill>
                  <a:schemeClr val="accent2">
                    <a:lumMod val="75000"/>
                  </a:schemeClr>
                </a:solidFill>
              </a:rPr>
              <a:t>)</a:t>
            </a:r>
            <a:r>
              <a:rPr lang="en-GB" sz="2000" dirty="0">
                <a:solidFill>
                  <a:schemeClr val="accent2">
                    <a:lumMod val="75000"/>
                  </a:schemeClr>
                </a:solidFill>
              </a:rPr>
              <a:t> </a:t>
            </a:r>
            <a:r>
              <a:rPr lang="en-GB" sz="2000" b="0" dirty="0">
                <a:solidFill>
                  <a:schemeClr val="accent2">
                    <a:lumMod val="75000"/>
                  </a:schemeClr>
                </a:solidFill>
              </a:rPr>
              <a:t>is a descriptive index of body habitus that encompasses both the lean and </a:t>
            </a:r>
            <a:r>
              <a:rPr lang="en-GB" sz="2000" b="0">
                <a:solidFill>
                  <a:schemeClr val="accent2">
                    <a:lumMod val="75000"/>
                  </a:schemeClr>
                </a:solidFill>
              </a:rPr>
              <a:t>the obese </a:t>
            </a:r>
            <a:r>
              <a:rPr lang="en-GB" sz="2000" b="0" dirty="0">
                <a:solidFill>
                  <a:schemeClr val="accent2">
                    <a:lumMod val="75000"/>
                  </a:schemeClr>
                </a:solidFill>
              </a:rPr>
              <a:t>and is expressed as weight divided by stature squared (kg/m2). A significant advantage of BMI is the availability of extensive national reference data and its established relationships with levels of body fatness, morbidity, and mortality in adults.16 BMI is particularly useful in monitoring the treatment of obesity, with a weight change of about 3.5 kg needed to produce a unit change in BMI. In adults, BMI levels above 25 are associated with an increased risk of morbidity and mortality,17 with BMI levels of 30 and greater indicating obesity.18 In children, BMI is not a straightforward index because of growth. </a:t>
            </a:r>
            <a:endParaRPr lang="pl-PL" sz="2000" b="0" dirty="0">
              <a:solidFill>
                <a:schemeClr val="accent2">
                  <a:lumMod val="75000"/>
                </a:schemeClr>
              </a:solidFill>
            </a:endParaRPr>
          </a:p>
          <a:p>
            <a:pPr algn="just">
              <a:defRPr/>
            </a:pPr>
            <a:endParaRPr lang="pl-PL" sz="2000" b="0" dirty="0">
              <a:solidFill>
                <a:schemeClr val="accent2">
                  <a:lumMod val="75000"/>
                </a:schemeClr>
              </a:solidFill>
            </a:endParaRPr>
          </a:p>
          <a:p>
            <a:pPr algn="just">
              <a:defRPr/>
            </a:pPr>
            <a:r>
              <a:rPr lang="en-GB" sz="2000" b="0" dirty="0">
                <a:solidFill>
                  <a:schemeClr val="accent2">
                    <a:lumMod val="75000"/>
                  </a:schemeClr>
                </a:solidFill>
              </a:rPr>
              <a:t>The use of BMI alone is also cautioned in athletes and persons with certain medical conditions (e.g., sarcopenia) where body weight may be altered significantly by changing proportions of muscle and fat masses.</a:t>
            </a:r>
            <a:endParaRPr lang="pl-PL" sz="2000" b="0" dirty="0">
              <a:solidFill>
                <a:schemeClr val="accent2">
                  <a:lumMod val="75000"/>
                </a:schemeClr>
              </a:solidFill>
            </a:endParaRPr>
          </a:p>
        </p:txBody>
      </p:sp>
    </p:spTree>
    <p:extLst>
      <p:ext uri="{BB962C8B-B14F-4D97-AF65-F5344CB8AC3E}">
        <p14:creationId xmlns:p14="http://schemas.microsoft.com/office/powerpoint/2010/main" val="3282667969"/>
      </p:ext>
    </p:extLst>
  </p:cSld>
  <p:clrMapOvr>
    <a:masterClrMapping/>
  </p:clrMapOvr>
  <p:transition advClick="0" advTm="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3" name="Prostokąt 2">
            <a:extLst>
              <a:ext uri="{FF2B5EF4-FFF2-40B4-BE49-F238E27FC236}">
                <a16:creationId xmlns:a16="http://schemas.microsoft.com/office/drawing/2014/main" id="{92768D14-14A1-4F58-8822-84675ACBCFBF}"/>
              </a:ext>
            </a:extLst>
          </p:cNvPr>
          <p:cNvSpPr/>
          <p:nvPr/>
        </p:nvSpPr>
        <p:spPr>
          <a:xfrm>
            <a:off x="0" y="836712"/>
            <a:ext cx="9144000" cy="430887"/>
          </a:xfrm>
          <a:prstGeom prst="rect">
            <a:avLst/>
          </a:prstGeom>
        </p:spPr>
        <p:txBody>
          <a:bodyPr wrap="square">
            <a:spAutoFit/>
          </a:bodyPr>
          <a:lstStyle/>
          <a:p>
            <a:pPr algn="ctr">
              <a:defRPr/>
            </a:pPr>
            <a:r>
              <a:rPr lang="pl-PL" sz="2200" dirty="0">
                <a:solidFill>
                  <a:schemeClr val="accent2">
                    <a:lumMod val="75000"/>
                  </a:schemeClr>
                </a:solidFill>
              </a:rPr>
              <a:t>D</a:t>
            </a:r>
            <a:r>
              <a:rPr lang="en-GB" sz="2200" dirty="0" err="1">
                <a:solidFill>
                  <a:schemeClr val="accent2">
                    <a:lumMod val="75000"/>
                  </a:schemeClr>
                </a:solidFill>
              </a:rPr>
              <a:t>iagnostic</a:t>
            </a:r>
            <a:r>
              <a:rPr lang="en-GB" sz="2200" dirty="0">
                <a:solidFill>
                  <a:schemeClr val="accent2">
                    <a:lumMod val="75000"/>
                  </a:schemeClr>
                </a:solidFill>
              </a:rPr>
              <a:t> and therapeutic relevance of </a:t>
            </a:r>
            <a:r>
              <a:rPr lang="pl-PL" sz="2200" dirty="0" err="1">
                <a:solidFill>
                  <a:schemeClr val="accent2">
                    <a:lumMod val="75000"/>
                  </a:schemeClr>
                </a:solidFill>
              </a:rPr>
              <a:t>morphometric</a:t>
            </a:r>
            <a:r>
              <a:rPr lang="pl-PL" sz="2200" dirty="0">
                <a:solidFill>
                  <a:schemeClr val="accent2">
                    <a:lumMod val="75000"/>
                  </a:schemeClr>
                </a:solidFill>
              </a:rPr>
              <a:t> </a:t>
            </a:r>
            <a:r>
              <a:rPr lang="en-GB" sz="2200" dirty="0">
                <a:solidFill>
                  <a:schemeClr val="accent2">
                    <a:lumMod val="75000"/>
                  </a:schemeClr>
                </a:solidFill>
              </a:rPr>
              <a:t>parameters.   </a:t>
            </a:r>
          </a:p>
        </p:txBody>
      </p:sp>
      <p:sp>
        <p:nvSpPr>
          <p:cNvPr id="4" name="Prostokąt 3">
            <a:extLst>
              <a:ext uri="{FF2B5EF4-FFF2-40B4-BE49-F238E27FC236}">
                <a16:creationId xmlns:a16="http://schemas.microsoft.com/office/drawing/2014/main" id="{A409F600-4EC1-4DC2-BCAD-9A240DB36DE1}"/>
              </a:ext>
            </a:extLst>
          </p:cNvPr>
          <p:cNvSpPr/>
          <p:nvPr/>
        </p:nvSpPr>
        <p:spPr>
          <a:xfrm>
            <a:off x="107504" y="1690062"/>
            <a:ext cx="8928992" cy="3477875"/>
          </a:xfrm>
          <a:prstGeom prst="rect">
            <a:avLst/>
          </a:prstGeom>
        </p:spPr>
        <p:txBody>
          <a:bodyPr wrap="square">
            <a:spAutoFit/>
          </a:bodyPr>
          <a:lstStyle/>
          <a:p>
            <a:pPr algn="just">
              <a:defRPr/>
            </a:pPr>
            <a:r>
              <a:rPr lang="en-GB" sz="2000" dirty="0">
                <a:solidFill>
                  <a:schemeClr val="accent2">
                    <a:lumMod val="75000"/>
                  </a:schemeClr>
                </a:solidFill>
              </a:rPr>
              <a:t>Abdominal Circumference</a:t>
            </a:r>
            <a:r>
              <a:rPr lang="en-GB" sz="2000" b="0" dirty="0">
                <a:solidFill>
                  <a:schemeClr val="accent2">
                    <a:lumMod val="75000"/>
                  </a:schemeClr>
                </a:solidFill>
              </a:rPr>
              <a:t>. Obesity is commonly associated</a:t>
            </a:r>
            <a:r>
              <a:rPr lang="pl-PL" sz="2000" b="0" dirty="0">
                <a:solidFill>
                  <a:schemeClr val="accent2">
                    <a:lumMod val="75000"/>
                  </a:schemeClr>
                </a:solidFill>
              </a:rPr>
              <a:t> </a:t>
            </a:r>
            <a:r>
              <a:rPr lang="en-GB" sz="2000" b="0" dirty="0">
                <a:solidFill>
                  <a:schemeClr val="accent2">
                    <a:lumMod val="75000"/>
                  </a:schemeClr>
                </a:solidFill>
              </a:rPr>
              <a:t>with increased amounts of intra-abdominal fat. A centralized</a:t>
            </a:r>
            <a:r>
              <a:rPr lang="pl-PL" sz="2000" b="0" dirty="0">
                <a:solidFill>
                  <a:schemeClr val="accent2">
                    <a:lumMod val="75000"/>
                  </a:schemeClr>
                </a:solidFill>
              </a:rPr>
              <a:t> </a:t>
            </a:r>
            <a:r>
              <a:rPr lang="en-GB" sz="2000" b="0" dirty="0">
                <a:solidFill>
                  <a:schemeClr val="accent2">
                    <a:lumMod val="75000"/>
                  </a:schemeClr>
                </a:solidFill>
              </a:rPr>
              <a:t>fat pattern is associated with the deposition of both intra-abdominal and subcutaneous abdominal adipose tissue</a:t>
            </a:r>
            <a:r>
              <a:rPr lang="pl-PL" sz="2000" b="0" dirty="0">
                <a:solidFill>
                  <a:schemeClr val="accent2">
                    <a:lumMod val="75000"/>
                  </a:schemeClr>
                </a:solidFill>
              </a:rPr>
              <a:t>.</a:t>
            </a:r>
          </a:p>
          <a:p>
            <a:pPr algn="just">
              <a:defRPr/>
            </a:pPr>
            <a:endParaRPr lang="pl-PL" sz="2000" b="0" dirty="0">
              <a:solidFill>
                <a:schemeClr val="accent2">
                  <a:lumMod val="75000"/>
                </a:schemeClr>
              </a:solidFill>
            </a:endParaRPr>
          </a:p>
          <a:p>
            <a:pPr algn="just">
              <a:defRPr/>
            </a:pPr>
            <a:r>
              <a:rPr lang="en-GB" sz="2000" dirty="0">
                <a:solidFill>
                  <a:schemeClr val="accent2">
                    <a:lumMod val="75000"/>
                  </a:schemeClr>
                </a:solidFill>
              </a:rPr>
              <a:t>The ratio of abdominal circumference </a:t>
            </a:r>
            <a:r>
              <a:rPr lang="en-GB" sz="2000" b="0" dirty="0">
                <a:solidFill>
                  <a:schemeClr val="accent2">
                    <a:lumMod val="75000"/>
                  </a:schemeClr>
                </a:solidFill>
              </a:rPr>
              <a:t>(often referred to incorrectly as “waist” circumference) </a:t>
            </a:r>
            <a:r>
              <a:rPr lang="en-GB" sz="2000" dirty="0">
                <a:solidFill>
                  <a:schemeClr val="accent2">
                    <a:lumMod val="75000"/>
                  </a:schemeClr>
                </a:solidFill>
              </a:rPr>
              <a:t>to hip circumference </a:t>
            </a:r>
            <a:r>
              <a:rPr lang="en-GB" sz="2000" b="0" dirty="0">
                <a:solidFill>
                  <a:schemeClr val="accent2">
                    <a:lumMod val="75000"/>
                  </a:schemeClr>
                </a:solidFill>
              </a:rPr>
              <a:t>is a rudimentary index for describing adipose tissue distribution or fat patterning. Abdomen-to-hip ratios greater than 0.85 represent a centralized distribution of fat. Most men with a ratio greater than 1.0 and women with a ratio greater than 0.85 are at increased risk for cardiovascular disease, diabetes, and cancers</a:t>
            </a:r>
            <a:endParaRPr lang="pl-PL" sz="2000" b="0" dirty="0">
              <a:solidFill>
                <a:schemeClr val="accent2">
                  <a:lumMod val="75000"/>
                </a:schemeClr>
              </a:solidFill>
            </a:endParaRPr>
          </a:p>
        </p:txBody>
      </p:sp>
    </p:spTree>
    <p:extLst>
      <p:ext uri="{BB962C8B-B14F-4D97-AF65-F5344CB8AC3E}">
        <p14:creationId xmlns:p14="http://schemas.microsoft.com/office/powerpoint/2010/main" val="2702793818"/>
      </p:ext>
    </p:extLst>
  </p:cSld>
  <p:clrMapOvr>
    <a:masterClrMapping/>
  </p:clrMapOvr>
  <p:transition advClick="0" advTm="3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pl-PL" altLang="pl-PL"/>
          </a:p>
        </p:txBody>
      </p:sp>
      <p:sp>
        <p:nvSpPr>
          <p:cNvPr id="3" name="Prostokąt 2">
            <a:extLst>
              <a:ext uri="{FF2B5EF4-FFF2-40B4-BE49-F238E27FC236}">
                <a16:creationId xmlns:a16="http://schemas.microsoft.com/office/drawing/2014/main" id="{92768D14-14A1-4F58-8822-84675ACBCFBF}"/>
              </a:ext>
            </a:extLst>
          </p:cNvPr>
          <p:cNvSpPr/>
          <p:nvPr/>
        </p:nvSpPr>
        <p:spPr>
          <a:xfrm>
            <a:off x="0" y="836712"/>
            <a:ext cx="9144000" cy="430887"/>
          </a:xfrm>
          <a:prstGeom prst="rect">
            <a:avLst/>
          </a:prstGeom>
        </p:spPr>
        <p:txBody>
          <a:bodyPr wrap="square">
            <a:spAutoFit/>
          </a:bodyPr>
          <a:lstStyle/>
          <a:p>
            <a:pPr algn="ctr">
              <a:defRPr/>
            </a:pPr>
            <a:r>
              <a:rPr lang="pl-PL" sz="2200" dirty="0">
                <a:solidFill>
                  <a:schemeClr val="accent2">
                    <a:lumMod val="75000"/>
                  </a:schemeClr>
                </a:solidFill>
              </a:rPr>
              <a:t>D</a:t>
            </a:r>
            <a:r>
              <a:rPr lang="en-GB" sz="2200" dirty="0" err="1">
                <a:solidFill>
                  <a:schemeClr val="accent2">
                    <a:lumMod val="75000"/>
                  </a:schemeClr>
                </a:solidFill>
              </a:rPr>
              <a:t>iagnostic</a:t>
            </a:r>
            <a:r>
              <a:rPr lang="en-GB" sz="2200" dirty="0">
                <a:solidFill>
                  <a:schemeClr val="accent2">
                    <a:lumMod val="75000"/>
                  </a:schemeClr>
                </a:solidFill>
              </a:rPr>
              <a:t> and therapeutic relevance of </a:t>
            </a:r>
            <a:r>
              <a:rPr lang="pl-PL" sz="2200" dirty="0" err="1">
                <a:solidFill>
                  <a:schemeClr val="accent2">
                    <a:lumMod val="75000"/>
                  </a:schemeClr>
                </a:solidFill>
              </a:rPr>
              <a:t>morphometric</a:t>
            </a:r>
            <a:r>
              <a:rPr lang="pl-PL" sz="2200" dirty="0">
                <a:solidFill>
                  <a:schemeClr val="accent2">
                    <a:lumMod val="75000"/>
                  </a:schemeClr>
                </a:solidFill>
              </a:rPr>
              <a:t> </a:t>
            </a:r>
            <a:r>
              <a:rPr lang="en-GB" sz="2200" dirty="0">
                <a:solidFill>
                  <a:schemeClr val="accent2">
                    <a:lumMod val="75000"/>
                  </a:schemeClr>
                </a:solidFill>
              </a:rPr>
              <a:t>parameters.   </a:t>
            </a:r>
          </a:p>
        </p:txBody>
      </p:sp>
      <p:sp>
        <p:nvSpPr>
          <p:cNvPr id="4" name="Prostokąt 3">
            <a:extLst>
              <a:ext uri="{FF2B5EF4-FFF2-40B4-BE49-F238E27FC236}">
                <a16:creationId xmlns:a16="http://schemas.microsoft.com/office/drawing/2014/main" id="{A409F600-4EC1-4DC2-BCAD-9A240DB36DE1}"/>
              </a:ext>
            </a:extLst>
          </p:cNvPr>
          <p:cNvSpPr/>
          <p:nvPr/>
        </p:nvSpPr>
        <p:spPr>
          <a:xfrm>
            <a:off x="0" y="1298827"/>
            <a:ext cx="8928992" cy="4708981"/>
          </a:xfrm>
          <a:prstGeom prst="rect">
            <a:avLst/>
          </a:prstGeom>
        </p:spPr>
        <p:txBody>
          <a:bodyPr wrap="square">
            <a:spAutoFit/>
          </a:bodyPr>
          <a:lstStyle/>
          <a:p>
            <a:pPr algn="just">
              <a:defRPr/>
            </a:pPr>
            <a:r>
              <a:rPr lang="en-GB" sz="2000" dirty="0">
                <a:solidFill>
                  <a:schemeClr val="accent2">
                    <a:lumMod val="75000"/>
                  </a:schemeClr>
                </a:solidFill>
              </a:rPr>
              <a:t>Bioelectric Impedance Analysis </a:t>
            </a:r>
            <a:r>
              <a:rPr lang="en-GB" sz="2000" b="0" dirty="0">
                <a:solidFill>
                  <a:schemeClr val="accent2">
                    <a:lumMod val="75000"/>
                  </a:schemeClr>
                </a:solidFill>
              </a:rPr>
              <a:t>– biomedical measurement method for assessing the anthropometrical measures.</a:t>
            </a:r>
          </a:p>
          <a:p>
            <a:pPr algn="just">
              <a:defRPr/>
            </a:pPr>
            <a:endParaRPr lang="en-GB" sz="2000" b="0" dirty="0">
              <a:solidFill>
                <a:schemeClr val="accent2">
                  <a:lumMod val="75000"/>
                </a:schemeClr>
              </a:solidFill>
            </a:endParaRPr>
          </a:p>
          <a:p>
            <a:pPr algn="just">
              <a:defRPr/>
            </a:pPr>
            <a:r>
              <a:rPr lang="en-GB" sz="2000" b="0" dirty="0">
                <a:solidFill>
                  <a:schemeClr val="accent2">
                    <a:lumMod val="75000"/>
                  </a:schemeClr>
                </a:solidFill>
              </a:rPr>
              <a:t>The analysis of body composition by bioelectrical impedance produces estimates of total body water (TBW), fat-free mass (FFM), and fat mass by measuring the resistance of the body as a conductor to a very small alternating electrical current. </a:t>
            </a:r>
          </a:p>
          <a:p>
            <a:pPr algn="just">
              <a:defRPr/>
            </a:pPr>
            <a:endParaRPr lang="en-GB" sz="2000" b="0" dirty="0">
              <a:solidFill>
                <a:schemeClr val="accent2">
                  <a:lumMod val="75000"/>
                </a:schemeClr>
              </a:solidFill>
            </a:endParaRPr>
          </a:p>
          <a:p>
            <a:pPr algn="just">
              <a:defRPr/>
            </a:pPr>
            <a:r>
              <a:rPr lang="en-GB" sz="2000" b="0" dirty="0">
                <a:solidFill>
                  <a:schemeClr val="accent2">
                    <a:lumMod val="75000"/>
                  </a:schemeClr>
                </a:solidFill>
              </a:rPr>
              <a:t>Bioelectrical impedance analysers do not measure any biological quantity or describe any biophysical model related to obesity. Bioelectrical impedance analysers use math formulas to describe statistical associations based on biological relationships for a specific population, and as such the equations are useful only for subjects that closely match the reference population in body size and shape. BIA has been applied to overweight or obese and for normal weight individuals too.</a:t>
            </a:r>
          </a:p>
        </p:txBody>
      </p:sp>
    </p:spTree>
    <p:extLst>
      <p:ext uri="{BB962C8B-B14F-4D97-AF65-F5344CB8AC3E}">
        <p14:creationId xmlns:p14="http://schemas.microsoft.com/office/powerpoint/2010/main" val="2925619425"/>
      </p:ext>
    </p:extLst>
  </p:cSld>
  <p:clrMapOvr>
    <a:masterClrMapping/>
  </p:clrMapOvr>
  <p:transition advClick="0" advTm="3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2" name="Prostokąt 1">
            <a:extLst>
              <a:ext uri="{FF2B5EF4-FFF2-40B4-BE49-F238E27FC236}">
                <a16:creationId xmlns:a16="http://schemas.microsoft.com/office/drawing/2014/main" id="{28B9937F-6FB0-4170-A270-96E0A5C60740}"/>
              </a:ext>
            </a:extLst>
          </p:cNvPr>
          <p:cNvSpPr/>
          <p:nvPr/>
        </p:nvSpPr>
        <p:spPr>
          <a:xfrm>
            <a:off x="0" y="764704"/>
            <a:ext cx="9144000" cy="1107996"/>
          </a:xfrm>
          <a:prstGeom prst="rect">
            <a:avLst/>
          </a:prstGeom>
        </p:spPr>
        <p:txBody>
          <a:bodyPr wrap="square">
            <a:spAutoFit/>
          </a:bodyPr>
          <a:lstStyle/>
          <a:p>
            <a:pPr algn="ctr">
              <a:defRPr/>
            </a:pPr>
            <a:r>
              <a:rPr lang="en-GB" sz="2200" dirty="0">
                <a:solidFill>
                  <a:schemeClr val="accent2">
                    <a:lumMod val="75000"/>
                  </a:schemeClr>
                </a:solidFill>
              </a:rPr>
              <a:t>Physiological signs as a non-invasive, basic way to asses patient state in modern, effective, multimodal biosignal acquisition systems.   </a:t>
            </a:r>
          </a:p>
        </p:txBody>
      </p:sp>
      <p:sp>
        <p:nvSpPr>
          <p:cNvPr id="9" name="Prostokąt 3">
            <a:extLst>
              <a:ext uri="{FF2B5EF4-FFF2-40B4-BE49-F238E27FC236}">
                <a16:creationId xmlns:a16="http://schemas.microsoft.com/office/drawing/2014/main" id="{4E81B037-89E7-420D-AB1F-8D32EE150983}"/>
              </a:ext>
            </a:extLst>
          </p:cNvPr>
          <p:cNvSpPr/>
          <p:nvPr/>
        </p:nvSpPr>
        <p:spPr>
          <a:xfrm>
            <a:off x="92365" y="1988840"/>
            <a:ext cx="8928992" cy="4093428"/>
          </a:xfrm>
          <a:prstGeom prst="rect">
            <a:avLst/>
          </a:prstGeom>
        </p:spPr>
        <p:txBody>
          <a:bodyPr wrap="square">
            <a:spAutoFit/>
          </a:bodyPr>
          <a:lstStyle/>
          <a:p>
            <a:pPr algn="just">
              <a:defRPr/>
            </a:pPr>
            <a:r>
              <a:rPr lang="en-GB" sz="2000" b="0" dirty="0">
                <a:solidFill>
                  <a:schemeClr val="accent2">
                    <a:lumMod val="75000"/>
                  </a:schemeClr>
                </a:solidFill>
                <a:highlight>
                  <a:srgbClr val="FFFF00"/>
                </a:highlight>
              </a:rPr>
              <a:t>Vital signs </a:t>
            </a:r>
            <a:r>
              <a:rPr lang="en-GB" sz="2000" b="0" dirty="0">
                <a:solidFill>
                  <a:schemeClr val="accent2">
                    <a:lumMod val="75000"/>
                  </a:schemeClr>
                </a:solidFill>
              </a:rPr>
              <a:t>are the parameters obtaining as an effect of various physiological signals measurement, in order to assess the most basic body functions, what important </a:t>
            </a:r>
            <a:r>
              <a:rPr lang="en-GB" sz="2000" b="0" dirty="0">
                <a:solidFill>
                  <a:schemeClr val="accent2">
                    <a:lumMod val="75000"/>
                  </a:schemeClr>
                </a:solidFill>
                <a:highlight>
                  <a:srgbClr val="FFFF00"/>
                </a:highlight>
              </a:rPr>
              <a:t>in non-invasive way</a:t>
            </a:r>
            <a:r>
              <a:rPr lang="en-GB" sz="2000" b="0" dirty="0">
                <a:solidFill>
                  <a:schemeClr val="accent2">
                    <a:lumMod val="75000"/>
                  </a:schemeClr>
                </a:solidFill>
              </a:rPr>
              <a:t>. </a:t>
            </a:r>
            <a:r>
              <a:rPr lang="pl-PL" sz="2000" b="0" dirty="0" err="1">
                <a:solidFill>
                  <a:schemeClr val="accent2">
                    <a:lumMod val="75000"/>
                  </a:schemeClr>
                </a:solidFill>
              </a:rPr>
              <a:t>They</a:t>
            </a:r>
            <a:r>
              <a:rPr lang="pl-PL" sz="2000" b="0" dirty="0">
                <a:solidFill>
                  <a:schemeClr val="accent2">
                    <a:lumMod val="75000"/>
                  </a:schemeClr>
                </a:solidFill>
              </a:rPr>
              <a:t> </a:t>
            </a:r>
            <a:r>
              <a:rPr lang="pl-PL" sz="2000" b="0" dirty="0" err="1">
                <a:solidFill>
                  <a:schemeClr val="accent2">
                    <a:lumMod val="75000"/>
                  </a:schemeClr>
                </a:solidFill>
              </a:rPr>
              <a:t>can</a:t>
            </a:r>
            <a:r>
              <a:rPr lang="pl-PL" sz="2000" b="0" dirty="0">
                <a:solidFill>
                  <a:schemeClr val="accent2">
                    <a:lumMod val="75000"/>
                  </a:schemeClr>
                </a:solidFill>
              </a:rPr>
              <a:t> be </a:t>
            </a:r>
            <a:r>
              <a:rPr lang="pl-PL" sz="2000" b="0" dirty="0" err="1">
                <a:solidFill>
                  <a:schemeClr val="accent2">
                    <a:lumMod val="75000"/>
                  </a:schemeClr>
                </a:solidFill>
              </a:rPr>
              <a:t>divided</a:t>
            </a:r>
            <a:r>
              <a:rPr lang="pl-PL" sz="2000" b="0" dirty="0">
                <a:solidFill>
                  <a:schemeClr val="accent2">
                    <a:lumMod val="75000"/>
                  </a:schemeClr>
                </a:solidFill>
              </a:rPr>
              <a:t> </a:t>
            </a:r>
            <a:r>
              <a:rPr lang="pl-PL" sz="2000" b="0" dirty="0" err="1">
                <a:solidFill>
                  <a:schemeClr val="accent2">
                    <a:lumMod val="75000"/>
                  </a:schemeClr>
                </a:solidFill>
              </a:rPr>
              <a:t>into</a:t>
            </a:r>
            <a:r>
              <a:rPr lang="pl-PL" sz="2000" b="0" dirty="0">
                <a:solidFill>
                  <a:schemeClr val="accent2">
                    <a:lumMod val="75000"/>
                  </a:schemeClr>
                </a:solidFill>
              </a:rPr>
              <a:t> </a:t>
            </a:r>
            <a:r>
              <a:rPr lang="pl-PL" sz="2000" b="0" dirty="0" err="1">
                <a:solidFill>
                  <a:schemeClr val="accent2">
                    <a:lumMod val="75000"/>
                  </a:schemeClr>
                </a:solidFill>
              </a:rPr>
              <a:t>electrical</a:t>
            </a:r>
            <a:r>
              <a:rPr lang="pl-PL" sz="2000" b="0" dirty="0">
                <a:solidFill>
                  <a:schemeClr val="accent2">
                    <a:lumMod val="75000"/>
                  </a:schemeClr>
                </a:solidFill>
              </a:rPr>
              <a:t> </a:t>
            </a:r>
            <a:r>
              <a:rPr lang="pl-PL" sz="2000" b="0" dirty="0" err="1">
                <a:solidFill>
                  <a:schemeClr val="accent2">
                    <a:lumMod val="75000"/>
                  </a:schemeClr>
                </a:solidFill>
              </a:rPr>
              <a:t>or</a:t>
            </a:r>
            <a:r>
              <a:rPr lang="pl-PL" sz="2000" b="0" dirty="0">
                <a:solidFill>
                  <a:schemeClr val="accent2">
                    <a:lumMod val="75000"/>
                  </a:schemeClr>
                </a:solidFill>
              </a:rPr>
              <a:t> non-</a:t>
            </a:r>
            <a:r>
              <a:rPr lang="pl-PL" sz="2000" b="0" dirty="0" err="1">
                <a:solidFill>
                  <a:schemeClr val="accent2">
                    <a:lumMod val="75000"/>
                  </a:schemeClr>
                </a:solidFill>
              </a:rPr>
              <a:t>electrical</a:t>
            </a:r>
            <a:r>
              <a:rPr lang="pl-PL" sz="2000" b="0" dirty="0">
                <a:solidFill>
                  <a:schemeClr val="accent2">
                    <a:lumMod val="75000"/>
                  </a:schemeClr>
                </a:solidFill>
              </a:rPr>
              <a:t> </a:t>
            </a:r>
            <a:r>
              <a:rPr lang="pl-PL" sz="2000" b="0" dirty="0" err="1">
                <a:solidFill>
                  <a:schemeClr val="accent2">
                    <a:lumMod val="75000"/>
                  </a:schemeClr>
                </a:solidFill>
              </a:rPr>
              <a:t>biosignals</a:t>
            </a:r>
            <a:r>
              <a:rPr lang="pl-PL" sz="2000" b="0" dirty="0">
                <a:solidFill>
                  <a:schemeClr val="accent2">
                    <a:lumMod val="75000"/>
                  </a:schemeClr>
                </a:solidFill>
              </a:rPr>
              <a:t>. The most </a:t>
            </a:r>
            <a:r>
              <a:rPr lang="pl-PL" sz="2000" b="0" dirty="0" err="1">
                <a:solidFill>
                  <a:schemeClr val="accent2">
                    <a:lumMod val="75000"/>
                  </a:schemeClr>
                </a:solidFill>
              </a:rPr>
              <a:t>common</a:t>
            </a:r>
            <a:r>
              <a:rPr lang="pl-PL" sz="2000" b="0" dirty="0">
                <a:solidFill>
                  <a:schemeClr val="accent2">
                    <a:lumMod val="75000"/>
                  </a:schemeClr>
                </a:solidFill>
              </a:rPr>
              <a:t>: </a:t>
            </a:r>
            <a:endParaRPr lang="en-GB" sz="2000" b="0" dirty="0">
              <a:solidFill>
                <a:schemeClr val="accent2">
                  <a:lumMod val="75000"/>
                </a:schemeClr>
              </a:solidFill>
            </a:endParaRPr>
          </a:p>
          <a:p>
            <a:pPr marL="800100" lvl="1" indent="-342900" algn="just">
              <a:buFont typeface="Courier New" panose="02070309020205020404" pitchFamily="49" charset="0"/>
              <a:buChar char="o"/>
              <a:defRPr/>
            </a:pPr>
            <a:r>
              <a:rPr lang="en-GB" sz="2000" b="0" dirty="0">
                <a:solidFill>
                  <a:schemeClr val="accent2">
                    <a:lumMod val="75000"/>
                  </a:schemeClr>
                </a:solidFill>
              </a:rPr>
              <a:t>Electrocardiography - ECG,</a:t>
            </a:r>
          </a:p>
          <a:p>
            <a:pPr marL="800100" lvl="1" indent="-342900" algn="just">
              <a:buFont typeface="Courier New" panose="02070309020205020404" pitchFamily="49" charset="0"/>
              <a:buChar char="o"/>
              <a:defRPr/>
            </a:pPr>
            <a:r>
              <a:rPr lang="en-GB" sz="2000" b="0" dirty="0">
                <a:solidFill>
                  <a:schemeClr val="accent2">
                    <a:lumMod val="75000"/>
                  </a:schemeClr>
                </a:solidFill>
              </a:rPr>
              <a:t>Electromyography - EMG, </a:t>
            </a:r>
          </a:p>
          <a:p>
            <a:pPr marL="800100" lvl="1" indent="-342900" algn="just">
              <a:buFont typeface="Courier New" panose="02070309020205020404" pitchFamily="49" charset="0"/>
              <a:buChar char="o"/>
              <a:defRPr/>
            </a:pPr>
            <a:r>
              <a:rPr lang="en-GB" sz="2000" b="0" dirty="0">
                <a:solidFill>
                  <a:schemeClr val="accent2">
                    <a:lumMod val="75000"/>
                  </a:schemeClr>
                </a:solidFill>
              </a:rPr>
              <a:t>Electroencephalography - EEG,</a:t>
            </a:r>
          </a:p>
          <a:p>
            <a:pPr marL="800100" lvl="1" indent="-342900" algn="just">
              <a:buFont typeface="Courier New" panose="02070309020205020404" pitchFamily="49" charset="0"/>
              <a:buChar char="o"/>
              <a:defRPr/>
            </a:pPr>
            <a:r>
              <a:rPr lang="en-GB" sz="2000" b="0" dirty="0">
                <a:solidFill>
                  <a:schemeClr val="accent2">
                    <a:lumMod val="75000"/>
                  </a:schemeClr>
                </a:solidFill>
              </a:rPr>
              <a:t>Electrooculography - EOG,</a:t>
            </a:r>
          </a:p>
          <a:p>
            <a:pPr marL="800100" lvl="1" indent="-342900" algn="just">
              <a:buFont typeface="Courier New" panose="02070309020205020404" pitchFamily="49" charset="0"/>
              <a:buChar char="o"/>
              <a:defRPr/>
            </a:pPr>
            <a:r>
              <a:rPr lang="en-GB" sz="2000" b="0" dirty="0">
                <a:solidFill>
                  <a:schemeClr val="accent2">
                    <a:lumMod val="75000"/>
                  </a:schemeClr>
                </a:solidFill>
              </a:rPr>
              <a:t>Galvanic skin response - GSR,</a:t>
            </a:r>
          </a:p>
          <a:p>
            <a:pPr marL="1257300" lvl="2" indent="-342900" algn="just">
              <a:buFont typeface="Courier New" panose="02070309020205020404" pitchFamily="49" charset="0"/>
              <a:buChar char="o"/>
              <a:defRPr/>
            </a:pPr>
            <a:r>
              <a:rPr lang="en-GB" sz="2000" b="0" dirty="0">
                <a:solidFill>
                  <a:schemeClr val="accent2">
                    <a:lumMod val="75000"/>
                  </a:schemeClr>
                </a:solidFill>
              </a:rPr>
              <a:t>Pulse wave - PW,</a:t>
            </a:r>
          </a:p>
          <a:p>
            <a:pPr marL="1257300" lvl="2" indent="-342900" algn="just">
              <a:buFont typeface="Courier New" panose="02070309020205020404" pitchFamily="49" charset="0"/>
              <a:buChar char="o"/>
              <a:defRPr/>
            </a:pPr>
            <a:r>
              <a:rPr lang="en-GB" sz="2000" b="0" dirty="0">
                <a:solidFill>
                  <a:schemeClr val="accent2">
                    <a:lumMod val="75000"/>
                  </a:schemeClr>
                </a:solidFill>
              </a:rPr>
              <a:t>Body temperature - BT, </a:t>
            </a:r>
          </a:p>
          <a:p>
            <a:pPr marL="1257300" lvl="2" indent="-342900" algn="just">
              <a:buFont typeface="Courier New" panose="02070309020205020404" pitchFamily="49" charset="0"/>
              <a:buChar char="o"/>
              <a:defRPr/>
            </a:pPr>
            <a:r>
              <a:rPr lang="en-GB" sz="2000" b="0" dirty="0">
                <a:solidFill>
                  <a:schemeClr val="accent2">
                    <a:lumMod val="75000"/>
                  </a:schemeClr>
                </a:solidFill>
              </a:rPr>
              <a:t>Blood pressure - BP, </a:t>
            </a:r>
          </a:p>
          <a:p>
            <a:pPr marL="1257300" lvl="2" indent="-342900" algn="just">
              <a:buFont typeface="Courier New" panose="02070309020205020404" pitchFamily="49" charset="0"/>
              <a:buChar char="o"/>
              <a:defRPr/>
            </a:pPr>
            <a:r>
              <a:rPr lang="en-GB" sz="2000" b="0" dirty="0">
                <a:solidFill>
                  <a:schemeClr val="accent2">
                    <a:lumMod val="75000"/>
                  </a:schemeClr>
                </a:solidFill>
              </a:rPr>
              <a:t>Respiratory rate - RR. </a:t>
            </a:r>
          </a:p>
        </p:txBody>
      </p:sp>
    </p:spTree>
  </p:cSld>
  <p:clrMapOvr>
    <a:masterClrMapping/>
  </p:clrMapOvr>
  <p:transition advClick="0" advTm="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9" name="Prostokąt 3">
            <a:extLst>
              <a:ext uri="{FF2B5EF4-FFF2-40B4-BE49-F238E27FC236}">
                <a16:creationId xmlns:a16="http://schemas.microsoft.com/office/drawing/2014/main" id="{4E81B037-89E7-420D-AB1F-8D32EE150983}"/>
              </a:ext>
            </a:extLst>
          </p:cNvPr>
          <p:cNvSpPr/>
          <p:nvPr/>
        </p:nvSpPr>
        <p:spPr>
          <a:xfrm>
            <a:off x="107504" y="836712"/>
            <a:ext cx="8928992" cy="1631216"/>
          </a:xfrm>
          <a:prstGeom prst="rect">
            <a:avLst/>
          </a:prstGeom>
        </p:spPr>
        <p:txBody>
          <a:bodyPr wrap="square">
            <a:spAutoFit/>
          </a:bodyPr>
          <a:lstStyle/>
          <a:p>
            <a:pPr algn="just">
              <a:defRPr/>
            </a:pPr>
            <a:r>
              <a:rPr lang="en-GB" sz="2000" b="0" dirty="0">
                <a:solidFill>
                  <a:schemeClr val="accent2">
                    <a:lumMod val="75000"/>
                  </a:schemeClr>
                </a:solidFill>
                <a:highlight>
                  <a:srgbClr val="FFFFFF"/>
                </a:highlight>
              </a:rPr>
              <a:t>The analysis of physiological signals is widely used for the development of diagnosis support tools in medicine. The use of multiple signals or physiological measures as a whole has been carried out using data fusion techniques commonly known as multimodal fusion, which has demonstrated its ability to improve the accuracy of diagnostic care systems</a:t>
            </a:r>
            <a:r>
              <a:rPr lang="pl-PL" sz="2000" b="0" dirty="0">
                <a:solidFill>
                  <a:schemeClr val="accent2">
                    <a:lumMod val="75000"/>
                  </a:schemeClr>
                </a:solidFill>
                <a:highlight>
                  <a:srgbClr val="FFFFFF"/>
                </a:highlight>
              </a:rPr>
              <a:t>.</a:t>
            </a:r>
          </a:p>
        </p:txBody>
      </p:sp>
      <p:pic>
        <p:nvPicPr>
          <p:cNvPr id="4" name="Obraz 3">
            <a:extLst>
              <a:ext uri="{FF2B5EF4-FFF2-40B4-BE49-F238E27FC236}">
                <a16:creationId xmlns:a16="http://schemas.microsoft.com/office/drawing/2014/main" id="{18D9A90E-735A-43D0-83E1-7B3F6FBB539B}"/>
              </a:ext>
            </a:extLst>
          </p:cNvPr>
          <p:cNvPicPr>
            <a:picLocks noChangeAspect="1"/>
          </p:cNvPicPr>
          <p:nvPr/>
        </p:nvPicPr>
        <p:blipFill>
          <a:blip r:embed="rId3"/>
          <a:stretch>
            <a:fillRect/>
          </a:stretch>
        </p:blipFill>
        <p:spPr>
          <a:xfrm>
            <a:off x="161764" y="2636912"/>
            <a:ext cx="8820472" cy="2305604"/>
          </a:xfrm>
          <a:prstGeom prst="rect">
            <a:avLst/>
          </a:prstGeom>
        </p:spPr>
      </p:pic>
      <p:sp>
        <p:nvSpPr>
          <p:cNvPr id="11" name="Prostokąt 3">
            <a:extLst>
              <a:ext uri="{FF2B5EF4-FFF2-40B4-BE49-F238E27FC236}">
                <a16:creationId xmlns:a16="http://schemas.microsoft.com/office/drawing/2014/main" id="{07FBDF1B-B38A-42E9-87B0-811E7F760B9C}"/>
              </a:ext>
            </a:extLst>
          </p:cNvPr>
          <p:cNvSpPr/>
          <p:nvPr/>
        </p:nvSpPr>
        <p:spPr>
          <a:xfrm>
            <a:off x="107504" y="5250504"/>
            <a:ext cx="8928992" cy="707886"/>
          </a:xfrm>
          <a:prstGeom prst="rect">
            <a:avLst/>
          </a:prstGeom>
        </p:spPr>
        <p:txBody>
          <a:bodyPr wrap="square">
            <a:spAutoFit/>
          </a:bodyPr>
          <a:lstStyle/>
          <a:p>
            <a:pPr algn="just">
              <a:defRPr/>
            </a:pPr>
            <a:r>
              <a:rPr lang="en-GB" sz="2000" b="0" dirty="0">
                <a:solidFill>
                  <a:schemeClr val="accent2">
                    <a:lumMod val="75000"/>
                  </a:schemeClr>
                </a:solidFill>
                <a:highlight>
                  <a:srgbClr val="FFFFFF"/>
                </a:highlight>
              </a:rPr>
              <a:t>Classification of physiological signals, which can be integrated in </a:t>
            </a:r>
            <a:r>
              <a:rPr lang="en-GB" sz="2000" b="0" dirty="0" err="1">
                <a:solidFill>
                  <a:schemeClr val="accent2">
                    <a:lumMod val="75000"/>
                  </a:schemeClr>
                </a:solidFill>
                <a:highlight>
                  <a:srgbClr val="FFFFFF"/>
                </a:highlight>
              </a:rPr>
              <a:t>muti</a:t>
            </a:r>
            <a:r>
              <a:rPr lang="en-GB" sz="2000" b="0" dirty="0">
                <a:solidFill>
                  <a:schemeClr val="accent2">
                    <a:lumMod val="75000"/>
                  </a:schemeClr>
                </a:solidFill>
                <a:highlight>
                  <a:srgbClr val="FFFFFF"/>
                </a:highlight>
              </a:rPr>
              <a:t>-modal measurement systems is presented on the tree diagram.</a:t>
            </a:r>
          </a:p>
        </p:txBody>
      </p:sp>
    </p:spTree>
    <p:extLst>
      <p:ext uri="{BB962C8B-B14F-4D97-AF65-F5344CB8AC3E}">
        <p14:creationId xmlns:p14="http://schemas.microsoft.com/office/powerpoint/2010/main" val="3192083708"/>
      </p:ext>
    </p:extLst>
  </p:cSld>
  <p:clrMapOvr>
    <a:masterClrMapping/>
  </p:clrMapOvr>
  <p:transition advClick="0" advTm="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D7F052-12D2-4476-BCD0-6B14FF2CBE50}"/>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1" name="Rectangle 2">
            <a:extLst>
              <a:ext uri="{FF2B5EF4-FFF2-40B4-BE49-F238E27FC236}">
                <a16:creationId xmlns:a16="http://schemas.microsoft.com/office/drawing/2014/main" id="{A19D27B6-3918-41BD-86A4-18A6BA0562C3}"/>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2" name="Rectangle 2">
            <a:extLst>
              <a:ext uri="{FF2B5EF4-FFF2-40B4-BE49-F238E27FC236}">
                <a16:creationId xmlns:a16="http://schemas.microsoft.com/office/drawing/2014/main" id="{36772BD0-516D-4BF7-92E6-E108C8852AF9}"/>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3" name="Rectangle 2">
            <a:extLst>
              <a:ext uri="{FF2B5EF4-FFF2-40B4-BE49-F238E27FC236}">
                <a16:creationId xmlns:a16="http://schemas.microsoft.com/office/drawing/2014/main" id="{7D5C157F-9564-4480-B509-11234DAD5632}"/>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7174" name="Rectangle 4">
            <a:extLst>
              <a:ext uri="{FF2B5EF4-FFF2-40B4-BE49-F238E27FC236}">
                <a16:creationId xmlns:a16="http://schemas.microsoft.com/office/drawing/2014/main" id="{F2CF61EE-0026-4A42-B800-DD26CAF4CE6A}"/>
              </a:ext>
            </a:extLst>
          </p:cNvPr>
          <p:cNvSpPr>
            <a:spLocks noChangeArrowheads="1"/>
          </p:cNvSpPr>
          <p:nvPr/>
        </p:nvSpPr>
        <p:spPr bwMode="auto">
          <a:xfrm>
            <a:off x="0" y="-123110"/>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endParaRPr lang="en-GB" altLang="pl-PL" dirty="0"/>
          </a:p>
        </p:txBody>
      </p:sp>
      <p:sp>
        <p:nvSpPr>
          <p:cNvPr id="9" name="Prostokąt 3">
            <a:extLst>
              <a:ext uri="{FF2B5EF4-FFF2-40B4-BE49-F238E27FC236}">
                <a16:creationId xmlns:a16="http://schemas.microsoft.com/office/drawing/2014/main" id="{4E81B037-89E7-420D-AB1F-8D32EE150983}"/>
              </a:ext>
            </a:extLst>
          </p:cNvPr>
          <p:cNvSpPr/>
          <p:nvPr/>
        </p:nvSpPr>
        <p:spPr>
          <a:xfrm>
            <a:off x="0" y="1844824"/>
            <a:ext cx="9144000" cy="4401205"/>
          </a:xfrm>
          <a:prstGeom prst="rect">
            <a:avLst/>
          </a:prstGeom>
        </p:spPr>
        <p:txBody>
          <a:bodyPr wrap="square">
            <a:spAutoFit/>
          </a:bodyPr>
          <a:lstStyle/>
          <a:p>
            <a:pPr marL="342900" indent="-342900" algn="just">
              <a:buFont typeface="Arial" panose="020B0604020202020204" pitchFamily="34" charset="0"/>
              <a:buChar char="•"/>
              <a:defRPr/>
            </a:pPr>
            <a:r>
              <a:rPr lang="en-GB" sz="2000" b="0" dirty="0">
                <a:solidFill>
                  <a:schemeClr val="accent2">
                    <a:lumMod val="75000"/>
                  </a:schemeClr>
                </a:solidFill>
              </a:rPr>
              <a:t>In modern, implemented e.g. in smart watches and mobile phones - </a:t>
            </a:r>
            <a:r>
              <a:rPr lang="en-GB" sz="2000" b="0" dirty="0">
                <a:solidFill>
                  <a:schemeClr val="accent2">
                    <a:lumMod val="75000"/>
                  </a:schemeClr>
                </a:solidFill>
                <a:highlight>
                  <a:srgbClr val="FFFF00"/>
                </a:highlight>
              </a:rPr>
              <a:t>body sensor network (BSN) systems </a:t>
            </a:r>
            <a:r>
              <a:rPr lang="en-GB" sz="2000" b="0" dirty="0">
                <a:solidFill>
                  <a:schemeClr val="accent2">
                    <a:lumMod val="75000"/>
                  </a:schemeClr>
                </a:solidFill>
              </a:rPr>
              <a:t>all mentioned bio-signs can be registered using multimodal, multichannel data acquisition and further - processing and analysis systems, to obtain a parameters &amp; indicators allowing to estimated a cumulative, weighted multi-features indicator of patient’s state </a:t>
            </a:r>
            <a:r>
              <a:rPr lang="en-GB" sz="2000" b="0" dirty="0">
                <a:solidFill>
                  <a:schemeClr val="accent2">
                    <a:lumMod val="75000"/>
                  </a:schemeClr>
                </a:solidFill>
                <a:highlight>
                  <a:srgbClr val="FFFF00"/>
                </a:highlight>
              </a:rPr>
              <a:t>to asses her/his homeostasis or well-being</a:t>
            </a:r>
            <a:r>
              <a:rPr lang="en-GB" sz="2000" b="0" dirty="0">
                <a:solidFill>
                  <a:schemeClr val="accent2">
                    <a:lumMod val="75000"/>
                  </a:schemeClr>
                </a:solidFill>
              </a:rPr>
              <a:t>.</a:t>
            </a:r>
          </a:p>
          <a:p>
            <a:pPr marL="342900" indent="-342900" algn="just">
              <a:buFont typeface="Arial" panose="020B0604020202020204" pitchFamily="34" charset="0"/>
              <a:buChar char="•"/>
              <a:defRPr/>
            </a:pPr>
            <a:r>
              <a:rPr lang="en-GB" sz="2000" b="0" dirty="0">
                <a:solidFill>
                  <a:schemeClr val="accent2">
                    <a:lumMod val="75000"/>
                  </a:schemeClr>
                </a:solidFill>
                <a:highlight>
                  <a:srgbClr val="FFFF00"/>
                </a:highlight>
              </a:rPr>
              <a:t>Homeostasis</a:t>
            </a:r>
            <a:r>
              <a:rPr lang="en-GB" sz="2000" b="0" dirty="0">
                <a:solidFill>
                  <a:schemeClr val="accent2">
                    <a:lumMod val="75000"/>
                  </a:schemeClr>
                </a:solidFill>
              </a:rPr>
              <a:t> refers to stable operating conditions in the internal environment (in the blood and interstitial fluid). This is how the human body maintains a rather constant internal environment despite changing external conditions. It is brought about by coordinated activities of cells, tissues, organs, and organ systems</a:t>
            </a:r>
          </a:p>
          <a:p>
            <a:pPr marL="342900" indent="-342900" algn="just">
              <a:buFont typeface="Arial" panose="020B0604020202020204" pitchFamily="34" charset="0"/>
              <a:buChar char="•"/>
              <a:defRPr/>
            </a:pPr>
            <a:r>
              <a:rPr lang="en-GB" sz="2000" b="0" dirty="0">
                <a:solidFill>
                  <a:schemeClr val="accent2">
                    <a:lumMod val="75000"/>
                  </a:schemeClr>
                </a:solidFill>
              </a:rPr>
              <a:t>All mentioned biosignal measurements are </a:t>
            </a:r>
            <a:r>
              <a:rPr lang="en-GB" sz="2000" b="0" dirty="0">
                <a:solidFill>
                  <a:schemeClr val="accent2">
                    <a:lumMod val="75000"/>
                  </a:schemeClr>
                </a:solidFill>
                <a:highlight>
                  <a:srgbClr val="FFFF00"/>
                </a:highlight>
              </a:rPr>
              <a:t>commonly accessible, not expensive and relatively easy to use and</a:t>
            </a:r>
            <a:r>
              <a:rPr lang="en-GB" sz="2000" b="0" dirty="0">
                <a:solidFill>
                  <a:schemeClr val="accent2">
                    <a:lumMod val="75000"/>
                  </a:schemeClr>
                </a:solidFill>
              </a:rPr>
              <a:t> do not require any complex equipment.</a:t>
            </a:r>
            <a:endParaRPr lang="en-GB" sz="2000" b="0" i="1" dirty="0">
              <a:solidFill>
                <a:schemeClr val="accent2">
                  <a:lumMod val="75000"/>
                </a:schemeClr>
              </a:solidFill>
            </a:endParaRPr>
          </a:p>
        </p:txBody>
      </p:sp>
      <p:sp>
        <p:nvSpPr>
          <p:cNvPr id="3" name="Prostokąt 2">
            <a:extLst>
              <a:ext uri="{FF2B5EF4-FFF2-40B4-BE49-F238E27FC236}">
                <a16:creationId xmlns:a16="http://schemas.microsoft.com/office/drawing/2014/main" id="{8526D995-3200-4C3F-B6E3-9C5BB8FC4269}"/>
              </a:ext>
            </a:extLst>
          </p:cNvPr>
          <p:cNvSpPr/>
          <p:nvPr/>
        </p:nvSpPr>
        <p:spPr>
          <a:xfrm>
            <a:off x="0" y="692696"/>
            <a:ext cx="9144000" cy="1107996"/>
          </a:xfrm>
          <a:prstGeom prst="rect">
            <a:avLst/>
          </a:prstGeom>
        </p:spPr>
        <p:txBody>
          <a:bodyPr wrap="square">
            <a:spAutoFit/>
          </a:bodyPr>
          <a:lstStyle/>
          <a:p>
            <a:pPr algn="ctr">
              <a:defRPr/>
            </a:pPr>
            <a:r>
              <a:rPr lang="en-GB" sz="2200" dirty="0">
                <a:solidFill>
                  <a:schemeClr val="accent2">
                    <a:lumMod val="75000"/>
                  </a:schemeClr>
                </a:solidFill>
              </a:rPr>
              <a:t>Physiological signs – high technology integration of multi-modal biosignal recordings in Body Sensor Networks (BSN), implemented in ‚smart’, wearable devices e.g. smart / sport-watches   </a:t>
            </a:r>
          </a:p>
        </p:txBody>
      </p:sp>
    </p:spTree>
    <p:extLst>
      <p:ext uri="{BB962C8B-B14F-4D97-AF65-F5344CB8AC3E}">
        <p14:creationId xmlns:p14="http://schemas.microsoft.com/office/powerpoint/2010/main" val="1289933579"/>
      </p:ext>
    </p:extLst>
  </p:cSld>
  <p:clrMapOvr>
    <a:masterClrMapping/>
  </p:clrMapOvr>
  <p:transition advClick="0" advTm="3000"/>
</p:sld>
</file>

<file path=ppt/theme/theme1.xml><?xml version="1.0" encoding="utf-8"?>
<a:theme xmlns:a="http://schemas.openxmlformats.org/drawingml/2006/main" name="Pantallazo inicio">
  <a:themeElements>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ojekt niestandardow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ojekt niestandardow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ojekt niestandardow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ojekt niestandardow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ojekt niestandardow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ojekt niestandardow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ojekt niestandardow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ojekt niestandardow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ojekt niestandardow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ojekt niestandardow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ojekt niestandardow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ojekt niestandardow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ntallazo cier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WOIZ - prezentacja &quot;wykładowa&quot;">
  <a:themeElements>
    <a:clrScheme name="">
      <a:dk1>
        <a:srgbClr val="000000"/>
      </a:dk1>
      <a:lt1>
        <a:srgbClr val="FFFFFF"/>
      </a:lt1>
      <a:dk2>
        <a:srgbClr val="000000"/>
      </a:dk2>
      <a:lt2>
        <a:srgbClr val="808080"/>
      </a:lt2>
      <a:accent1>
        <a:srgbClr val="140041"/>
      </a:accent1>
      <a:accent2>
        <a:srgbClr val="333399"/>
      </a:accent2>
      <a:accent3>
        <a:srgbClr val="FFFFFF"/>
      </a:accent3>
      <a:accent4>
        <a:srgbClr val="000000"/>
      </a:accent4>
      <a:accent5>
        <a:srgbClr val="AAAAB0"/>
      </a:accent5>
      <a:accent6>
        <a:srgbClr val="2D2D8A"/>
      </a:accent6>
      <a:hlink>
        <a:srgbClr val="009999"/>
      </a:hlink>
      <a:folHlink>
        <a:srgbClr val="99CC00"/>
      </a:folHlink>
    </a:clrScheme>
    <a:fontScheme name="WOIZ - prezentacja &quot;wykładowa&quot;">
      <a:majorFont>
        <a:latin typeface="Arial Bold"/>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WOIZ - prezentacja &quot;wykładowa&qu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Pantallazo cier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Szablon_prezentacji_wer_2A_(z_1_logo)_v2</Template>
  <TotalTime>39747</TotalTime>
  <Pages>0</Pages>
  <Words>1279</Words>
  <Characters>0</Characters>
  <Application>Microsoft Office PowerPoint</Application>
  <PresentationFormat>Pokaz na ekranie (4:3)</PresentationFormat>
  <Lines>0</Lines>
  <Paragraphs>58</Paragraphs>
  <Slides>12</Slides>
  <Notes>10</Notes>
  <HiddenSlides>0</HiddenSlides>
  <MMClips>0</MMClips>
  <ScaleCrop>false</ScaleCrop>
  <HeadingPairs>
    <vt:vector size="6" baseType="variant">
      <vt:variant>
        <vt:lpstr>Używane czcionki</vt:lpstr>
      </vt:variant>
      <vt:variant>
        <vt:i4>7</vt:i4>
      </vt:variant>
      <vt:variant>
        <vt:lpstr>Motyw</vt:lpstr>
      </vt:variant>
      <vt:variant>
        <vt:i4>4</vt:i4>
      </vt:variant>
      <vt:variant>
        <vt:lpstr>Tytuły slajdów</vt:lpstr>
      </vt:variant>
      <vt:variant>
        <vt:i4>12</vt:i4>
      </vt:variant>
    </vt:vector>
  </HeadingPairs>
  <TitlesOfParts>
    <vt:vector size="23" baseType="lpstr">
      <vt:lpstr>Arial</vt:lpstr>
      <vt:lpstr>Arial Bold</vt:lpstr>
      <vt:lpstr>Bradley Hand ITC</vt:lpstr>
      <vt:lpstr>Courier New</vt:lpstr>
      <vt:lpstr>Gill Sans</vt:lpstr>
      <vt:lpstr>Times New Roman</vt:lpstr>
      <vt:lpstr>Wingdings</vt:lpstr>
      <vt:lpstr>Pantallazo inicio</vt:lpstr>
      <vt:lpstr>Pantallazo cierre</vt:lpstr>
      <vt:lpstr>1_WOIZ - prezentacja "wykładowa"</vt:lpstr>
      <vt:lpstr>1_Pantallazo cierre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PKO BP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PKO BP SA</dc:creator>
  <cp:lastModifiedBy>Katarzyna Mleczko</cp:lastModifiedBy>
  <cp:revision>1110</cp:revision>
  <cp:lastPrinted>2011-07-18T19:05:36Z</cp:lastPrinted>
  <dcterms:created xsi:type="dcterms:W3CDTF">2010-06-23T19:02:16Z</dcterms:created>
  <dcterms:modified xsi:type="dcterms:W3CDTF">2021-07-05T07:38:39Z</dcterms:modified>
</cp:coreProperties>
</file>