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88" r:id="rId2"/>
    <p:sldMasterId id="2147483675" r:id="rId3"/>
  </p:sldMasterIdLst>
  <p:notesMasterIdLst>
    <p:notesMasterId r:id="rId16"/>
  </p:notesMasterIdLst>
  <p:handoutMasterIdLst>
    <p:handoutMasterId r:id="rId17"/>
  </p:handoutMasterIdLst>
  <p:sldIdLst>
    <p:sldId id="627" r:id="rId4"/>
    <p:sldId id="672" r:id="rId5"/>
    <p:sldId id="682" r:id="rId6"/>
    <p:sldId id="681" r:id="rId7"/>
    <p:sldId id="683" r:id="rId8"/>
    <p:sldId id="684" r:id="rId9"/>
    <p:sldId id="574" r:id="rId10"/>
    <p:sldId id="685" r:id="rId11"/>
    <p:sldId id="670" r:id="rId12"/>
    <p:sldId id="673" r:id="rId13"/>
    <p:sldId id="679" r:id="rId14"/>
    <p:sldId id="686" r:id="rId15"/>
  </p:sldIdLst>
  <p:sldSz cx="9144000" cy="6858000" type="screen4x3"/>
  <p:notesSz cx="6669088" cy="9928225"/>
  <p:defaultTextStyle>
    <a:defPPr>
      <a:defRPr lang="en-US"/>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istina Herrero Ligero" initials="CH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22061"/>
    <a:srgbClr val="0404E6"/>
    <a:srgbClr val="F26200"/>
    <a:srgbClr val="262673"/>
    <a:srgbClr val="FF6600"/>
    <a:srgbClr val="D16D09"/>
    <a:srgbClr val="D15509"/>
    <a:srgbClr val="FF330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88620" autoAdjust="0"/>
  </p:normalViewPr>
  <p:slideViewPr>
    <p:cSldViewPr>
      <p:cViewPr varScale="1">
        <p:scale>
          <a:sx n="69" d="100"/>
          <a:sy n="69" d="100"/>
        </p:scale>
        <p:origin x="1661" y="7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A786AC13-3B3C-434F-930F-3759522426C4}"/>
              </a:ext>
            </a:extLst>
          </p:cNvPr>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1" name="Rectangle 3">
            <a:extLst>
              <a:ext uri="{FF2B5EF4-FFF2-40B4-BE49-F238E27FC236}">
                <a16:creationId xmlns:a16="http://schemas.microsoft.com/office/drawing/2014/main" id="{12F27FC0-06F0-4D51-AA51-8BDFE07682D6}"/>
              </a:ext>
            </a:extLst>
          </p:cNvPr>
          <p:cNvSpPr>
            <a:spLocks noGrp="1" noChangeArrowheads="1"/>
          </p:cNvSpPr>
          <p:nvPr>
            <p:ph type="dt" sz="quarter" idx="1"/>
          </p:nvPr>
        </p:nvSpPr>
        <p:spPr bwMode="auto">
          <a:xfrm>
            <a:off x="3778250" y="0"/>
            <a:ext cx="2889250"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2" name="Rectangle 4">
            <a:extLst>
              <a:ext uri="{FF2B5EF4-FFF2-40B4-BE49-F238E27FC236}">
                <a16:creationId xmlns:a16="http://schemas.microsoft.com/office/drawing/2014/main" id="{E82735A0-647D-4BD1-BD5B-45621751ED74}"/>
              </a:ext>
            </a:extLst>
          </p:cNvPr>
          <p:cNvSpPr>
            <a:spLocks noGrp="1" noChangeArrowheads="1"/>
          </p:cNvSpPr>
          <p:nvPr>
            <p:ph type="ftr" sz="quarter" idx="2"/>
          </p:nvPr>
        </p:nvSpPr>
        <p:spPr bwMode="auto">
          <a:xfrm>
            <a:off x="0" y="9431338"/>
            <a:ext cx="2890838"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3" name="Rectangle 5">
            <a:extLst>
              <a:ext uri="{FF2B5EF4-FFF2-40B4-BE49-F238E27FC236}">
                <a16:creationId xmlns:a16="http://schemas.microsoft.com/office/drawing/2014/main" id="{8BC580F7-5C43-4800-8EB5-F383B44EFA06}"/>
              </a:ext>
            </a:extLst>
          </p:cNvPr>
          <p:cNvSpPr>
            <a:spLocks noGrp="1" noChangeArrowheads="1"/>
          </p:cNvSpPr>
          <p:nvPr>
            <p:ph type="sldNum" sz="quarter" idx="3"/>
          </p:nvPr>
        </p:nvSpPr>
        <p:spPr bwMode="auto">
          <a:xfrm>
            <a:off x="3778250" y="9431338"/>
            <a:ext cx="2889250"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F4D8571-DAE3-4A0A-B55A-D352E17371B3}" type="slidenum">
              <a:rPr lang="pl-PL" altLang="pl-PL"/>
              <a:pPr>
                <a:defRPr/>
              </a:pPr>
              <a:t>‹#›</a:t>
            </a:fld>
            <a:endParaRPr lang="pl-PL" altLang="pl-PL"/>
          </a:p>
        </p:txBody>
      </p:sp>
    </p:spTree>
    <p:extLst>
      <p:ext uri="{BB962C8B-B14F-4D97-AF65-F5344CB8AC3E}">
        <p14:creationId xmlns:p14="http://schemas.microsoft.com/office/powerpoint/2010/main" val="635484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9D23DB73-A9FE-4E14-959C-1751FBB3DBE7}"/>
              </a:ext>
            </a:extLst>
          </p:cNvPr>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3" name="Rectangle 3">
            <a:extLst>
              <a:ext uri="{FF2B5EF4-FFF2-40B4-BE49-F238E27FC236}">
                <a16:creationId xmlns:a16="http://schemas.microsoft.com/office/drawing/2014/main" id="{A9DAA2C6-4EF0-41B4-BC9E-E27E5042BB98}"/>
              </a:ext>
            </a:extLst>
          </p:cNvPr>
          <p:cNvSpPr>
            <a:spLocks noGrp="1" noChangeArrowheads="1"/>
          </p:cNvSpPr>
          <p:nvPr>
            <p:ph type="dt" idx="1"/>
          </p:nvPr>
        </p:nvSpPr>
        <p:spPr bwMode="auto">
          <a:xfrm>
            <a:off x="3778250" y="0"/>
            <a:ext cx="2889250"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3076" name="Rectangle 4">
            <a:extLst>
              <a:ext uri="{FF2B5EF4-FFF2-40B4-BE49-F238E27FC236}">
                <a16:creationId xmlns:a16="http://schemas.microsoft.com/office/drawing/2014/main" id="{6437E330-273C-4546-B9FD-22B008B64B45}"/>
              </a:ext>
            </a:extLst>
          </p:cNvPr>
          <p:cNvSpPr>
            <a:spLocks noGrp="1" noRot="1" noChangeAspect="1" noChangeArrowheads="1" noTextEdit="1"/>
          </p:cNvSpPr>
          <p:nvPr>
            <p:ph type="sldImg" idx="2"/>
          </p:nvPr>
        </p:nvSpPr>
        <p:spPr bwMode="auto">
          <a:xfrm>
            <a:off x="854075" y="746125"/>
            <a:ext cx="4960938"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5" name="Rectangle 5">
            <a:extLst>
              <a:ext uri="{FF2B5EF4-FFF2-40B4-BE49-F238E27FC236}">
                <a16:creationId xmlns:a16="http://schemas.microsoft.com/office/drawing/2014/main" id="{DB446E1B-717C-4A79-9E33-9563462D8FF2}"/>
              </a:ext>
            </a:extLst>
          </p:cNvPr>
          <p:cNvSpPr>
            <a:spLocks noGrp="1" noChangeArrowheads="1"/>
          </p:cNvSpPr>
          <p:nvPr>
            <p:ph type="body" sz="quarter" idx="3"/>
          </p:nvPr>
        </p:nvSpPr>
        <p:spPr bwMode="auto">
          <a:xfrm>
            <a:off x="666750" y="4714875"/>
            <a:ext cx="5335588" cy="4467225"/>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153606" name="Rectangle 6">
            <a:extLst>
              <a:ext uri="{FF2B5EF4-FFF2-40B4-BE49-F238E27FC236}">
                <a16:creationId xmlns:a16="http://schemas.microsoft.com/office/drawing/2014/main" id="{FCD46796-19B0-4292-B146-6897B629387F}"/>
              </a:ext>
            </a:extLst>
          </p:cNvPr>
          <p:cNvSpPr>
            <a:spLocks noGrp="1" noChangeArrowheads="1"/>
          </p:cNvSpPr>
          <p:nvPr>
            <p:ph type="ftr" sz="quarter" idx="4"/>
          </p:nvPr>
        </p:nvSpPr>
        <p:spPr bwMode="auto">
          <a:xfrm>
            <a:off x="0" y="9431338"/>
            <a:ext cx="2890838"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7" name="Rectangle 7">
            <a:extLst>
              <a:ext uri="{FF2B5EF4-FFF2-40B4-BE49-F238E27FC236}">
                <a16:creationId xmlns:a16="http://schemas.microsoft.com/office/drawing/2014/main" id="{9D239CE3-0A73-4B0C-BABC-9F9F7B8A64F9}"/>
              </a:ext>
            </a:extLst>
          </p:cNvPr>
          <p:cNvSpPr>
            <a:spLocks noGrp="1" noChangeArrowheads="1"/>
          </p:cNvSpPr>
          <p:nvPr>
            <p:ph type="sldNum" sz="quarter" idx="5"/>
          </p:nvPr>
        </p:nvSpPr>
        <p:spPr bwMode="auto">
          <a:xfrm>
            <a:off x="3778250" y="9431338"/>
            <a:ext cx="2889250"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06E914C-D4D4-4E1B-A2D4-BEC8EAE69E5B}" type="slidenum">
              <a:rPr lang="pl-PL" altLang="pl-PL"/>
              <a:pPr>
                <a:defRPr/>
              </a:pPr>
              <a:t>‹#›</a:t>
            </a:fld>
            <a:endParaRPr lang="pl-PL" altLang="pl-PL"/>
          </a:p>
        </p:txBody>
      </p:sp>
    </p:spTree>
    <p:extLst>
      <p:ext uri="{BB962C8B-B14F-4D97-AF65-F5344CB8AC3E}">
        <p14:creationId xmlns:p14="http://schemas.microsoft.com/office/powerpoint/2010/main" val="147920541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n-ea"/>
        <a:cs typeface="+mn-cs"/>
      </a:defRPr>
    </a:lvl1pPr>
    <a:lvl2pPr marL="457200" algn="l" rtl="0" eaLnBrk="0" fontAlgn="base" hangingPunct="0">
      <a:spcBef>
        <a:spcPct val="0"/>
      </a:spcBef>
      <a:spcAft>
        <a:spcPct val="0"/>
      </a:spcAft>
      <a:defRPr sz="1200" kern="1200">
        <a:solidFill>
          <a:schemeClr val="tx1"/>
        </a:solidFill>
        <a:latin typeface="Gill Sans" charset="0"/>
        <a:ea typeface="+mn-ea"/>
        <a:cs typeface="+mn-cs"/>
      </a:defRPr>
    </a:lvl2pPr>
    <a:lvl3pPr marL="914400" algn="l" rtl="0" eaLnBrk="0" fontAlgn="base" hangingPunct="0">
      <a:spcBef>
        <a:spcPct val="0"/>
      </a:spcBef>
      <a:spcAft>
        <a:spcPct val="0"/>
      </a:spcAft>
      <a:defRPr sz="1200" kern="1200">
        <a:solidFill>
          <a:schemeClr val="tx1"/>
        </a:solidFill>
        <a:latin typeface="Gill Sans" charset="0"/>
        <a:ea typeface="+mn-ea"/>
        <a:cs typeface="+mn-cs"/>
      </a:defRPr>
    </a:lvl3pPr>
    <a:lvl4pPr marL="1371600" algn="l" rtl="0" eaLnBrk="0" fontAlgn="base" hangingPunct="0">
      <a:spcBef>
        <a:spcPct val="0"/>
      </a:spcBef>
      <a:spcAft>
        <a:spcPct val="0"/>
      </a:spcAft>
      <a:defRPr sz="1200" kern="1200">
        <a:solidFill>
          <a:schemeClr val="tx1"/>
        </a:solidFill>
        <a:latin typeface="Gill Sans" charset="0"/>
        <a:ea typeface="+mn-ea"/>
        <a:cs typeface="+mn-cs"/>
      </a:defRPr>
    </a:lvl4pPr>
    <a:lvl5pPr marL="1828800" algn="l" rtl="0" eaLnBrk="0" fontAlgn="base" hangingPunct="0">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2</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4024861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11</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3625818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3</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525295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4</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390707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5</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2033393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6</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920818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7</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447052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8</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4104421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9</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815370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10</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400609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225554"/>
      </p:ext>
    </p:extLst>
  </p:cSld>
  <p:clrMapOvr>
    <a:masterClrMapping/>
  </p:clrMapOvr>
  <p:transition advClick="0" advTm="300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475500510"/>
      </p:ext>
    </p:extLst>
  </p:cSld>
  <p:clrMapOvr>
    <a:masterClrMapping/>
  </p:clrMapOvr>
  <p:transition advClick="0" advTm="300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sym typeface="Arial" charset="0"/>
            </a:endParaRPr>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942999680"/>
      </p:ext>
    </p:extLst>
  </p:cSld>
  <p:clrMapOvr>
    <a:masterClrMapping/>
  </p:clrMapOvr>
  <p:transition advClick="0" advTm="300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539750" y="1778000"/>
            <a:ext cx="2447925" cy="300038"/>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323957132"/>
      </p:ext>
    </p:extLst>
  </p:cSld>
  <p:clrMapOvr>
    <a:masterClrMapping/>
  </p:clrMapOvr>
  <p:transition advClick="0" advTm="300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34175" y="179388"/>
            <a:ext cx="2159000" cy="578167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252413" y="179388"/>
            <a:ext cx="6329362" cy="578167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124156749"/>
      </p:ext>
    </p:extLst>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28829C-D2C5-4D42-BE8A-4F8A41114E2B}"/>
              </a:ext>
            </a:extLst>
          </p:cNvPr>
          <p:cNvSpPr>
            <a:spLocks noGrp="1"/>
          </p:cNvSpPr>
          <p:nvPr>
            <p:ph type="dt" sz="half" idx="10"/>
          </p:nvPr>
        </p:nvSpPr>
        <p:spPr>
          <a:xfrm>
            <a:off x="628650" y="6356350"/>
            <a:ext cx="2057400" cy="365125"/>
          </a:xfrm>
          <a:prstGeom prst="rect">
            <a:avLst/>
          </a:prstGeom>
        </p:spPr>
        <p:txBody>
          <a:bodyPr/>
          <a:lstStyle/>
          <a:p>
            <a:fld id="{712B9414-CB0F-4C23-B371-28EC791D4E6B}" type="datetimeFigureOut">
              <a:rPr lang="es-ES" smtClean="0"/>
              <a:t>02/07/2021</a:t>
            </a:fld>
            <a:endParaRPr lang="es-ES"/>
          </a:p>
        </p:txBody>
      </p:sp>
      <p:sp>
        <p:nvSpPr>
          <p:cNvPr id="3" name="Marcador de pie de página 2">
            <a:extLst>
              <a:ext uri="{FF2B5EF4-FFF2-40B4-BE49-F238E27FC236}">
                <a16:creationId xmlns:a16="http://schemas.microsoft.com/office/drawing/2014/main" id="{6D0BB456-2253-4052-BF6A-44170294294E}"/>
              </a:ext>
            </a:extLst>
          </p:cNvPr>
          <p:cNvSpPr>
            <a:spLocks noGrp="1"/>
          </p:cNvSpPr>
          <p:nvPr>
            <p:ph type="ftr" sz="quarter" idx="11"/>
          </p:nvPr>
        </p:nvSpPr>
        <p:spPr>
          <a:xfrm>
            <a:off x="3028950" y="6356350"/>
            <a:ext cx="3086100" cy="365125"/>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CB6EDE6-DB8A-4DB0-A5E1-EE58A5EEE730}"/>
              </a:ext>
            </a:extLst>
          </p:cNvPr>
          <p:cNvSpPr>
            <a:spLocks noGrp="1"/>
          </p:cNvSpPr>
          <p:nvPr>
            <p:ph type="sldNum" sz="quarter" idx="12"/>
          </p:nvPr>
        </p:nvSpPr>
        <p:spPr>
          <a:xfrm>
            <a:off x="6457950" y="6356350"/>
            <a:ext cx="2057400" cy="365125"/>
          </a:xfrm>
          <a:prstGeom prst="rect">
            <a:avLst/>
          </a:prstGeom>
        </p:spPr>
        <p:txBody>
          <a:bodyPr/>
          <a:lstStyle/>
          <a:p>
            <a:fld id="{44C48ACA-3E37-4987-8F1A-67691E09B26D}" type="slidenum">
              <a:rPr lang="es-ES" smtClean="0"/>
              <a:t>‹#›</a:t>
            </a:fld>
            <a:endParaRPr lang="es-ES"/>
          </a:p>
        </p:txBody>
      </p:sp>
    </p:spTree>
    <p:extLst>
      <p:ext uri="{BB962C8B-B14F-4D97-AF65-F5344CB8AC3E}">
        <p14:creationId xmlns:p14="http://schemas.microsoft.com/office/powerpoint/2010/main" val="1983156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Tree>
    <p:extLst>
      <p:ext uri="{BB962C8B-B14F-4D97-AF65-F5344CB8AC3E}">
        <p14:creationId xmlns:p14="http://schemas.microsoft.com/office/powerpoint/2010/main" val="1792898901"/>
      </p:ext>
    </p:extLst>
  </p:cSld>
  <p:clrMapOvr>
    <a:masterClrMapping/>
  </p:clrMapOvr>
  <p:transition advClick="0" advTm="300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539750" y="1778000"/>
            <a:ext cx="2447925" cy="300038"/>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957903230"/>
      </p:ext>
    </p:extLst>
  </p:cSld>
  <p:clrMapOvr>
    <a:masterClrMapping/>
  </p:clrMapOvr>
  <p:transition advClick="0" advTm="300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Tree>
    <p:extLst>
      <p:ext uri="{BB962C8B-B14F-4D97-AF65-F5344CB8AC3E}">
        <p14:creationId xmlns:p14="http://schemas.microsoft.com/office/powerpoint/2010/main" val="1971424270"/>
      </p:ext>
    </p:extLst>
  </p:cSld>
  <p:clrMapOvr>
    <a:masterClrMapping/>
  </p:clrMapOvr>
  <p:transition advClick="0" advTm="300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252413" y="1400175"/>
            <a:ext cx="4243387"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400175"/>
            <a:ext cx="4244975"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716525946"/>
      </p:ext>
    </p:extLst>
  </p:cSld>
  <p:clrMapOvr>
    <a:masterClrMapping/>
  </p:clrMapOvr>
  <p:transition advClick="0" advTm="300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844907675"/>
      </p:ext>
    </p:extLst>
  </p:cSld>
  <p:clrMapOvr>
    <a:masterClrMapping/>
  </p:clrMapOvr>
  <p:transition advClick="0" advTm="300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Tree>
    <p:extLst>
      <p:ext uri="{BB962C8B-B14F-4D97-AF65-F5344CB8AC3E}">
        <p14:creationId xmlns:p14="http://schemas.microsoft.com/office/powerpoint/2010/main" val="2339326563"/>
      </p:ext>
    </p:extLst>
  </p:cSld>
  <p:clrMapOvr>
    <a:masterClrMapping/>
  </p:clrMapOvr>
  <p:transition advClick="0" advTm="300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512791"/>
      </p:ext>
    </p:extLst>
  </p:cSld>
  <p:clrMapOvr>
    <a:masterClrMapping/>
  </p:clrMapOvr>
  <p:transition advClick="0" advTm="300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9.jp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1.jpg"/><Relationship Id="rId18" Type="http://schemas.openxmlformats.org/officeDocument/2006/relationships/image" Target="../media/image15.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17" Type="http://schemas.openxmlformats.org/officeDocument/2006/relationships/image" Target="../media/image14.gif"/><Relationship Id="rId2" Type="http://schemas.openxmlformats.org/officeDocument/2006/relationships/slideLayout" Target="../slideLayouts/slideLayout4.xml"/><Relationship Id="rId16" Type="http://schemas.openxmlformats.org/officeDocument/2006/relationships/image" Target="../media/image13.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2.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1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7F5898CD-F109-43CE-8333-D377CDEFC4E3}"/>
              </a:ext>
            </a:extLst>
          </p:cNvPr>
          <p:cNvGrpSpPr/>
          <p:nvPr userDrawn="1"/>
        </p:nvGrpSpPr>
        <p:grpSpPr>
          <a:xfrm>
            <a:off x="1427789" y="2101850"/>
            <a:ext cx="6288423" cy="1543174"/>
            <a:chOff x="2483768" y="2101850"/>
            <a:chExt cx="6288423" cy="1543174"/>
          </a:xfrm>
        </p:grpSpPr>
        <p:pic>
          <p:nvPicPr>
            <p:cNvPr id="1032" name="Obraz 1">
              <a:extLst>
                <a:ext uri="{FF2B5EF4-FFF2-40B4-BE49-F238E27FC236}">
                  <a16:creationId xmlns:a16="http://schemas.microsoft.com/office/drawing/2014/main" id="{1407952D-8B25-4FA2-8918-81203F0FE34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39351" y="2101850"/>
              <a:ext cx="1932840" cy="154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ole tekstowe 17">
              <a:extLst>
                <a:ext uri="{FF2B5EF4-FFF2-40B4-BE49-F238E27FC236}">
                  <a16:creationId xmlns:a16="http://schemas.microsoft.com/office/drawing/2014/main" id="{D1CE1919-414B-4DE4-964C-B2C5E44ED078}"/>
                </a:ext>
              </a:extLst>
            </p:cNvPr>
            <p:cNvSpPr txBox="1"/>
            <p:nvPr userDrawn="1"/>
          </p:nvSpPr>
          <p:spPr bwMode="auto">
            <a:xfrm>
              <a:off x="2483768" y="2321491"/>
              <a:ext cx="4184730" cy="1103893"/>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1800" dirty="0">
                  <a:solidFill>
                    <a:schemeClr val="bg1">
                      <a:lumMod val="50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1800" dirty="0">
                <a:solidFill>
                  <a:schemeClr val="bg1">
                    <a:lumMod val="50000"/>
                  </a:schemeClr>
                </a:solidFill>
                <a:latin typeface="Times New Roman" panose="02020603050405020304" pitchFamily="18" charset="0"/>
                <a:ea typeface="Times New Roman" panose="02020603050405020304" pitchFamily="18" charset="0"/>
              </a:endParaRPr>
            </a:p>
          </p:txBody>
        </p:sp>
      </p:grpSp>
      <p:pic>
        <p:nvPicPr>
          <p:cNvPr id="1028" name="Obraz 13" descr="Logo Politechniki ÅlÄskiej">
            <a:extLst>
              <a:ext uri="{FF2B5EF4-FFF2-40B4-BE49-F238E27FC236}">
                <a16:creationId xmlns:a16="http://schemas.microsoft.com/office/drawing/2014/main" id="{FC0A478C-BDBE-4BDE-AA43-47749735BE7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Obraz 14">
            <a:extLst>
              <a:ext uri="{FF2B5EF4-FFF2-40B4-BE49-F238E27FC236}">
                <a16:creationId xmlns:a16="http://schemas.microsoft.com/office/drawing/2014/main" id="{95BCF6DF-C3EE-4187-9DC0-ACE2D108ED28}"/>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Obraz 15">
            <a:extLst>
              <a:ext uri="{FF2B5EF4-FFF2-40B4-BE49-F238E27FC236}">
                <a16:creationId xmlns:a16="http://schemas.microsoft.com/office/drawing/2014/main" id="{1D9DFB03-099B-426B-8DE4-903ED8CC404B}"/>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Imagen 11">
            <a:extLst>
              <a:ext uri="{FF2B5EF4-FFF2-40B4-BE49-F238E27FC236}">
                <a16:creationId xmlns:a16="http://schemas.microsoft.com/office/drawing/2014/main" id="{05FE09E8-6CB9-4FD9-9D83-68B2B84BA510}"/>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a:extLst>
              <a:ext uri="{FF2B5EF4-FFF2-40B4-BE49-F238E27FC236}">
                <a16:creationId xmlns:a16="http://schemas.microsoft.com/office/drawing/2014/main" id="{C78C4C2B-68B9-4C0C-9BAD-FF084FB00A31}"/>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4691"/>
            <a:ext cx="9144000" cy="1859280"/>
          </a:xfrm>
          <a:prstGeom prst="rect">
            <a:avLst/>
          </a:prstGeom>
        </p:spPr>
      </p:pic>
      <p:pic>
        <p:nvPicPr>
          <p:cNvPr id="12" name="Imagen 11">
            <a:extLst>
              <a:ext uri="{FF2B5EF4-FFF2-40B4-BE49-F238E27FC236}">
                <a16:creationId xmlns:a16="http://schemas.microsoft.com/office/drawing/2014/main" id="{25F30BC2-E2E6-493D-955E-C69103BB7BAC}"/>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164287" y="1327888"/>
            <a:ext cx="1812155" cy="516936"/>
          </a:xfrm>
          <a:prstGeom prst="rect">
            <a:avLst/>
          </a:prstGeom>
        </p:spPr>
      </p:pic>
      <p:pic>
        <p:nvPicPr>
          <p:cNvPr id="15" name="Imagen 1">
            <a:extLst>
              <a:ext uri="{FF2B5EF4-FFF2-40B4-BE49-F238E27FC236}">
                <a16:creationId xmlns:a16="http://schemas.microsoft.com/office/drawing/2014/main" id="{D69C079C-D2FD-47BA-A0D7-4871D4A9AFC2}"/>
              </a:ext>
            </a:extLst>
          </p:cNvPr>
          <p:cNvPicPr>
            <a:picLocks noChangeAspect="1" noChangeArrowheads="1"/>
          </p:cNvPicPr>
          <p:nvPr userDrawn="1"/>
        </p:nvPicPr>
        <p:blipFill rotWithShape="1">
          <a:blip r:embed="rId10" cstate="print">
            <a:extLst>
              <a:ext uri="{28A0092B-C50C-407E-A947-70E740481C1C}">
                <a14:useLocalDpi xmlns:a14="http://schemas.microsoft.com/office/drawing/2010/main" val="0"/>
              </a:ext>
            </a:extLst>
          </a:blip>
          <a:srcRect t="26203" b="8290"/>
          <a:stretch/>
        </p:blipFill>
        <p:spPr bwMode="auto">
          <a:xfrm rot="16200000">
            <a:off x="-1467543" y="3788789"/>
            <a:ext cx="3324052" cy="360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6" r:id="rId1"/>
  </p:sldLayoutIdLst>
  <p:transition advClick="0" advTm="3000"/>
  <p:txStyles>
    <p:titleStyle>
      <a:lvl1pPr algn="ctr" defTabSz="642938" rtl="0" eaLnBrk="0" fontAlgn="base" hangingPunct="0">
        <a:spcBef>
          <a:spcPct val="0"/>
        </a:spcBef>
        <a:spcAft>
          <a:spcPct val="0"/>
        </a:spcAft>
        <a:defRPr sz="3000">
          <a:solidFill>
            <a:schemeClr val="tx2"/>
          </a:solidFill>
          <a:latin typeface="+mj-lt"/>
          <a:ea typeface="+mj-ea"/>
          <a:cs typeface="+mj-cs"/>
        </a:defRPr>
      </a:lvl1pPr>
      <a:lvl2pPr algn="ctr" defTabSz="642938" rtl="0" eaLnBrk="0" fontAlgn="base" hangingPunct="0">
        <a:spcBef>
          <a:spcPct val="0"/>
        </a:spcBef>
        <a:spcAft>
          <a:spcPct val="0"/>
        </a:spcAft>
        <a:defRPr sz="3000">
          <a:solidFill>
            <a:schemeClr val="tx2"/>
          </a:solidFill>
          <a:latin typeface="Arial" charset="0"/>
        </a:defRPr>
      </a:lvl2pPr>
      <a:lvl3pPr algn="ctr" defTabSz="642938" rtl="0" eaLnBrk="0" fontAlgn="base" hangingPunct="0">
        <a:spcBef>
          <a:spcPct val="0"/>
        </a:spcBef>
        <a:spcAft>
          <a:spcPct val="0"/>
        </a:spcAft>
        <a:defRPr sz="3000">
          <a:solidFill>
            <a:schemeClr val="tx2"/>
          </a:solidFill>
          <a:latin typeface="Arial" charset="0"/>
        </a:defRPr>
      </a:lvl3pPr>
      <a:lvl4pPr algn="ctr" defTabSz="642938" rtl="0" eaLnBrk="0" fontAlgn="base" hangingPunct="0">
        <a:spcBef>
          <a:spcPct val="0"/>
        </a:spcBef>
        <a:spcAft>
          <a:spcPct val="0"/>
        </a:spcAft>
        <a:defRPr sz="3000">
          <a:solidFill>
            <a:schemeClr val="tx2"/>
          </a:solidFill>
          <a:latin typeface="Arial" charset="0"/>
        </a:defRPr>
      </a:lvl4pPr>
      <a:lvl5pPr algn="ctr" defTabSz="642938" rtl="0" eaLnBrk="0" fontAlgn="base" hangingPunct="0">
        <a:spcBef>
          <a:spcPct val="0"/>
        </a:spcBef>
        <a:spcAft>
          <a:spcPct val="0"/>
        </a:spcAft>
        <a:defRPr sz="3000">
          <a:solidFill>
            <a:schemeClr val="tx2"/>
          </a:solidFill>
          <a:latin typeface="Arial" charset="0"/>
        </a:defRPr>
      </a:lvl5pPr>
      <a:lvl6pPr marL="457200" algn="ctr" defTabSz="642938" rtl="0" eaLnBrk="1" fontAlgn="base" hangingPunct="1">
        <a:spcBef>
          <a:spcPct val="0"/>
        </a:spcBef>
        <a:spcAft>
          <a:spcPct val="0"/>
        </a:spcAft>
        <a:defRPr sz="3000">
          <a:solidFill>
            <a:schemeClr val="tx2"/>
          </a:solidFill>
          <a:latin typeface="Arial" charset="0"/>
        </a:defRPr>
      </a:lvl6pPr>
      <a:lvl7pPr marL="914400" algn="ctr" defTabSz="642938" rtl="0" eaLnBrk="1" fontAlgn="base" hangingPunct="1">
        <a:spcBef>
          <a:spcPct val="0"/>
        </a:spcBef>
        <a:spcAft>
          <a:spcPct val="0"/>
        </a:spcAft>
        <a:defRPr sz="3000">
          <a:solidFill>
            <a:schemeClr val="tx2"/>
          </a:solidFill>
          <a:latin typeface="Arial" charset="0"/>
        </a:defRPr>
      </a:lvl7pPr>
      <a:lvl8pPr marL="1371600" algn="ctr" defTabSz="642938" rtl="0" eaLnBrk="1" fontAlgn="base" hangingPunct="1">
        <a:spcBef>
          <a:spcPct val="0"/>
        </a:spcBef>
        <a:spcAft>
          <a:spcPct val="0"/>
        </a:spcAft>
        <a:defRPr sz="3000">
          <a:solidFill>
            <a:schemeClr val="tx2"/>
          </a:solidFill>
          <a:latin typeface="Arial" charset="0"/>
        </a:defRPr>
      </a:lvl8pPr>
      <a:lvl9pPr marL="1828800" algn="ctr" defTabSz="642938" rtl="0" eaLnBrk="1" fontAlgn="base" hangingPunct="1">
        <a:spcBef>
          <a:spcPct val="0"/>
        </a:spcBef>
        <a:spcAft>
          <a:spcPct val="0"/>
        </a:spcAft>
        <a:defRPr sz="3000">
          <a:solidFill>
            <a:schemeClr val="tx2"/>
          </a:solidFill>
          <a:latin typeface="Arial" charset="0"/>
        </a:defRPr>
      </a:lvl9pPr>
    </p:titleStyle>
    <p:bodyStyle>
      <a:lvl1pPr marL="241300" indent="-241300" algn="l" defTabSz="642938" rtl="0" eaLnBrk="0" fontAlgn="base" hangingPunct="0">
        <a:spcBef>
          <a:spcPct val="20000"/>
        </a:spcBef>
        <a:spcAft>
          <a:spcPct val="0"/>
        </a:spcAft>
        <a:buChar char="•"/>
        <a:defRPr sz="2200">
          <a:solidFill>
            <a:schemeClr val="tx1"/>
          </a:solidFill>
          <a:latin typeface="+mn-lt"/>
          <a:ea typeface="+mn-ea"/>
          <a:cs typeface="+mn-cs"/>
        </a:defRPr>
      </a:lvl1pPr>
      <a:lvl2pPr marL="522288" indent="-203200" algn="l" defTabSz="642938" rtl="0" eaLnBrk="0" fontAlgn="base" hangingPunct="0">
        <a:spcBef>
          <a:spcPct val="20000"/>
        </a:spcBef>
        <a:spcAft>
          <a:spcPct val="0"/>
        </a:spcAft>
        <a:buChar char="–"/>
        <a:defRPr sz="2000">
          <a:solidFill>
            <a:schemeClr val="tx1"/>
          </a:solidFill>
          <a:latin typeface="+mn-lt"/>
        </a:defRPr>
      </a:lvl2pPr>
      <a:lvl3pPr marL="803275" indent="-160338" algn="l" defTabSz="642938" rtl="0" eaLnBrk="0" fontAlgn="base" hangingPunct="0">
        <a:spcBef>
          <a:spcPct val="20000"/>
        </a:spcBef>
        <a:spcAft>
          <a:spcPct val="0"/>
        </a:spcAft>
        <a:buChar char="•"/>
        <a:defRPr sz="1700">
          <a:solidFill>
            <a:schemeClr val="tx1"/>
          </a:solidFill>
          <a:latin typeface="+mn-lt"/>
        </a:defRPr>
      </a:lvl3pPr>
      <a:lvl4pPr marL="1123950" indent="-160338" algn="l" defTabSz="642938" rtl="0" eaLnBrk="0" fontAlgn="base" hangingPunct="0">
        <a:spcBef>
          <a:spcPct val="20000"/>
        </a:spcBef>
        <a:spcAft>
          <a:spcPct val="0"/>
        </a:spcAft>
        <a:buChar char="–"/>
        <a:defRPr sz="1400">
          <a:solidFill>
            <a:schemeClr val="tx1"/>
          </a:solidFill>
          <a:latin typeface="+mn-lt"/>
        </a:defRPr>
      </a:lvl4pPr>
      <a:lvl5pPr marL="1446213" indent="-158750" algn="l" defTabSz="642938" rtl="0" eaLnBrk="0" fontAlgn="base" hangingPunct="0">
        <a:spcBef>
          <a:spcPct val="20000"/>
        </a:spcBef>
        <a:spcAft>
          <a:spcPct val="0"/>
        </a:spcAft>
        <a:buChar char="»"/>
        <a:defRPr sz="1400">
          <a:solidFill>
            <a:schemeClr val="tx1"/>
          </a:solidFill>
          <a:latin typeface="+mn-lt"/>
        </a:defRPr>
      </a:lvl5pPr>
      <a:lvl6pPr marL="1903413" indent="-158750" algn="l" defTabSz="642938" rtl="0" eaLnBrk="1" fontAlgn="base" hangingPunct="1">
        <a:spcBef>
          <a:spcPct val="20000"/>
        </a:spcBef>
        <a:spcAft>
          <a:spcPct val="0"/>
        </a:spcAft>
        <a:buChar char="»"/>
        <a:defRPr sz="1400">
          <a:solidFill>
            <a:schemeClr val="tx1"/>
          </a:solidFill>
          <a:latin typeface="+mn-lt"/>
        </a:defRPr>
      </a:lvl6pPr>
      <a:lvl7pPr marL="2360613" indent="-158750" algn="l" defTabSz="642938" rtl="0" eaLnBrk="1" fontAlgn="base" hangingPunct="1">
        <a:spcBef>
          <a:spcPct val="20000"/>
        </a:spcBef>
        <a:spcAft>
          <a:spcPct val="0"/>
        </a:spcAft>
        <a:buChar char="»"/>
        <a:defRPr sz="1400">
          <a:solidFill>
            <a:schemeClr val="tx1"/>
          </a:solidFill>
          <a:latin typeface="+mn-lt"/>
        </a:defRPr>
      </a:lvl7pPr>
      <a:lvl8pPr marL="2817813" indent="-158750" algn="l" defTabSz="642938" rtl="0" eaLnBrk="1" fontAlgn="base" hangingPunct="1">
        <a:spcBef>
          <a:spcPct val="20000"/>
        </a:spcBef>
        <a:spcAft>
          <a:spcPct val="0"/>
        </a:spcAft>
        <a:buChar char="»"/>
        <a:defRPr sz="1400">
          <a:solidFill>
            <a:schemeClr val="tx1"/>
          </a:solidFill>
          <a:latin typeface="+mn-lt"/>
        </a:defRPr>
      </a:lvl8pPr>
      <a:lvl9pPr marL="3275013" indent="-158750" algn="l" defTabSz="642938" rtl="0" eaLnBrk="1" fontAlgn="base" hangingPunct="1">
        <a:spcBef>
          <a:spcPct val="20000"/>
        </a:spcBef>
        <a:spcAft>
          <a:spcPct val="0"/>
        </a:spcAft>
        <a:buChar char="»"/>
        <a:defRPr sz="14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3" name="Imagen 22">
            <a:extLst>
              <a:ext uri="{FF2B5EF4-FFF2-40B4-BE49-F238E27FC236}">
                <a16:creationId xmlns:a16="http://schemas.microsoft.com/office/drawing/2014/main" id="{A25EB961-88E4-4728-B314-FAFCF9B56BE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499360"/>
            <a:ext cx="9144000" cy="1859280"/>
          </a:xfrm>
          <a:prstGeom prst="rect">
            <a:avLst/>
          </a:prstGeom>
        </p:spPr>
      </p:pic>
      <p:pic>
        <p:nvPicPr>
          <p:cNvPr id="10" name="Obraz 13" descr="Logo Politechniki ÅlÄskiej">
            <a:extLst>
              <a:ext uri="{FF2B5EF4-FFF2-40B4-BE49-F238E27FC236}">
                <a16:creationId xmlns:a16="http://schemas.microsoft.com/office/drawing/2014/main" id="{E6F63310-57AE-4CB7-ABA2-0D38297FF5C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az 14">
            <a:extLst>
              <a:ext uri="{FF2B5EF4-FFF2-40B4-BE49-F238E27FC236}">
                <a16:creationId xmlns:a16="http://schemas.microsoft.com/office/drawing/2014/main" id="{9292324C-CFB2-460B-9F44-369411AFF05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az 15">
            <a:extLst>
              <a:ext uri="{FF2B5EF4-FFF2-40B4-BE49-F238E27FC236}">
                <a16:creationId xmlns:a16="http://schemas.microsoft.com/office/drawing/2014/main" id="{4053F563-1DBE-4277-9844-25737225E5DD}"/>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a:extLst>
              <a:ext uri="{FF2B5EF4-FFF2-40B4-BE49-F238E27FC236}">
                <a16:creationId xmlns:a16="http://schemas.microsoft.com/office/drawing/2014/main" id="{7119E8FE-952A-43B4-AB5D-00E7AAB77D56}"/>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Obraz 1">
            <a:extLst>
              <a:ext uri="{FF2B5EF4-FFF2-40B4-BE49-F238E27FC236}">
                <a16:creationId xmlns:a16="http://schemas.microsoft.com/office/drawing/2014/main" id="{4B91E131-E34F-4142-B43E-EB4BE20902F2}"/>
              </a:ext>
            </a:extLst>
          </p:cNvPr>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020542" y="1605980"/>
            <a:ext cx="1102916" cy="88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8">
            <a:extLst>
              <a:ext uri="{FF2B5EF4-FFF2-40B4-BE49-F238E27FC236}">
                <a16:creationId xmlns:a16="http://schemas.microsoft.com/office/drawing/2014/main" id="{281C17BF-4D2D-4320-886C-F959A3F3F51B}"/>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875053" y="3789040"/>
            <a:ext cx="1812155" cy="516936"/>
          </a:xfrm>
          <a:prstGeom prst="rect">
            <a:avLst/>
          </a:prstGeom>
        </p:spPr>
      </p:pic>
    </p:spTree>
    <p:extLst>
      <p:ext uri="{BB962C8B-B14F-4D97-AF65-F5344CB8AC3E}">
        <p14:creationId xmlns:p14="http://schemas.microsoft.com/office/powerpoint/2010/main" val="2782553589"/>
      </p:ext>
    </p:extLst>
  </p:cSld>
  <p:clrMap bg1="lt1" tx1="dk1" bg2="lt2" tx2="dk2" accent1="accent1" accent2="accent2" accent3="accent3" accent4="accent4" accent5="accent5" accent6="accent6" hlink="hlink" folHlink="folHlink"/>
  <p:sldLayoutIdLst>
    <p:sldLayoutId id="214748369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5" name="Imagen 34">
            <a:extLst>
              <a:ext uri="{FF2B5EF4-FFF2-40B4-BE49-F238E27FC236}">
                <a16:creationId xmlns:a16="http://schemas.microsoft.com/office/drawing/2014/main" id="{D43AE6C3-53DE-461E-AC57-9DBAB6517CE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4055"/>
            <a:ext cx="9144000" cy="693420"/>
          </a:xfrm>
          <a:prstGeom prst="rect">
            <a:avLst/>
          </a:prstGeom>
        </p:spPr>
      </p:pic>
      <p:cxnSp>
        <p:nvCxnSpPr>
          <p:cNvPr id="2054" name="Łącznik prosty 12">
            <a:extLst>
              <a:ext uri="{FF2B5EF4-FFF2-40B4-BE49-F238E27FC236}">
                <a16:creationId xmlns:a16="http://schemas.microsoft.com/office/drawing/2014/main" id="{BDA8FF72-1F9A-4CBC-95D9-36F84D2911F7}"/>
              </a:ext>
            </a:extLst>
          </p:cNvPr>
          <p:cNvCxnSpPr>
            <a:cxnSpLocks noChangeShapeType="1"/>
          </p:cNvCxnSpPr>
          <p:nvPr userDrawn="1"/>
        </p:nvCxnSpPr>
        <p:spPr bwMode="auto">
          <a:xfrm>
            <a:off x="-49213" y="6165304"/>
            <a:ext cx="9193213" cy="0"/>
          </a:xfrm>
          <a:prstGeom prst="line">
            <a:avLst/>
          </a:prstGeom>
          <a:noFill/>
          <a:ln w="12700" algn="ctr">
            <a:solidFill>
              <a:srgbClr val="0404E6"/>
            </a:solidFill>
            <a:round/>
            <a:headEnd/>
            <a:tailEnd/>
          </a:ln>
          <a:extLst>
            <a:ext uri="{909E8E84-426E-40DD-AFC4-6F175D3DCCD1}">
              <a14:hiddenFill xmlns:a14="http://schemas.microsoft.com/office/drawing/2010/main">
                <a:noFill/>
              </a14:hiddenFill>
            </a:ext>
          </a:extLst>
        </p:spPr>
      </p:cxnSp>
      <p:pic>
        <p:nvPicPr>
          <p:cNvPr id="20" name="Imagen 19">
            <a:extLst>
              <a:ext uri="{FF2B5EF4-FFF2-40B4-BE49-F238E27FC236}">
                <a16:creationId xmlns:a16="http://schemas.microsoft.com/office/drawing/2014/main" id="{84B2078D-D761-4969-AC15-3F27511FE3FE}"/>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596336" y="260041"/>
            <a:ext cx="1235793" cy="352523"/>
          </a:xfrm>
          <a:prstGeom prst="rect">
            <a:avLst/>
          </a:prstGeom>
        </p:spPr>
      </p:pic>
      <p:grpSp>
        <p:nvGrpSpPr>
          <p:cNvPr id="27" name="Grupo 26">
            <a:extLst>
              <a:ext uri="{FF2B5EF4-FFF2-40B4-BE49-F238E27FC236}">
                <a16:creationId xmlns:a16="http://schemas.microsoft.com/office/drawing/2014/main" id="{84DE3E14-E354-4D50-B4D8-AF37FC47E772}"/>
              </a:ext>
            </a:extLst>
          </p:cNvPr>
          <p:cNvGrpSpPr/>
          <p:nvPr userDrawn="1"/>
        </p:nvGrpSpPr>
        <p:grpSpPr>
          <a:xfrm>
            <a:off x="323528" y="6309320"/>
            <a:ext cx="2664296" cy="386577"/>
            <a:chOff x="395536" y="6066170"/>
            <a:chExt cx="3468321" cy="503237"/>
          </a:xfrm>
        </p:grpSpPr>
        <p:pic>
          <p:nvPicPr>
            <p:cNvPr id="2051" name="Obraz 13" descr="Logo Politechniki ÅlÄskiej">
              <a:extLst>
                <a:ext uri="{FF2B5EF4-FFF2-40B4-BE49-F238E27FC236}">
                  <a16:creationId xmlns:a16="http://schemas.microsoft.com/office/drawing/2014/main" id="{45244FFF-A08E-4535-B2FB-082E0D4E4996}"/>
                </a:ext>
              </a:extLst>
            </p:cNvPr>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r="78612"/>
            <a:stretch/>
          </p:blipFill>
          <p:spPr bwMode="auto">
            <a:xfrm>
              <a:off x="395536" y="6066170"/>
              <a:ext cx="575866"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21">
              <a:extLst>
                <a:ext uri="{FF2B5EF4-FFF2-40B4-BE49-F238E27FC236}">
                  <a16:creationId xmlns:a16="http://schemas.microsoft.com/office/drawing/2014/main" id="{135AAC17-25D0-4F3A-8A2F-2B3D2BE9F5CF}"/>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56834" y="6140748"/>
              <a:ext cx="686346" cy="354081"/>
            </a:xfrm>
            <a:prstGeom prst="rect">
              <a:avLst/>
            </a:prstGeom>
          </p:spPr>
        </p:pic>
        <p:pic>
          <p:nvPicPr>
            <p:cNvPr id="24" name="Imagen 23">
              <a:extLst>
                <a:ext uri="{FF2B5EF4-FFF2-40B4-BE49-F238E27FC236}">
                  <a16:creationId xmlns:a16="http://schemas.microsoft.com/office/drawing/2014/main" id="{7910E8F0-C8C4-4479-9403-941484277EAB}"/>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228612" y="6081970"/>
              <a:ext cx="470833" cy="471636"/>
            </a:xfrm>
            <a:prstGeom prst="rect">
              <a:avLst/>
            </a:prstGeom>
          </p:spPr>
        </p:pic>
        <p:pic>
          <p:nvPicPr>
            <p:cNvPr id="26" name="Imagen 25">
              <a:extLst>
                <a:ext uri="{FF2B5EF4-FFF2-40B4-BE49-F238E27FC236}">
                  <a16:creationId xmlns:a16="http://schemas.microsoft.com/office/drawing/2014/main" id="{D4C56CC0-078F-4C43-8D48-D8AF64722201}"/>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984877" y="6141605"/>
              <a:ext cx="878980" cy="352366"/>
            </a:xfrm>
            <a:prstGeom prst="rect">
              <a:avLst/>
            </a:prstGeom>
          </p:spPr>
        </p:pic>
      </p:grpSp>
      <p:sp>
        <p:nvSpPr>
          <p:cNvPr id="7" name="pole tekstowe 17">
            <a:extLst>
              <a:ext uri="{FF2B5EF4-FFF2-40B4-BE49-F238E27FC236}">
                <a16:creationId xmlns:a16="http://schemas.microsoft.com/office/drawing/2014/main" id="{E7769513-69E3-4124-9A93-139F735492EC}"/>
              </a:ext>
            </a:extLst>
          </p:cNvPr>
          <p:cNvSpPr txBox="1"/>
          <p:nvPr userDrawn="1"/>
        </p:nvSpPr>
        <p:spPr>
          <a:xfrm>
            <a:off x="251520" y="116631"/>
            <a:ext cx="2980206" cy="432049"/>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900" dirty="0">
                <a:solidFill>
                  <a:schemeClr val="bg2">
                    <a:lumMod val="75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900" dirty="0">
              <a:solidFill>
                <a:schemeClr val="bg2">
                  <a:lumMod val="75000"/>
                </a:schemeClr>
              </a:solidFill>
              <a:latin typeface="Times New Roman" panose="02020603050405020304" pitchFamily="18" charset="0"/>
              <a:ea typeface="Times New Roman" panose="02020603050405020304" pitchFamily="18" charset="0"/>
            </a:endParaRPr>
          </a:p>
        </p:txBody>
      </p:sp>
      <p:cxnSp>
        <p:nvCxnSpPr>
          <p:cNvPr id="3" name="Conector recto 2">
            <a:extLst>
              <a:ext uri="{FF2B5EF4-FFF2-40B4-BE49-F238E27FC236}">
                <a16:creationId xmlns:a16="http://schemas.microsoft.com/office/drawing/2014/main" id="{9DF42E42-F554-4418-AD40-D27470710720}"/>
              </a:ext>
            </a:extLst>
          </p:cNvPr>
          <p:cNvCxnSpPr>
            <a:stCxn id="2051" idx="1"/>
          </p:cNvCxnSpPr>
          <p:nvPr userDrawn="1"/>
        </p:nvCxnSpPr>
        <p:spPr bwMode="auto">
          <a:xfrm flipV="1">
            <a:off x="323528" y="1340768"/>
            <a:ext cx="288032" cy="5161841"/>
          </a:xfrm>
          <a:prstGeom prst="line">
            <a:avLst/>
          </a:prstGeom>
          <a:noFill/>
          <a:ln w="12700" cap="flat" cmpd="sng" algn="ctr">
            <a:no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advClick="0" advTm="3000"/>
  <p:txStyles>
    <p:title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p:titleStyle>
    <p:body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1AE9CA9-0967-4022-809E-3EFAC109DA22}"/>
              </a:ext>
            </a:extLst>
          </p:cNvPr>
          <p:cNvSpPr>
            <a:spLocks noChangeArrowheads="1"/>
          </p:cNvSpPr>
          <p:nvPr/>
        </p:nvSpPr>
        <p:spPr bwMode="auto">
          <a:xfrm>
            <a:off x="323528" y="3717032"/>
            <a:ext cx="8568952"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r" eaLnBrk="1" hangingPunct="1">
              <a:lnSpc>
                <a:spcPct val="90000"/>
              </a:lnSpc>
              <a:spcBef>
                <a:spcPts val="1675"/>
              </a:spcBef>
              <a:buSzPct val="171000"/>
              <a:buFont typeface="Arial" charset="0"/>
              <a:buNone/>
              <a:defRPr/>
            </a:pPr>
            <a:r>
              <a:rPr lang="pl-PL" sz="2000" dirty="0">
                <a:solidFill>
                  <a:schemeClr val="accent2">
                    <a:lumMod val="75000"/>
                  </a:schemeClr>
                </a:solidFill>
                <a:latin typeface="Bradley Hand ITC" panose="03070402050302030203" pitchFamily="66" charset="0"/>
                <a:cs typeface="+mn-cs"/>
                <a:sym typeface="Arial" charset="0"/>
              </a:rPr>
              <a:t>MODUŁ BIOMECHANIKA: PODSTAWY BIOMECHANIKI W ZAKRESIE UKŁADU NARZĄDU RUCHU</a:t>
            </a:r>
          </a:p>
          <a:p>
            <a:pPr algn="r" eaLnBrk="1" hangingPunct="1">
              <a:lnSpc>
                <a:spcPct val="90000"/>
              </a:lnSpc>
              <a:spcBef>
                <a:spcPts val="1675"/>
              </a:spcBef>
              <a:buSzPct val="171000"/>
              <a:buFont typeface="Arial" charset="0"/>
              <a:buNone/>
              <a:defRPr/>
            </a:pPr>
            <a:endParaRPr lang="pl-PL" sz="2000" dirty="0">
              <a:solidFill>
                <a:schemeClr val="accent2">
                  <a:lumMod val="75000"/>
                </a:schemeClr>
              </a:solidFill>
              <a:latin typeface="Bradley Hand ITC" panose="03070402050302030203" pitchFamily="66" charset="0"/>
              <a:cs typeface="+mn-cs"/>
              <a:sym typeface="Arial" charset="0"/>
            </a:endParaRPr>
          </a:p>
          <a:p>
            <a:pPr algn="r" eaLnBrk="1" hangingPunct="1">
              <a:lnSpc>
                <a:spcPct val="90000"/>
              </a:lnSpc>
              <a:spcBef>
                <a:spcPts val="1675"/>
              </a:spcBef>
              <a:buSzPct val="171000"/>
              <a:buFont typeface="Arial" charset="0"/>
              <a:buNone/>
              <a:defRPr/>
            </a:pPr>
            <a:r>
              <a:rPr lang="pl-PL" sz="2000" dirty="0">
                <a:solidFill>
                  <a:schemeClr val="accent2">
                    <a:lumMod val="75000"/>
                  </a:schemeClr>
                </a:solidFill>
                <a:latin typeface="Bradley Hand ITC" panose="03070402050302030203" pitchFamily="66" charset="0"/>
                <a:cs typeface="+mn-cs"/>
                <a:sym typeface="Arial" charset="0"/>
              </a:rPr>
              <a:t>Jednostka dydaktyczna C: SYGNAŁY FIZJOLOGICZNE I PARAMETRY MORFOMETRYCZNE</a:t>
            </a:r>
          </a:p>
          <a:p>
            <a:pPr algn="r" eaLnBrk="1" hangingPunct="1">
              <a:lnSpc>
                <a:spcPct val="90000"/>
              </a:lnSpc>
              <a:spcBef>
                <a:spcPts val="1675"/>
              </a:spcBef>
              <a:buSzPct val="171000"/>
              <a:buFont typeface="Arial" charset="0"/>
              <a:buNone/>
              <a:defRPr/>
            </a:pPr>
            <a:endParaRPr lang="en-US" sz="2000" dirty="0">
              <a:solidFill>
                <a:schemeClr val="accent2">
                  <a:lumMod val="75000"/>
                </a:schemeClr>
              </a:solidFill>
              <a:latin typeface="Bradley Hand ITC" panose="03070402050302030203" pitchFamily="66" charset="0"/>
              <a:cs typeface="+mn-cs"/>
              <a:sym typeface="Arial" charset="0"/>
            </a:endParaRPr>
          </a:p>
        </p:txBody>
      </p:sp>
    </p:spTree>
    <p:extLst>
      <p:ext uri="{BB962C8B-B14F-4D97-AF65-F5344CB8AC3E}">
        <p14:creationId xmlns:p14="http://schemas.microsoft.com/office/powerpoint/2010/main" val="3470262893"/>
      </p:ext>
    </p:extLst>
  </p:cSld>
  <p:clrMapOvr>
    <a:masterClrMapping/>
  </p:clrMapOvr>
  <p:transition advClick="0" advTm="3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2" name="Prostokąt 1">
            <a:extLst>
              <a:ext uri="{FF2B5EF4-FFF2-40B4-BE49-F238E27FC236}">
                <a16:creationId xmlns:a16="http://schemas.microsoft.com/office/drawing/2014/main" id="{28B9937F-6FB0-4170-A270-96E0A5C60740}"/>
              </a:ext>
            </a:extLst>
          </p:cNvPr>
          <p:cNvSpPr/>
          <p:nvPr/>
        </p:nvSpPr>
        <p:spPr>
          <a:xfrm>
            <a:off x="179512" y="692696"/>
            <a:ext cx="8784976" cy="830997"/>
          </a:xfrm>
          <a:prstGeom prst="rect">
            <a:avLst/>
          </a:prstGeom>
        </p:spPr>
        <p:txBody>
          <a:bodyPr wrap="square">
            <a:spAutoFit/>
          </a:bodyPr>
          <a:lstStyle/>
          <a:p>
            <a:pPr algn="ctr">
              <a:defRPr/>
            </a:pPr>
            <a:r>
              <a:rPr lang="pl-PL" sz="2400" dirty="0">
                <a:solidFill>
                  <a:schemeClr val="accent2">
                    <a:lumMod val="75000"/>
                  </a:schemeClr>
                </a:solidFill>
              </a:rPr>
              <a:t>Monitorowanie sygnałów fizjologicznych za pomocą nowoczesnych sieci czujników BSN</a:t>
            </a:r>
            <a:endParaRPr lang="en-GB" sz="2400" dirty="0">
              <a:solidFill>
                <a:schemeClr val="accent2">
                  <a:lumMod val="75000"/>
                </a:schemeClr>
              </a:solidFill>
            </a:endParaRPr>
          </a:p>
        </p:txBody>
      </p:sp>
      <p:sp>
        <p:nvSpPr>
          <p:cNvPr id="9" name="Prostokąt 3">
            <a:extLst>
              <a:ext uri="{FF2B5EF4-FFF2-40B4-BE49-F238E27FC236}">
                <a16:creationId xmlns:a16="http://schemas.microsoft.com/office/drawing/2014/main" id="{4E81B037-89E7-420D-AB1F-8D32EE150983}"/>
              </a:ext>
            </a:extLst>
          </p:cNvPr>
          <p:cNvSpPr/>
          <p:nvPr/>
        </p:nvSpPr>
        <p:spPr>
          <a:xfrm>
            <a:off x="0" y="1640244"/>
            <a:ext cx="3952647" cy="4278094"/>
          </a:xfrm>
          <a:prstGeom prst="rect">
            <a:avLst/>
          </a:prstGeom>
        </p:spPr>
        <p:txBody>
          <a:bodyPr wrap="square">
            <a:spAutoFit/>
          </a:bodyPr>
          <a:lstStyle/>
          <a:p>
            <a:pPr>
              <a:defRPr/>
            </a:pPr>
            <a:r>
              <a:rPr lang="pl-PL" sz="1600" b="0" i="1" dirty="0">
                <a:solidFill>
                  <a:schemeClr val="accent2">
                    <a:lumMod val="75000"/>
                  </a:schemeClr>
                </a:solidFill>
              </a:rPr>
              <a:t>Technologia sensorów BSN jest kategorią urządzeń technologicznych, które umożliwiają ciągłe monitorowanie parametrów fizjologicznych u osoby, przy ograniczonej interwencji manualnej i przy niskich kosztach. </a:t>
            </a:r>
          </a:p>
          <a:p>
            <a:pPr>
              <a:defRPr/>
            </a:pPr>
            <a:endParaRPr lang="pl-PL" sz="1600" b="0" i="1" dirty="0">
              <a:solidFill>
                <a:schemeClr val="accent2">
                  <a:lumMod val="75000"/>
                </a:schemeClr>
              </a:solidFill>
            </a:endParaRPr>
          </a:p>
          <a:p>
            <a:pPr>
              <a:defRPr/>
            </a:pPr>
            <a:r>
              <a:rPr lang="pl-PL" sz="1600" b="0" i="1" dirty="0">
                <a:solidFill>
                  <a:schemeClr val="accent2">
                    <a:lumMod val="75000"/>
                  </a:schemeClr>
                </a:solidFill>
              </a:rPr>
              <a:t>Czujniki związane z kwantyfikacją ruchu pozwalają na zmianę klinicznej oceny dysfunkcji motorycznych poprzez zastąpienie metod opartych na subiektywnych skalach oceny  metodami opartymi o dokładne i kwantyfikowalne pomiary, zapewniające długoterminowe monitorowanie stanu pacjenta i  ewaluację ogólnego postępu motorycznego.</a:t>
            </a:r>
            <a:endParaRPr lang="en-GB" sz="1600" b="0" i="1" dirty="0">
              <a:solidFill>
                <a:schemeClr val="accent2">
                  <a:lumMod val="75000"/>
                </a:schemeClr>
              </a:solidFill>
            </a:endParaRPr>
          </a:p>
        </p:txBody>
      </p:sp>
      <p:pic>
        <p:nvPicPr>
          <p:cNvPr id="1026" name="Picture 2" descr="Frontiers | A Critical Review of Consumer Wearables, Mobile Applications,  and Equipment for Providing Biofeedback, Monitoring Stress, and Sleep in  Physically Active Populations | Physiology">
            <a:extLst>
              <a:ext uri="{FF2B5EF4-FFF2-40B4-BE49-F238E27FC236}">
                <a16:creationId xmlns:a16="http://schemas.microsoft.com/office/drawing/2014/main" id="{B8E4804E-4E8D-4489-ABB0-4544F87ED9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647" y="1558733"/>
            <a:ext cx="5191353" cy="4252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866812"/>
      </p:ext>
    </p:extLst>
  </p:cSld>
  <p:clrMapOvr>
    <a:masterClrMapping/>
  </p:clrMapOvr>
  <p:transition advClick="0" advTm="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2" name="Prostokąt 1">
            <a:extLst>
              <a:ext uri="{FF2B5EF4-FFF2-40B4-BE49-F238E27FC236}">
                <a16:creationId xmlns:a16="http://schemas.microsoft.com/office/drawing/2014/main" id="{28B9937F-6FB0-4170-A270-96E0A5C60740}"/>
              </a:ext>
            </a:extLst>
          </p:cNvPr>
          <p:cNvSpPr/>
          <p:nvPr/>
        </p:nvSpPr>
        <p:spPr>
          <a:xfrm>
            <a:off x="179512" y="1043732"/>
            <a:ext cx="8784976" cy="461665"/>
          </a:xfrm>
          <a:prstGeom prst="rect">
            <a:avLst/>
          </a:prstGeom>
        </p:spPr>
        <p:txBody>
          <a:bodyPr wrap="square">
            <a:spAutoFit/>
          </a:bodyPr>
          <a:lstStyle/>
          <a:p>
            <a:pPr algn="ctr">
              <a:defRPr/>
            </a:pPr>
            <a:r>
              <a:rPr lang="pl-PL" sz="2400" dirty="0">
                <a:solidFill>
                  <a:schemeClr val="accent2">
                    <a:lumMod val="75000"/>
                  </a:schemeClr>
                </a:solidFill>
              </a:rPr>
              <a:t>Podsumowanie</a:t>
            </a:r>
            <a:endParaRPr lang="en-GB" sz="2400" dirty="0">
              <a:solidFill>
                <a:schemeClr val="accent2">
                  <a:lumMod val="75000"/>
                </a:schemeClr>
              </a:solidFill>
            </a:endParaRPr>
          </a:p>
        </p:txBody>
      </p:sp>
      <p:sp>
        <p:nvSpPr>
          <p:cNvPr id="8" name="Prostokąt 7">
            <a:extLst>
              <a:ext uri="{FF2B5EF4-FFF2-40B4-BE49-F238E27FC236}">
                <a16:creationId xmlns:a16="http://schemas.microsoft.com/office/drawing/2014/main" id="{60F75416-AB26-4764-9AD9-6935E85DB96D}"/>
              </a:ext>
            </a:extLst>
          </p:cNvPr>
          <p:cNvSpPr/>
          <p:nvPr/>
        </p:nvSpPr>
        <p:spPr>
          <a:xfrm>
            <a:off x="93216" y="1700808"/>
            <a:ext cx="8964488" cy="3939540"/>
          </a:xfrm>
          <a:prstGeom prst="rect">
            <a:avLst/>
          </a:prstGeom>
        </p:spPr>
        <p:txBody>
          <a:bodyPr wrap="square">
            <a:spAutoFit/>
          </a:bodyPr>
          <a:lstStyle/>
          <a:p>
            <a:pPr marL="342900" indent="-342900" algn="just">
              <a:spcAft>
                <a:spcPts val="600"/>
              </a:spcAft>
              <a:buFont typeface="Wingdings" panose="05000000000000000000" pitchFamily="2" charset="2"/>
              <a:buChar char="Ø"/>
              <a:defRPr/>
            </a:pPr>
            <a:r>
              <a:rPr lang="pl-PL" sz="2000" b="0" dirty="0">
                <a:solidFill>
                  <a:schemeClr val="accent2">
                    <a:lumMod val="75000"/>
                  </a:schemeClr>
                </a:solidFill>
              </a:rPr>
              <a:t>Zarówno parametry morfometryczne i antropometryczne, jak i fizjologiczne, rejestrowane w sposób nieinwazyjny za pomocą wielomodalnych systemów rejestracji </a:t>
            </a:r>
            <a:r>
              <a:rPr lang="pl-PL" sz="2000" b="0" dirty="0" err="1">
                <a:solidFill>
                  <a:schemeClr val="accent2">
                    <a:lumMod val="75000"/>
                  </a:schemeClr>
                </a:solidFill>
              </a:rPr>
              <a:t>biosygnałów</a:t>
            </a:r>
            <a:r>
              <a:rPr lang="pl-PL" sz="2000" b="0" dirty="0">
                <a:solidFill>
                  <a:schemeClr val="accent2">
                    <a:lumMod val="75000"/>
                  </a:schemeClr>
                </a:solidFill>
              </a:rPr>
              <a:t>, niosą ze sobą bardzo ważne informacje o funkcjonowaniu układów i narządów wewnętrznych człowieka. </a:t>
            </a:r>
          </a:p>
          <a:p>
            <a:pPr marL="342900" indent="-342900" algn="just">
              <a:spcAft>
                <a:spcPts val="600"/>
              </a:spcAft>
              <a:buFont typeface="Wingdings" panose="05000000000000000000" pitchFamily="2" charset="2"/>
              <a:buChar char="Ø"/>
              <a:defRPr/>
            </a:pPr>
            <a:endParaRPr lang="pl-PL" sz="2000" b="0" dirty="0">
              <a:solidFill>
                <a:schemeClr val="accent2">
                  <a:lumMod val="75000"/>
                </a:schemeClr>
              </a:solidFill>
            </a:endParaRPr>
          </a:p>
          <a:p>
            <a:pPr marL="342900" indent="-342900" algn="just">
              <a:spcAft>
                <a:spcPts val="600"/>
              </a:spcAft>
              <a:buFont typeface="Wingdings" panose="05000000000000000000" pitchFamily="2" charset="2"/>
              <a:buChar char="Ø"/>
              <a:defRPr/>
            </a:pPr>
            <a:r>
              <a:rPr lang="pl-PL" sz="2000" b="0" dirty="0">
                <a:solidFill>
                  <a:schemeClr val="accent2">
                    <a:lumMod val="75000"/>
                  </a:schemeClr>
                </a:solidFill>
              </a:rPr>
              <a:t>Połączone zestawy parametrów antropometrycznych i fizjologicznych są coraz częściej wykorzystywane zarówno w ochronie zdrowia, jak i w codziennym życiu  do wspomagania diagnostyki, leczenia i co ważne również prowadzenia "zdrowego" stylu życia poprzez monitorowanie z użyciem zestawu czujników, tzw. Body Sensor Network (BSN) wbudowanych w przedmioty powszechnego użytku, np. zegarki typu smartwatch, czy też telefony komórkowe.</a:t>
            </a:r>
          </a:p>
        </p:txBody>
      </p:sp>
    </p:spTree>
    <p:extLst>
      <p:ext uri="{BB962C8B-B14F-4D97-AF65-F5344CB8AC3E}">
        <p14:creationId xmlns:p14="http://schemas.microsoft.com/office/powerpoint/2010/main" val="640097770"/>
      </p:ext>
    </p:extLst>
  </p:cSld>
  <p:clrMapOvr>
    <a:masterClrMapping/>
  </p:clrMapOvr>
  <p:transition advClick="0" advTm="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D446A2-A5BE-4026-8C33-ECF358388E26}"/>
              </a:ext>
            </a:extLst>
          </p:cNvPr>
          <p:cNvSpPr>
            <a:spLocks noGrp="1"/>
          </p:cNvSpPr>
          <p:nvPr>
            <p:ph type="ctrTitle"/>
          </p:nvPr>
        </p:nvSpPr>
        <p:spPr/>
        <p:txBody>
          <a:bodyPr/>
          <a:lstStyle/>
          <a:p>
            <a:r>
              <a:rPr lang="pl-PL" sz="1800" b="0" dirty="0">
                <a:effectLst/>
                <a:latin typeface="Arial" panose="020B0604020202020204" pitchFamily="34" charset="0"/>
                <a:ea typeface="Calibri" panose="020F0502020204030204" pitchFamily="34" charset="0"/>
                <a:cs typeface="Times New Roman" panose="02020603050405020304" pitchFamily="18" charset="0"/>
              </a:rPr>
              <a:t>Wsparcie Komisji Europejskiej dla produkcji tej publikacji nie stanowi poparcia dla treści, które odzwierciedlają jedynie poglądy autorów, a Komisja nie może zostać pociągnięta do odpowiedzialności za jakiekolwiek wykorzystanie informacji w niej zawartych.</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endParaRPr lang="pl-PL" dirty="0"/>
          </a:p>
        </p:txBody>
      </p:sp>
    </p:spTree>
    <p:extLst>
      <p:ext uri="{BB962C8B-B14F-4D97-AF65-F5344CB8AC3E}">
        <p14:creationId xmlns:p14="http://schemas.microsoft.com/office/powerpoint/2010/main" val="3696016226"/>
      </p:ext>
    </p:extLst>
  </p:cSld>
  <p:clrMapOvr>
    <a:masterClrMapping/>
  </p:clrMapOvr>
  <p:transition advClick="0" advTm="3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3" name="Prostokąt 2">
            <a:extLst>
              <a:ext uri="{FF2B5EF4-FFF2-40B4-BE49-F238E27FC236}">
                <a16:creationId xmlns:a16="http://schemas.microsoft.com/office/drawing/2014/main" id="{92768D14-14A1-4F58-8822-84675ACBCFBF}"/>
              </a:ext>
            </a:extLst>
          </p:cNvPr>
          <p:cNvSpPr/>
          <p:nvPr/>
        </p:nvSpPr>
        <p:spPr>
          <a:xfrm>
            <a:off x="0" y="991777"/>
            <a:ext cx="9144000" cy="769441"/>
          </a:xfrm>
          <a:prstGeom prst="rect">
            <a:avLst/>
          </a:prstGeom>
        </p:spPr>
        <p:txBody>
          <a:bodyPr wrap="square">
            <a:spAutoFit/>
          </a:bodyPr>
          <a:lstStyle/>
          <a:p>
            <a:pPr algn="ctr">
              <a:defRPr/>
            </a:pPr>
            <a:r>
              <a:rPr lang="pl-PL" sz="2200" dirty="0">
                <a:solidFill>
                  <a:schemeClr val="accent2">
                    <a:lumMod val="75000"/>
                  </a:schemeClr>
                </a:solidFill>
              </a:rPr>
              <a:t>Znaczenie diagnostyczne i terapeutyczne parametrów morfometrycznych</a:t>
            </a:r>
            <a:r>
              <a:rPr lang="en-GB" sz="2200" dirty="0">
                <a:solidFill>
                  <a:schemeClr val="accent2">
                    <a:lumMod val="75000"/>
                  </a:schemeClr>
                </a:solidFill>
              </a:rPr>
              <a:t>   </a:t>
            </a:r>
          </a:p>
        </p:txBody>
      </p:sp>
      <p:sp>
        <p:nvSpPr>
          <p:cNvPr id="4" name="Prostokąt 3">
            <a:extLst>
              <a:ext uri="{FF2B5EF4-FFF2-40B4-BE49-F238E27FC236}">
                <a16:creationId xmlns:a16="http://schemas.microsoft.com/office/drawing/2014/main" id="{A409F600-4EC1-4DC2-BCAD-9A240DB36DE1}"/>
              </a:ext>
            </a:extLst>
          </p:cNvPr>
          <p:cNvSpPr/>
          <p:nvPr/>
        </p:nvSpPr>
        <p:spPr>
          <a:xfrm>
            <a:off x="107504" y="1988840"/>
            <a:ext cx="8928992" cy="3785652"/>
          </a:xfrm>
          <a:prstGeom prst="rect">
            <a:avLst/>
          </a:prstGeom>
        </p:spPr>
        <p:txBody>
          <a:bodyPr wrap="square">
            <a:spAutoFit/>
          </a:bodyPr>
          <a:lstStyle/>
          <a:p>
            <a:pPr algn="just">
              <a:defRPr/>
            </a:pPr>
            <a:r>
              <a:rPr lang="pl-PL" sz="2000" dirty="0">
                <a:solidFill>
                  <a:schemeClr val="accent2">
                    <a:lumMod val="75000"/>
                  </a:schemeClr>
                </a:solidFill>
              </a:rPr>
              <a:t>Parametry morfometryczne i antropometryczne stanowią serię pomiarów ilościowych obejmujących mięśnie, kości i tkankę tłuszczową, służąc do oceny składu ciała. Podstawowe pomiary w antropometrii to wzrost, waga, wskaźnik masy ciała (BMI), obwody ciała (talii, bioder i kończyn) oraz grubość fałdu skórnego.</a:t>
            </a:r>
          </a:p>
          <a:p>
            <a:pPr algn="just">
              <a:defRPr/>
            </a:pPr>
            <a:endParaRPr lang="pl-PL" sz="2000" b="0" dirty="0">
              <a:solidFill>
                <a:schemeClr val="accent2">
                  <a:lumMod val="75000"/>
                </a:schemeClr>
              </a:solidFill>
            </a:endParaRPr>
          </a:p>
          <a:p>
            <a:pPr algn="just">
              <a:defRPr/>
            </a:pPr>
            <a:r>
              <a:rPr lang="pl-PL" sz="2000" b="0" dirty="0">
                <a:solidFill>
                  <a:schemeClr val="accent2">
                    <a:lumMod val="75000"/>
                  </a:schemeClr>
                </a:solidFill>
              </a:rPr>
              <a:t>Pomiary te są ważne, ponieważ stanowią kryteria diagnostyczne dla otyłości, która znacznie zwiększa ryzyko wystąpienia takich schorzeń, jak choroby układu krążenia, nadciśnienie tętnicze, cukrzyca i wiele innych. Są również użyteczne jako miara stanu odżywienia u dzieci i kobiet w ciąży. Dodatkowo, pomiary antropometryczne mogą być wykorzystywane jako punkt odniesienia dla sprawności fizycznej oraz do pomiaru postępów w rozwijaniu sprawności.</a:t>
            </a:r>
          </a:p>
        </p:txBody>
      </p:sp>
    </p:spTree>
    <p:extLst>
      <p:ext uri="{BB962C8B-B14F-4D97-AF65-F5344CB8AC3E}">
        <p14:creationId xmlns:p14="http://schemas.microsoft.com/office/powerpoint/2010/main" val="3239279446"/>
      </p:ext>
    </p:extLst>
  </p:cSld>
  <p:clrMapOvr>
    <a:masterClrMapping/>
  </p:clrMapOvr>
  <p:transition advClick="0" advTm="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4" name="Prostokąt 3">
            <a:extLst>
              <a:ext uri="{FF2B5EF4-FFF2-40B4-BE49-F238E27FC236}">
                <a16:creationId xmlns:a16="http://schemas.microsoft.com/office/drawing/2014/main" id="{A409F600-4EC1-4DC2-BCAD-9A240DB36DE1}"/>
              </a:ext>
            </a:extLst>
          </p:cNvPr>
          <p:cNvSpPr/>
          <p:nvPr/>
        </p:nvSpPr>
        <p:spPr>
          <a:xfrm>
            <a:off x="107504" y="1737404"/>
            <a:ext cx="8928992" cy="4093428"/>
          </a:xfrm>
          <a:prstGeom prst="rect">
            <a:avLst/>
          </a:prstGeom>
        </p:spPr>
        <p:txBody>
          <a:bodyPr wrap="square">
            <a:spAutoFit/>
          </a:bodyPr>
          <a:lstStyle/>
          <a:p>
            <a:pPr algn="just">
              <a:defRPr/>
            </a:pPr>
            <a:r>
              <a:rPr lang="pl-PL" sz="2000" dirty="0">
                <a:solidFill>
                  <a:schemeClr val="accent2">
                    <a:lumMod val="75000"/>
                  </a:schemeClr>
                </a:solidFill>
              </a:rPr>
              <a:t>Pomiary antropometryczne </a:t>
            </a:r>
            <a:r>
              <a:rPr lang="pl-PL" sz="2000" b="0" dirty="0">
                <a:solidFill>
                  <a:schemeClr val="accent2">
                    <a:lumMod val="75000"/>
                  </a:schemeClr>
                </a:solidFill>
              </a:rPr>
              <a:t>są najbardziej podstawową metodą oceny składu ciała. Pomiary antropometryczne opisują masę ciała, rozmiar, kształt i poziom otłuszczenia. Ponieważ wielkość ciała zmienia się wraz z przyrostem masy ciała, antropometria daje badaczowi lub klinicyście możliwość adekwatnej oceny ogólnej otyłości danej osoby.</a:t>
            </a:r>
            <a:r>
              <a:rPr lang="en-GB" sz="2000" b="0" dirty="0">
                <a:solidFill>
                  <a:schemeClr val="accent2">
                    <a:lumMod val="75000"/>
                  </a:schemeClr>
                </a:solidFill>
              </a:rPr>
              <a:t> </a:t>
            </a:r>
            <a:endParaRPr lang="pl-PL" sz="2000" b="0" dirty="0">
              <a:solidFill>
                <a:schemeClr val="accent2">
                  <a:lumMod val="75000"/>
                </a:schemeClr>
              </a:solidFill>
            </a:endParaRPr>
          </a:p>
          <a:p>
            <a:pPr algn="just">
              <a:defRPr/>
            </a:pPr>
            <a:endParaRPr lang="pl-PL" sz="2000" b="0" dirty="0">
              <a:solidFill>
                <a:schemeClr val="accent2">
                  <a:lumMod val="75000"/>
                </a:schemeClr>
              </a:solidFill>
            </a:endParaRPr>
          </a:p>
          <a:p>
            <a:pPr algn="just">
              <a:defRPr/>
            </a:pPr>
            <a:r>
              <a:rPr lang="pl-PL" sz="2000" b="0" dirty="0">
                <a:solidFill>
                  <a:schemeClr val="accent2">
                    <a:lumMod val="75000"/>
                  </a:schemeClr>
                </a:solidFill>
              </a:rPr>
              <a:t>Masa ciała jest najczęściej stosowaną miarą otyłości. Ogólnie rzecz biorąc, osoby o dużej masie ciała zazwyczaj mają większą ilość tkanki tłuszczowej. Do pomiaru masy ciała dostępne są różne wagi, które powinny być regularnie kalibrowane w celu uzyskania dokładnych wyników. Zmiany masy ciała odpowiadają zmianom zawartości wody w organizmie, tkanki tłuszczowej i/lub tkanki chudej. Waga zmienia się również z wiekiem, tj. u dzieci, gdy rosną, a u dorosłych, gdy gromadzą tkankę tłuszczową.</a:t>
            </a:r>
          </a:p>
        </p:txBody>
      </p:sp>
      <p:sp>
        <p:nvSpPr>
          <p:cNvPr id="9" name="Prostokąt 8">
            <a:extLst>
              <a:ext uri="{FF2B5EF4-FFF2-40B4-BE49-F238E27FC236}">
                <a16:creationId xmlns:a16="http://schemas.microsoft.com/office/drawing/2014/main" id="{92768D14-14A1-4F58-8822-84675ACBCFBF}"/>
              </a:ext>
            </a:extLst>
          </p:cNvPr>
          <p:cNvSpPr/>
          <p:nvPr/>
        </p:nvSpPr>
        <p:spPr>
          <a:xfrm>
            <a:off x="0" y="991777"/>
            <a:ext cx="9144000" cy="769441"/>
          </a:xfrm>
          <a:prstGeom prst="rect">
            <a:avLst/>
          </a:prstGeom>
        </p:spPr>
        <p:txBody>
          <a:bodyPr wrap="square">
            <a:spAutoFit/>
          </a:bodyPr>
          <a:lstStyle/>
          <a:p>
            <a:pPr algn="ctr">
              <a:defRPr/>
            </a:pPr>
            <a:r>
              <a:rPr lang="pl-PL" sz="2200" dirty="0">
                <a:solidFill>
                  <a:schemeClr val="accent2">
                    <a:lumMod val="75000"/>
                  </a:schemeClr>
                </a:solidFill>
              </a:rPr>
              <a:t>Znaczenie diagnostyczne i terapeutyczne parametrów morfometrycznych</a:t>
            </a:r>
            <a:r>
              <a:rPr lang="en-GB" sz="2200" dirty="0">
                <a:solidFill>
                  <a:schemeClr val="accent2">
                    <a:lumMod val="75000"/>
                  </a:schemeClr>
                </a:solidFill>
              </a:rPr>
              <a:t>   </a:t>
            </a:r>
          </a:p>
        </p:txBody>
      </p:sp>
    </p:spTree>
    <p:extLst>
      <p:ext uri="{BB962C8B-B14F-4D97-AF65-F5344CB8AC3E}">
        <p14:creationId xmlns:p14="http://schemas.microsoft.com/office/powerpoint/2010/main" val="2860749126"/>
      </p:ext>
    </p:extLst>
  </p:cSld>
  <p:clrMapOvr>
    <a:masterClrMapping/>
  </p:clrMapOvr>
  <p:transition advClick="0" advTm="3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4" name="Prostokąt 3">
            <a:extLst>
              <a:ext uri="{FF2B5EF4-FFF2-40B4-BE49-F238E27FC236}">
                <a16:creationId xmlns:a16="http://schemas.microsoft.com/office/drawing/2014/main" id="{A409F600-4EC1-4DC2-BCAD-9A240DB36DE1}"/>
              </a:ext>
            </a:extLst>
          </p:cNvPr>
          <p:cNvSpPr/>
          <p:nvPr/>
        </p:nvSpPr>
        <p:spPr>
          <a:xfrm>
            <a:off x="107504" y="1844824"/>
            <a:ext cx="8928992" cy="3970318"/>
          </a:xfrm>
          <a:prstGeom prst="rect">
            <a:avLst/>
          </a:prstGeom>
        </p:spPr>
        <p:txBody>
          <a:bodyPr wrap="square">
            <a:spAutoFit/>
          </a:bodyPr>
          <a:lstStyle/>
          <a:p>
            <a:pPr algn="just">
              <a:defRPr/>
            </a:pPr>
            <a:r>
              <a:rPr lang="pl-PL" sz="1800" dirty="0">
                <a:solidFill>
                  <a:schemeClr val="accent2">
                    <a:lumMod val="75000"/>
                  </a:schemeClr>
                </a:solidFill>
              </a:rPr>
              <a:t>Body mass index BMI </a:t>
            </a:r>
            <a:r>
              <a:rPr lang="pl-PL" sz="1800" b="0" dirty="0">
                <a:solidFill>
                  <a:schemeClr val="accent2">
                    <a:lumMod val="75000"/>
                  </a:schemeClr>
                </a:solidFill>
              </a:rPr>
              <a:t>jest opisowym wskaźnikiem anatomii ciała, obejmującym zarówno osoby szczupłe, jak i otyłe, i jest wyrażony jako masa ciała podzielona przez wzrost podniesiony do kwadratu [kg/m2].</a:t>
            </a:r>
            <a:r>
              <a:rPr lang="en-GB" sz="1800" b="0" dirty="0">
                <a:solidFill>
                  <a:schemeClr val="accent2">
                    <a:lumMod val="75000"/>
                  </a:schemeClr>
                </a:solidFill>
              </a:rPr>
              <a:t> </a:t>
            </a:r>
            <a:r>
              <a:rPr lang="pl-PL" sz="1800" b="0" dirty="0">
                <a:solidFill>
                  <a:schemeClr val="accent2">
                    <a:lumMod val="75000"/>
                  </a:schemeClr>
                </a:solidFill>
              </a:rPr>
              <a:t>Istotną zaletą pomiaru BMI jest dostępność obszernych krajowych danych referencyjnych oraz powiązanie z poziomem otłuszczenia ciała, zachorowalnością i śmiertelnością u osób dorosłych. BMI jest szczególnie przydatny w monitorowaniu leczenia otyłości, przy czym jednostkowa zmiana BMI wiąże się ze zmianą masy ciała o około 3,5 kg. U osób dorosłych wartości BMI powyżej 25 wiążą się ze zwiększonym ryzykiem zachorowalności i śmiertelności, a dodatkowo wartości BMI 30 i wyższe wskazują na otyłość. U dzieci stosowanie wskaźnika BMI jest utrudnione ze względu na zmiany wzrostu. </a:t>
            </a:r>
          </a:p>
          <a:p>
            <a:pPr algn="just">
              <a:defRPr/>
            </a:pPr>
            <a:endParaRPr lang="pl-PL" sz="1800" b="0" dirty="0">
              <a:solidFill>
                <a:schemeClr val="accent2">
                  <a:lumMod val="75000"/>
                </a:schemeClr>
              </a:solidFill>
            </a:endParaRPr>
          </a:p>
          <a:p>
            <a:pPr algn="just">
              <a:defRPr/>
            </a:pPr>
            <a:r>
              <a:rPr lang="pl-PL" sz="1800" b="0" dirty="0">
                <a:solidFill>
                  <a:schemeClr val="accent2">
                    <a:lumMod val="75000"/>
                  </a:schemeClr>
                </a:solidFill>
              </a:rPr>
              <a:t>Stosowanie parametru BMI jest również ostrożnie stosowane u sportowców i osób z określonymi schorzeniami (np. </a:t>
            </a:r>
            <a:r>
              <a:rPr lang="pl-PL" sz="1800" b="0" dirty="0" err="1">
                <a:solidFill>
                  <a:schemeClr val="accent2">
                    <a:lumMod val="75000"/>
                  </a:schemeClr>
                </a:solidFill>
              </a:rPr>
              <a:t>sarkopenią</a:t>
            </a:r>
            <a:r>
              <a:rPr lang="pl-PL" sz="1800" b="0" dirty="0">
                <a:solidFill>
                  <a:schemeClr val="accent2">
                    <a:lumMod val="75000"/>
                  </a:schemeClr>
                </a:solidFill>
              </a:rPr>
              <a:t>), u których masa ciała może się zmieniać w wyniku zmiany proporcji masy mięśniowej i tłuszczowej.</a:t>
            </a:r>
          </a:p>
        </p:txBody>
      </p:sp>
      <p:sp>
        <p:nvSpPr>
          <p:cNvPr id="9" name="Prostokąt 8">
            <a:extLst>
              <a:ext uri="{FF2B5EF4-FFF2-40B4-BE49-F238E27FC236}">
                <a16:creationId xmlns:a16="http://schemas.microsoft.com/office/drawing/2014/main" id="{92768D14-14A1-4F58-8822-84675ACBCFBF}"/>
              </a:ext>
            </a:extLst>
          </p:cNvPr>
          <p:cNvSpPr/>
          <p:nvPr/>
        </p:nvSpPr>
        <p:spPr>
          <a:xfrm>
            <a:off x="0" y="764704"/>
            <a:ext cx="9144000" cy="769441"/>
          </a:xfrm>
          <a:prstGeom prst="rect">
            <a:avLst/>
          </a:prstGeom>
        </p:spPr>
        <p:txBody>
          <a:bodyPr wrap="square">
            <a:spAutoFit/>
          </a:bodyPr>
          <a:lstStyle/>
          <a:p>
            <a:pPr algn="ctr">
              <a:defRPr/>
            </a:pPr>
            <a:r>
              <a:rPr lang="pl-PL" sz="2200" dirty="0">
                <a:solidFill>
                  <a:schemeClr val="accent2">
                    <a:lumMod val="75000"/>
                  </a:schemeClr>
                </a:solidFill>
              </a:rPr>
              <a:t>Znaczenie diagnostyczne i terapeutyczne parametrów morfometrycznych</a:t>
            </a:r>
            <a:r>
              <a:rPr lang="en-GB" sz="2200" dirty="0">
                <a:solidFill>
                  <a:schemeClr val="accent2">
                    <a:lumMod val="75000"/>
                  </a:schemeClr>
                </a:solidFill>
              </a:rPr>
              <a:t>   </a:t>
            </a:r>
          </a:p>
        </p:txBody>
      </p:sp>
    </p:spTree>
    <p:extLst>
      <p:ext uri="{BB962C8B-B14F-4D97-AF65-F5344CB8AC3E}">
        <p14:creationId xmlns:p14="http://schemas.microsoft.com/office/powerpoint/2010/main" val="3282667969"/>
      </p:ext>
    </p:extLst>
  </p:cSld>
  <p:clrMapOvr>
    <a:masterClrMapping/>
  </p:clrMapOvr>
  <p:transition advClick="0" advTm="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4" name="Prostokąt 3">
            <a:extLst>
              <a:ext uri="{FF2B5EF4-FFF2-40B4-BE49-F238E27FC236}">
                <a16:creationId xmlns:a16="http://schemas.microsoft.com/office/drawing/2014/main" id="{A409F600-4EC1-4DC2-BCAD-9A240DB36DE1}"/>
              </a:ext>
            </a:extLst>
          </p:cNvPr>
          <p:cNvSpPr/>
          <p:nvPr/>
        </p:nvSpPr>
        <p:spPr>
          <a:xfrm>
            <a:off x="107504" y="1690062"/>
            <a:ext cx="8928992" cy="3785652"/>
          </a:xfrm>
          <a:prstGeom prst="rect">
            <a:avLst/>
          </a:prstGeom>
        </p:spPr>
        <p:txBody>
          <a:bodyPr wrap="square">
            <a:spAutoFit/>
          </a:bodyPr>
          <a:lstStyle/>
          <a:p>
            <a:pPr algn="just">
              <a:defRPr/>
            </a:pPr>
            <a:r>
              <a:rPr lang="pl-PL" sz="2000" dirty="0">
                <a:solidFill>
                  <a:schemeClr val="accent2">
                    <a:lumMod val="75000"/>
                  </a:schemeClr>
                </a:solidFill>
              </a:rPr>
              <a:t>Obwód brzucha. </a:t>
            </a:r>
            <a:r>
              <a:rPr lang="pl-PL" sz="2000" b="0" dirty="0">
                <a:solidFill>
                  <a:schemeClr val="accent2">
                    <a:lumMod val="75000"/>
                  </a:schemeClr>
                </a:solidFill>
              </a:rPr>
              <a:t>Otyłość jest powszechnie kojarzona ze zwiększoną ilością tłuszczu wewnątrzbrzusznego. Centralizacja tkanki tłuszczowej jest związana z odkładaniem się zarówno wewnątrzbrzusznej, jak i podskórnej tkanki tłuszczowej.</a:t>
            </a:r>
          </a:p>
          <a:p>
            <a:pPr algn="just">
              <a:defRPr/>
            </a:pPr>
            <a:endParaRPr lang="pl-PL" sz="2000" b="0" dirty="0">
              <a:solidFill>
                <a:schemeClr val="accent2">
                  <a:lumMod val="75000"/>
                </a:schemeClr>
              </a:solidFill>
            </a:endParaRPr>
          </a:p>
          <a:p>
            <a:pPr algn="just">
              <a:defRPr/>
            </a:pPr>
            <a:r>
              <a:rPr lang="pl-PL" sz="2000" dirty="0">
                <a:solidFill>
                  <a:schemeClr val="accent2">
                    <a:lumMod val="75000"/>
                  </a:schemeClr>
                </a:solidFill>
              </a:rPr>
              <a:t>Stosunek obwodu brzucha </a:t>
            </a:r>
            <a:r>
              <a:rPr lang="pl-PL" sz="2000" b="0" dirty="0">
                <a:solidFill>
                  <a:schemeClr val="accent2">
                    <a:lumMod val="75000"/>
                  </a:schemeClr>
                </a:solidFill>
              </a:rPr>
              <a:t>(często błędnie określany jako obwód "talii") </a:t>
            </a:r>
            <a:r>
              <a:rPr lang="pl-PL" sz="2000" dirty="0">
                <a:solidFill>
                  <a:schemeClr val="accent2">
                    <a:lumMod val="75000"/>
                  </a:schemeClr>
                </a:solidFill>
              </a:rPr>
              <a:t>do</a:t>
            </a:r>
            <a:r>
              <a:rPr lang="pl-PL" sz="2000" b="0" dirty="0">
                <a:solidFill>
                  <a:schemeClr val="accent2">
                    <a:lumMod val="75000"/>
                  </a:schemeClr>
                </a:solidFill>
              </a:rPr>
              <a:t> </a:t>
            </a:r>
            <a:r>
              <a:rPr lang="pl-PL" sz="2000" dirty="0">
                <a:solidFill>
                  <a:schemeClr val="accent2">
                    <a:lumMod val="75000"/>
                  </a:schemeClr>
                </a:solidFill>
              </a:rPr>
              <a:t>obwodu bioder </a:t>
            </a:r>
            <a:r>
              <a:rPr lang="pl-PL" sz="2000" b="0" dirty="0">
                <a:solidFill>
                  <a:schemeClr val="accent2">
                    <a:lumMod val="75000"/>
                  </a:schemeClr>
                </a:solidFill>
              </a:rPr>
              <a:t>jest podstawowym wskaźnikiem opisującym rozmieszczenie tkanki tłuszczowej lub modelowanie tkanki tłuszczowej. Stosunek obwodu brzucha do obwodu bioder większy niż 0,85 reprezentuje scentralizowaną dystrybucję tłuszczu. Większość mężczyzn ze stosunkiem większym niż 1,0 i kobiet ze stosunkiem większym niż 0,85 znajduje się w grupie zwiększonego ryzyka chorób układu krążenia, cukrzycy i nowotworów.</a:t>
            </a:r>
          </a:p>
        </p:txBody>
      </p:sp>
      <p:sp>
        <p:nvSpPr>
          <p:cNvPr id="9" name="Prostokąt 8">
            <a:extLst>
              <a:ext uri="{FF2B5EF4-FFF2-40B4-BE49-F238E27FC236}">
                <a16:creationId xmlns:a16="http://schemas.microsoft.com/office/drawing/2014/main" id="{92768D14-14A1-4F58-8822-84675ACBCFBF}"/>
              </a:ext>
            </a:extLst>
          </p:cNvPr>
          <p:cNvSpPr/>
          <p:nvPr/>
        </p:nvSpPr>
        <p:spPr>
          <a:xfrm>
            <a:off x="0" y="991777"/>
            <a:ext cx="9144000" cy="769441"/>
          </a:xfrm>
          <a:prstGeom prst="rect">
            <a:avLst/>
          </a:prstGeom>
        </p:spPr>
        <p:txBody>
          <a:bodyPr wrap="square">
            <a:spAutoFit/>
          </a:bodyPr>
          <a:lstStyle/>
          <a:p>
            <a:pPr algn="ctr">
              <a:defRPr/>
            </a:pPr>
            <a:r>
              <a:rPr lang="pl-PL" sz="2200" dirty="0">
                <a:solidFill>
                  <a:schemeClr val="accent2">
                    <a:lumMod val="75000"/>
                  </a:schemeClr>
                </a:solidFill>
              </a:rPr>
              <a:t>Znaczenie diagnostyczne i terapeutyczne parametrów morfometrycznych</a:t>
            </a:r>
            <a:r>
              <a:rPr lang="en-GB" sz="2200" dirty="0">
                <a:solidFill>
                  <a:schemeClr val="accent2">
                    <a:lumMod val="75000"/>
                  </a:schemeClr>
                </a:solidFill>
              </a:rPr>
              <a:t>   </a:t>
            </a:r>
          </a:p>
        </p:txBody>
      </p:sp>
    </p:spTree>
    <p:extLst>
      <p:ext uri="{BB962C8B-B14F-4D97-AF65-F5344CB8AC3E}">
        <p14:creationId xmlns:p14="http://schemas.microsoft.com/office/powerpoint/2010/main" val="2702793818"/>
      </p:ext>
    </p:extLst>
  </p:cSld>
  <p:clrMapOvr>
    <a:masterClrMapping/>
  </p:clrMapOvr>
  <p:transition advClick="0" advTm="3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4" name="Prostokąt 3">
            <a:extLst>
              <a:ext uri="{FF2B5EF4-FFF2-40B4-BE49-F238E27FC236}">
                <a16:creationId xmlns:a16="http://schemas.microsoft.com/office/drawing/2014/main" id="{A409F600-4EC1-4DC2-BCAD-9A240DB36DE1}"/>
              </a:ext>
            </a:extLst>
          </p:cNvPr>
          <p:cNvSpPr/>
          <p:nvPr/>
        </p:nvSpPr>
        <p:spPr>
          <a:xfrm>
            <a:off x="107504" y="2060848"/>
            <a:ext cx="8928992" cy="3693319"/>
          </a:xfrm>
          <a:prstGeom prst="rect">
            <a:avLst/>
          </a:prstGeom>
        </p:spPr>
        <p:txBody>
          <a:bodyPr wrap="square">
            <a:spAutoFit/>
          </a:bodyPr>
          <a:lstStyle/>
          <a:p>
            <a:pPr algn="just">
              <a:defRPr/>
            </a:pPr>
            <a:r>
              <a:rPr lang="pl-PL" sz="1800" dirty="0">
                <a:solidFill>
                  <a:schemeClr val="accent2">
                    <a:lumMod val="75000"/>
                  </a:schemeClr>
                </a:solidFill>
              </a:rPr>
              <a:t>Analiza impedancji bioelektrycznej </a:t>
            </a:r>
            <a:r>
              <a:rPr lang="pl-PL" sz="1800" b="0" dirty="0">
                <a:solidFill>
                  <a:schemeClr val="accent2">
                    <a:lumMod val="75000"/>
                  </a:schemeClr>
                </a:solidFill>
              </a:rPr>
              <a:t>- biomedyczna metoda pomiarowa do oceny miar antropometrycznych</a:t>
            </a:r>
            <a:endParaRPr lang="en-GB" sz="1800" b="0" dirty="0">
              <a:solidFill>
                <a:schemeClr val="accent2">
                  <a:lumMod val="75000"/>
                </a:schemeClr>
              </a:solidFill>
            </a:endParaRPr>
          </a:p>
          <a:p>
            <a:pPr algn="just">
              <a:defRPr/>
            </a:pPr>
            <a:r>
              <a:rPr lang="en-GB" sz="1800" b="0" dirty="0">
                <a:solidFill>
                  <a:schemeClr val="accent2">
                    <a:lumMod val="75000"/>
                  </a:schemeClr>
                </a:solidFill>
              </a:rPr>
              <a:t>The analysis of body composition by bioelectrical impedance produces estimates of total body water (TBW), fat-free mass (FFM), and fat mass by measuring the resistance of the body as a conductor to a very small alternating electrical current. </a:t>
            </a:r>
          </a:p>
          <a:p>
            <a:pPr algn="just">
              <a:defRPr/>
            </a:pPr>
            <a:endParaRPr lang="en-GB" sz="1800" b="0" dirty="0">
              <a:solidFill>
                <a:schemeClr val="accent2">
                  <a:lumMod val="75000"/>
                </a:schemeClr>
              </a:solidFill>
            </a:endParaRPr>
          </a:p>
          <a:p>
            <a:pPr algn="just">
              <a:defRPr/>
            </a:pPr>
            <a:r>
              <a:rPr lang="pl-PL" sz="1800" b="0" dirty="0">
                <a:solidFill>
                  <a:schemeClr val="accent2">
                    <a:lumMod val="75000"/>
                  </a:schemeClr>
                </a:solidFill>
              </a:rPr>
              <a:t>Analizatory impedancji bioelektrycznej nie mierzą żadnej wielkości biologicznej ani nie opisują żadnego modelu biofizycznego związanego z otyłością. Analizatory impedancji bioelektrycznej wykorzystują wzory matematyczne do opisania statystycznych związków opartych na zależnościach biologicznych dla określonej populacji, i jako takie równania są przydatne tylko dla osób, które ściśle odpowiadają populacji odniesienia w wielkości i kształcie ciała. BIA jest stosowana zarówno u osób z nadwagą lub otyłością, jak i u osób o prawidłowej masie</a:t>
            </a:r>
            <a:r>
              <a:rPr lang="en-GB" sz="1800" b="0" dirty="0">
                <a:solidFill>
                  <a:schemeClr val="accent2">
                    <a:lumMod val="75000"/>
                  </a:schemeClr>
                </a:solidFill>
              </a:rPr>
              <a:t>.</a:t>
            </a:r>
          </a:p>
        </p:txBody>
      </p:sp>
      <p:sp>
        <p:nvSpPr>
          <p:cNvPr id="9" name="Prostokąt 8">
            <a:extLst>
              <a:ext uri="{FF2B5EF4-FFF2-40B4-BE49-F238E27FC236}">
                <a16:creationId xmlns:a16="http://schemas.microsoft.com/office/drawing/2014/main" id="{92768D14-14A1-4F58-8822-84675ACBCFBF}"/>
              </a:ext>
            </a:extLst>
          </p:cNvPr>
          <p:cNvSpPr/>
          <p:nvPr/>
        </p:nvSpPr>
        <p:spPr>
          <a:xfrm>
            <a:off x="0" y="991777"/>
            <a:ext cx="9144000" cy="769441"/>
          </a:xfrm>
          <a:prstGeom prst="rect">
            <a:avLst/>
          </a:prstGeom>
        </p:spPr>
        <p:txBody>
          <a:bodyPr wrap="square">
            <a:spAutoFit/>
          </a:bodyPr>
          <a:lstStyle/>
          <a:p>
            <a:pPr algn="ctr">
              <a:defRPr/>
            </a:pPr>
            <a:r>
              <a:rPr lang="pl-PL" sz="2200" dirty="0">
                <a:solidFill>
                  <a:schemeClr val="accent2">
                    <a:lumMod val="75000"/>
                  </a:schemeClr>
                </a:solidFill>
              </a:rPr>
              <a:t>Znaczenie diagnostyczne i terapeutyczne parametrów morfometrycznych</a:t>
            </a:r>
            <a:r>
              <a:rPr lang="en-GB" sz="2200" dirty="0">
                <a:solidFill>
                  <a:schemeClr val="accent2">
                    <a:lumMod val="75000"/>
                  </a:schemeClr>
                </a:solidFill>
              </a:rPr>
              <a:t>   </a:t>
            </a:r>
          </a:p>
        </p:txBody>
      </p:sp>
    </p:spTree>
    <p:extLst>
      <p:ext uri="{BB962C8B-B14F-4D97-AF65-F5344CB8AC3E}">
        <p14:creationId xmlns:p14="http://schemas.microsoft.com/office/powerpoint/2010/main" val="2925619425"/>
      </p:ext>
    </p:extLst>
  </p:cSld>
  <p:clrMapOvr>
    <a:masterClrMapping/>
  </p:clrMapOvr>
  <p:transition advClick="0" advTm="3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2" name="Prostokąt 1">
            <a:extLst>
              <a:ext uri="{FF2B5EF4-FFF2-40B4-BE49-F238E27FC236}">
                <a16:creationId xmlns:a16="http://schemas.microsoft.com/office/drawing/2014/main" id="{28B9937F-6FB0-4170-A270-96E0A5C60740}"/>
              </a:ext>
            </a:extLst>
          </p:cNvPr>
          <p:cNvSpPr/>
          <p:nvPr/>
        </p:nvSpPr>
        <p:spPr>
          <a:xfrm>
            <a:off x="0" y="764704"/>
            <a:ext cx="9144000" cy="1446550"/>
          </a:xfrm>
          <a:prstGeom prst="rect">
            <a:avLst/>
          </a:prstGeom>
        </p:spPr>
        <p:txBody>
          <a:bodyPr wrap="square">
            <a:spAutoFit/>
          </a:bodyPr>
          <a:lstStyle/>
          <a:p>
            <a:pPr algn="ctr">
              <a:defRPr/>
            </a:pPr>
            <a:r>
              <a:rPr lang="pl-PL" sz="2200" dirty="0">
                <a:solidFill>
                  <a:schemeClr val="accent2">
                    <a:lumMod val="75000"/>
                  </a:schemeClr>
                </a:solidFill>
              </a:rPr>
              <a:t>Sygnały fizjologiczne jako nieinwazyjny, podstawowy sposób oceny i monitorowania stanu pacjenta z zastosowaniem nowoczesnych, efektywnych, multimodalnych systemów akwizycji </a:t>
            </a:r>
            <a:r>
              <a:rPr lang="pl-PL" sz="2200" dirty="0" err="1">
                <a:solidFill>
                  <a:schemeClr val="accent2">
                    <a:lumMod val="75000"/>
                  </a:schemeClr>
                </a:solidFill>
              </a:rPr>
              <a:t>biosygnałów</a:t>
            </a:r>
            <a:r>
              <a:rPr lang="en-GB" sz="2200" dirty="0">
                <a:solidFill>
                  <a:schemeClr val="accent2">
                    <a:lumMod val="75000"/>
                  </a:schemeClr>
                </a:solidFill>
              </a:rPr>
              <a:t> </a:t>
            </a:r>
          </a:p>
        </p:txBody>
      </p:sp>
      <p:sp>
        <p:nvSpPr>
          <p:cNvPr id="9" name="Prostokąt 3">
            <a:extLst>
              <a:ext uri="{FF2B5EF4-FFF2-40B4-BE49-F238E27FC236}">
                <a16:creationId xmlns:a16="http://schemas.microsoft.com/office/drawing/2014/main" id="{4E81B037-89E7-420D-AB1F-8D32EE150983}"/>
              </a:ext>
            </a:extLst>
          </p:cNvPr>
          <p:cNvSpPr/>
          <p:nvPr/>
        </p:nvSpPr>
        <p:spPr>
          <a:xfrm>
            <a:off x="107504" y="2211254"/>
            <a:ext cx="8928992" cy="3139321"/>
          </a:xfrm>
          <a:prstGeom prst="rect">
            <a:avLst/>
          </a:prstGeom>
        </p:spPr>
        <p:txBody>
          <a:bodyPr wrap="square">
            <a:spAutoFit/>
          </a:bodyPr>
          <a:lstStyle/>
          <a:p>
            <a:pPr algn="just">
              <a:defRPr/>
            </a:pPr>
            <a:r>
              <a:rPr lang="pl-PL" sz="1800" b="0" dirty="0">
                <a:solidFill>
                  <a:schemeClr val="accent2">
                    <a:lumMod val="75000"/>
                  </a:schemeClr>
                </a:solidFill>
                <a:highlight>
                  <a:srgbClr val="FFFF00"/>
                </a:highlight>
              </a:rPr>
              <a:t>Parametry życiowe </a:t>
            </a:r>
            <a:r>
              <a:rPr lang="pl-PL" sz="1800" b="0" dirty="0">
                <a:solidFill>
                  <a:schemeClr val="accent2">
                    <a:lumMod val="75000"/>
                  </a:schemeClr>
                </a:solidFill>
              </a:rPr>
              <a:t>to parametry uzyskiwane jako efekt pomiaru różnych sygnałów fizjologicznych. Celem taki pomiarów </a:t>
            </a:r>
            <a:r>
              <a:rPr lang="pl-PL" sz="1800" b="0" dirty="0" err="1">
                <a:solidFill>
                  <a:schemeClr val="accent2">
                    <a:lumMod val="75000"/>
                  </a:schemeClr>
                </a:solidFill>
              </a:rPr>
              <a:t>biosygnałów</a:t>
            </a:r>
            <a:r>
              <a:rPr lang="pl-PL" sz="1800" b="0" dirty="0">
                <a:solidFill>
                  <a:schemeClr val="accent2">
                    <a:lumMod val="75000"/>
                  </a:schemeClr>
                </a:solidFill>
              </a:rPr>
              <a:t> jest ocena najbardziej podstawowych funkcji organizmu. Co ważne pomiary przeprowadza się w sposób </a:t>
            </a:r>
            <a:r>
              <a:rPr lang="pl-PL" sz="1800" b="0" dirty="0">
                <a:solidFill>
                  <a:schemeClr val="accent2">
                    <a:lumMod val="75000"/>
                  </a:schemeClr>
                </a:solidFill>
                <a:highlight>
                  <a:srgbClr val="FFFF00"/>
                </a:highlight>
              </a:rPr>
              <a:t>nieinwazyjny</a:t>
            </a:r>
            <a:r>
              <a:rPr lang="pl-PL" sz="1800" b="0" dirty="0">
                <a:solidFill>
                  <a:schemeClr val="accent2">
                    <a:lumMod val="75000"/>
                  </a:schemeClr>
                </a:solidFill>
              </a:rPr>
              <a:t>. </a:t>
            </a:r>
            <a:r>
              <a:rPr lang="pl-PL" sz="1800" b="0" dirty="0" err="1">
                <a:solidFill>
                  <a:schemeClr val="accent2">
                    <a:lumMod val="75000"/>
                  </a:schemeClr>
                </a:solidFill>
              </a:rPr>
              <a:t>Biosygnały</a:t>
            </a:r>
            <a:r>
              <a:rPr lang="pl-PL" sz="1800" b="0" dirty="0">
                <a:solidFill>
                  <a:schemeClr val="accent2">
                    <a:lumMod val="75000"/>
                  </a:schemeClr>
                </a:solidFill>
              </a:rPr>
              <a:t> można podzielić na elektryczne lub nieelektryczne. Najczęściej spotykane to: </a:t>
            </a:r>
          </a:p>
          <a:p>
            <a:pPr algn="just">
              <a:defRPr/>
            </a:pPr>
            <a:endParaRPr lang="pl-PL" sz="1800" b="0" dirty="0">
              <a:solidFill>
                <a:schemeClr val="accent2">
                  <a:lumMod val="75000"/>
                </a:schemeClr>
              </a:solidFill>
            </a:endParaRPr>
          </a:p>
          <a:p>
            <a:pPr marL="730250" indent="-285750" algn="just">
              <a:buFont typeface="Courier New" panose="02070309020205020404" pitchFamily="49" charset="0"/>
              <a:buChar char="o"/>
              <a:defRPr/>
            </a:pPr>
            <a:r>
              <a:rPr lang="en-GB" sz="1800" b="0" dirty="0" err="1">
                <a:solidFill>
                  <a:schemeClr val="accent2">
                    <a:lumMod val="75000"/>
                  </a:schemeClr>
                </a:solidFill>
              </a:rPr>
              <a:t>Ele</a:t>
            </a:r>
            <a:r>
              <a:rPr lang="pl-PL" sz="1800" b="0" dirty="0" err="1">
                <a:solidFill>
                  <a:schemeClr val="accent2">
                    <a:lumMod val="75000"/>
                  </a:schemeClr>
                </a:solidFill>
              </a:rPr>
              <a:t>ktrokardiografia</a:t>
            </a:r>
            <a:r>
              <a:rPr lang="en-GB" sz="1800" b="0" dirty="0">
                <a:solidFill>
                  <a:schemeClr val="accent2">
                    <a:lumMod val="75000"/>
                  </a:schemeClr>
                </a:solidFill>
              </a:rPr>
              <a:t> - ECG</a:t>
            </a:r>
          </a:p>
          <a:p>
            <a:pPr marL="742950" lvl="1" indent="-285750" algn="just">
              <a:buFont typeface="Courier New" panose="02070309020205020404" pitchFamily="49" charset="0"/>
              <a:buChar char="o"/>
              <a:defRPr/>
            </a:pPr>
            <a:r>
              <a:rPr lang="en-GB" sz="1800" b="0" dirty="0" err="1">
                <a:solidFill>
                  <a:schemeClr val="accent2">
                    <a:lumMod val="75000"/>
                  </a:schemeClr>
                </a:solidFill>
              </a:rPr>
              <a:t>Ele</a:t>
            </a:r>
            <a:r>
              <a:rPr lang="pl-PL" sz="1800" b="0" dirty="0">
                <a:solidFill>
                  <a:schemeClr val="accent2">
                    <a:lumMod val="75000"/>
                  </a:schemeClr>
                </a:solidFill>
              </a:rPr>
              <a:t>k</a:t>
            </a:r>
            <a:r>
              <a:rPr lang="en-GB" sz="1800" b="0" dirty="0" err="1">
                <a:solidFill>
                  <a:schemeClr val="accent2">
                    <a:lumMod val="75000"/>
                  </a:schemeClr>
                </a:solidFill>
              </a:rPr>
              <a:t>trom</a:t>
            </a:r>
            <a:r>
              <a:rPr lang="pl-PL" sz="1800" b="0" dirty="0">
                <a:solidFill>
                  <a:schemeClr val="accent2">
                    <a:lumMod val="75000"/>
                  </a:schemeClr>
                </a:solidFill>
              </a:rPr>
              <a:t>o</a:t>
            </a:r>
            <a:r>
              <a:rPr lang="en-GB" sz="1800" b="0" dirty="0" err="1">
                <a:solidFill>
                  <a:schemeClr val="accent2">
                    <a:lumMod val="75000"/>
                  </a:schemeClr>
                </a:solidFill>
              </a:rPr>
              <a:t>ogra</a:t>
            </a:r>
            <a:r>
              <a:rPr lang="pl-PL" sz="1800" b="0" dirty="0" err="1">
                <a:solidFill>
                  <a:schemeClr val="accent2">
                    <a:lumMod val="75000"/>
                  </a:schemeClr>
                </a:solidFill>
              </a:rPr>
              <a:t>fia</a:t>
            </a:r>
            <a:r>
              <a:rPr lang="en-GB" sz="1800" b="0" dirty="0">
                <a:solidFill>
                  <a:schemeClr val="accent2">
                    <a:lumMod val="75000"/>
                  </a:schemeClr>
                </a:solidFill>
              </a:rPr>
              <a:t> - EMG</a:t>
            </a:r>
          </a:p>
          <a:p>
            <a:pPr marL="800100" lvl="1" indent="-342900" algn="just">
              <a:buFont typeface="Courier New" panose="02070309020205020404" pitchFamily="49" charset="0"/>
              <a:buChar char="o"/>
              <a:defRPr/>
            </a:pPr>
            <a:r>
              <a:rPr lang="en-GB" sz="1800" b="0" dirty="0" err="1">
                <a:solidFill>
                  <a:schemeClr val="accent2">
                    <a:lumMod val="75000"/>
                  </a:schemeClr>
                </a:solidFill>
              </a:rPr>
              <a:t>Elektroencefalografia</a:t>
            </a:r>
            <a:r>
              <a:rPr lang="en-GB" sz="1800" b="0" dirty="0">
                <a:solidFill>
                  <a:schemeClr val="accent2">
                    <a:lumMod val="75000"/>
                  </a:schemeClr>
                </a:solidFill>
              </a:rPr>
              <a:t> - EEG</a:t>
            </a:r>
          </a:p>
          <a:p>
            <a:pPr marL="800100" lvl="1" indent="-342900" algn="just">
              <a:buFont typeface="Courier New" panose="02070309020205020404" pitchFamily="49" charset="0"/>
              <a:buChar char="o"/>
              <a:defRPr/>
            </a:pPr>
            <a:r>
              <a:rPr lang="en-GB" sz="1800" b="0" dirty="0" err="1">
                <a:solidFill>
                  <a:schemeClr val="accent2">
                    <a:lumMod val="75000"/>
                  </a:schemeClr>
                </a:solidFill>
              </a:rPr>
              <a:t>Elektrookulografia</a:t>
            </a:r>
            <a:r>
              <a:rPr lang="en-GB" sz="1800" b="0" dirty="0">
                <a:solidFill>
                  <a:schemeClr val="accent2">
                    <a:lumMod val="75000"/>
                  </a:schemeClr>
                </a:solidFill>
              </a:rPr>
              <a:t> - EOG</a:t>
            </a:r>
          </a:p>
          <a:p>
            <a:pPr marL="800100" lvl="1" indent="-342900" algn="just">
              <a:buFont typeface="Courier New" panose="02070309020205020404" pitchFamily="49" charset="0"/>
              <a:buChar char="o"/>
              <a:defRPr/>
            </a:pPr>
            <a:r>
              <a:rPr lang="en-GB" sz="1800" b="0" dirty="0" err="1">
                <a:solidFill>
                  <a:schemeClr val="accent2">
                    <a:lumMod val="75000"/>
                  </a:schemeClr>
                </a:solidFill>
              </a:rPr>
              <a:t>Reakcja</a:t>
            </a:r>
            <a:r>
              <a:rPr lang="en-GB" sz="1800" b="0" dirty="0">
                <a:solidFill>
                  <a:schemeClr val="accent2">
                    <a:lumMod val="75000"/>
                  </a:schemeClr>
                </a:solidFill>
              </a:rPr>
              <a:t> </a:t>
            </a:r>
            <a:r>
              <a:rPr lang="en-GB" sz="1800" b="0" dirty="0" err="1">
                <a:solidFill>
                  <a:schemeClr val="accent2">
                    <a:lumMod val="75000"/>
                  </a:schemeClr>
                </a:solidFill>
              </a:rPr>
              <a:t>skórno-galwaniczna</a:t>
            </a:r>
            <a:r>
              <a:rPr lang="en-GB" sz="1800" b="0" dirty="0">
                <a:solidFill>
                  <a:schemeClr val="accent2">
                    <a:lumMod val="75000"/>
                  </a:schemeClr>
                </a:solidFill>
              </a:rPr>
              <a:t> - GSR</a:t>
            </a:r>
          </a:p>
        </p:txBody>
      </p:sp>
      <p:sp>
        <p:nvSpPr>
          <p:cNvPr id="3" name="Prostokąt 2"/>
          <p:cNvSpPr/>
          <p:nvPr/>
        </p:nvSpPr>
        <p:spPr>
          <a:xfrm>
            <a:off x="4461697" y="3780914"/>
            <a:ext cx="4572000" cy="1754326"/>
          </a:xfrm>
          <a:prstGeom prst="rect">
            <a:avLst/>
          </a:prstGeom>
        </p:spPr>
        <p:txBody>
          <a:bodyPr>
            <a:spAutoFit/>
          </a:bodyPr>
          <a:lstStyle/>
          <a:p>
            <a:pPr marL="1257300" lvl="2" indent="-342900" algn="just">
              <a:buFont typeface="Courier New" panose="02070309020205020404" pitchFamily="49" charset="0"/>
              <a:buChar char="o"/>
              <a:defRPr/>
            </a:pPr>
            <a:r>
              <a:rPr lang="pl-PL" sz="1800" b="0" dirty="0">
                <a:solidFill>
                  <a:schemeClr val="accent2">
                    <a:lumMod val="75000"/>
                  </a:schemeClr>
                </a:solidFill>
              </a:rPr>
              <a:t>Fala tętna - PW</a:t>
            </a:r>
          </a:p>
          <a:p>
            <a:pPr marL="1257300" lvl="2" indent="-342900" algn="just">
              <a:buFont typeface="Courier New" panose="02070309020205020404" pitchFamily="49" charset="0"/>
              <a:buChar char="o"/>
              <a:defRPr/>
            </a:pPr>
            <a:r>
              <a:rPr lang="pl-PL" sz="1800" b="0" dirty="0">
                <a:solidFill>
                  <a:schemeClr val="accent2">
                    <a:lumMod val="75000"/>
                  </a:schemeClr>
                </a:solidFill>
              </a:rPr>
              <a:t>Temperatura ciała - BT</a:t>
            </a:r>
          </a:p>
          <a:p>
            <a:pPr marL="1257300" lvl="2" indent="-342900" algn="just">
              <a:buFont typeface="Courier New" panose="02070309020205020404" pitchFamily="49" charset="0"/>
              <a:buChar char="o"/>
              <a:defRPr/>
            </a:pPr>
            <a:r>
              <a:rPr lang="pl-PL" sz="1800" b="0" dirty="0">
                <a:solidFill>
                  <a:schemeClr val="accent2">
                    <a:lumMod val="75000"/>
                  </a:schemeClr>
                </a:solidFill>
              </a:rPr>
              <a:t>Ciśnienie krwi - BP</a:t>
            </a:r>
          </a:p>
          <a:p>
            <a:pPr marL="1257300" lvl="2" indent="-342900" algn="just">
              <a:buFont typeface="Courier New" panose="02070309020205020404" pitchFamily="49" charset="0"/>
              <a:buChar char="o"/>
              <a:defRPr/>
            </a:pPr>
            <a:r>
              <a:rPr lang="pl-PL" sz="1800" b="0" dirty="0">
                <a:solidFill>
                  <a:schemeClr val="accent2">
                    <a:lumMod val="75000"/>
                  </a:schemeClr>
                </a:solidFill>
              </a:rPr>
              <a:t>Częstość oddechów - RR</a:t>
            </a:r>
          </a:p>
          <a:p>
            <a:pPr marL="1257300" lvl="2" indent="-342900" algn="just">
              <a:buFont typeface="Courier New" panose="02070309020205020404" pitchFamily="49" charset="0"/>
              <a:buChar char="o"/>
              <a:defRPr/>
            </a:pPr>
            <a:r>
              <a:rPr lang="pl-PL" sz="1800" b="0" dirty="0">
                <a:solidFill>
                  <a:schemeClr val="accent2">
                    <a:lumMod val="75000"/>
                  </a:schemeClr>
                </a:solidFill>
              </a:rPr>
              <a:t>Pozycja ciała, sygnały mechaniczne ruchów ciała </a:t>
            </a:r>
          </a:p>
        </p:txBody>
      </p:sp>
    </p:spTree>
  </p:cSld>
  <p:clrMapOvr>
    <a:masterClrMapping/>
  </p:clrMapOvr>
  <p:transition advClick="0" advTm="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9" name="Prostokąt 3">
            <a:extLst>
              <a:ext uri="{FF2B5EF4-FFF2-40B4-BE49-F238E27FC236}">
                <a16:creationId xmlns:a16="http://schemas.microsoft.com/office/drawing/2014/main" id="{4E81B037-89E7-420D-AB1F-8D32EE150983}"/>
              </a:ext>
            </a:extLst>
          </p:cNvPr>
          <p:cNvSpPr/>
          <p:nvPr/>
        </p:nvSpPr>
        <p:spPr>
          <a:xfrm>
            <a:off x="107504" y="836712"/>
            <a:ext cx="8928992" cy="1938992"/>
          </a:xfrm>
          <a:prstGeom prst="rect">
            <a:avLst/>
          </a:prstGeom>
        </p:spPr>
        <p:txBody>
          <a:bodyPr wrap="square">
            <a:spAutoFit/>
          </a:bodyPr>
          <a:lstStyle/>
          <a:p>
            <a:pPr algn="just">
              <a:defRPr/>
            </a:pPr>
            <a:r>
              <a:rPr lang="pl-PL" sz="2000" b="0" dirty="0">
                <a:solidFill>
                  <a:schemeClr val="accent2">
                    <a:lumMod val="75000"/>
                  </a:schemeClr>
                </a:solidFill>
                <a:highlight>
                  <a:srgbClr val="FFFFFF"/>
                </a:highlight>
              </a:rPr>
              <a:t>Analiza sygnałów fizjologicznych jest szeroko wykorzystywana do rozwoju narzędzi wspomagających diagnostykę w medycynie. Wykorzystanie wielu sygnałów lub pomiarów fizjologicznych jako całości zostało przeprowadzone przy użyciu technik fuzji danych, powszechnie znanych jako fuzja multimodalna, która wykazała swoją zdolność do poprawy dokładności systemów diagnostycznych</a:t>
            </a:r>
          </a:p>
        </p:txBody>
      </p:sp>
      <p:sp>
        <p:nvSpPr>
          <p:cNvPr id="11" name="Prostokąt 3">
            <a:extLst>
              <a:ext uri="{FF2B5EF4-FFF2-40B4-BE49-F238E27FC236}">
                <a16:creationId xmlns:a16="http://schemas.microsoft.com/office/drawing/2014/main" id="{07FBDF1B-B38A-42E9-87B0-811E7F760B9C}"/>
              </a:ext>
            </a:extLst>
          </p:cNvPr>
          <p:cNvSpPr/>
          <p:nvPr/>
        </p:nvSpPr>
        <p:spPr>
          <a:xfrm>
            <a:off x="125147" y="5329609"/>
            <a:ext cx="8928992" cy="707886"/>
          </a:xfrm>
          <a:prstGeom prst="rect">
            <a:avLst/>
          </a:prstGeom>
        </p:spPr>
        <p:txBody>
          <a:bodyPr wrap="square">
            <a:spAutoFit/>
          </a:bodyPr>
          <a:lstStyle/>
          <a:p>
            <a:pPr algn="ctr">
              <a:defRPr/>
            </a:pPr>
            <a:r>
              <a:rPr lang="pl-PL" sz="2000" b="0" dirty="0">
                <a:solidFill>
                  <a:schemeClr val="accent2">
                    <a:lumMod val="75000"/>
                  </a:schemeClr>
                </a:solidFill>
                <a:highlight>
                  <a:srgbClr val="FFFFFF"/>
                </a:highlight>
              </a:rPr>
              <a:t>Klasyfikacja sygnałów fizjologicznych, które mogą być zintegrowane w </a:t>
            </a:r>
            <a:r>
              <a:rPr lang="pl-PL" sz="2000" b="0" dirty="0" err="1">
                <a:solidFill>
                  <a:schemeClr val="accent2">
                    <a:lumMod val="75000"/>
                  </a:schemeClr>
                </a:solidFill>
                <a:highlight>
                  <a:srgbClr val="FFFFFF"/>
                </a:highlight>
              </a:rPr>
              <a:t>mutimodalnych</a:t>
            </a:r>
            <a:r>
              <a:rPr lang="pl-PL" sz="2000" b="0" dirty="0">
                <a:solidFill>
                  <a:schemeClr val="accent2">
                    <a:lumMod val="75000"/>
                  </a:schemeClr>
                </a:solidFill>
                <a:highlight>
                  <a:srgbClr val="FFFFFF"/>
                </a:highlight>
              </a:rPr>
              <a:t> systemach pomiarowych</a:t>
            </a:r>
            <a:endParaRPr lang="en-GB" sz="2000" b="0" dirty="0">
              <a:solidFill>
                <a:schemeClr val="accent2">
                  <a:lumMod val="75000"/>
                </a:schemeClr>
              </a:solidFill>
              <a:highlight>
                <a:srgbClr val="FFFFFF"/>
              </a:highlight>
            </a:endParaRPr>
          </a:p>
        </p:txBody>
      </p:sp>
      <p:pic>
        <p:nvPicPr>
          <p:cNvPr id="2" name="Obraz 1"/>
          <p:cNvPicPr>
            <a:picLocks noChangeAspect="1"/>
          </p:cNvPicPr>
          <p:nvPr/>
        </p:nvPicPr>
        <p:blipFill>
          <a:blip r:embed="rId3"/>
          <a:stretch>
            <a:fillRect/>
          </a:stretch>
        </p:blipFill>
        <p:spPr>
          <a:xfrm>
            <a:off x="1115616" y="2681346"/>
            <a:ext cx="7551246" cy="2629520"/>
          </a:xfrm>
          <a:prstGeom prst="rect">
            <a:avLst/>
          </a:prstGeom>
        </p:spPr>
      </p:pic>
    </p:spTree>
    <p:extLst>
      <p:ext uri="{BB962C8B-B14F-4D97-AF65-F5344CB8AC3E}">
        <p14:creationId xmlns:p14="http://schemas.microsoft.com/office/powerpoint/2010/main" val="3192083708"/>
      </p:ext>
    </p:extLst>
  </p:cSld>
  <p:clrMapOvr>
    <a:masterClrMapping/>
  </p:clrMapOvr>
  <p:transition advClick="0" advTm="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9" name="Prostokąt 3">
            <a:extLst>
              <a:ext uri="{FF2B5EF4-FFF2-40B4-BE49-F238E27FC236}">
                <a16:creationId xmlns:a16="http://schemas.microsoft.com/office/drawing/2014/main" id="{4E81B037-89E7-420D-AB1F-8D32EE150983}"/>
              </a:ext>
            </a:extLst>
          </p:cNvPr>
          <p:cNvSpPr/>
          <p:nvPr/>
        </p:nvSpPr>
        <p:spPr>
          <a:xfrm>
            <a:off x="0" y="2143181"/>
            <a:ext cx="8964488" cy="3970318"/>
          </a:xfrm>
          <a:prstGeom prst="rect">
            <a:avLst/>
          </a:prstGeom>
        </p:spPr>
        <p:txBody>
          <a:bodyPr wrap="square">
            <a:spAutoFit/>
          </a:bodyPr>
          <a:lstStyle/>
          <a:p>
            <a:pPr marL="342900" indent="-342900" algn="just">
              <a:buFont typeface="Arial" panose="020B0604020202020204" pitchFamily="34" charset="0"/>
              <a:buChar char="•"/>
              <a:defRPr/>
            </a:pPr>
            <a:r>
              <a:rPr lang="pl-PL" sz="1800" b="0" dirty="0">
                <a:solidFill>
                  <a:schemeClr val="accent2">
                    <a:lumMod val="75000"/>
                  </a:schemeClr>
                </a:solidFill>
              </a:rPr>
              <a:t>W nowoczesnych systemach typu </a:t>
            </a:r>
            <a:r>
              <a:rPr lang="pl-PL" sz="1800" b="0" dirty="0">
                <a:solidFill>
                  <a:schemeClr val="accent2">
                    <a:lumMod val="75000"/>
                  </a:schemeClr>
                </a:solidFill>
                <a:highlight>
                  <a:srgbClr val="FFFF00"/>
                </a:highlight>
              </a:rPr>
              <a:t>body sensor network (BSN)</a:t>
            </a:r>
            <a:r>
              <a:rPr lang="pl-PL" sz="1800" b="0" dirty="0">
                <a:solidFill>
                  <a:schemeClr val="accent2">
                    <a:lumMod val="75000"/>
                  </a:schemeClr>
                </a:solidFill>
              </a:rPr>
              <a:t> zaimplementowanych np. w inteligentnych zegarkach i telefonach komórkowych, wszystkie wymienione </a:t>
            </a:r>
            <a:r>
              <a:rPr lang="pl-PL" sz="1800" b="0" dirty="0" err="1">
                <a:solidFill>
                  <a:schemeClr val="accent2">
                    <a:lumMod val="75000"/>
                  </a:schemeClr>
                </a:solidFill>
              </a:rPr>
              <a:t>biosygnały</a:t>
            </a:r>
            <a:r>
              <a:rPr lang="pl-PL" sz="1800" b="0" dirty="0">
                <a:solidFill>
                  <a:schemeClr val="accent2">
                    <a:lumMod val="75000"/>
                  </a:schemeClr>
                </a:solidFill>
              </a:rPr>
              <a:t> mogą być rejestrowane przy użyciu multimodalnych, wielokanałowych systemów akwizycji danych i dalszego przetwarzania i analizy, w celu uzyskania parametrów i wskaźników pozwalających na oszacowanie skumulowanego, ważonego, wielocechowego wskaźnika stanu pacjenta, a ponadto oceny jego </a:t>
            </a:r>
            <a:r>
              <a:rPr lang="pl-PL" sz="1800" b="0" dirty="0">
                <a:solidFill>
                  <a:schemeClr val="accent2">
                    <a:lumMod val="75000"/>
                  </a:schemeClr>
                </a:solidFill>
                <a:highlight>
                  <a:srgbClr val="FFFF00"/>
                </a:highlight>
              </a:rPr>
              <a:t>homeostazy lub samopoczucia</a:t>
            </a:r>
            <a:r>
              <a:rPr lang="pl-PL" sz="1800" b="0" dirty="0">
                <a:solidFill>
                  <a:schemeClr val="accent2">
                    <a:lumMod val="75000"/>
                  </a:schemeClr>
                </a:solidFill>
              </a:rPr>
              <a:t>.</a:t>
            </a:r>
          </a:p>
          <a:p>
            <a:pPr marL="342900" indent="-342900" algn="just">
              <a:buFont typeface="Arial" panose="020B0604020202020204" pitchFamily="34" charset="0"/>
              <a:buChar char="•"/>
              <a:defRPr/>
            </a:pPr>
            <a:r>
              <a:rPr lang="pl-PL" sz="1800" b="0" dirty="0">
                <a:solidFill>
                  <a:schemeClr val="accent2">
                    <a:lumMod val="75000"/>
                  </a:schemeClr>
                </a:solidFill>
                <a:highlight>
                  <a:srgbClr val="FFFF00"/>
                </a:highlight>
              </a:rPr>
              <a:t>Homeostaza</a:t>
            </a:r>
            <a:r>
              <a:rPr lang="pl-PL" sz="1800" b="0" dirty="0">
                <a:solidFill>
                  <a:schemeClr val="accent2">
                    <a:lumMod val="75000"/>
                  </a:schemeClr>
                </a:solidFill>
              </a:rPr>
              <a:t> odnosi się do stabilnych warunków w środowisku wewnętrznym (we krwi i płynie śródmiąższowym). W ten sposób organizm ludzki utrzymuje stałe parametry środowiska wewnętrznego pomimo zmieniających się warunków zewnętrznych. Jest to możliwe dzięki skoordynowanym działaniom komórek, tkanek, narządów i układów narządów.</a:t>
            </a:r>
          </a:p>
          <a:p>
            <a:pPr marL="342900" indent="-342900" algn="just">
              <a:buFont typeface="Arial" panose="020B0604020202020204" pitchFamily="34" charset="0"/>
              <a:buChar char="•"/>
              <a:defRPr/>
            </a:pPr>
            <a:r>
              <a:rPr lang="pl-PL" sz="1800" b="0" dirty="0">
                <a:solidFill>
                  <a:schemeClr val="accent2">
                    <a:lumMod val="75000"/>
                  </a:schemeClr>
                </a:solidFill>
              </a:rPr>
              <a:t>Wszystkie wymienione pomiary </a:t>
            </a:r>
            <a:r>
              <a:rPr lang="pl-PL" sz="1800" b="0" dirty="0" err="1">
                <a:solidFill>
                  <a:schemeClr val="accent2">
                    <a:lumMod val="75000"/>
                  </a:schemeClr>
                </a:solidFill>
              </a:rPr>
              <a:t>biosygnałów</a:t>
            </a:r>
            <a:r>
              <a:rPr lang="pl-PL" sz="1800" b="0" dirty="0">
                <a:solidFill>
                  <a:schemeClr val="accent2">
                    <a:lumMod val="75000"/>
                  </a:schemeClr>
                </a:solidFill>
              </a:rPr>
              <a:t> są </a:t>
            </a:r>
            <a:r>
              <a:rPr lang="pl-PL" sz="1800" b="0" dirty="0">
                <a:solidFill>
                  <a:schemeClr val="accent2">
                    <a:lumMod val="75000"/>
                  </a:schemeClr>
                </a:solidFill>
                <a:highlight>
                  <a:srgbClr val="FFFF00"/>
                </a:highlight>
              </a:rPr>
              <a:t>powszechnie dostępne, nie drogie i stosunkowo łatwe w użyciu </a:t>
            </a:r>
            <a:r>
              <a:rPr lang="pl-PL" sz="1800" b="0" dirty="0">
                <a:solidFill>
                  <a:schemeClr val="accent2">
                    <a:lumMod val="75000"/>
                  </a:schemeClr>
                </a:solidFill>
              </a:rPr>
              <a:t>oraz nie wymagają skomplikowanej aparatury.</a:t>
            </a:r>
          </a:p>
        </p:txBody>
      </p:sp>
      <p:sp>
        <p:nvSpPr>
          <p:cNvPr id="3" name="Prostokąt 2">
            <a:extLst>
              <a:ext uri="{FF2B5EF4-FFF2-40B4-BE49-F238E27FC236}">
                <a16:creationId xmlns:a16="http://schemas.microsoft.com/office/drawing/2014/main" id="{8526D995-3200-4C3F-B6E3-9C5BB8FC4269}"/>
              </a:ext>
            </a:extLst>
          </p:cNvPr>
          <p:cNvSpPr/>
          <p:nvPr/>
        </p:nvSpPr>
        <p:spPr>
          <a:xfrm>
            <a:off x="0" y="692696"/>
            <a:ext cx="9144000" cy="1446550"/>
          </a:xfrm>
          <a:prstGeom prst="rect">
            <a:avLst/>
          </a:prstGeom>
        </p:spPr>
        <p:txBody>
          <a:bodyPr wrap="square">
            <a:spAutoFit/>
          </a:bodyPr>
          <a:lstStyle/>
          <a:p>
            <a:pPr algn="ctr">
              <a:defRPr/>
            </a:pPr>
            <a:r>
              <a:rPr lang="pl-PL" sz="2200" dirty="0">
                <a:solidFill>
                  <a:schemeClr val="accent2">
                    <a:lumMod val="75000"/>
                  </a:schemeClr>
                </a:solidFill>
              </a:rPr>
              <a:t>Sygnały fizjologiczne - zaawansowana technologicznie integracja wielomodalnych zapisów </a:t>
            </a:r>
            <a:r>
              <a:rPr lang="pl-PL" sz="2200" dirty="0" err="1">
                <a:solidFill>
                  <a:schemeClr val="accent2">
                    <a:lumMod val="75000"/>
                  </a:schemeClr>
                </a:solidFill>
              </a:rPr>
              <a:t>biosygnałowych</a:t>
            </a:r>
            <a:r>
              <a:rPr lang="pl-PL" sz="2200" dirty="0">
                <a:solidFill>
                  <a:schemeClr val="accent2">
                    <a:lumMod val="75000"/>
                  </a:schemeClr>
                </a:solidFill>
              </a:rPr>
              <a:t> BSN, zaimplementowanych w "inteligentnych" urządzeniach noszonych na ciele, np. smartwatchach/sportowych. </a:t>
            </a:r>
            <a:endParaRPr lang="en-GB" sz="2200" dirty="0">
              <a:solidFill>
                <a:schemeClr val="accent2">
                  <a:lumMod val="75000"/>
                </a:schemeClr>
              </a:solidFill>
            </a:endParaRPr>
          </a:p>
        </p:txBody>
      </p:sp>
    </p:spTree>
    <p:extLst>
      <p:ext uri="{BB962C8B-B14F-4D97-AF65-F5344CB8AC3E}">
        <p14:creationId xmlns:p14="http://schemas.microsoft.com/office/powerpoint/2010/main" val="1289933579"/>
      </p:ext>
    </p:extLst>
  </p:cSld>
  <p:clrMapOvr>
    <a:masterClrMapping/>
  </p:clrMapOvr>
  <p:transition advClick="0" advTm="3000"/>
</p:sld>
</file>

<file path=ppt/theme/theme1.xml><?xml version="1.0" encoding="utf-8"?>
<a:theme xmlns:a="http://schemas.openxmlformats.org/drawingml/2006/main" name="Pantallazo inicio">
  <a:themeElements>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ojekt niestandardow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ojekt niestandardow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ojekt niestandardow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ojekt niestandardow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ojekt niestandardow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ojekt niestandardow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ojekt niestandardow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ojekt niestandardow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ojekt niestandardow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ojekt niestandardow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ojekt niestandardow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ojekt niestandardow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ntallazo cier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WOIZ - prezentacja &quot;wykładowa&quot;">
  <a:themeElements>
    <a:clrScheme name="">
      <a:dk1>
        <a:srgbClr val="000000"/>
      </a:dk1>
      <a:lt1>
        <a:srgbClr val="FFFFFF"/>
      </a:lt1>
      <a:dk2>
        <a:srgbClr val="000000"/>
      </a:dk2>
      <a:lt2>
        <a:srgbClr val="808080"/>
      </a:lt2>
      <a:accent1>
        <a:srgbClr val="140041"/>
      </a:accent1>
      <a:accent2>
        <a:srgbClr val="333399"/>
      </a:accent2>
      <a:accent3>
        <a:srgbClr val="FFFFFF"/>
      </a:accent3>
      <a:accent4>
        <a:srgbClr val="000000"/>
      </a:accent4>
      <a:accent5>
        <a:srgbClr val="AAAAB0"/>
      </a:accent5>
      <a:accent6>
        <a:srgbClr val="2D2D8A"/>
      </a:accent6>
      <a:hlink>
        <a:srgbClr val="009999"/>
      </a:hlink>
      <a:folHlink>
        <a:srgbClr val="99CC00"/>
      </a:folHlink>
    </a:clrScheme>
    <a:fontScheme name="WOIZ - prezentacja &quot;wykładowa&quot;">
      <a:majorFont>
        <a:latin typeface="Arial Bold"/>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WOIZ - prezentacja &quot;wykładowa&qu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Szablon_prezentacji_wer_2A_(z_1_logo)_v2</Template>
  <TotalTime>39979</TotalTime>
  <Pages>0</Pages>
  <Words>1242</Words>
  <Characters>0</Characters>
  <Application>Microsoft Office PowerPoint</Application>
  <PresentationFormat>Pokaz na ekranie (4:3)</PresentationFormat>
  <Lines>0</Lines>
  <Paragraphs>62</Paragraphs>
  <Slides>12</Slides>
  <Notes>10</Notes>
  <HiddenSlides>0</HiddenSlides>
  <MMClips>0</MMClips>
  <ScaleCrop>false</ScaleCrop>
  <HeadingPairs>
    <vt:vector size="6" baseType="variant">
      <vt:variant>
        <vt:lpstr>Używane czcionki</vt:lpstr>
      </vt:variant>
      <vt:variant>
        <vt:i4>8</vt:i4>
      </vt:variant>
      <vt:variant>
        <vt:lpstr>Motyw</vt:lpstr>
      </vt:variant>
      <vt:variant>
        <vt:i4>3</vt:i4>
      </vt:variant>
      <vt:variant>
        <vt:lpstr>Tytuły slajdów</vt:lpstr>
      </vt:variant>
      <vt:variant>
        <vt:i4>12</vt:i4>
      </vt:variant>
    </vt:vector>
  </HeadingPairs>
  <TitlesOfParts>
    <vt:vector size="23" baseType="lpstr">
      <vt:lpstr>Arial</vt:lpstr>
      <vt:lpstr>Arial Bold</vt:lpstr>
      <vt:lpstr>Bradley Hand ITC</vt:lpstr>
      <vt:lpstr>Calibri</vt:lpstr>
      <vt:lpstr>Courier New</vt:lpstr>
      <vt:lpstr>Gill Sans</vt:lpstr>
      <vt:lpstr>Times New Roman</vt:lpstr>
      <vt:lpstr>Wingdings</vt:lpstr>
      <vt:lpstr>Pantallazo inicio</vt:lpstr>
      <vt:lpstr>Pantallazo cierre</vt:lpstr>
      <vt:lpstr>1_WOIZ - prezentacja "wykładowa"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Wsparcie Komisji Europejskiej dla produkcji tej publikacji nie stanowi poparcia dla treści, które odzwierciedlają jedynie poglądy autorów, a Komisja nie może zostać pociągnięta do odpowiedzialności za jakiekolwiek wykorzystanie informacji w niej zawartych. </vt:lpstr>
    </vt:vector>
  </TitlesOfParts>
  <Company>PKO BP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PKO BP SA</dc:creator>
  <cp:lastModifiedBy>Patrycja Kabiesz</cp:lastModifiedBy>
  <cp:revision>1129</cp:revision>
  <cp:lastPrinted>2011-07-18T19:05:36Z</cp:lastPrinted>
  <dcterms:created xsi:type="dcterms:W3CDTF">2010-06-23T19:02:16Z</dcterms:created>
  <dcterms:modified xsi:type="dcterms:W3CDTF">2021-07-02T10:33:28Z</dcterms:modified>
</cp:coreProperties>
</file>