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8"/>
  </p:notesMasterIdLst>
  <p:handoutMasterIdLst>
    <p:handoutMasterId r:id="rId19"/>
  </p:handoutMasterIdLst>
  <p:sldIdLst>
    <p:sldId id="627" r:id="rId4"/>
    <p:sldId id="635" r:id="rId5"/>
    <p:sldId id="655" r:id="rId6"/>
    <p:sldId id="656" r:id="rId7"/>
    <p:sldId id="657" r:id="rId8"/>
    <p:sldId id="658" r:id="rId9"/>
    <p:sldId id="660" r:id="rId10"/>
    <p:sldId id="661" r:id="rId11"/>
    <p:sldId id="662" r:id="rId12"/>
    <p:sldId id="663" r:id="rId13"/>
    <p:sldId id="659" r:id="rId14"/>
    <p:sldId id="664" r:id="rId15"/>
    <p:sldId id="665" r:id="rId16"/>
    <p:sldId id="666" r:id="rId1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E6"/>
    <a:srgbClr val="262673"/>
    <a:srgbClr val="F26200"/>
    <a:srgbClr val="D15509"/>
    <a:srgbClr val="FF6600"/>
    <a:srgbClr val="D16D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3692" autoAdjust="0"/>
  </p:normalViewPr>
  <p:slideViewPr>
    <p:cSldViewPr>
      <p:cViewPr varScale="1">
        <p:scale>
          <a:sx n="68" d="100"/>
          <a:sy n="68" d="100"/>
        </p:scale>
        <p:origin x="1829"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Before this session students should have read the theoretical contents of unit D.1. </a:t>
            </a:r>
          </a:p>
          <a:p>
            <a:r>
              <a:rPr lang="en-US" dirty="0"/>
              <a:t>If so, they are paired up again, forming different groups from those of workshop 1.</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75524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couples are instructed to prepare a small power point (or similar) presentation of a study using techniques for movement analysis with these contents: what do you want to measure and why? What would be the main objectives of your study related to movement analysis? What do you think would be the best biomechanical parameters that could help you in this study? What is the instrumental technique you would choose?</a:t>
            </a:r>
          </a:p>
          <a:p>
            <a:r>
              <a:rPr lang="en-US" dirty="0"/>
              <a:t>Optionally, they can look for information on the internet in case they need it to complete the presentation (only as a supporting source, not copying the information of any given scientific paper).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315864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Each pair is asked to present the study; and both teacher and students can ask questions. </a:t>
            </a:r>
          </a:p>
          <a:p>
            <a:r>
              <a:rPr lang="en-US" dirty="0"/>
              <a:t>At the end of the class, students are asked to identify advantages or disadvantages of each technique regarding the objectives of the studies presented; and try to find other instrumental alternatives.</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333640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evolution in the analysis of movement has been constant over time. From direct observation to photographs or videos where the expert made his own manual analysis on those images, to the development of technology that allows its study in an objective, more precise and reliable way.</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a:t>
            </a:fld>
            <a:endParaRPr lang="pl-PL" altLang="pl-PL"/>
          </a:p>
        </p:txBody>
      </p:sp>
    </p:spTree>
    <p:extLst>
      <p:ext uri="{BB962C8B-B14F-4D97-AF65-F5344CB8AC3E}">
        <p14:creationId xmlns:p14="http://schemas.microsoft.com/office/powerpoint/2010/main" val="265168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 are different motion analysis techniques and many ways to classify them. In general, we can talk about a group of motion capture systems based on images analysis; a group referred to inertial systems; and a group of other types of systems, including technologies such as GPS, inclinometers or goniometers. </a:t>
            </a:r>
          </a:p>
          <a:p>
            <a:r>
              <a:rPr lang="en-US" dirty="0"/>
              <a:t>Each one of them counts on its own characteristics regarding its measurement qualities and the parameters extracted from them. It is important to know them well in order to make an adequate use; some of them are simpler and others imply a high technical knowledge.</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4</a:t>
            </a:fld>
            <a:endParaRPr lang="pl-PL" altLang="pl-PL"/>
          </a:p>
        </p:txBody>
      </p:sp>
    </p:spTree>
    <p:extLst>
      <p:ext uri="{BB962C8B-B14F-4D97-AF65-F5344CB8AC3E}">
        <p14:creationId xmlns:p14="http://schemas.microsoft.com/office/powerpoint/2010/main" val="10671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main areas of application of these techniques for instrumental analysis of movement are usually focused on the clinical area, and in the field of sports and ergonomics, in the latter above all for work environment study. Examples of application can range from the characterization of a musculoskeletal pathology and the functional assessment in daily activities to the evaluation of sports technique and performance, as well as the assessment of certain tasks or tools related to work.</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5</a:t>
            </a:fld>
            <a:endParaRPr lang="pl-PL" altLang="pl-PL"/>
          </a:p>
        </p:txBody>
      </p:sp>
    </p:spTree>
    <p:extLst>
      <p:ext uri="{BB962C8B-B14F-4D97-AF65-F5344CB8AC3E}">
        <p14:creationId xmlns:p14="http://schemas.microsoft.com/office/powerpoint/2010/main" val="209168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are going to move on to an activity related to movement analysis with instrumental techniques.</a:t>
            </a:r>
          </a:p>
          <a:p>
            <a:r>
              <a:rPr lang="en-US" dirty="0"/>
              <a:t>First, you should pair up and give each team a name.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6</a:t>
            </a:fld>
            <a:endParaRPr lang="pl-PL" altLang="pl-PL"/>
          </a:p>
        </p:txBody>
      </p:sp>
    </p:spTree>
    <p:extLst>
      <p:ext uri="{BB962C8B-B14F-4D97-AF65-F5344CB8AC3E}">
        <p14:creationId xmlns:p14="http://schemas.microsoft.com/office/powerpoint/2010/main" val="376239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this workshop, the each pair of students will have to propose a topic to look into. This topic will be an activity, gesture, pathology, joint or body part that can be measured with instrumental techniques of movement analysis in different environments. A maximum of 10 topics will be proposed. The teacher can give an initial example like “climbing stairs”.</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7</a:t>
            </a:fld>
            <a:endParaRPr lang="pl-PL" altLang="pl-PL"/>
          </a:p>
        </p:txBody>
      </p:sp>
    </p:spTree>
    <p:extLst>
      <p:ext uri="{BB962C8B-B14F-4D97-AF65-F5344CB8AC3E}">
        <p14:creationId xmlns:p14="http://schemas.microsoft.com/office/powerpoint/2010/main" val="192530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teacher will then propose two groups for each topic, or else each pair can chose one randomly. All topics must be revised by two groups/pairs of students. </a:t>
            </a:r>
          </a:p>
          <a:p>
            <a:r>
              <a:rPr lang="en-US" dirty="0"/>
              <a:t>From the two groups or pairs working on the same topic, one of them will be assigned optical capture system such as 3D photogrammetry and the other pair an inertial system or other. </a:t>
            </a:r>
          </a:p>
          <a:p>
            <a:r>
              <a:rPr lang="en-US" dirty="0"/>
              <a:t>Now, each group has to look into Internet Scientific sources (Google Scholar, PubMed, Scopus,...) to find information about the assigned topic and the assigned instrumental technique, or more specifically, about how the topic proposed can be measured with the technique assigned.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8</a:t>
            </a:fld>
            <a:endParaRPr lang="pl-PL" altLang="pl-PL"/>
          </a:p>
        </p:txBody>
      </p:sp>
    </p:spTree>
    <p:extLst>
      <p:ext uri="{BB962C8B-B14F-4D97-AF65-F5344CB8AC3E}">
        <p14:creationId xmlns:p14="http://schemas.microsoft.com/office/powerpoint/2010/main" val="324442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contents of the worksheet are presented by the teacher and the students will work in pairs, trying to answer all the questions. They will use the information found in the Internet Search to do so. </a:t>
            </a:r>
          </a:p>
          <a:p>
            <a:r>
              <a:rPr lang="en-US" dirty="0"/>
              <a:t>The teacher can collect the doubts during the execution of the practice and try to solve them at the end of the class or in another session, asking the students to look for the answers.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9</a:t>
            </a:fld>
            <a:endParaRPr lang="pl-PL" altLang="pl-PL"/>
          </a:p>
        </p:txBody>
      </p:sp>
    </p:spTree>
    <p:extLst>
      <p:ext uri="{BB962C8B-B14F-4D97-AF65-F5344CB8AC3E}">
        <p14:creationId xmlns:p14="http://schemas.microsoft.com/office/powerpoint/2010/main" val="427465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When the students have finished the exercise and fulfilled the worksheets, a topic is chosen by the teacher and each pair assigned to it must present the answers made by the worksheet to the rest of the students in a small presentation. </a:t>
            </a:r>
          </a:p>
          <a:p>
            <a:r>
              <a:rPr lang="en-US" dirty="0"/>
              <a:t>Students can ask questions or help the speakers, the main conclusions are drawn regarding the similarities or differences between techniques, and optionally the best couple is voted on.</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10</a:t>
            </a:fld>
            <a:endParaRPr lang="pl-PL" altLang="pl-PL"/>
          </a:p>
        </p:txBody>
      </p:sp>
    </p:spTree>
    <p:extLst>
      <p:ext uri="{BB962C8B-B14F-4D97-AF65-F5344CB8AC3E}">
        <p14:creationId xmlns:p14="http://schemas.microsoft.com/office/powerpoint/2010/main" val="28081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91276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MODULE FOUNDATIONS</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Didactic Unit D: TECHNIQUES FOR THE INSTRUMENTAL ANALYSIS OF MOVEMENT AND FORCES</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D.1 How can movements be measured and which parameters can be analyzed? What are its main applications?</a:t>
            </a:r>
          </a:p>
          <a:p>
            <a:pPr algn="r" eaLnBrk="1" hangingPunct="1">
              <a:lnSpc>
                <a:spcPct val="90000"/>
              </a:lnSpc>
              <a:spcBef>
                <a:spcPts val="1675"/>
              </a:spcBef>
              <a:buSzPct val="171000"/>
              <a:buFont typeface="Arial" charset="0"/>
              <a:buNone/>
              <a:defRPr/>
            </a:pPr>
            <a:endParaRPr lang="en-US" sz="2000" dirty="0">
              <a:solidFill>
                <a:schemeClr val="accent2">
                  <a:lumMod val="75000"/>
                </a:schemeClr>
              </a:solidFill>
              <a:latin typeface="Bradley Hand ITC" panose="03070402050302030203" pitchFamily="66" charset="0"/>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a:t>Workflow</a:t>
            </a:r>
            <a:br>
              <a:rPr lang="en-GB" dirty="0"/>
            </a:br>
            <a:br>
              <a:rPr lang="en-GB" dirty="0"/>
            </a:br>
            <a:r>
              <a:rPr lang="en-GB" dirty="0"/>
              <a:t>5th. Present your results</a:t>
            </a:r>
            <a:endParaRPr lang="es-ES" dirty="0"/>
          </a:p>
        </p:txBody>
      </p:sp>
      <p:sp>
        <p:nvSpPr>
          <p:cNvPr id="7" name="CuadroTexto 6">
            <a:extLst>
              <a:ext uri="{FF2B5EF4-FFF2-40B4-BE49-F238E27FC236}">
                <a16:creationId xmlns:a16="http://schemas.microsoft.com/office/drawing/2014/main" id="{B508D982-EB78-4FF2-B33C-F7A8FD9F2F7D}"/>
              </a:ext>
            </a:extLst>
          </p:cNvPr>
          <p:cNvSpPr txBox="1"/>
          <p:nvPr/>
        </p:nvSpPr>
        <p:spPr>
          <a:xfrm>
            <a:off x="751255" y="4346240"/>
            <a:ext cx="2304256" cy="461665"/>
          </a:xfrm>
          <a:prstGeom prst="rect">
            <a:avLst/>
          </a:prstGeom>
          <a:noFill/>
        </p:spPr>
        <p:txBody>
          <a:bodyPr wrap="square" rtlCol="0">
            <a:spAutoFit/>
          </a:bodyPr>
          <a:lstStyle/>
          <a:p>
            <a:r>
              <a:rPr lang="en-GB" sz="2400" dirty="0">
                <a:solidFill>
                  <a:schemeClr val="tx1"/>
                </a:solidFill>
              </a:rPr>
              <a:t>The Outsiders</a:t>
            </a:r>
          </a:p>
        </p:txBody>
      </p:sp>
      <p:sp>
        <p:nvSpPr>
          <p:cNvPr id="8" name="CuadroTexto 7">
            <a:extLst>
              <a:ext uri="{FF2B5EF4-FFF2-40B4-BE49-F238E27FC236}">
                <a16:creationId xmlns:a16="http://schemas.microsoft.com/office/drawing/2014/main" id="{A4C76AC2-961A-4E5B-A011-9E06FB17E293}"/>
              </a:ext>
            </a:extLst>
          </p:cNvPr>
          <p:cNvSpPr txBox="1"/>
          <p:nvPr/>
        </p:nvSpPr>
        <p:spPr>
          <a:xfrm>
            <a:off x="6295093" y="4307005"/>
            <a:ext cx="2719486" cy="461665"/>
          </a:xfrm>
          <a:prstGeom prst="rect">
            <a:avLst/>
          </a:prstGeom>
          <a:noFill/>
        </p:spPr>
        <p:txBody>
          <a:bodyPr wrap="square" rtlCol="0">
            <a:spAutoFit/>
          </a:bodyPr>
          <a:lstStyle/>
          <a:p>
            <a:r>
              <a:rPr lang="en-GB" sz="2400" dirty="0">
                <a:solidFill>
                  <a:schemeClr val="tx1"/>
                </a:solidFill>
              </a:rPr>
              <a:t>The Incredibles</a:t>
            </a:r>
          </a:p>
        </p:txBody>
      </p:sp>
      <p:pic>
        <p:nvPicPr>
          <p:cNvPr id="5122" name="Picture 2" descr="Resultado de imagen de man speaking free icon">
            <a:extLst>
              <a:ext uri="{FF2B5EF4-FFF2-40B4-BE49-F238E27FC236}">
                <a16:creationId xmlns:a16="http://schemas.microsoft.com/office/drawing/2014/main" id="{0679C331-1F82-4046-BC80-6F32ECA6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06" y="3042593"/>
            <a:ext cx="3446187" cy="3068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man speaking free icon">
            <a:extLst>
              <a:ext uri="{FF2B5EF4-FFF2-40B4-BE49-F238E27FC236}">
                <a16:creationId xmlns:a16="http://schemas.microsoft.com/office/drawing/2014/main" id="{F5BC3366-8880-4FDF-826C-DCFC32E27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3202">
            <a:off x="6607892" y="1558995"/>
            <a:ext cx="1734145" cy="17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41789"/>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a:t>Workflow</a:t>
            </a:r>
            <a:br>
              <a:rPr lang="en-GB" kern="0" dirty="0"/>
            </a:br>
            <a:br>
              <a:rPr lang="en-GB" kern="0" dirty="0"/>
            </a:br>
            <a:r>
              <a:rPr lang="en-GB" kern="0" dirty="0"/>
              <a:t>1st. Matching Up AGAIN </a:t>
            </a:r>
            <a:r>
              <a:rPr lang="es-ES" kern="0" dirty="0"/>
              <a:t>!!</a:t>
            </a:r>
          </a:p>
        </p:txBody>
      </p:sp>
      <p:pic>
        <p:nvPicPr>
          <p:cNvPr id="4" name="Picture 2" descr="Resultado de imagen de couples icon">
            <a:extLst>
              <a:ext uri="{FF2B5EF4-FFF2-40B4-BE49-F238E27FC236}">
                <a16:creationId xmlns:a16="http://schemas.microsoft.com/office/drawing/2014/main" id="{A2D23EBA-AA14-498B-ACED-FC94B7BC99D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471768" flipH="1">
            <a:off x="6686558" y="1968163"/>
            <a:ext cx="1618235" cy="15192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462E7D36-AC8F-4A55-8019-D884921C3CB8}"/>
              </a:ext>
            </a:extLst>
          </p:cNvPr>
          <p:cNvSpPr/>
          <p:nvPr/>
        </p:nvSpPr>
        <p:spPr bwMode="auto">
          <a:xfrm>
            <a:off x="2555826" y="3796272"/>
            <a:ext cx="3600400" cy="1512168"/>
          </a:xfrm>
          <a:prstGeom prst="roundRect">
            <a:avLst/>
          </a:prstGeom>
          <a:noFill/>
          <a:ln w="12700" cap="flat" cmpd="sng" algn="ctr">
            <a:solidFill>
              <a:schemeClr val="accent1"/>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000" b="1" i="0" u="none" strike="noStrike" cap="none" normalizeH="0" baseline="0" dirty="0">
                <a:ln>
                  <a:noFill/>
                </a:ln>
                <a:solidFill>
                  <a:srgbClr val="F26200"/>
                </a:solidFill>
                <a:effectLst/>
                <a:latin typeface="Arial" charset="0"/>
                <a:sym typeface="Arial" charset="0"/>
              </a:rPr>
              <a:t>Did you read the theorical contents ??</a:t>
            </a:r>
          </a:p>
        </p:txBody>
      </p:sp>
    </p:spTree>
    <p:extLst>
      <p:ext uri="{BB962C8B-B14F-4D97-AF65-F5344CB8AC3E}">
        <p14:creationId xmlns:p14="http://schemas.microsoft.com/office/powerpoint/2010/main" val="812444883"/>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a:t>Workflow</a:t>
            </a:r>
            <a:br>
              <a:rPr lang="en-GB" kern="0" dirty="0"/>
            </a:br>
            <a:br>
              <a:rPr lang="en-GB" kern="0" dirty="0"/>
            </a:br>
            <a:r>
              <a:rPr lang="en-GB" kern="0" dirty="0"/>
              <a:t>2nd. Prepare a PPT !!</a:t>
            </a:r>
          </a:p>
          <a:p>
            <a:endParaRPr lang="es-ES" kern="0" dirty="0"/>
          </a:p>
          <a:p>
            <a:r>
              <a:rPr lang="en-GB" kern="0" dirty="0">
                <a:solidFill>
                  <a:schemeClr val="accent1">
                    <a:lumMod val="50000"/>
                    <a:lumOff val="50000"/>
                  </a:schemeClr>
                </a:solidFill>
              </a:rPr>
              <a:t>Contents of your study</a:t>
            </a:r>
          </a:p>
          <a:p>
            <a:endParaRPr lang="en-GB" kern="0" dirty="0">
              <a:solidFill>
                <a:schemeClr val="accent1">
                  <a:lumMod val="50000"/>
                  <a:lumOff val="50000"/>
                </a:schemeClr>
              </a:solidFill>
            </a:endParaRPr>
          </a:p>
          <a:p>
            <a:pPr marL="457200" indent="-457200">
              <a:buAutoNum type="arabicPeriod"/>
            </a:pPr>
            <a:r>
              <a:rPr lang="en-GB" sz="1800" kern="0" dirty="0">
                <a:solidFill>
                  <a:schemeClr val="bg2">
                    <a:lumMod val="75000"/>
                  </a:schemeClr>
                </a:solidFill>
              </a:rPr>
              <a:t>Movement of interest</a:t>
            </a:r>
          </a:p>
          <a:p>
            <a:pPr marL="457200" indent="-457200">
              <a:buAutoNum type="arabicPeriod"/>
            </a:pPr>
            <a:r>
              <a:rPr lang="en-GB" sz="1800" kern="0" dirty="0">
                <a:solidFill>
                  <a:schemeClr val="bg2">
                    <a:lumMod val="75000"/>
                  </a:schemeClr>
                </a:solidFill>
              </a:rPr>
              <a:t>Objectives</a:t>
            </a:r>
          </a:p>
          <a:p>
            <a:pPr marL="457200" indent="-457200">
              <a:buAutoNum type="arabicPeriod"/>
            </a:pPr>
            <a:r>
              <a:rPr lang="en-GB" sz="1800" kern="0" dirty="0">
                <a:solidFill>
                  <a:schemeClr val="bg2">
                    <a:lumMod val="75000"/>
                  </a:schemeClr>
                </a:solidFill>
              </a:rPr>
              <a:t>Movement Analysis Technique</a:t>
            </a:r>
          </a:p>
          <a:p>
            <a:pPr marL="457200" indent="-457200">
              <a:buAutoNum type="arabicPeriod"/>
            </a:pPr>
            <a:r>
              <a:rPr lang="en-GB" sz="1800" kern="0" dirty="0">
                <a:solidFill>
                  <a:schemeClr val="bg2">
                    <a:lumMod val="75000"/>
                  </a:schemeClr>
                </a:solidFill>
              </a:rPr>
              <a:t>Main Parameters</a:t>
            </a:r>
          </a:p>
          <a:p>
            <a:pPr marL="457200" indent="-457200">
              <a:buAutoNum type="arabicPeriod"/>
            </a:pPr>
            <a:endParaRPr lang="es-ES" kern="0" dirty="0"/>
          </a:p>
        </p:txBody>
      </p:sp>
    </p:spTree>
    <p:extLst>
      <p:ext uri="{BB962C8B-B14F-4D97-AF65-F5344CB8AC3E}">
        <p14:creationId xmlns:p14="http://schemas.microsoft.com/office/powerpoint/2010/main" val="3439499440"/>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a:t>Workflow</a:t>
            </a:r>
            <a:br>
              <a:rPr lang="en-GB" kern="0" dirty="0"/>
            </a:br>
            <a:br>
              <a:rPr lang="en-GB" kern="0" dirty="0"/>
            </a:br>
            <a:r>
              <a:rPr lang="en-GB" kern="0" dirty="0"/>
              <a:t>3rd. Presentation !!</a:t>
            </a:r>
            <a:endParaRPr lang="es-ES" kern="0" dirty="0"/>
          </a:p>
          <a:p>
            <a:endParaRPr lang="es-ES" kern="0" dirty="0"/>
          </a:p>
        </p:txBody>
      </p:sp>
      <p:pic>
        <p:nvPicPr>
          <p:cNvPr id="6146" name="Picture 2" descr="Resultado de imagen de presentation free icon">
            <a:extLst>
              <a:ext uri="{FF2B5EF4-FFF2-40B4-BE49-F238E27FC236}">
                <a16:creationId xmlns:a16="http://schemas.microsoft.com/office/drawing/2014/main" id="{5559476D-1FB8-48F6-AF80-ED9BBE80D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6561">
            <a:off x="6344020" y="1719270"/>
            <a:ext cx="1994185" cy="18703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options icon free">
            <a:extLst>
              <a:ext uri="{FF2B5EF4-FFF2-40B4-BE49-F238E27FC236}">
                <a16:creationId xmlns:a16="http://schemas.microsoft.com/office/drawing/2014/main" id="{B75791F4-1364-4D74-BD8F-AB5DC45B3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605610"/>
            <a:ext cx="1893492" cy="189349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E482D45-55B2-4D06-91F4-D38B0BA63E3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76056" y="3861048"/>
            <a:ext cx="836712" cy="836712"/>
          </a:xfrm>
          <a:prstGeom prst="rect">
            <a:avLst/>
          </a:prstGeom>
        </p:spPr>
      </p:pic>
    </p:spTree>
    <p:extLst>
      <p:ext uri="{BB962C8B-B14F-4D97-AF65-F5344CB8AC3E}">
        <p14:creationId xmlns:p14="http://schemas.microsoft.com/office/powerpoint/2010/main" val="3452687718"/>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7A297D4-F53F-4E86-8C17-F6DAAA59A52F}"/>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30294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850" y="1412875"/>
            <a:ext cx="8135938" cy="461665"/>
          </a:xfrm>
          <a:prstGeom prst="rect">
            <a:avLst/>
          </a:prstGeom>
        </p:spPr>
        <p:txBody>
          <a:bodyPr>
            <a:spAutoFit/>
          </a:bodyPr>
          <a:lstStyle/>
          <a:p>
            <a:pPr algn="ctr">
              <a:defRPr/>
            </a:pPr>
            <a:r>
              <a:rPr lang="es-ES" sz="2400" dirty="0">
                <a:solidFill>
                  <a:schemeClr val="accent2">
                    <a:lumMod val="75000"/>
                  </a:schemeClr>
                </a:solidFill>
              </a:rPr>
              <a:t>CLASS INDEX</a:t>
            </a:r>
            <a:endParaRPr lang="en-US" sz="24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1043930" y="2028616"/>
            <a:ext cx="7056140" cy="2462213"/>
          </a:xfrm>
          <a:prstGeom prst="rect">
            <a:avLst/>
          </a:prstGeom>
          <a:noFill/>
        </p:spPr>
        <p:txBody>
          <a:bodyPr wrap="square">
            <a:spAutoFit/>
          </a:bodyPr>
          <a:lstStyle/>
          <a:p>
            <a:pPr marL="342900" indent="-342900">
              <a:buFont typeface="Arial" panose="020B0604020202020204" pitchFamily="34" charset="0"/>
              <a:buChar char="•"/>
              <a:defRPr/>
            </a:pPr>
            <a:r>
              <a:rPr lang="en-US" sz="2200" b="0" dirty="0">
                <a:solidFill>
                  <a:schemeClr val="accent2">
                    <a:lumMod val="75000"/>
                  </a:schemeClr>
                </a:solidFill>
              </a:rPr>
              <a:t>How can I measure Movements? Principal Techniques for instrumental analysis in Biomechanics</a:t>
            </a:r>
          </a:p>
          <a:p>
            <a:pPr marL="342900" indent="-342900">
              <a:buFont typeface="Arial" panose="020B0604020202020204" pitchFamily="34" charset="0"/>
              <a:buChar char="•"/>
              <a:defRPr/>
            </a:pPr>
            <a:r>
              <a:rPr lang="en-US" sz="2200" b="0" dirty="0">
                <a:solidFill>
                  <a:schemeClr val="accent2">
                    <a:lumMod val="75000"/>
                  </a:schemeClr>
                </a:solidFill>
              </a:rPr>
              <a:t>Main fields of application and examples</a:t>
            </a:r>
          </a:p>
          <a:p>
            <a:pPr>
              <a:defRPr/>
            </a:pPr>
            <a:r>
              <a:rPr lang="en-US" sz="2200" b="0" dirty="0">
                <a:solidFill>
                  <a:schemeClr val="accent2">
                    <a:lumMod val="75000"/>
                  </a:schemeClr>
                </a:solidFill>
              </a:rPr>
              <a:t>-------------------------------------------------------------------------</a:t>
            </a:r>
          </a:p>
          <a:p>
            <a:pPr marL="342900" indent="-342900">
              <a:buFont typeface="Arial" panose="020B0604020202020204" pitchFamily="34" charset="0"/>
              <a:buChar char="•"/>
              <a:defRPr/>
            </a:pPr>
            <a:r>
              <a:rPr lang="en-US" sz="2200" dirty="0">
                <a:solidFill>
                  <a:schemeClr val="accent2">
                    <a:lumMod val="75000"/>
                  </a:schemeClr>
                </a:solidFill>
              </a:rPr>
              <a:t>Class Workshop 1 and 2</a:t>
            </a:r>
          </a:p>
          <a:p>
            <a:pPr>
              <a:defRPr/>
            </a:pPr>
            <a:r>
              <a:rPr lang="en-US" sz="2200" b="0" dirty="0">
                <a:solidFill>
                  <a:schemeClr val="accent2">
                    <a:lumMod val="75000"/>
                  </a:schemeClr>
                </a:solidFill>
              </a:rPr>
              <a:t>	 </a:t>
            </a:r>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1">
            <a:extLst>
              <a:ext uri="{FF2B5EF4-FFF2-40B4-BE49-F238E27FC236}">
                <a16:creationId xmlns:a16="http://schemas.microsoft.com/office/drawing/2014/main" id="{15F2DE3E-CCEB-4070-B885-720C0ADE6AB5}"/>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Measuring Movement</a:t>
            </a:r>
          </a:p>
        </p:txBody>
      </p:sp>
      <p:sp>
        <p:nvSpPr>
          <p:cNvPr id="2" name="CuadroTexto 1">
            <a:extLst>
              <a:ext uri="{FF2B5EF4-FFF2-40B4-BE49-F238E27FC236}">
                <a16:creationId xmlns:a16="http://schemas.microsoft.com/office/drawing/2014/main" id="{FAD7A45D-F9CE-40A9-9140-A45EF6657716}"/>
              </a:ext>
            </a:extLst>
          </p:cNvPr>
          <p:cNvSpPr txBox="1"/>
          <p:nvPr/>
        </p:nvSpPr>
        <p:spPr>
          <a:xfrm>
            <a:off x="2326416" y="1699357"/>
            <a:ext cx="4608512" cy="400110"/>
          </a:xfrm>
          <a:prstGeom prst="rect">
            <a:avLst/>
          </a:prstGeom>
          <a:noFill/>
        </p:spPr>
        <p:txBody>
          <a:bodyPr wrap="square" rtlCol="0">
            <a:spAutoFit/>
          </a:bodyPr>
          <a:lstStyle/>
          <a:p>
            <a:r>
              <a:rPr lang="en-GB" sz="2000" dirty="0">
                <a:solidFill>
                  <a:schemeClr val="tx1"/>
                </a:solidFill>
              </a:rPr>
              <a:t>Evolution of movement analysis</a:t>
            </a:r>
          </a:p>
        </p:txBody>
      </p:sp>
      <p:pic>
        <p:nvPicPr>
          <p:cNvPr id="1026" name="Picture 2" descr="Resultado de imagen de eye free icon">
            <a:extLst>
              <a:ext uri="{FF2B5EF4-FFF2-40B4-BE49-F238E27FC236}">
                <a16:creationId xmlns:a16="http://schemas.microsoft.com/office/drawing/2014/main" id="{428929DF-7A72-4232-A84E-EAB6696F0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19" y="4199401"/>
            <a:ext cx="1250513" cy="1250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man walking  free icon">
            <a:extLst>
              <a:ext uri="{FF2B5EF4-FFF2-40B4-BE49-F238E27FC236}">
                <a16:creationId xmlns:a16="http://schemas.microsoft.com/office/drawing/2014/main" id="{F1119B40-6C56-4631-8367-B0A48E90C95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319" y="2975778"/>
            <a:ext cx="1250512" cy="1250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camera free icon">
            <a:extLst>
              <a:ext uri="{FF2B5EF4-FFF2-40B4-BE49-F238E27FC236}">
                <a16:creationId xmlns:a16="http://schemas.microsoft.com/office/drawing/2014/main" id="{3001874C-4185-4784-B2E4-4035AB876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293096"/>
            <a:ext cx="1071562" cy="8251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DEE8700F-E8DB-4E06-8263-5E07EB52CB23}"/>
              </a:ext>
            </a:extLst>
          </p:cNvPr>
          <p:cNvGrpSpPr/>
          <p:nvPr/>
        </p:nvGrpSpPr>
        <p:grpSpPr>
          <a:xfrm>
            <a:off x="3464044" y="3063558"/>
            <a:ext cx="2059073" cy="1128367"/>
            <a:chOff x="3918850" y="3397834"/>
            <a:chExt cx="2005648" cy="1128177"/>
          </a:xfrm>
        </p:grpSpPr>
        <p:pic>
          <p:nvPicPr>
            <p:cNvPr id="1034" name="Picture 10" descr="Resultado de imagen de picture frame free icon">
              <a:extLst>
                <a:ext uri="{FF2B5EF4-FFF2-40B4-BE49-F238E27FC236}">
                  <a16:creationId xmlns:a16="http://schemas.microsoft.com/office/drawing/2014/main" id="{9A01E792-B303-446E-BBF7-DC15EFF4EE77}"/>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8850" y="3397834"/>
              <a:ext cx="2005648" cy="1128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de man walking  free icon">
              <a:extLst>
                <a:ext uri="{FF2B5EF4-FFF2-40B4-BE49-F238E27FC236}">
                  <a16:creationId xmlns:a16="http://schemas.microsoft.com/office/drawing/2014/main" id="{59E05936-C1A1-4A2B-A9E2-F5C9E895316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3870" y="3690852"/>
              <a:ext cx="562146" cy="5621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de man walking  free icon">
              <a:extLst>
                <a:ext uri="{FF2B5EF4-FFF2-40B4-BE49-F238E27FC236}">
                  <a16:creationId xmlns:a16="http://schemas.microsoft.com/office/drawing/2014/main" id="{92629734-8685-4071-8E83-2614D094150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3680849"/>
              <a:ext cx="562146" cy="5621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a:extLst>
              <a:ext uri="{FF2B5EF4-FFF2-40B4-BE49-F238E27FC236}">
                <a16:creationId xmlns:a16="http://schemas.microsoft.com/office/drawing/2014/main" id="{946F835F-4CBC-49C2-928C-CC05D9D6A45B}"/>
              </a:ext>
            </a:extLst>
          </p:cNvPr>
          <p:cNvGrpSpPr/>
          <p:nvPr/>
        </p:nvGrpSpPr>
        <p:grpSpPr>
          <a:xfrm rot="20516787">
            <a:off x="1866232" y="3324581"/>
            <a:ext cx="563220" cy="782541"/>
            <a:chOff x="2437852" y="2646459"/>
            <a:chExt cx="825160" cy="1152128"/>
          </a:xfrm>
        </p:grpSpPr>
        <p:pic>
          <p:nvPicPr>
            <p:cNvPr id="1036" name="Picture 12" descr="Resultado de imagen de picture frame free icon">
              <a:extLst>
                <a:ext uri="{FF2B5EF4-FFF2-40B4-BE49-F238E27FC236}">
                  <a16:creationId xmlns:a16="http://schemas.microsoft.com/office/drawing/2014/main" id="{26EB3BF9-6270-4EF3-8CAC-6D3FF0760F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13" name="Picture 4" descr="Resultado de imagen de man walking  free icon">
              <a:extLst>
                <a:ext uri="{FF2B5EF4-FFF2-40B4-BE49-F238E27FC236}">
                  <a16:creationId xmlns:a16="http://schemas.microsoft.com/office/drawing/2014/main" id="{BCACB0AF-6C1F-45E7-A56A-2133A88831A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o 14">
            <a:extLst>
              <a:ext uri="{FF2B5EF4-FFF2-40B4-BE49-F238E27FC236}">
                <a16:creationId xmlns:a16="http://schemas.microsoft.com/office/drawing/2014/main" id="{388F2BD1-81A8-4A10-A779-684B5C7382A2}"/>
              </a:ext>
            </a:extLst>
          </p:cNvPr>
          <p:cNvGrpSpPr/>
          <p:nvPr/>
        </p:nvGrpSpPr>
        <p:grpSpPr>
          <a:xfrm rot="20516787">
            <a:off x="2054486" y="3064962"/>
            <a:ext cx="563220" cy="782541"/>
            <a:chOff x="2437852" y="2646459"/>
            <a:chExt cx="825160" cy="1152128"/>
          </a:xfrm>
        </p:grpSpPr>
        <p:pic>
          <p:nvPicPr>
            <p:cNvPr id="16" name="Picture 12" descr="Resultado de imagen de picture frame free icon">
              <a:extLst>
                <a:ext uri="{FF2B5EF4-FFF2-40B4-BE49-F238E27FC236}">
                  <a16:creationId xmlns:a16="http://schemas.microsoft.com/office/drawing/2014/main" id="{2838811A-774D-4872-9E72-7F6E14E853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17" name="Picture 4" descr="Resultado de imagen de man walking  free icon">
              <a:extLst>
                <a:ext uri="{FF2B5EF4-FFF2-40B4-BE49-F238E27FC236}">
                  <a16:creationId xmlns:a16="http://schemas.microsoft.com/office/drawing/2014/main" id="{CBBF5F9D-D44E-49BC-97E9-D1EABC065D8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a:extLst>
              <a:ext uri="{FF2B5EF4-FFF2-40B4-BE49-F238E27FC236}">
                <a16:creationId xmlns:a16="http://schemas.microsoft.com/office/drawing/2014/main" id="{90CB0D28-899A-48A9-8007-9F989CE1040F}"/>
              </a:ext>
            </a:extLst>
          </p:cNvPr>
          <p:cNvGrpSpPr/>
          <p:nvPr/>
        </p:nvGrpSpPr>
        <p:grpSpPr>
          <a:xfrm rot="308547">
            <a:off x="2462675" y="3154629"/>
            <a:ext cx="563220" cy="782541"/>
            <a:chOff x="2437852" y="2646459"/>
            <a:chExt cx="825160" cy="1152128"/>
          </a:xfrm>
        </p:grpSpPr>
        <p:pic>
          <p:nvPicPr>
            <p:cNvPr id="19" name="Picture 12" descr="Resultado de imagen de picture frame free icon">
              <a:extLst>
                <a:ext uri="{FF2B5EF4-FFF2-40B4-BE49-F238E27FC236}">
                  <a16:creationId xmlns:a16="http://schemas.microsoft.com/office/drawing/2014/main" id="{48540EEA-9BB6-4255-93C0-5E97DE9AAD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20" name="Picture 4" descr="Resultado de imagen de man walking  free icon">
              <a:extLst>
                <a:ext uri="{FF2B5EF4-FFF2-40B4-BE49-F238E27FC236}">
                  <a16:creationId xmlns:a16="http://schemas.microsoft.com/office/drawing/2014/main" id="{77881EE6-86D4-410D-8C6E-67E12E1BA14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Resultado de imagen de computer screen icon free">
            <a:extLst>
              <a:ext uri="{FF2B5EF4-FFF2-40B4-BE49-F238E27FC236}">
                <a16:creationId xmlns:a16="http://schemas.microsoft.com/office/drawing/2014/main" id="{061B2664-3A9C-4308-9A01-3126C7B614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991" y="2939562"/>
            <a:ext cx="1947640" cy="21579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sultado de imagen de man walking  free icon">
            <a:extLst>
              <a:ext uri="{FF2B5EF4-FFF2-40B4-BE49-F238E27FC236}">
                <a16:creationId xmlns:a16="http://schemas.microsoft.com/office/drawing/2014/main" id="{90FDD5CD-CA93-4A0D-974E-34E5C44D836A}"/>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548" y="3770000"/>
            <a:ext cx="2393832" cy="23938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sultado de imagen de man walking  free icon">
            <a:extLst>
              <a:ext uri="{FF2B5EF4-FFF2-40B4-BE49-F238E27FC236}">
                <a16:creationId xmlns:a16="http://schemas.microsoft.com/office/drawing/2014/main" id="{C9ED54BB-6797-4688-9402-D7DD5D41618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5928" y="3547204"/>
            <a:ext cx="694252" cy="69425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de computer screen icon free">
            <a:extLst>
              <a:ext uri="{FF2B5EF4-FFF2-40B4-BE49-F238E27FC236}">
                <a16:creationId xmlns:a16="http://schemas.microsoft.com/office/drawing/2014/main" id="{F0121705-B399-4C6C-9F72-CD8DA06E6E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51070">
            <a:off x="6986051" y="4565590"/>
            <a:ext cx="2157949" cy="21579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esultado de imagen de man walking  free icon">
            <a:extLst>
              <a:ext uri="{FF2B5EF4-FFF2-40B4-BE49-F238E27FC236}">
                <a16:creationId xmlns:a16="http://schemas.microsoft.com/office/drawing/2014/main" id="{DB62CAC4-4991-4229-AFA3-164D3ED30BD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5588">
            <a:off x="7372523" y="5546542"/>
            <a:ext cx="204646" cy="2046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sultado de imagen de man walking  free icon">
            <a:extLst>
              <a:ext uri="{FF2B5EF4-FFF2-40B4-BE49-F238E27FC236}">
                <a16:creationId xmlns:a16="http://schemas.microsoft.com/office/drawing/2014/main" id="{9ABB5F90-8037-44BD-B246-400AC30CC21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2251">
            <a:off x="7644454" y="5282121"/>
            <a:ext cx="368446" cy="3684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esultado de imagen de man walking  free icon">
            <a:extLst>
              <a:ext uri="{FF2B5EF4-FFF2-40B4-BE49-F238E27FC236}">
                <a16:creationId xmlns:a16="http://schemas.microsoft.com/office/drawing/2014/main" id="{B6170B5F-66A7-4708-8A1F-096BA66996C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2251">
            <a:off x="8341275" y="5729783"/>
            <a:ext cx="293084" cy="293084"/>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B76437B7-3150-4739-93AA-DBA26A7E0F5C}"/>
              </a:ext>
            </a:extLst>
          </p:cNvPr>
          <p:cNvSpPr/>
          <p:nvPr/>
        </p:nvSpPr>
        <p:spPr bwMode="auto">
          <a:xfrm>
            <a:off x="6380787" y="4365104"/>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1" name="Elipse 30">
            <a:extLst>
              <a:ext uri="{FF2B5EF4-FFF2-40B4-BE49-F238E27FC236}">
                <a16:creationId xmlns:a16="http://schemas.microsoft.com/office/drawing/2014/main" id="{5DC9071E-C8B4-4CE8-AC2B-A266CA91BBDF}"/>
              </a:ext>
            </a:extLst>
          </p:cNvPr>
          <p:cNvSpPr/>
          <p:nvPr/>
        </p:nvSpPr>
        <p:spPr bwMode="auto">
          <a:xfrm>
            <a:off x="6881985" y="4258264"/>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2" name="Elipse 31">
            <a:extLst>
              <a:ext uri="{FF2B5EF4-FFF2-40B4-BE49-F238E27FC236}">
                <a16:creationId xmlns:a16="http://schemas.microsoft.com/office/drawing/2014/main" id="{D5670C7E-D8D2-4BF0-AB52-D47C1812C61D}"/>
              </a:ext>
            </a:extLst>
          </p:cNvPr>
          <p:cNvSpPr/>
          <p:nvPr/>
        </p:nvSpPr>
        <p:spPr bwMode="auto">
          <a:xfrm>
            <a:off x="6732240" y="4892523"/>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3" name="Elipse 32">
            <a:extLst>
              <a:ext uri="{FF2B5EF4-FFF2-40B4-BE49-F238E27FC236}">
                <a16:creationId xmlns:a16="http://schemas.microsoft.com/office/drawing/2014/main" id="{47785EEB-3661-49AD-997C-58412E847FBD}"/>
              </a:ext>
            </a:extLst>
          </p:cNvPr>
          <p:cNvSpPr/>
          <p:nvPr/>
        </p:nvSpPr>
        <p:spPr bwMode="auto">
          <a:xfrm>
            <a:off x="7020272" y="5324571"/>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pic>
        <p:nvPicPr>
          <p:cNvPr id="1044" name="Picture 20" descr="Resultado de imagen de camera icon free">
            <a:extLst>
              <a:ext uri="{FF2B5EF4-FFF2-40B4-BE49-F238E27FC236}">
                <a16:creationId xmlns:a16="http://schemas.microsoft.com/office/drawing/2014/main" id="{57A3656E-49EC-4851-ADBF-43D45DC23E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3498" y="4082374"/>
            <a:ext cx="1287475" cy="114682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de camera icon free">
            <a:extLst>
              <a:ext uri="{FF2B5EF4-FFF2-40B4-BE49-F238E27FC236}">
                <a16:creationId xmlns:a16="http://schemas.microsoft.com/office/drawing/2014/main" id="{CC30E57D-A2E2-45E4-B511-4FCC4AAE0B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23756">
            <a:off x="5933406" y="2450460"/>
            <a:ext cx="542590" cy="5425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Resultado de imagen de camera icon free">
            <a:extLst>
              <a:ext uri="{FF2B5EF4-FFF2-40B4-BE49-F238E27FC236}">
                <a16:creationId xmlns:a16="http://schemas.microsoft.com/office/drawing/2014/main" id="{1DD35FBD-CCF4-44E8-B973-AF9A2EE3CB4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74629" flipH="1" flipV="1">
            <a:off x="7825802" y="2318075"/>
            <a:ext cx="478444" cy="47844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sultado de imagen de camera icon free">
            <a:extLst>
              <a:ext uri="{FF2B5EF4-FFF2-40B4-BE49-F238E27FC236}">
                <a16:creationId xmlns:a16="http://schemas.microsoft.com/office/drawing/2014/main" id="{93C3F9B5-66A3-4604-BF1E-1E4105F715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4400" y="3057981"/>
            <a:ext cx="266264" cy="26626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n relacionada">
            <a:extLst>
              <a:ext uri="{FF2B5EF4-FFF2-40B4-BE49-F238E27FC236}">
                <a16:creationId xmlns:a16="http://schemas.microsoft.com/office/drawing/2014/main" id="{3F6AB3F7-E89C-4195-A4EE-B84C670FE0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5669" y="3252584"/>
            <a:ext cx="750313" cy="750313"/>
          </a:xfrm>
          <a:prstGeom prst="rect">
            <a:avLst/>
          </a:prstGeom>
          <a:noFill/>
          <a:extLst>
            <a:ext uri="{909E8E84-426E-40DD-AFC4-6F175D3DCCD1}">
              <a14:hiddenFill xmlns:a14="http://schemas.microsoft.com/office/drawing/2010/main">
                <a:solidFill>
                  <a:srgbClr val="FFFFFF"/>
                </a:solidFill>
              </a14:hiddenFill>
            </a:ext>
          </a:extLst>
        </p:spPr>
      </p:pic>
      <p:sp>
        <p:nvSpPr>
          <p:cNvPr id="12" name="Forma libre: forma 11">
            <a:extLst>
              <a:ext uri="{FF2B5EF4-FFF2-40B4-BE49-F238E27FC236}">
                <a16:creationId xmlns:a16="http://schemas.microsoft.com/office/drawing/2014/main" id="{14E187A7-1B8D-4B3B-AAB9-B82166B494B2}"/>
              </a:ext>
            </a:extLst>
          </p:cNvPr>
          <p:cNvSpPr/>
          <p:nvPr/>
        </p:nvSpPr>
        <p:spPr bwMode="auto">
          <a:xfrm>
            <a:off x="7854950" y="3431257"/>
            <a:ext cx="825500" cy="364913"/>
          </a:xfrm>
          <a:custGeom>
            <a:avLst/>
            <a:gdLst>
              <a:gd name="connsiteX0" fmla="*/ 0 w 825500"/>
              <a:gd name="connsiteY0" fmla="*/ 251743 h 364913"/>
              <a:gd name="connsiteX1" fmla="*/ 127000 w 825500"/>
              <a:gd name="connsiteY1" fmla="*/ 83468 h 364913"/>
              <a:gd name="connsiteX2" fmla="*/ 187325 w 825500"/>
              <a:gd name="connsiteY2" fmla="*/ 207293 h 364913"/>
              <a:gd name="connsiteX3" fmla="*/ 323850 w 825500"/>
              <a:gd name="connsiteY3" fmla="*/ 359693 h 364913"/>
              <a:gd name="connsiteX4" fmla="*/ 476250 w 825500"/>
              <a:gd name="connsiteY4" fmla="*/ 4093 h 364913"/>
              <a:gd name="connsiteX5" fmla="*/ 549275 w 825500"/>
              <a:gd name="connsiteY5" fmla="*/ 175543 h 364913"/>
              <a:gd name="connsiteX6" fmla="*/ 635000 w 825500"/>
              <a:gd name="connsiteY6" fmla="*/ 315243 h 364913"/>
              <a:gd name="connsiteX7" fmla="*/ 692150 w 825500"/>
              <a:gd name="connsiteY7" fmla="*/ 153318 h 364913"/>
              <a:gd name="connsiteX8" fmla="*/ 768350 w 825500"/>
              <a:gd name="connsiteY8" fmla="*/ 239043 h 364913"/>
              <a:gd name="connsiteX9" fmla="*/ 825500 w 825500"/>
              <a:gd name="connsiteY9" fmla="*/ 235868 h 36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500" h="364913">
                <a:moveTo>
                  <a:pt x="0" y="251743"/>
                </a:moveTo>
                <a:cubicBezTo>
                  <a:pt x="47889" y="171309"/>
                  <a:pt x="95779" y="90876"/>
                  <a:pt x="127000" y="83468"/>
                </a:cubicBezTo>
                <a:cubicBezTo>
                  <a:pt x="158221" y="76060"/>
                  <a:pt x="154517" y="161255"/>
                  <a:pt x="187325" y="207293"/>
                </a:cubicBezTo>
                <a:cubicBezTo>
                  <a:pt x="220133" y="253331"/>
                  <a:pt x="275696" y="393560"/>
                  <a:pt x="323850" y="359693"/>
                </a:cubicBezTo>
                <a:cubicBezTo>
                  <a:pt x="372004" y="325826"/>
                  <a:pt x="438679" y="34785"/>
                  <a:pt x="476250" y="4093"/>
                </a:cubicBezTo>
                <a:cubicBezTo>
                  <a:pt x="513821" y="-26599"/>
                  <a:pt x="522817" y="123685"/>
                  <a:pt x="549275" y="175543"/>
                </a:cubicBezTo>
                <a:cubicBezTo>
                  <a:pt x="575733" y="227401"/>
                  <a:pt x="611188" y="318947"/>
                  <a:pt x="635000" y="315243"/>
                </a:cubicBezTo>
                <a:cubicBezTo>
                  <a:pt x="658813" y="311539"/>
                  <a:pt x="669925" y="166018"/>
                  <a:pt x="692150" y="153318"/>
                </a:cubicBezTo>
                <a:cubicBezTo>
                  <a:pt x="714375" y="140618"/>
                  <a:pt x="746125" y="225285"/>
                  <a:pt x="768350" y="239043"/>
                </a:cubicBezTo>
                <a:cubicBezTo>
                  <a:pt x="790575" y="252801"/>
                  <a:pt x="808037" y="244334"/>
                  <a:pt x="825500" y="235868"/>
                </a:cubicBezTo>
              </a:path>
            </a:pathLst>
          </a:cu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4" name="Forma libre: forma 13">
            <a:extLst>
              <a:ext uri="{FF2B5EF4-FFF2-40B4-BE49-F238E27FC236}">
                <a16:creationId xmlns:a16="http://schemas.microsoft.com/office/drawing/2014/main" id="{4F704257-E142-44DB-9752-66BFC998C4D5}"/>
              </a:ext>
            </a:extLst>
          </p:cNvPr>
          <p:cNvSpPr/>
          <p:nvPr/>
        </p:nvSpPr>
        <p:spPr bwMode="auto">
          <a:xfrm>
            <a:off x="7835081" y="3861048"/>
            <a:ext cx="841375" cy="406412"/>
          </a:xfrm>
          <a:custGeom>
            <a:avLst/>
            <a:gdLst>
              <a:gd name="connsiteX0" fmla="*/ 0 w 841375"/>
              <a:gd name="connsiteY0" fmla="*/ 244475 h 406412"/>
              <a:gd name="connsiteX1" fmla="*/ 117475 w 841375"/>
              <a:gd name="connsiteY1" fmla="*/ 117475 h 406412"/>
              <a:gd name="connsiteX2" fmla="*/ 298450 w 841375"/>
              <a:gd name="connsiteY2" fmla="*/ 406400 h 406412"/>
              <a:gd name="connsiteX3" fmla="*/ 501650 w 841375"/>
              <a:gd name="connsiteY3" fmla="*/ 130175 h 406412"/>
              <a:gd name="connsiteX4" fmla="*/ 596900 w 841375"/>
              <a:gd name="connsiteY4" fmla="*/ 333375 h 406412"/>
              <a:gd name="connsiteX5" fmla="*/ 841375 w 841375"/>
              <a:gd name="connsiteY5" fmla="*/ 0 h 406412"/>
              <a:gd name="connsiteX6" fmla="*/ 841375 w 841375"/>
              <a:gd name="connsiteY6" fmla="*/ 0 h 4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375" h="406412">
                <a:moveTo>
                  <a:pt x="0" y="244475"/>
                </a:moveTo>
                <a:cubicBezTo>
                  <a:pt x="33866" y="167481"/>
                  <a:pt x="67733" y="90487"/>
                  <a:pt x="117475" y="117475"/>
                </a:cubicBezTo>
                <a:cubicBezTo>
                  <a:pt x="167217" y="144463"/>
                  <a:pt x="234421" y="404283"/>
                  <a:pt x="298450" y="406400"/>
                </a:cubicBezTo>
                <a:cubicBezTo>
                  <a:pt x="362479" y="408517"/>
                  <a:pt x="451908" y="142346"/>
                  <a:pt x="501650" y="130175"/>
                </a:cubicBezTo>
                <a:cubicBezTo>
                  <a:pt x="551392" y="118004"/>
                  <a:pt x="540279" y="355071"/>
                  <a:pt x="596900" y="333375"/>
                </a:cubicBezTo>
                <a:cubicBezTo>
                  <a:pt x="653521" y="311679"/>
                  <a:pt x="841375" y="0"/>
                  <a:pt x="841375" y="0"/>
                </a:cubicBezTo>
                <a:lnTo>
                  <a:pt x="841375" y="0"/>
                </a:ln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24" name="Conector recto 23">
            <a:extLst>
              <a:ext uri="{FF2B5EF4-FFF2-40B4-BE49-F238E27FC236}">
                <a16:creationId xmlns:a16="http://schemas.microsoft.com/office/drawing/2014/main" id="{E5166955-C94C-482E-85AD-EEC4E29A93E9}"/>
              </a:ext>
            </a:extLst>
          </p:cNvPr>
          <p:cNvCxnSpPr/>
          <p:nvPr/>
        </p:nvCxnSpPr>
        <p:spPr bwMode="auto">
          <a:xfrm>
            <a:off x="7814793" y="3381858"/>
            <a:ext cx="0" cy="93172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Conector recto 47">
            <a:extLst>
              <a:ext uri="{FF2B5EF4-FFF2-40B4-BE49-F238E27FC236}">
                <a16:creationId xmlns:a16="http://schemas.microsoft.com/office/drawing/2014/main" id="{7DB56FDA-C96D-4D8E-97BE-F4377B7CF383}"/>
              </a:ext>
            </a:extLst>
          </p:cNvPr>
          <p:cNvCxnSpPr>
            <a:cxnSpLocks/>
          </p:cNvCxnSpPr>
          <p:nvPr/>
        </p:nvCxnSpPr>
        <p:spPr bwMode="auto">
          <a:xfrm flipV="1">
            <a:off x="7740352" y="3815940"/>
            <a:ext cx="1008112" cy="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53" name="Forma libre: forma 52">
            <a:extLst>
              <a:ext uri="{FF2B5EF4-FFF2-40B4-BE49-F238E27FC236}">
                <a16:creationId xmlns:a16="http://schemas.microsoft.com/office/drawing/2014/main" id="{7A5ED8A4-272A-4B39-9AFF-CA01EABF21E1}"/>
              </a:ext>
            </a:extLst>
          </p:cNvPr>
          <p:cNvSpPr/>
          <p:nvPr/>
        </p:nvSpPr>
        <p:spPr bwMode="auto">
          <a:xfrm rot="1322712">
            <a:off x="8009981" y="5355521"/>
            <a:ext cx="346674" cy="179406"/>
          </a:xfrm>
          <a:custGeom>
            <a:avLst/>
            <a:gdLst>
              <a:gd name="connsiteX0" fmla="*/ 0 w 825500"/>
              <a:gd name="connsiteY0" fmla="*/ 251743 h 364913"/>
              <a:gd name="connsiteX1" fmla="*/ 127000 w 825500"/>
              <a:gd name="connsiteY1" fmla="*/ 83468 h 364913"/>
              <a:gd name="connsiteX2" fmla="*/ 187325 w 825500"/>
              <a:gd name="connsiteY2" fmla="*/ 207293 h 364913"/>
              <a:gd name="connsiteX3" fmla="*/ 323850 w 825500"/>
              <a:gd name="connsiteY3" fmla="*/ 359693 h 364913"/>
              <a:gd name="connsiteX4" fmla="*/ 476250 w 825500"/>
              <a:gd name="connsiteY4" fmla="*/ 4093 h 364913"/>
              <a:gd name="connsiteX5" fmla="*/ 549275 w 825500"/>
              <a:gd name="connsiteY5" fmla="*/ 175543 h 364913"/>
              <a:gd name="connsiteX6" fmla="*/ 635000 w 825500"/>
              <a:gd name="connsiteY6" fmla="*/ 315243 h 364913"/>
              <a:gd name="connsiteX7" fmla="*/ 692150 w 825500"/>
              <a:gd name="connsiteY7" fmla="*/ 153318 h 364913"/>
              <a:gd name="connsiteX8" fmla="*/ 768350 w 825500"/>
              <a:gd name="connsiteY8" fmla="*/ 239043 h 364913"/>
              <a:gd name="connsiteX9" fmla="*/ 825500 w 825500"/>
              <a:gd name="connsiteY9" fmla="*/ 235868 h 36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500" h="364913">
                <a:moveTo>
                  <a:pt x="0" y="251743"/>
                </a:moveTo>
                <a:cubicBezTo>
                  <a:pt x="47889" y="171309"/>
                  <a:pt x="95779" y="90876"/>
                  <a:pt x="127000" y="83468"/>
                </a:cubicBezTo>
                <a:cubicBezTo>
                  <a:pt x="158221" y="76060"/>
                  <a:pt x="154517" y="161255"/>
                  <a:pt x="187325" y="207293"/>
                </a:cubicBezTo>
                <a:cubicBezTo>
                  <a:pt x="220133" y="253331"/>
                  <a:pt x="275696" y="393560"/>
                  <a:pt x="323850" y="359693"/>
                </a:cubicBezTo>
                <a:cubicBezTo>
                  <a:pt x="372004" y="325826"/>
                  <a:pt x="438679" y="34785"/>
                  <a:pt x="476250" y="4093"/>
                </a:cubicBezTo>
                <a:cubicBezTo>
                  <a:pt x="513821" y="-26599"/>
                  <a:pt x="522817" y="123685"/>
                  <a:pt x="549275" y="175543"/>
                </a:cubicBezTo>
                <a:cubicBezTo>
                  <a:pt x="575733" y="227401"/>
                  <a:pt x="611188" y="318947"/>
                  <a:pt x="635000" y="315243"/>
                </a:cubicBezTo>
                <a:cubicBezTo>
                  <a:pt x="658813" y="311539"/>
                  <a:pt x="669925" y="166018"/>
                  <a:pt x="692150" y="153318"/>
                </a:cubicBezTo>
                <a:cubicBezTo>
                  <a:pt x="714375" y="140618"/>
                  <a:pt x="746125" y="225285"/>
                  <a:pt x="768350" y="239043"/>
                </a:cubicBezTo>
                <a:cubicBezTo>
                  <a:pt x="790575" y="252801"/>
                  <a:pt x="808037" y="244334"/>
                  <a:pt x="825500" y="235868"/>
                </a:cubicBezTo>
              </a:path>
            </a:pathLst>
          </a:cu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54" name="Forma libre: forma 53">
            <a:extLst>
              <a:ext uri="{FF2B5EF4-FFF2-40B4-BE49-F238E27FC236}">
                <a16:creationId xmlns:a16="http://schemas.microsoft.com/office/drawing/2014/main" id="{4795308E-1E8D-4A6D-AE12-839D4E86F825}"/>
              </a:ext>
            </a:extLst>
          </p:cNvPr>
          <p:cNvSpPr/>
          <p:nvPr/>
        </p:nvSpPr>
        <p:spPr bwMode="auto">
          <a:xfrm rot="1322712">
            <a:off x="7928783" y="5556284"/>
            <a:ext cx="353341" cy="199809"/>
          </a:xfrm>
          <a:custGeom>
            <a:avLst/>
            <a:gdLst>
              <a:gd name="connsiteX0" fmla="*/ 0 w 841375"/>
              <a:gd name="connsiteY0" fmla="*/ 244475 h 406412"/>
              <a:gd name="connsiteX1" fmla="*/ 117475 w 841375"/>
              <a:gd name="connsiteY1" fmla="*/ 117475 h 406412"/>
              <a:gd name="connsiteX2" fmla="*/ 298450 w 841375"/>
              <a:gd name="connsiteY2" fmla="*/ 406400 h 406412"/>
              <a:gd name="connsiteX3" fmla="*/ 501650 w 841375"/>
              <a:gd name="connsiteY3" fmla="*/ 130175 h 406412"/>
              <a:gd name="connsiteX4" fmla="*/ 596900 w 841375"/>
              <a:gd name="connsiteY4" fmla="*/ 333375 h 406412"/>
              <a:gd name="connsiteX5" fmla="*/ 841375 w 841375"/>
              <a:gd name="connsiteY5" fmla="*/ 0 h 406412"/>
              <a:gd name="connsiteX6" fmla="*/ 841375 w 841375"/>
              <a:gd name="connsiteY6" fmla="*/ 0 h 4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375" h="406412">
                <a:moveTo>
                  <a:pt x="0" y="244475"/>
                </a:moveTo>
                <a:cubicBezTo>
                  <a:pt x="33866" y="167481"/>
                  <a:pt x="67733" y="90487"/>
                  <a:pt x="117475" y="117475"/>
                </a:cubicBezTo>
                <a:cubicBezTo>
                  <a:pt x="167217" y="144463"/>
                  <a:pt x="234421" y="404283"/>
                  <a:pt x="298450" y="406400"/>
                </a:cubicBezTo>
                <a:cubicBezTo>
                  <a:pt x="362479" y="408517"/>
                  <a:pt x="451908" y="142346"/>
                  <a:pt x="501650" y="130175"/>
                </a:cubicBezTo>
                <a:cubicBezTo>
                  <a:pt x="551392" y="118004"/>
                  <a:pt x="540279" y="355071"/>
                  <a:pt x="596900" y="333375"/>
                </a:cubicBezTo>
                <a:cubicBezTo>
                  <a:pt x="653521" y="311679"/>
                  <a:pt x="841375" y="0"/>
                  <a:pt x="841375" y="0"/>
                </a:cubicBezTo>
                <a:lnTo>
                  <a:pt x="841375" y="0"/>
                </a:ln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1799588946"/>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Measuring Movement</a:t>
            </a:r>
          </a:p>
        </p:txBody>
      </p:sp>
      <p:sp>
        <p:nvSpPr>
          <p:cNvPr id="3" name="CuadroTexto 2">
            <a:extLst>
              <a:ext uri="{FF2B5EF4-FFF2-40B4-BE49-F238E27FC236}">
                <a16:creationId xmlns:a16="http://schemas.microsoft.com/office/drawing/2014/main" id="{AB7A4724-D01A-4328-9F0A-64B4410E64B9}"/>
              </a:ext>
            </a:extLst>
          </p:cNvPr>
          <p:cNvSpPr txBox="1"/>
          <p:nvPr/>
        </p:nvSpPr>
        <p:spPr>
          <a:xfrm>
            <a:off x="377677" y="1556792"/>
            <a:ext cx="8784976" cy="400110"/>
          </a:xfrm>
          <a:prstGeom prst="rect">
            <a:avLst/>
          </a:prstGeom>
          <a:noFill/>
        </p:spPr>
        <p:txBody>
          <a:bodyPr wrap="square" rtlCol="0">
            <a:spAutoFit/>
          </a:bodyPr>
          <a:lstStyle/>
          <a:p>
            <a:r>
              <a:rPr lang="en-GB" sz="2000" dirty="0">
                <a:solidFill>
                  <a:schemeClr val="tx1"/>
                </a:solidFill>
              </a:rPr>
              <a:t>Different Techniques used in Biomechanics for Movements Analysis</a:t>
            </a:r>
          </a:p>
        </p:txBody>
      </p:sp>
      <p:sp>
        <p:nvSpPr>
          <p:cNvPr id="4" name="Rectángulo 3">
            <a:extLst>
              <a:ext uri="{FF2B5EF4-FFF2-40B4-BE49-F238E27FC236}">
                <a16:creationId xmlns:a16="http://schemas.microsoft.com/office/drawing/2014/main" id="{EDF322EB-DC0E-460C-8139-988FA96655E5}"/>
              </a:ext>
            </a:extLst>
          </p:cNvPr>
          <p:cNvSpPr/>
          <p:nvPr/>
        </p:nvSpPr>
        <p:spPr bwMode="auto">
          <a:xfrm>
            <a:off x="227557"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a:ln>
                  <a:noFill/>
                </a:ln>
                <a:solidFill>
                  <a:srgbClr val="0404E6"/>
                </a:solidFill>
                <a:effectLst/>
                <a:latin typeface="Arial" charset="0"/>
                <a:sym typeface="Arial" charset="0"/>
              </a:rPr>
              <a:t>Optical</a:t>
            </a:r>
            <a:r>
              <a:rPr lang="en-GB" sz="2400" dirty="0">
                <a:solidFill>
                  <a:srgbClr val="0404E6"/>
                </a:solidFill>
                <a:latin typeface="Arial" charset="0"/>
                <a:sym typeface="Arial" charset="0"/>
              </a:rPr>
              <a:t> </a:t>
            </a:r>
            <a:r>
              <a:rPr kumimoji="0" lang="en-GB" sz="2400" b="1" i="0" u="none" strike="noStrike" cap="none" normalizeH="0" baseline="0" dirty="0">
                <a:ln>
                  <a:noFill/>
                </a:ln>
                <a:solidFill>
                  <a:srgbClr val="0404E6"/>
                </a:solidFill>
                <a:effectLst/>
                <a:latin typeface="Arial" charset="0"/>
                <a:sym typeface="Arial" charset="0"/>
              </a:rPr>
              <a:t>Systems</a:t>
            </a:r>
          </a:p>
        </p:txBody>
      </p:sp>
      <p:sp>
        <p:nvSpPr>
          <p:cNvPr id="5" name="Rectángulo 4">
            <a:extLst>
              <a:ext uri="{FF2B5EF4-FFF2-40B4-BE49-F238E27FC236}">
                <a16:creationId xmlns:a16="http://schemas.microsoft.com/office/drawing/2014/main" id="{6ACBA459-5AAC-4F9B-8BCD-2AE5F4AB77A7}"/>
              </a:ext>
            </a:extLst>
          </p:cNvPr>
          <p:cNvSpPr/>
          <p:nvPr/>
        </p:nvSpPr>
        <p:spPr bwMode="auto">
          <a:xfrm>
            <a:off x="3275856"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2400" dirty="0">
                <a:solidFill>
                  <a:srgbClr val="7030A0"/>
                </a:solidFill>
                <a:latin typeface="Arial" charset="0"/>
                <a:sym typeface="Arial" charset="0"/>
              </a:rPr>
              <a:t>Inertial </a:t>
            </a:r>
            <a:r>
              <a:rPr kumimoji="0" lang="en-GB" sz="2400" b="1" i="0" u="none" strike="noStrike" cap="none" normalizeH="0" baseline="0" dirty="0">
                <a:ln>
                  <a:noFill/>
                </a:ln>
                <a:solidFill>
                  <a:srgbClr val="7030A0"/>
                </a:solidFill>
                <a:effectLst/>
                <a:latin typeface="Arial" charset="0"/>
                <a:sym typeface="Arial" charset="0"/>
              </a:rPr>
              <a:t>Systems</a:t>
            </a:r>
          </a:p>
        </p:txBody>
      </p:sp>
      <p:sp>
        <p:nvSpPr>
          <p:cNvPr id="6" name="Rectángulo 5">
            <a:extLst>
              <a:ext uri="{FF2B5EF4-FFF2-40B4-BE49-F238E27FC236}">
                <a16:creationId xmlns:a16="http://schemas.microsoft.com/office/drawing/2014/main" id="{4ED68F4B-F554-4853-B059-1A458DCE51C6}"/>
              </a:ext>
            </a:extLst>
          </p:cNvPr>
          <p:cNvSpPr/>
          <p:nvPr/>
        </p:nvSpPr>
        <p:spPr bwMode="auto">
          <a:xfrm>
            <a:off x="5796136"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a:ln>
                  <a:noFill/>
                </a:ln>
                <a:solidFill>
                  <a:srgbClr val="262673"/>
                </a:solidFill>
                <a:effectLst/>
                <a:latin typeface="Arial" charset="0"/>
                <a:sym typeface="Arial" charset="0"/>
              </a:rPr>
              <a:t>Others</a:t>
            </a:r>
          </a:p>
        </p:txBody>
      </p:sp>
      <p:sp>
        <p:nvSpPr>
          <p:cNvPr id="7" name="Rectángulo 6">
            <a:extLst>
              <a:ext uri="{FF2B5EF4-FFF2-40B4-BE49-F238E27FC236}">
                <a16:creationId xmlns:a16="http://schemas.microsoft.com/office/drawing/2014/main" id="{E78F6A01-AD70-46F3-8EF1-C96FA01B232C}"/>
              </a:ext>
            </a:extLst>
          </p:cNvPr>
          <p:cNvSpPr/>
          <p:nvPr/>
        </p:nvSpPr>
        <p:spPr bwMode="auto">
          <a:xfrm>
            <a:off x="-436715" y="2989523"/>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1800" dirty="0">
                <a:solidFill>
                  <a:sysClr val="windowText" lastClr="000000"/>
                </a:solidFill>
                <a:latin typeface="Arial" charset="0"/>
                <a:sym typeface="Arial" charset="0"/>
              </a:rPr>
              <a:t>Marker-based</a:t>
            </a:r>
            <a:endParaRPr kumimoji="0" lang="en-GB" sz="1800" b="1" i="0" u="none" strike="noStrike" cap="none" normalizeH="0" baseline="0" dirty="0">
              <a:ln>
                <a:noFill/>
              </a:ln>
              <a:solidFill>
                <a:sysClr val="windowText" lastClr="000000"/>
              </a:solidFill>
              <a:effectLst/>
              <a:latin typeface="Arial" charset="0"/>
              <a:sym typeface="Arial" charset="0"/>
            </a:endParaRPr>
          </a:p>
        </p:txBody>
      </p:sp>
      <p:sp>
        <p:nvSpPr>
          <p:cNvPr id="8" name="Rectángulo 7">
            <a:extLst>
              <a:ext uri="{FF2B5EF4-FFF2-40B4-BE49-F238E27FC236}">
                <a16:creationId xmlns:a16="http://schemas.microsoft.com/office/drawing/2014/main" id="{D4E21678-21ED-4EA6-A9D8-97463502E8F3}"/>
              </a:ext>
            </a:extLst>
          </p:cNvPr>
          <p:cNvSpPr/>
          <p:nvPr/>
        </p:nvSpPr>
        <p:spPr bwMode="auto">
          <a:xfrm>
            <a:off x="1199229" y="2954133"/>
            <a:ext cx="3384377" cy="1080120"/>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1800" dirty="0">
                <a:solidFill>
                  <a:sysClr val="windowText" lastClr="000000"/>
                </a:solidFill>
                <a:latin typeface="Arial" charset="0"/>
                <a:sym typeface="Arial" charset="0"/>
              </a:rPr>
              <a:t>Marker-less</a:t>
            </a:r>
            <a:endParaRPr kumimoji="0" lang="en-GB" sz="1800" b="1" i="0" u="none" strike="noStrike" cap="none" normalizeH="0" baseline="0" dirty="0">
              <a:ln>
                <a:noFill/>
              </a:ln>
              <a:solidFill>
                <a:sysClr val="windowText" lastClr="000000"/>
              </a:solidFill>
              <a:effectLst/>
              <a:latin typeface="Arial" charset="0"/>
              <a:sym typeface="Arial" charset="0"/>
            </a:endParaRPr>
          </a:p>
        </p:txBody>
      </p:sp>
      <p:sp>
        <p:nvSpPr>
          <p:cNvPr id="9" name="Rectángulo 8">
            <a:extLst>
              <a:ext uri="{FF2B5EF4-FFF2-40B4-BE49-F238E27FC236}">
                <a16:creationId xmlns:a16="http://schemas.microsoft.com/office/drawing/2014/main" id="{5406CD92-285E-475F-B48F-8BB0848E4946}"/>
              </a:ext>
            </a:extLst>
          </p:cNvPr>
          <p:cNvSpPr/>
          <p:nvPr/>
        </p:nvSpPr>
        <p:spPr bwMode="auto">
          <a:xfrm>
            <a:off x="3174151" y="2971828"/>
            <a:ext cx="3384377" cy="1080120"/>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1800" b="1" i="0" u="none" strike="noStrike" cap="none" normalizeH="0" baseline="0" dirty="0">
                <a:ln>
                  <a:noFill/>
                </a:ln>
                <a:solidFill>
                  <a:sysClr val="windowText" lastClr="000000"/>
                </a:solidFill>
                <a:effectLst/>
                <a:latin typeface="Arial" charset="0"/>
                <a:sym typeface="Arial" charset="0"/>
              </a:rPr>
              <a:t>I.M.U</a:t>
            </a:r>
          </a:p>
        </p:txBody>
      </p:sp>
      <p:pic>
        <p:nvPicPr>
          <p:cNvPr id="11" name="Picture 2" descr="Resultado de imagen de man icon png free">
            <a:extLst>
              <a:ext uri="{FF2B5EF4-FFF2-40B4-BE49-F238E27FC236}">
                <a16:creationId xmlns:a16="http://schemas.microsoft.com/office/drawing/2014/main" id="{B847EAB9-2E06-4E41-8778-8D69DA895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20" y="3898917"/>
            <a:ext cx="1872047" cy="187204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FADED2A7-FC52-4DB6-8E20-E5872987B0A7}"/>
              </a:ext>
            </a:extLst>
          </p:cNvPr>
          <p:cNvPicPr>
            <a:picLocks noChangeAspect="1"/>
          </p:cNvPicPr>
          <p:nvPr/>
        </p:nvPicPr>
        <p:blipFill>
          <a:blip r:embed="rId4"/>
          <a:stretch>
            <a:fillRect/>
          </a:stretch>
        </p:blipFill>
        <p:spPr>
          <a:xfrm>
            <a:off x="683568" y="3789040"/>
            <a:ext cx="1540072" cy="2017314"/>
          </a:xfrm>
          <a:prstGeom prst="rect">
            <a:avLst/>
          </a:prstGeom>
        </p:spPr>
      </p:pic>
      <p:pic>
        <p:nvPicPr>
          <p:cNvPr id="12" name="Imagen 11">
            <a:extLst>
              <a:ext uri="{FF2B5EF4-FFF2-40B4-BE49-F238E27FC236}">
                <a16:creationId xmlns:a16="http://schemas.microsoft.com/office/drawing/2014/main" id="{6B94F1BE-2399-48AD-9DC8-00D289C9ABAE}"/>
              </a:ext>
            </a:extLst>
          </p:cNvPr>
          <p:cNvPicPr>
            <a:picLocks noChangeAspect="1"/>
          </p:cNvPicPr>
          <p:nvPr/>
        </p:nvPicPr>
        <p:blipFill>
          <a:blip r:embed="rId5"/>
          <a:stretch>
            <a:fillRect/>
          </a:stretch>
        </p:blipFill>
        <p:spPr>
          <a:xfrm>
            <a:off x="4256064" y="3789040"/>
            <a:ext cx="1540072" cy="2117599"/>
          </a:xfrm>
          <a:prstGeom prst="rect">
            <a:avLst/>
          </a:prstGeom>
        </p:spPr>
      </p:pic>
      <p:pic>
        <p:nvPicPr>
          <p:cNvPr id="14" name="Imagen 13">
            <a:extLst>
              <a:ext uri="{FF2B5EF4-FFF2-40B4-BE49-F238E27FC236}">
                <a16:creationId xmlns:a16="http://schemas.microsoft.com/office/drawing/2014/main" id="{8EAB98E6-5CCF-428F-95D7-85312D18772F}"/>
              </a:ext>
            </a:extLst>
          </p:cNvPr>
          <p:cNvPicPr>
            <a:picLocks noChangeAspect="1"/>
          </p:cNvPicPr>
          <p:nvPr/>
        </p:nvPicPr>
        <p:blipFill>
          <a:blip r:embed="rId6"/>
          <a:stretch>
            <a:fillRect/>
          </a:stretch>
        </p:blipFill>
        <p:spPr>
          <a:xfrm>
            <a:off x="6833288" y="3782422"/>
            <a:ext cx="1443887" cy="2099129"/>
          </a:xfrm>
          <a:prstGeom prst="rect">
            <a:avLst/>
          </a:prstGeom>
        </p:spPr>
      </p:pic>
    </p:spTree>
    <p:extLst>
      <p:ext uri="{BB962C8B-B14F-4D97-AF65-F5344CB8AC3E}">
        <p14:creationId xmlns:p14="http://schemas.microsoft.com/office/powerpoint/2010/main" val="2867869930"/>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Measuring Movement</a:t>
            </a:r>
          </a:p>
        </p:txBody>
      </p:sp>
      <p:sp>
        <p:nvSpPr>
          <p:cNvPr id="3" name="CuadroTexto 2">
            <a:extLst>
              <a:ext uri="{FF2B5EF4-FFF2-40B4-BE49-F238E27FC236}">
                <a16:creationId xmlns:a16="http://schemas.microsoft.com/office/drawing/2014/main" id="{C487EFA4-FA02-4BBA-98B0-673A47CD1738}"/>
              </a:ext>
            </a:extLst>
          </p:cNvPr>
          <p:cNvSpPr txBox="1"/>
          <p:nvPr/>
        </p:nvSpPr>
        <p:spPr>
          <a:xfrm>
            <a:off x="1691680" y="1628800"/>
            <a:ext cx="6696744" cy="400110"/>
          </a:xfrm>
          <a:prstGeom prst="rect">
            <a:avLst/>
          </a:prstGeom>
          <a:noFill/>
        </p:spPr>
        <p:txBody>
          <a:bodyPr wrap="square" rtlCol="0">
            <a:spAutoFit/>
          </a:bodyPr>
          <a:lstStyle/>
          <a:p>
            <a:r>
              <a:rPr lang="en-US" sz="2000" dirty="0">
                <a:solidFill>
                  <a:schemeClr val="tx1"/>
                </a:solidFill>
              </a:rPr>
              <a:t>Areas of interest and examples of application</a:t>
            </a:r>
            <a:endParaRPr lang="es-ES" sz="2000" dirty="0">
              <a:solidFill>
                <a:schemeClr val="tx1"/>
              </a:solidFill>
            </a:endParaRPr>
          </a:p>
        </p:txBody>
      </p:sp>
      <p:pic>
        <p:nvPicPr>
          <p:cNvPr id="2050" name="Picture 2" descr="Resultado de imagen de sports icon png free">
            <a:extLst>
              <a:ext uri="{FF2B5EF4-FFF2-40B4-BE49-F238E27FC236}">
                <a16:creationId xmlns:a16="http://schemas.microsoft.com/office/drawing/2014/main" id="{0A77C294-34FC-47FB-BF36-D82CD1BB55D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1880" y="3068960"/>
            <a:ext cx="2372693" cy="235632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3BB2727-D6A3-452B-A8EF-36B12B8FF3E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878" y="2961064"/>
            <a:ext cx="2703604" cy="2450141"/>
          </a:xfrm>
          <a:prstGeom prst="rect">
            <a:avLst/>
          </a:prstGeom>
        </p:spPr>
      </p:pic>
      <p:pic>
        <p:nvPicPr>
          <p:cNvPr id="2054" name="Picture 6" descr="Resultado de imagen de ergonomic icon png free">
            <a:extLst>
              <a:ext uri="{FF2B5EF4-FFF2-40B4-BE49-F238E27FC236}">
                <a16:creationId xmlns:a16="http://schemas.microsoft.com/office/drawing/2014/main" id="{DC96F49E-1728-4455-89F2-468689E70EFC}"/>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176" y="2780928"/>
            <a:ext cx="2785371" cy="27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16467"/>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a:t>Workflow</a:t>
            </a:r>
            <a:br>
              <a:rPr lang="en-GB" dirty="0"/>
            </a:br>
            <a:br>
              <a:rPr lang="en-GB" dirty="0"/>
            </a:br>
            <a:r>
              <a:rPr lang="en-GB" dirty="0"/>
              <a:t>1st. Matching Up </a:t>
            </a:r>
            <a:r>
              <a:rPr lang="es-ES" dirty="0"/>
              <a:t>!!</a:t>
            </a:r>
          </a:p>
        </p:txBody>
      </p:sp>
      <p:pic>
        <p:nvPicPr>
          <p:cNvPr id="1026" name="Picture 2" descr="Resultado de imagen de couples icon">
            <a:extLst>
              <a:ext uri="{FF2B5EF4-FFF2-40B4-BE49-F238E27FC236}">
                <a16:creationId xmlns:a16="http://schemas.microsoft.com/office/drawing/2014/main" id="{7F8E08FB-811A-499F-AF95-D4477CB93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1768">
            <a:off x="6616333" y="1772939"/>
            <a:ext cx="1519286" cy="15192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E2C3BF1-EAEA-4C5B-88DB-5AE831B79CFC}"/>
              </a:ext>
            </a:extLst>
          </p:cNvPr>
          <p:cNvSpPr txBox="1"/>
          <p:nvPr/>
        </p:nvSpPr>
        <p:spPr>
          <a:xfrm>
            <a:off x="2555776" y="3426097"/>
            <a:ext cx="4176464" cy="2246769"/>
          </a:xfrm>
          <a:prstGeom prst="rect">
            <a:avLst/>
          </a:prstGeom>
          <a:noFill/>
        </p:spPr>
        <p:txBody>
          <a:bodyPr wrap="square" rtlCol="0">
            <a:spAutoFit/>
          </a:bodyPr>
          <a:lstStyle/>
          <a:p>
            <a:r>
              <a:rPr lang="en-GB" sz="1400" dirty="0">
                <a:solidFill>
                  <a:schemeClr val="tx1"/>
                </a:solidFill>
              </a:rPr>
              <a:t>Couple 1. Jane and Peter: The Incredibles</a:t>
            </a:r>
          </a:p>
          <a:p>
            <a:r>
              <a:rPr lang="en-GB" sz="1400" dirty="0">
                <a:solidFill>
                  <a:schemeClr val="tx1"/>
                </a:solidFill>
              </a:rPr>
              <a:t>Couple 2. John and Will: The Outsiders</a:t>
            </a:r>
          </a:p>
          <a:p>
            <a:r>
              <a:rPr lang="en-GB" sz="1400" dirty="0">
                <a:solidFill>
                  <a:schemeClr val="tx1"/>
                </a:solidFill>
              </a:rPr>
              <a:t>Couple 3.</a:t>
            </a:r>
          </a:p>
          <a:p>
            <a:r>
              <a:rPr lang="es-ES" sz="1400" dirty="0">
                <a:solidFill>
                  <a:schemeClr val="tx1"/>
                </a:solidFill>
              </a:rPr>
              <a:t>4. …</a:t>
            </a:r>
          </a:p>
          <a:p>
            <a:r>
              <a:rPr lang="es-ES" sz="1400" dirty="0">
                <a:solidFill>
                  <a:schemeClr val="tx1"/>
                </a:solidFill>
              </a:rPr>
              <a:t>5.</a:t>
            </a:r>
          </a:p>
          <a:p>
            <a:r>
              <a:rPr lang="es-ES" sz="1400" dirty="0">
                <a:solidFill>
                  <a:schemeClr val="tx1"/>
                </a:solidFill>
              </a:rPr>
              <a:t>6.</a:t>
            </a:r>
          </a:p>
          <a:p>
            <a:r>
              <a:rPr lang="es-ES" sz="1400" dirty="0">
                <a:solidFill>
                  <a:schemeClr val="tx1"/>
                </a:solidFill>
              </a:rPr>
              <a:t>7.</a:t>
            </a:r>
          </a:p>
          <a:p>
            <a:r>
              <a:rPr lang="es-ES" sz="1400" dirty="0">
                <a:solidFill>
                  <a:schemeClr val="tx1"/>
                </a:solidFill>
              </a:rPr>
              <a:t>8.</a:t>
            </a:r>
          </a:p>
          <a:p>
            <a:r>
              <a:rPr lang="es-ES" sz="1400" dirty="0">
                <a:solidFill>
                  <a:schemeClr val="tx1"/>
                </a:solidFill>
              </a:rPr>
              <a:t>9.</a:t>
            </a:r>
          </a:p>
          <a:p>
            <a:r>
              <a:rPr lang="es-ES" sz="1400" dirty="0">
                <a:solidFill>
                  <a:schemeClr val="tx1"/>
                </a:solidFill>
              </a:rPr>
              <a:t>10</a:t>
            </a:r>
            <a:r>
              <a:rPr lang="es-ES" dirty="0">
                <a:solidFill>
                  <a:schemeClr val="tx1"/>
                </a:solidFill>
              </a:rPr>
              <a:t>.</a:t>
            </a:r>
            <a:r>
              <a:rPr lang="es-ES" dirty="0"/>
              <a:t>.</a:t>
            </a:r>
          </a:p>
        </p:txBody>
      </p:sp>
    </p:spTree>
    <p:extLst>
      <p:ext uri="{BB962C8B-B14F-4D97-AF65-F5344CB8AC3E}">
        <p14:creationId xmlns:p14="http://schemas.microsoft.com/office/powerpoint/2010/main" val="3366579314"/>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a:t>Workflow</a:t>
            </a:r>
            <a:br>
              <a:rPr lang="en-GB" dirty="0"/>
            </a:br>
            <a:br>
              <a:rPr lang="en-GB" dirty="0"/>
            </a:br>
            <a:r>
              <a:rPr lang="en-GB" dirty="0"/>
              <a:t>2nd. Topics Generation </a:t>
            </a:r>
            <a:r>
              <a:rPr lang="es-ES" dirty="0"/>
              <a:t>…</a:t>
            </a:r>
          </a:p>
        </p:txBody>
      </p:sp>
      <p:pic>
        <p:nvPicPr>
          <p:cNvPr id="2050" name="Picture 2" descr="Resultado de imagen de topic icon">
            <a:extLst>
              <a:ext uri="{FF2B5EF4-FFF2-40B4-BE49-F238E27FC236}">
                <a16:creationId xmlns:a16="http://schemas.microsoft.com/office/drawing/2014/main" id="{8355456A-289E-448E-B165-30EBA97DD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4929">
            <a:off x="6765838" y="1913718"/>
            <a:ext cx="1660997" cy="166099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F7C197-8CE7-4783-A2A4-9FA9689623BE}"/>
              </a:ext>
            </a:extLst>
          </p:cNvPr>
          <p:cNvSpPr txBox="1"/>
          <p:nvPr/>
        </p:nvSpPr>
        <p:spPr>
          <a:xfrm>
            <a:off x="1547664" y="3356992"/>
            <a:ext cx="6120680" cy="2246769"/>
          </a:xfrm>
          <a:prstGeom prst="rect">
            <a:avLst/>
          </a:prstGeom>
          <a:noFill/>
        </p:spPr>
        <p:txBody>
          <a:bodyPr wrap="square" rtlCol="0">
            <a:spAutoFit/>
          </a:bodyPr>
          <a:lstStyle/>
          <a:p>
            <a:r>
              <a:rPr lang="es-ES" sz="1400" dirty="0">
                <a:solidFill>
                  <a:schemeClr val="tx1"/>
                </a:solidFill>
              </a:rPr>
              <a:t>1. </a:t>
            </a:r>
            <a:r>
              <a:rPr lang="en-GB" sz="1400" dirty="0">
                <a:solidFill>
                  <a:schemeClr val="tx1"/>
                </a:solidFill>
              </a:rPr>
              <a:t>Climbing stairs</a:t>
            </a:r>
          </a:p>
          <a:p>
            <a:r>
              <a:rPr lang="es-ES" sz="1400" dirty="0">
                <a:solidFill>
                  <a:schemeClr val="tx1"/>
                </a:solidFill>
              </a:rPr>
              <a:t>2. …</a:t>
            </a:r>
          </a:p>
          <a:p>
            <a:r>
              <a:rPr lang="es-ES" sz="1400" dirty="0">
                <a:solidFill>
                  <a:schemeClr val="tx1"/>
                </a:solidFill>
              </a:rPr>
              <a:t>3.</a:t>
            </a:r>
          </a:p>
          <a:p>
            <a:r>
              <a:rPr lang="es-ES" sz="1400" dirty="0">
                <a:solidFill>
                  <a:schemeClr val="tx1"/>
                </a:solidFill>
              </a:rPr>
              <a:t>4.</a:t>
            </a:r>
          </a:p>
          <a:p>
            <a:r>
              <a:rPr lang="es-ES" sz="1400" dirty="0">
                <a:solidFill>
                  <a:schemeClr val="tx1"/>
                </a:solidFill>
              </a:rPr>
              <a:t>5.</a:t>
            </a:r>
          </a:p>
          <a:p>
            <a:r>
              <a:rPr lang="es-ES" sz="1400" dirty="0">
                <a:solidFill>
                  <a:schemeClr val="tx1"/>
                </a:solidFill>
              </a:rPr>
              <a:t>6.</a:t>
            </a:r>
          </a:p>
          <a:p>
            <a:r>
              <a:rPr lang="es-ES" sz="1400" dirty="0">
                <a:solidFill>
                  <a:schemeClr val="tx1"/>
                </a:solidFill>
              </a:rPr>
              <a:t>7.</a:t>
            </a:r>
          </a:p>
          <a:p>
            <a:r>
              <a:rPr lang="es-ES" sz="1400" dirty="0">
                <a:solidFill>
                  <a:schemeClr val="tx1"/>
                </a:solidFill>
              </a:rPr>
              <a:t>8.</a:t>
            </a:r>
          </a:p>
          <a:p>
            <a:r>
              <a:rPr lang="es-ES" sz="1400" dirty="0">
                <a:solidFill>
                  <a:schemeClr val="tx1"/>
                </a:solidFill>
              </a:rPr>
              <a:t>9.</a:t>
            </a:r>
          </a:p>
          <a:p>
            <a:r>
              <a:rPr lang="es-ES" sz="1400" dirty="0">
                <a:solidFill>
                  <a:schemeClr val="tx1"/>
                </a:solidFill>
              </a:rPr>
              <a:t>10</a:t>
            </a:r>
            <a:r>
              <a:rPr lang="es-ES" dirty="0">
                <a:solidFill>
                  <a:schemeClr val="tx1"/>
                </a:solidFill>
              </a:rPr>
              <a:t>.</a:t>
            </a:r>
            <a:r>
              <a:rPr lang="es-ES" dirty="0"/>
              <a:t>.</a:t>
            </a:r>
          </a:p>
        </p:txBody>
      </p:sp>
    </p:spTree>
    <p:extLst>
      <p:ext uri="{BB962C8B-B14F-4D97-AF65-F5344CB8AC3E}">
        <p14:creationId xmlns:p14="http://schemas.microsoft.com/office/powerpoint/2010/main" val="129952544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a:t>Workflow</a:t>
            </a:r>
            <a:br>
              <a:rPr lang="en-GB" dirty="0"/>
            </a:br>
            <a:br>
              <a:rPr lang="en-GB" dirty="0"/>
            </a:br>
            <a:r>
              <a:rPr lang="en-GB" dirty="0"/>
              <a:t>3rd. Topic lottery</a:t>
            </a:r>
            <a:endParaRPr lang="es-ES" dirty="0"/>
          </a:p>
        </p:txBody>
      </p:sp>
      <p:sp>
        <p:nvSpPr>
          <p:cNvPr id="4" name="CuadroTexto 3">
            <a:extLst>
              <a:ext uri="{FF2B5EF4-FFF2-40B4-BE49-F238E27FC236}">
                <a16:creationId xmlns:a16="http://schemas.microsoft.com/office/drawing/2014/main" id="{36F7C197-8CE7-4783-A2A4-9FA9689623BE}"/>
              </a:ext>
            </a:extLst>
          </p:cNvPr>
          <p:cNvSpPr txBox="1"/>
          <p:nvPr/>
        </p:nvSpPr>
        <p:spPr>
          <a:xfrm>
            <a:off x="333474" y="4218536"/>
            <a:ext cx="6120680" cy="400110"/>
          </a:xfrm>
          <a:prstGeom prst="rect">
            <a:avLst/>
          </a:prstGeom>
          <a:noFill/>
        </p:spPr>
        <p:txBody>
          <a:bodyPr wrap="square" rtlCol="0">
            <a:spAutoFit/>
          </a:bodyPr>
          <a:lstStyle/>
          <a:p>
            <a:r>
              <a:rPr lang="es-ES" sz="2000" dirty="0">
                <a:solidFill>
                  <a:schemeClr val="tx1"/>
                </a:solidFill>
              </a:rPr>
              <a:t>1. </a:t>
            </a:r>
            <a:r>
              <a:rPr lang="en-GB" sz="2000" dirty="0">
                <a:solidFill>
                  <a:schemeClr val="tx1"/>
                </a:solidFill>
              </a:rPr>
              <a:t>Climbing stairs</a:t>
            </a:r>
          </a:p>
        </p:txBody>
      </p:sp>
      <p:sp>
        <p:nvSpPr>
          <p:cNvPr id="3" name="CuadroTexto 2">
            <a:extLst>
              <a:ext uri="{FF2B5EF4-FFF2-40B4-BE49-F238E27FC236}">
                <a16:creationId xmlns:a16="http://schemas.microsoft.com/office/drawing/2014/main" id="{B9AEA794-0487-4939-9D6E-653FD2D86934}"/>
              </a:ext>
            </a:extLst>
          </p:cNvPr>
          <p:cNvSpPr txBox="1"/>
          <p:nvPr/>
        </p:nvSpPr>
        <p:spPr>
          <a:xfrm>
            <a:off x="3203898" y="3972315"/>
            <a:ext cx="2304256" cy="246221"/>
          </a:xfrm>
          <a:prstGeom prst="rect">
            <a:avLst/>
          </a:prstGeom>
          <a:noFill/>
        </p:spPr>
        <p:txBody>
          <a:bodyPr wrap="square" rtlCol="0">
            <a:spAutoFit/>
          </a:bodyPr>
          <a:lstStyle/>
          <a:p>
            <a:r>
              <a:rPr lang="en-GB" dirty="0">
                <a:solidFill>
                  <a:schemeClr val="tx1"/>
                </a:solidFill>
              </a:rPr>
              <a:t>Optical motion capture system</a:t>
            </a:r>
          </a:p>
        </p:txBody>
      </p:sp>
      <p:sp>
        <p:nvSpPr>
          <p:cNvPr id="7" name="CuadroTexto 6">
            <a:extLst>
              <a:ext uri="{FF2B5EF4-FFF2-40B4-BE49-F238E27FC236}">
                <a16:creationId xmlns:a16="http://schemas.microsoft.com/office/drawing/2014/main" id="{D14DEB41-EFAE-4AE6-A314-6755934DEDCF}"/>
              </a:ext>
            </a:extLst>
          </p:cNvPr>
          <p:cNvSpPr txBox="1"/>
          <p:nvPr/>
        </p:nvSpPr>
        <p:spPr>
          <a:xfrm>
            <a:off x="3203898" y="4741756"/>
            <a:ext cx="2304256" cy="246221"/>
          </a:xfrm>
          <a:prstGeom prst="rect">
            <a:avLst/>
          </a:prstGeom>
          <a:noFill/>
        </p:spPr>
        <p:txBody>
          <a:bodyPr wrap="square" rtlCol="0">
            <a:spAutoFit/>
          </a:bodyPr>
          <a:lstStyle/>
          <a:p>
            <a:r>
              <a:rPr lang="en-GB">
                <a:solidFill>
                  <a:schemeClr val="tx1"/>
                </a:solidFill>
              </a:rPr>
              <a:t>IMU or other</a:t>
            </a:r>
          </a:p>
        </p:txBody>
      </p:sp>
      <p:sp>
        <p:nvSpPr>
          <p:cNvPr id="9" name="CuadroTexto 8">
            <a:extLst>
              <a:ext uri="{FF2B5EF4-FFF2-40B4-BE49-F238E27FC236}">
                <a16:creationId xmlns:a16="http://schemas.microsoft.com/office/drawing/2014/main" id="{EF1F48E4-3607-441E-B310-4A7EB0A464C7}"/>
              </a:ext>
            </a:extLst>
          </p:cNvPr>
          <p:cNvSpPr txBox="1"/>
          <p:nvPr/>
        </p:nvSpPr>
        <p:spPr>
          <a:xfrm>
            <a:off x="6321057" y="3972315"/>
            <a:ext cx="2304256" cy="246221"/>
          </a:xfrm>
          <a:prstGeom prst="rect">
            <a:avLst/>
          </a:prstGeom>
          <a:noFill/>
        </p:spPr>
        <p:txBody>
          <a:bodyPr wrap="square" rtlCol="0">
            <a:spAutoFit/>
          </a:bodyPr>
          <a:lstStyle/>
          <a:p>
            <a:r>
              <a:rPr lang="en-GB" dirty="0">
                <a:solidFill>
                  <a:schemeClr val="tx1"/>
                </a:solidFill>
              </a:rPr>
              <a:t>The Outsiders</a:t>
            </a:r>
          </a:p>
        </p:txBody>
      </p:sp>
      <p:sp>
        <p:nvSpPr>
          <p:cNvPr id="10" name="CuadroTexto 9">
            <a:extLst>
              <a:ext uri="{FF2B5EF4-FFF2-40B4-BE49-F238E27FC236}">
                <a16:creationId xmlns:a16="http://schemas.microsoft.com/office/drawing/2014/main" id="{1B611B24-CDBB-4F3C-A6B1-6FC159F7497D}"/>
              </a:ext>
            </a:extLst>
          </p:cNvPr>
          <p:cNvSpPr txBox="1"/>
          <p:nvPr/>
        </p:nvSpPr>
        <p:spPr>
          <a:xfrm>
            <a:off x="5812954" y="4737721"/>
            <a:ext cx="2304256" cy="246221"/>
          </a:xfrm>
          <a:prstGeom prst="rect">
            <a:avLst/>
          </a:prstGeom>
          <a:noFill/>
        </p:spPr>
        <p:txBody>
          <a:bodyPr wrap="square" rtlCol="0">
            <a:spAutoFit/>
          </a:bodyPr>
          <a:lstStyle/>
          <a:p>
            <a:r>
              <a:rPr lang="en-GB" dirty="0">
                <a:solidFill>
                  <a:schemeClr val="tx1"/>
                </a:solidFill>
              </a:rPr>
              <a:t>The Incredibles</a:t>
            </a:r>
          </a:p>
        </p:txBody>
      </p:sp>
      <p:cxnSp>
        <p:nvCxnSpPr>
          <p:cNvPr id="11" name="Conector recto de flecha 10">
            <a:extLst>
              <a:ext uri="{FF2B5EF4-FFF2-40B4-BE49-F238E27FC236}">
                <a16:creationId xmlns:a16="http://schemas.microsoft.com/office/drawing/2014/main" id="{19199826-EF5D-4D8F-8764-D88051397A11}"/>
              </a:ext>
            </a:extLst>
          </p:cNvPr>
          <p:cNvCxnSpPr>
            <a:endCxn id="3" idx="1"/>
          </p:cNvCxnSpPr>
          <p:nvPr/>
        </p:nvCxnSpPr>
        <p:spPr bwMode="auto">
          <a:xfrm flipV="1">
            <a:off x="2699792" y="4095426"/>
            <a:ext cx="504106" cy="202072"/>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3" name="Conector recto de flecha 12">
            <a:extLst>
              <a:ext uri="{FF2B5EF4-FFF2-40B4-BE49-F238E27FC236}">
                <a16:creationId xmlns:a16="http://schemas.microsoft.com/office/drawing/2014/main" id="{DBB14DD3-C12F-4547-B399-174B3821DD90}"/>
              </a:ext>
            </a:extLst>
          </p:cNvPr>
          <p:cNvCxnSpPr>
            <a:cxnSpLocks/>
            <a:stCxn id="3" idx="3"/>
            <a:endCxn id="9" idx="1"/>
          </p:cNvCxnSpPr>
          <p:nvPr/>
        </p:nvCxnSpPr>
        <p:spPr bwMode="auto">
          <a:xfrm>
            <a:off x="5508154" y="4095426"/>
            <a:ext cx="812903" cy="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7" name="Conector recto de flecha 16">
            <a:extLst>
              <a:ext uri="{FF2B5EF4-FFF2-40B4-BE49-F238E27FC236}">
                <a16:creationId xmlns:a16="http://schemas.microsoft.com/office/drawing/2014/main" id="{8ED3BFED-B8E6-413A-800A-E4463E8D478D}"/>
              </a:ext>
            </a:extLst>
          </p:cNvPr>
          <p:cNvCxnSpPr>
            <a:endCxn id="7" idx="1"/>
          </p:cNvCxnSpPr>
          <p:nvPr/>
        </p:nvCxnSpPr>
        <p:spPr bwMode="auto">
          <a:xfrm>
            <a:off x="2699792" y="4618646"/>
            <a:ext cx="504106" cy="246221"/>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9" name="Conector recto de flecha 18">
            <a:extLst>
              <a:ext uri="{FF2B5EF4-FFF2-40B4-BE49-F238E27FC236}">
                <a16:creationId xmlns:a16="http://schemas.microsoft.com/office/drawing/2014/main" id="{AF7ADCD8-1EB2-4367-9BC3-7E202A16857F}"/>
              </a:ext>
            </a:extLst>
          </p:cNvPr>
          <p:cNvCxnSpPr>
            <a:cxnSpLocks/>
            <a:endCxn id="10" idx="1"/>
          </p:cNvCxnSpPr>
          <p:nvPr/>
        </p:nvCxnSpPr>
        <p:spPr bwMode="auto">
          <a:xfrm flipV="1">
            <a:off x="4355976" y="4860832"/>
            <a:ext cx="1456978" cy="4036"/>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pic>
        <p:nvPicPr>
          <p:cNvPr id="3074" name="Picture 2" descr="Resultado de imagen de raffle icon">
            <a:extLst>
              <a:ext uri="{FF2B5EF4-FFF2-40B4-BE49-F238E27FC236}">
                <a16:creationId xmlns:a16="http://schemas.microsoft.com/office/drawing/2014/main" id="{650496B6-ABF1-4BC5-AD59-6727466B3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5657">
            <a:off x="6724024" y="1799811"/>
            <a:ext cx="1807246" cy="181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9888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Class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a:t>Workflow</a:t>
            </a:r>
            <a:br>
              <a:rPr lang="en-GB" dirty="0"/>
            </a:br>
            <a:br>
              <a:rPr lang="en-GB" dirty="0"/>
            </a:br>
            <a:r>
              <a:rPr lang="en-GB" dirty="0"/>
              <a:t>4th. Fill the worksheet</a:t>
            </a:r>
            <a:endParaRPr lang="es-ES" dirty="0"/>
          </a:p>
        </p:txBody>
      </p:sp>
      <p:pic>
        <p:nvPicPr>
          <p:cNvPr id="6" name="Imagen 5">
            <a:extLst>
              <a:ext uri="{FF2B5EF4-FFF2-40B4-BE49-F238E27FC236}">
                <a16:creationId xmlns:a16="http://schemas.microsoft.com/office/drawing/2014/main" id="{B4F0EDB3-8646-43CE-9D67-333D6AB2B51A}"/>
              </a:ext>
            </a:extLst>
          </p:cNvPr>
          <p:cNvPicPr>
            <a:picLocks noChangeAspect="1"/>
          </p:cNvPicPr>
          <p:nvPr/>
        </p:nvPicPr>
        <p:blipFill>
          <a:blip r:embed="rId3"/>
          <a:stretch>
            <a:fillRect/>
          </a:stretch>
        </p:blipFill>
        <p:spPr>
          <a:xfrm>
            <a:off x="3563863" y="3198734"/>
            <a:ext cx="2016274" cy="2707244"/>
          </a:xfrm>
          <a:prstGeom prst="rect">
            <a:avLst/>
          </a:prstGeom>
        </p:spPr>
      </p:pic>
      <p:pic>
        <p:nvPicPr>
          <p:cNvPr id="4098" name="Picture 2" descr="Resultado de imagen de filling icon">
            <a:extLst>
              <a:ext uri="{FF2B5EF4-FFF2-40B4-BE49-F238E27FC236}">
                <a16:creationId xmlns:a16="http://schemas.microsoft.com/office/drawing/2014/main" id="{2CE45A34-ACE3-4453-9AE9-3C114BAC9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3642">
            <a:off x="6698334" y="1826693"/>
            <a:ext cx="1707776" cy="182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95269"/>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39480</TotalTime>
  <Pages>0</Pages>
  <Words>1104</Words>
  <Characters>0</Characters>
  <Application>Microsoft Office PowerPoint</Application>
  <PresentationFormat>Pokaz na ekranie (4:3)</PresentationFormat>
  <Lines>0</Lines>
  <Paragraphs>104</Paragraphs>
  <Slides>14</Slides>
  <Notes>12</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14</vt:i4>
      </vt:variant>
    </vt:vector>
  </HeadingPairs>
  <TitlesOfParts>
    <vt:vector size="22" baseType="lpstr">
      <vt:lpstr>Arial</vt:lpstr>
      <vt:lpstr>Arial Bold</vt:lpstr>
      <vt:lpstr>Bradley Hand ITC</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Workflow  1st. Matching Up !!</vt:lpstr>
      <vt:lpstr>Workflow  2nd. Topics Generation …</vt:lpstr>
      <vt:lpstr>Workflow  3rd. Topic lottery</vt:lpstr>
      <vt:lpstr>Workflow  4th. Fill the worksheet</vt:lpstr>
      <vt:lpstr>Workflow  5th. Present your results</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1060</cp:revision>
  <cp:lastPrinted>2011-07-18T19:05:36Z</cp:lastPrinted>
  <dcterms:created xsi:type="dcterms:W3CDTF">2010-06-23T19:02:16Z</dcterms:created>
  <dcterms:modified xsi:type="dcterms:W3CDTF">2021-07-05T07:42:55Z</dcterms:modified>
</cp:coreProperties>
</file>