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18"/>
  </p:notesMasterIdLst>
  <p:handoutMasterIdLst>
    <p:handoutMasterId r:id="rId19"/>
  </p:handoutMasterIdLst>
  <p:sldIdLst>
    <p:sldId id="627" r:id="rId4"/>
    <p:sldId id="635" r:id="rId5"/>
    <p:sldId id="655" r:id="rId6"/>
    <p:sldId id="656" r:id="rId7"/>
    <p:sldId id="657" r:id="rId8"/>
    <p:sldId id="658" r:id="rId9"/>
    <p:sldId id="660" r:id="rId10"/>
    <p:sldId id="661" r:id="rId11"/>
    <p:sldId id="662" r:id="rId12"/>
    <p:sldId id="663" r:id="rId13"/>
    <p:sldId id="659" r:id="rId14"/>
    <p:sldId id="664" r:id="rId15"/>
    <p:sldId id="665" r:id="rId16"/>
    <p:sldId id="626" r:id="rId17"/>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E6"/>
    <a:srgbClr val="262673"/>
    <a:srgbClr val="F26200"/>
    <a:srgbClr val="D15509"/>
    <a:srgbClr val="FF6600"/>
    <a:srgbClr val="D16D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2519" autoAdjust="0"/>
  </p:normalViewPr>
  <p:slideViewPr>
    <p:cSldViewPr>
      <p:cViewPr varScale="1">
        <p:scale>
          <a:sx n="42" d="100"/>
          <a:sy n="42" d="100"/>
        </p:scale>
        <p:origin x="2178" y="5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Antes de esta sesión los alumnos deberán haber leído los contenidos teóricos de la unidad D.1.</a:t>
            </a:r>
          </a:p>
          <a:p>
            <a:r>
              <a:rPr lang="es-ES" dirty="0"/>
              <a:t>Si es así, se vuelven a emparejar, formando grupos diferentes a los del taller 1.</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11</a:t>
            </a:fld>
            <a:endParaRPr lang="pl-PL" altLang="pl-PL"/>
          </a:p>
        </p:txBody>
      </p:sp>
    </p:spTree>
    <p:extLst>
      <p:ext uri="{BB962C8B-B14F-4D97-AF65-F5344CB8AC3E}">
        <p14:creationId xmlns:p14="http://schemas.microsoft.com/office/powerpoint/2010/main" val="75524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instruye a las parejas para que preparen una pequeña presentación en </a:t>
            </a:r>
            <a:r>
              <a:rPr lang="es-ES" dirty="0" err="1"/>
              <a:t>power</a:t>
            </a:r>
            <a:r>
              <a:rPr lang="es-ES" dirty="0"/>
              <a:t> </a:t>
            </a:r>
            <a:r>
              <a:rPr lang="es-ES" dirty="0" err="1"/>
              <a:t>point</a:t>
            </a:r>
            <a:r>
              <a:rPr lang="es-ES" dirty="0"/>
              <a:t> (o similar) de un estudio utilizando técnicas de análisis del movimiento con estos contenidos: ¿qué quieren medir y por qué? ¿Cuáles serían los principales objetivos de su estudio relacionados con el análisis de movimientos? ¿Cuáles crees que serían los mejores parámetros biomecánicos que podrían ayudarte en este estudio? ¿Cuál es la técnica instrumental que elegirías?</a:t>
            </a:r>
          </a:p>
          <a:p>
            <a:r>
              <a:rPr lang="es-ES" dirty="0"/>
              <a:t>Opcionalmente, pueden buscar información en Internet en caso de que la necesiten para completar la presentación (solo como fuente de apoyo, no copiando la información de un artículo científico determinado).</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12</a:t>
            </a:fld>
            <a:endParaRPr lang="pl-PL" altLang="pl-PL"/>
          </a:p>
        </p:txBody>
      </p:sp>
    </p:spTree>
    <p:extLst>
      <p:ext uri="{BB962C8B-B14F-4D97-AF65-F5344CB8AC3E}">
        <p14:creationId xmlns:p14="http://schemas.microsoft.com/office/powerpoint/2010/main" val="315864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pide a cada pareja que presente el estudio; y tanto el docente como los estudiantes pueden hacer preguntas.</a:t>
            </a:r>
          </a:p>
          <a:p>
            <a:r>
              <a:rPr lang="es-ES" dirty="0"/>
              <a:t>Al final de la clase, se pide a los estudiantes que identifiquen las ventajas o desventajas de cada técnica con respecto a los objetivos de los estudios presentados; y tratar de encontrar otras alternativas instrumentales.</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13</a:t>
            </a:fld>
            <a:endParaRPr lang="pl-PL" altLang="pl-PL"/>
          </a:p>
        </p:txBody>
      </p:sp>
    </p:spTree>
    <p:extLst>
      <p:ext uri="{BB962C8B-B14F-4D97-AF65-F5344CB8AC3E}">
        <p14:creationId xmlns:p14="http://schemas.microsoft.com/office/powerpoint/2010/main" val="333640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evolución en el análisis del movimiento ha sido constante en el tiempo. Desde la observación directa a fotografías o videos donde el experto realizó su propio análisis manual sobre esas imágenes, hasta el desarrollo de tecnología que permita su estudio de manera objetiva, más precisa y confiable.</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a:t>
            </a:fld>
            <a:endParaRPr lang="pl-PL" altLang="pl-PL"/>
          </a:p>
        </p:txBody>
      </p:sp>
    </p:spTree>
    <p:extLst>
      <p:ext uri="{BB962C8B-B14F-4D97-AF65-F5344CB8AC3E}">
        <p14:creationId xmlns:p14="http://schemas.microsoft.com/office/powerpoint/2010/main" val="265168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Existen diferentes técnicas de análisis de movimiento y muchas formas de clasificarlas. En general, podemos hablar de un grupo de sistemas de captura de movimiento basados en análisis de imágenes; un grupo referido a los sistemas inerciales; y un grupo de otros tipos de sistemas, incluidas tecnologías como GPS, inclinómetros o goniómetros.</a:t>
            </a:r>
          </a:p>
          <a:p>
            <a:r>
              <a:rPr lang="es-ES" dirty="0"/>
              <a:t>Cada uno de ellos cuenta con sus propias características en cuanto a sus cualidades de medida y los parámetros extraídos de ellas. Es importante conocerlos bien para hacer un uso adecuado; algunos de ellos son más sencillos y otros implican un alto conocimiento técnico.</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4</a:t>
            </a:fld>
            <a:endParaRPr lang="pl-PL" altLang="pl-PL"/>
          </a:p>
        </p:txBody>
      </p:sp>
    </p:spTree>
    <p:extLst>
      <p:ext uri="{BB962C8B-B14F-4D97-AF65-F5344CB8AC3E}">
        <p14:creationId xmlns:p14="http://schemas.microsoft.com/office/powerpoint/2010/main" val="106711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principales ámbitos de aplicación de estas técnicas para el análisis instrumental del movimiento suelen estar centrados en el ámbito clínico, y en el ámbito del deporte y la ergonomía, en este último sobre todo para el estudio del entorno laboral. Los ejemplos de aplicación pueden ir desde la caracterización de una patología musculoesquelética y la evaluación funcional en las actividades diarias hasta la evaluación de la técnica y el rendimiento deportivo, así como la evaluación de determinadas tareas o herramientas relacionadas con el trabajo.</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5</a:t>
            </a:fld>
            <a:endParaRPr lang="pl-PL" altLang="pl-PL"/>
          </a:p>
        </p:txBody>
      </p:sp>
    </p:spTree>
    <p:extLst>
      <p:ext uri="{BB962C8B-B14F-4D97-AF65-F5344CB8AC3E}">
        <p14:creationId xmlns:p14="http://schemas.microsoft.com/office/powerpoint/2010/main" val="209168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Pasaremos a una actividad relacionada con el análisis del movimiento con técnicas instrumentales.</a:t>
            </a:r>
          </a:p>
          <a:p>
            <a:r>
              <a:rPr lang="es-ES" dirty="0"/>
              <a:t>Primero, debéis formar parejas y darle un nombre a cada equipo.</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6</a:t>
            </a:fld>
            <a:endParaRPr lang="pl-PL" altLang="pl-PL"/>
          </a:p>
        </p:txBody>
      </p:sp>
    </p:spTree>
    <p:extLst>
      <p:ext uri="{BB962C8B-B14F-4D97-AF65-F5344CB8AC3E}">
        <p14:creationId xmlns:p14="http://schemas.microsoft.com/office/powerpoint/2010/main" val="376239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taller, cada pareja de alumnos deberá proponer un tema a investigar. Este tema será una actividad, gesto, patología, articulación o parte del cuerpo que se puede medir con técnicas instrumentales de análisis del movimiento en diferentes entornos. Se propondrá un máximo de 10 temas. El docente puede dar un ejemplo inicial como "subir escaleras".</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7</a:t>
            </a:fld>
            <a:endParaRPr lang="pl-PL" altLang="pl-PL"/>
          </a:p>
        </p:txBody>
      </p:sp>
    </p:spTree>
    <p:extLst>
      <p:ext uri="{BB962C8B-B14F-4D97-AF65-F5344CB8AC3E}">
        <p14:creationId xmlns:p14="http://schemas.microsoft.com/office/powerpoint/2010/main" val="192530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docente propondrá dos grupos para cada tema, o cada pareja puede elegir uno al azar. Todos los temas deben ser revisados por dos grupos/parejas de estudiantes.</a:t>
            </a:r>
          </a:p>
          <a:p>
            <a:r>
              <a:rPr lang="es-ES" dirty="0"/>
              <a:t>De los dos grupos o parejas que trabajen en un mismo tema, a uno de ellos se le asignará un sistema de captura óptico como fotogrametría 3D y al otro par un sistema inercial u otro.</a:t>
            </a:r>
          </a:p>
          <a:p>
            <a:r>
              <a:rPr lang="es-ES" dirty="0"/>
              <a:t>Ahora, cada grupo tiene que buscar en fuentes científicas de Internet (Google </a:t>
            </a:r>
            <a:r>
              <a:rPr lang="es-ES" dirty="0" err="1"/>
              <a:t>Scholar</a:t>
            </a:r>
            <a:r>
              <a:rPr lang="es-ES" dirty="0"/>
              <a:t>, PubMed, </a:t>
            </a:r>
            <a:r>
              <a:rPr lang="es-ES" dirty="0" err="1"/>
              <a:t>Scopus</a:t>
            </a:r>
            <a:r>
              <a:rPr lang="es-ES" dirty="0"/>
              <a:t>, ...) para encontrar información sobre el tema asignado y la técnica instrumental asignada, o más específicamente, sobre cómo se puede medir el tema propuesto con el técnica asignada.</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8</a:t>
            </a:fld>
            <a:endParaRPr lang="pl-PL" altLang="pl-PL"/>
          </a:p>
        </p:txBody>
      </p:sp>
    </p:spTree>
    <p:extLst>
      <p:ext uri="{BB962C8B-B14F-4D97-AF65-F5344CB8AC3E}">
        <p14:creationId xmlns:p14="http://schemas.microsoft.com/office/powerpoint/2010/main" val="3244421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contenido de la hoja de trabajo lo presenta el docente y los alumnos trabajarán por parejas, intentando dar respuesta a todas las preguntas. Utilizarán la información que se encuentra en la Búsqueda de Internet para hacerlo.</a:t>
            </a:r>
          </a:p>
          <a:p>
            <a:r>
              <a:rPr lang="es-ES" dirty="0"/>
              <a:t>El </a:t>
            </a:r>
            <a:r>
              <a:rPr lang="es-ES" dirty="0" err="1"/>
              <a:t>docene</a:t>
            </a:r>
            <a:r>
              <a:rPr lang="es-ES" dirty="0"/>
              <a:t> puede recoger las dudas durante la ejecución de la práctica e intentar resolverlas al final de la clase o en otra sesión, pidiendo a los alumnos que busquen las respuestas.</a:t>
            </a:r>
            <a:endParaRPr lang="en-U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9</a:t>
            </a:fld>
            <a:endParaRPr lang="pl-PL" altLang="pl-PL"/>
          </a:p>
        </p:txBody>
      </p:sp>
    </p:spTree>
    <p:extLst>
      <p:ext uri="{BB962C8B-B14F-4D97-AF65-F5344CB8AC3E}">
        <p14:creationId xmlns:p14="http://schemas.microsoft.com/office/powerpoint/2010/main" val="427465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Cuando los alumnos han terminado el ejercicio y cumplido con las hojas de trabajo, el docente elige un tema y cada pareja que se le asigne debe presentar las respuestas de la hoja de trabajo al resto de los alumnos en una pequeña presentación.</a:t>
            </a:r>
          </a:p>
          <a:p>
            <a:r>
              <a:rPr lang="es-ES" dirty="0"/>
              <a:t>Los alumnos pueden hacer preguntas o ayudar a los ponentes, se extraen las principales conclusiones sobre las similitudes o diferencias entre técnicas, y opcionalmente se vota por la mejor pareja.</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10</a:t>
            </a:fld>
            <a:endParaRPr lang="pl-PL" altLang="pl-PL"/>
          </a:p>
        </p:txBody>
      </p:sp>
    </p:spTree>
    <p:extLst>
      <p:ext uri="{BB962C8B-B14F-4D97-AF65-F5344CB8AC3E}">
        <p14:creationId xmlns:p14="http://schemas.microsoft.com/office/powerpoint/2010/main" val="280816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jpg"/><Relationship Id="rId18" Type="http://schemas.openxmlformats.org/officeDocument/2006/relationships/image" Target="../media/image1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2.gif"/><Relationship Id="rId2" Type="http://schemas.openxmlformats.org/officeDocument/2006/relationships/slideLayout" Target="../slideLayouts/slideLayout4.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91276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MODULO FUNDAMENTOS</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Unidad </a:t>
            </a:r>
            <a:r>
              <a:rPr lang="en-US" sz="2000" dirty="0" err="1">
                <a:solidFill>
                  <a:schemeClr val="accent2">
                    <a:lumMod val="75000"/>
                  </a:schemeClr>
                </a:solidFill>
                <a:latin typeface="Bradley Hand ITC" panose="03070402050302030203" pitchFamily="66" charset="0"/>
                <a:sym typeface="Arial" charset="0"/>
              </a:rPr>
              <a:t>didáctica</a:t>
            </a:r>
            <a:r>
              <a:rPr lang="en-US" sz="2000" dirty="0">
                <a:solidFill>
                  <a:schemeClr val="accent2">
                    <a:lumMod val="75000"/>
                  </a:schemeClr>
                </a:solidFill>
                <a:latin typeface="Bradley Hand ITC" panose="03070402050302030203" pitchFamily="66" charset="0"/>
                <a:sym typeface="Arial" charset="0"/>
              </a:rPr>
              <a:t> D: </a:t>
            </a:r>
            <a:r>
              <a:rPr lang="es-ES" sz="2000" dirty="0">
                <a:solidFill>
                  <a:schemeClr val="accent2">
                    <a:lumMod val="75000"/>
                  </a:schemeClr>
                </a:solidFill>
                <a:latin typeface="Bradley Hand ITC" panose="03070402050302030203" pitchFamily="66" charset="0"/>
                <a:sym typeface="Arial" charset="0"/>
              </a:rPr>
              <a:t>TÉCNICAS PARA EL ANÁLISIS INSTRUMENTAL DE MOVIMIENTO Y FUERZAS</a:t>
            </a:r>
            <a:endParaRPr lang="en-US" sz="2000" dirty="0">
              <a:solidFill>
                <a:schemeClr val="accent2">
                  <a:lumMod val="75000"/>
                </a:schemeClr>
              </a:solidFill>
              <a:latin typeface="Bradley Hand ITC" panose="03070402050302030203" pitchFamily="66" charset="0"/>
              <a:sym typeface="Arial" charset="0"/>
            </a:endParaRP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D.1 </a:t>
            </a:r>
            <a:r>
              <a:rPr lang="es-ES" sz="2000" dirty="0">
                <a:solidFill>
                  <a:schemeClr val="accent2">
                    <a:lumMod val="75000"/>
                  </a:schemeClr>
                </a:solidFill>
                <a:latin typeface="Bradley Hand ITC" panose="03070402050302030203" pitchFamily="66" charset="0"/>
                <a:sym typeface="Arial" charset="0"/>
              </a:rPr>
              <a:t>¿Cómo se pueden medir los movimientos y qué parámetros se pueden analizar? ¿Cuáles son sus principales aplicaciones?</a:t>
            </a:r>
            <a:endParaRPr lang="en-US" sz="2000" dirty="0">
              <a:solidFill>
                <a:schemeClr val="accent2">
                  <a:lumMod val="75000"/>
                </a:schemeClr>
              </a:solidFill>
              <a:latin typeface="Bradley Hand ITC" panose="03070402050302030203" pitchFamily="66" charset="0"/>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Taller de </a:t>
            </a:r>
            <a:r>
              <a:rPr lang="en-US" sz="2200" dirty="0" err="1">
                <a:solidFill>
                  <a:schemeClr val="accent2">
                    <a:lumMod val="75000"/>
                  </a:schemeClr>
                </a:solidFill>
              </a:rPr>
              <a:t>clase</a:t>
            </a:r>
            <a:r>
              <a:rPr lang="en-US" sz="2200" dirty="0">
                <a:solidFill>
                  <a:schemeClr val="accent2">
                    <a:lumMod val="75000"/>
                  </a:schemeClr>
                </a:solidFill>
              </a:rPr>
              <a:t>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755576" y="1700808"/>
            <a:ext cx="7200900" cy="604837"/>
          </a:xfrm>
        </p:spPr>
        <p:txBody>
          <a:bodyPr/>
          <a:lstStyle/>
          <a:p>
            <a:r>
              <a:rPr lang="en-GB" dirty="0" err="1"/>
              <a:t>Flujo</a:t>
            </a:r>
            <a:r>
              <a:rPr lang="en-GB" dirty="0"/>
              <a:t> de </a:t>
            </a:r>
            <a:r>
              <a:rPr lang="en-GB" dirty="0" err="1"/>
              <a:t>trabajo</a:t>
            </a:r>
            <a:br>
              <a:rPr lang="en-GB" dirty="0"/>
            </a:br>
            <a:br>
              <a:rPr lang="en-GB" dirty="0"/>
            </a:br>
            <a:r>
              <a:rPr lang="en-GB" dirty="0"/>
              <a:t>5º. </a:t>
            </a:r>
            <a:r>
              <a:rPr lang="en-GB" dirty="0" err="1"/>
              <a:t>Presenta</a:t>
            </a:r>
            <a:r>
              <a:rPr lang="en-GB" dirty="0"/>
              <a:t> </a:t>
            </a:r>
            <a:r>
              <a:rPr lang="en-GB" dirty="0" err="1"/>
              <a:t>tus</a:t>
            </a:r>
            <a:r>
              <a:rPr lang="en-GB" dirty="0"/>
              <a:t> </a:t>
            </a:r>
            <a:r>
              <a:rPr lang="en-GB" dirty="0" err="1"/>
              <a:t>resultados</a:t>
            </a:r>
            <a:endParaRPr lang="es-ES" dirty="0"/>
          </a:p>
        </p:txBody>
      </p:sp>
      <p:sp>
        <p:nvSpPr>
          <p:cNvPr id="7" name="CuadroTexto 6">
            <a:extLst>
              <a:ext uri="{FF2B5EF4-FFF2-40B4-BE49-F238E27FC236}">
                <a16:creationId xmlns:a16="http://schemas.microsoft.com/office/drawing/2014/main" id="{B508D982-EB78-4FF2-B33C-F7A8FD9F2F7D}"/>
              </a:ext>
            </a:extLst>
          </p:cNvPr>
          <p:cNvSpPr txBox="1"/>
          <p:nvPr/>
        </p:nvSpPr>
        <p:spPr>
          <a:xfrm>
            <a:off x="751255" y="4346240"/>
            <a:ext cx="2304256" cy="461665"/>
          </a:xfrm>
          <a:prstGeom prst="rect">
            <a:avLst/>
          </a:prstGeom>
          <a:noFill/>
        </p:spPr>
        <p:txBody>
          <a:bodyPr wrap="square" rtlCol="0">
            <a:spAutoFit/>
          </a:bodyPr>
          <a:lstStyle/>
          <a:p>
            <a:r>
              <a:rPr lang="en-GB" sz="2400" dirty="0">
                <a:solidFill>
                  <a:schemeClr val="tx1"/>
                </a:solidFill>
              </a:rPr>
              <a:t>Los </a:t>
            </a:r>
            <a:r>
              <a:rPr lang="en-GB" sz="2400" dirty="0" err="1">
                <a:solidFill>
                  <a:schemeClr val="tx1"/>
                </a:solidFill>
              </a:rPr>
              <a:t>forasteros</a:t>
            </a:r>
            <a:endParaRPr lang="en-GB" sz="2400" dirty="0">
              <a:solidFill>
                <a:schemeClr val="tx1"/>
              </a:solidFill>
            </a:endParaRPr>
          </a:p>
        </p:txBody>
      </p:sp>
      <p:sp>
        <p:nvSpPr>
          <p:cNvPr id="8" name="CuadroTexto 7">
            <a:extLst>
              <a:ext uri="{FF2B5EF4-FFF2-40B4-BE49-F238E27FC236}">
                <a16:creationId xmlns:a16="http://schemas.microsoft.com/office/drawing/2014/main" id="{A4C76AC2-961A-4E5B-A011-9E06FB17E293}"/>
              </a:ext>
            </a:extLst>
          </p:cNvPr>
          <p:cNvSpPr txBox="1"/>
          <p:nvPr/>
        </p:nvSpPr>
        <p:spPr>
          <a:xfrm>
            <a:off x="6295093" y="4307005"/>
            <a:ext cx="2719486" cy="461665"/>
          </a:xfrm>
          <a:prstGeom prst="rect">
            <a:avLst/>
          </a:prstGeom>
          <a:noFill/>
        </p:spPr>
        <p:txBody>
          <a:bodyPr wrap="square" rtlCol="0">
            <a:spAutoFit/>
          </a:bodyPr>
          <a:lstStyle/>
          <a:p>
            <a:r>
              <a:rPr lang="en-GB" sz="2400" dirty="0">
                <a:solidFill>
                  <a:schemeClr val="tx1"/>
                </a:solidFill>
              </a:rPr>
              <a:t>Los </a:t>
            </a:r>
            <a:r>
              <a:rPr lang="en-GB" sz="2400" dirty="0" err="1">
                <a:solidFill>
                  <a:schemeClr val="tx1"/>
                </a:solidFill>
              </a:rPr>
              <a:t>increíbles</a:t>
            </a:r>
            <a:endParaRPr lang="en-GB" sz="2400" dirty="0">
              <a:solidFill>
                <a:schemeClr val="tx1"/>
              </a:solidFill>
            </a:endParaRPr>
          </a:p>
        </p:txBody>
      </p:sp>
      <p:pic>
        <p:nvPicPr>
          <p:cNvPr id="5122" name="Picture 2" descr="Resultado de imagen de man speaking free icon">
            <a:extLst>
              <a:ext uri="{FF2B5EF4-FFF2-40B4-BE49-F238E27FC236}">
                <a16:creationId xmlns:a16="http://schemas.microsoft.com/office/drawing/2014/main" id="{0679C331-1F82-4046-BC80-6F32ECA61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06" y="3042593"/>
            <a:ext cx="3446187" cy="30689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de man speaking free icon">
            <a:extLst>
              <a:ext uri="{FF2B5EF4-FFF2-40B4-BE49-F238E27FC236}">
                <a16:creationId xmlns:a16="http://schemas.microsoft.com/office/drawing/2014/main" id="{F5BC3366-8880-4FDF-826C-DCFC32E27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3202">
            <a:off x="6607892" y="1558995"/>
            <a:ext cx="1734145" cy="173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41789"/>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Taller de </a:t>
            </a:r>
            <a:r>
              <a:rPr lang="en-US" sz="2200" dirty="0" err="1">
                <a:solidFill>
                  <a:schemeClr val="accent2">
                    <a:lumMod val="75000"/>
                  </a:schemeClr>
                </a:solidFill>
              </a:rPr>
              <a:t>clase</a:t>
            </a:r>
            <a:r>
              <a:rPr lang="en-US" sz="2200" dirty="0">
                <a:solidFill>
                  <a:schemeClr val="accent2">
                    <a:lumMod val="75000"/>
                  </a:schemeClr>
                </a:solidFill>
              </a:rPr>
              <a:t> 2</a:t>
            </a:r>
          </a:p>
        </p:txBody>
      </p:sp>
      <p:sp>
        <p:nvSpPr>
          <p:cNvPr id="3" name="Título 4">
            <a:extLst>
              <a:ext uri="{FF2B5EF4-FFF2-40B4-BE49-F238E27FC236}">
                <a16:creationId xmlns:a16="http://schemas.microsoft.com/office/drawing/2014/main" id="{273E72E8-23D4-4CF7-8A23-E7B4E4A562C1}"/>
              </a:ext>
            </a:extLst>
          </p:cNvPr>
          <p:cNvSpPr txBox="1">
            <a:spLocks/>
          </p:cNvSpPr>
          <p:nvPr/>
        </p:nvSpPr>
        <p:spPr>
          <a:xfrm>
            <a:off x="755576" y="1700808"/>
            <a:ext cx="7200900" cy="60483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n-GB" kern="0" dirty="0" err="1"/>
              <a:t>Flujo</a:t>
            </a:r>
            <a:r>
              <a:rPr lang="en-GB" kern="0" dirty="0"/>
              <a:t> de </a:t>
            </a:r>
            <a:r>
              <a:rPr lang="en-GB" kern="0" dirty="0" err="1"/>
              <a:t>trabajo</a:t>
            </a:r>
            <a:endParaRPr lang="en-GB" kern="0" dirty="0"/>
          </a:p>
          <a:p>
            <a:br>
              <a:rPr lang="en-GB" kern="0" dirty="0"/>
            </a:br>
            <a:r>
              <a:rPr lang="en-GB" kern="0" dirty="0"/>
              <a:t>1º. ¡¡</a:t>
            </a:r>
            <a:r>
              <a:rPr lang="en-GB" kern="0" dirty="0" err="1"/>
              <a:t>Coincidiendo</a:t>
            </a:r>
            <a:r>
              <a:rPr lang="en-GB" kern="0" dirty="0"/>
              <a:t> OTRA VEZ !!</a:t>
            </a:r>
            <a:endParaRPr lang="es-ES" kern="0" dirty="0"/>
          </a:p>
        </p:txBody>
      </p:sp>
      <p:pic>
        <p:nvPicPr>
          <p:cNvPr id="4" name="Picture 2" descr="Resultado de imagen de couples icon">
            <a:extLst>
              <a:ext uri="{FF2B5EF4-FFF2-40B4-BE49-F238E27FC236}">
                <a16:creationId xmlns:a16="http://schemas.microsoft.com/office/drawing/2014/main" id="{A2D23EBA-AA14-498B-ACED-FC94B7BC99DC}"/>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471768" flipH="1">
            <a:off x="6686558" y="1968163"/>
            <a:ext cx="1618235" cy="151928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462E7D36-AC8F-4A55-8019-D884921C3CB8}"/>
              </a:ext>
            </a:extLst>
          </p:cNvPr>
          <p:cNvSpPr/>
          <p:nvPr/>
        </p:nvSpPr>
        <p:spPr bwMode="auto">
          <a:xfrm>
            <a:off x="2555826" y="3796272"/>
            <a:ext cx="3600400" cy="1512168"/>
          </a:xfrm>
          <a:prstGeom prst="roundRect">
            <a:avLst/>
          </a:prstGeom>
          <a:noFill/>
          <a:ln w="12700" cap="flat" cmpd="sng" algn="ctr">
            <a:solidFill>
              <a:schemeClr val="accent1"/>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indent="-401638" algn="ctr" defTabSz="642938" eaLnBrk="1" hangingPunct="1">
              <a:lnSpc>
                <a:spcPct val="90000"/>
              </a:lnSpc>
              <a:spcBef>
                <a:spcPts val="1675"/>
              </a:spcBef>
              <a:buSzPct val="171000"/>
            </a:pPr>
            <a:r>
              <a:rPr lang="en-GB" sz="2000" dirty="0">
                <a:solidFill>
                  <a:srgbClr val="F26200"/>
                </a:solidFill>
                <a:latin typeface="Arial" charset="0"/>
                <a:sym typeface="Arial" charset="0"/>
              </a:rPr>
              <a:t>¿</a:t>
            </a:r>
            <a:r>
              <a:rPr lang="en-GB" sz="2000" dirty="0" err="1">
                <a:solidFill>
                  <a:srgbClr val="F26200"/>
                </a:solidFill>
                <a:latin typeface="Arial" charset="0"/>
                <a:sym typeface="Arial" charset="0"/>
              </a:rPr>
              <a:t>Leíste</a:t>
            </a:r>
            <a:r>
              <a:rPr lang="en-GB" sz="2000" dirty="0">
                <a:solidFill>
                  <a:srgbClr val="F26200"/>
                </a:solidFill>
                <a:latin typeface="Arial" charset="0"/>
                <a:sym typeface="Arial" charset="0"/>
              </a:rPr>
              <a:t> los </a:t>
            </a:r>
            <a:r>
              <a:rPr lang="en-GB" sz="2000" dirty="0" err="1">
                <a:solidFill>
                  <a:srgbClr val="F26200"/>
                </a:solidFill>
                <a:latin typeface="Arial" charset="0"/>
                <a:sym typeface="Arial" charset="0"/>
              </a:rPr>
              <a:t>contenidos</a:t>
            </a:r>
            <a:r>
              <a:rPr lang="en-GB" sz="2000" dirty="0">
                <a:solidFill>
                  <a:srgbClr val="F26200"/>
                </a:solidFill>
                <a:latin typeface="Arial" charset="0"/>
                <a:sym typeface="Arial" charset="0"/>
              </a:rPr>
              <a:t> </a:t>
            </a:r>
            <a:r>
              <a:rPr lang="en-GB" sz="2000" dirty="0" err="1">
                <a:solidFill>
                  <a:srgbClr val="F26200"/>
                </a:solidFill>
                <a:latin typeface="Arial" charset="0"/>
                <a:sym typeface="Arial" charset="0"/>
              </a:rPr>
              <a:t>teóricos</a:t>
            </a:r>
            <a:r>
              <a:rPr lang="en-GB" sz="2000" dirty="0">
                <a:solidFill>
                  <a:srgbClr val="F26200"/>
                </a:solidFill>
                <a:latin typeface="Arial" charset="0"/>
                <a:sym typeface="Arial" charset="0"/>
              </a:rPr>
              <a:t> ??</a:t>
            </a:r>
            <a:endParaRPr kumimoji="0" lang="en-GB" sz="2000" b="1" i="0" u="none" strike="noStrike" cap="none" normalizeH="0" baseline="0" dirty="0">
              <a:ln>
                <a:noFill/>
              </a:ln>
              <a:solidFill>
                <a:srgbClr val="F26200"/>
              </a:solidFill>
              <a:effectLst/>
              <a:latin typeface="Arial" charset="0"/>
              <a:sym typeface="Arial" charset="0"/>
            </a:endParaRPr>
          </a:p>
        </p:txBody>
      </p:sp>
    </p:spTree>
    <p:extLst>
      <p:ext uri="{BB962C8B-B14F-4D97-AF65-F5344CB8AC3E}">
        <p14:creationId xmlns:p14="http://schemas.microsoft.com/office/powerpoint/2010/main" val="812444883"/>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Taller de </a:t>
            </a:r>
            <a:r>
              <a:rPr lang="en-US" sz="2200" dirty="0" err="1">
                <a:solidFill>
                  <a:schemeClr val="accent2">
                    <a:lumMod val="75000"/>
                  </a:schemeClr>
                </a:solidFill>
              </a:rPr>
              <a:t>clase</a:t>
            </a:r>
            <a:r>
              <a:rPr lang="en-US" sz="2200" dirty="0">
                <a:solidFill>
                  <a:schemeClr val="accent2">
                    <a:lumMod val="75000"/>
                  </a:schemeClr>
                </a:solidFill>
              </a:rPr>
              <a:t> 2</a:t>
            </a:r>
          </a:p>
        </p:txBody>
      </p:sp>
      <p:sp>
        <p:nvSpPr>
          <p:cNvPr id="3" name="Título 4">
            <a:extLst>
              <a:ext uri="{FF2B5EF4-FFF2-40B4-BE49-F238E27FC236}">
                <a16:creationId xmlns:a16="http://schemas.microsoft.com/office/drawing/2014/main" id="{273E72E8-23D4-4CF7-8A23-E7B4E4A562C1}"/>
              </a:ext>
            </a:extLst>
          </p:cNvPr>
          <p:cNvSpPr txBox="1">
            <a:spLocks/>
          </p:cNvSpPr>
          <p:nvPr/>
        </p:nvSpPr>
        <p:spPr>
          <a:xfrm>
            <a:off x="755576" y="1700808"/>
            <a:ext cx="7200900" cy="60483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n-GB" kern="0" dirty="0" err="1"/>
              <a:t>Flujo</a:t>
            </a:r>
            <a:r>
              <a:rPr lang="en-GB" kern="0" dirty="0"/>
              <a:t> de </a:t>
            </a:r>
            <a:r>
              <a:rPr lang="en-GB" kern="0" dirty="0" err="1"/>
              <a:t>trabajo</a:t>
            </a:r>
            <a:endParaRPr lang="en-GB" kern="0" dirty="0"/>
          </a:p>
          <a:p>
            <a:br>
              <a:rPr lang="en-GB" kern="0" dirty="0"/>
            </a:br>
            <a:r>
              <a:rPr lang="en-GB" kern="0" dirty="0"/>
              <a:t>2º ¡¡</a:t>
            </a:r>
            <a:r>
              <a:rPr lang="en-GB" kern="0" dirty="0" err="1"/>
              <a:t>Prepara</a:t>
            </a:r>
            <a:r>
              <a:rPr lang="en-GB" kern="0" dirty="0"/>
              <a:t> una PPT !!</a:t>
            </a:r>
          </a:p>
          <a:p>
            <a:endParaRPr lang="en-GB" kern="0" dirty="0"/>
          </a:p>
          <a:p>
            <a:r>
              <a:rPr lang="es-ES" kern="0" dirty="0"/>
              <a:t>Contenido del estudio</a:t>
            </a:r>
            <a:endParaRPr lang="en-GB" kern="0" dirty="0">
              <a:solidFill>
                <a:schemeClr val="accent1">
                  <a:lumMod val="50000"/>
                  <a:lumOff val="50000"/>
                </a:schemeClr>
              </a:solidFill>
            </a:endParaRPr>
          </a:p>
          <a:p>
            <a:pPr marL="457200" indent="-457200">
              <a:buAutoNum type="arabicPeriod"/>
            </a:pPr>
            <a:r>
              <a:rPr lang="en-GB" sz="1800" kern="0" dirty="0" err="1">
                <a:solidFill>
                  <a:schemeClr val="bg2">
                    <a:lumMod val="75000"/>
                  </a:schemeClr>
                </a:solidFill>
              </a:rPr>
              <a:t>Movimiento</a:t>
            </a:r>
            <a:r>
              <a:rPr lang="en-GB" sz="1800" kern="0" dirty="0">
                <a:solidFill>
                  <a:schemeClr val="bg2">
                    <a:lumMod val="75000"/>
                  </a:schemeClr>
                </a:solidFill>
              </a:rPr>
              <a:t> de </a:t>
            </a:r>
            <a:r>
              <a:rPr lang="en-GB" sz="1800" kern="0" dirty="0" err="1">
                <a:solidFill>
                  <a:schemeClr val="bg2">
                    <a:lumMod val="75000"/>
                  </a:schemeClr>
                </a:solidFill>
              </a:rPr>
              <a:t>interés</a:t>
            </a:r>
            <a:endParaRPr lang="en-GB" sz="1800" kern="0" dirty="0">
              <a:solidFill>
                <a:schemeClr val="bg2">
                  <a:lumMod val="75000"/>
                </a:schemeClr>
              </a:solidFill>
            </a:endParaRPr>
          </a:p>
          <a:p>
            <a:pPr marL="457200" indent="-457200">
              <a:buAutoNum type="arabicPeriod"/>
            </a:pPr>
            <a:r>
              <a:rPr lang="en-GB" sz="1800" kern="0" dirty="0" err="1">
                <a:solidFill>
                  <a:schemeClr val="bg2">
                    <a:lumMod val="75000"/>
                  </a:schemeClr>
                </a:solidFill>
              </a:rPr>
              <a:t>Objetivos</a:t>
            </a:r>
            <a:endParaRPr lang="en-GB" sz="1800" kern="0" dirty="0">
              <a:solidFill>
                <a:schemeClr val="bg2">
                  <a:lumMod val="75000"/>
                </a:schemeClr>
              </a:solidFill>
            </a:endParaRPr>
          </a:p>
          <a:p>
            <a:pPr marL="457200" indent="-457200">
              <a:buAutoNum type="arabicPeriod"/>
            </a:pPr>
            <a:r>
              <a:rPr lang="en-GB" sz="1800" kern="0" dirty="0" err="1">
                <a:solidFill>
                  <a:schemeClr val="bg2">
                    <a:lumMod val="75000"/>
                  </a:schemeClr>
                </a:solidFill>
              </a:rPr>
              <a:t>Técnica</a:t>
            </a:r>
            <a:r>
              <a:rPr lang="en-GB" sz="1800" kern="0" dirty="0">
                <a:solidFill>
                  <a:schemeClr val="bg2">
                    <a:lumMod val="75000"/>
                  </a:schemeClr>
                </a:solidFill>
              </a:rPr>
              <a:t> de </a:t>
            </a:r>
            <a:r>
              <a:rPr lang="en-GB" sz="1800" kern="0" dirty="0" err="1">
                <a:solidFill>
                  <a:schemeClr val="bg2">
                    <a:lumMod val="75000"/>
                  </a:schemeClr>
                </a:solidFill>
              </a:rPr>
              <a:t>análisis</a:t>
            </a:r>
            <a:r>
              <a:rPr lang="en-GB" sz="1800" kern="0" dirty="0">
                <a:solidFill>
                  <a:schemeClr val="bg2">
                    <a:lumMod val="75000"/>
                  </a:schemeClr>
                </a:solidFill>
              </a:rPr>
              <a:t> de </a:t>
            </a:r>
            <a:r>
              <a:rPr lang="en-GB" sz="1800" kern="0" dirty="0" err="1">
                <a:solidFill>
                  <a:schemeClr val="bg2">
                    <a:lumMod val="75000"/>
                  </a:schemeClr>
                </a:solidFill>
              </a:rPr>
              <a:t>movimiento</a:t>
            </a:r>
            <a:endParaRPr lang="en-GB" sz="1800" kern="0" dirty="0">
              <a:solidFill>
                <a:schemeClr val="bg2">
                  <a:lumMod val="75000"/>
                </a:schemeClr>
              </a:solidFill>
            </a:endParaRPr>
          </a:p>
          <a:p>
            <a:pPr marL="457200" indent="-457200">
              <a:buAutoNum type="arabicPeriod"/>
            </a:pPr>
            <a:r>
              <a:rPr lang="en-GB" sz="1800" kern="0" dirty="0" err="1">
                <a:solidFill>
                  <a:schemeClr val="bg2">
                    <a:lumMod val="75000"/>
                  </a:schemeClr>
                </a:solidFill>
              </a:rPr>
              <a:t>Parámetros</a:t>
            </a:r>
            <a:r>
              <a:rPr lang="en-GB" sz="1800" kern="0" dirty="0">
                <a:solidFill>
                  <a:schemeClr val="bg2">
                    <a:lumMod val="75000"/>
                  </a:schemeClr>
                </a:solidFill>
              </a:rPr>
              <a:t> </a:t>
            </a:r>
            <a:r>
              <a:rPr lang="en-GB" sz="1800" kern="0" dirty="0" err="1">
                <a:solidFill>
                  <a:schemeClr val="bg2">
                    <a:lumMod val="75000"/>
                  </a:schemeClr>
                </a:solidFill>
              </a:rPr>
              <a:t>principales</a:t>
            </a:r>
            <a:endParaRPr lang="es-ES" kern="0" dirty="0"/>
          </a:p>
        </p:txBody>
      </p:sp>
    </p:spTree>
    <p:extLst>
      <p:ext uri="{BB962C8B-B14F-4D97-AF65-F5344CB8AC3E}">
        <p14:creationId xmlns:p14="http://schemas.microsoft.com/office/powerpoint/2010/main" val="3439499440"/>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Taller de </a:t>
            </a:r>
            <a:r>
              <a:rPr lang="en-US" sz="2200" dirty="0" err="1">
                <a:solidFill>
                  <a:schemeClr val="accent2">
                    <a:lumMod val="75000"/>
                  </a:schemeClr>
                </a:solidFill>
              </a:rPr>
              <a:t>clase</a:t>
            </a:r>
            <a:r>
              <a:rPr lang="en-US" sz="2200" dirty="0">
                <a:solidFill>
                  <a:schemeClr val="accent2">
                    <a:lumMod val="75000"/>
                  </a:schemeClr>
                </a:solidFill>
              </a:rPr>
              <a:t> 2</a:t>
            </a:r>
          </a:p>
        </p:txBody>
      </p:sp>
      <p:sp>
        <p:nvSpPr>
          <p:cNvPr id="3" name="Título 4">
            <a:extLst>
              <a:ext uri="{FF2B5EF4-FFF2-40B4-BE49-F238E27FC236}">
                <a16:creationId xmlns:a16="http://schemas.microsoft.com/office/drawing/2014/main" id="{273E72E8-23D4-4CF7-8A23-E7B4E4A562C1}"/>
              </a:ext>
            </a:extLst>
          </p:cNvPr>
          <p:cNvSpPr txBox="1">
            <a:spLocks/>
          </p:cNvSpPr>
          <p:nvPr/>
        </p:nvSpPr>
        <p:spPr>
          <a:xfrm>
            <a:off x="755576" y="1700808"/>
            <a:ext cx="7200900" cy="60483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n-GB" kern="0" dirty="0" err="1"/>
              <a:t>Flujo</a:t>
            </a:r>
            <a:r>
              <a:rPr lang="en-GB" kern="0" dirty="0"/>
              <a:t> de </a:t>
            </a:r>
            <a:r>
              <a:rPr lang="en-GB" kern="0" dirty="0" err="1"/>
              <a:t>trabajo</a:t>
            </a:r>
            <a:br>
              <a:rPr lang="en-GB" kern="0" dirty="0"/>
            </a:br>
            <a:br>
              <a:rPr lang="en-GB" kern="0" dirty="0"/>
            </a:br>
            <a:r>
              <a:rPr lang="en-GB" kern="0" dirty="0"/>
              <a:t>3º </a:t>
            </a:r>
            <a:r>
              <a:rPr lang="en-GB" kern="0" dirty="0" err="1"/>
              <a:t>Presentación</a:t>
            </a:r>
            <a:r>
              <a:rPr lang="en-GB" kern="0" dirty="0"/>
              <a:t> !!</a:t>
            </a:r>
            <a:endParaRPr lang="es-ES" kern="0" dirty="0"/>
          </a:p>
          <a:p>
            <a:endParaRPr lang="es-ES" kern="0" dirty="0"/>
          </a:p>
        </p:txBody>
      </p:sp>
      <p:pic>
        <p:nvPicPr>
          <p:cNvPr id="6146" name="Picture 2" descr="Resultado de imagen de presentation free icon">
            <a:extLst>
              <a:ext uri="{FF2B5EF4-FFF2-40B4-BE49-F238E27FC236}">
                <a16:creationId xmlns:a16="http://schemas.microsoft.com/office/drawing/2014/main" id="{5559476D-1FB8-48F6-AF80-ED9BBE80D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6561">
            <a:off x="6344020" y="1719270"/>
            <a:ext cx="1994185" cy="18703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de options icon free">
            <a:extLst>
              <a:ext uri="{FF2B5EF4-FFF2-40B4-BE49-F238E27FC236}">
                <a16:creationId xmlns:a16="http://schemas.microsoft.com/office/drawing/2014/main" id="{B75791F4-1364-4D74-BD8F-AB5DC45B3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605610"/>
            <a:ext cx="1893492" cy="189349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3E482D45-55B2-4D06-91F4-D38B0BA63E31}"/>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76056" y="3861048"/>
            <a:ext cx="836712" cy="836712"/>
          </a:xfrm>
          <a:prstGeom prst="rect">
            <a:avLst/>
          </a:prstGeom>
        </p:spPr>
      </p:pic>
    </p:spTree>
    <p:extLst>
      <p:ext uri="{BB962C8B-B14F-4D97-AF65-F5344CB8AC3E}">
        <p14:creationId xmlns:p14="http://schemas.microsoft.com/office/powerpoint/2010/main" val="3452687718"/>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81FD771-FAA2-4A45-B639-48D5804F126E}"/>
              </a:ext>
            </a:extLst>
          </p:cNvPr>
          <p:cNvSpPr/>
          <p:nvPr/>
        </p:nvSpPr>
        <p:spPr>
          <a:xfrm>
            <a:off x="2286000" y="4869160"/>
            <a:ext cx="4572000" cy="743665"/>
          </a:xfrm>
          <a:prstGeom prst="rect">
            <a:avLst/>
          </a:prstGeom>
        </p:spPr>
        <p:txBody>
          <a:bodyPr>
            <a:spAutoFit/>
          </a:bodyPr>
          <a:lstStyle/>
          <a:p>
            <a:pPr algn="just">
              <a:lnSpc>
                <a:spcPct val="107000"/>
              </a:lnSpc>
              <a:spcAft>
                <a:spcPts val="800"/>
              </a:spcAft>
            </a:pPr>
            <a:r>
              <a:rPr lang="pl-PL" dirty="0">
                <a:solidFill>
                  <a:srgbClr val="002060"/>
                </a:solidFill>
                <a:latin typeface="Calibri" panose="020F0502020204030204" pitchFamily="34" charset="0"/>
                <a:ea typeface="Calibri" panose="020F0502020204030204" pitchFamily="34" charset="0"/>
                <a:cs typeface="Times New Roman" panose="02020603050405020304" pitchFamily="18"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850" y="1412875"/>
            <a:ext cx="8135938" cy="461665"/>
          </a:xfrm>
          <a:prstGeom prst="rect">
            <a:avLst/>
          </a:prstGeom>
        </p:spPr>
        <p:txBody>
          <a:bodyPr>
            <a:spAutoFit/>
          </a:bodyPr>
          <a:lstStyle/>
          <a:p>
            <a:pPr algn="ctr">
              <a:defRPr/>
            </a:pPr>
            <a:r>
              <a:rPr lang="es-ES" sz="2400" b="0" dirty="0">
                <a:solidFill>
                  <a:schemeClr val="accent2">
                    <a:lumMod val="75000"/>
                  </a:schemeClr>
                </a:solidFill>
              </a:rPr>
              <a:t>ÍNDICE DE LA CLASE</a:t>
            </a:r>
            <a:endParaRPr lang="en-US" sz="2400" b="0" dirty="0">
              <a:solidFill>
                <a:schemeClr val="accent2">
                  <a:lumMod val="75000"/>
                </a:schemeClr>
              </a:solidFill>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1043930" y="2028616"/>
            <a:ext cx="7056140" cy="2123658"/>
          </a:xfrm>
          <a:prstGeom prst="rect">
            <a:avLst/>
          </a:prstGeom>
          <a:noFill/>
        </p:spPr>
        <p:txBody>
          <a:bodyPr wrap="square">
            <a:spAutoFit/>
          </a:bodyPr>
          <a:lstStyle/>
          <a:p>
            <a:pPr marL="342900" indent="-342900">
              <a:buFont typeface="Arial" panose="020B0604020202020204" pitchFamily="34" charset="0"/>
              <a:buChar char="•"/>
              <a:defRPr/>
            </a:pPr>
            <a:r>
              <a:rPr lang="es-ES" sz="2200" b="0" dirty="0">
                <a:solidFill>
                  <a:schemeClr val="accent2">
                    <a:lumMod val="75000"/>
                  </a:schemeClr>
                </a:solidFill>
              </a:rPr>
              <a:t>¿Cómo puedo medir los movimientos? Técnicas principales para el análisis instrumental en biomecánica</a:t>
            </a:r>
          </a:p>
          <a:p>
            <a:pPr marL="342900" indent="-342900">
              <a:buFont typeface="Arial" panose="020B0604020202020204" pitchFamily="34" charset="0"/>
              <a:buChar char="•"/>
              <a:defRPr/>
            </a:pPr>
            <a:r>
              <a:rPr lang="es-ES" sz="2200" b="0" dirty="0">
                <a:solidFill>
                  <a:schemeClr val="accent2">
                    <a:lumMod val="75000"/>
                  </a:schemeClr>
                </a:solidFill>
              </a:rPr>
              <a:t>Principales campos de aplicación y ejemplos</a:t>
            </a:r>
          </a:p>
          <a:p>
            <a:pPr marL="342900" indent="-342900">
              <a:buFont typeface="Arial" panose="020B0604020202020204" pitchFamily="34" charset="0"/>
              <a:buChar char="•"/>
              <a:defRPr/>
            </a:pPr>
            <a:r>
              <a:rPr lang="en-US" sz="2200" b="0" dirty="0">
                <a:solidFill>
                  <a:schemeClr val="accent2">
                    <a:lumMod val="75000"/>
                  </a:schemeClr>
                </a:solidFill>
              </a:rPr>
              <a:t>------------------------------------------------</a:t>
            </a:r>
          </a:p>
          <a:p>
            <a:pPr marL="342900" indent="-342900">
              <a:buFont typeface="Arial" panose="020B0604020202020204" pitchFamily="34" charset="0"/>
              <a:buChar char="•"/>
              <a:defRPr/>
            </a:pPr>
            <a:r>
              <a:rPr lang="es-ES" sz="2200" dirty="0">
                <a:solidFill>
                  <a:schemeClr val="accent2">
                    <a:lumMod val="75000"/>
                  </a:schemeClr>
                </a:solidFill>
              </a:rPr>
              <a:t>Clase Taller 1 y 2</a:t>
            </a:r>
            <a:r>
              <a:rPr lang="en-US" sz="2200" b="0" dirty="0">
                <a:solidFill>
                  <a:schemeClr val="accent2">
                    <a:lumMod val="75000"/>
                  </a:schemeClr>
                </a:solidFill>
              </a:rPr>
              <a:t>	 </a:t>
            </a:r>
          </a:p>
        </p:txBody>
      </p:sp>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1">
            <a:extLst>
              <a:ext uri="{FF2B5EF4-FFF2-40B4-BE49-F238E27FC236}">
                <a16:creationId xmlns:a16="http://schemas.microsoft.com/office/drawing/2014/main" id="{15F2DE3E-CCEB-4070-B885-720C0ADE6AB5}"/>
              </a:ext>
            </a:extLst>
          </p:cNvPr>
          <p:cNvSpPr/>
          <p:nvPr/>
        </p:nvSpPr>
        <p:spPr>
          <a:xfrm>
            <a:off x="467705" y="764704"/>
            <a:ext cx="8208590" cy="430887"/>
          </a:xfrm>
          <a:prstGeom prst="rect">
            <a:avLst/>
          </a:prstGeom>
        </p:spPr>
        <p:txBody>
          <a:bodyPr wrap="square">
            <a:spAutoFit/>
          </a:bodyPr>
          <a:lstStyle/>
          <a:p>
            <a:pPr algn="ctr">
              <a:defRPr/>
            </a:pPr>
            <a:r>
              <a:rPr lang="en-US" sz="2200" dirty="0" err="1">
                <a:solidFill>
                  <a:schemeClr val="accent2">
                    <a:lumMod val="75000"/>
                  </a:schemeClr>
                </a:solidFill>
              </a:rPr>
              <a:t>Medición</a:t>
            </a:r>
            <a:r>
              <a:rPr lang="en-US" sz="2200" dirty="0">
                <a:solidFill>
                  <a:schemeClr val="accent2">
                    <a:lumMod val="75000"/>
                  </a:schemeClr>
                </a:solidFill>
              </a:rPr>
              <a:t> del </a:t>
            </a:r>
            <a:r>
              <a:rPr lang="en-US" sz="2200" dirty="0" err="1">
                <a:solidFill>
                  <a:schemeClr val="accent2">
                    <a:lumMod val="75000"/>
                  </a:schemeClr>
                </a:solidFill>
              </a:rPr>
              <a:t>movimiento</a:t>
            </a:r>
            <a:endParaRPr lang="en-US" sz="2200" dirty="0">
              <a:solidFill>
                <a:schemeClr val="accent2">
                  <a:lumMod val="75000"/>
                </a:schemeClr>
              </a:solidFill>
            </a:endParaRPr>
          </a:p>
        </p:txBody>
      </p:sp>
      <p:sp>
        <p:nvSpPr>
          <p:cNvPr id="2" name="CuadroTexto 1">
            <a:extLst>
              <a:ext uri="{FF2B5EF4-FFF2-40B4-BE49-F238E27FC236}">
                <a16:creationId xmlns:a16="http://schemas.microsoft.com/office/drawing/2014/main" id="{FAD7A45D-F9CE-40A9-9140-A45EF6657716}"/>
              </a:ext>
            </a:extLst>
          </p:cNvPr>
          <p:cNvSpPr txBox="1"/>
          <p:nvPr/>
        </p:nvSpPr>
        <p:spPr>
          <a:xfrm>
            <a:off x="2326416" y="1699357"/>
            <a:ext cx="4839512" cy="400110"/>
          </a:xfrm>
          <a:prstGeom prst="rect">
            <a:avLst/>
          </a:prstGeom>
          <a:noFill/>
        </p:spPr>
        <p:txBody>
          <a:bodyPr wrap="square" rtlCol="0">
            <a:spAutoFit/>
          </a:bodyPr>
          <a:lstStyle/>
          <a:p>
            <a:r>
              <a:rPr lang="es-ES" sz="2000" dirty="0">
                <a:solidFill>
                  <a:schemeClr val="tx1"/>
                </a:solidFill>
              </a:rPr>
              <a:t>Evolución del análisis de movimiento</a:t>
            </a:r>
            <a:endParaRPr lang="en-GB" sz="2000" dirty="0">
              <a:solidFill>
                <a:schemeClr val="tx1"/>
              </a:solidFill>
            </a:endParaRPr>
          </a:p>
        </p:txBody>
      </p:sp>
      <p:pic>
        <p:nvPicPr>
          <p:cNvPr id="1026" name="Picture 2" descr="Resultado de imagen de eye free icon">
            <a:extLst>
              <a:ext uri="{FF2B5EF4-FFF2-40B4-BE49-F238E27FC236}">
                <a16:creationId xmlns:a16="http://schemas.microsoft.com/office/drawing/2014/main" id="{428929DF-7A72-4232-A84E-EAB6696F0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19" y="4199401"/>
            <a:ext cx="1250513" cy="1250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man walking  free icon">
            <a:extLst>
              <a:ext uri="{FF2B5EF4-FFF2-40B4-BE49-F238E27FC236}">
                <a16:creationId xmlns:a16="http://schemas.microsoft.com/office/drawing/2014/main" id="{F1119B40-6C56-4631-8367-B0A48E90C95C}"/>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319" y="2975778"/>
            <a:ext cx="1250512" cy="1250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de camera free icon">
            <a:extLst>
              <a:ext uri="{FF2B5EF4-FFF2-40B4-BE49-F238E27FC236}">
                <a16:creationId xmlns:a16="http://schemas.microsoft.com/office/drawing/2014/main" id="{3001874C-4185-4784-B2E4-4035AB876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293096"/>
            <a:ext cx="1071562" cy="82516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DEE8700F-E8DB-4E06-8263-5E07EB52CB23}"/>
              </a:ext>
            </a:extLst>
          </p:cNvPr>
          <p:cNvGrpSpPr/>
          <p:nvPr/>
        </p:nvGrpSpPr>
        <p:grpSpPr>
          <a:xfrm>
            <a:off x="3464044" y="3063558"/>
            <a:ext cx="2059073" cy="1128367"/>
            <a:chOff x="3918850" y="3397834"/>
            <a:chExt cx="2005648" cy="1128177"/>
          </a:xfrm>
        </p:grpSpPr>
        <p:pic>
          <p:nvPicPr>
            <p:cNvPr id="1034" name="Picture 10" descr="Resultado de imagen de picture frame free icon">
              <a:extLst>
                <a:ext uri="{FF2B5EF4-FFF2-40B4-BE49-F238E27FC236}">
                  <a16:creationId xmlns:a16="http://schemas.microsoft.com/office/drawing/2014/main" id="{9A01E792-B303-446E-BBF7-DC15EFF4EE77}"/>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8850" y="3397834"/>
              <a:ext cx="2005648" cy="11281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ultado de imagen de man walking  free icon">
              <a:extLst>
                <a:ext uri="{FF2B5EF4-FFF2-40B4-BE49-F238E27FC236}">
                  <a16:creationId xmlns:a16="http://schemas.microsoft.com/office/drawing/2014/main" id="{59E05936-C1A1-4A2B-A9E2-F5C9E895316D}"/>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3870" y="3690852"/>
              <a:ext cx="562146" cy="5621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n de man walking  free icon">
              <a:extLst>
                <a:ext uri="{FF2B5EF4-FFF2-40B4-BE49-F238E27FC236}">
                  <a16:creationId xmlns:a16="http://schemas.microsoft.com/office/drawing/2014/main" id="{92629734-8685-4071-8E83-2614D094150F}"/>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3680849"/>
              <a:ext cx="562146" cy="5621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o 3">
            <a:extLst>
              <a:ext uri="{FF2B5EF4-FFF2-40B4-BE49-F238E27FC236}">
                <a16:creationId xmlns:a16="http://schemas.microsoft.com/office/drawing/2014/main" id="{946F835F-4CBC-49C2-928C-CC05D9D6A45B}"/>
              </a:ext>
            </a:extLst>
          </p:cNvPr>
          <p:cNvGrpSpPr/>
          <p:nvPr/>
        </p:nvGrpSpPr>
        <p:grpSpPr>
          <a:xfrm rot="20516787">
            <a:off x="1866232" y="3324581"/>
            <a:ext cx="563220" cy="782541"/>
            <a:chOff x="2437852" y="2646459"/>
            <a:chExt cx="825160" cy="1152128"/>
          </a:xfrm>
        </p:grpSpPr>
        <p:pic>
          <p:nvPicPr>
            <p:cNvPr id="1036" name="Picture 12" descr="Resultado de imagen de picture frame free icon">
              <a:extLst>
                <a:ext uri="{FF2B5EF4-FFF2-40B4-BE49-F238E27FC236}">
                  <a16:creationId xmlns:a16="http://schemas.microsoft.com/office/drawing/2014/main" id="{26EB3BF9-6270-4EF3-8CAC-6D3FF0760F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0525" y="2646459"/>
              <a:ext cx="782487" cy="1152128"/>
            </a:xfrm>
            <a:prstGeom prst="rect">
              <a:avLst/>
            </a:prstGeom>
            <a:noFill/>
            <a:ln>
              <a:solidFill>
                <a:srgbClr val="0404E6"/>
              </a:solidFill>
            </a:ln>
            <a:extLst>
              <a:ext uri="{909E8E84-426E-40DD-AFC4-6F175D3DCCD1}">
                <a14:hiddenFill xmlns:a14="http://schemas.microsoft.com/office/drawing/2010/main">
                  <a:solidFill>
                    <a:srgbClr val="FFFFFF"/>
                  </a:solidFill>
                </a14:hiddenFill>
              </a:ext>
            </a:extLst>
          </p:spPr>
        </p:pic>
        <p:pic>
          <p:nvPicPr>
            <p:cNvPr id="13" name="Picture 4" descr="Resultado de imagen de man walking  free icon">
              <a:extLst>
                <a:ext uri="{FF2B5EF4-FFF2-40B4-BE49-F238E27FC236}">
                  <a16:creationId xmlns:a16="http://schemas.microsoft.com/office/drawing/2014/main" id="{BCACB0AF-6C1F-45E7-A56A-2133A88831AB}"/>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7852" y="2791121"/>
              <a:ext cx="825160" cy="8251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upo 14">
            <a:extLst>
              <a:ext uri="{FF2B5EF4-FFF2-40B4-BE49-F238E27FC236}">
                <a16:creationId xmlns:a16="http://schemas.microsoft.com/office/drawing/2014/main" id="{388F2BD1-81A8-4A10-A779-684B5C7382A2}"/>
              </a:ext>
            </a:extLst>
          </p:cNvPr>
          <p:cNvGrpSpPr/>
          <p:nvPr/>
        </p:nvGrpSpPr>
        <p:grpSpPr>
          <a:xfrm rot="20516787">
            <a:off x="2054486" y="3064962"/>
            <a:ext cx="563220" cy="782541"/>
            <a:chOff x="2437852" y="2646459"/>
            <a:chExt cx="825160" cy="1152128"/>
          </a:xfrm>
        </p:grpSpPr>
        <p:pic>
          <p:nvPicPr>
            <p:cNvPr id="16" name="Picture 12" descr="Resultado de imagen de picture frame free icon">
              <a:extLst>
                <a:ext uri="{FF2B5EF4-FFF2-40B4-BE49-F238E27FC236}">
                  <a16:creationId xmlns:a16="http://schemas.microsoft.com/office/drawing/2014/main" id="{2838811A-774D-4872-9E72-7F6E14E853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0525" y="2646459"/>
              <a:ext cx="782487" cy="1152128"/>
            </a:xfrm>
            <a:prstGeom prst="rect">
              <a:avLst/>
            </a:prstGeom>
            <a:noFill/>
            <a:ln>
              <a:solidFill>
                <a:srgbClr val="0404E6"/>
              </a:solidFill>
            </a:ln>
            <a:extLst>
              <a:ext uri="{909E8E84-426E-40DD-AFC4-6F175D3DCCD1}">
                <a14:hiddenFill xmlns:a14="http://schemas.microsoft.com/office/drawing/2010/main">
                  <a:solidFill>
                    <a:srgbClr val="FFFFFF"/>
                  </a:solidFill>
                </a14:hiddenFill>
              </a:ext>
            </a:extLst>
          </p:spPr>
        </p:pic>
        <p:pic>
          <p:nvPicPr>
            <p:cNvPr id="17" name="Picture 4" descr="Resultado de imagen de man walking  free icon">
              <a:extLst>
                <a:ext uri="{FF2B5EF4-FFF2-40B4-BE49-F238E27FC236}">
                  <a16:creationId xmlns:a16="http://schemas.microsoft.com/office/drawing/2014/main" id="{CBBF5F9D-D44E-49BC-97E9-D1EABC065D82}"/>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7852" y="2791121"/>
              <a:ext cx="825160" cy="8251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upo 17">
            <a:extLst>
              <a:ext uri="{FF2B5EF4-FFF2-40B4-BE49-F238E27FC236}">
                <a16:creationId xmlns:a16="http://schemas.microsoft.com/office/drawing/2014/main" id="{90CB0D28-899A-48A9-8007-9F989CE1040F}"/>
              </a:ext>
            </a:extLst>
          </p:cNvPr>
          <p:cNvGrpSpPr/>
          <p:nvPr/>
        </p:nvGrpSpPr>
        <p:grpSpPr>
          <a:xfrm rot="308547">
            <a:off x="2462675" y="3154629"/>
            <a:ext cx="563220" cy="782541"/>
            <a:chOff x="2437852" y="2646459"/>
            <a:chExt cx="825160" cy="1152128"/>
          </a:xfrm>
        </p:grpSpPr>
        <p:pic>
          <p:nvPicPr>
            <p:cNvPr id="19" name="Picture 12" descr="Resultado de imagen de picture frame free icon">
              <a:extLst>
                <a:ext uri="{FF2B5EF4-FFF2-40B4-BE49-F238E27FC236}">
                  <a16:creationId xmlns:a16="http://schemas.microsoft.com/office/drawing/2014/main" id="{48540EEA-9BB6-4255-93C0-5E97DE9AAD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0525" y="2646459"/>
              <a:ext cx="782487" cy="1152128"/>
            </a:xfrm>
            <a:prstGeom prst="rect">
              <a:avLst/>
            </a:prstGeom>
            <a:noFill/>
            <a:ln>
              <a:solidFill>
                <a:srgbClr val="0404E6"/>
              </a:solidFill>
            </a:ln>
            <a:extLst>
              <a:ext uri="{909E8E84-426E-40DD-AFC4-6F175D3DCCD1}">
                <a14:hiddenFill xmlns:a14="http://schemas.microsoft.com/office/drawing/2010/main">
                  <a:solidFill>
                    <a:srgbClr val="FFFFFF"/>
                  </a:solidFill>
                </a14:hiddenFill>
              </a:ext>
            </a:extLst>
          </p:spPr>
        </p:pic>
        <p:pic>
          <p:nvPicPr>
            <p:cNvPr id="20" name="Picture 4" descr="Resultado de imagen de man walking  free icon">
              <a:extLst>
                <a:ext uri="{FF2B5EF4-FFF2-40B4-BE49-F238E27FC236}">
                  <a16:creationId xmlns:a16="http://schemas.microsoft.com/office/drawing/2014/main" id="{77881EE6-86D4-410D-8C6E-67E12E1BA145}"/>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7852" y="2791121"/>
              <a:ext cx="825160" cy="8251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Resultado de imagen de computer screen icon free">
            <a:extLst>
              <a:ext uri="{FF2B5EF4-FFF2-40B4-BE49-F238E27FC236}">
                <a16:creationId xmlns:a16="http://schemas.microsoft.com/office/drawing/2014/main" id="{061B2664-3A9C-4308-9A01-3126C7B614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6991" y="2939562"/>
            <a:ext cx="1947640" cy="21579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esultado de imagen de man walking  free icon">
            <a:extLst>
              <a:ext uri="{FF2B5EF4-FFF2-40B4-BE49-F238E27FC236}">
                <a16:creationId xmlns:a16="http://schemas.microsoft.com/office/drawing/2014/main" id="{90FDD5CD-CA93-4A0D-974E-34E5C44D836A}"/>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548" y="3770000"/>
            <a:ext cx="2393832" cy="23938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esultado de imagen de man walking  free icon">
            <a:extLst>
              <a:ext uri="{FF2B5EF4-FFF2-40B4-BE49-F238E27FC236}">
                <a16:creationId xmlns:a16="http://schemas.microsoft.com/office/drawing/2014/main" id="{C9ED54BB-6797-4688-9402-D7DD5D41618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5928" y="3547204"/>
            <a:ext cx="694252" cy="69425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ultado de imagen de computer screen icon free">
            <a:extLst>
              <a:ext uri="{FF2B5EF4-FFF2-40B4-BE49-F238E27FC236}">
                <a16:creationId xmlns:a16="http://schemas.microsoft.com/office/drawing/2014/main" id="{F0121705-B399-4C6C-9F72-CD8DA06E6E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51070">
            <a:off x="6986051" y="4565590"/>
            <a:ext cx="2157949" cy="21579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Resultado de imagen de man walking  free icon">
            <a:extLst>
              <a:ext uri="{FF2B5EF4-FFF2-40B4-BE49-F238E27FC236}">
                <a16:creationId xmlns:a16="http://schemas.microsoft.com/office/drawing/2014/main" id="{DB62CAC4-4991-4229-AFA3-164D3ED30BD0}"/>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5588">
            <a:off x="7372523" y="5546542"/>
            <a:ext cx="204646" cy="20464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esultado de imagen de man walking  free icon">
            <a:extLst>
              <a:ext uri="{FF2B5EF4-FFF2-40B4-BE49-F238E27FC236}">
                <a16:creationId xmlns:a16="http://schemas.microsoft.com/office/drawing/2014/main" id="{9ABB5F90-8037-44BD-B246-400AC30CC21C}"/>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32251">
            <a:off x="7644454" y="5282121"/>
            <a:ext cx="368446" cy="3684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Resultado de imagen de man walking  free icon">
            <a:extLst>
              <a:ext uri="{FF2B5EF4-FFF2-40B4-BE49-F238E27FC236}">
                <a16:creationId xmlns:a16="http://schemas.microsoft.com/office/drawing/2014/main" id="{B6170B5F-66A7-4708-8A1F-096BA66996CF}"/>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32251">
            <a:off x="8341275" y="5729783"/>
            <a:ext cx="293084" cy="293084"/>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a:extLst>
              <a:ext uri="{FF2B5EF4-FFF2-40B4-BE49-F238E27FC236}">
                <a16:creationId xmlns:a16="http://schemas.microsoft.com/office/drawing/2014/main" id="{B76437B7-3150-4739-93AA-DBA26A7E0F5C}"/>
              </a:ext>
            </a:extLst>
          </p:cNvPr>
          <p:cNvSpPr/>
          <p:nvPr/>
        </p:nvSpPr>
        <p:spPr bwMode="auto">
          <a:xfrm>
            <a:off x="6380787" y="4365104"/>
            <a:ext cx="105886" cy="120653"/>
          </a:xfrm>
          <a:prstGeom prst="ellipse">
            <a:avLst/>
          </a:prstGeom>
          <a:solidFill>
            <a:srgbClr val="FFC000"/>
          </a:solidFill>
          <a:ln w="12700" cap="flat" cmpd="sng" algn="ctr">
            <a:solidFill>
              <a:srgbClr val="FFC000"/>
            </a:solidFill>
            <a:prstDash val="solid"/>
            <a:round/>
            <a:headEnd type="none" w="med" len="med"/>
            <a:tailEnd type="none" w="med" len="med"/>
          </a:ln>
          <a:effectLst>
            <a:glow rad="228600">
              <a:schemeClr val="accent5">
                <a:satMod val="175000"/>
                <a:alpha val="40000"/>
              </a:schemeClr>
            </a:glow>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1" name="Elipse 30">
            <a:extLst>
              <a:ext uri="{FF2B5EF4-FFF2-40B4-BE49-F238E27FC236}">
                <a16:creationId xmlns:a16="http://schemas.microsoft.com/office/drawing/2014/main" id="{5DC9071E-C8B4-4CE8-AC2B-A266CA91BBDF}"/>
              </a:ext>
            </a:extLst>
          </p:cNvPr>
          <p:cNvSpPr/>
          <p:nvPr/>
        </p:nvSpPr>
        <p:spPr bwMode="auto">
          <a:xfrm>
            <a:off x="6881985" y="4258264"/>
            <a:ext cx="105886" cy="120653"/>
          </a:xfrm>
          <a:prstGeom prst="ellipse">
            <a:avLst/>
          </a:prstGeom>
          <a:solidFill>
            <a:srgbClr val="FFC000"/>
          </a:solidFill>
          <a:ln w="12700" cap="flat" cmpd="sng" algn="ctr">
            <a:solidFill>
              <a:srgbClr val="FFC000"/>
            </a:solidFill>
            <a:prstDash val="solid"/>
            <a:round/>
            <a:headEnd type="none" w="med" len="med"/>
            <a:tailEnd type="none" w="med" len="med"/>
          </a:ln>
          <a:effectLst>
            <a:glow rad="228600">
              <a:schemeClr val="accent5">
                <a:satMod val="175000"/>
                <a:alpha val="40000"/>
              </a:schemeClr>
            </a:glow>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2" name="Elipse 31">
            <a:extLst>
              <a:ext uri="{FF2B5EF4-FFF2-40B4-BE49-F238E27FC236}">
                <a16:creationId xmlns:a16="http://schemas.microsoft.com/office/drawing/2014/main" id="{D5670C7E-D8D2-4BF0-AB52-D47C1812C61D}"/>
              </a:ext>
            </a:extLst>
          </p:cNvPr>
          <p:cNvSpPr/>
          <p:nvPr/>
        </p:nvSpPr>
        <p:spPr bwMode="auto">
          <a:xfrm>
            <a:off x="6732240" y="4892523"/>
            <a:ext cx="105886" cy="120653"/>
          </a:xfrm>
          <a:prstGeom prst="ellipse">
            <a:avLst/>
          </a:prstGeom>
          <a:solidFill>
            <a:srgbClr val="FFC000"/>
          </a:solidFill>
          <a:ln w="12700" cap="flat" cmpd="sng" algn="ctr">
            <a:solidFill>
              <a:srgbClr val="FFC000"/>
            </a:solidFill>
            <a:prstDash val="solid"/>
            <a:round/>
            <a:headEnd type="none" w="med" len="med"/>
            <a:tailEnd type="none" w="med" len="med"/>
          </a:ln>
          <a:effectLst>
            <a:glow rad="228600">
              <a:schemeClr val="accent5">
                <a:satMod val="175000"/>
                <a:alpha val="40000"/>
              </a:schemeClr>
            </a:glow>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3" name="Elipse 32">
            <a:extLst>
              <a:ext uri="{FF2B5EF4-FFF2-40B4-BE49-F238E27FC236}">
                <a16:creationId xmlns:a16="http://schemas.microsoft.com/office/drawing/2014/main" id="{47785EEB-3661-49AD-997C-58412E847FBD}"/>
              </a:ext>
            </a:extLst>
          </p:cNvPr>
          <p:cNvSpPr/>
          <p:nvPr/>
        </p:nvSpPr>
        <p:spPr bwMode="auto">
          <a:xfrm>
            <a:off x="7020272" y="5324571"/>
            <a:ext cx="105886" cy="120653"/>
          </a:xfrm>
          <a:prstGeom prst="ellipse">
            <a:avLst/>
          </a:prstGeom>
          <a:solidFill>
            <a:srgbClr val="FFC000"/>
          </a:solidFill>
          <a:ln w="12700" cap="flat" cmpd="sng" algn="ctr">
            <a:solidFill>
              <a:srgbClr val="FFC000"/>
            </a:solidFill>
            <a:prstDash val="solid"/>
            <a:round/>
            <a:headEnd type="none" w="med" len="med"/>
            <a:tailEnd type="none" w="med" len="med"/>
          </a:ln>
          <a:effectLst>
            <a:glow rad="228600">
              <a:schemeClr val="accent5">
                <a:satMod val="175000"/>
                <a:alpha val="40000"/>
              </a:schemeClr>
            </a:glow>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pic>
        <p:nvPicPr>
          <p:cNvPr id="1044" name="Picture 20" descr="Resultado de imagen de camera icon free">
            <a:extLst>
              <a:ext uri="{FF2B5EF4-FFF2-40B4-BE49-F238E27FC236}">
                <a16:creationId xmlns:a16="http://schemas.microsoft.com/office/drawing/2014/main" id="{57A3656E-49EC-4851-ADBF-43D45DC23E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3498" y="4082374"/>
            <a:ext cx="1287475" cy="114682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sultado de imagen de camera icon free">
            <a:extLst>
              <a:ext uri="{FF2B5EF4-FFF2-40B4-BE49-F238E27FC236}">
                <a16:creationId xmlns:a16="http://schemas.microsoft.com/office/drawing/2014/main" id="{CC30E57D-A2E2-45E4-B511-4FCC4AAE0B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523756">
            <a:off x="5933406" y="2450460"/>
            <a:ext cx="542590" cy="54259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4" descr="Resultado de imagen de camera icon free">
            <a:extLst>
              <a:ext uri="{FF2B5EF4-FFF2-40B4-BE49-F238E27FC236}">
                <a16:creationId xmlns:a16="http://schemas.microsoft.com/office/drawing/2014/main" id="{1DD35FBD-CCF4-44E8-B973-AF9A2EE3CB4E}"/>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74629" flipH="1" flipV="1">
            <a:off x="7825802" y="2318075"/>
            <a:ext cx="478444" cy="47844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Resultado de imagen de camera icon free">
            <a:extLst>
              <a:ext uri="{FF2B5EF4-FFF2-40B4-BE49-F238E27FC236}">
                <a16:creationId xmlns:a16="http://schemas.microsoft.com/office/drawing/2014/main" id="{93C3F9B5-66A3-4604-BF1E-1E4105F715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4400" y="3057981"/>
            <a:ext cx="266264" cy="26626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n relacionada">
            <a:extLst>
              <a:ext uri="{FF2B5EF4-FFF2-40B4-BE49-F238E27FC236}">
                <a16:creationId xmlns:a16="http://schemas.microsoft.com/office/drawing/2014/main" id="{3F6AB3F7-E89C-4195-A4EE-B84C670FE0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5669" y="3252584"/>
            <a:ext cx="750313" cy="750313"/>
          </a:xfrm>
          <a:prstGeom prst="rect">
            <a:avLst/>
          </a:prstGeom>
          <a:noFill/>
          <a:extLst>
            <a:ext uri="{909E8E84-426E-40DD-AFC4-6F175D3DCCD1}">
              <a14:hiddenFill xmlns:a14="http://schemas.microsoft.com/office/drawing/2010/main">
                <a:solidFill>
                  <a:srgbClr val="FFFFFF"/>
                </a:solidFill>
              </a14:hiddenFill>
            </a:ext>
          </a:extLst>
        </p:spPr>
      </p:pic>
      <p:sp>
        <p:nvSpPr>
          <p:cNvPr id="12" name="Forma libre: forma 11">
            <a:extLst>
              <a:ext uri="{FF2B5EF4-FFF2-40B4-BE49-F238E27FC236}">
                <a16:creationId xmlns:a16="http://schemas.microsoft.com/office/drawing/2014/main" id="{14E187A7-1B8D-4B3B-AAB9-B82166B494B2}"/>
              </a:ext>
            </a:extLst>
          </p:cNvPr>
          <p:cNvSpPr/>
          <p:nvPr/>
        </p:nvSpPr>
        <p:spPr bwMode="auto">
          <a:xfrm>
            <a:off x="7854950" y="3431257"/>
            <a:ext cx="825500" cy="364913"/>
          </a:xfrm>
          <a:custGeom>
            <a:avLst/>
            <a:gdLst>
              <a:gd name="connsiteX0" fmla="*/ 0 w 825500"/>
              <a:gd name="connsiteY0" fmla="*/ 251743 h 364913"/>
              <a:gd name="connsiteX1" fmla="*/ 127000 w 825500"/>
              <a:gd name="connsiteY1" fmla="*/ 83468 h 364913"/>
              <a:gd name="connsiteX2" fmla="*/ 187325 w 825500"/>
              <a:gd name="connsiteY2" fmla="*/ 207293 h 364913"/>
              <a:gd name="connsiteX3" fmla="*/ 323850 w 825500"/>
              <a:gd name="connsiteY3" fmla="*/ 359693 h 364913"/>
              <a:gd name="connsiteX4" fmla="*/ 476250 w 825500"/>
              <a:gd name="connsiteY4" fmla="*/ 4093 h 364913"/>
              <a:gd name="connsiteX5" fmla="*/ 549275 w 825500"/>
              <a:gd name="connsiteY5" fmla="*/ 175543 h 364913"/>
              <a:gd name="connsiteX6" fmla="*/ 635000 w 825500"/>
              <a:gd name="connsiteY6" fmla="*/ 315243 h 364913"/>
              <a:gd name="connsiteX7" fmla="*/ 692150 w 825500"/>
              <a:gd name="connsiteY7" fmla="*/ 153318 h 364913"/>
              <a:gd name="connsiteX8" fmla="*/ 768350 w 825500"/>
              <a:gd name="connsiteY8" fmla="*/ 239043 h 364913"/>
              <a:gd name="connsiteX9" fmla="*/ 825500 w 825500"/>
              <a:gd name="connsiteY9" fmla="*/ 235868 h 36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500" h="364913">
                <a:moveTo>
                  <a:pt x="0" y="251743"/>
                </a:moveTo>
                <a:cubicBezTo>
                  <a:pt x="47889" y="171309"/>
                  <a:pt x="95779" y="90876"/>
                  <a:pt x="127000" y="83468"/>
                </a:cubicBezTo>
                <a:cubicBezTo>
                  <a:pt x="158221" y="76060"/>
                  <a:pt x="154517" y="161255"/>
                  <a:pt x="187325" y="207293"/>
                </a:cubicBezTo>
                <a:cubicBezTo>
                  <a:pt x="220133" y="253331"/>
                  <a:pt x="275696" y="393560"/>
                  <a:pt x="323850" y="359693"/>
                </a:cubicBezTo>
                <a:cubicBezTo>
                  <a:pt x="372004" y="325826"/>
                  <a:pt x="438679" y="34785"/>
                  <a:pt x="476250" y="4093"/>
                </a:cubicBezTo>
                <a:cubicBezTo>
                  <a:pt x="513821" y="-26599"/>
                  <a:pt x="522817" y="123685"/>
                  <a:pt x="549275" y="175543"/>
                </a:cubicBezTo>
                <a:cubicBezTo>
                  <a:pt x="575733" y="227401"/>
                  <a:pt x="611188" y="318947"/>
                  <a:pt x="635000" y="315243"/>
                </a:cubicBezTo>
                <a:cubicBezTo>
                  <a:pt x="658813" y="311539"/>
                  <a:pt x="669925" y="166018"/>
                  <a:pt x="692150" y="153318"/>
                </a:cubicBezTo>
                <a:cubicBezTo>
                  <a:pt x="714375" y="140618"/>
                  <a:pt x="746125" y="225285"/>
                  <a:pt x="768350" y="239043"/>
                </a:cubicBezTo>
                <a:cubicBezTo>
                  <a:pt x="790575" y="252801"/>
                  <a:pt x="808037" y="244334"/>
                  <a:pt x="825500" y="235868"/>
                </a:cubicBezTo>
              </a:path>
            </a:pathLst>
          </a:custGeom>
          <a:ln>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4" name="Forma libre: forma 13">
            <a:extLst>
              <a:ext uri="{FF2B5EF4-FFF2-40B4-BE49-F238E27FC236}">
                <a16:creationId xmlns:a16="http://schemas.microsoft.com/office/drawing/2014/main" id="{4F704257-E142-44DB-9752-66BFC998C4D5}"/>
              </a:ext>
            </a:extLst>
          </p:cNvPr>
          <p:cNvSpPr/>
          <p:nvPr/>
        </p:nvSpPr>
        <p:spPr bwMode="auto">
          <a:xfrm>
            <a:off x="7835081" y="3861048"/>
            <a:ext cx="841375" cy="406412"/>
          </a:xfrm>
          <a:custGeom>
            <a:avLst/>
            <a:gdLst>
              <a:gd name="connsiteX0" fmla="*/ 0 w 841375"/>
              <a:gd name="connsiteY0" fmla="*/ 244475 h 406412"/>
              <a:gd name="connsiteX1" fmla="*/ 117475 w 841375"/>
              <a:gd name="connsiteY1" fmla="*/ 117475 h 406412"/>
              <a:gd name="connsiteX2" fmla="*/ 298450 w 841375"/>
              <a:gd name="connsiteY2" fmla="*/ 406400 h 406412"/>
              <a:gd name="connsiteX3" fmla="*/ 501650 w 841375"/>
              <a:gd name="connsiteY3" fmla="*/ 130175 h 406412"/>
              <a:gd name="connsiteX4" fmla="*/ 596900 w 841375"/>
              <a:gd name="connsiteY4" fmla="*/ 333375 h 406412"/>
              <a:gd name="connsiteX5" fmla="*/ 841375 w 841375"/>
              <a:gd name="connsiteY5" fmla="*/ 0 h 406412"/>
              <a:gd name="connsiteX6" fmla="*/ 841375 w 841375"/>
              <a:gd name="connsiteY6" fmla="*/ 0 h 40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375" h="406412">
                <a:moveTo>
                  <a:pt x="0" y="244475"/>
                </a:moveTo>
                <a:cubicBezTo>
                  <a:pt x="33866" y="167481"/>
                  <a:pt x="67733" y="90487"/>
                  <a:pt x="117475" y="117475"/>
                </a:cubicBezTo>
                <a:cubicBezTo>
                  <a:pt x="167217" y="144463"/>
                  <a:pt x="234421" y="404283"/>
                  <a:pt x="298450" y="406400"/>
                </a:cubicBezTo>
                <a:cubicBezTo>
                  <a:pt x="362479" y="408517"/>
                  <a:pt x="451908" y="142346"/>
                  <a:pt x="501650" y="130175"/>
                </a:cubicBezTo>
                <a:cubicBezTo>
                  <a:pt x="551392" y="118004"/>
                  <a:pt x="540279" y="355071"/>
                  <a:pt x="596900" y="333375"/>
                </a:cubicBezTo>
                <a:cubicBezTo>
                  <a:pt x="653521" y="311679"/>
                  <a:pt x="841375" y="0"/>
                  <a:pt x="841375" y="0"/>
                </a:cubicBezTo>
                <a:lnTo>
                  <a:pt x="841375" y="0"/>
                </a:lnTo>
              </a:path>
            </a:pathLst>
          </a:cu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cxnSp>
        <p:nvCxnSpPr>
          <p:cNvPr id="24" name="Conector recto 23">
            <a:extLst>
              <a:ext uri="{FF2B5EF4-FFF2-40B4-BE49-F238E27FC236}">
                <a16:creationId xmlns:a16="http://schemas.microsoft.com/office/drawing/2014/main" id="{E5166955-C94C-482E-85AD-EEC4E29A93E9}"/>
              </a:ext>
            </a:extLst>
          </p:cNvPr>
          <p:cNvCxnSpPr/>
          <p:nvPr/>
        </p:nvCxnSpPr>
        <p:spPr bwMode="auto">
          <a:xfrm>
            <a:off x="7814793" y="3381858"/>
            <a:ext cx="0" cy="931728"/>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Conector recto 47">
            <a:extLst>
              <a:ext uri="{FF2B5EF4-FFF2-40B4-BE49-F238E27FC236}">
                <a16:creationId xmlns:a16="http://schemas.microsoft.com/office/drawing/2014/main" id="{7DB56FDA-C96D-4D8E-97BE-F4377B7CF383}"/>
              </a:ext>
            </a:extLst>
          </p:cNvPr>
          <p:cNvCxnSpPr>
            <a:cxnSpLocks/>
          </p:cNvCxnSpPr>
          <p:nvPr/>
        </p:nvCxnSpPr>
        <p:spPr bwMode="auto">
          <a:xfrm flipV="1">
            <a:off x="7740352" y="3815940"/>
            <a:ext cx="1008112" cy="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53" name="Forma libre: forma 52">
            <a:extLst>
              <a:ext uri="{FF2B5EF4-FFF2-40B4-BE49-F238E27FC236}">
                <a16:creationId xmlns:a16="http://schemas.microsoft.com/office/drawing/2014/main" id="{7A5ED8A4-272A-4B39-9AFF-CA01EABF21E1}"/>
              </a:ext>
            </a:extLst>
          </p:cNvPr>
          <p:cNvSpPr/>
          <p:nvPr/>
        </p:nvSpPr>
        <p:spPr bwMode="auto">
          <a:xfrm rot="1322712">
            <a:off x="8009981" y="5355521"/>
            <a:ext cx="346674" cy="179406"/>
          </a:xfrm>
          <a:custGeom>
            <a:avLst/>
            <a:gdLst>
              <a:gd name="connsiteX0" fmla="*/ 0 w 825500"/>
              <a:gd name="connsiteY0" fmla="*/ 251743 h 364913"/>
              <a:gd name="connsiteX1" fmla="*/ 127000 w 825500"/>
              <a:gd name="connsiteY1" fmla="*/ 83468 h 364913"/>
              <a:gd name="connsiteX2" fmla="*/ 187325 w 825500"/>
              <a:gd name="connsiteY2" fmla="*/ 207293 h 364913"/>
              <a:gd name="connsiteX3" fmla="*/ 323850 w 825500"/>
              <a:gd name="connsiteY3" fmla="*/ 359693 h 364913"/>
              <a:gd name="connsiteX4" fmla="*/ 476250 w 825500"/>
              <a:gd name="connsiteY4" fmla="*/ 4093 h 364913"/>
              <a:gd name="connsiteX5" fmla="*/ 549275 w 825500"/>
              <a:gd name="connsiteY5" fmla="*/ 175543 h 364913"/>
              <a:gd name="connsiteX6" fmla="*/ 635000 w 825500"/>
              <a:gd name="connsiteY6" fmla="*/ 315243 h 364913"/>
              <a:gd name="connsiteX7" fmla="*/ 692150 w 825500"/>
              <a:gd name="connsiteY7" fmla="*/ 153318 h 364913"/>
              <a:gd name="connsiteX8" fmla="*/ 768350 w 825500"/>
              <a:gd name="connsiteY8" fmla="*/ 239043 h 364913"/>
              <a:gd name="connsiteX9" fmla="*/ 825500 w 825500"/>
              <a:gd name="connsiteY9" fmla="*/ 235868 h 36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500" h="364913">
                <a:moveTo>
                  <a:pt x="0" y="251743"/>
                </a:moveTo>
                <a:cubicBezTo>
                  <a:pt x="47889" y="171309"/>
                  <a:pt x="95779" y="90876"/>
                  <a:pt x="127000" y="83468"/>
                </a:cubicBezTo>
                <a:cubicBezTo>
                  <a:pt x="158221" y="76060"/>
                  <a:pt x="154517" y="161255"/>
                  <a:pt x="187325" y="207293"/>
                </a:cubicBezTo>
                <a:cubicBezTo>
                  <a:pt x="220133" y="253331"/>
                  <a:pt x="275696" y="393560"/>
                  <a:pt x="323850" y="359693"/>
                </a:cubicBezTo>
                <a:cubicBezTo>
                  <a:pt x="372004" y="325826"/>
                  <a:pt x="438679" y="34785"/>
                  <a:pt x="476250" y="4093"/>
                </a:cubicBezTo>
                <a:cubicBezTo>
                  <a:pt x="513821" y="-26599"/>
                  <a:pt x="522817" y="123685"/>
                  <a:pt x="549275" y="175543"/>
                </a:cubicBezTo>
                <a:cubicBezTo>
                  <a:pt x="575733" y="227401"/>
                  <a:pt x="611188" y="318947"/>
                  <a:pt x="635000" y="315243"/>
                </a:cubicBezTo>
                <a:cubicBezTo>
                  <a:pt x="658813" y="311539"/>
                  <a:pt x="669925" y="166018"/>
                  <a:pt x="692150" y="153318"/>
                </a:cubicBezTo>
                <a:cubicBezTo>
                  <a:pt x="714375" y="140618"/>
                  <a:pt x="746125" y="225285"/>
                  <a:pt x="768350" y="239043"/>
                </a:cubicBezTo>
                <a:cubicBezTo>
                  <a:pt x="790575" y="252801"/>
                  <a:pt x="808037" y="244334"/>
                  <a:pt x="825500" y="235868"/>
                </a:cubicBezTo>
              </a:path>
            </a:pathLst>
          </a:custGeom>
          <a:ln>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54" name="Forma libre: forma 53">
            <a:extLst>
              <a:ext uri="{FF2B5EF4-FFF2-40B4-BE49-F238E27FC236}">
                <a16:creationId xmlns:a16="http://schemas.microsoft.com/office/drawing/2014/main" id="{4795308E-1E8D-4A6D-AE12-839D4E86F825}"/>
              </a:ext>
            </a:extLst>
          </p:cNvPr>
          <p:cNvSpPr/>
          <p:nvPr/>
        </p:nvSpPr>
        <p:spPr bwMode="auto">
          <a:xfrm rot="1322712">
            <a:off x="7928783" y="5556284"/>
            <a:ext cx="353341" cy="199809"/>
          </a:xfrm>
          <a:custGeom>
            <a:avLst/>
            <a:gdLst>
              <a:gd name="connsiteX0" fmla="*/ 0 w 841375"/>
              <a:gd name="connsiteY0" fmla="*/ 244475 h 406412"/>
              <a:gd name="connsiteX1" fmla="*/ 117475 w 841375"/>
              <a:gd name="connsiteY1" fmla="*/ 117475 h 406412"/>
              <a:gd name="connsiteX2" fmla="*/ 298450 w 841375"/>
              <a:gd name="connsiteY2" fmla="*/ 406400 h 406412"/>
              <a:gd name="connsiteX3" fmla="*/ 501650 w 841375"/>
              <a:gd name="connsiteY3" fmla="*/ 130175 h 406412"/>
              <a:gd name="connsiteX4" fmla="*/ 596900 w 841375"/>
              <a:gd name="connsiteY4" fmla="*/ 333375 h 406412"/>
              <a:gd name="connsiteX5" fmla="*/ 841375 w 841375"/>
              <a:gd name="connsiteY5" fmla="*/ 0 h 406412"/>
              <a:gd name="connsiteX6" fmla="*/ 841375 w 841375"/>
              <a:gd name="connsiteY6" fmla="*/ 0 h 40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375" h="406412">
                <a:moveTo>
                  <a:pt x="0" y="244475"/>
                </a:moveTo>
                <a:cubicBezTo>
                  <a:pt x="33866" y="167481"/>
                  <a:pt x="67733" y="90487"/>
                  <a:pt x="117475" y="117475"/>
                </a:cubicBezTo>
                <a:cubicBezTo>
                  <a:pt x="167217" y="144463"/>
                  <a:pt x="234421" y="404283"/>
                  <a:pt x="298450" y="406400"/>
                </a:cubicBezTo>
                <a:cubicBezTo>
                  <a:pt x="362479" y="408517"/>
                  <a:pt x="451908" y="142346"/>
                  <a:pt x="501650" y="130175"/>
                </a:cubicBezTo>
                <a:cubicBezTo>
                  <a:pt x="551392" y="118004"/>
                  <a:pt x="540279" y="355071"/>
                  <a:pt x="596900" y="333375"/>
                </a:cubicBezTo>
                <a:cubicBezTo>
                  <a:pt x="653521" y="311679"/>
                  <a:pt x="841375" y="0"/>
                  <a:pt x="841375" y="0"/>
                </a:cubicBezTo>
                <a:lnTo>
                  <a:pt x="841375" y="0"/>
                </a:lnTo>
              </a:path>
            </a:pathLst>
          </a:cu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1799588946"/>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err="1">
                <a:solidFill>
                  <a:schemeClr val="accent2">
                    <a:lumMod val="75000"/>
                  </a:schemeClr>
                </a:solidFill>
              </a:rPr>
              <a:t>Medición</a:t>
            </a:r>
            <a:r>
              <a:rPr lang="en-US" sz="2200" dirty="0">
                <a:solidFill>
                  <a:schemeClr val="accent2">
                    <a:lumMod val="75000"/>
                  </a:schemeClr>
                </a:solidFill>
              </a:rPr>
              <a:t> del </a:t>
            </a:r>
            <a:r>
              <a:rPr lang="en-US" sz="2200" dirty="0" err="1">
                <a:solidFill>
                  <a:schemeClr val="accent2">
                    <a:lumMod val="75000"/>
                  </a:schemeClr>
                </a:solidFill>
              </a:rPr>
              <a:t>movimiento</a:t>
            </a:r>
            <a:endParaRPr lang="en-US" sz="2200" dirty="0">
              <a:solidFill>
                <a:schemeClr val="accent2">
                  <a:lumMod val="75000"/>
                </a:schemeClr>
              </a:solidFill>
            </a:endParaRPr>
          </a:p>
        </p:txBody>
      </p:sp>
      <p:sp>
        <p:nvSpPr>
          <p:cNvPr id="3" name="CuadroTexto 2">
            <a:extLst>
              <a:ext uri="{FF2B5EF4-FFF2-40B4-BE49-F238E27FC236}">
                <a16:creationId xmlns:a16="http://schemas.microsoft.com/office/drawing/2014/main" id="{AB7A4724-D01A-4328-9F0A-64B4410E64B9}"/>
              </a:ext>
            </a:extLst>
          </p:cNvPr>
          <p:cNvSpPr txBox="1"/>
          <p:nvPr/>
        </p:nvSpPr>
        <p:spPr>
          <a:xfrm>
            <a:off x="377677" y="1556792"/>
            <a:ext cx="8784976" cy="707886"/>
          </a:xfrm>
          <a:prstGeom prst="rect">
            <a:avLst/>
          </a:prstGeom>
          <a:noFill/>
        </p:spPr>
        <p:txBody>
          <a:bodyPr wrap="square" rtlCol="0">
            <a:spAutoFit/>
          </a:bodyPr>
          <a:lstStyle/>
          <a:p>
            <a:r>
              <a:rPr lang="es-ES" sz="2000" dirty="0">
                <a:solidFill>
                  <a:schemeClr val="tx1"/>
                </a:solidFill>
              </a:rPr>
              <a:t>Diferentes técnicas utilizadas en biomecánica para el análisis de movimientos</a:t>
            </a:r>
            <a:endParaRPr lang="en-GB" sz="2000" dirty="0">
              <a:solidFill>
                <a:schemeClr val="tx1"/>
              </a:solidFill>
            </a:endParaRPr>
          </a:p>
        </p:txBody>
      </p:sp>
      <p:sp>
        <p:nvSpPr>
          <p:cNvPr id="4" name="Rectángulo 3">
            <a:extLst>
              <a:ext uri="{FF2B5EF4-FFF2-40B4-BE49-F238E27FC236}">
                <a16:creationId xmlns:a16="http://schemas.microsoft.com/office/drawing/2014/main" id="{EDF322EB-DC0E-460C-8139-988FA96655E5}"/>
              </a:ext>
            </a:extLst>
          </p:cNvPr>
          <p:cNvSpPr/>
          <p:nvPr/>
        </p:nvSpPr>
        <p:spPr bwMode="auto">
          <a:xfrm>
            <a:off x="227557" y="2035072"/>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kumimoji="0" lang="en-GB" sz="2400" b="1" i="0" u="none" strike="noStrike" cap="none" normalizeH="0" baseline="0" dirty="0" err="1">
                <a:ln>
                  <a:noFill/>
                </a:ln>
                <a:solidFill>
                  <a:srgbClr val="0404E6"/>
                </a:solidFill>
                <a:effectLst/>
                <a:latin typeface="Arial" charset="0"/>
                <a:sym typeface="Arial" charset="0"/>
              </a:rPr>
              <a:t>Sistemas</a:t>
            </a:r>
            <a:r>
              <a:rPr kumimoji="0" lang="en-GB" sz="2400" b="1" i="0" u="none" strike="noStrike" cap="none" normalizeH="0" baseline="0" dirty="0">
                <a:ln>
                  <a:noFill/>
                </a:ln>
                <a:solidFill>
                  <a:srgbClr val="0404E6"/>
                </a:solidFill>
                <a:effectLst/>
                <a:latin typeface="Arial" charset="0"/>
                <a:sym typeface="Arial" charset="0"/>
              </a:rPr>
              <a:t> </a:t>
            </a:r>
            <a:r>
              <a:rPr kumimoji="0" lang="en-GB" sz="2400" b="1" i="0" u="none" strike="noStrike" cap="none" normalizeH="0" baseline="0" dirty="0" err="1">
                <a:ln>
                  <a:noFill/>
                </a:ln>
                <a:solidFill>
                  <a:srgbClr val="0404E6"/>
                </a:solidFill>
                <a:effectLst/>
                <a:latin typeface="Arial" charset="0"/>
                <a:sym typeface="Arial" charset="0"/>
              </a:rPr>
              <a:t>ópticos</a:t>
            </a:r>
            <a:endParaRPr kumimoji="0" lang="en-GB" sz="2400" b="1" i="0" u="none" strike="noStrike" cap="none" normalizeH="0" baseline="0" dirty="0">
              <a:ln>
                <a:noFill/>
              </a:ln>
              <a:solidFill>
                <a:srgbClr val="0404E6"/>
              </a:solidFill>
              <a:effectLst/>
              <a:latin typeface="Arial" charset="0"/>
              <a:sym typeface="Arial" charset="0"/>
            </a:endParaRPr>
          </a:p>
        </p:txBody>
      </p:sp>
      <p:sp>
        <p:nvSpPr>
          <p:cNvPr id="5" name="Rectángulo 4">
            <a:extLst>
              <a:ext uri="{FF2B5EF4-FFF2-40B4-BE49-F238E27FC236}">
                <a16:creationId xmlns:a16="http://schemas.microsoft.com/office/drawing/2014/main" id="{6ACBA459-5AAC-4F9B-8BCD-2AE5F4AB77A7}"/>
              </a:ext>
            </a:extLst>
          </p:cNvPr>
          <p:cNvSpPr/>
          <p:nvPr/>
        </p:nvSpPr>
        <p:spPr bwMode="auto">
          <a:xfrm>
            <a:off x="3275856" y="2035072"/>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lang="en-GB" sz="2400" dirty="0" err="1">
                <a:solidFill>
                  <a:srgbClr val="7030A0"/>
                </a:solidFill>
                <a:latin typeface="Arial" charset="0"/>
                <a:sym typeface="Arial" charset="0"/>
              </a:rPr>
              <a:t>Sistemas</a:t>
            </a:r>
            <a:r>
              <a:rPr lang="en-GB" sz="2400" dirty="0">
                <a:solidFill>
                  <a:srgbClr val="7030A0"/>
                </a:solidFill>
                <a:latin typeface="Arial" charset="0"/>
                <a:sym typeface="Arial" charset="0"/>
              </a:rPr>
              <a:t> </a:t>
            </a:r>
            <a:r>
              <a:rPr lang="en-GB" sz="2400" dirty="0" err="1">
                <a:solidFill>
                  <a:srgbClr val="7030A0"/>
                </a:solidFill>
                <a:latin typeface="Arial" charset="0"/>
                <a:sym typeface="Arial" charset="0"/>
              </a:rPr>
              <a:t>inerciales</a:t>
            </a:r>
            <a:endParaRPr kumimoji="0" lang="en-GB" sz="2400" b="1" i="0" u="none" strike="noStrike" cap="none" normalizeH="0" baseline="0" dirty="0">
              <a:ln>
                <a:noFill/>
              </a:ln>
              <a:solidFill>
                <a:srgbClr val="7030A0"/>
              </a:solidFill>
              <a:effectLst/>
              <a:latin typeface="Arial" charset="0"/>
              <a:sym typeface="Arial" charset="0"/>
            </a:endParaRPr>
          </a:p>
        </p:txBody>
      </p:sp>
      <p:sp>
        <p:nvSpPr>
          <p:cNvPr id="6" name="Rectángulo 5">
            <a:extLst>
              <a:ext uri="{FF2B5EF4-FFF2-40B4-BE49-F238E27FC236}">
                <a16:creationId xmlns:a16="http://schemas.microsoft.com/office/drawing/2014/main" id="{4ED68F4B-F554-4853-B059-1A458DCE51C6}"/>
              </a:ext>
            </a:extLst>
          </p:cNvPr>
          <p:cNvSpPr/>
          <p:nvPr/>
        </p:nvSpPr>
        <p:spPr bwMode="auto">
          <a:xfrm>
            <a:off x="5796136" y="2035072"/>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kumimoji="0" lang="en-GB" sz="2400" b="1" i="0" u="none" strike="noStrike" cap="none" normalizeH="0" baseline="0" dirty="0" err="1">
                <a:ln>
                  <a:noFill/>
                </a:ln>
                <a:solidFill>
                  <a:srgbClr val="262673"/>
                </a:solidFill>
                <a:effectLst/>
                <a:latin typeface="Arial" charset="0"/>
                <a:sym typeface="Arial" charset="0"/>
              </a:rPr>
              <a:t>Otros</a:t>
            </a:r>
            <a:endParaRPr kumimoji="0" lang="en-GB" sz="2400" b="1" i="0" u="none" strike="noStrike" cap="none" normalizeH="0" baseline="0" dirty="0">
              <a:ln>
                <a:noFill/>
              </a:ln>
              <a:solidFill>
                <a:srgbClr val="262673"/>
              </a:solidFill>
              <a:effectLst/>
              <a:latin typeface="Arial" charset="0"/>
              <a:sym typeface="Arial" charset="0"/>
            </a:endParaRPr>
          </a:p>
        </p:txBody>
      </p:sp>
      <p:sp>
        <p:nvSpPr>
          <p:cNvPr id="7" name="Rectángulo 6">
            <a:extLst>
              <a:ext uri="{FF2B5EF4-FFF2-40B4-BE49-F238E27FC236}">
                <a16:creationId xmlns:a16="http://schemas.microsoft.com/office/drawing/2014/main" id="{E78F6A01-AD70-46F3-8EF1-C96FA01B232C}"/>
              </a:ext>
            </a:extLst>
          </p:cNvPr>
          <p:cNvSpPr/>
          <p:nvPr/>
        </p:nvSpPr>
        <p:spPr bwMode="auto">
          <a:xfrm>
            <a:off x="-568228" y="2890805"/>
            <a:ext cx="3586253"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indent="-401638" algn="ctr" defTabSz="642938" eaLnBrk="1" hangingPunct="1">
              <a:lnSpc>
                <a:spcPct val="90000"/>
              </a:lnSpc>
              <a:spcBef>
                <a:spcPts val="1675"/>
              </a:spcBef>
              <a:buSzPct val="171000"/>
            </a:pPr>
            <a:r>
              <a:rPr lang="en-GB" sz="1800" dirty="0" err="1">
                <a:solidFill>
                  <a:sysClr val="windowText" lastClr="000000"/>
                </a:solidFill>
                <a:latin typeface="Arial" charset="0"/>
                <a:sym typeface="Arial" charset="0"/>
              </a:rPr>
              <a:t>Basados</a:t>
            </a:r>
            <a:r>
              <a:rPr lang="en-GB" sz="1800" dirty="0">
                <a:solidFill>
                  <a:sysClr val="windowText" lastClr="000000"/>
                </a:solidFill>
                <a:latin typeface="Arial" charset="0"/>
                <a:sym typeface="Arial" charset="0"/>
              </a:rPr>
              <a:t> </a:t>
            </a:r>
            <a:r>
              <a:rPr lang="en-GB" sz="1800" dirty="0" err="1">
                <a:solidFill>
                  <a:sysClr val="windowText" lastClr="000000"/>
                </a:solidFill>
                <a:latin typeface="Arial" charset="0"/>
                <a:sym typeface="Arial" charset="0"/>
              </a:rPr>
              <a:t>en</a:t>
            </a:r>
            <a:endParaRPr lang="en-GB" sz="1800" dirty="0">
              <a:solidFill>
                <a:sysClr val="windowText" lastClr="000000"/>
              </a:solidFill>
              <a:latin typeface="Arial" charset="0"/>
              <a:sym typeface="Arial" charset="0"/>
            </a:endParaRPr>
          </a:p>
          <a:p>
            <a:pPr marL="588963" indent="-401638" algn="ctr" defTabSz="642938" eaLnBrk="1" hangingPunct="1">
              <a:lnSpc>
                <a:spcPct val="90000"/>
              </a:lnSpc>
              <a:spcBef>
                <a:spcPts val="1675"/>
              </a:spcBef>
              <a:buSzPct val="171000"/>
            </a:pPr>
            <a:r>
              <a:rPr lang="en-GB" sz="1800" dirty="0">
                <a:solidFill>
                  <a:sysClr val="windowText" lastClr="000000"/>
                </a:solidFill>
                <a:latin typeface="Arial" charset="0"/>
                <a:sym typeface="Arial" charset="0"/>
              </a:rPr>
              <a:t> </a:t>
            </a:r>
            <a:r>
              <a:rPr lang="en-GB" sz="1800" dirty="0" err="1">
                <a:solidFill>
                  <a:sysClr val="windowText" lastClr="000000"/>
                </a:solidFill>
                <a:latin typeface="Arial" charset="0"/>
                <a:sym typeface="Arial" charset="0"/>
              </a:rPr>
              <a:t>marcadores</a:t>
            </a:r>
            <a:endParaRPr kumimoji="0" lang="en-GB" sz="1800" b="1" i="0" u="none" strike="noStrike" cap="none" normalizeH="0" baseline="0" dirty="0">
              <a:ln>
                <a:noFill/>
              </a:ln>
              <a:solidFill>
                <a:sysClr val="windowText" lastClr="000000"/>
              </a:solidFill>
              <a:effectLst/>
              <a:latin typeface="Arial" charset="0"/>
              <a:sym typeface="Arial" charset="0"/>
            </a:endParaRPr>
          </a:p>
        </p:txBody>
      </p:sp>
      <p:sp>
        <p:nvSpPr>
          <p:cNvPr id="8" name="Rectángulo 7">
            <a:extLst>
              <a:ext uri="{FF2B5EF4-FFF2-40B4-BE49-F238E27FC236}">
                <a16:creationId xmlns:a16="http://schemas.microsoft.com/office/drawing/2014/main" id="{D4E21678-21ED-4EA6-A9D8-97463502E8F3}"/>
              </a:ext>
            </a:extLst>
          </p:cNvPr>
          <p:cNvSpPr/>
          <p:nvPr/>
        </p:nvSpPr>
        <p:spPr bwMode="auto">
          <a:xfrm>
            <a:off x="1199229" y="2954133"/>
            <a:ext cx="3384377" cy="1080120"/>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indent="-401638" algn="ctr" defTabSz="642938" eaLnBrk="1" hangingPunct="1">
              <a:lnSpc>
                <a:spcPct val="90000"/>
              </a:lnSpc>
              <a:spcBef>
                <a:spcPts val="1675"/>
              </a:spcBef>
              <a:buSzPct val="171000"/>
            </a:pPr>
            <a:r>
              <a:rPr lang="en-GB" sz="1800" dirty="0">
                <a:solidFill>
                  <a:sysClr val="windowText" lastClr="000000"/>
                </a:solidFill>
                <a:latin typeface="Arial" charset="0"/>
                <a:sym typeface="Arial" charset="0"/>
              </a:rPr>
              <a:t>Sin </a:t>
            </a:r>
            <a:r>
              <a:rPr lang="en-GB" sz="1800" dirty="0" err="1">
                <a:solidFill>
                  <a:sysClr val="windowText" lastClr="000000"/>
                </a:solidFill>
                <a:latin typeface="Arial" charset="0"/>
                <a:sym typeface="Arial" charset="0"/>
              </a:rPr>
              <a:t>marcadores</a:t>
            </a:r>
            <a:endParaRPr kumimoji="0" lang="en-GB" sz="1800" b="1" i="0" u="none" strike="noStrike" cap="none" normalizeH="0" baseline="0" dirty="0">
              <a:ln>
                <a:noFill/>
              </a:ln>
              <a:solidFill>
                <a:sysClr val="windowText" lastClr="000000"/>
              </a:solidFill>
              <a:effectLst/>
              <a:latin typeface="Arial" charset="0"/>
              <a:sym typeface="Arial" charset="0"/>
            </a:endParaRPr>
          </a:p>
        </p:txBody>
      </p:sp>
      <p:sp>
        <p:nvSpPr>
          <p:cNvPr id="9" name="Rectángulo 8">
            <a:extLst>
              <a:ext uri="{FF2B5EF4-FFF2-40B4-BE49-F238E27FC236}">
                <a16:creationId xmlns:a16="http://schemas.microsoft.com/office/drawing/2014/main" id="{5406CD92-285E-475F-B48F-8BB0848E4946}"/>
              </a:ext>
            </a:extLst>
          </p:cNvPr>
          <p:cNvSpPr/>
          <p:nvPr/>
        </p:nvSpPr>
        <p:spPr bwMode="auto">
          <a:xfrm>
            <a:off x="3174151" y="2971828"/>
            <a:ext cx="3384377" cy="1080120"/>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kumimoji="0" lang="en-GB" sz="1800" b="1" i="0" u="none" strike="noStrike" cap="none" normalizeH="0" baseline="0" dirty="0">
                <a:ln>
                  <a:noFill/>
                </a:ln>
                <a:solidFill>
                  <a:sysClr val="windowText" lastClr="000000"/>
                </a:solidFill>
                <a:effectLst/>
                <a:latin typeface="Arial" charset="0"/>
                <a:sym typeface="Arial" charset="0"/>
              </a:rPr>
              <a:t>I.M.U</a:t>
            </a:r>
          </a:p>
        </p:txBody>
      </p:sp>
      <p:pic>
        <p:nvPicPr>
          <p:cNvPr id="11" name="Picture 2" descr="Resultado de imagen de man icon png free">
            <a:extLst>
              <a:ext uri="{FF2B5EF4-FFF2-40B4-BE49-F238E27FC236}">
                <a16:creationId xmlns:a16="http://schemas.microsoft.com/office/drawing/2014/main" id="{B847EAB9-2E06-4E41-8778-8D69DA895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520" y="3898917"/>
            <a:ext cx="1872047" cy="187204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FADED2A7-FC52-4DB6-8E20-E5872987B0A7}"/>
              </a:ext>
            </a:extLst>
          </p:cNvPr>
          <p:cNvPicPr>
            <a:picLocks noChangeAspect="1"/>
          </p:cNvPicPr>
          <p:nvPr/>
        </p:nvPicPr>
        <p:blipFill>
          <a:blip r:embed="rId4"/>
          <a:stretch>
            <a:fillRect/>
          </a:stretch>
        </p:blipFill>
        <p:spPr>
          <a:xfrm>
            <a:off x="683568" y="3789040"/>
            <a:ext cx="1540072" cy="2017314"/>
          </a:xfrm>
          <a:prstGeom prst="rect">
            <a:avLst/>
          </a:prstGeom>
        </p:spPr>
      </p:pic>
      <p:pic>
        <p:nvPicPr>
          <p:cNvPr id="12" name="Imagen 11">
            <a:extLst>
              <a:ext uri="{FF2B5EF4-FFF2-40B4-BE49-F238E27FC236}">
                <a16:creationId xmlns:a16="http://schemas.microsoft.com/office/drawing/2014/main" id="{6B94F1BE-2399-48AD-9DC8-00D289C9ABAE}"/>
              </a:ext>
            </a:extLst>
          </p:cNvPr>
          <p:cNvPicPr>
            <a:picLocks noChangeAspect="1"/>
          </p:cNvPicPr>
          <p:nvPr/>
        </p:nvPicPr>
        <p:blipFill>
          <a:blip r:embed="rId5"/>
          <a:stretch>
            <a:fillRect/>
          </a:stretch>
        </p:blipFill>
        <p:spPr>
          <a:xfrm>
            <a:off x="4256064" y="3789040"/>
            <a:ext cx="1540072" cy="2117599"/>
          </a:xfrm>
          <a:prstGeom prst="rect">
            <a:avLst/>
          </a:prstGeom>
        </p:spPr>
      </p:pic>
      <p:pic>
        <p:nvPicPr>
          <p:cNvPr id="14" name="Imagen 13">
            <a:extLst>
              <a:ext uri="{FF2B5EF4-FFF2-40B4-BE49-F238E27FC236}">
                <a16:creationId xmlns:a16="http://schemas.microsoft.com/office/drawing/2014/main" id="{8EAB98E6-5CCF-428F-95D7-85312D18772F}"/>
              </a:ext>
            </a:extLst>
          </p:cNvPr>
          <p:cNvPicPr>
            <a:picLocks noChangeAspect="1"/>
          </p:cNvPicPr>
          <p:nvPr/>
        </p:nvPicPr>
        <p:blipFill>
          <a:blip r:embed="rId6"/>
          <a:stretch>
            <a:fillRect/>
          </a:stretch>
        </p:blipFill>
        <p:spPr>
          <a:xfrm>
            <a:off x="6833288" y="3782422"/>
            <a:ext cx="1443887" cy="2099129"/>
          </a:xfrm>
          <a:prstGeom prst="rect">
            <a:avLst/>
          </a:prstGeom>
        </p:spPr>
      </p:pic>
    </p:spTree>
    <p:extLst>
      <p:ext uri="{BB962C8B-B14F-4D97-AF65-F5344CB8AC3E}">
        <p14:creationId xmlns:p14="http://schemas.microsoft.com/office/powerpoint/2010/main" val="2867869930"/>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err="1">
                <a:solidFill>
                  <a:schemeClr val="accent2">
                    <a:lumMod val="75000"/>
                  </a:schemeClr>
                </a:solidFill>
              </a:rPr>
              <a:t>Medición</a:t>
            </a:r>
            <a:r>
              <a:rPr lang="en-US" sz="2200" dirty="0">
                <a:solidFill>
                  <a:schemeClr val="accent2">
                    <a:lumMod val="75000"/>
                  </a:schemeClr>
                </a:solidFill>
              </a:rPr>
              <a:t> del </a:t>
            </a:r>
            <a:r>
              <a:rPr lang="en-US" sz="2200" dirty="0" err="1">
                <a:solidFill>
                  <a:schemeClr val="accent2">
                    <a:lumMod val="75000"/>
                  </a:schemeClr>
                </a:solidFill>
              </a:rPr>
              <a:t>movimiento</a:t>
            </a:r>
            <a:endParaRPr lang="en-US" sz="2200" dirty="0">
              <a:solidFill>
                <a:schemeClr val="accent2">
                  <a:lumMod val="75000"/>
                </a:schemeClr>
              </a:solidFill>
            </a:endParaRPr>
          </a:p>
        </p:txBody>
      </p:sp>
      <p:sp>
        <p:nvSpPr>
          <p:cNvPr id="3" name="CuadroTexto 2">
            <a:extLst>
              <a:ext uri="{FF2B5EF4-FFF2-40B4-BE49-F238E27FC236}">
                <a16:creationId xmlns:a16="http://schemas.microsoft.com/office/drawing/2014/main" id="{C487EFA4-FA02-4BBA-98B0-673A47CD1738}"/>
              </a:ext>
            </a:extLst>
          </p:cNvPr>
          <p:cNvSpPr txBox="1"/>
          <p:nvPr/>
        </p:nvSpPr>
        <p:spPr>
          <a:xfrm>
            <a:off x="1691680" y="1628800"/>
            <a:ext cx="6696744" cy="400110"/>
          </a:xfrm>
          <a:prstGeom prst="rect">
            <a:avLst/>
          </a:prstGeom>
          <a:noFill/>
        </p:spPr>
        <p:txBody>
          <a:bodyPr wrap="square" rtlCol="0">
            <a:spAutoFit/>
          </a:bodyPr>
          <a:lstStyle/>
          <a:p>
            <a:r>
              <a:rPr lang="en-US" sz="2000" dirty="0" err="1">
                <a:solidFill>
                  <a:schemeClr val="tx1"/>
                </a:solidFill>
              </a:rPr>
              <a:t>Áreas</a:t>
            </a:r>
            <a:r>
              <a:rPr lang="en-US" sz="2000" dirty="0">
                <a:solidFill>
                  <a:schemeClr val="tx1"/>
                </a:solidFill>
              </a:rPr>
              <a:t> de </a:t>
            </a:r>
            <a:r>
              <a:rPr lang="en-US" sz="2000" dirty="0" err="1">
                <a:solidFill>
                  <a:schemeClr val="tx1"/>
                </a:solidFill>
              </a:rPr>
              <a:t>interes</a:t>
            </a:r>
            <a:r>
              <a:rPr lang="en-US" sz="2000" dirty="0">
                <a:solidFill>
                  <a:schemeClr val="tx1"/>
                </a:solidFill>
              </a:rPr>
              <a:t> y </a:t>
            </a:r>
            <a:r>
              <a:rPr lang="en-US" sz="2000" dirty="0" err="1">
                <a:solidFill>
                  <a:schemeClr val="tx1"/>
                </a:solidFill>
              </a:rPr>
              <a:t>ejemplos</a:t>
            </a:r>
            <a:r>
              <a:rPr lang="en-US" sz="2000" dirty="0">
                <a:solidFill>
                  <a:schemeClr val="tx1"/>
                </a:solidFill>
              </a:rPr>
              <a:t> de </a:t>
            </a:r>
            <a:r>
              <a:rPr lang="en-US" sz="2000" dirty="0" err="1">
                <a:solidFill>
                  <a:schemeClr val="tx1"/>
                </a:solidFill>
              </a:rPr>
              <a:t>aplicación</a:t>
            </a:r>
            <a:endParaRPr lang="es-ES" sz="2000" dirty="0">
              <a:solidFill>
                <a:schemeClr val="tx1"/>
              </a:solidFill>
            </a:endParaRPr>
          </a:p>
        </p:txBody>
      </p:sp>
      <p:pic>
        <p:nvPicPr>
          <p:cNvPr id="2050" name="Picture 2" descr="Resultado de imagen de sports icon png free">
            <a:extLst>
              <a:ext uri="{FF2B5EF4-FFF2-40B4-BE49-F238E27FC236}">
                <a16:creationId xmlns:a16="http://schemas.microsoft.com/office/drawing/2014/main" id="{0A77C294-34FC-47FB-BF36-D82CD1BB55DA}"/>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1880" y="3068960"/>
            <a:ext cx="2372693" cy="235632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3BB2727-D6A3-452B-A8EF-36B12B8FF3E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878" y="2961064"/>
            <a:ext cx="2703604" cy="2450141"/>
          </a:xfrm>
          <a:prstGeom prst="rect">
            <a:avLst/>
          </a:prstGeom>
        </p:spPr>
      </p:pic>
      <p:pic>
        <p:nvPicPr>
          <p:cNvPr id="2054" name="Picture 6" descr="Resultado de imagen de ergonomic icon png free">
            <a:extLst>
              <a:ext uri="{FF2B5EF4-FFF2-40B4-BE49-F238E27FC236}">
                <a16:creationId xmlns:a16="http://schemas.microsoft.com/office/drawing/2014/main" id="{DC96F49E-1728-4455-89F2-468689E70EFC}"/>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6176" y="2780928"/>
            <a:ext cx="2785371" cy="278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516467"/>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Taller de </a:t>
            </a:r>
            <a:r>
              <a:rPr lang="en-US" sz="2200" dirty="0" err="1">
                <a:solidFill>
                  <a:schemeClr val="accent2">
                    <a:lumMod val="75000"/>
                  </a:schemeClr>
                </a:solidFill>
              </a:rPr>
              <a:t>clase</a:t>
            </a:r>
            <a:r>
              <a:rPr lang="en-US" sz="2200" dirty="0">
                <a:solidFill>
                  <a:schemeClr val="accent2">
                    <a:lumMod val="75000"/>
                  </a:schemeClr>
                </a:solidFill>
              </a:rPr>
              <a:t>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755576" y="1700808"/>
            <a:ext cx="7200900" cy="604837"/>
          </a:xfrm>
        </p:spPr>
        <p:txBody>
          <a:bodyPr/>
          <a:lstStyle/>
          <a:p>
            <a:r>
              <a:rPr lang="en-GB" dirty="0" err="1"/>
              <a:t>Flujo</a:t>
            </a:r>
            <a:r>
              <a:rPr lang="en-GB" dirty="0"/>
              <a:t> de </a:t>
            </a:r>
            <a:r>
              <a:rPr lang="en-GB" dirty="0" err="1"/>
              <a:t>trabajo</a:t>
            </a:r>
            <a:br>
              <a:rPr lang="en-GB" dirty="0"/>
            </a:br>
            <a:br>
              <a:rPr lang="en-GB" dirty="0"/>
            </a:br>
            <a:r>
              <a:rPr lang="en-GB" dirty="0"/>
              <a:t>1º </a:t>
            </a:r>
            <a:r>
              <a:rPr lang="en-GB" dirty="0" err="1"/>
              <a:t>Coincidir</a:t>
            </a:r>
            <a:r>
              <a:rPr lang="es-ES" dirty="0"/>
              <a:t>!!</a:t>
            </a:r>
          </a:p>
        </p:txBody>
      </p:sp>
      <p:pic>
        <p:nvPicPr>
          <p:cNvPr id="1026" name="Picture 2" descr="Resultado de imagen de couples icon">
            <a:extLst>
              <a:ext uri="{FF2B5EF4-FFF2-40B4-BE49-F238E27FC236}">
                <a16:creationId xmlns:a16="http://schemas.microsoft.com/office/drawing/2014/main" id="{7F8E08FB-811A-499F-AF95-D4477CB93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71768">
            <a:off x="6616333" y="1772939"/>
            <a:ext cx="1519286" cy="15192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E2C3BF1-EAEA-4C5B-88DB-5AE831B79CFC}"/>
              </a:ext>
            </a:extLst>
          </p:cNvPr>
          <p:cNvSpPr txBox="1"/>
          <p:nvPr/>
        </p:nvSpPr>
        <p:spPr>
          <a:xfrm>
            <a:off x="2555776" y="3426097"/>
            <a:ext cx="4176464" cy="2246769"/>
          </a:xfrm>
          <a:prstGeom prst="rect">
            <a:avLst/>
          </a:prstGeom>
          <a:noFill/>
        </p:spPr>
        <p:txBody>
          <a:bodyPr wrap="square" rtlCol="0">
            <a:spAutoFit/>
          </a:bodyPr>
          <a:lstStyle/>
          <a:p>
            <a:r>
              <a:rPr lang="en-GB" sz="1400" dirty="0">
                <a:solidFill>
                  <a:schemeClr val="tx1"/>
                </a:solidFill>
              </a:rPr>
              <a:t>Pareja 1. Jane y Peter: Los </a:t>
            </a:r>
            <a:r>
              <a:rPr lang="en-GB" sz="1400" dirty="0" err="1">
                <a:solidFill>
                  <a:schemeClr val="tx1"/>
                </a:solidFill>
              </a:rPr>
              <a:t>increíbles</a:t>
            </a:r>
            <a:endParaRPr lang="en-GB" sz="1400" dirty="0">
              <a:solidFill>
                <a:schemeClr val="tx1"/>
              </a:solidFill>
            </a:endParaRPr>
          </a:p>
          <a:p>
            <a:r>
              <a:rPr lang="en-GB" sz="1400" dirty="0">
                <a:solidFill>
                  <a:schemeClr val="tx1"/>
                </a:solidFill>
              </a:rPr>
              <a:t>Pareja 2. John y Will: Los </a:t>
            </a:r>
            <a:r>
              <a:rPr lang="en-GB" sz="1400" dirty="0" err="1">
                <a:solidFill>
                  <a:schemeClr val="tx1"/>
                </a:solidFill>
              </a:rPr>
              <a:t>forasteros</a:t>
            </a:r>
            <a:endParaRPr lang="en-GB" sz="1400" dirty="0">
              <a:solidFill>
                <a:schemeClr val="tx1"/>
              </a:solidFill>
            </a:endParaRPr>
          </a:p>
          <a:p>
            <a:r>
              <a:rPr lang="en-GB" sz="1400" dirty="0">
                <a:solidFill>
                  <a:schemeClr val="tx1"/>
                </a:solidFill>
              </a:rPr>
              <a:t>Pareja 3.</a:t>
            </a:r>
          </a:p>
          <a:p>
            <a:r>
              <a:rPr lang="es-ES" sz="1400" dirty="0">
                <a:solidFill>
                  <a:schemeClr val="tx1"/>
                </a:solidFill>
              </a:rPr>
              <a:t>4. …</a:t>
            </a:r>
          </a:p>
          <a:p>
            <a:r>
              <a:rPr lang="es-ES" sz="1400" dirty="0">
                <a:solidFill>
                  <a:schemeClr val="tx1"/>
                </a:solidFill>
              </a:rPr>
              <a:t>5.</a:t>
            </a:r>
          </a:p>
          <a:p>
            <a:r>
              <a:rPr lang="es-ES" sz="1400" dirty="0">
                <a:solidFill>
                  <a:schemeClr val="tx1"/>
                </a:solidFill>
              </a:rPr>
              <a:t>6.</a:t>
            </a:r>
          </a:p>
          <a:p>
            <a:r>
              <a:rPr lang="es-ES" sz="1400" dirty="0">
                <a:solidFill>
                  <a:schemeClr val="tx1"/>
                </a:solidFill>
              </a:rPr>
              <a:t>7.</a:t>
            </a:r>
          </a:p>
          <a:p>
            <a:r>
              <a:rPr lang="es-ES" sz="1400" dirty="0">
                <a:solidFill>
                  <a:schemeClr val="tx1"/>
                </a:solidFill>
              </a:rPr>
              <a:t>8.</a:t>
            </a:r>
          </a:p>
          <a:p>
            <a:r>
              <a:rPr lang="es-ES" sz="1400" dirty="0">
                <a:solidFill>
                  <a:schemeClr val="tx1"/>
                </a:solidFill>
              </a:rPr>
              <a:t>9.</a:t>
            </a:r>
          </a:p>
          <a:p>
            <a:r>
              <a:rPr lang="es-ES" sz="1400" dirty="0">
                <a:solidFill>
                  <a:schemeClr val="tx1"/>
                </a:solidFill>
              </a:rPr>
              <a:t>10</a:t>
            </a:r>
            <a:r>
              <a:rPr lang="es-ES" dirty="0">
                <a:solidFill>
                  <a:schemeClr val="tx1"/>
                </a:solidFill>
              </a:rPr>
              <a:t>.</a:t>
            </a:r>
            <a:r>
              <a:rPr lang="es-ES" dirty="0"/>
              <a:t>.</a:t>
            </a:r>
          </a:p>
        </p:txBody>
      </p:sp>
    </p:spTree>
    <p:extLst>
      <p:ext uri="{BB962C8B-B14F-4D97-AF65-F5344CB8AC3E}">
        <p14:creationId xmlns:p14="http://schemas.microsoft.com/office/powerpoint/2010/main" val="3366579314"/>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Taller de </a:t>
            </a:r>
            <a:r>
              <a:rPr lang="en-US" sz="2200" dirty="0" err="1">
                <a:solidFill>
                  <a:schemeClr val="accent2">
                    <a:lumMod val="75000"/>
                  </a:schemeClr>
                </a:solidFill>
              </a:rPr>
              <a:t>clase</a:t>
            </a:r>
            <a:r>
              <a:rPr lang="en-US" sz="2200" dirty="0">
                <a:solidFill>
                  <a:schemeClr val="accent2">
                    <a:lumMod val="75000"/>
                  </a:schemeClr>
                </a:solidFill>
              </a:rPr>
              <a:t>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755576" y="1700808"/>
            <a:ext cx="7200900" cy="604837"/>
          </a:xfrm>
        </p:spPr>
        <p:txBody>
          <a:bodyPr/>
          <a:lstStyle/>
          <a:p>
            <a:r>
              <a:rPr lang="en-GB" dirty="0" err="1"/>
              <a:t>Flujo</a:t>
            </a:r>
            <a:r>
              <a:rPr lang="en-GB" dirty="0"/>
              <a:t> de </a:t>
            </a:r>
            <a:r>
              <a:rPr lang="en-GB" dirty="0" err="1"/>
              <a:t>trabajo</a:t>
            </a:r>
            <a:br>
              <a:rPr lang="en-GB" dirty="0"/>
            </a:br>
            <a:br>
              <a:rPr lang="en-GB" dirty="0"/>
            </a:br>
            <a:r>
              <a:rPr lang="en-GB" dirty="0"/>
              <a:t>2º </a:t>
            </a:r>
            <a:r>
              <a:rPr lang="en-GB" dirty="0" err="1"/>
              <a:t>Generación</a:t>
            </a:r>
            <a:r>
              <a:rPr lang="en-GB" dirty="0"/>
              <a:t> de </a:t>
            </a:r>
            <a:r>
              <a:rPr lang="en-GB" dirty="0" err="1"/>
              <a:t>temas</a:t>
            </a:r>
            <a:r>
              <a:rPr lang="es-ES" dirty="0"/>
              <a:t>…</a:t>
            </a:r>
          </a:p>
        </p:txBody>
      </p:sp>
      <p:pic>
        <p:nvPicPr>
          <p:cNvPr id="2050" name="Picture 2" descr="Resultado de imagen de topic icon">
            <a:extLst>
              <a:ext uri="{FF2B5EF4-FFF2-40B4-BE49-F238E27FC236}">
                <a16:creationId xmlns:a16="http://schemas.microsoft.com/office/drawing/2014/main" id="{8355456A-289E-448E-B165-30EBA97DD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4929">
            <a:off x="6765838" y="1913718"/>
            <a:ext cx="1660997" cy="166099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6F7C197-8CE7-4783-A2A4-9FA9689623BE}"/>
              </a:ext>
            </a:extLst>
          </p:cNvPr>
          <p:cNvSpPr txBox="1"/>
          <p:nvPr/>
        </p:nvSpPr>
        <p:spPr>
          <a:xfrm>
            <a:off x="1547664" y="3356992"/>
            <a:ext cx="6120680" cy="2246769"/>
          </a:xfrm>
          <a:prstGeom prst="rect">
            <a:avLst/>
          </a:prstGeom>
          <a:noFill/>
        </p:spPr>
        <p:txBody>
          <a:bodyPr wrap="square" rtlCol="0">
            <a:spAutoFit/>
          </a:bodyPr>
          <a:lstStyle/>
          <a:p>
            <a:pPr marL="342900" indent="-342900">
              <a:buAutoNum type="arabicPeriod"/>
            </a:pPr>
            <a:r>
              <a:rPr lang="es-ES" sz="1400" dirty="0">
                <a:solidFill>
                  <a:schemeClr val="tx1"/>
                </a:solidFill>
              </a:rPr>
              <a:t>Subiendo escaleras</a:t>
            </a:r>
          </a:p>
          <a:p>
            <a:r>
              <a:rPr lang="es-ES" sz="1400" dirty="0">
                <a:solidFill>
                  <a:schemeClr val="tx1"/>
                </a:solidFill>
              </a:rPr>
              <a:t>2.</a:t>
            </a:r>
          </a:p>
          <a:p>
            <a:r>
              <a:rPr lang="es-ES" sz="1400" dirty="0">
                <a:solidFill>
                  <a:schemeClr val="tx1"/>
                </a:solidFill>
              </a:rPr>
              <a:t>3.</a:t>
            </a:r>
          </a:p>
          <a:p>
            <a:r>
              <a:rPr lang="es-ES" sz="1400" dirty="0">
                <a:solidFill>
                  <a:schemeClr val="tx1"/>
                </a:solidFill>
              </a:rPr>
              <a:t>4.</a:t>
            </a:r>
          </a:p>
          <a:p>
            <a:r>
              <a:rPr lang="es-ES" sz="1400" dirty="0">
                <a:solidFill>
                  <a:schemeClr val="tx1"/>
                </a:solidFill>
              </a:rPr>
              <a:t>5.</a:t>
            </a:r>
          </a:p>
          <a:p>
            <a:r>
              <a:rPr lang="es-ES" sz="1400" dirty="0">
                <a:solidFill>
                  <a:schemeClr val="tx1"/>
                </a:solidFill>
              </a:rPr>
              <a:t>6.</a:t>
            </a:r>
          </a:p>
          <a:p>
            <a:r>
              <a:rPr lang="es-ES" sz="1400" dirty="0">
                <a:solidFill>
                  <a:schemeClr val="tx1"/>
                </a:solidFill>
              </a:rPr>
              <a:t>7.</a:t>
            </a:r>
          </a:p>
          <a:p>
            <a:r>
              <a:rPr lang="es-ES" sz="1400" dirty="0">
                <a:solidFill>
                  <a:schemeClr val="tx1"/>
                </a:solidFill>
              </a:rPr>
              <a:t>8.</a:t>
            </a:r>
          </a:p>
          <a:p>
            <a:r>
              <a:rPr lang="es-ES" sz="1400" dirty="0">
                <a:solidFill>
                  <a:schemeClr val="tx1"/>
                </a:solidFill>
              </a:rPr>
              <a:t>9.</a:t>
            </a:r>
          </a:p>
          <a:p>
            <a:r>
              <a:rPr lang="es-ES" sz="1400" dirty="0">
                <a:solidFill>
                  <a:schemeClr val="tx1"/>
                </a:solidFill>
              </a:rPr>
              <a:t>10</a:t>
            </a:r>
            <a:r>
              <a:rPr lang="es-ES" dirty="0">
                <a:solidFill>
                  <a:schemeClr val="tx1"/>
                </a:solidFill>
              </a:rPr>
              <a:t>.</a:t>
            </a:r>
            <a:r>
              <a:rPr lang="es-ES" dirty="0"/>
              <a:t>.</a:t>
            </a:r>
          </a:p>
        </p:txBody>
      </p:sp>
    </p:spTree>
    <p:extLst>
      <p:ext uri="{BB962C8B-B14F-4D97-AF65-F5344CB8AC3E}">
        <p14:creationId xmlns:p14="http://schemas.microsoft.com/office/powerpoint/2010/main" val="1299525448"/>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Taller de </a:t>
            </a:r>
            <a:r>
              <a:rPr lang="en-US" sz="2200" dirty="0" err="1">
                <a:solidFill>
                  <a:schemeClr val="accent2">
                    <a:lumMod val="75000"/>
                  </a:schemeClr>
                </a:solidFill>
              </a:rPr>
              <a:t>clase</a:t>
            </a:r>
            <a:r>
              <a:rPr lang="en-US" sz="2200" dirty="0">
                <a:solidFill>
                  <a:schemeClr val="accent2">
                    <a:lumMod val="75000"/>
                  </a:schemeClr>
                </a:solidFill>
              </a:rPr>
              <a:t>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755576" y="1700808"/>
            <a:ext cx="7200900" cy="604837"/>
          </a:xfrm>
        </p:spPr>
        <p:txBody>
          <a:bodyPr/>
          <a:lstStyle/>
          <a:p>
            <a:r>
              <a:rPr lang="en-GB" dirty="0" err="1"/>
              <a:t>Flujo</a:t>
            </a:r>
            <a:r>
              <a:rPr lang="en-GB" dirty="0"/>
              <a:t> de </a:t>
            </a:r>
            <a:r>
              <a:rPr lang="en-GB" dirty="0" err="1"/>
              <a:t>trabajo</a:t>
            </a:r>
            <a:br>
              <a:rPr lang="en-GB" dirty="0"/>
            </a:br>
            <a:br>
              <a:rPr lang="en-GB" dirty="0"/>
            </a:br>
            <a:r>
              <a:rPr lang="en-GB" dirty="0"/>
              <a:t>3º </a:t>
            </a:r>
            <a:r>
              <a:rPr lang="en-GB" dirty="0" err="1"/>
              <a:t>Lotería</a:t>
            </a:r>
            <a:r>
              <a:rPr lang="en-GB" dirty="0"/>
              <a:t> </a:t>
            </a:r>
            <a:r>
              <a:rPr lang="en-GB" dirty="0" err="1"/>
              <a:t>temática</a:t>
            </a:r>
            <a:endParaRPr lang="es-ES" dirty="0"/>
          </a:p>
        </p:txBody>
      </p:sp>
      <p:sp>
        <p:nvSpPr>
          <p:cNvPr id="4" name="CuadroTexto 3">
            <a:extLst>
              <a:ext uri="{FF2B5EF4-FFF2-40B4-BE49-F238E27FC236}">
                <a16:creationId xmlns:a16="http://schemas.microsoft.com/office/drawing/2014/main" id="{36F7C197-8CE7-4783-A2A4-9FA9689623BE}"/>
              </a:ext>
            </a:extLst>
          </p:cNvPr>
          <p:cNvSpPr txBox="1"/>
          <p:nvPr/>
        </p:nvSpPr>
        <p:spPr>
          <a:xfrm>
            <a:off x="143558" y="4216519"/>
            <a:ext cx="6120680" cy="400110"/>
          </a:xfrm>
          <a:prstGeom prst="rect">
            <a:avLst/>
          </a:prstGeom>
          <a:noFill/>
        </p:spPr>
        <p:txBody>
          <a:bodyPr wrap="square" rtlCol="0">
            <a:spAutoFit/>
          </a:bodyPr>
          <a:lstStyle/>
          <a:p>
            <a:r>
              <a:rPr lang="es-ES" sz="2000" dirty="0">
                <a:solidFill>
                  <a:schemeClr val="tx1"/>
                </a:solidFill>
              </a:rPr>
              <a:t>1. </a:t>
            </a:r>
            <a:r>
              <a:rPr lang="en-GB" sz="2000" dirty="0" err="1">
                <a:solidFill>
                  <a:schemeClr val="tx1"/>
                </a:solidFill>
              </a:rPr>
              <a:t>Subiendo</a:t>
            </a:r>
            <a:r>
              <a:rPr lang="en-GB" sz="2000" dirty="0">
                <a:solidFill>
                  <a:schemeClr val="tx1"/>
                </a:solidFill>
              </a:rPr>
              <a:t> </a:t>
            </a:r>
            <a:r>
              <a:rPr lang="en-GB" sz="2000" dirty="0" err="1">
                <a:solidFill>
                  <a:schemeClr val="tx1"/>
                </a:solidFill>
              </a:rPr>
              <a:t>escaleras</a:t>
            </a:r>
            <a:endParaRPr lang="en-GB" sz="2000" dirty="0">
              <a:solidFill>
                <a:schemeClr val="tx1"/>
              </a:solidFill>
            </a:endParaRPr>
          </a:p>
        </p:txBody>
      </p:sp>
      <p:sp>
        <p:nvSpPr>
          <p:cNvPr id="3" name="CuadroTexto 2">
            <a:extLst>
              <a:ext uri="{FF2B5EF4-FFF2-40B4-BE49-F238E27FC236}">
                <a16:creationId xmlns:a16="http://schemas.microsoft.com/office/drawing/2014/main" id="{B9AEA794-0487-4939-9D6E-653FD2D86934}"/>
              </a:ext>
            </a:extLst>
          </p:cNvPr>
          <p:cNvSpPr txBox="1"/>
          <p:nvPr/>
        </p:nvSpPr>
        <p:spPr>
          <a:xfrm>
            <a:off x="3203898" y="3972315"/>
            <a:ext cx="2808262" cy="246221"/>
          </a:xfrm>
          <a:prstGeom prst="rect">
            <a:avLst/>
          </a:prstGeom>
          <a:noFill/>
        </p:spPr>
        <p:txBody>
          <a:bodyPr wrap="square" rtlCol="0">
            <a:spAutoFit/>
          </a:bodyPr>
          <a:lstStyle/>
          <a:p>
            <a:r>
              <a:rPr lang="en-GB" dirty="0">
                <a:solidFill>
                  <a:schemeClr val="tx1"/>
                </a:solidFill>
              </a:rPr>
              <a:t>Sistema </a:t>
            </a:r>
            <a:r>
              <a:rPr lang="en-GB" dirty="0" err="1">
                <a:solidFill>
                  <a:schemeClr val="tx1"/>
                </a:solidFill>
              </a:rPr>
              <a:t>óptico</a:t>
            </a:r>
            <a:r>
              <a:rPr lang="en-GB" dirty="0">
                <a:solidFill>
                  <a:schemeClr val="tx1"/>
                </a:solidFill>
              </a:rPr>
              <a:t> de </a:t>
            </a:r>
            <a:r>
              <a:rPr lang="en-GB" dirty="0" err="1">
                <a:solidFill>
                  <a:schemeClr val="tx1"/>
                </a:solidFill>
              </a:rPr>
              <a:t>captura</a:t>
            </a:r>
            <a:r>
              <a:rPr lang="en-GB" dirty="0">
                <a:solidFill>
                  <a:schemeClr val="tx1"/>
                </a:solidFill>
              </a:rPr>
              <a:t> del </a:t>
            </a:r>
            <a:r>
              <a:rPr lang="en-GB" dirty="0" err="1">
                <a:solidFill>
                  <a:schemeClr val="tx1"/>
                </a:solidFill>
              </a:rPr>
              <a:t>movimiento</a:t>
            </a:r>
            <a:endParaRPr lang="en-GB" dirty="0">
              <a:solidFill>
                <a:schemeClr val="tx1"/>
              </a:solidFill>
            </a:endParaRPr>
          </a:p>
        </p:txBody>
      </p:sp>
      <p:sp>
        <p:nvSpPr>
          <p:cNvPr id="7" name="CuadroTexto 6">
            <a:extLst>
              <a:ext uri="{FF2B5EF4-FFF2-40B4-BE49-F238E27FC236}">
                <a16:creationId xmlns:a16="http://schemas.microsoft.com/office/drawing/2014/main" id="{D14DEB41-EFAE-4AE6-A314-6755934DEDCF}"/>
              </a:ext>
            </a:extLst>
          </p:cNvPr>
          <p:cNvSpPr txBox="1"/>
          <p:nvPr/>
        </p:nvSpPr>
        <p:spPr>
          <a:xfrm>
            <a:off x="3203898" y="4741756"/>
            <a:ext cx="2304256" cy="246221"/>
          </a:xfrm>
          <a:prstGeom prst="rect">
            <a:avLst/>
          </a:prstGeom>
          <a:noFill/>
        </p:spPr>
        <p:txBody>
          <a:bodyPr wrap="square" rtlCol="0">
            <a:spAutoFit/>
          </a:bodyPr>
          <a:lstStyle/>
          <a:p>
            <a:r>
              <a:rPr lang="en-GB" dirty="0">
                <a:solidFill>
                  <a:schemeClr val="tx1"/>
                </a:solidFill>
              </a:rPr>
              <a:t>IMU u </a:t>
            </a:r>
            <a:r>
              <a:rPr lang="en-GB" dirty="0" err="1">
                <a:solidFill>
                  <a:schemeClr val="tx1"/>
                </a:solidFill>
              </a:rPr>
              <a:t>otros</a:t>
            </a:r>
            <a:endParaRPr lang="en-GB" dirty="0">
              <a:solidFill>
                <a:schemeClr val="tx1"/>
              </a:solidFill>
            </a:endParaRPr>
          </a:p>
        </p:txBody>
      </p:sp>
      <p:sp>
        <p:nvSpPr>
          <p:cNvPr id="9" name="CuadroTexto 8">
            <a:extLst>
              <a:ext uri="{FF2B5EF4-FFF2-40B4-BE49-F238E27FC236}">
                <a16:creationId xmlns:a16="http://schemas.microsoft.com/office/drawing/2014/main" id="{EF1F48E4-3607-441E-B310-4A7EB0A464C7}"/>
              </a:ext>
            </a:extLst>
          </p:cNvPr>
          <p:cNvSpPr txBox="1"/>
          <p:nvPr/>
        </p:nvSpPr>
        <p:spPr>
          <a:xfrm>
            <a:off x="6321057" y="3972315"/>
            <a:ext cx="2304256" cy="246221"/>
          </a:xfrm>
          <a:prstGeom prst="rect">
            <a:avLst/>
          </a:prstGeom>
          <a:noFill/>
        </p:spPr>
        <p:txBody>
          <a:bodyPr wrap="square" rtlCol="0">
            <a:spAutoFit/>
          </a:bodyPr>
          <a:lstStyle/>
          <a:p>
            <a:r>
              <a:rPr lang="en-GB" dirty="0">
                <a:solidFill>
                  <a:schemeClr val="tx1"/>
                </a:solidFill>
              </a:rPr>
              <a:t>Los </a:t>
            </a:r>
            <a:r>
              <a:rPr lang="en-GB" dirty="0" err="1">
                <a:solidFill>
                  <a:schemeClr val="tx1"/>
                </a:solidFill>
              </a:rPr>
              <a:t>forasteros</a:t>
            </a:r>
            <a:endParaRPr lang="en-GB" dirty="0">
              <a:solidFill>
                <a:schemeClr val="tx1"/>
              </a:solidFill>
            </a:endParaRPr>
          </a:p>
        </p:txBody>
      </p:sp>
      <p:sp>
        <p:nvSpPr>
          <p:cNvPr id="10" name="CuadroTexto 9">
            <a:extLst>
              <a:ext uri="{FF2B5EF4-FFF2-40B4-BE49-F238E27FC236}">
                <a16:creationId xmlns:a16="http://schemas.microsoft.com/office/drawing/2014/main" id="{1B611B24-CDBB-4F3C-A6B1-6FC159F7497D}"/>
              </a:ext>
            </a:extLst>
          </p:cNvPr>
          <p:cNvSpPr txBox="1"/>
          <p:nvPr/>
        </p:nvSpPr>
        <p:spPr>
          <a:xfrm>
            <a:off x="5812954" y="4737721"/>
            <a:ext cx="2304256" cy="246221"/>
          </a:xfrm>
          <a:prstGeom prst="rect">
            <a:avLst/>
          </a:prstGeom>
          <a:noFill/>
        </p:spPr>
        <p:txBody>
          <a:bodyPr wrap="square" rtlCol="0">
            <a:spAutoFit/>
          </a:bodyPr>
          <a:lstStyle/>
          <a:p>
            <a:r>
              <a:rPr lang="en-GB" dirty="0">
                <a:solidFill>
                  <a:schemeClr val="tx1"/>
                </a:solidFill>
              </a:rPr>
              <a:t>Los </a:t>
            </a:r>
            <a:r>
              <a:rPr lang="en-GB" dirty="0" err="1">
                <a:solidFill>
                  <a:schemeClr val="tx1"/>
                </a:solidFill>
              </a:rPr>
              <a:t>increíbles</a:t>
            </a:r>
            <a:endParaRPr lang="en-GB" dirty="0">
              <a:solidFill>
                <a:schemeClr val="tx1"/>
              </a:solidFill>
            </a:endParaRPr>
          </a:p>
        </p:txBody>
      </p:sp>
      <p:cxnSp>
        <p:nvCxnSpPr>
          <p:cNvPr id="11" name="Conector recto de flecha 10">
            <a:extLst>
              <a:ext uri="{FF2B5EF4-FFF2-40B4-BE49-F238E27FC236}">
                <a16:creationId xmlns:a16="http://schemas.microsoft.com/office/drawing/2014/main" id="{19199826-EF5D-4D8F-8764-D88051397A11}"/>
              </a:ext>
            </a:extLst>
          </p:cNvPr>
          <p:cNvCxnSpPr>
            <a:cxnSpLocks/>
            <a:endCxn id="3" idx="1"/>
          </p:cNvCxnSpPr>
          <p:nvPr/>
        </p:nvCxnSpPr>
        <p:spPr bwMode="auto">
          <a:xfrm flipV="1">
            <a:off x="2699792" y="4095426"/>
            <a:ext cx="504106" cy="202072"/>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3" name="Conector recto de flecha 12">
            <a:extLst>
              <a:ext uri="{FF2B5EF4-FFF2-40B4-BE49-F238E27FC236}">
                <a16:creationId xmlns:a16="http://schemas.microsoft.com/office/drawing/2014/main" id="{DBB14DD3-C12F-4547-B399-174B3821DD90}"/>
              </a:ext>
            </a:extLst>
          </p:cNvPr>
          <p:cNvCxnSpPr>
            <a:cxnSpLocks/>
            <a:stCxn id="3" idx="3"/>
            <a:endCxn id="9" idx="1"/>
          </p:cNvCxnSpPr>
          <p:nvPr/>
        </p:nvCxnSpPr>
        <p:spPr bwMode="auto">
          <a:xfrm>
            <a:off x="6012160" y="4095426"/>
            <a:ext cx="308897" cy="0"/>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7" name="Conector recto de flecha 16">
            <a:extLst>
              <a:ext uri="{FF2B5EF4-FFF2-40B4-BE49-F238E27FC236}">
                <a16:creationId xmlns:a16="http://schemas.microsoft.com/office/drawing/2014/main" id="{8ED3BFED-B8E6-413A-800A-E4463E8D478D}"/>
              </a:ext>
            </a:extLst>
          </p:cNvPr>
          <p:cNvCxnSpPr>
            <a:endCxn id="7" idx="1"/>
          </p:cNvCxnSpPr>
          <p:nvPr/>
        </p:nvCxnSpPr>
        <p:spPr bwMode="auto">
          <a:xfrm>
            <a:off x="2699792" y="4618646"/>
            <a:ext cx="504106" cy="246221"/>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19" name="Conector recto de flecha 18">
            <a:extLst>
              <a:ext uri="{FF2B5EF4-FFF2-40B4-BE49-F238E27FC236}">
                <a16:creationId xmlns:a16="http://schemas.microsoft.com/office/drawing/2014/main" id="{AF7ADCD8-1EB2-4367-9BC3-7E202A16857F}"/>
              </a:ext>
            </a:extLst>
          </p:cNvPr>
          <p:cNvCxnSpPr>
            <a:cxnSpLocks/>
            <a:endCxn id="10" idx="1"/>
          </p:cNvCxnSpPr>
          <p:nvPr/>
        </p:nvCxnSpPr>
        <p:spPr bwMode="auto">
          <a:xfrm flipV="1">
            <a:off x="4355976" y="4860832"/>
            <a:ext cx="1456978" cy="4036"/>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pic>
        <p:nvPicPr>
          <p:cNvPr id="3074" name="Picture 2" descr="Resultado de imagen de raffle icon">
            <a:extLst>
              <a:ext uri="{FF2B5EF4-FFF2-40B4-BE49-F238E27FC236}">
                <a16:creationId xmlns:a16="http://schemas.microsoft.com/office/drawing/2014/main" id="{650496B6-ABF1-4BC5-AD59-6727466B3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5657">
            <a:off x="6724024" y="1799811"/>
            <a:ext cx="1807246" cy="181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98888"/>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Taller de </a:t>
            </a:r>
            <a:r>
              <a:rPr lang="en-US" sz="2200" dirty="0" err="1">
                <a:solidFill>
                  <a:schemeClr val="accent2">
                    <a:lumMod val="75000"/>
                  </a:schemeClr>
                </a:solidFill>
              </a:rPr>
              <a:t>clase</a:t>
            </a:r>
            <a:r>
              <a:rPr lang="en-US" sz="2200" dirty="0">
                <a:solidFill>
                  <a:schemeClr val="accent2">
                    <a:lumMod val="75000"/>
                  </a:schemeClr>
                </a:solidFill>
              </a:rPr>
              <a:t>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755576" y="1700808"/>
            <a:ext cx="7200900" cy="604837"/>
          </a:xfrm>
        </p:spPr>
        <p:txBody>
          <a:bodyPr/>
          <a:lstStyle/>
          <a:p>
            <a:r>
              <a:rPr lang="en-GB" dirty="0" err="1"/>
              <a:t>Flujo</a:t>
            </a:r>
            <a:r>
              <a:rPr lang="en-GB" dirty="0"/>
              <a:t> de </a:t>
            </a:r>
            <a:r>
              <a:rPr lang="en-GB" dirty="0" err="1"/>
              <a:t>trabajo</a:t>
            </a:r>
            <a:br>
              <a:rPr lang="en-GB" dirty="0"/>
            </a:br>
            <a:br>
              <a:rPr lang="en-GB" dirty="0"/>
            </a:br>
            <a:r>
              <a:rPr lang="es-ES" dirty="0"/>
              <a:t>4º Llenar la hoja de trabajo</a:t>
            </a:r>
          </a:p>
        </p:txBody>
      </p:sp>
      <p:pic>
        <p:nvPicPr>
          <p:cNvPr id="6" name="Imagen 5">
            <a:extLst>
              <a:ext uri="{FF2B5EF4-FFF2-40B4-BE49-F238E27FC236}">
                <a16:creationId xmlns:a16="http://schemas.microsoft.com/office/drawing/2014/main" id="{B4F0EDB3-8646-43CE-9D67-333D6AB2B51A}"/>
              </a:ext>
            </a:extLst>
          </p:cNvPr>
          <p:cNvPicPr>
            <a:picLocks noChangeAspect="1"/>
          </p:cNvPicPr>
          <p:nvPr/>
        </p:nvPicPr>
        <p:blipFill>
          <a:blip r:embed="rId3"/>
          <a:stretch>
            <a:fillRect/>
          </a:stretch>
        </p:blipFill>
        <p:spPr>
          <a:xfrm>
            <a:off x="3563863" y="3198734"/>
            <a:ext cx="2016274" cy="2707244"/>
          </a:xfrm>
          <a:prstGeom prst="rect">
            <a:avLst/>
          </a:prstGeom>
        </p:spPr>
      </p:pic>
      <p:pic>
        <p:nvPicPr>
          <p:cNvPr id="4098" name="Picture 2" descr="Resultado de imagen de filling icon">
            <a:extLst>
              <a:ext uri="{FF2B5EF4-FFF2-40B4-BE49-F238E27FC236}">
                <a16:creationId xmlns:a16="http://schemas.microsoft.com/office/drawing/2014/main" id="{2CE45A34-ACE3-4453-9AE9-3C114BAC9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53642">
            <a:off x="6698334" y="1826693"/>
            <a:ext cx="1707776" cy="182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995269"/>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39499</TotalTime>
  <Pages>0</Pages>
  <Words>1209</Words>
  <Characters>0</Characters>
  <Application>Microsoft Office PowerPoint</Application>
  <PresentationFormat>Presentación en pantalla (4:3)</PresentationFormat>
  <Lines>0</Lines>
  <Paragraphs>106</Paragraphs>
  <Slides>14</Slides>
  <Notes>12</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14</vt:i4>
      </vt:variant>
    </vt:vector>
  </HeadingPairs>
  <TitlesOfParts>
    <vt:vector size="23" baseType="lpstr">
      <vt:lpstr>Arial</vt:lpstr>
      <vt:lpstr>Arial Bold</vt:lpstr>
      <vt:lpstr>Bradley Hand ITC</vt:lpstr>
      <vt:lpstr>Calibri</vt:lpstr>
      <vt:lpstr>Gill Sans</vt:lpstr>
      <vt:lpstr>Times New Roman</vt:lpstr>
      <vt:lpstr>Pantallazo inicio</vt:lpstr>
      <vt:lpstr>Pantallazo cierre</vt:lpstr>
      <vt:lpstr>1_WOIZ - prezentacja "wykładowa"</vt:lpstr>
      <vt:lpstr>Presentación de PowerPoint</vt:lpstr>
      <vt:lpstr>Presentación de PowerPoint</vt:lpstr>
      <vt:lpstr>Presentación de PowerPoint</vt:lpstr>
      <vt:lpstr>Presentación de PowerPoint</vt:lpstr>
      <vt:lpstr>Presentación de PowerPoint</vt:lpstr>
      <vt:lpstr>Flujo de trabajo  1º Coincidir!!</vt:lpstr>
      <vt:lpstr>Flujo de trabajo  2º Generación de temas…</vt:lpstr>
      <vt:lpstr>Flujo de trabajo  3º Lotería temática</vt:lpstr>
      <vt:lpstr>Flujo de trabajo  4º Llenar la hoja de trabajo</vt:lpstr>
      <vt:lpstr>Flujo de trabajo  5º. Presenta tus resultados</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Cristina Herrero Ligero</cp:lastModifiedBy>
  <cp:revision>1063</cp:revision>
  <cp:lastPrinted>2011-07-18T19:05:36Z</cp:lastPrinted>
  <dcterms:created xsi:type="dcterms:W3CDTF">2010-06-23T19:02:16Z</dcterms:created>
  <dcterms:modified xsi:type="dcterms:W3CDTF">2021-07-05T09:05:15Z</dcterms:modified>
</cp:coreProperties>
</file>