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8"/>
  </p:notesMasterIdLst>
  <p:handoutMasterIdLst>
    <p:handoutMasterId r:id="rId19"/>
  </p:handoutMasterIdLst>
  <p:sldIdLst>
    <p:sldId id="627" r:id="rId4"/>
    <p:sldId id="635" r:id="rId5"/>
    <p:sldId id="655" r:id="rId6"/>
    <p:sldId id="656" r:id="rId7"/>
    <p:sldId id="657" r:id="rId8"/>
    <p:sldId id="658" r:id="rId9"/>
    <p:sldId id="660" r:id="rId10"/>
    <p:sldId id="661" r:id="rId11"/>
    <p:sldId id="662" r:id="rId12"/>
    <p:sldId id="663" r:id="rId13"/>
    <p:sldId id="659" r:id="rId14"/>
    <p:sldId id="664" r:id="rId15"/>
    <p:sldId id="665" r:id="rId16"/>
    <p:sldId id="626" r:id="rId1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6"/>
    <a:srgbClr val="262673"/>
    <a:srgbClr val="F26200"/>
    <a:srgbClr val="D15509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58596" autoAdjust="0"/>
  </p:normalViewPr>
  <p:slideViewPr>
    <p:cSldViewPr>
      <p:cViewPr varScale="1">
        <p:scale>
          <a:sx n="45" d="100"/>
          <a:sy n="45" d="100"/>
        </p:scale>
        <p:origin x="2477" y="2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781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35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Przed zajęciami studenci powinni zapoznać się z treściami teoretycznymi zawartymi w jednostce D.1. </a:t>
            </a:r>
          </a:p>
          <a:p>
            <a:r>
              <a:rPr lang="pl-PL" dirty="0"/>
              <a:t>Studenci zostaną ponownie dobrani w pary, tworząc inne grupy niż te na</a:t>
            </a:r>
            <a:r>
              <a:rPr lang="pl-PL" baseline="0" dirty="0"/>
              <a:t> zajęciach</a:t>
            </a:r>
            <a:r>
              <a:rPr lang="pl-PL" dirty="0"/>
              <a:t>1.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524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Pary otrzymują polecenie przygotowania krótkiej prezentacji w Power Point (lub podobnej) na temat badania z wykorzystaniem technik analizy ruchu o następującej treści: co chcesz zmierzyć i dlaczego? Jakie byłyby główne cele waszego badania związane z analizą ruchu? Jakie według Ciebie byłyby najlepsze parametry biomechaniczne, które mogłyby Ci pomóc w tym badaniu? Jaką technikę instrumentalną byś wybrał?</a:t>
            </a:r>
          </a:p>
          <a:p>
            <a:r>
              <a:rPr lang="pl-PL" dirty="0"/>
              <a:t>Opcjonalnie, studenci mogą poszukać informacji w Internecie w przypadku, gdy są one potrzebne do uzupełnienia prezentacji (tylko jako źródło pomocnicze).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8644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Każda para jest proszona o zaprezentowanie badania, a zarówno nauczyciel jak i studenci mogą zadawać pytania. </a:t>
            </a:r>
          </a:p>
          <a:p>
            <a:r>
              <a:rPr lang="pl-PL" dirty="0"/>
              <a:t>Na koniec zajęć studenci proszeni są o wskazanie zalet lub wad każdej z technik w odniesieniu do celów przedstawionych badań; oraz o próbę znalezienia innych alternatywnych rozwiązań w zakresie technik instrumentalnych.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640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Ewolucja w zakresie analizy ruchu trwa</a:t>
            </a:r>
            <a:r>
              <a:rPr lang="pl-PL" baseline="0" dirty="0"/>
              <a:t> nieustannie. Początki takiej analizy upatrywać można w</a:t>
            </a:r>
            <a:r>
              <a:rPr lang="pl-PL" dirty="0"/>
              <a:t> bezpośredniej obserwacji ruchów, następnie</a:t>
            </a:r>
            <a:r>
              <a:rPr lang="pl-PL" baseline="0" dirty="0"/>
              <a:t> stosowaniu </a:t>
            </a:r>
            <a:r>
              <a:rPr lang="pl-PL" dirty="0"/>
              <a:t>zdjęć lub filmów, gdzie analiza stosowana była w sposób manualny na zarejestrowanych obrazach, aż do rozwoju zaawansowanej technologii, która pozwala na badanie ruchu</a:t>
            </a:r>
            <a:r>
              <a:rPr lang="pl-PL" baseline="0" dirty="0"/>
              <a:t> </a:t>
            </a:r>
            <a:r>
              <a:rPr lang="pl-PL" dirty="0"/>
              <a:t>w sposób obiektywny, bardziej precyzyjny i wiarygodny.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168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Istnieją różne techniki analizy ruchu i wiele sposobów na ich klasyfikację. Ogólnie można mówić o grupie systemów </a:t>
            </a:r>
            <a:r>
              <a:rPr lang="pl-PL" dirty="0" err="1"/>
              <a:t>motion</a:t>
            </a:r>
            <a:r>
              <a:rPr lang="pl-PL" dirty="0"/>
              <a:t> </a:t>
            </a:r>
            <a:r>
              <a:rPr lang="pl-PL" dirty="0" err="1"/>
              <a:t>capture</a:t>
            </a:r>
            <a:r>
              <a:rPr lang="pl-PL" dirty="0"/>
              <a:t> opartych na analizie obrazu, grupie nawiązującej do systemów inercyjnych oraz grupie innych typów systemów, w tym takich technologii jak GPS, inklinometry czy goniometry. Każdy z nich ma swoją specyfikę w zakresie właściwości pomiarowych i parametrów z nich pozyskiwanych. Ważne jest, aby je dobrze poznać, aby móc je odpowiednio wykorzystać; niektóre z nich są prostsze, a inne wymagają dużej wiedzy technicznej.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71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Główne obszary zastosowania wskazanych technik instrumentalnej analizy ruchu to obszar kliniczny, w dziedzinie sportu i ergonomii (przede</a:t>
            </a:r>
            <a:r>
              <a:rPr lang="pl-PL" baseline="0" dirty="0"/>
              <a:t> wszystkim </a:t>
            </a:r>
            <a:r>
              <a:rPr lang="pl-PL" dirty="0"/>
              <a:t>do badania środowiska pracy). Przykłady zastosowań mogą obejmować zarówno charakterystykę patologii układu mięśniowo-szkieletowego i ocenę funkcjonalną codziennych czynności, jak i ocenę techniki i wyników sportowych, a także ocenę niektórych zadań lub narzędzi związanych z pracą.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168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Przechodzimy do ćwiczenia związanego z analizą ruchu za pomocą technik instrumentalnych.</a:t>
            </a:r>
          </a:p>
          <a:p>
            <a:r>
              <a:rPr lang="pl-PL" dirty="0"/>
              <a:t>Najpierw dobierzcie się w pary i nadajcie każdej drużynie nazwę.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239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Podczas tych</a:t>
            </a:r>
            <a:r>
              <a:rPr lang="pl-PL" baseline="0" dirty="0"/>
              <a:t> zajęć</a:t>
            </a:r>
            <a:r>
              <a:rPr lang="pl-PL" dirty="0"/>
              <a:t> każda para studentów będzie musiała zaproponować temat badania. Tematem tym może być czynność, gest, patologia, staw lub część ciała, która może być mierzona przy pomocy instrumentalnych technik analizy ruchu w różnych środowiskach. Można zaproponować maksymalnie 10 tematów. Nauczyciel może podać wstępny przykład, taki jak "wchodzenie po schodach".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530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Nauczyciel zaproponuje po dwie grupy do każdego tematu, lub każda para może wybrać jedną losowo. Wszystkie tematy muszą zostać przeanalizowane przez dwie grupy/pary studentów. Z dwóch grup lub par pracujących nad tym samym tematem, jedna z nich zostanie przydzielona</a:t>
            </a:r>
            <a:r>
              <a:rPr lang="pl-PL" baseline="0" dirty="0"/>
              <a:t> do</a:t>
            </a:r>
            <a:r>
              <a:rPr lang="pl-PL" dirty="0"/>
              <a:t> systemu przechwytywania optycznego, takiego jak fotogrametria 3D, a drugiej parze system inercyjny lub inny. Teraz każda z grup ma za zadanie znaleźć w internetowych źródłach naukowych (Google Scholar, </a:t>
            </a:r>
            <a:r>
              <a:rPr lang="pl-PL" dirty="0" err="1"/>
              <a:t>PubMed</a:t>
            </a:r>
            <a:r>
              <a:rPr lang="pl-PL" dirty="0"/>
              <a:t>, </a:t>
            </a:r>
            <a:r>
              <a:rPr lang="pl-PL" dirty="0" err="1"/>
              <a:t>Scopus</a:t>
            </a:r>
            <a:r>
              <a:rPr lang="pl-PL" dirty="0"/>
              <a:t>,...) informacje na temat przydzielonego tematu i przydzielonej techniki instrumentalnej, lub bardziej szczegółowo, w jaki sposób zaproponowany temat może być badany z zastosowaniem przydzielonej techniki.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442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Treść arkusza przedstawia nauczyciel, a studenci</a:t>
            </a:r>
            <a:r>
              <a:rPr lang="pl-PL" baseline="0" dirty="0"/>
              <a:t> </a:t>
            </a:r>
            <a:r>
              <a:rPr lang="pl-PL" dirty="0"/>
              <a:t>pracują w parach, starając się odpowiedzieć na wszystkie pytania. Powinni</a:t>
            </a:r>
            <a:r>
              <a:rPr lang="pl-PL" baseline="0" dirty="0"/>
              <a:t> wykorzystać</a:t>
            </a:r>
            <a:r>
              <a:rPr lang="pl-PL" dirty="0"/>
              <a:t> do tego informacje pozyskane z wyszukiwarki internetowej. </a:t>
            </a:r>
          </a:p>
          <a:p>
            <a:r>
              <a:rPr lang="pl-PL" dirty="0"/>
              <a:t>Nauczyciel może w trakcie realizacji ćwiczenia zebrać wątpliwości i je przedyskutować na koniec zajęć lub na innej sesji, prosząc ponadto studentów o samodzielne poszukanie odpowiedzi.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465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Kiedy studenci zakończą ćwiczenie i wypełnią arkusze pracy, nauczyciel wybiera temat, a każda para, która została do niego przypisana, musi przedstawić odpowiedzi z arkusza pozostałym studentom podczas krótkiej prezentacji. </a:t>
            </a:r>
          </a:p>
          <a:p>
            <a:r>
              <a:rPr lang="pl-PL" dirty="0"/>
              <a:t>Studenci mogą zadawać pytania lub pomagać prelegentom, wyciągane są główne wnioski dotyczące podobieństw lub różnic pomiędzy technikami, a opcjonalnie odbywa się głosowanie na najlepszą parę.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816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789040"/>
            <a:ext cx="72008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MODUŁ PODSTAWY BIOMECHANIKI 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Jednostka dydaktyczna D: TECHNIKI ANALIZY RUCHU I SIŁ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D.1. Jak można mierzyć ruchy i jakie parametry można analizować? Jakie są główne zastosowania takich pomiarów?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39722C-FA4C-4AE0-97C8-EFF5781A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00808"/>
            <a:ext cx="7200900" cy="604837"/>
          </a:xfrm>
        </p:spPr>
        <p:txBody>
          <a:bodyPr/>
          <a:lstStyle/>
          <a:p>
            <a:r>
              <a:rPr lang="en-GB" dirty="0"/>
              <a:t>Workflow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5. </a:t>
            </a:r>
            <a:r>
              <a:rPr lang="pl-PL" dirty="0"/>
              <a:t>Prezentacja rezultatów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08D982-EB78-4FF2-B33C-F7A8FD9F2F7D}"/>
              </a:ext>
            </a:extLst>
          </p:cNvPr>
          <p:cNvSpPr txBox="1"/>
          <p:nvPr/>
        </p:nvSpPr>
        <p:spPr>
          <a:xfrm>
            <a:off x="751255" y="43462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Outsiders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C76AC2-961A-4E5B-A011-9E06FB17E293}"/>
              </a:ext>
            </a:extLst>
          </p:cNvPr>
          <p:cNvSpPr txBox="1"/>
          <p:nvPr/>
        </p:nvSpPr>
        <p:spPr>
          <a:xfrm>
            <a:off x="6295093" y="4307005"/>
            <a:ext cx="271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Incredibles</a:t>
            </a:r>
          </a:p>
        </p:txBody>
      </p:sp>
      <p:pic>
        <p:nvPicPr>
          <p:cNvPr id="5122" name="Picture 2" descr="Resultado de imagen de man speaking free icon">
            <a:extLst>
              <a:ext uri="{FF2B5EF4-FFF2-40B4-BE49-F238E27FC236}">
                <a16:creationId xmlns:a16="http://schemas.microsoft.com/office/drawing/2014/main" id="{0679C331-1F82-4046-BC80-6F32ECA6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06" y="3042593"/>
            <a:ext cx="344618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man speaking free icon">
            <a:extLst>
              <a:ext uri="{FF2B5EF4-FFF2-40B4-BE49-F238E27FC236}">
                <a16:creationId xmlns:a16="http://schemas.microsoft.com/office/drawing/2014/main" id="{F5BC3366-8880-4FDF-826C-DCFC32E2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202">
            <a:off x="6607892" y="1558995"/>
            <a:ext cx="1734145" cy="17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620105" y="9171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5741789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273E72E8-23D4-4CF7-8A23-E7B4E4A562C1}"/>
              </a:ext>
            </a:extLst>
          </p:cNvPr>
          <p:cNvSpPr txBox="1">
            <a:spLocks/>
          </p:cNvSpPr>
          <p:nvPr/>
        </p:nvSpPr>
        <p:spPr>
          <a:xfrm>
            <a:off x="755576" y="1700808"/>
            <a:ext cx="7200900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GB" kern="0" dirty="0"/>
              <a:t>Workflow</a:t>
            </a:r>
            <a:br>
              <a:rPr lang="en-GB" kern="0" dirty="0"/>
            </a:br>
            <a:br>
              <a:rPr lang="en-GB" kern="0" dirty="0"/>
            </a:br>
            <a:r>
              <a:rPr lang="en-GB" kern="0" dirty="0"/>
              <a:t>1. </a:t>
            </a:r>
            <a:r>
              <a:rPr lang="en-GB" kern="0" dirty="0" err="1"/>
              <a:t>Dobierzcie</a:t>
            </a:r>
            <a:r>
              <a:rPr lang="en-GB" kern="0" dirty="0"/>
              <a:t> </a:t>
            </a:r>
            <a:r>
              <a:rPr lang="en-GB" kern="0" dirty="0" err="1"/>
              <a:t>się</a:t>
            </a:r>
            <a:r>
              <a:rPr lang="en-GB" kern="0" dirty="0"/>
              <a:t> w </a:t>
            </a:r>
            <a:r>
              <a:rPr lang="en-GB" kern="0" dirty="0" err="1"/>
              <a:t>pary</a:t>
            </a:r>
            <a:r>
              <a:rPr lang="es-ES" kern="0" dirty="0"/>
              <a:t>!!</a:t>
            </a:r>
          </a:p>
        </p:txBody>
      </p:sp>
      <p:pic>
        <p:nvPicPr>
          <p:cNvPr id="4" name="Picture 2" descr="Resultado de imagen de couples icon">
            <a:extLst>
              <a:ext uri="{FF2B5EF4-FFF2-40B4-BE49-F238E27FC236}">
                <a16:creationId xmlns:a16="http://schemas.microsoft.com/office/drawing/2014/main" id="{A2D23EBA-AA14-498B-ACED-FC94B7BC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68" flipH="1">
            <a:off x="6686558" y="1968163"/>
            <a:ext cx="1618235" cy="15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62E7D36-AC8F-4A55-8019-D884921C3CB8}"/>
              </a:ext>
            </a:extLst>
          </p:cNvPr>
          <p:cNvSpPr/>
          <p:nvPr/>
        </p:nvSpPr>
        <p:spPr bwMode="auto">
          <a:xfrm>
            <a:off x="2555826" y="3796272"/>
            <a:ext cx="3600400" cy="1512168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ct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F26200"/>
                </a:solidFill>
                <a:effectLst/>
                <a:latin typeface="Arial" charset="0"/>
                <a:sym typeface="Arial" charset="0"/>
              </a:rPr>
              <a:t>Czy przestudiowaliście</a:t>
            </a:r>
            <a:r>
              <a:rPr kumimoji="0" lang="pl-PL" sz="2000" b="1" i="0" u="none" strike="noStrike" cap="none" normalizeH="0" dirty="0">
                <a:ln>
                  <a:noFill/>
                </a:ln>
                <a:solidFill>
                  <a:srgbClr val="F26200"/>
                </a:solidFill>
                <a:effectLst/>
                <a:latin typeface="Arial" charset="0"/>
                <a:sym typeface="Arial" charset="0"/>
              </a:rPr>
              <a:t> materiał </a:t>
            </a:r>
            <a:r>
              <a:rPr kumimoji="0" lang="pl-PL" sz="2000" b="1" i="0" u="none" strike="noStrike" cap="none" normalizeH="0" dirty="0" err="1">
                <a:ln>
                  <a:noFill/>
                </a:ln>
                <a:solidFill>
                  <a:srgbClr val="F26200"/>
                </a:solidFill>
                <a:effectLst/>
                <a:latin typeface="Arial" charset="0"/>
                <a:sym typeface="Arial" charset="0"/>
              </a:rPr>
              <a:t>teoryteczny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26200"/>
                </a:solidFill>
                <a:effectLst/>
                <a:latin typeface="Arial" charset="0"/>
                <a:sym typeface="Arial" charset="0"/>
              </a:rPr>
              <a:t>??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620105" y="9171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2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44883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273E72E8-23D4-4CF7-8A23-E7B4E4A562C1}"/>
              </a:ext>
            </a:extLst>
          </p:cNvPr>
          <p:cNvSpPr txBox="1">
            <a:spLocks/>
          </p:cNvSpPr>
          <p:nvPr/>
        </p:nvSpPr>
        <p:spPr>
          <a:xfrm>
            <a:off x="755576" y="1700808"/>
            <a:ext cx="7200900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GB" kern="0" dirty="0"/>
              <a:t>Workflow</a:t>
            </a:r>
            <a:br>
              <a:rPr lang="en-GB" kern="0" dirty="0"/>
            </a:br>
            <a:br>
              <a:rPr lang="en-GB" kern="0" dirty="0"/>
            </a:br>
            <a:r>
              <a:rPr lang="en-GB" kern="0" dirty="0"/>
              <a:t>2. </a:t>
            </a:r>
            <a:r>
              <a:rPr lang="pl-PL" kern="0" dirty="0"/>
              <a:t>Opracuj </a:t>
            </a:r>
            <a:r>
              <a:rPr lang="en-GB" kern="0" dirty="0"/>
              <a:t>PPT !!</a:t>
            </a:r>
          </a:p>
          <a:p>
            <a:endParaRPr lang="es-ES" kern="0" dirty="0"/>
          </a:p>
          <a:p>
            <a:r>
              <a:rPr lang="pl-PL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Zawartość pracy</a:t>
            </a:r>
            <a:endParaRPr lang="en-GB" kern="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endParaRPr lang="en-GB" kern="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pl-PL" sz="1800" kern="0" dirty="0">
                <a:solidFill>
                  <a:schemeClr val="bg2">
                    <a:lumMod val="75000"/>
                  </a:schemeClr>
                </a:solidFill>
              </a:rPr>
              <a:t>Rodzaj ruchu</a:t>
            </a:r>
          </a:p>
          <a:p>
            <a:pPr marL="457200" indent="-457200">
              <a:buAutoNum type="arabicPeriod"/>
            </a:pPr>
            <a:r>
              <a:rPr lang="pl-PL" sz="1800" kern="0" dirty="0">
                <a:solidFill>
                  <a:schemeClr val="bg2">
                    <a:lumMod val="75000"/>
                  </a:schemeClr>
                </a:solidFill>
              </a:rPr>
              <a:t>Cele</a:t>
            </a:r>
          </a:p>
          <a:p>
            <a:pPr marL="457200" indent="-457200">
              <a:buAutoNum type="arabicPeriod"/>
            </a:pPr>
            <a:r>
              <a:rPr lang="pl-PL" sz="1800" kern="0" dirty="0">
                <a:solidFill>
                  <a:schemeClr val="bg2">
                    <a:lumMod val="75000"/>
                  </a:schemeClr>
                </a:solidFill>
              </a:rPr>
              <a:t>Technika analizy ruchu</a:t>
            </a:r>
          </a:p>
          <a:p>
            <a:pPr marL="457200" indent="-457200">
              <a:buAutoNum type="arabicPeriod"/>
            </a:pPr>
            <a:r>
              <a:rPr lang="pl-PL" sz="1800" kern="0" dirty="0">
                <a:solidFill>
                  <a:schemeClr val="bg2">
                    <a:lumMod val="75000"/>
                  </a:schemeClr>
                </a:solidFill>
              </a:rPr>
              <a:t>Główne parametry</a:t>
            </a:r>
            <a:endParaRPr lang="es-ES" kern="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620105" y="9171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9499440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273E72E8-23D4-4CF7-8A23-E7B4E4A562C1}"/>
              </a:ext>
            </a:extLst>
          </p:cNvPr>
          <p:cNvSpPr txBox="1">
            <a:spLocks/>
          </p:cNvSpPr>
          <p:nvPr/>
        </p:nvSpPr>
        <p:spPr>
          <a:xfrm>
            <a:off x="755576" y="1700808"/>
            <a:ext cx="7200900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GB" kern="0" dirty="0"/>
              <a:t>Workflow</a:t>
            </a:r>
            <a:br>
              <a:rPr lang="en-GB" kern="0" dirty="0"/>
            </a:br>
            <a:br>
              <a:rPr lang="en-GB" kern="0" dirty="0"/>
            </a:br>
            <a:r>
              <a:rPr lang="en-GB" kern="0" dirty="0"/>
              <a:t>3. Pre</a:t>
            </a:r>
            <a:r>
              <a:rPr lang="pl-PL" kern="0" dirty="0" err="1"/>
              <a:t>zentacja</a:t>
            </a:r>
            <a:r>
              <a:rPr lang="en-GB" kern="0" dirty="0"/>
              <a:t> !!</a:t>
            </a:r>
            <a:endParaRPr lang="es-ES" kern="0" dirty="0"/>
          </a:p>
          <a:p>
            <a:endParaRPr lang="es-ES" kern="0" dirty="0"/>
          </a:p>
        </p:txBody>
      </p:sp>
      <p:pic>
        <p:nvPicPr>
          <p:cNvPr id="6146" name="Picture 2" descr="Resultado de imagen de presentation free icon">
            <a:extLst>
              <a:ext uri="{FF2B5EF4-FFF2-40B4-BE49-F238E27FC236}">
                <a16:creationId xmlns:a16="http://schemas.microsoft.com/office/drawing/2014/main" id="{5559476D-1FB8-48F6-AF80-ED9BBE80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561">
            <a:off x="6344020" y="1719270"/>
            <a:ext cx="1994185" cy="18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options icon free">
            <a:extLst>
              <a:ext uri="{FF2B5EF4-FFF2-40B4-BE49-F238E27FC236}">
                <a16:creationId xmlns:a16="http://schemas.microsoft.com/office/drawing/2014/main" id="{B75791F4-1364-4D74-BD8F-AB5DC45B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05610"/>
            <a:ext cx="1893492" cy="189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482D45-55B2-4D06-91F4-D38B0BA63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836712" cy="83671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620105" y="9171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2687718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0796352-3294-4FEF-822F-8C54171C443B}"/>
              </a:ext>
            </a:extLst>
          </p:cNvPr>
          <p:cNvSpPr txBox="1"/>
          <p:nvPr/>
        </p:nvSpPr>
        <p:spPr>
          <a:xfrm>
            <a:off x="2411760" y="4653136"/>
            <a:ext cx="5256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SPIS TREŚCI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b="0" dirty="0">
                <a:solidFill>
                  <a:schemeClr val="accent2">
                    <a:lumMod val="75000"/>
                  </a:schemeClr>
                </a:solidFill>
              </a:rPr>
              <a:t>Jak mogę zmierzyć ruchy? Główne techniki analizy instrumentalnej w biomechanice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b="0" dirty="0">
                <a:solidFill>
                  <a:schemeClr val="accent2">
                    <a:lumMod val="75000"/>
                  </a:schemeClr>
                </a:solidFill>
              </a:rPr>
              <a:t>Główne obszary zastosowań i przykłady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warsztatowe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	 </a:t>
            </a: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">
            <a:extLst>
              <a:ext uri="{FF2B5EF4-FFF2-40B4-BE49-F238E27FC236}">
                <a16:creationId xmlns:a16="http://schemas.microsoft.com/office/drawing/2014/main" id="{15F2DE3E-CCEB-4070-B885-720C0ADE6AB5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Pomiar ruchu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D7A45D-F9CE-40A9-9140-A45EF6657716}"/>
              </a:ext>
            </a:extLst>
          </p:cNvPr>
          <p:cNvSpPr txBox="1"/>
          <p:nvPr/>
        </p:nvSpPr>
        <p:spPr>
          <a:xfrm>
            <a:off x="2326416" y="169935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Ewolucja w zakresie analizy ruchu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de eye free icon">
            <a:extLst>
              <a:ext uri="{FF2B5EF4-FFF2-40B4-BE49-F238E27FC236}">
                <a16:creationId xmlns:a16="http://schemas.microsoft.com/office/drawing/2014/main" id="{428929DF-7A72-4232-A84E-EAB6696F0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9" y="4199401"/>
            <a:ext cx="1250513" cy="12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man walking  free icon">
            <a:extLst>
              <a:ext uri="{FF2B5EF4-FFF2-40B4-BE49-F238E27FC236}">
                <a16:creationId xmlns:a16="http://schemas.microsoft.com/office/drawing/2014/main" id="{F1119B40-6C56-4631-8367-B0A48E90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9" y="2975778"/>
            <a:ext cx="1250512" cy="12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camera free icon">
            <a:extLst>
              <a:ext uri="{FF2B5EF4-FFF2-40B4-BE49-F238E27FC236}">
                <a16:creationId xmlns:a16="http://schemas.microsoft.com/office/drawing/2014/main" id="{3001874C-4185-4784-B2E4-4035AB87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1071562" cy="8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EE8700F-E8DB-4E06-8263-5E07EB52CB23}"/>
              </a:ext>
            </a:extLst>
          </p:cNvPr>
          <p:cNvGrpSpPr/>
          <p:nvPr/>
        </p:nvGrpSpPr>
        <p:grpSpPr>
          <a:xfrm>
            <a:off x="3464044" y="3063558"/>
            <a:ext cx="2059073" cy="1128367"/>
            <a:chOff x="3918850" y="3397834"/>
            <a:chExt cx="2005648" cy="1128177"/>
          </a:xfrm>
        </p:grpSpPr>
        <p:pic>
          <p:nvPicPr>
            <p:cNvPr id="1034" name="Picture 10" descr="Resultado de imagen de picture frame free icon">
              <a:extLst>
                <a:ext uri="{FF2B5EF4-FFF2-40B4-BE49-F238E27FC236}">
                  <a16:creationId xmlns:a16="http://schemas.microsoft.com/office/drawing/2014/main" id="{9A01E792-B303-446E-BBF7-DC15EFF4E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850" y="3397834"/>
              <a:ext cx="2005648" cy="112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esultado de imagen de man walking  free icon">
              <a:extLst>
                <a:ext uri="{FF2B5EF4-FFF2-40B4-BE49-F238E27FC236}">
                  <a16:creationId xmlns:a16="http://schemas.microsoft.com/office/drawing/2014/main" id="{59E05936-C1A1-4A2B-A9E2-F5C9E8953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870" y="3690852"/>
              <a:ext cx="562146" cy="562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esultado de imagen de man walking  free icon">
              <a:extLst>
                <a:ext uri="{FF2B5EF4-FFF2-40B4-BE49-F238E27FC236}">
                  <a16:creationId xmlns:a16="http://schemas.microsoft.com/office/drawing/2014/main" id="{92629734-8685-4071-8E83-2614D0941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680849"/>
              <a:ext cx="562146" cy="562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6F835F-4CBC-49C2-928C-CC05D9D6A45B}"/>
              </a:ext>
            </a:extLst>
          </p:cNvPr>
          <p:cNvGrpSpPr/>
          <p:nvPr/>
        </p:nvGrpSpPr>
        <p:grpSpPr>
          <a:xfrm rot="20516787">
            <a:off x="1866232" y="3324581"/>
            <a:ext cx="563220" cy="782541"/>
            <a:chOff x="2437852" y="2646459"/>
            <a:chExt cx="825160" cy="1152128"/>
          </a:xfrm>
        </p:grpSpPr>
        <p:pic>
          <p:nvPicPr>
            <p:cNvPr id="1036" name="Picture 12" descr="Resultado de imagen de picture frame free icon">
              <a:extLst>
                <a:ext uri="{FF2B5EF4-FFF2-40B4-BE49-F238E27FC236}">
                  <a16:creationId xmlns:a16="http://schemas.microsoft.com/office/drawing/2014/main" id="{26EB3BF9-6270-4EF3-8CAC-6D3FF0760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525" y="2646459"/>
              <a:ext cx="782487" cy="1152128"/>
            </a:xfrm>
            <a:prstGeom prst="rect">
              <a:avLst/>
            </a:prstGeom>
            <a:noFill/>
            <a:ln>
              <a:solidFill>
                <a:srgbClr val="0404E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sultado de imagen de man walking  free icon">
              <a:extLst>
                <a:ext uri="{FF2B5EF4-FFF2-40B4-BE49-F238E27FC236}">
                  <a16:creationId xmlns:a16="http://schemas.microsoft.com/office/drawing/2014/main" id="{BCACB0AF-6C1F-45E7-A56A-2133A8883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852" y="2791121"/>
              <a:ext cx="825160" cy="8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88F2BD1-81A8-4A10-A779-684B5C7382A2}"/>
              </a:ext>
            </a:extLst>
          </p:cNvPr>
          <p:cNvGrpSpPr/>
          <p:nvPr/>
        </p:nvGrpSpPr>
        <p:grpSpPr>
          <a:xfrm rot="20516787">
            <a:off x="2054486" y="3064962"/>
            <a:ext cx="563220" cy="782541"/>
            <a:chOff x="2437852" y="2646459"/>
            <a:chExt cx="825160" cy="1152128"/>
          </a:xfrm>
        </p:grpSpPr>
        <p:pic>
          <p:nvPicPr>
            <p:cNvPr id="16" name="Picture 12" descr="Resultado de imagen de picture frame free icon">
              <a:extLst>
                <a:ext uri="{FF2B5EF4-FFF2-40B4-BE49-F238E27FC236}">
                  <a16:creationId xmlns:a16="http://schemas.microsoft.com/office/drawing/2014/main" id="{2838811A-774D-4872-9E72-7F6E14E85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525" y="2646459"/>
              <a:ext cx="782487" cy="1152128"/>
            </a:xfrm>
            <a:prstGeom prst="rect">
              <a:avLst/>
            </a:prstGeom>
            <a:noFill/>
            <a:ln>
              <a:solidFill>
                <a:srgbClr val="0404E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n de man walking  free icon">
              <a:extLst>
                <a:ext uri="{FF2B5EF4-FFF2-40B4-BE49-F238E27FC236}">
                  <a16:creationId xmlns:a16="http://schemas.microsoft.com/office/drawing/2014/main" id="{CBBF5F9D-D44E-49BC-97E9-D1EABC065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852" y="2791121"/>
              <a:ext cx="825160" cy="8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0CB0D28-899A-48A9-8007-9F989CE1040F}"/>
              </a:ext>
            </a:extLst>
          </p:cNvPr>
          <p:cNvGrpSpPr/>
          <p:nvPr/>
        </p:nvGrpSpPr>
        <p:grpSpPr>
          <a:xfrm rot="308547">
            <a:off x="2462675" y="3154629"/>
            <a:ext cx="563220" cy="782541"/>
            <a:chOff x="2437852" y="2646459"/>
            <a:chExt cx="825160" cy="1152128"/>
          </a:xfrm>
        </p:grpSpPr>
        <p:pic>
          <p:nvPicPr>
            <p:cNvPr id="19" name="Picture 12" descr="Resultado de imagen de picture frame free icon">
              <a:extLst>
                <a:ext uri="{FF2B5EF4-FFF2-40B4-BE49-F238E27FC236}">
                  <a16:creationId xmlns:a16="http://schemas.microsoft.com/office/drawing/2014/main" id="{48540EEA-9BB6-4255-93C0-5E97DE9AA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525" y="2646459"/>
              <a:ext cx="782487" cy="1152128"/>
            </a:xfrm>
            <a:prstGeom prst="rect">
              <a:avLst/>
            </a:prstGeom>
            <a:noFill/>
            <a:ln>
              <a:solidFill>
                <a:srgbClr val="0404E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esultado de imagen de man walking  free icon">
              <a:extLst>
                <a:ext uri="{FF2B5EF4-FFF2-40B4-BE49-F238E27FC236}">
                  <a16:creationId xmlns:a16="http://schemas.microsoft.com/office/drawing/2014/main" id="{77881EE6-86D4-410D-8C6E-67E12E1BA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852" y="2791121"/>
              <a:ext cx="825160" cy="8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Resultado de imagen de computer screen icon free">
            <a:extLst>
              <a:ext uri="{FF2B5EF4-FFF2-40B4-BE49-F238E27FC236}">
                <a16:creationId xmlns:a16="http://schemas.microsoft.com/office/drawing/2014/main" id="{061B2664-3A9C-4308-9A01-3126C7B6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91" y="2939562"/>
            <a:ext cx="1947640" cy="2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n de man walking  free icon">
            <a:extLst>
              <a:ext uri="{FF2B5EF4-FFF2-40B4-BE49-F238E27FC236}">
                <a16:creationId xmlns:a16="http://schemas.microsoft.com/office/drawing/2014/main" id="{90FDD5CD-CA93-4A0D-974E-34E5C44D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48" y="3770000"/>
            <a:ext cx="2393832" cy="23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sultado de imagen de man walking  free icon">
            <a:extLst>
              <a:ext uri="{FF2B5EF4-FFF2-40B4-BE49-F238E27FC236}">
                <a16:creationId xmlns:a16="http://schemas.microsoft.com/office/drawing/2014/main" id="{C9ED54BB-6797-4688-9402-D7DD5D41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28" y="3547204"/>
            <a:ext cx="694252" cy="6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de computer screen icon free">
            <a:extLst>
              <a:ext uri="{FF2B5EF4-FFF2-40B4-BE49-F238E27FC236}">
                <a16:creationId xmlns:a16="http://schemas.microsoft.com/office/drawing/2014/main" id="{F0121705-B399-4C6C-9F72-CD8DA06E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070">
            <a:off x="6986051" y="4565590"/>
            <a:ext cx="2157949" cy="2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sultado de imagen de man walking  free icon">
            <a:extLst>
              <a:ext uri="{FF2B5EF4-FFF2-40B4-BE49-F238E27FC236}">
                <a16:creationId xmlns:a16="http://schemas.microsoft.com/office/drawing/2014/main" id="{DB62CAC4-4991-4229-AFA3-164D3ED3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588">
            <a:off x="7372523" y="5546542"/>
            <a:ext cx="204646" cy="2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sultado de imagen de man walking  free icon">
            <a:extLst>
              <a:ext uri="{FF2B5EF4-FFF2-40B4-BE49-F238E27FC236}">
                <a16:creationId xmlns:a16="http://schemas.microsoft.com/office/drawing/2014/main" id="{9ABB5F90-8037-44BD-B246-400AC30C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51">
            <a:off x="7644454" y="5282121"/>
            <a:ext cx="368446" cy="3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n de man walking  free icon">
            <a:extLst>
              <a:ext uri="{FF2B5EF4-FFF2-40B4-BE49-F238E27FC236}">
                <a16:creationId xmlns:a16="http://schemas.microsoft.com/office/drawing/2014/main" id="{B6170B5F-66A7-4708-8A1F-096BA669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51">
            <a:off x="8341275" y="5729783"/>
            <a:ext cx="293084" cy="2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76437B7-3150-4739-93AA-DBA26A7E0F5C}"/>
              </a:ext>
            </a:extLst>
          </p:cNvPr>
          <p:cNvSpPr/>
          <p:nvPr/>
        </p:nvSpPr>
        <p:spPr bwMode="auto">
          <a:xfrm>
            <a:off x="6380787" y="4365104"/>
            <a:ext cx="105886" cy="12065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DC9071E-C8B4-4CE8-AC2B-A266CA91BBDF}"/>
              </a:ext>
            </a:extLst>
          </p:cNvPr>
          <p:cNvSpPr/>
          <p:nvPr/>
        </p:nvSpPr>
        <p:spPr bwMode="auto">
          <a:xfrm>
            <a:off x="6881985" y="4258264"/>
            <a:ext cx="105886" cy="12065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5670C7E-D8D2-4BF0-AB52-D47C1812C61D}"/>
              </a:ext>
            </a:extLst>
          </p:cNvPr>
          <p:cNvSpPr/>
          <p:nvPr/>
        </p:nvSpPr>
        <p:spPr bwMode="auto">
          <a:xfrm>
            <a:off x="6732240" y="4892523"/>
            <a:ext cx="105886" cy="12065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7785EEB-3661-49AD-997C-58412E847FBD}"/>
              </a:ext>
            </a:extLst>
          </p:cNvPr>
          <p:cNvSpPr/>
          <p:nvPr/>
        </p:nvSpPr>
        <p:spPr bwMode="auto">
          <a:xfrm>
            <a:off x="7020272" y="5324571"/>
            <a:ext cx="105886" cy="12065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pic>
        <p:nvPicPr>
          <p:cNvPr id="1044" name="Picture 20" descr="Resultado de imagen de camera icon free">
            <a:extLst>
              <a:ext uri="{FF2B5EF4-FFF2-40B4-BE49-F238E27FC236}">
                <a16:creationId xmlns:a16="http://schemas.microsoft.com/office/drawing/2014/main" id="{57A3656E-49EC-4851-ADBF-43D45DC2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98" y="4082374"/>
            <a:ext cx="1287475" cy="11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de camera icon free">
            <a:extLst>
              <a:ext uri="{FF2B5EF4-FFF2-40B4-BE49-F238E27FC236}">
                <a16:creationId xmlns:a16="http://schemas.microsoft.com/office/drawing/2014/main" id="{CC30E57D-A2E2-45E4-B511-4FCC4AAE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3756">
            <a:off x="5933406" y="2450460"/>
            <a:ext cx="542590" cy="5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Resultado de imagen de camera icon free">
            <a:extLst>
              <a:ext uri="{FF2B5EF4-FFF2-40B4-BE49-F238E27FC236}">
                <a16:creationId xmlns:a16="http://schemas.microsoft.com/office/drawing/2014/main" id="{1DD35FBD-CCF4-44E8-B973-AF9A2EE3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4629" flipH="1" flipV="1">
            <a:off x="7825802" y="2318075"/>
            <a:ext cx="478444" cy="4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n de camera icon free">
            <a:extLst>
              <a:ext uri="{FF2B5EF4-FFF2-40B4-BE49-F238E27FC236}">
                <a16:creationId xmlns:a16="http://schemas.microsoft.com/office/drawing/2014/main" id="{93C3F9B5-66A3-4604-BF1E-1E4105F7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00" y="3057981"/>
            <a:ext cx="266264" cy="2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n relacionada">
            <a:extLst>
              <a:ext uri="{FF2B5EF4-FFF2-40B4-BE49-F238E27FC236}">
                <a16:creationId xmlns:a16="http://schemas.microsoft.com/office/drawing/2014/main" id="{3F6AB3F7-E89C-4195-A4EE-B84C670F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69" y="3252584"/>
            <a:ext cx="750313" cy="75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4E187A7-1B8D-4B3B-AAB9-B82166B494B2}"/>
              </a:ext>
            </a:extLst>
          </p:cNvPr>
          <p:cNvSpPr/>
          <p:nvPr/>
        </p:nvSpPr>
        <p:spPr bwMode="auto">
          <a:xfrm>
            <a:off x="7854950" y="3431257"/>
            <a:ext cx="825500" cy="364913"/>
          </a:xfrm>
          <a:custGeom>
            <a:avLst/>
            <a:gdLst>
              <a:gd name="connsiteX0" fmla="*/ 0 w 825500"/>
              <a:gd name="connsiteY0" fmla="*/ 251743 h 364913"/>
              <a:gd name="connsiteX1" fmla="*/ 127000 w 825500"/>
              <a:gd name="connsiteY1" fmla="*/ 83468 h 364913"/>
              <a:gd name="connsiteX2" fmla="*/ 187325 w 825500"/>
              <a:gd name="connsiteY2" fmla="*/ 207293 h 364913"/>
              <a:gd name="connsiteX3" fmla="*/ 323850 w 825500"/>
              <a:gd name="connsiteY3" fmla="*/ 359693 h 364913"/>
              <a:gd name="connsiteX4" fmla="*/ 476250 w 825500"/>
              <a:gd name="connsiteY4" fmla="*/ 4093 h 364913"/>
              <a:gd name="connsiteX5" fmla="*/ 549275 w 825500"/>
              <a:gd name="connsiteY5" fmla="*/ 175543 h 364913"/>
              <a:gd name="connsiteX6" fmla="*/ 635000 w 825500"/>
              <a:gd name="connsiteY6" fmla="*/ 315243 h 364913"/>
              <a:gd name="connsiteX7" fmla="*/ 692150 w 825500"/>
              <a:gd name="connsiteY7" fmla="*/ 153318 h 364913"/>
              <a:gd name="connsiteX8" fmla="*/ 768350 w 825500"/>
              <a:gd name="connsiteY8" fmla="*/ 239043 h 364913"/>
              <a:gd name="connsiteX9" fmla="*/ 825500 w 825500"/>
              <a:gd name="connsiteY9" fmla="*/ 235868 h 36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500" h="364913">
                <a:moveTo>
                  <a:pt x="0" y="251743"/>
                </a:moveTo>
                <a:cubicBezTo>
                  <a:pt x="47889" y="171309"/>
                  <a:pt x="95779" y="90876"/>
                  <a:pt x="127000" y="83468"/>
                </a:cubicBezTo>
                <a:cubicBezTo>
                  <a:pt x="158221" y="76060"/>
                  <a:pt x="154517" y="161255"/>
                  <a:pt x="187325" y="207293"/>
                </a:cubicBezTo>
                <a:cubicBezTo>
                  <a:pt x="220133" y="253331"/>
                  <a:pt x="275696" y="393560"/>
                  <a:pt x="323850" y="359693"/>
                </a:cubicBezTo>
                <a:cubicBezTo>
                  <a:pt x="372004" y="325826"/>
                  <a:pt x="438679" y="34785"/>
                  <a:pt x="476250" y="4093"/>
                </a:cubicBezTo>
                <a:cubicBezTo>
                  <a:pt x="513821" y="-26599"/>
                  <a:pt x="522817" y="123685"/>
                  <a:pt x="549275" y="175543"/>
                </a:cubicBezTo>
                <a:cubicBezTo>
                  <a:pt x="575733" y="227401"/>
                  <a:pt x="611188" y="318947"/>
                  <a:pt x="635000" y="315243"/>
                </a:cubicBezTo>
                <a:cubicBezTo>
                  <a:pt x="658813" y="311539"/>
                  <a:pt x="669925" y="166018"/>
                  <a:pt x="692150" y="153318"/>
                </a:cubicBezTo>
                <a:cubicBezTo>
                  <a:pt x="714375" y="140618"/>
                  <a:pt x="746125" y="225285"/>
                  <a:pt x="768350" y="239043"/>
                </a:cubicBezTo>
                <a:cubicBezTo>
                  <a:pt x="790575" y="252801"/>
                  <a:pt x="808037" y="244334"/>
                  <a:pt x="825500" y="235868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4F704257-E142-44DB-9752-66BFC998C4D5}"/>
              </a:ext>
            </a:extLst>
          </p:cNvPr>
          <p:cNvSpPr/>
          <p:nvPr/>
        </p:nvSpPr>
        <p:spPr bwMode="auto">
          <a:xfrm>
            <a:off x="7835081" y="3861048"/>
            <a:ext cx="841375" cy="406412"/>
          </a:xfrm>
          <a:custGeom>
            <a:avLst/>
            <a:gdLst>
              <a:gd name="connsiteX0" fmla="*/ 0 w 841375"/>
              <a:gd name="connsiteY0" fmla="*/ 244475 h 406412"/>
              <a:gd name="connsiteX1" fmla="*/ 117475 w 841375"/>
              <a:gd name="connsiteY1" fmla="*/ 117475 h 406412"/>
              <a:gd name="connsiteX2" fmla="*/ 298450 w 841375"/>
              <a:gd name="connsiteY2" fmla="*/ 406400 h 406412"/>
              <a:gd name="connsiteX3" fmla="*/ 501650 w 841375"/>
              <a:gd name="connsiteY3" fmla="*/ 130175 h 406412"/>
              <a:gd name="connsiteX4" fmla="*/ 596900 w 841375"/>
              <a:gd name="connsiteY4" fmla="*/ 333375 h 406412"/>
              <a:gd name="connsiteX5" fmla="*/ 841375 w 841375"/>
              <a:gd name="connsiteY5" fmla="*/ 0 h 406412"/>
              <a:gd name="connsiteX6" fmla="*/ 841375 w 841375"/>
              <a:gd name="connsiteY6" fmla="*/ 0 h 40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375" h="406412">
                <a:moveTo>
                  <a:pt x="0" y="244475"/>
                </a:moveTo>
                <a:cubicBezTo>
                  <a:pt x="33866" y="167481"/>
                  <a:pt x="67733" y="90487"/>
                  <a:pt x="117475" y="117475"/>
                </a:cubicBezTo>
                <a:cubicBezTo>
                  <a:pt x="167217" y="144463"/>
                  <a:pt x="234421" y="404283"/>
                  <a:pt x="298450" y="406400"/>
                </a:cubicBezTo>
                <a:cubicBezTo>
                  <a:pt x="362479" y="408517"/>
                  <a:pt x="451908" y="142346"/>
                  <a:pt x="501650" y="130175"/>
                </a:cubicBezTo>
                <a:cubicBezTo>
                  <a:pt x="551392" y="118004"/>
                  <a:pt x="540279" y="355071"/>
                  <a:pt x="596900" y="333375"/>
                </a:cubicBezTo>
                <a:cubicBezTo>
                  <a:pt x="653521" y="311679"/>
                  <a:pt x="841375" y="0"/>
                  <a:pt x="841375" y="0"/>
                </a:cubicBezTo>
                <a:lnTo>
                  <a:pt x="841375" y="0"/>
                </a:ln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5166955-C94C-482E-85AD-EEC4E29A93E9}"/>
              </a:ext>
            </a:extLst>
          </p:cNvPr>
          <p:cNvCxnSpPr/>
          <p:nvPr/>
        </p:nvCxnSpPr>
        <p:spPr bwMode="auto">
          <a:xfrm>
            <a:off x="7814793" y="3381858"/>
            <a:ext cx="0" cy="9317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DB56FDA-C96D-4D8E-97BE-F4377B7CF383}"/>
              </a:ext>
            </a:extLst>
          </p:cNvPr>
          <p:cNvCxnSpPr>
            <a:cxnSpLocks/>
          </p:cNvCxnSpPr>
          <p:nvPr/>
        </p:nvCxnSpPr>
        <p:spPr bwMode="auto">
          <a:xfrm flipV="1">
            <a:off x="7740352" y="3815940"/>
            <a:ext cx="1008112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7A5ED8A4-272A-4B39-9AFF-CA01EABF21E1}"/>
              </a:ext>
            </a:extLst>
          </p:cNvPr>
          <p:cNvSpPr/>
          <p:nvPr/>
        </p:nvSpPr>
        <p:spPr bwMode="auto">
          <a:xfrm rot="1322712">
            <a:off x="8009981" y="5355521"/>
            <a:ext cx="346674" cy="179406"/>
          </a:xfrm>
          <a:custGeom>
            <a:avLst/>
            <a:gdLst>
              <a:gd name="connsiteX0" fmla="*/ 0 w 825500"/>
              <a:gd name="connsiteY0" fmla="*/ 251743 h 364913"/>
              <a:gd name="connsiteX1" fmla="*/ 127000 w 825500"/>
              <a:gd name="connsiteY1" fmla="*/ 83468 h 364913"/>
              <a:gd name="connsiteX2" fmla="*/ 187325 w 825500"/>
              <a:gd name="connsiteY2" fmla="*/ 207293 h 364913"/>
              <a:gd name="connsiteX3" fmla="*/ 323850 w 825500"/>
              <a:gd name="connsiteY3" fmla="*/ 359693 h 364913"/>
              <a:gd name="connsiteX4" fmla="*/ 476250 w 825500"/>
              <a:gd name="connsiteY4" fmla="*/ 4093 h 364913"/>
              <a:gd name="connsiteX5" fmla="*/ 549275 w 825500"/>
              <a:gd name="connsiteY5" fmla="*/ 175543 h 364913"/>
              <a:gd name="connsiteX6" fmla="*/ 635000 w 825500"/>
              <a:gd name="connsiteY6" fmla="*/ 315243 h 364913"/>
              <a:gd name="connsiteX7" fmla="*/ 692150 w 825500"/>
              <a:gd name="connsiteY7" fmla="*/ 153318 h 364913"/>
              <a:gd name="connsiteX8" fmla="*/ 768350 w 825500"/>
              <a:gd name="connsiteY8" fmla="*/ 239043 h 364913"/>
              <a:gd name="connsiteX9" fmla="*/ 825500 w 825500"/>
              <a:gd name="connsiteY9" fmla="*/ 235868 h 36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500" h="364913">
                <a:moveTo>
                  <a:pt x="0" y="251743"/>
                </a:moveTo>
                <a:cubicBezTo>
                  <a:pt x="47889" y="171309"/>
                  <a:pt x="95779" y="90876"/>
                  <a:pt x="127000" y="83468"/>
                </a:cubicBezTo>
                <a:cubicBezTo>
                  <a:pt x="158221" y="76060"/>
                  <a:pt x="154517" y="161255"/>
                  <a:pt x="187325" y="207293"/>
                </a:cubicBezTo>
                <a:cubicBezTo>
                  <a:pt x="220133" y="253331"/>
                  <a:pt x="275696" y="393560"/>
                  <a:pt x="323850" y="359693"/>
                </a:cubicBezTo>
                <a:cubicBezTo>
                  <a:pt x="372004" y="325826"/>
                  <a:pt x="438679" y="34785"/>
                  <a:pt x="476250" y="4093"/>
                </a:cubicBezTo>
                <a:cubicBezTo>
                  <a:pt x="513821" y="-26599"/>
                  <a:pt x="522817" y="123685"/>
                  <a:pt x="549275" y="175543"/>
                </a:cubicBezTo>
                <a:cubicBezTo>
                  <a:pt x="575733" y="227401"/>
                  <a:pt x="611188" y="318947"/>
                  <a:pt x="635000" y="315243"/>
                </a:cubicBezTo>
                <a:cubicBezTo>
                  <a:pt x="658813" y="311539"/>
                  <a:pt x="669925" y="166018"/>
                  <a:pt x="692150" y="153318"/>
                </a:cubicBezTo>
                <a:cubicBezTo>
                  <a:pt x="714375" y="140618"/>
                  <a:pt x="746125" y="225285"/>
                  <a:pt x="768350" y="239043"/>
                </a:cubicBezTo>
                <a:cubicBezTo>
                  <a:pt x="790575" y="252801"/>
                  <a:pt x="808037" y="244334"/>
                  <a:pt x="825500" y="235868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4795308E-1E8D-4A6D-AE12-839D4E86F825}"/>
              </a:ext>
            </a:extLst>
          </p:cNvPr>
          <p:cNvSpPr/>
          <p:nvPr/>
        </p:nvSpPr>
        <p:spPr bwMode="auto">
          <a:xfrm rot="1322712">
            <a:off x="7928783" y="5556284"/>
            <a:ext cx="353341" cy="199809"/>
          </a:xfrm>
          <a:custGeom>
            <a:avLst/>
            <a:gdLst>
              <a:gd name="connsiteX0" fmla="*/ 0 w 841375"/>
              <a:gd name="connsiteY0" fmla="*/ 244475 h 406412"/>
              <a:gd name="connsiteX1" fmla="*/ 117475 w 841375"/>
              <a:gd name="connsiteY1" fmla="*/ 117475 h 406412"/>
              <a:gd name="connsiteX2" fmla="*/ 298450 w 841375"/>
              <a:gd name="connsiteY2" fmla="*/ 406400 h 406412"/>
              <a:gd name="connsiteX3" fmla="*/ 501650 w 841375"/>
              <a:gd name="connsiteY3" fmla="*/ 130175 h 406412"/>
              <a:gd name="connsiteX4" fmla="*/ 596900 w 841375"/>
              <a:gd name="connsiteY4" fmla="*/ 333375 h 406412"/>
              <a:gd name="connsiteX5" fmla="*/ 841375 w 841375"/>
              <a:gd name="connsiteY5" fmla="*/ 0 h 406412"/>
              <a:gd name="connsiteX6" fmla="*/ 841375 w 841375"/>
              <a:gd name="connsiteY6" fmla="*/ 0 h 40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375" h="406412">
                <a:moveTo>
                  <a:pt x="0" y="244475"/>
                </a:moveTo>
                <a:cubicBezTo>
                  <a:pt x="33866" y="167481"/>
                  <a:pt x="67733" y="90487"/>
                  <a:pt x="117475" y="117475"/>
                </a:cubicBezTo>
                <a:cubicBezTo>
                  <a:pt x="167217" y="144463"/>
                  <a:pt x="234421" y="404283"/>
                  <a:pt x="298450" y="406400"/>
                </a:cubicBezTo>
                <a:cubicBezTo>
                  <a:pt x="362479" y="408517"/>
                  <a:pt x="451908" y="142346"/>
                  <a:pt x="501650" y="130175"/>
                </a:cubicBezTo>
                <a:cubicBezTo>
                  <a:pt x="551392" y="118004"/>
                  <a:pt x="540279" y="355071"/>
                  <a:pt x="596900" y="333375"/>
                </a:cubicBezTo>
                <a:cubicBezTo>
                  <a:pt x="653521" y="311679"/>
                  <a:pt x="841375" y="0"/>
                  <a:pt x="841375" y="0"/>
                </a:cubicBezTo>
                <a:lnTo>
                  <a:pt x="841375" y="0"/>
                </a:ln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88946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7A4724-D01A-4328-9F0A-64B4410E64B9}"/>
              </a:ext>
            </a:extLst>
          </p:cNvPr>
          <p:cNvSpPr txBox="1"/>
          <p:nvPr/>
        </p:nvSpPr>
        <p:spPr>
          <a:xfrm>
            <a:off x="377677" y="155679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Różne techniki wykorzystywane w biomechanice do analizy ruchów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F322EB-DC0E-460C-8139-988FA96655E5}"/>
              </a:ext>
            </a:extLst>
          </p:cNvPr>
          <p:cNvSpPr/>
          <p:nvPr/>
        </p:nvSpPr>
        <p:spPr bwMode="auto">
          <a:xfrm>
            <a:off x="227557" y="2035072"/>
            <a:ext cx="3240199" cy="10081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ct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r>
              <a:rPr kumimoji="0" lang="pl-PL" sz="2400" b="1" i="0" u="none" strike="noStrike" cap="none" normalizeH="0" baseline="0" dirty="0">
                <a:ln>
                  <a:noFill/>
                </a:ln>
                <a:solidFill>
                  <a:srgbClr val="0404E6"/>
                </a:solidFill>
                <a:effectLst/>
                <a:latin typeface="Arial" charset="0"/>
                <a:sym typeface="Arial" charset="0"/>
              </a:rPr>
              <a:t>Systemy optyczne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404E6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ACBA459-5AAC-4F9B-8BCD-2AE5F4AB77A7}"/>
              </a:ext>
            </a:extLst>
          </p:cNvPr>
          <p:cNvSpPr/>
          <p:nvPr/>
        </p:nvSpPr>
        <p:spPr bwMode="auto">
          <a:xfrm>
            <a:off x="3275856" y="2035072"/>
            <a:ext cx="3240199" cy="10081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ct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r>
              <a:rPr lang="pl-PL" sz="2400" dirty="0">
                <a:solidFill>
                  <a:srgbClr val="7030A0"/>
                </a:solidFill>
                <a:latin typeface="Arial" charset="0"/>
                <a:sym typeface="Arial" charset="0"/>
              </a:rPr>
              <a:t>Systemy inercyjne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ED68F4B-F554-4853-B059-1A458DCE51C6}"/>
              </a:ext>
            </a:extLst>
          </p:cNvPr>
          <p:cNvSpPr/>
          <p:nvPr/>
        </p:nvSpPr>
        <p:spPr bwMode="auto">
          <a:xfrm>
            <a:off x="5796136" y="2035072"/>
            <a:ext cx="3240199" cy="10081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ct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r>
              <a:rPr kumimoji="0" lang="pl-PL" sz="2400" b="1" i="0" u="none" strike="noStrike" cap="none" normalizeH="0" baseline="0" dirty="0">
                <a:ln>
                  <a:noFill/>
                </a:ln>
                <a:solidFill>
                  <a:srgbClr val="262673"/>
                </a:solidFill>
                <a:effectLst/>
                <a:latin typeface="Arial" charset="0"/>
                <a:sym typeface="Arial" charset="0"/>
              </a:rPr>
              <a:t>Inne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262673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8F6A01-AD70-46F3-8EF1-C96FA01B232C}"/>
              </a:ext>
            </a:extLst>
          </p:cNvPr>
          <p:cNvSpPr/>
          <p:nvPr/>
        </p:nvSpPr>
        <p:spPr bwMode="auto">
          <a:xfrm>
            <a:off x="528740" y="2960116"/>
            <a:ext cx="1669295" cy="10081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182563" marR="0" indent="4763" algn="ctr" defTabSz="715963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r>
              <a:rPr lang="pl-PL" sz="1800" dirty="0">
                <a:solidFill>
                  <a:sysClr val="windowText" lastClr="000000"/>
                </a:solidFill>
                <a:latin typeface="Arial" charset="0"/>
                <a:sym typeface="Arial" charset="0"/>
              </a:rPr>
              <a:t>Oparte na znacznikach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E21678-21ED-4EA6-A9D8-97463502E8F3}"/>
              </a:ext>
            </a:extLst>
          </p:cNvPr>
          <p:cNvSpPr/>
          <p:nvPr/>
        </p:nvSpPr>
        <p:spPr bwMode="auto">
          <a:xfrm>
            <a:off x="1847656" y="2904640"/>
            <a:ext cx="2022002" cy="10801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182563" marR="0" indent="4763" algn="ct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r>
              <a:rPr lang="pl-PL" sz="1800" dirty="0">
                <a:solidFill>
                  <a:sysClr val="windowText" lastClr="000000"/>
                </a:solidFill>
                <a:latin typeface="Arial" charset="0"/>
                <a:sym typeface="Arial" charset="0"/>
              </a:rPr>
              <a:t>Bez znaczników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406CD92-285E-475F-B48F-8BB0848E4946}"/>
              </a:ext>
            </a:extLst>
          </p:cNvPr>
          <p:cNvSpPr/>
          <p:nvPr/>
        </p:nvSpPr>
        <p:spPr bwMode="auto">
          <a:xfrm>
            <a:off x="3174151" y="2971828"/>
            <a:ext cx="3384377" cy="10801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ct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  <a:sym typeface="Arial" charset="0"/>
              </a:rPr>
              <a:t>I.M.U</a:t>
            </a:r>
          </a:p>
        </p:txBody>
      </p:sp>
      <p:pic>
        <p:nvPicPr>
          <p:cNvPr id="11" name="Picture 2" descr="Resultado de imagen de man icon png free">
            <a:extLst>
              <a:ext uri="{FF2B5EF4-FFF2-40B4-BE49-F238E27FC236}">
                <a16:creationId xmlns:a16="http://schemas.microsoft.com/office/drawing/2014/main" id="{B847EAB9-2E06-4E41-8778-8D69DA89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20" y="3898917"/>
            <a:ext cx="1872047" cy="18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DED2A7-FC52-4DB6-8E20-E5872987B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789040"/>
            <a:ext cx="1540072" cy="20173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94F1BE-2399-48AD-9DC8-00D289C9A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064" y="3789040"/>
            <a:ext cx="1540072" cy="21175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AB98E6-5CCF-428F-95D7-85312D187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288" y="3782422"/>
            <a:ext cx="1443887" cy="2099129"/>
          </a:xfrm>
          <a:prstGeom prst="rect">
            <a:avLst/>
          </a:prstGeom>
        </p:spPr>
      </p:pic>
      <p:sp>
        <p:nvSpPr>
          <p:cNvPr id="15" name="Prostokąt 1">
            <a:extLst>
              <a:ext uri="{FF2B5EF4-FFF2-40B4-BE49-F238E27FC236}">
                <a16:creationId xmlns:a16="http://schemas.microsoft.com/office/drawing/2014/main" id="{15F2DE3E-CCEB-4070-B885-720C0ADE6AB5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Pomiar ruchu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69930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87EFA4-FA02-4BBA-98B0-673A47CD1738}"/>
              </a:ext>
            </a:extLst>
          </p:cNvPr>
          <p:cNvSpPr txBox="1"/>
          <p:nvPr/>
        </p:nvSpPr>
        <p:spPr>
          <a:xfrm>
            <a:off x="1691680" y="162880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Obszary zainteresowania i przykłady zastosowań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de sports icon png free">
            <a:extLst>
              <a:ext uri="{FF2B5EF4-FFF2-40B4-BE49-F238E27FC236}">
                <a16:creationId xmlns:a16="http://schemas.microsoft.com/office/drawing/2014/main" id="{0A77C294-34FC-47FB-BF36-D82CD1BB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2372693" cy="23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BB2727-D6A3-452B-A8EF-36B12B8FF3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8" y="2961064"/>
            <a:ext cx="2703604" cy="2450141"/>
          </a:xfrm>
          <a:prstGeom prst="rect">
            <a:avLst/>
          </a:prstGeom>
        </p:spPr>
      </p:pic>
      <p:pic>
        <p:nvPicPr>
          <p:cNvPr id="2054" name="Picture 6" descr="Resultado de imagen de ergonomic icon png free">
            <a:extLst>
              <a:ext uri="{FF2B5EF4-FFF2-40B4-BE49-F238E27FC236}">
                <a16:creationId xmlns:a16="http://schemas.microsoft.com/office/drawing/2014/main" id="{DC96F49E-1728-4455-89F2-468689E70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785371" cy="27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1">
            <a:extLst>
              <a:ext uri="{FF2B5EF4-FFF2-40B4-BE49-F238E27FC236}">
                <a16:creationId xmlns:a16="http://schemas.microsoft.com/office/drawing/2014/main" id="{15F2DE3E-CCEB-4070-B885-720C0ADE6AB5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Pomiar ruchu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16467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439722C-FA4C-4AE0-97C8-EFF5781A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00808"/>
            <a:ext cx="7200900" cy="604837"/>
          </a:xfrm>
        </p:spPr>
        <p:txBody>
          <a:bodyPr/>
          <a:lstStyle/>
          <a:p>
            <a:r>
              <a:rPr lang="en-GB" dirty="0"/>
              <a:t>Workflow</a:t>
            </a:r>
            <a:br>
              <a:rPr lang="en-GB" dirty="0"/>
            </a:br>
            <a:br>
              <a:rPr lang="en-GB" dirty="0"/>
            </a:br>
            <a:r>
              <a:rPr lang="pl-PL" dirty="0"/>
              <a:t>1. Dobierzcie się w pary</a:t>
            </a:r>
            <a:r>
              <a:rPr lang="es-ES" dirty="0"/>
              <a:t>!!</a:t>
            </a:r>
          </a:p>
        </p:txBody>
      </p:sp>
      <p:pic>
        <p:nvPicPr>
          <p:cNvPr id="1026" name="Picture 2" descr="Resultado de imagen de couples icon">
            <a:extLst>
              <a:ext uri="{FF2B5EF4-FFF2-40B4-BE49-F238E27FC236}">
                <a16:creationId xmlns:a16="http://schemas.microsoft.com/office/drawing/2014/main" id="{7F8E08FB-811A-499F-AF95-D4477CB9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68">
            <a:off x="6616333" y="1772939"/>
            <a:ext cx="1519286" cy="15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2C3BF1-EAEA-4C5B-88DB-5AE831B79CFC}"/>
              </a:ext>
            </a:extLst>
          </p:cNvPr>
          <p:cNvSpPr txBox="1"/>
          <p:nvPr/>
        </p:nvSpPr>
        <p:spPr>
          <a:xfrm>
            <a:off x="2555776" y="3426097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Para 1. Jane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Peter: The Incredibles</a:t>
            </a:r>
          </a:p>
          <a:p>
            <a:r>
              <a:rPr lang="en-US" sz="1400" dirty="0">
                <a:solidFill>
                  <a:schemeClr val="tx1"/>
                </a:solidFill>
              </a:rPr>
              <a:t>Para 2. John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Will: The Outsiders</a:t>
            </a:r>
          </a:p>
          <a:p>
            <a:r>
              <a:rPr lang="en-US" sz="1400" dirty="0">
                <a:solidFill>
                  <a:schemeClr val="tx1"/>
                </a:solidFill>
              </a:rPr>
              <a:t>Para 3.</a:t>
            </a:r>
            <a:endParaRPr lang="pl-PL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4. …</a:t>
            </a:r>
          </a:p>
          <a:p>
            <a:r>
              <a:rPr lang="es-ES" sz="1400" dirty="0">
                <a:solidFill>
                  <a:schemeClr val="tx1"/>
                </a:solidFill>
              </a:rPr>
              <a:t>5.</a:t>
            </a:r>
          </a:p>
          <a:p>
            <a:r>
              <a:rPr lang="es-ES" sz="1400" dirty="0">
                <a:solidFill>
                  <a:schemeClr val="tx1"/>
                </a:solidFill>
              </a:rPr>
              <a:t>6.</a:t>
            </a:r>
          </a:p>
          <a:p>
            <a:r>
              <a:rPr lang="es-ES" sz="1400" dirty="0">
                <a:solidFill>
                  <a:schemeClr val="tx1"/>
                </a:solidFill>
              </a:rPr>
              <a:t>7.</a:t>
            </a:r>
          </a:p>
          <a:p>
            <a:r>
              <a:rPr lang="es-ES" sz="1400" dirty="0">
                <a:solidFill>
                  <a:schemeClr val="tx1"/>
                </a:solidFill>
              </a:rPr>
              <a:t>8.</a:t>
            </a:r>
          </a:p>
          <a:p>
            <a:r>
              <a:rPr lang="es-ES" sz="1400" dirty="0">
                <a:solidFill>
                  <a:schemeClr val="tx1"/>
                </a:solidFill>
              </a:rPr>
              <a:t>9.</a:t>
            </a:r>
          </a:p>
          <a:p>
            <a:r>
              <a:rPr lang="es-ES" sz="1400" dirty="0">
                <a:solidFill>
                  <a:schemeClr val="tx1"/>
                </a:solidFill>
              </a:rPr>
              <a:t>10</a:t>
            </a:r>
            <a:r>
              <a:rPr lang="es-ES" dirty="0">
                <a:solidFill>
                  <a:schemeClr val="tx1"/>
                </a:solidFill>
              </a:rPr>
              <a:t>.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579314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39722C-FA4C-4AE0-97C8-EFF5781A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00808"/>
            <a:ext cx="7200900" cy="604837"/>
          </a:xfrm>
        </p:spPr>
        <p:txBody>
          <a:bodyPr/>
          <a:lstStyle/>
          <a:p>
            <a:r>
              <a:rPr lang="en-GB" dirty="0"/>
              <a:t>Workflow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</a:t>
            </a:r>
            <a:r>
              <a:rPr lang="pl-PL" dirty="0"/>
              <a:t>Generowanie tematyki</a:t>
            </a:r>
            <a:r>
              <a:rPr lang="es-ES" dirty="0"/>
              <a:t>…</a:t>
            </a:r>
          </a:p>
        </p:txBody>
      </p:sp>
      <p:pic>
        <p:nvPicPr>
          <p:cNvPr id="2050" name="Picture 2" descr="Resultado de imagen de topic icon">
            <a:extLst>
              <a:ext uri="{FF2B5EF4-FFF2-40B4-BE49-F238E27FC236}">
                <a16:creationId xmlns:a16="http://schemas.microsoft.com/office/drawing/2014/main" id="{8355456A-289E-448E-B165-30EBA97D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929">
            <a:off x="6765838" y="1913718"/>
            <a:ext cx="1660997" cy="16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9525448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39722C-FA4C-4AE0-97C8-EFF5781A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00808"/>
            <a:ext cx="7200900" cy="604837"/>
          </a:xfrm>
        </p:spPr>
        <p:txBody>
          <a:bodyPr/>
          <a:lstStyle/>
          <a:p>
            <a:r>
              <a:rPr lang="en-GB" dirty="0"/>
              <a:t>Workflow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</a:t>
            </a:r>
            <a:r>
              <a:rPr lang="pl-PL" dirty="0"/>
              <a:t>Wybór tematyki</a:t>
            </a:r>
            <a:r>
              <a:rPr lang="es-ES" dirty="0"/>
              <a:t>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F7C197-8CE7-4783-A2A4-9FA9689623BE}"/>
              </a:ext>
            </a:extLst>
          </p:cNvPr>
          <p:cNvSpPr txBox="1"/>
          <p:nvPr/>
        </p:nvSpPr>
        <p:spPr>
          <a:xfrm>
            <a:off x="333474" y="421853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1. </a:t>
            </a:r>
            <a:r>
              <a:rPr lang="pl-PL" sz="2000" dirty="0">
                <a:solidFill>
                  <a:schemeClr val="tx1"/>
                </a:solidFill>
              </a:rPr>
              <a:t>Wchodzenie po schodach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EA794-0487-4939-9D6E-653FD2D86934}"/>
              </a:ext>
            </a:extLst>
          </p:cNvPr>
          <p:cNvSpPr txBox="1"/>
          <p:nvPr/>
        </p:nvSpPr>
        <p:spPr>
          <a:xfrm>
            <a:off x="3203898" y="3879320"/>
            <a:ext cx="3250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Systemy optyczne w </a:t>
            </a:r>
            <a:r>
              <a:rPr lang="pl-PL" dirty="0" err="1">
                <a:solidFill>
                  <a:schemeClr val="tx1"/>
                </a:solidFill>
              </a:rPr>
              <a:t>prechwytywaniu</a:t>
            </a:r>
            <a:r>
              <a:rPr lang="pl-PL" dirty="0">
                <a:solidFill>
                  <a:schemeClr val="tx1"/>
                </a:solidFill>
              </a:rPr>
              <a:t> ruchu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4DEB41-EFAE-4AE6-A314-6755934DEDCF}"/>
              </a:ext>
            </a:extLst>
          </p:cNvPr>
          <p:cNvSpPr txBox="1"/>
          <p:nvPr/>
        </p:nvSpPr>
        <p:spPr>
          <a:xfrm>
            <a:off x="3203898" y="4741756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IMU </a:t>
            </a:r>
            <a:r>
              <a:rPr lang="pl-PL" dirty="0">
                <a:solidFill>
                  <a:schemeClr val="tx1"/>
                </a:solidFill>
              </a:rPr>
              <a:t>lub inny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1F48E4-3607-441E-B310-4A7EB0A464C7}"/>
              </a:ext>
            </a:extLst>
          </p:cNvPr>
          <p:cNvSpPr txBox="1"/>
          <p:nvPr/>
        </p:nvSpPr>
        <p:spPr>
          <a:xfrm>
            <a:off x="7308304" y="4063573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Outsiders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611B24-CDBB-4F3C-A6B1-6FC159F7497D}"/>
              </a:ext>
            </a:extLst>
          </p:cNvPr>
          <p:cNvSpPr txBox="1"/>
          <p:nvPr/>
        </p:nvSpPr>
        <p:spPr>
          <a:xfrm>
            <a:off x="5812954" y="4737721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Incredibles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9199826-EF5D-4D8F-8764-D88051397A11}"/>
              </a:ext>
            </a:extLst>
          </p:cNvPr>
          <p:cNvCxnSpPr>
            <a:endCxn id="3" idx="1"/>
          </p:cNvCxnSpPr>
          <p:nvPr/>
        </p:nvCxnSpPr>
        <p:spPr bwMode="auto">
          <a:xfrm flipV="1">
            <a:off x="2699792" y="4002431"/>
            <a:ext cx="504106" cy="2020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BB14DD3-C12F-4547-B399-174B3821DD90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 bwMode="auto">
          <a:xfrm>
            <a:off x="6454154" y="4002431"/>
            <a:ext cx="854150" cy="1842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ED3BFED-B8E6-413A-800A-E4463E8D478D}"/>
              </a:ext>
            </a:extLst>
          </p:cNvPr>
          <p:cNvCxnSpPr>
            <a:endCxn id="7" idx="1"/>
          </p:cNvCxnSpPr>
          <p:nvPr/>
        </p:nvCxnSpPr>
        <p:spPr bwMode="auto">
          <a:xfrm>
            <a:off x="2699792" y="4618646"/>
            <a:ext cx="504106" cy="2462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F7ADCD8-1EB2-4367-9BC3-7E202A16857F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4355976" y="4860832"/>
            <a:ext cx="1456978" cy="40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74" name="Picture 2" descr="Resultado de imagen de raffle icon">
            <a:extLst>
              <a:ext uri="{FF2B5EF4-FFF2-40B4-BE49-F238E27FC236}">
                <a16:creationId xmlns:a16="http://schemas.microsoft.com/office/drawing/2014/main" id="{650496B6-ABF1-4BC5-AD59-6727466B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657">
            <a:off x="6724024" y="1799811"/>
            <a:ext cx="1807246" cy="18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4298888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39722C-FA4C-4AE0-97C8-EFF5781A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00808"/>
            <a:ext cx="7200900" cy="604837"/>
          </a:xfrm>
        </p:spPr>
        <p:txBody>
          <a:bodyPr/>
          <a:lstStyle/>
          <a:p>
            <a:r>
              <a:rPr lang="en-GB" dirty="0"/>
              <a:t>Workflow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4. </a:t>
            </a:r>
            <a:r>
              <a:rPr lang="pl-PL" dirty="0"/>
              <a:t>Wypełnij arkusz pracy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F0EDB3-8646-43CE-9D67-333D6AB2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63" y="3198734"/>
            <a:ext cx="2016274" cy="2707244"/>
          </a:xfrm>
          <a:prstGeom prst="rect">
            <a:avLst/>
          </a:prstGeom>
        </p:spPr>
      </p:pic>
      <p:pic>
        <p:nvPicPr>
          <p:cNvPr id="4098" name="Picture 2" descr="Resultado de imagen de filling icon">
            <a:extLst>
              <a:ext uri="{FF2B5EF4-FFF2-40B4-BE49-F238E27FC236}">
                <a16:creationId xmlns:a16="http://schemas.microsoft.com/office/drawing/2014/main" id="{2CE45A34-ACE3-4453-9AE9-3C114BAC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642">
            <a:off x="6698334" y="1826693"/>
            <a:ext cx="1707776" cy="18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EB41CE8E-9F6E-46A4-AB3E-339B3A887EF3}"/>
              </a:ext>
            </a:extLst>
          </p:cNvPr>
          <p:cNvSpPr/>
          <p:nvPr/>
        </p:nvSpPr>
        <p:spPr>
          <a:xfrm>
            <a:off x="620105" y="9171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Zajęcia praktyczne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9995269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39709</TotalTime>
  <Pages>0</Pages>
  <Words>992</Words>
  <Characters>0</Characters>
  <Application>Microsoft Office PowerPoint</Application>
  <PresentationFormat>Pokaz na ekranie (4:3)</PresentationFormat>
  <Lines>0</Lines>
  <Paragraphs>92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Arial Bold</vt:lpstr>
      <vt:lpstr>Bradley Hand ITC</vt:lpstr>
      <vt:lpstr>Calibri</vt:lpstr>
      <vt:lpstr>Gill Sans</vt:lpstr>
      <vt:lpstr>Times New Roman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Workflow  1. Dobierzcie się w pary!!</vt:lpstr>
      <vt:lpstr>Workflow  2. Generowanie tematyki…</vt:lpstr>
      <vt:lpstr>Workflow  2. Wybór tematyki…</vt:lpstr>
      <vt:lpstr>Workflow  4. Wypełnij arkusz pracy</vt:lpstr>
      <vt:lpstr>Workflow  5. Prezentacja rezultatów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1088</cp:revision>
  <cp:lastPrinted>2011-07-18T19:05:36Z</cp:lastPrinted>
  <dcterms:created xsi:type="dcterms:W3CDTF">2010-06-23T19:02:16Z</dcterms:created>
  <dcterms:modified xsi:type="dcterms:W3CDTF">2021-07-02T10:37:29Z</dcterms:modified>
</cp:coreProperties>
</file>