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18"/>
  </p:notesMasterIdLst>
  <p:handoutMasterIdLst>
    <p:handoutMasterId r:id="rId19"/>
  </p:handoutMasterIdLst>
  <p:sldIdLst>
    <p:sldId id="627" r:id="rId4"/>
    <p:sldId id="635" r:id="rId5"/>
    <p:sldId id="656" r:id="rId6"/>
    <p:sldId id="664" r:id="rId7"/>
    <p:sldId id="665" r:id="rId8"/>
    <p:sldId id="666" r:id="rId9"/>
    <p:sldId id="667" r:id="rId10"/>
    <p:sldId id="668" r:id="rId11"/>
    <p:sldId id="657" r:id="rId12"/>
    <p:sldId id="658" r:id="rId13"/>
    <p:sldId id="660" r:id="rId14"/>
    <p:sldId id="662" r:id="rId15"/>
    <p:sldId id="663" r:id="rId16"/>
    <p:sldId id="626" r:id="rId17"/>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62673"/>
    <a:srgbClr val="D15509"/>
    <a:srgbClr val="0404E6"/>
    <a:srgbClr val="F26200"/>
    <a:srgbClr val="FF6600"/>
    <a:srgbClr val="D16D09"/>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2249" autoAdjust="0"/>
  </p:normalViewPr>
  <p:slideViewPr>
    <p:cSldViewPr>
      <p:cViewPr varScale="1">
        <p:scale>
          <a:sx n="60" d="100"/>
          <a:sy n="60" d="100"/>
        </p:scale>
        <p:origin x="2045"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2027936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t>‹#›</a:t>
            </a:fld>
            <a:endParaRPr lang="pl-PL" altLang="pl-PL"/>
          </a:p>
        </p:txBody>
      </p:sp>
    </p:spTree>
    <p:extLst>
      <p:ext uri="{BB962C8B-B14F-4D97-AF65-F5344CB8AC3E}">
        <p14:creationId xmlns:p14="http://schemas.microsoft.com/office/powerpoint/2010/main" val="380614379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pl-PL" noProof="0"/>
              <a:t>Index der Klasseninhalte.</a:t>
            </a:r>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a:t>
            </a:fld>
            <a:endParaRPr lang="pl-PL" altLang="pl-PL" sz="1200" b="0">
              <a:solidFill>
                <a:schemeClr val="tx1"/>
              </a:solidFill>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Jedes Paar stellt seine Arbeit in einer kleinen Präsentation dem Rest der Schüler vor. Die Schüler können Fragen zur Übung stellen und ihren Mitschülern Fragen zu </a:t>
            </a:r>
            <a:r>
              <a:rPr lang="en-GB" sz="1200" kern="1200" dirty="0">
                <a:solidFill>
                  <a:schemeClr val="tx1"/>
                </a:solidFill>
                <a:effectLst/>
                <a:latin typeface="Gill Sans" charset="0"/>
                <a:ea typeface="+mn-ea"/>
                <a:cs typeface="+mn-cs"/>
              </a:rPr>
              <a:t>Vor- und Nachteilen von Techniken und deren Anwendungen </a:t>
            </a:r>
            <a:r>
              <a:rPr lang="en-US" dirty="0"/>
              <a:t>stellen</a:t>
            </a:r>
            <a:r>
              <a:rPr lang="en-GB" sz="1200" kern="1200" dirty="0">
                <a:solidFill>
                  <a:schemeClr val="tx1"/>
                </a:solidFill>
                <a:effectLst/>
                <a:latin typeface="Gill Sans" charset="0"/>
                <a:ea typeface="+mn-ea"/>
                <a:cs typeface="+mn-cs"/>
              </a:rPr>
              <a:t>.</a:t>
            </a:r>
            <a:endParaRPr lang="es-ES" sz="1200" kern="1200" dirty="0">
              <a:solidFill>
                <a:schemeClr val="tx1"/>
              </a:solidFill>
              <a:effectLst/>
              <a:latin typeface="Gill Sans" charset="0"/>
              <a:ea typeface="+mn-ea"/>
              <a:cs typeface="+mn-cs"/>
            </a:endParaRPr>
          </a:p>
          <a:p>
            <a:r>
              <a:rPr lang="en-US" dirty="0"/>
              <a:t>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t>13</a:t>
            </a:fld>
            <a:endParaRPr lang="pl-PL" altLang="pl-PL"/>
          </a:p>
        </p:txBody>
      </p:sp>
    </p:spTree>
    <p:extLst>
      <p:ext uri="{BB962C8B-B14F-4D97-AF65-F5344CB8AC3E}">
        <p14:creationId xmlns:p14="http://schemas.microsoft.com/office/powerpoint/2010/main" val="280816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Es gibt verschiedene Kraftanalysetechniken und viele Möglichkeiten, sie zu klassifizieren. Im Allgemeinen können wir sie je nach dem Ziel der Auswertung klassifizieren: Reaktionskräfte, Drücke und Muskelkraft. </a:t>
            </a:r>
          </a:p>
          <a:p>
            <a:r>
              <a:rPr lang="en-US" dirty="0"/>
              <a:t>Jedes von ihnen hat seine eigenen Eigenschaften in Bezug auf seine Messqualitäten und die daraus extrahierten Parameter. Es ist wichtig, sie gut zu kennen, um sie adäquat nutzen zu können; einige von ihnen sind einfacher und andere setzen ein hohes technisches Wissen voraus.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t>3</a:t>
            </a:fld>
            <a:endParaRPr lang="pl-PL" altLang="pl-PL"/>
          </a:p>
        </p:txBody>
      </p:sp>
    </p:spTree>
    <p:extLst>
      <p:ext uri="{BB962C8B-B14F-4D97-AF65-F5344CB8AC3E}">
        <p14:creationId xmlns:p14="http://schemas.microsoft.com/office/powerpoint/2010/main" val="106711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Eine dynamometrische Plattform wurde für die Analyse der Reaktionskräfte in den 3 Achsen während des normalen Gangs verwendet, und instrumentierte Einlagen mit Drucksensoren maßen die Druckgröße und -verteilung in definierten Bereichen über die gesamte plantare Oberfläche</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t>5</a:t>
            </a:fld>
            <a:endParaRPr lang="pl-PL" altLang="pl-PL"/>
          </a:p>
        </p:txBody>
      </p:sp>
    </p:spTree>
    <p:extLst>
      <p:ext uri="{BB962C8B-B14F-4D97-AF65-F5344CB8AC3E}">
        <p14:creationId xmlns:p14="http://schemas.microsoft.com/office/powerpoint/2010/main" val="332771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s-ES" sz="1200" b="0" dirty="0"/>
              <a:t>Auf dieser Folie sehen wir die Ergebnisse der Untersuchung der Reaktionskräfte beim Gehen vor dem Eingriff (PRE), 3 Monate (POST 3M) und 6 Monate (POST 6M) nach dem Eingriff.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s-ES" sz="1200" b="0" dirty="0"/>
              <a:t>Eine der am häufigsten beobachteten mechanischen Veränderungen aufgrund der Hallux Valgus (HV)-Deformation ist die Insuffizienz des ersten Strahls während der mittleren Stützphase. Diese Veränderung beeinträchtigt vor allem die Antriebsphase während des Gehens. Diese Phase des Vortriebs hängt mit der Fähigkeit zusammen, die Last auf die Mittelfußknochen und am Ende der Bewegung auf den ersten Finger zu übertragen, um das Abheben und Vorwärtskommen des Fußes zum nächsten Schritt zu ermöglichen. </a:t>
            </a:r>
            <a:endParaRPr lang="es-ES" altLang="es-ES" sz="1200" b="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200" b="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dirty="0"/>
              <a:t>In diesem Bild sind wir in der Lage, die vertikalen und anteroposterioren Kräfte zu analysieren, die mit der dynamometrischen Plattform registriert wurden, vor allem in dieser letzten Phase des Gangs (Antriebsphase, im Bild zwischen den schwarzen punktförmigen vertikalen Linien). </a:t>
            </a:r>
            <a:endParaRPr lang="es-ES" sz="1200" b="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200" b="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dirty="0"/>
              <a:t>1. Es ist zu beobachten, dass vor der Operation (PRE) keine signifikante Asymmetrie zwischen den vertikalen Kräften des betroffenen Fußes (hellrot) und des normalen Fußes (dunkelrot) besteht, ebenso wie bei den antero-posterioren Kräften des betroffenen Fußes (hellblau) und des normalen Fußes (dunkelblau). Darüber hinaus liegen die auf beide Füße bezogenen Kräfte innerhalb der Normalitätsbereiche (schraffierte Flächen) eines normalen Gangbildes. Allerdings gibt es einen kleinen Vorsprung in der Absprungphase im Vergleich zum normalen Muster. Dies kann bedeuten, dass vor der Operation keine signifikante funktionelle Störung des Gangs unter Verwendung von Kraftplattformen zu beobachten ist. </a:t>
            </a:r>
            <a:endParaRPr lang="es-ES" sz="1200" b="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200" b="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dirty="0"/>
              <a:t>2. In der postoperativen Periode (POST 3M) ist ein Unterschied in der Größe dieser Kräfte (vertikal/rot und anteroposterior/blau) in der Antriebsphase zwischen den Gliedmaßen erkennbar, auch wenn er keine signifikante Veränderung gegenüber einem normalen Muster zeigt </a:t>
            </a:r>
            <a:endParaRPr lang="es-ES" sz="1200" b="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200" b="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dirty="0"/>
              <a:t>3. Nach 6 Monaten (POST 6M) wird eine Rückkehr zu den Werten vor der Operation beobachtet; und es wird eine leichte Verzögerung der Antriebsphase im Gangzyklus (mehr an das normale Muster angepasst) im Vergleich zur </a:t>
            </a:r>
            <a:r>
              <a:rPr lang="en-US" sz="1200" b="0" dirty="0" err="1"/>
              <a:t>PRE-Kräfte-Morfologie</a:t>
            </a:r>
            <a:r>
              <a:rPr lang="en-US" sz="1200" b="0" dirty="0"/>
              <a:t> festgestellt. </a:t>
            </a:r>
            <a:endParaRPr lang="es-ES" sz="1200" b="0"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t>6</a:t>
            </a:fld>
            <a:endParaRPr lang="pl-PL" altLang="pl-PL"/>
          </a:p>
        </p:txBody>
      </p:sp>
    </p:spTree>
    <p:extLst>
      <p:ext uri="{BB962C8B-B14F-4D97-AF65-F5344CB8AC3E}">
        <p14:creationId xmlns:p14="http://schemas.microsoft.com/office/powerpoint/2010/main" val="104828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dirty="0">
                <a:solidFill>
                  <a:srgbClr val="404040"/>
                </a:solidFill>
                <a:latin typeface="Calibri" pitchFamily="32" charset="0"/>
              </a:rPr>
              <a:t>Probanden mit HV könnten mit einem veränderten Muster der plantaren Druckverteilung im Vorfußbereich im Vergleich zu asymptomatischen Personen auflaufen.</a:t>
            </a:r>
            <a:endParaRPr lang="es-ES" sz="1200" b="0" dirty="0">
              <a:solidFill>
                <a:srgbClr val="404040"/>
              </a:solidFill>
              <a:latin typeface="Calibri" pitchFamily="3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200" b="0" dirty="0">
              <a:solidFill>
                <a:srgbClr val="404040"/>
              </a:solidFill>
              <a:latin typeface="Calibri" pitchFamily="3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dirty="0">
                <a:solidFill>
                  <a:srgbClr val="404040"/>
                </a:solidFill>
                <a:latin typeface="Calibri" pitchFamily="32" charset="0"/>
              </a:rPr>
              <a:t>In der Fallstudie kann beobachtet werden, dass: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b="0" dirty="0">
              <a:solidFill>
                <a:srgbClr val="404040"/>
              </a:solidFill>
              <a:latin typeface="Calibri" pitchFamily="32"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defRPr/>
            </a:pPr>
            <a:r>
              <a:rPr lang="en-US" sz="1200" b="0" dirty="0">
                <a:solidFill>
                  <a:srgbClr val="404040"/>
                </a:solidFill>
                <a:latin typeface="Calibri" pitchFamily="32" charset="0"/>
              </a:rPr>
              <a:t>In der PRE-Phase zeigt sich eine veränderte Abstützung der Mittelfußköpfchen gegenüber einem asymptomatischen Muster des kontralateralen Fußes, was auf eine fehlende Belastung im ersten Mittelfußgelenk hinweist.</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defRPr/>
            </a:pPr>
            <a:r>
              <a:rPr lang="en-US" sz="1200" b="0" dirty="0">
                <a:solidFill>
                  <a:srgbClr val="404040"/>
                </a:solidFill>
                <a:latin typeface="Calibri" pitchFamily="32" charset="0"/>
              </a:rPr>
              <a:t>In der POST 3M-Phase wird eine größere Veränderung beobachtet, die eine mehr nach hinten gerichtete meta-tarsale Abstützung und keine offensichtliche Belastung entlang des ersten Strahls aufweist.</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defRPr/>
            </a:pPr>
            <a:r>
              <a:rPr lang="en-US" sz="1200" b="0" dirty="0">
                <a:solidFill>
                  <a:srgbClr val="404040"/>
                </a:solidFill>
                <a:latin typeface="Calibri" pitchFamily="32" charset="0"/>
              </a:rPr>
              <a:t>In der 6M-POST-Phase ist zu erkennen, dass bereits eine gewisse Belastung über die erste Zehe vorliegt und ein ähnliches Druckverteilungsmuster wie am kontralateralen Fuß.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b="0" dirty="0">
              <a:solidFill>
                <a:srgbClr val="404040"/>
              </a:solidFill>
              <a:latin typeface="Calibri" pitchFamily="3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200" b="0" dirty="0">
              <a:solidFill>
                <a:srgbClr val="404040"/>
              </a:solidFill>
              <a:latin typeface="Calibri" pitchFamily="32" charset="0"/>
            </a:endParaRP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t>7</a:t>
            </a:fld>
            <a:endParaRPr lang="pl-PL" altLang="pl-PL"/>
          </a:p>
        </p:txBody>
      </p:sp>
    </p:spTree>
    <p:extLst>
      <p:ext uri="{BB962C8B-B14F-4D97-AF65-F5344CB8AC3E}">
        <p14:creationId xmlns:p14="http://schemas.microsoft.com/office/powerpoint/2010/main" val="55360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Die Hauptanwendungsgebiete dieser Techniken zur instrumentellen Analyse von Kräften konzentrieren sich in der Regel auf den klinischen Bereich, sowie auf den Bereich Sport und Ergonomie, in letzterem vor allem zur Untersuchung der Arbeitsumgebung. Anwendungsbeispiele können von der Charakterisierung einer muskuloskelettalen Pathologie und der funktionellen Beurteilung bei täglichen Aktivitäten bis hin zur Bewertung von Sporttechnik und -leistung sowie der Beurteilung bestimmter Aufgaben oder Werkzeuge im Zusammenhang mit der Arbeit reichen.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t>9</a:t>
            </a:fld>
            <a:endParaRPr lang="pl-PL" altLang="pl-PL"/>
          </a:p>
        </p:txBody>
      </p:sp>
    </p:spTree>
    <p:extLst>
      <p:ext uri="{BB962C8B-B14F-4D97-AF65-F5344CB8AC3E}">
        <p14:creationId xmlns:p14="http://schemas.microsoft.com/office/powerpoint/2010/main" val="209168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Wir werden nun zu einer Aktivität übergehen, die sich auf die Analyse von Kräften und Druck mit instrumentellen Techniken bezieht.</a:t>
            </a:r>
          </a:p>
          <a:p>
            <a:r>
              <a:rPr lang="en-US" dirty="0"/>
              <a:t>Zuerst sollten Sie Paare bilden und jedem Team einen Namen geben.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t>10</a:t>
            </a:fld>
            <a:endParaRPr lang="pl-PL" altLang="pl-PL"/>
          </a:p>
        </p:txBody>
      </p:sp>
    </p:spTree>
    <p:extLst>
      <p:ext uri="{BB962C8B-B14F-4D97-AF65-F5344CB8AC3E}">
        <p14:creationId xmlns:p14="http://schemas.microsoft.com/office/powerpoint/2010/main" val="376239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diesem Schritt muss jedes Team ein Thema vorschlagen, das untersucht werden soll. Dieses Thema wird eine Aktivität, eine Geste, eine Pathologie, ein Gelenk oder ein Körperteil sein, das mit instrumentellen Techniken der Kraftanalyse in verschiedenen Umgebungen gemessen werden kann. Der Lehrer kann ein erstes Beispiel geben, wie es auf dieser Folie zu sehen ist.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t>11</a:t>
            </a:fld>
            <a:endParaRPr lang="pl-PL" altLang="pl-PL"/>
          </a:p>
        </p:txBody>
      </p:sp>
    </p:spTree>
    <p:extLst>
      <p:ext uri="{BB962C8B-B14F-4D97-AF65-F5344CB8AC3E}">
        <p14:creationId xmlns:p14="http://schemas.microsoft.com/office/powerpoint/2010/main" val="192530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Der Inhalt des Arbeitsblattes wird von der Lehrkraft vorgestellt und die Schüler arbeiten in Zweiergruppen und versuchen, alle Fragen zu beantworten. Dazu nutzen sie die in der Internetsuche gefundenen Informationen. </a:t>
            </a:r>
          </a:p>
          <a:p>
            <a:r>
              <a:rPr lang="en-US" dirty="0"/>
              <a:t>Danach müssen die Schüler eine kleine Power-Point-Präsentation (oder ähnliches) zu dem gewählten Thema vorbereiten. Die Lehrkraft kann die Zweifel während der Durchführung der Übung sammeln und versuchen, sie am Ende der Stunde oder in einer anderen Sitzung zu lösen, indem sie die Schüler bittet, nach den Antworten zu suchen.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t>12</a:t>
            </a:fld>
            <a:endParaRPr lang="pl-PL" altLang="pl-PL"/>
          </a:p>
        </p:txBody>
      </p:sp>
    </p:spTree>
    <p:extLst>
      <p:ext uri="{BB962C8B-B14F-4D97-AF65-F5344CB8AC3E}">
        <p14:creationId xmlns:p14="http://schemas.microsoft.com/office/powerpoint/2010/main" val="427465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124312"/>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1052746467"/>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6.xml"/><Relationship Id="rId16"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4"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2"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467544" y="3645024"/>
            <a:ext cx="79928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MODUL-FUNDAMENTE</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Didaktische Einheit D: TECHNIKEN ZUR INSTRUMENTELLEN ANALYSE VON BEWEGUNGEN UND KRÄFTEN</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D.2 Wie können Kräfte gemessen werden und welche Parameter können analysiert werden? Was sind ihre Hauptanwendungen?</a:t>
            </a:r>
          </a:p>
          <a:p>
            <a:pPr algn="r" eaLnBrk="1" hangingPunct="1">
              <a:lnSpc>
                <a:spcPct val="90000"/>
              </a:lnSpc>
              <a:spcBef>
                <a:spcPts val="1675"/>
              </a:spcBef>
              <a:buSzPct val="171000"/>
              <a:buFont typeface="Arial" charset="0"/>
              <a:buNone/>
              <a:defRPr/>
            </a:pPr>
            <a:endParaRPr lang="en-US" sz="2000" dirty="0">
              <a:solidFill>
                <a:schemeClr val="accent2">
                  <a:lumMod val="75000"/>
                </a:schemeClr>
              </a:solidFill>
              <a:latin typeface="Bradley Hand ITC" panose="03070402050302030203" pitchFamily="66" charset="0"/>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Klasse Workshop </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971550" y="1160184"/>
            <a:ext cx="7200900" cy="604837"/>
          </a:xfrm>
        </p:spPr>
        <p:txBody>
          <a:bodyPr/>
          <a:lstStyle/>
          <a:p>
            <a:r>
              <a:rPr lang="en-GB" sz="1400" dirty="0">
                <a:solidFill>
                  <a:schemeClr val="tx1"/>
                </a:solidFill>
              </a:rPr>
              <a:t>Ehepaar 1. Jane und Peter: Die Unglaublichen</a:t>
            </a:r>
          </a:p>
        </p:txBody>
      </p:sp>
      <p:pic>
        <p:nvPicPr>
          <p:cNvPr id="1026" name="Picture 2" descr="Resultado de imagen de couples icon">
            <a:extLst>
              <a:ext uri="{FF2B5EF4-FFF2-40B4-BE49-F238E27FC236}">
                <a16:creationId xmlns:a16="http://schemas.microsoft.com/office/drawing/2014/main" id="{7F8E08FB-811A-499F-AF95-D4477CB93D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71768">
            <a:off x="6616333" y="1772939"/>
            <a:ext cx="1519286" cy="15192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E2C3BF1-EAEA-4C5B-88DB-5AE831B79CFC}"/>
              </a:ext>
            </a:extLst>
          </p:cNvPr>
          <p:cNvSpPr txBox="1"/>
          <p:nvPr/>
        </p:nvSpPr>
        <p:spPr>
          <a:xfrm>
            <a:off x="2555776" y="3426097"/>
            <a:ext cx="4176464" cy="2246769"/>
          </a:xfrm>
          <a:prstGeom prst="rect">
            <a:avLst/>
          </a:prstGeom>
          <a:noFill/>
        </p:spPr>
        <p:txBody>
          <a:bodyPr wrap="square" rtlCol="0">
            <a:spAutoFit/>
          </a:bodyPr>
          <a:lstStyle/>
          <a:p>
            <a:r>
              <a:rPr lang="en-GB" sz="1400" dirty="0">
                <a:solidFill>
                  <a:schemeClr val="tx1"/>
                </a:solidFill>
              </a:rPr>
              <a:t>Ehepaar 2. John und Will: Die Außenseiter</a:t>
            </a:r>
          </a:p>
          <a:p>
            <a:r>
              <a:rPr lang="en-GB" sz="1400" dirty="0">
                <a:solidFill>
                  <a:schemeClr val="tx1"/>
                </a:solidFill>
              </a:rPr>
              <a:t>Ehepaar 3.</a:t>
            </a:r>
          </a:p>
          <a:p>
            <a:r>
              <a:rPr lang="es-ES" sz="1400" dirty="0">
                <a:solidFill>
                  <a:schemeClr val="tx1"/>
                </a:solidFill>
              </a:rPr>
              <a:t>4. …</a:t>
            </a:r>
          </a:p>
          <a:p>
            <a:r>
              <a:rPr lang="es-ES" sz="1400" dirty="0">
                <a:solidFill>
                  <a:schemeClr val="tx1"/>
                </a:solidFill>
              </a:rPr>
              <a:t>5.</a:t>
            </a:r>
          </a:p>
          <a:p>
            <a:r>
              <a:rPr lang="es-ES" sz="1400" dirty="0">
                <a:solidFill>
                  <a:schemeClr val="tx1"/>
                </a:solidFill>
              </a:rPr>
              <a:t>6.</a:t>
            </a:r>
          </a:p>
          <a:p>
            <a:r>
              <a:rPr lang="es-ES" sz="1400" dirty="0">
                <a:solidFill>
                  <a:schemeClr val="tx1"/>
                </a:solidFill>
              </a:rPr>
              <a:t>7.</a:t>
            </a:r>
          </a:p>
          <a:p>
            <a:r>
              <a:rPr lang="es-ES" sz="1400" dirty="0">
                <a:solidFill>
                  <a:schemeClr val="tx1"/>
                </a:solidFill>
              </a:rPr>
              <a:t>8.</a:t>
            </a:r>
          </a:p>
          <a:p>
            <a:r>
              <a:rPr lang="es-ES" sz="1400" dirty="0">
                <a:solidFill>
                  <a:schemeClr val="tx1"/>
                </a:solidFill>
              </a:rPr>
              <a:t>9.</a:t>
            </a:r>
          </a:p>
          <a:p>
            <a:r>
              <a:rPr lang="es-ES" sz="1400" dirty="0">
                <a:solidFill>
                  <a:schemeClr val="tx1"/>
                </a:solidFill>
              </a:rPr>
              <a:t>10</a:t>
            </a:r>
            <a:r>
              <a:rPr lang="es-ES" dirty="0">
                <a:solidFill>
                  <a:schemeClr val="tx1"/>
                </a:solidFill>
              </a:rPr>
              <a:t>.</a:t>
            </a:r>
            <a:r>
              <a:rPr lang="es-ES" dirty="0"/>
              <a:t>.</a:t>
            </a:r>
          </a:p>
          <a:p>
            <a:endParaRPr lang="es-ES" dirty="0"/>
          </a:p>
        </p:txBody>
      </p:sp>
    </p:spTree>
    <p:extLst>
      <p:ext uri="{BB962C8B-B14F-4D97-AF65-F5344CB8AC3E}">
        <p14:creationId xmlns:p14="http://schemas.microsoft.com/office/powerpoint/2010/main" val="3366579314"/>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Klasse Workshop </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a:xfrm>
            <a:off x="971550" y="1111237"/>
            <a:ext cx="7200900" cy="604837"/>
          </a:xfrm>
        </p:spPr>
        <p:txBody>
          <a:bodyPr/>
          <a:lstStyle/>
          <a:p>
            <a:r>
              <a:rPr lang="es-ES" sz="1400" dirty="0">
                <a:solidFill>
                  <a:schemeClr val="tx1"/>
                </a:solidFill>
              </a:rPr>
              <a:t>1. </a:t>
            </a:r>
            <a:r>
              <a:rPr lang="es-ES" sz="1400" dirty="0" err="1">
                <a:solidFill>
                  <a:schemeClr val="tx1"/>
                </a:solidFill>
              </a:rPr>
              <a:t>Griffkraft </a:t>
            </a:r>
            <a:r>
              <a:rPr lang="es-ES" sz="1400" dirty="0">
                <a:solidFill>
                  <a:schemeClr val="tx1"/>
                </a:solidFill>
              </a:rPr>
              <a:t>beim Karpaltunnelsyndrom. (</a:t>
            </a:r>
            <a:r>
              <a:rPr lang="es-ES" sz="1400" dirty="0" err="1">
                <a:solidFill>
                  <a:schemeClr val="tx1"/>
                </a:solidFill>
              </a:rPr>
              <a:t>Die Unglaublichen</a:t>
            </a:r>
            <a:r>
              <a:rPr lang="es-ES" sz="1400" dirty="0">
                <a:solidFill>
                  <a:schemeClr val="tx1"/>
                </a:solidFill>
              </a:rPr>
              <a:t>)</a:t>
            </a:r>
            <a:endParaRPr lang="en-GB" sz="1400" dirty="0">
              <a:solidFill>
                <a:schemeClr val="tx1"/>
              </a:solidFill>
            </a:endParaRPr>
          </a:p>
        </p:txBody>
      </p:sp>
      <p:sp>
        <p:nvSpPr>
          <p:cNvPr id="4" name="CuadroTexto 3">
            <a:extLst>
              <a:ext uri="{FF2B5EF4-FFF2-40B4-BE49-F238E27FC236}">
                <a16:creationId xmlns:a16="http://schemas.microsoft.com/office/drawing/2014/main" id="{36F7C197-8CE7-4783-A2A4-9FA9689623BE}"/>
              </a:ext>
            </a:extLst>
          </p:cNvPr>
          <p:cNvSpPr txBox="1"/>
          <p:nvPr/>
        </p:nvSpPr>
        <p:spPr>
          <a:xfrm>
            <a:off x="1547664" y="3356992"/>
            <a:ext cx="6120680" cy="1169551"/>
          </a:xfrm>
          <a:prstGeom prst="rect">
            <a:avLst/>
          </a:prstGeom>
          <a:noFill/>
        </p:spPr>
        <p:txBody>
          <a:bodyPr wrap="square" rtlCol="0">
            <a:spAutoFit/>
          </a:bodyPr>
          <a:lstStyle/>
          <a:p>
            <a:r>
              <a:rPr lang="es-ES" sz="1400" dirty="0">
                <a:solidFill>
                  <a:schemeClr val="tx1"/>
                </a:solidFill>
              </a:rPr>
              <a:t>2. </a:t>
            </a:r>
            <a:r>
              <a:rPr lang="es-ES" sz="1400" dirty="0" err="1">
                <a:solidFill>
                  <a:schemeClr val="tx1"/>
                </a:solidFill>
              </a:rPr>
              <a:t>Schwäche der unteren Gliedmaßen </a:t>
            </a:r>
            <a:r>
              <a:rPr lang="es-ES" sz="1400" dirty="0">
                <a:solidFill>
                  <a:schemeClr val="tx1"/>
                </a:solidFill>
              </a:rPr>
              <a:t>nach </a:t>
            </a:r>
            <a:r>
              <a:rPr lang="es-ES" sz="1400" dirty="0" err="1">
                <a:solidFill>
                  <a:schemeClr val="tx1"/>
                </a:solidFill>
              </a:rPr>
              <a:t>ACL-Operation</a:t>
            </a:r>
            <a:r>
              <a:rPr lang="es-ES" sz="1400" dirty="0">
                <a:solidFill>
                  <a:schemeClr val="tx1"/>
                </a:solidFill>
              </a:rPr>
              <a:t>. (</a:t>
            </a:r>
            <a:r>
              <a:rPr lang="es-ES" sz="1400" dirty="0" err="1">
                <a:solidFill>
                  <a:schemeClr val="tx1"/>
                </a:solidFill>
              </a:rPr>
              <a:t>The </a:t>
            </a:r>
            <a:r>
              <a:rPr lang="es-ES" sz="1400" dirty="0">
                <a:solidFill>
                  <a:schemeClr val="tx1"/>
                </a:solidFill>
              </a:rPr>
              <a:t>Outsiders).</a:t>
            </a:r>
          </a:p>
          <a:p>
            <a:r>
              <a:rPr lang="es-ES" sz="1400" dirty="0">
                <a:solidFill>
                  <a:schemeClr val="tx1"/>
                </a:solidFill>
              </a:rPr>
              <a:t>3. …</a:t>
            </a:r>
          </a:p>
          <a:p>
            <a:r>
              <a:rPr lang="es-ES" sz="1400" dirty="0">
                <a:solidFill>
                  <a:schemeClr val="tx1"/>
                </a:solidFill>
              </a:rPr>
              <a:t>4.</a:t>
            </a:r>
          </a:p>
          <a:p>
            <a:r>
              <a:rPr lang="es-ES" sz="1400" dirty="0">
                <a:solidFill>
                  <a:schemeClr val="tx1"/>
                </a:solidFill>
              </a:rPr>
              <a:t>5.</a:t>
            </a:r>
          </a:p>
          <a:p>
            <a:endParaRPr lang="es-ES" sz="1400" dirty="0">
              <a:solidFill>
                <a:schemeClr val="tx1"/>
              </a:solidFill>
            </a:endParaRPr>
          </a:p>
        </p:txBody>
      </p:sp>
      <p:pic>
        <p:nvPicPr>
          <p:cNvPr id="1026" name="Picture 2" descr="Resultado de imagen de think free icon">
            <a:extLst>
              <a:ext uri="{FF2B5EF4-FFF2-40B4-BE49-F238E27FC236}">
                <a16:creationId xmlns:a16="http://schemas.microsoft.com/office/drawing/2014/main" id="{97EE6E70-1402-4F4A-AD99-1CD14B230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0768">
            <a:off x="6630339" y="1756390"/>
            <a:ext cx="1557317" cy="155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25448"/>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497460C-DA28-4C42-BE8C-C7B6A7A941DC}"/>
              </a:ext>
            </a:extLst>
          </p:cNvPr>
          <p:cNvPicPr>
            <a:picLocks noChangeAspect="1"/>
          </p:cNvPicPr>
          <p:nvPr/>
        </p:nvPicPr>
        <p:blipFill>
          <a:blip r:embed="rId3"/>
          <a:stretch>
            <a:fillRect/>
          </a:stretch>
        </p:blipFill>
        <p:spPr>
          <a:xfrm>
            <a:off x="4458406" y="3222414"/>
            <a:ext cx="1411684" cy="2000443"/>
          </a:xfrm>
          <a:prstGeom prst="rect">
            <a:avLst/>
          </a:prstGeom>
          <a:ln>
            <a:solidFill>
              <a:schemeClr val="accent1"/>
            </a:solidFill>
          </a:ln>
        </p:spPr>
      </p:pic>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Klasse Workshop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p:txBody>
          <a:bodyPr/>
          <a:lstStyle/>
          <a:p>
            <a:endParaRPr/>
          </a:p>
        </p:txBody>
      </p:sp>
      <p:pic>
        <p:nvPicPr>
          <p:cNvPr id="4098" name="Picture 2" descr="Resultado de imagen de filling icon">
            <a:extLst>
              <a:ext uri="{FF2B5EF4-FFF2-40B4-BE49-F238E27FC236}">
                <a16:creationId xmlns:a16="http://schemas.microsoft.com/office/drawing/2014/main" id="{2CE45A34-ACE3-4453-9AE9-3C114BAC99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53642">
            <a:off x="6698334" y="1826693"/>
            <a:ext cx="1707776" cy="182794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C35F219E-D842-4FDC-9DE8-45D0618775F3}"/>
              </a:ext>
            </a:extLst>
          </p:cNvPr>
          <p:cNvPicPr>
            <a:picLocks noChangeAspect="1"/>
          </p:cNvPicPr>
          <p:nvPr/>
        </p:nvPicPr>
        <p:blipFill>
          <a:blip r:embed="rId5"/>
          <a:stretch>
            <a:fillRect/>
          </a:stretch>
        </p:blipFill>
        <p:spPr>
          <a:xfrm>
            <a:off x="3123508" y="2999418"/>
            <a:ext cx="1741206" cy="2446436"/>
          </a:xfrm>
          <a:prstGeom prst="rect">
            <a:avLst/>
          </a:prstGeom>
          <a:ln>
            <a:solidFill>
              <a:schemeClr val="accent1"/>
            </a:solidFill>
          </a:ln>
        </p:spPr>
      </p:pic>
      <p:pic>
        <p:nvPicPr>
          <p:cNvPr id="3" name="Imagen 2">
            <a:extLst>
              <a:ext uri="{FF2B5EF4-FFF2-40B4-BE49-F238E27FC236}">
                <a16:creationId xmlns:a16="http://schemas.microsoft.com/office/drawing/2014/main" id="{368B1390-61C4-4BA4-AAD7-C35F959C2BFB}"/>
              </a:ext>
            </a:extLst>
          </p:cNvPr>
          <p:cNvPicPr>
            <a:picLocks noChangeAspect="1"/>
          </p:cNvPicPr>
          <p:nvPr/>
        </p:nvPicPr>
        <p:blipFill>
          <a:blip r:embed="rId6"/>
          <a:stretch>
            <a:fillRect/>
          </a:stretch>
        </p:blipFill>
        <p:spPr>
          <a:xfrm>
            <a:off x="1907704" y="2870042"/>
            <a:ext cx="1951015" cy="2705188"/>
          </a:xfrm>
          <a:prstGeom prst="rect">
            <a:avLst/>
          </a:prstGeom>
          <a:ln>
            <a:solidFill>
              <a:schemeClr val="accent1"/>
            </a:solidFill>
          </a:ln>
        </p:spPr>
      </p:pic>
    </p:spTree>
    <p:extLst>
      <p:ext uri="{BB962C8B-B14F-4D97-AF65-F5344CB8AC3E}">
        <p14:creationId xmlns:p14="http://schemas.microsoft.com/office/powerpoint/2010/main" val="1549995269"/>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Klasse Workshop 1</a:t>
            </a:r>
          </a:p>
        </p:txBody>
      </p:sp>
      <p:sp>
        <p:nvSpPr>
          <p:cNvPr id="5" name="Título 4">
            <a:extLst>
              <a:ext uri="{FF2B5EF4-FFF2-40B4-BE49-F238E27FC236}">
                <a16:creationId xmlns:a16="http://schemas.microsoft.com/office/drawing/2014/main" id="{5439722C-FA4C-4AE0-97C8-EFF5781A2EBF}"/>
              </a:ext>
            </a:extLst>
          </p:cNvPr>
          <p:cNvSpPr>
            <a:spLocks noGrp="1"/>
          </p:cNvSpPr>
          <p:nvPr>
            <p:ph type="title"/>
          </p:nvPr>
        </p:nvSpPr>
        <p:spPr/>
        <p:txBody>
          <a:bodyPr/>
          <a:lstStyle/>
          <a:p>
            <a:endParaRPr/>
          </a:p>
        </p:txBody>
      </p:sp>
      <p:pic>
        <p:nvPicPr>
          <p:cNvPr id="5124" name="Picture 4" descr="Resultado de imagen de man speaking free icon">
            <a:extLst>
              <a:ext uri="{FF2B5EF4-FFF2-40B4-BE49-F238E27FC236}">
                <a16:creationId xmlns:a16="http://schemas.microsoft.com/office/drawing/2014/main" id="{F5BC3366-8880-4FDF-826C-DCFC32E279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3202">
            <a:off x="6607892" y="1558995"/>
            <a:ext cx="1734145" cy="17341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de talking free icon">
            <a:extLst>
              <a:ext uri="{FF2B5EF4-FFF2-40B4-BE49-F238E27FC236}">
                <a16:creationId xmlns:a16="http://schemas.microsoft.com/office/drawing/2014/main" id="{200B6F61-5BCB-4442-92A0-8A3899B8A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704477"/>
            <a:ext cx="3087787" cy="308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41789"/>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F2CFECA6-9517-4D38-BCA7-D24D7B921D66}"/>
              </a:ext>
            </a:extLst>
          </p:cNvPr>
          <p:cNvSpPr txBox="1"/>
          <p:nvPr/>
        </p:nvSpPr>
        <p:spPr>
          <a:xfrm>
            <a:off x="2123728" y="4437112"/>
            <a:ext cx="4572000" cy="907300"/>
          </a:xfrm>
          <a:prstGeom prst="rect">
            <a:avLst/>
          </a:prstGeom>
          <a:noFill/>
        </p:spPr>
        <p:txBody>
          <a:bodyPr wrap="square">
            <a:spAutoFit/>
          </a:bodyPr>
          <a:lstStyle/>
          <a:p>
            <a:pPr marL="548640" marR="255905" algn="ctr">
              <a:lnSpc>
                <a:spcPct val="107000"/>
              </a:lnSpc>
              <a:spcBef>
                <a:spcPts val="1000"/>
              </a:spcBef>
              <a:spcAft>
                <a:spcPts val="800"/>
              </a:spcAft>
            </a:pP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Unterstützung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Europäischen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Erstellung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Veröffentlichung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stellt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Billigung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des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Inhalts</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welcher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nur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Ansichten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Verfasser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wiedergibt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und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kann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nichtfür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etwaige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Verwendung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darin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enthaltenen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haftbar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gemacht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werden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0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850" y="1412875"/>
            <a:ext cx="8135938" cy="461665"/>
          </a:xfrm>
          <a:prstGeom prst="rect">
            <a:avLst/>
          </a:prstGeom>
        </p:spPr>
        <p:txBody>
          <a:bodyPr>
            <a:spAutoFit/>
          </a:bodyPr>
          <a:lstStyle/>
          <a:p>
            <a:pPr algn="ctr">
              <a:defRPr/>
            </a:pPr>
            <a:r>
              <a:rPr lang="es-ES" sz="2400" dirty="0">
                <a:solidFill>
                  <a:schemeClr val="accent2">
                    <a:lumMod val="75000"/>
                  </a:schemeClr>
                </a:solidFill>
              </a:rPr>
              <a:t>KLASSENINDEX</a:t>
            </a:r>
            <a:endParaRPr lang="en-US" sz="2400" b="0" dirty="0">
              <a:solidFill>
                <a:schemeClr val="accent2">
                  <a:lumMod val="75000"/>
                </a:schemeClr>
              </a:solidFill>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1043930" y="2028616"/>
            <a:ext cx="7056140" cy="2800767"/>
          </a:xfrm>
          <a:prstGeom prst="rect">
            <a:avLst/>
          </a:prstGeom>
          <a:noFill/>
        </p:spPr>
        <p:txBody>
          <a:bodyPr wrap="square">
            <a:spAutoFit/>
          </a:bodyPr>
          <a:lstStyle/>
          <a:p>
            <a:pPr>
              <a:defRPr/>
            </a:pPr>
            <a:endParaRPr lang="en-US" sz="2200" b="0" dirty="0">
              <a:solidFill>
                <a:schemeClr val="accent2">
                  <a:lumMod val="75000"/>
                </a:schemeClr>
              </a:solidFill>
            </a:endParaRPr>
          </a:p>
          <a:p>
            <a:pPr marL="342900" indent="-342900">
              <a:buFont typeface="Arial" panose="020B0604020202020204" pitchFamily="34" charset="0"/>
              <a:buChar char="•"/>
              <a:defRPr/>
            </a:pPr>
            <a:r>
              <a:rPr lang="en-US" sz="2200" b="0" dirty="0">
                <a:solidFill>
                  <a:schemeClr val="accent2">
                    <a:lumMod val="75000"/>
                  </a:schemeClr>
                </a:solidFill>
              </a:rPr>
              <a:t>Wie kann ich Kräfte messen? Grundsätzliche Techniken zur instrumentellen Analyse in der Biomechanik.</a:t>
            </a:r>
          </a:p>
          <a:p>
            <a:pPr marL="342900" indent="-342900">
              <a:buFont typeface="Arial" panose="020B0604020202020204" pitchFamily="34" charset="0"/>
              <a:buChar char="•"/>
              <a:defRPr/>
            </a:pPr>
            <a:r>
              <a:rPr lang="en-US" sz="2200" b="0" dirty="0">
                <a:solidFill>
                  <a:schemeClr val="accent2">
                    <a:lumMod val="75000"/>
                  </a:schemeClr>
                </a:solidFill>
              </a:rPr>
              <a:t>Fallbeispiel.</a:t>
            </a:r>
          </a:p>
          <a:p>
            <a:pPr marL="342900" indent="-342900">
              <a:buFont typeface="Arial" panose="020B0604020202020204" pitchFamily="34" charset="0"/>
              <a:buChar char="•"/>
              <a:defRPr/>
            </a:pPr>
            <a:r>
              <a:rPr lang="en-US" sz="2200" b="0" dirty="0">
                <a:solidFill>
                  <a:schemeClr val="accent2">
                    <a:lumMod val="75000"/>
                  </a:schemeClr>
                </a:solidFill>
              </a:rPr>
              <a:t>Hauptanwendungsbereiche und Beispiele.</a:t>
            </a:r>
          </a:p>
          <a:p>
            <a:pPr>
              <a:defRPr/>
            </a:pPr>
            <a:r>
              <a:rPr lang="en-US" sz="2200" b="0" dirty="0">
                <a:solidFill>
                  <a:schemeClr val="accent2">
                    <a:lumMod val="75000"/>
                  </a:schemeClr>
                </a:solidFill>
              </a:rPr>
              <a:t>-------------------------------------------------------------------------</a:t>
            </a:r>
          </a:p>
          <a:p>
            <a:pPr marL="342900" indent="-342900">
              <a:buFont typeface="Arial" panose="020B0604020202020204" pitchFamily="34" charset="0"/>
              <a:buChar char="•"/>
              <a:defRPr/>
            </a:pPr>
            <a:r>
              <a:rPr lang="en-US" sz="2200" dirty="0">
                <a:solidFill>
                  <a:schemeClr val="accent2">
                    <a:lumMod val="75000"/>
                  </a:schemeClr>
                </a:solidFill>
              </a:rPr>
              <a:t>Klasse Workshop</a:t>
            </a:r>
          </a:p>
          <a:p>
            <a:pPr>
              <a:defRPr/>
            </a:pPr>
            <a:r>
              <a:rPr lang="en-US" sz="2200" b="0" dirty="0">
                <a:solidFill>
                  <a:schemeClr val="accent2">
                    <a:lumMod val="75000"/>
                  </a:schemeClr>
                </a:solidFill>
              </a:rPr>
              <a:t>	 </a:t>
            </a:r>
          </a:p>
        </p:txBody>
      </p:sp>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Kräfte messen</a:t>
            </a:r>
          </a:p>
        </p:txBody>
      </p:sp>
      <p:sp>
        <p:nvSpPr>
          <p:cNvPr id="3" name="CuadroTexto 2">
            <a:extLst>
              <a:ext uri="{FF2B5EF4-FFF2-40B4-BE49-F238E27FC236}">
                <a16:creationId xmlns:a16="http://schemas.microsoft.com/office/drawing/2014/main" id="{AB7A4724-D01A-4328-9F0A-64B4410E64B9}"/>
              </a:ext>
            </a:extLst>
          </p:cNvPr>
          <p:cNvSpPr txBox="1"/>
          <p:nvPr/>
        </p:nvSpPr>
        <p:spPr>
          <a:xfrm>
            <a:off x="377677" y="1556792"/>
            <a:ext cx="8784976" cy="400110"/>
          </a:xfrm>
          <a:prstGeom prst="rect">
            <a:avLst/>
          </a:prstGeom>
          <a:noFill/>
        </p:spPr>
        <p:txBody>
          <a:bodyPr wrap="square" rtlCol="0">
            <a:spAutoFit/>
          </a:bodyPr>
          <a:lstStyle/>
          <a:p>
            <a:r>
              <a:rPr lang="en-GB" sz="2000" dirty="0">
                <a:solidFill>
                  <a:schemeClr val="tx1"/>
                </a:solidFill>
              </a:rPr>
              <a:t>Verschiedene Techniken, die in der Biomechanik zur Analyse von Kräften verwendet werden</a:t>
            </a:r>
          </a:p>
        </p:txBody>
      </p:sp>
      <p:sp>
        <p:nvSpPr>
          <p:cNvPr id="4" name="Rectángulo 3">
            <a:extLst>
              <a:ext uri="{FF2B5EF4-FFF2-40B4-BE49-F238E27FC236}">
                <a16:creationId xmlns:a16="http://schemas.microsoft.com/office/drawing/2014/main" id="{EDF322EB-DC0E-460C-8139-988FA96655E5}"/>
              </a:ext>
            </a:extLst>
          </p:cNvPr>
          <p:cNvSpPr/>
          <p:nvPr/>
        </p:nvSpPr>
        <p:spPr bwMode="auto">
          <a:xfrm>
            <a:off x="227557" y="2035072"/>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lang="en-GB" sz="2400" dirty="0">
                <a:solidFill>
                  <a:srgbClr val="0404E6"/>
                </a:solidFill>
                <a:latin typeface="Arial" charset="0"/>
                <a:sym typeface="Arial" charset="0"/>
              </a:rPr>
              <a:t>Reaktionskräfte</a:t>
            </a:r>
            <a:endParaRPr kumimoji="0" lang="en-GB" sz="2400" b="1" i="0" u="none" strike="noStrike" cap="none" normalizeH="0" baseline="0" dirty="0">
              <a:ln>
                <a:noFill/>
              </a:ln>
              <a:solidFill>
                <a:srgbClr val="0404E6"/>
              </a:solidFill>
              <a:effectLst/>
              <a:latin typeface="Arial" charset="0"/>
              <a:sym typeface="Arial" charset="0"/>
            </a:endParaRPr>
          </a:p>
        </p:txBody>
      </p:sp>
      <p:sp>
        <p:nvSpPr>
          <p:cNvPr id="5" name="Rectángulo 4">
            <a:extLst>
              <a:ext uri="{FF2B5EF4-FFF2-40B4-BE49-F238E27FC236}">
                <a16:creationId xmlns:a16="http://schemas.microsoft.com/office/drawing/2014/main" id="{6ACBA459-5AAC-4F9B-8BCD-2AE5F4AB77A7}"/>
              </a:ext>
            </a:extLst>
          </p:cNvPr>
          <p:cNvSpPr/>
          <p:nvPr/>
        </p:nvSpPr>
        <p:spPr bwMode="auto">
          <a:xfrm>
            <a:off x="2951900" y="2035072"/>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kumimoji="0" lang="en-GB" sz="2400" b="1" i="0" u="none" strike="noStrike" cap="none" normalizeH="0" baseline="0" dirty="0">
                <a:ln>
                  <a:noFill/>
                </a:ln>
                <a:solidFill>
                  <a:srgbClr val="7030A0"/>
                </a:solidFill>
                <a:effectLst/>
                <a:latin typeface="Arial" charset="0"/>
                <a:sym typeface="Arial" charset="0"/>
              </a:rPr>
              <a:t>Drücke</a:t>
            </a:r>
          </a:p>
        </p:txBody>
      </p:sp>
      <p:sp>
        <p:nvSpPr>
          <p:cNvPr id="6" name="Rectángulo 5">
            <a:extLst>
              <a:ext uri="{FF2B5EF4-FFF2-40B4-BE49-F238E27FC236}">
                <a16:creationId xmlns:a16="http://schemas.microsoft.com/office/drawing/2014/main" id="{4ED68F4B-F554-4853-B059-1A458DCE51C6}"/>
              </a:ext>
            </a:extLst>
          </p:cNvPr>
          <p:cNvSpPr/>
          <p:nvPr/>
        </p:nvSpPr>
        <p:spPr bwMode="auto">
          <a:xfrm>
            <a:off x="5676246" y="2035072"/>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lang="en-GB" sz="2400" dirty="0">
                <a:solidFill>
                  <a:srgbClr val="262673"/>
                </a:solidFill>
                <a:latin typeface="Arial" charset="0"/>
                <a:sym typeface="Arial" charset="0"/>
              </a:rPr>
              <a:t>Muskelkraft</a:t>
            </a:r>
            <a:endParaRPr kumimoji="0" lang="en-GB" sz="2400" b="1" i="0" u="none" strike="noStrike" cap="none" normalizeH="0" baseline="0" dirty="0">
              <a:ln>
                <a:noFill/>
              </a:ln>
              <a:solidFill>
                <a:srgbClr val="262673"/>
              </a:solidFill>
              <a:effectLst/>
              <a:latin typeface="Arial" charset="0"/>
              <a:sym typeface="Arial" charset="0"/>
            </a:endParaRPr>
          </a:p>
        </p:txBody>
      </p:sp>
      <p:pic>
        <p:nvPicPr>
          <p:cNvPr id="18" name="Imagen 17">
            <a:extLst>
              <a:ext uri="{FF2B5EF4-FFF2-40B4-BE49-F238E27FC236}">
                <a16:creationId xmlns:a16="http://schemas.microsoft.com/office/drawing/2014/main" id="{99D89510-CCDC-4117-9C93-977CD65F0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0149" y="3360766"/>
            <a:ext cx="1472654" cy="1580711"/>
          </a:xfrm>
          <a:prstGeom prst="rect">
            <a:avLst/>
          </a:prstGeom>
        </p:spPr>
      </p:pic>
      <p:cxnSp>
        <p:nvCxnSpPr>
          <p:cNvPr id="21" name="Conector recto de flecha 20">
            <a:extLst>
              <a:ext uri="{FF2B5EF4-FFF2-40B4-BE49-F238E27FC236}">
                <a16:creationId xmlns:a16="http://schemas.microsoft.com/office/drawing/2014/main" id="{AAE85A4E-0CEE-4592-8AC4-927E5C45BBDC}"/>
              </a:ext>
            </a:extLst>
          </p:cNvPr>
          <p:cNvCxnSpPr>
            <a:cxnSpLocks/>
          </p:cNvCxnSpPr>
          <p:nvPr/>
        </p:nvCxnSpPr>
        <p:spPr bwMode="auto">
          <a:xfrm flipV="1">
            <a:off x="1691680" y="3121354"/>
            <a:ext cx="767886" cy="1753694"/>
          </a:xfrm>
          <a:prstGeom prst="straightConnector1">
            <a:avLst/>
          </a:prstGeom>
          <a:noFill/>
          <a:ln w="57150" cap="flat" cmpd="sng" algn="ctr">
            <a:solidFill>
              <a:srgbClr val="7030A0"/>
            </a:solidFill>
            <a:prstDash val="solid"/>
            <a:round/>
            <a:headEnd type="none" w="med" len="med"/>
            <a:tailEnd type="triangle"/>
          </a:ln>
          <a:effectLst/>
        </p:spPr>
      </p:cxnSp>
      <p:sp>
        <p:nvSpPr>
          <p:cNvPr id="31" name="Elipse 30">
            <a:extLst>
              <a:ext uri="{FF2B5EF4-FFF2-40B4-BE49-F238E27FC236}">
                <a16:creationId xmlns:a16="http://schemas.microsoft.com/office/drawing/2014/main" id="{F55C1118-74F2-403D-8D72-133E1EBF7EDD}"/>
              </a:ext>
            </a:extLst>
          </p:cNvPr>
          <p:cNvSpPr/>
          <p:nvPr/>
        </p:nvSpPr>
        <p:spPr bwMode="auto">
          <a:xfrm rot="3707928">
            <a:off x="4203576" y="4812396"/>
            <a:ext cx="328093" cy="449306"/>
          </a:xfrm>
          <a:prstGeom prst="ellipse">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cxnSp>
        <p:nvCxnSpPr>
          <p:cNvPr id="33" name="Conector recto de flecha 32">
            <a:extLst>
              <a:ext uri="{FF2B5EF4-FFF2-40B4-BE49-F238E27FC236}">
                <a16:creationId xmlns:a16="http://schemas.microsoft.com/office/drawing/2014/main" id="{540EF8E4-0B5B-4131-87DB-3F013E9181F5}"/>
              </a:ext>
            </a:extLst>
          </p:cNvPr>
          <p:cNvCxnSpPr>
            <a:cxnSpLocks/>
          </p:cNvCxnSpPr>
          <p:nvPr/>
        </p:nvCxnSpPr>
        <p:spPr bwMode="auto">
          <a:xfrm>
            <a:off x="4495861" y="2800421"/>
            <a:ext cx="0" cy="1375958"/>
          </a:xfrm>
          <a:prstGeom prst="straightConnector1">
            <a:avLst/>
          </a:prstGeom>
          <a:ln w="57150">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35" name="Elipse 34">
            <a:extLst>
              <a:ext uri="{FF2B5EF4-FFF2-40B4-BE49-F238E27FC236}">
                <a16:creationId xmlns:a16="http://schemas.microsoft.com/office/drawing/2014/main" id="{79E56711-E982-4DF7-9099-269B5B066798}"/>
              </a:ext>
            </a:extLst>
          </p:cNvPr>
          <p:cNvSpPr/>
          <p:nvPr/>
        </p:nvSpPr>
        <p:spPr bwMode="auto">
          <a:xfrm rot="3707928">
            <a:off x="3733657" y="5307034"/>
            <a:ext cx="328093" cy="449306"/>
          </a:xfrm>
          <a:prstGeom prst="ellipse">
            <a:avLst/>
          </a:prstGeom>
          <a:solidFill>
            <a:schemeClr val="accent6">
              <a:lumMod val="60000"/>
              <a:lumOff val="40000"/>
            </a:schemeClr>
          </a:solidFill>
          <a:ln w="12700" cap="flat" cmpd="sng" algn="ctr">
            <a:solidFill>
              <a:srgbClr val="7030A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6" name="Elipse 35">
            <a:extLst>
              <a:ext uri="{FF2B5EF4-FFF2-40B4-BE49-F238E27FC236}">
                <a16:creationId xmlns:a16="http://schemas.microsoft.com/office/drawing/2014/main" id="{085689F7-4AD5-4F82-9647-AC939E5F6130}"/>
              </a:ext>
            </a:extLst>
          </p:cNvPr>
          <p:cNvSpPr/>
          <p:nvPr/>
        </p:nvSpPr>
        <p:spPr bwMode="auto">
          <a:xfrm rot="3707928">
            <a:off x="3652558" y="4787055"/>
            <a:ext cx="328093" cy="449306"/>
          </a:xfrm>
          <a:prstGeom prst="ellipse">
            <a:avLst/>
          </a:prstGeom>
          <a:solidFill>
            <a:schemeClr val="accent6">
              <a:lumMod val="60000"/>
              <a:lumOff val="40000"/>
            </a:schemeClr>
          </a:solidFill>
          <a:ln w="12700" cap="flat" cmpd="sng" algn="ctr">
            <a:solidFill>
              <a:srgbClr val="7030A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7" name="Elipse 36">
            <a:extLst>
              <a:ext uri="{FF2B5EF4-FFF2-40B4-BE49-F238E27FC236}">
                <a16:creationId xmlns:a16="http://schemas.microsoft.com/office/drawing/2014/main" id="{27BD7733-03FD-4BFE-BAA4-9D5AB4248253}"/>
              </a:ext>
            </a:extLst>
          </p:cNvPr>
          <p:cNvSpPr/>
          <p:nvPr/>
        </p:nvSpPr>
        <p:spPr bwMode="auto">
          <a:xfrm rot="3707928">
            <a:off x="4284675" y="5257763"/>
            <a:ext cx="328093" cy="449306"/>
          </a:xfrm>
          <a:prstGeom prst="ellipse">
            <a:avLst/>
          </a:prstGeom>
          <a:solidFill>
            <a:schemeClr val="accent6">
              <a:lumMod val="60000"/>
              <a:lumOff val="40000"/>
            </a:schemeClr>
          </a:solidFill>
          <a:ln w="12700" cap="flat" cmpd="sng" algn="ctr">
            <a:solidFill>
              <a:srgbClr val="7030A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8" name="Elipse 37">
            <a:extLst>
              <a:ext uri="{FF2B5EF4-FFF2-40B4-BE49-F238E27FC236}">
                <a16:creationId xmlns:a16="http://schemas.microsoft.com/office/drawing/2014/main" id="{40C60A28-B625-4CDD-B3ED-AC382741A8BC}"/>
              </a:ext>
            </a:extLst>
          </p:cNvPr>
          <p:cNvSpPr/>
          <p:nvPr/>
        </p:nvSpPr>
        <p:spPr bwMode="auto">
          <a:xfrm rot="3707928">
            <a:off x="4653141" y="4466086"/>
            <a:ext cx="328093" cy="449306"/>
          </a:xfrm>
          <a:prstGeom prst="ellipse">
            <a:avLst/>
          </a:prstGeom>
          <a:solidFill>
            <a:schemeClr val="accent6">
              <a:lumMod val="20000"/>
              <a:lumOff val="80000"/>
            </a:schemeClr>
          </a:solidFill>
          <a:ln w="12700" cap="flat" cmpd="sng" algn="ctr">
            <a:solidFill>
              <a:srgbClr val="7030A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9" name="Elipse 38">
            <a:extLst>
              <a:ext uri="{FF2B5EF4-FFF2-40B4-BE49-F238E27FC236}">
                <a16:creationId xmlns:a16="http://schemas.microsoft.com/office/drawing/2014/main" id="{67395014-52F1-4A4D-AC7F-C5ABDBE28683}"/>
              </a:ext>
            </a:extLst>
          </p:cNvPr>
          <p:cNvSpPr/>
          <p:nvPr/>
        </p:nvSpPr>
        <p:spPr bwMode="auto">
          <a:xfrm rot="3707928">
            <a:off x="4779491" y="4967587"/>
            <a:ext cx="328093" cy="449306"/>
          </a:xfrm>
          <a:prstGeom prst="ellipse">
            <a:avLst/>
          </a:prstGeom>
          <a:solidFill>
            <a:schemeClr val="accent6">
              <a:lumMod val="40000"/>
              <a:lumOff val="60000"/>
            </a:schemeClr>
          </a:solidFill>
          <a:ln w="12700" cap="flat" cmpd="sng" algn="ctr">
            <a:solidFill>
              <a:srgbClr val="7030A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40" name="Elipse 39">
            <a:extLst>
              <a:ext uri="{FF2B5EF4-FFF2-40B4-BE49-F238E27FC236}">
                <a16:creationId xmlns:a16="http://schemas.microsoft.com/office/drawing/2014/main" id="{DDB9C1AC-ABAF-41AA-BFEF-88BE0E1F84FE}"/>
              </a:ext>
            </a:extLst>
          </p:cNvPr>
          <p:cNvSpPr/>
          <p:nvPr/>
        </p:nvSpPr>
        <p:spPr bwMode="auto">
          <a:xfrm rot="3707928">
            <a:off x="3986588" y="4399656"/>
            <a:ext cx="328093" cy="449306"/>
          </a:xfrm>
          <a:prstGeom prst="ellipse">
            <a:avLst/>
          </a:prstGeom>
          <a:solidFill>
            <a:schemeClr val="accent6">
              <a:lumMod val="20000"/>
              <a:lumOff val="80000"/>
            </a:schemeClr>
          </a:solidFill>
          <a:ln w="12700" cap="flat" cmpd="sng" algn="ctr">
            <a:solidFill>
              <a:srgbClr val="7030A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cxnSp>
        <p:nvCxnSpPr>
          <p:cNvPr id="8" name="Conector recto 7">
            <a:extLst>
              <a:ext uri="{FF2B5EF4-FFF2-40B4-BE49-F238E27FC236}">
                <a16:creationId xmlns:a16="http://schemas.microsoft.com/office/drawing/2014/main" id="{1AEC3C46-0411-494D-9FE6-561CAFEA003A}"/>
              </a:ext>
            </a:extLst>
          </p:cNvPr>
          <p:cNvCxnSpPr>
            <a:cxnSpLocks/>
          </p:cNvCxnSpPr>
          <p:nvPr/>
        </p:nvCxnSpPr>
        <p:spPr bwMode="auto">
          <a:xfrm>
            <a:off x="1691680" y="3360766"/>
            <a:ext cx="0" cy="151428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3" name="Conector recto 22">
            <a:extLst>
              <a:ext uri="{FF2B5EF4-FFF2-40B4-BE49-F238E27FC236}">
                <a16:creationId xmlns:a16="http://schemas.microsoft.com/office/drawing/2014/main" id="{8A2BCA52-2782-48D0-B7CF-A036284FEB68}"/>
              </a:ext>
            </a:extLst>
          </p:cNvPr>
          <p:cNvCxnSpPr>
            <a:cxnSpLocks/>
          </p:cNvCxnSpPr>
          <p:nvPr/>
        </p:nvCxnSpPr>
        <p:spPr bwMode="auto">
          <a:xfrm flipH="1">
            <a:off x="1081197" y="4875047"/>
            <a:ext cx="610483" cy="56793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Conector recto 27">
            <a:extLst>
              <a:ext uri="{FF2B5EF4-FFF2-40B4-BE49-F238E27FC236}">
                <a16:creationId xmlns:a16="http://schemas.microsoft.com/office/drawing/2014/main" id="{58CA310F-AA73-4816-96E7-7E2DBA63889C}"/>
              </a:ext>
            </a:extLst>
          </p:cNvPr>
          <p:cNvCxnSpPr>
            <a:cxnSpLocks/>
          </p:cNvCxnSpPr>
          <p:nvPr/>
        </p:nvCxnSpPr>
        <p:spPr bwMode="auto">
          <a:xfrm>
            <a:off x="1691680" y="4875047"/>
            <a:ext cx="504056" cy="56793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67869930"/>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7AC2B-B4E8-4F30-950B-178884694ECF}"/>
              </a:ext>
            </a:extLst>
          </p:cNvPr>
          <p:cNvSpPr>
            <a:spLocks noGrp="1"/>
          </p:cNvSpPr>
          <p:nvPr>
            <p:ph type="title"/>
          </p:nvPr>
        </p:nvSpPr>
        <p:spPr>
          <a:xfrm>
            <a:off x="971550" y="1484784"/>
            <a:ext cx="7200900" cy="604837"/>
          </a:xfrm>
        </p:spPr>
        <p:txBody>
          <a:bodyPr/>
          <a:lstStyle/>
          <a:p>
            <a:r>
              <a:rPr lang="en-GB" dirty="0"/>
              <a:t>Hallux valgus </a:t>
            </a:r>
          </a:p>
        </p:txBody>
      </p:sp>
      <p:sp>
        <p:nvSpPr>
          <p:cNvPr id="4" name="Prostokąt 1">
            <a:extLst>
              <a:ext uri="{FF2B5EF4-FFF2-40B4-BE49-F238E27FC236}">
                <a16:creationId xmlns:a16="http://schemas.microsoft.com/office/drawing/2014/main" id="{4C40B66E-7D1B-454F-9DAB-D0AE1D029334}"/>
              </a:ext>
            </a:extLst>
          </p:cNvPr>
          <p:cNvSpPr/>
          <p:nvPr/>
        </p:nvSpPr>
        <p:spPr>
          <a:xfrm>
            <a:off x="467705" y="980728"/>
            <a:ext cx="8208590" cy="430887"/>
          </a:xfrm>
          <a:prstGeom prst="rect">
            <a:avLst/>
          </a:prstGeom>
        </p:spPr>
        <p:txBody>
          <a:bodyPr wrap="square">
            <a:spAutoFit/>
          </a:bodyPr>
          <a:lstStyle/>
          <a:p>
            <a:pPr algn="ctr">
              <a:defRPr/>
            </a:pPr>
            <a:r>
              <a:rPr lang="en-US" sz="2200" dirty="0">
                <a:solidFill>
                  <a:schemeClr val="accent2">
                    <a:lumMod val="75000"/>
                  </a:schemeClr>
                </a:solidFill>
              </a:rPr>
              <a:t>Fallbeispiel</a:t>
            </a:r>
          </a:p>
        </p:txBody>
      </p:sp>
      <p:sp>
        <p:nvSpPr>
          <p:cNvPr id="5" name="CuadroTexto 4">
            <a:extLst>
              <a:ext uri="{FF2B5EF4-FFF2-40B4-BE49-F238E27FC236}">
                <a16:creationId xmlns:a16="http://schemas.microsoft.com/office/drawing/2014/main" id="{75CDD32E-26E9-434B-9516-D9A06B3C9B6B}"/>
              </a:ext>
            </a:extLst>
          </p:cNvPr>
          <p:cNvSpPr txBox="1"/>
          <p:nvPr/>
        </p:nvSpPr>
        <p:spPr>
          <a:xfrm>
            <a:off x="202859" y="1875668"/>
            <a:ext cx="6711958" cy="4493538"/>
          </a:xfrm>
          <a:prstGeom prst="rect">
            <a:avLst/>
          </a:prstGeom>
          <a:noFill/>
        </p:spPr>
        <p:txBody>
          <a:bodyPr wrap="square" rtlCol="0">
            <a:spAutoFit/>
          </a:bodyPr>
          <a:lstStyle/>
          <a:p>
            <a:pPr algn="just"/>
            <a:r>
              <a:rPr lang="en-GB" sz="1400" dirty="0">
                <a:solidFill>
                  <a:schemeClr val="tx1"/>
                </a:solidFill>
              </a:rPr>
              <a:t>Einleitung: </a:t>
            </a:r>
            <a:r>
              <a:rPr lang="en-GB" sz="1400" b="0" dirty="0">
                <a:solidFill>
                  <a:schemeClr val="tx1"/>
                </a:solidFill>
              </a:rPr>
              <a:t>Der Hallux valgus (HV) ist eine knöcherne Deformation über dem ersten Strahl des Fußes. Die Biomechanik des Fußes kann </a:t>
            </a:r>
            <a:r>
              <a:rPr lang="en-US" sz="1400" b="0" dirty="0">
                <a:solidFill>
                  <a:schemeClr val="tx1"/>
                </a:solidFill>
              </a:rPr>
              <a:t>je nach Grad der erworbenen Deformität mehr oder weniger stark </a:t>
            </a:r>
            <a:r>
              <a:rPr lang="en-GB" sz="1400" b="0" dirty="0">
                <a:solidFill>
                  <a:schemeClr val="tx1"/>
                </a:solidFill>
              </a:rPr>
              <a:t>verändert sein</a:t>
            </a:r>
            <a:r>
              <a:rPr lang="en-US" sz="1400" b="0" dirty="0">
                <a:solidFill>
                  <a:schemeClr val="tx1"/>
                </a:solidFill>
              </a:rPr>
              <a:t>. </a:t>
            </a:r>
          </a:p>
          <a:p>
            <a:pPr algn="just"/>
            <a:r>
              <a:rPr lang="en-US" sz="1400" b="0" dirty="0">
                <a:solidFill>
                  <a:schemeClr val="tx1"/>
                </a:solidFill>
              </a:rPr>
              <a:t>Es kann auch Schmerzen verursachen und Schwierigkeiten beim normalen Gang verursachen. </a:t>
            </a:r>
          </a:p>
          <a:p>
            <a:pPr algn="just"/>
            <a:r>
              <a:rPr lang="en-US" sz="1400" b="0" dirty="0">
                <a:solidFill>
                  <a:schemeClr val="tx1"/>
                </a:solidFill>
              </a:rPr>
              <a:t>Um diese Probleme zu vermeiden, wurden in der Chirurgie neue Lösungen eingeführt. Eine davon ist die minimalinvasive Korrektur durch perkutane Techniken. </a:t>
            </a:r>
          </a:p>
          <a:p>
            <a:pPr algn="just"/>
            <a:r>
              <a:rPr lang="en-US" sz="1400" b="0" dirty="0">
                <a:solidFill>
                  <a:schemeClr val="tx1"/>
                </a:solidFill>
              </a:rPr>
              <a:t>Das Hauptziel dieser Hallux Valgus Operation ist die morphologische und funktionelle Wiederherstellung des ersten Großzehengrundgelenks und des ersten Strahls.</a:t>
            </a:r>
          </a:p>
          <a:p>
            <a:endParaRPr lang="en-US" b="0" dirty="0">
              <a:solidFill>
                <a:schemeClr val="tx1"/>
              </a:solidFill>
            </a:endParaRPr>
          </a:p>
          <a:p>
            <a:r>
              <a:rPr lang="en-US" sz="1400" dirty="0">
                <a:solidFill>
                  <a:schemeClr val="tx1"/>
                </a:solidFill>
              </a:rPr>
              <a:t>Hypothese</a:t>
            </a:r>
            <a:r>
              <a:rPr lang="en-US" sz="1400" b="0" dirty="0">
                <a:solidFill>
                  <a:schemeClr val="tx1"/>
                </a:solidFill>
              </a:rPr>
              <a:t>: Diese neue Technik ist in der Lage, biomechanische Veränderungen aufgrund von HV zu reduzieren und die Funktionalität zu verbessern.</a:t>
            </a:r>
          </a:p>
          <a:p>
            <a:endParaRPr lang="en-US" sz="1400" b="0" dirty="0">
              <a:solidFill>
                <a:schemeClr val="tx1"/>
              </a:solidFill>
            </a:endParaRPr>
          </a:p>
          <a:p>
            <a:r>
              <a:rPr lang="en-US" sz="1400" dirty="0">
                <a:solidFill>
                  <a:schemeClr val="tx1"/>
                </a:solidFill>
              </a:rPr>
              <a:t>Zielsetzungen</a:t>
            </a:r>
            <a:r>
              <a:rPr lang="en-US" sz="1400" b="0" dirty="0">
                <a:solidFill>
                  <a:schemeClr val="tx1"/>
                </a:solidFill>
              </a:rPr>
              <a:t>: Herausfinden der Effektivität dieser Technik in Bezug auf funktionelle Verbesserungen durch eine klinische Ganganalyse, indem sowohl Kräfte als auch Drücke, die während dieser Aktivität entstehen, untersucht werden.</a:t>
            </a:r>
          </a:p>
          <a:p>
            <a:r>
              <a:rPr lang="en-US" sz="1400" b="0" dirty="0">
                <a:solidFill>
                  <a:schemeClr val="tx1"/>
                </a:solidFill>
              </a:rPr>
              <a:t>Dazu wird eine Fallstudie eines Probanden mit HV-Verformung (leichter Grad) vorgestellt.</a:t>
            </a:r>
          </a:p>
          <a:p>
            <a:endParaRPr lang="en-US" b="0" dirty="0">
              <a:solidFill>
                <a:schemeClr val="tx1"/>
              </a:solidFill>
            </a:endParaRPr>
          </a:p>
        </p:txBody>
      </p:sp>
      <p:pic>
        <p:nvPicPr>
          <p:cNvPr id="7" name="Imagen 6">
            <a:extLst>
              <a:ext uri="{FF2B5EF4-FFF2-40B4-BE49-F238E27FC236}">
                <a16:creationId xmlns:a16="http://schemas.microsoft.com/office/drawing/2014/main" id="{13BA000A-14D9-4C23-8298-D986305E0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5486" y="4066401"/>
            <a:ext cx="1649884" cy="1728192"/>
          </a:xfrm>
          <a:prstGeom prst="rect">
            <a:avLst/>
          </a:prstGeom>
        </p:spPr>
      </p:pic>
      <p:pic>
        <p:nvPicPr>
          <p:cNvPr id="8" name="Imagen 7">
            <a:extLst>
              <a:ext uri="{FF2B5EF4-FFF2-40B4-BE49-F238E27FC236}">
                <a16:creationId xmlns:a16="http://schemas.microsoft.com/office/drawing/2014/main" id="{13B3D4A3-EC42-4929-8DB5-AD51ADB6EB56}"/>
              </a:ext>
            </a:extLst>
          </p:cNvPr>
          <p:cNvPicPr>
            <a:picLocks noChangeAspect="1"/>
          </p:cNvPicPr>
          <p:nvPr/>
        </p:nvPicPr>
        <p:blipFill>
          <a:blip r:embed="rId3"/>
          <a:stretch>
            <a:fillRect/>
          </a:stretch>
        </p:blipFill>
        <p:spPr>
          <a:xfrm>
            <a:off x="7049971" y="1973798"/>
            <a:ext cx="1914517" cy="1826401"/>
          </a:xfrm>
          <a:prstGeom prst="rect">
            <a:avLst/>
          </a:prstGeom>
        </p:spPr>
      </p:pic>
      <p:sp>
        <p:nvSpPr>
          <p:cNvPr id="9" name="Elipse 8">
            <a:extLst>
              <a:ext uri="{FF2B5EF4-FFF2-40B4-BE49-F238E27FC236}">
                <a16:creationId xmlns:a16="http://schemas.microsoft.com/office/drawing/2014/main" id="{7CCF88E0-F378-4B3F-992F-F4FAB44D7426}"/>
              </a:ext>
            </a:extLst>
          </p:cNvPr>
          <p:cNvSpPr/>
          <p:nvPr/>
        </p:nvSpPr>
        <p:spPr bwMode="auto">
          <a:xfrm>
            <a:off x="7179502" y="1906161"/>
            <a:ext cx="673386" cy="604836"/>
          </a:xfrm>
          <a:prstGeom prst="ellipse">
            <a:avLst/>
          </a:prstGeom>
          <a:noFill/>
          <a:ln w="12700" cap="flat" cmpd="sng" algn="ctr">
            <a:solidFill>
              <a:srgbClr val="FF330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0" name="Elipse 9">
            <a:extLst>
              <a:ext uri="{FF2B5EF4-FFF2-40B4-BE49-F238E27FC236}">
                <a16:creationId xmlns:a16="http://schemas.microsoft.com/office/drawing/2014/main" id="{9C9CF0F5-393F-4BAB-9BE1-4DC7E60AF9FC}"/>
              </a:ext>
            </a:extLst>
          </p:cNvPr>
          <p:cNvSpPr/>
          <p:nvPr/>
        </p:nvSpPr>
        <p:spPr bwMode="auto">
          <a:xfrm>
            <a:off x="7154188" y="3965621"/>
            <a:ext cx="673386" cy="604836"/>
          </a:xfrm>
          <a:prstGeom prst="ellipse">
            <a:avLst/>
          </a:prstGeom>
          <a:noFill/>
          <a:ln w="12700" cap="flat" cmpd="sng" algn="ctr">
            <a:solidFill>
              <a:srgbClr val="92D05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cxnSp>
        <p:nvCxnSpPr>
          <p:cNvPr id="12" name="Conector recto de flecha 11">
            <a:extLst>
              <a:ext uri="{FF2B5EF4-FFF2-40B4-BE49-F238E27FC236}">
                <a16:creationId xmlns:a16="http://schemas.microsoft.com/office/drawing/2014/main" id="{3DD2E177-C918-46F6-B001-9ED032662632}"/>
              </a:ext>
            </a:extLst>
          </p:cNvPr>
          <p:cNvCxnSpPr/>
          <p:nvPr/>
        </p:nvCxnSpPr>
        <p:spPr bwMode="auto">
          <a:xfrm>
            <a:off x="7467534" y="4282425"/>
            <a:ext cx="144016" cy="72008"/>
          </a:xfrm>
          <a:prstGeom prst="straightConnector1">
            <a:avLst/>
          </a:prstGeom>
          <a:noFill/>
          <a:ln w="12700" cap="flat" cmpd="sng" algn="ctr">
            <a:solidFill>
              <a:srgbClr val="00B050"/>
            </a:solidFill>
            <a:prstDash val="solid"/>
            <a:round/>
            <a:headEnd type="none" w="med" len="med"/>
            <a:tailEnd type="triangle"/>
          </a:ln>
          <a:effectLst/>
        </p:spPr>
      </p:cxnSp>
      <p:cxnSp>
        <p:nvCxnSpPr>
          <p:cNvPr id="13" name="Conector recto de flecha 12">
            <a:extLst>
              <a:ext uri="{FF2B5EF4-FFF2-40B4-BE49-F238E27FC236}">
                <a16:creationId xmlns:a16="http://schemas.microsoft.com/office/drawing/2014/main" id="{38D9D640-F61B-4CAD-A862-D6D6A78B9F7E}"/>
              </a:ext>
            </a:extLst>
          </p:cNvPr>
          <p:cNvCxnSpPr/>
          <p:nvPr/>
        </p:nvCxnSpPr>
        <p:spPr bwMode="auto">
          <a:xfrm>
            <a:off x="7395526" y="4354433"/>
            <a:ext cx="144016" cy="72008"/>
          </a:xfrm>
          <a:prstGeom prst="straightConnector1">
            <a:avLst/>
          </a:prstGeom>
          <a:noFill/>
          <a:ln w="127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3463024499"/>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99CA8-B9C1-4024-A03D-ED3F278CF1C0}"/>
              </a:ext>
            </a:extLst>
          </p:cNvPr>
          <p:cNvSpPr>
            <a:spLocks noGrp="1"/>
          </p:cNvSpPr>
          <p:nvPr>
            <p:ph type="title"/>
          </p:nvPr>
        </p:nvSpPr>
        <p:spPr>
          <a:xfrm>
            <a:off x="827584" y="1117577"/>
            <a:ext cx="7200900" cy="604837"/>
          </a:xfrm>
        </p:spPr>
        <p:txBody>
          <a:bodyPr/>
          <a:lstStyle/>
          <a:p>
            <a:r>
              <a:rPr lang="en-GB" dirty="0"/>
              <a:t>Methoden</a:t>
            </a:r>
          </a:p>
        </p:txBody>
      </p:sp>
      <p:pic>
        <p:nvPicPr>
          <p:cNvPr id="1026" name="Picture 2" descr="Resultado de imagen de man walking  icon free">
            <a:extLst>
              <a:ext uri="{FF2B5EF4-FFF2-40B4-BE49-F238E27FC236}">
                <a16:creationId xmlns:a16="http://schemas.microsoft.com/office/drawing/2014/main" id="{A947F232-8B93-4CF6-986D-1B4B22E8EF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5880" y="2513642"/>
            <a:ext cx="2438686" cy="243868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EE6C98D5-EB1A-4E90-8809-26B811249626}"/>
              </a:ext>
            </a:extLst>
          </p:cNvPr>
          <p:cNvSpPr/>
          <p:nvPr/>
        </p:nvSpPr>
        <p:spPr bwMode="auto">
          <a:xfrm>
            <a:off x="152253" y="3370480"/>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lang="en-GB" sz="2400" dirty="0">
                <a:solidFill>
                  <a:srgbClr val="0404E6"/>
                </a:solidFill>
                <a:latin typeface="Arial" charset="0"/>
                <a:sym typeface="Arial" charset="0"/>
              </a:rPr>
              <a:t>Reaktionskräfte</a:t>
            </a:r>
            <a:endParaRPr kumimoji="0" lang="en-GB" sz="2400" b="1" i="0" u="none" strike="noStrike" cap="none" normalizeH="0" baseline="0" dirty="0">
              <a:ln>
                <a:noFill/>
              </a:ln>
              <a:solidFill>
                <a:srgbClr val="0404E6"/>
              </a:solidFill>
              <a:effectLst/>
              <a:latin typeface="Arial" charset="0"/>
              <a:sym typeface="Arial" charset="0"/>
            </a:endParaRPr>
          </a:p>
        </p:txBody>
      </p:sp>
      <p:sp>
        <p:nvSpPr>
          <p:cNvPr id="6" name="Rectángulo 5">
            <a:extLst>
              <a:ext uri="{FF2B5EF4-FFF2-40B4-BE49-F238E27FC236}">
                <a16:creationId xmlns:a16="http://schemas.microsoft.com/office/drawing/2014/main" id="{4185D79E-90A2-490E-B83D-1EAB40800634}"/>
              </a:ext>
            </a:extLst>
          </p:cNvPr>
          <p:cNvSpPr/>
          <p:nvPr/>
        </p:nvSpPr>
        <p:spPr bwMode="auto">
          <a:xfrm>
            <a:off x="5440119" y="3356992"/>
            <a:ext cx="3240199" cy="1008112"/>
          </a:xfrm>
          <a:prstGeom prst="rect">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ctr" defTabSz="642938" rtl="0" eaLnBrk="1" fontAlgn="base" latinLnBrk="0" hangingPunct="1">
              <a:lnSpc>
                <a:spcPct val="90000"/>
              </a:lnSpc>
              <a:spcBef>
                <a:spcPts val="1675"/>
              </a:spcBef>
              <a:spcAft>
                <a:spcPct val="0"/>
              </a:spcAft>
              <a:buClrTx/>
              <a:buSzPct val="171000"/>
              <a:buFont typeface="Arial" charset="0"/>
              <a:buNone/>
              <a:tabLst/>
            </a:pPr>
            <a:r>
              <a:rPr kumimoji="0" lang="en-GB" sz="2400" b="1" i="0" u="none" strike="noStrike" cap="none" normalizeH="0" baseline="0" dirty="0">
                <a:ln>
                  <a:noFill/>
                </a:ln>
                <a:solidFill>
                  <a:srgbClr val="7030A0"/>
                </a:solidFill>
                <a:effectLst/>
                <a:latin typeface="Arial" charset="0"/>
                <a:sym typeface="Arial" charset="0"/>
              </a:rPr>
              <a:t>Drücke</a:t>
            </a:r>
          </a:p>
        </p:txBody>
      </p:sp>
      <p:sp>
        <p:nvSpPr>
          <p:cNvPr id="7" name="CuadroTexto 6">
            <a:extLst>
              <a:ext uri="{FF2B5EF4-FFF2-40B4-BE49-F238E27FC236}">
                <a16:creationId xmlns:a16="http://schemas.microsoft.com/office/drawing/2014/main" id="{DF50892D-63A9-4613-9859-68F4DC88AB29}"/>
              </a:ext>
            </a:extLst>
          </p:cNvPr>
          <p:cNvSpPr txBox="1"/>
          <p:nvPr/>
        </p:nvSpPr>
        <p:spPr>
          <a:xfrm>
            <a:off x="755576" y="5765194"/>
            <a:ext cx="8784976" cy="400110"/>
          </a:xfrm>
          <a:prstGeom prst="rect">
            <a:avLst/>
          </a:prstGeom>
          <a:noFill/>
        </p:spPr>
        <p:txBody>
          <a:bodyPr wrap="square" rtlCol="0">
            <a:spAutoFit/>
          </a:bodyPr>
          <a:lstStyle/>
          <a:p>
            <a:r>
              <a:rPr lang="en-GB" sz="2000" dirty="0">
                <a:solidFill>
                  <a:schemeClr val="tx1"/>
                </a:solidFill>
              </a:rPr>
              <a:t>Kraftplattform Druckeinlagen</a:t>
            </a:r>
          </a:p>
        </p:txBody>
      </p:sp>
      <p:sp>
        <p:nvSpPr>
          <p:cNvPr id="8" name="Rectángulo 7">
            <a:extLst>
              <a:ext uri="{FF2B5EF4-FFF2-40B4-BE49-F238E27FC236}">
                <a16:creationId xmlns:a16="http://schemas.microsoft.com/office/drawing/2014/main" id="{4FA4E766-CE18-4F85-A32F-FF1B4AAA499B}"/>
              </a:ext>
            </a:extLst>
          </p:cNvPr>
          <p:cNvSpPr/>
          <p:nvPr/>
        </p:nvSpPr>
        <p:spPr bwMode="auto">
          <a:xfrm rot="851868">
            <a:off x="1021355" y="2415457"/>
            <a:ext cx="1234693" cy="840141"/>
          </a:xfrm>
          <a:prstGeom prst="rect">
            <a:avLst/>
          </a:prstGeom>
          <a:noFill/>
          <a:ln w="12700" cap="flat" cmpd="sng" algn="ctr">
            <a:solidFill>
              <a:srgbClr val="262673"/>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cxnSp>
        <p:nvCxnSpPr>
          <p:cNvPr id="9" name="Conector recto de flecha 8">
            <a:extLst>
              <a:ext uri="{FF2B5EF4-FFF2-40B4-BE49-F238E27FC236}">
                <a16:creationId xmlns:a16="http://schemas.microsoft.com/office/drawing/2014/main" id="{FC943143-9B93-4A5A-ADC0-60696708E214}"/>
              </a:ext>
            </a:extLst>
          </p:cNvPr>
          <p:cNvCxnSpPr>
            <a:cxnSpLocks/>
          </p:cNvCxnSpPr>
          <p:nvPr/>
        </p:nvCxnSpPr>
        <p:spPr bwMode="auto">
          <a:xfrm flipV="1">
            <a:off x="1547664" y="1340768"/>
            <a:ext cx="504056" cy="1494759"/>
          </a:xfrm>
          <a:prstGeom prst="straightConnector1">
            <a:avLst/>
          </a:prstGeom>
          <a:ln>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0" name="Conector recto de flecha 9">
            <a:extLst>
              <a:ext uri="{FF2B5EF4-FFF2-40B4-BE49-F238E27FC236}">
                <a16:creationId xmlns:a16="http://schemas.microsoft.com/office/drawing/2014/main" id="{41F617ED-AFFA-4148-AA27-DFB6A3D5B88E}"/>
              </a:ext>
            </a:extLst>
          </p:cNvPr>
          <p:cNvCxnSpPr>
            <a:cxnSpLocks/>
          </p:cNvCxnSpPr>
          <p:nvPr/>
        </p:nvCxnSpPr>
        <p:spPr bwMode="auto">
          <a:xfrm flipH="1" flipV="1">
            <a:off x="1403648" y="1124744"/>
            <a:ext cx="144016" cy="1710784"/>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1" name="Conector recto de flecha 10">
            <a:extLst>
              <a:ext uri="{FF2B5EF4-FFF2-40B4-BE49-F238E27FC236}">
                <a16:creationId xmlns:a16="http://schemas.microsoft.com/office/drawing/2014/main" id="{A8E292A1-91FF-473F-A602-805EFACC0E4B}"/>
              </a:ext>
            </a:extLst>
          </p:cNvPr>
          <p:cNvCxnSpPr/>
          <p:nvPr/>
        </p:nvCxnSpPr>
        <p:spPr bwMode="auto">
          <a:xfrm>
            <a:off x="1547664" y="2835527"/>
            <a:ext cx="936104" cy="233433"/>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a:extLst>
              <a:ext uri="{FF2B5EF4-FFF2-40B4-BE49-F238E27FC236}">
                <a16:creationId xmlns:a16="http://schemas.microsoft.com/office/drawing/2014/main" id="{FC12ABD7-3AA3-45CA-9E64-DA125F27C79F}"/>
              </a:ext>
            </a:extLst>
          </p:cNvPr>
          <p:cNvCxnSpPr/>
          <p:nvPr/>
        </p:nvCxnSpPr>
        <p:spPr bwMode="auto">
          <a:xfrm flipH="1">
            <a:off x="1403648" y="2835527"/>
            <a:ext cx="144016" cy="558657"/>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grpSp>
        <p:nvGrpSpPr>
          <p:cNvPr id="23" name="Grupo 22">
            <a:extLst>
              <a:ext uri="{FF2B5EF4-FFF2-40B4-BE49-F238E27FC236}">
                <a16:creationId xmlns:a16="http://schemas.microsoft.com/office/drawing/2014/main" id="{9D6FE1DA-C3F6-4C06-AA73-019329E820AF}"/>
              </a:ext>
            </a:extLst>
          </p:cNvPr>
          <p:cNvGrpSpPr/>
          <p:nvPr/>
        </p:nvGrpSpPr>
        <p:grpSpPr>
          <a:xfrm>
            <a:off x="6290723" y="1756845"/>
            <a:ext cx="1652914" cy="1553479"/>
            <a:chOff x="6300192" y="3175192"/>
            <a:chExt cx="1526469" cy="1526469"/>
          </a:xfrm>
        </p:grpSpPr>
        <p:pic>
          <p:nvPicPr>
            <p:cNvPr id="1030" name="Picture 6" descr="Resultado de imagen de footprint free icon">
              <a:extLst>
                <a:ext uri="{FF2B5EF4-FFF2-40B4-BE49-F238E27FC236}">
                  <a16:creationId xmlns:a16="http://schemas.microsoft.com/office/drawing/2014/main" id="{B3B340F5-21D7-4E69-801C-7CB6500EBB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3175192"/>
              <a:ext cx="1526469" cy="1526469"/>
            </a:xfrm>
            <a:prstGeom prst="rect">
              <a:avLst/>
            </a:prstGeom>
            <a:noFill/>
            <a:extLst>
              <a:ext uri="{909E8E84-426E-40DD-AFC4-6F175D3DCCD1}">
                <a14:hiddenFill xmlns:a14="http://schemas.microsoft.com/office/drawing/2010/main">
                  <a:solidFill>
                    <a:srgbClr val="FFFFFF"/>
                  </a:solidFill>
                </a14:hiddenFill>
              </a:ext>
            </a:extLst>
          </p:spPr>
        </p:pic>
        <p:sp>
          <p:nvSpPr>
            <p:cNvPr id="13" name="Forma libre: forma 12">
              <a:extLst>
                <a:ext uri="{FF2B5EF4-FFF2-40B4-BE49-F238E27FC236}">
                  <a16:creationId xmlns:a16="http://schemas.microsoft.com/office/drawing/2014/main" id="{92D2D207-5702-4392-9724-468D4A793629}"/>
                </a:ext>
              </a:extLst>
            </p:cNvPr>
            <p:cNvSpPr/>
            <p:nvPr/>
          </p:nvSpPr>
          <p:spPr bwMode="auto">
            <a:xfrm>
              <a:off x="6565701" y="3587364"/>
              <a:ext cx="315562" cy="601439"/>
            </a:xfrm>
            <a:custGeom>
              <a:avLst/>
              <a:gdLst>
                <a:gd name="connsiteX0" fmla="*/ 187524 w 315562"/>
                <a:gd name="connsiteY0" fmla="*/ 10705 h 601439"/>
                <a:gd name="connsiteX1" fmla="*/ 39887 w 315562"/>
                <a:gd name="connsiteY1" fmla="*/ 86905 h 601439"/>
                <a:gd name="connsiteX2" fmla="*/ 1787 w 315562"/>
                <a:gd name="connsiteY2" fmla="*/ 217874 h 601439"/>
                <a:gd name="connsiteX3" fmla="*/ 8930 w 315562"/>
                <a:gd name="connsiteY3" fmla="*/ 453617 h 601439"/>
                <a:gd name="connsiteX4" fmla="*/ 32743 w 315562"/>
                <a:gd name="connsiteY4" fmla="*/ 601255 h 601439"/>
                <a:gd name="connsiteX5" fmla="*/ 130374 w 315562"/>
                <a:gd name="connsiteY5" fmla="*/ 425042 h 601439"/>
                <a:gd name="connsiteX6" fmla="*/ 137518 w 315562"/>
                <a:gd name="connsiteY6" fmla="*/ 279786 h 601439"/>
                <a:gd name="connsiteX7" fmla="*/ 218480 w 315562"/>
                <a:gd name="connsiteY7" fmla="*/ 177392 h 601439"/>
                <a:gd name="connsiteX8" fmla="*/ 294680 w 315562"/>
                <a:gd name="connsiteY8" fmla="*/ 117861 h 601439"/>
                <a:gd name="connsiteX9" fmla="*/ 313730 w 315562"/>
                <a:gd name="connsiteY9" fmla="*/ 36899 h 601439"/>
                <a:gd name="connsiteX10" fmla="*/ 258962 w 315562"/>
                <a:gd name="connsiteY10" fmla="*/ 3561 h 601439"/>
                <a:gd name="connsiteX11" fmla="*/ 187524 w 315562"/>
                <a:gd name="connsiteY11" fmla="*/ 10705 h 6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562" h="601439">
                  <a:moveTo>
                    <a:pt x="187524" y="10705"/>
                  </a:moveTo>
                  <a:cubicBezTo>
                    <a:pt x="151011" y="24596"/>
                    <a:pt x="70843" y="52377"/>
                    <a:pt x="39887" y="86905"/>
                  </a:cubicBezTo>
                  <a:cubicBezTo>
                    <a:pt x="8931" y="121433"/>
                    <a:pt x="6946" y="156755"/>
                    <a:pt x="1787" y="217874"/>
                  </a:cubicBezTo>
                  <a:cubicBezTo>
                    <a:pt x="-3373" y="278993"/>
                    <a:pt x="3771" y="389720"/>
                    <a:pt x="8930" y="453617"/>
                  </a:cubicBezTo>
                  <a:cubicBezTo>
                    <a:pt x="14089" y="517514"/>
                    <a:pt x="12502" y="606018"/>
                    <a:pt x="32743" y="601255"/>
                  </a:cubicBezTo>
                  <a:cubicBezTo>
                    <a:pt x="52984" y="596493"/>
                    <a:pt x="112911" y="478620"/>
                    <a:pt x="130374" y="425042"/>
                  </a:cubicBezTo>
                  <a:cubicBezTo>
                    <a:pt x="147836" y="371464"/>
                    <a:pt x="122834" y="321061"/>
                    <a:pt x="137518" y="279786"/>
                  </a:cubicBezTo>
                  <a:cubicBezTo>
                    <a:pt x="152202" y="238511"/>
                    <a:pt x="192286" y="204379"/>
                    <a:pt x="218480" y="177392"/>
                  </a:cubicBezTo>
                  <a:cubicBezTo>
                    <a:pt x="244674" y="150405"/>
                    <a:pt x="278805" y="141276"/>
                    <a:pt x="294680" y="117861"/>
                  </a:cubicBezTo>
                  <a:cubicBezTo>
                    <a:pt x="310555" y="94446"/>
                    <a:pt x="319683" y="55949"/>
                    <a:pt x="313730" y="36899"/>
                  </a:cubicBezTo>
                  <a:cubicBezTo>
                    <a:pt x="307777" y="17849"/>
                    <a:pt x="278806" y="8323"/>
                    <a:pt x="258962" y="3561"/>
                  </a:cubicBezTo>
                  <a:cubicBezTo>
                    <a:pt x="239118" y="-1201"/>
                    <a:pt x="224037" y="-3186"/>
                    <a:pt x="187524" y="10705"/>
                  </a:cubicBezTo>
                  <a:close/>
                </a:path>
              </a:pathLst>
            </a:custGeom>
            <a:solidFill>
              <a:schemeClr val="accent6">
                <a:lumMod val="40000"/>
                <a:lumOff val="60000"/>
              </a:schemeClr>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4" name="Forma libre: forma 13">
              <a:extLst>
                <a:ext uri="{FF2B5EF4-FFF2-40B4-BE49-F238E27FC236}">
                  <a16:creationId xmlns:a16="http://schemas.microsoft.com/office/drawing/2014/main" id="{3C37A43C-2E8E-4FB2-8FC5-593110CE3526}"/>
                </a:ext>
              </a:extLst>
            </p:cNvPr>
            <p:cNvSpPr/>
            <p:nvPr/>
          </p:nvSpPr>
          <p:spPr bwMode="auto">
            <a:xfrm>
              <a:off x="6630887" y="4291525"/>
              <a:ext cx="293375" cy="281311"/>
            </a:xfrm>
            <a:custGeom>
              <a:avLst/>
              <a:gdLst>
                <a:gd name="connsiteX0" fmla="*/ 894 w 293375"/>
                <a:gd name="connsiteY0" fmla="*/ 16156 h 281311"/>
                <a:gd name="connsiteX1" fmla="*/ 53282 w 293375"/>
                <a:gd name="connsiteY1" fmla="*/ 168556 h 281311"/>
                <a:gd name="connsiteX2" fmla="*/ 134244 w 293375"/>
                <a:gd name="connsiteY2" fmla="*/ 278094 h 281311"/>
                <a:gd name="connsiteX3" fmla="*/ 284263 w 293375"/>
                <a:gd name="connsiteY3" fmla="*/ 239994 h 281311"/>
                <a:gd name="connsiteX4" fmla="*/ 265213 w 293375"/>
                <a:gd name="connsiteY4" fmla="*/ 116169 h 281311"/>
                <a:gd name="connsiteX5" fmla="*/ 169963 w 293375"/>
                <a:gd name="connsiteY5" fmla="*/ 32825 h 281311"/>
                <a:gd name="connsiteX6" fmla="*/ 96144 w 293375"/>
                <a:gd name="connsiteY6" fmla="*/ 9013 h 281311"/>
                <a:gd name="connsiteX7" fmla="*/ 894 w 293375"/>
                <a:gd name="connsiteY7" fmla="*/ 16156 h 28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375" h="281311">
                  <a:moveTo>
                    <a:pt x="894" y="16156"/>
                  </a:moveTo>
                  <a:cubicBezTo>
                    <a:pt x="-6250" y="42746"/>
                    <a:pt x="31057" y="124900"/>
                    <a:pt x="53282" y="168556"/>
                  </a:cubicBezTo>
                  <a:cubicBezTo>
                    <a:pt x="75507" y="212212"/>
                    <a:pt x="95747" y="266188"/>
                    <a:pt x="134244" y="278094"/>
                  </a:cubicBezTo>
                  <a:cubicBezTo>
                    <a:pt x="172741" y="290000"/>
                    <a:pt x="262435" y="266981"/>
                    <a:pt x="284263" y="239994"/>
                  </a:cubicBezTo>
                  <a:cubicBezTo>
                    <a:pt x="306091" y="213007"/>
                    <a:pt x="284263" y="150697"/>
                    <a:pt x="265213" y="116169"/>
                  </a:cubicBezTo>
                  <a:cubicBezTo>
                    <a:pt x="246163" y="81641"/>
                    <a:pt x="198141" y="50684"/>
                    <a:pt x="169963" y="32825"/>
                  </a:cubicBezTo>
                  <a:cubicBezTo>
                    <a:pt x="141785" y="14966"/>
                    <a:pt x="118766" y="15760"/>
                    <a:pt x="96144" y="9013"/>
                  </a:cubicBezTo>
                  <a:cubicBezTo>
                    <a:pt x="73522" y="2266"/>
                    <a:pt x="8038" y="-10434"/>
                    <a:pt x="894" y="16156"/>
                  </a:cubicBezTo>
                  <a:close/>
                </a:path>
              </a:pathLst>
            </a:custGeom>
            <a:solidFill>
              <a:schemeClr val="accent6">
                <a:lumMod val="40000"/>
                <a:lumOff val="60000"/>
              </a:schemeClr>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5" name="Forma libre: forma 14">
              <a:extLst>
                <a:ext uri="{FF2B5EF4-FFF2-40B4-BE49-F238E27FC236}">
                  <a16:creationId xmlns:a16="http://schemas.microsoft.com/office/drawing/2014/main" id="{8C27DC74-32B1-44D4-A8F1-5A9D0D4D101F}"/>
                </a:ext>
              </a:extLst>
            </p:cNvPr>
            <p:cNvSpPr/>
            <p:nvPr/>
          </p:nvSpPr>
          <p:spPr bwMode="auto">
            <a:xfrm>
              <a:off x="6810927" y="3234232"/>
              <a:ext cx="108990" cy="166226"/>
            </a:xfrm>
            <a:custGeom>
              <a:avLst/>
              <a:gdLst>
                <a:gd name="connsiteX0" fmla="*/ 23261 w 108990"/>
                <a:gd name="connsiteY0" fmla="*/ 1887 h 166226"/>
                <a:gd name="connsiteX1" fmla="*/ 1829 w 108990"/>
                <a:gd name="connsiteY1" fmla="*/ 109043 h 166226"/>
                <a:gd name="connsiteX2" fmla="*/ 68504 w 108990"/>
                <a:gd name="connsiteY2" fmla="*/ 166193 h 166226"/>
                <a:gd name="connsiteX3" fmla="*/ 108986 w 108990"/>
                <a:gd name="connsiteY3" fmla="*/ 101899 h 166226"/>
                <a:gd name="connsiteX4" fmla="*/ 70886 w 108990"/>
                <a:gd name="connsiteY4" fmla="*/ 44749 h 166226"/>
                <a:gd name="connsiteX5" fmla="*/ 23261 w 108990"/>
                <a:gd name="connsiteY5" fmla="*/ 1887 h 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90" h="166226">
                  <a:moveTo>
                    <a:pt x="23261" y="1887"/>
                  </a:moveTo>
                  <a:cubicBezTo>
                    <a:pt x="11752" y="12603"/>
                    <a:pt x="-5711" y="81659"/>
                    <a:pt x="1829" y="109043"/>
                  </a:cubicBezTo>
                  <a:cubicBezTo>
                    <a:pt x="9369" y="136427"/>
                    <a:pt x="50645" y="167384"/>
                    <a:pt x="68504" y="166193"/>
                  </a:cubicBezTo>
                  <a:cubicBezTo>
                    <a:pt x="86363" y="165002"/>
                    <a:pt x="108589" y="122140"/>
                    <a:pt x="108986" y="101899"/>
                  </a:cubicBezTo>
                  <a:cubicBezTo>
                    <a:pt x="109383" y="81658"/>
                    <a:pt x="83586" y="60624"/>
                    <a:pt x="70886" y="44749"/>
                  </a:cubicBezTo>
                  <a:cubicBezTo>
                    <a:pt x="58186" y="28874"/>
                    <a:pt x="34770" y="-8829"/>
                    <a:pt x="23261" y="1887"/>
                  </a:cubicBezTo>
                  <a:close/>
                </a:path>
              </a:pathLst>
            </a:custGeom>
            <a:solidFill>
              <a:schemeClr val="accent6">
                <a:lumMod val="40000"/>
                <a:lumOff val="60000"/>
              </a:schemeClr>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6" name="Forma libre: forma 15">
              <a:extLst>
                <a:ext uri="{FF2B5EF4-FFF2-40B4-BE49-F238E27FC236}">
                  <a16:creationId xmlns:a16="http://schemas.microsoft.com/office/drawing/2014/main" id="{321C0759-F03F-456F-AE8E-DF3DB1EE5D6C}"/>
                </a:ext>
              </a:extLst>
            </p:cNvPr>
            <p:cNvSpPr/>
            <p:nvPr/>
          </p:nvSpPr>
          <p:spPr bwMode="auto">
            <a:xfrm>
              <a:off x="6594404" y="3629021"/>
              <a:ext cx="235585" cy="357895"/>
            </a:xfrm>
            <a:custGeom>
              <a:avLst/>
              <a:gdLst>
                <a:gd name="connsiteX0" fmla="*/ 63571 w 235585"/>
                <a:gd name="connsiteY0" fmla="*/ 66679 h 357895"/>
                <a:gd name="connsiteX1" fmla="*/ 6421 w 235585"/>
                <a:gd name="connsiteY1" fmla="*/ 204792 h 357895"/>
                <a:gd name="connsiteX2" fmla="*/ 6421 w 235585"/>
                <a:gd name="connsiteY2" fmla="*/ 302423 h 357895"/>
                <a:gd name="connsiteX3" fmla="*/ 51665 w 235585"/>
                <a:gd name="connsiteY3" fmla="*/ 352429 h 357895"/>
                <a:gd name="connsiteX4" fmla="*/ 94527 w 235585"/>
                <a:gd name="connsiteY4" fmla="*/ 173835 h 357895"/>
                <a:gd name="connsiteX5" fmla="*/ 156440 w 235585"/>
                <a:gd name="connsiteY5" fmla="*/ 73823 h 357895"/>
                <a:gd name="connsiteX6" fmla="*/ 235021 w 235585"/>
                <a:gd name="connsiteY6" fmla="*/ 38104 h 357895"/>
                <a:gd name="connsiteX7" fmla="*/ 187396 w 235585"/>
                <a:gd name="connsiteY7" fmla="*/ 4 h 357895"/>
                <a:gd name="connsiteX8" fmla="*/ 106434 w 235585"/>
                <a:gd name="connsiteY8" fmla="*/ 35723 h 357895"/>
                <a:gd name="connsiteX9" fmla="*/ 63571 w 235585"/>
                <a:gd name="connsiteY9" fmla="*/ 66679 h 35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585" h="357895">
                  <a:moveTo>
                    <a:pt x="63571" y="66679"/>
                  </a:moveTo>
                  <a:cubicBezTo>
                    <a:pt x="46902" y="94857"/>
                    <a:pt x="15946" y="165501"/>
                    <a:pt x="6421" y="204792"/>
                  </a:cubicBezTo>
                  <a:cubicBezTo>
                    <a:pt x="-3104" y="244083"/>
                    <a:pt x="-1120" y="277817"/>
                    <a:pt x="6421" y="302423"/>
                  </a:cubicBezTo>
                  <a:cubicBezTo>
                    <a:pt x="13962" y="327029"/>
                    <a:pt x="36981" y="373860"/>
                    <a:pt x="51665" y="352429"/>
                  </a:cubicBezTo>
                  <a:cubicBezTo>
                    <a:pt x="66349" y="330998"/>
                    <a:pt x="77065" y="220269"/>
                    <a:pt x="94527" y="173835"/>
                  </a:cubicBezTo>
                  <a:cubicBezTo>
                    <a:pt x="111989" y="127401"/>
                    <a:pt x="133024" y="96445"/>
                    <a:pt x="156440" y="73823"/>
                  </a:cubicBezTo>
                  <a:cubicBezTo>
                    <a:pt x="179856" y="51201"/>
                    <a:pt x="229862" y="50407"/>
                    <a:pt x="235021" y="38104"/>
                  </a:cubicBezTo>
                  <a:cubicBezTo>
                    <a:pt x="240180" y="25801"/>
                    <a:pt x="208827" y="401"/>
                    <a:pt x="187396" y="4"/>
                  </a:cubicBezTo>
                  <a:cubicBezTo>
                    <a:pt x="165965" y="-393"/>
                    <a:pt x="125881" y="24214"/>
                    <a:pt x="106434" y="35723"/>
                  </a:cubicBezTo>
                  <a:cubicBezTo>
                    <a:pt x="86987" y="47232"/>
                    <a:pt x="80240" y="38501"/>
                    <a:pt x="63571" y="66679"/>
                  </a:cubicBezTo>
                  <a:close/>
                </a:path>
              </a:pathLst>
            </a:custGeom>
            <a:solidFill>
              <a:srgbClr val="FFFF00"/>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7" name="Forma libre: forma 16">
              <a:extLst>
                <a:ext uri="{FF2B5EF4-FFF2-40B4-BE49-F238E27FC236}">
                  <a16:creationId xmlns:a16="http://schemas.microsoft.com/office/drawing/2014/main" id="{F0EFF08F-B232-419E-AFDF-ECD3B85DD7EF}"/>
                </a:ext>
              </a:extLst>
            </p:cNvPr>
            <p:cNvSpPr/>
            <p:nvPr/>
          </p:nvSpPr>
          <p:spPr bwMode="auto">
            <a:xfrm>
              <a:off x="6657428" y="3650454"/>
              <a:ext cx="108735" cy="107162"/>
            </a:xfrm>
            <a:custGeom>
              <a:avLst/>
              <a:gdLst>
                <a:gd name="connsiteX0" fmla="*/ 107703 w 108735"/>
                <a:gd name="connsiteY0" fmla="*/ 2 h 107162"/>
                <a:gd name="connsiteX1" fmla="*/ 7691 w 108735"/>
                <a:gd name="connsiteY1" fmla="*/ 61915 h 107162"/>
                <a:gd name="connsiteX2" fmla="*/ 12453 w 108735"/>
                <a:gd name="connsiteY2" fmla="*/ 107159 h 107162"/>
                <a:gd name="connsiteX3" fmla="*/ 57697 w 108735"/>
                <a:gd name="connsiteY3" fmla="*/ 64296 h 107162"/>
                <a:gd name="connsiteX4" fmla="*/ 107703 w 108735"/>
                <a:gd name="connsiteY4" fmla="*/ 2 h 10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35" h="107162">
                  <a:moveTo>
                    <a:pt x="107703" y="2"/>
                  </a:moveTo>
                  <a:cubicBezTo>
                    <a:pt x="99369" y="-395"/>
                    <a:pt x="23566" y="44056"/>
                    <a:pt x="7691" y="61915"/>
                  </a:cubicBezTo>
                  <a:cubicBezTo>
                    <a:pt x="-8184" y="79774"/>
                    <a:pt x="4119" y="106762"/>
                    <a:pt x="12453" y="107159"/>
                  </a:cubicBezTo>
                  <a:cubicBezTo>
                    <a:pt x="20787" y="107556"/>
                    <a:pt x="43806" y="77790"/>
                    <a:pt x="57697" y="64296"/>
                  </a:cubicBezTo>
                  <a:cubicBezTo>
                    <a:pt x="71588" y="50802"/>
                    <a:pt x="116037" y="399"/>
                    <a:pt x="107703" y="2"/>
                  </a:cubicBezTo>
                  <a:close/>
                </a:path>
              </a:pathLst>
            </a:custGeom>
            <a:solidFill>
              <a:srgbClr val="FF0000"/>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8" name="Forma libre: forma 17">
              <a:extLst>
                <a:ext uri="{FF2B5EF4-FFF2-40B4-BE49-F238E27FC236}">
                  <a16:creationId xmlns:a16="http://schemas.microsoft.com/office/drawing/2014/main" id="{D72CD4B2-72C3-49B4-958C-9D95713AF733}"/>
                </a:ext>
              </a:extLst>
            </p:cNvPr>
            <p:cNvSpPr/>
            <p:nvPr/>
          </p:nvSpPr>
          <p:spPr bwMode="auto">
            <a:xfrm>
              <a:off x="6833160" y="3283686"/>
              <a:ext cx="66212" cy="93001"/>
            </a:xfrm>
            <a:custGeom>
              <a:avLst/>
              <a:gdLst>
                <a:gd name="connsiteX0" fmla="*/ 5790 w 66212"/>
                <a:gd name="connsiteY0" fmla="*/ 58 h 93001"/>
                <a:gd name="connsiteX1" fmla="*/ 65321 w 66212"/>
                <a:gd name="connsiteY1" fmla="*/ 45302 h 93001"/>
                <a:gd name="connsiteX2" fmla="*/ 39128 w 66212"/>
                <a:gd name="connsiteY2" fmla="*/ 92927 h 93001"/>
                <a:gd name="connsiteX3" fmla="*/ 5790 w 66212"/>
                <a:gd name="connsiteY3" fmla="*/ 54827 h 93001"/>
                <a:gd name="connsiteX4" fmla="*/ 5790 w 66212"/>
                <a:gd name="connsiteY4" fmla="*/ 58 h 9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2" h="93001">
                  <a:moveTo>
                    <a:pt x="5790" y="58"/>
                  </a:moveTo>
                  <a:cubicBezTo>
                    <a:pt x="15712" y="-1530"/>
                    <a:pt x="59765" y="29824"/>
                    <a:pt x="65321" y="45302"/>
                  </a:cubicBezTo>
                  <a:cubicBezTo>
                    <a:pt x="70877" y="60780"/>
                    <a:pt x="49050" y="91339"/>
                    <a:pt x="39128" y="92927"/>
                  </a:cubicBezTo>
                  <a:cubicBezTo>
                    <a:pt x="29206" y="94515"/>
                    <a:pt x="10949" y="70305"/>
                    <a:pt x="5790" y="54827"/>
                  </a:cubicBezTo>
                  <a:cubicBezTo>
                    <a:pt x="631" y="39349"/>
                    <a:pt x="-4132" y="1646"/>
                    <a:pt x="5790" y="58"/>
                  </a:cubicBezTo>
                  <a:close/>
                </a:path>
              </a:pathLst>
            </a:custGeom>
            <a:solidFill>
              <a:srgbClr val="FFFF00"/>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20" name="Forma libre: forma 19">
              <a:extLst>
                <a:ext uri="{FF2B5EF4-FFF2-40B4-BE49-F238E27FC236}">
                  <a16:creationId xmlns:a16="http://schemas.microsoft.com/office/drawing/2014/main" id="{F645B8B7-BEB7-4856-B748-07897940FC61}"/>
                </a:ext>
              </a:extLst>
            </p:cNvPr>
            <p:cNvSpPr/>
            <p:nvPr/>
          </p:nvSpPr>
          <p:spPr bwMode="auto">
            <a:xfrm>
              <a:off x="6677061" y="4349945"/>
              <a:ext cx="208233" cy="215476"/>
            </a:xfrm>
            <a:custGeom>
              <a:avLst/>
              <a:gdLst>
                <a:gd name="connsiteX0" fmla="*/ 2345 w 208233"/>
                <a:gd name="connsiteY0" fmla="*/ 7743 h 215476"/>
                <a:gd name="connsiteX1" fmla="*/ 19014 w 208233"/>
                <a:gd name="connsiteY1" fmla="*/ 72036 h 215476"/>
                <a:gd name="connsiteX2" fmla="*/ 66639 w 208233"/>
                <a:gd name="connsiteY2" fmla="*/ 169668 h 215476"/>
                <a:gd name="connsiteX3" fmla="*/ 142839 w 208233"/>
                <a:gd name="connsiteY3" fmla="*/ 214911 h 215476"/>
                <a:gd name="connsiteX4" fmla="*/ 207133 w 208233"/>
                <a:gd name="connsiteY4" fmla="*/ 141093 h 215476"/>
                <a:gd name="connsiteX5" fmla="*/ 178558 w 208233"/>
                <a:gd name="connsiteY5" fmla="*/ 76799 h 215476"/>
                <a:gd name="connsiteX6" fmla="*/ 116645 w 208233"/>
                <a:gd name="connsiteY6" fmla="*/ 14886 h 215476"/>
                <a:gd name="connsiteX7" fmla="*/ 66639 w 208233"/>
                <a:gd name="connsiteY7" fmla="*/ 2980 h 215476"/>
                <a:gd name="connsiteX8" fmla="*/ 2345 w 208233"/>
                <a:gd name="connsiteY8" fmla="*/ 7743 h 21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33" h="215476">
                  <a:moveTo>
                    <a:pt x="2345" y="7743"/>
                  </a:moveTo>
                  <a:cubicBezTo>
                    <a:pt x="-5593" y="19252"/>
                    <a:pt x="8298" y="45049"/>
                    <a:pt x="19014" y="72036"/>
                  </a:cubicBezTo>
                  <a:cubicBezTo>
                    <a:pt x="29730" y="99023"/>
                    <a:pt x="46002" y="145856"/>
                    <a:pt x="66639" y="169668"/>
                  </a:cubicBezTo>
                  <a:cubicBezTo>
                    <a:pt x="87276" y="193480"/>
                    <a:pt x="119423" y="219673"/>
                    <a:pt x="142839" y="214911"/>
                  </a:cubicBezTo>
                  <a:cubicBezTo>
                    <a:pt x="166255" y="210149"/>
                    <a:pt x="201180" y="164112"/>
                    <a:pt x="207133" y="141093"/>
                  </a:cubicBezTo>
                  <a:cubicBezTo>
                    <a:pt x="213086" y="118074"/>
                    <a:pt x="193639" y="97833"/>
                    <a:pt x="178558" y="76799"/>
                  </a:cubicBezTo>
                  <a:cubicBezTo>
                    <a:pt x="163477" y="55765"/>
                    <a:pt x="135298" y="27189"/>
                    <a:pt x="116645" y="14886"/>
                  </a:cubicBezTo>
                  <a:cubicBezTo>
                    <a:pt x="97992" y="2583"/>
                    <a:pt x="83308" y="5758"/>
                    <a:pt x="66639" y="2980"/>
                  </a:cubicBezTo>
                  <a:cubicBezTo>
                    <a:pt x="49970" y="202"/>
                    <a:pt x="10283" y="-3766"/>
                    <a:pt x="2345" y="7743"/>
                  </a:cubicBezTo>
                  <a:close/>
                </a:path>
              </a:pathLst>
            </a:custGeom>
            <a:solidFill>
              <a:srgbClr val="FFFF00"/>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21" name="Forma libre: forma 20">
              <a:extLst>
                <a:ext uri="{FF2B5EF4-FFF2-40B4-BE49-F238E27FC236}">
                  <a16:creationId xmlns:a16="http://schemas.microsoft.com/office/drawing/2014/main" id="{1F2856D4-F043-4975-8358-4C5CB93403CC}"/>
                </a:ext>
              </a:extLst>
            </p:cNvPr>
            <p:cNvSpPr/>
            <p:nvPr/>
          </p:nvSpPr>
          <p:spPr bwMode="auto">
            <a:xfrm>
              <a:off x="6750835" y="4464819"/>
              <a:ext cx="92910" cy="91412"/>
            </a:xfrm>
            <a:custGeom>
              <a:avLst/>
              <a:gdLst>
                <a:gd name="connsiteX0" fmla="*/ 9 w 92910"/>
                <a:gd name="connsiteY0" fmla="*/ 4787 h 91412"/>
                <a:gd name="connsiteX1" fmla="*/ 64303 w 92910"/>
                <a:gd name="connsiteY1" fmla="*/ 90512 h 91412"/>
                <a:gd name="connsiteX2" fmla="*/ 92878 w 92910"/>
                <a:gd name="connsiteY2" fmla="*/ 47650 h 91412"/>
                <a:gd name="connsiteX3" fmla="*/ 59540 w 92910"/>
                <a:gd name="connsiteY3" fmla="*/ 14312 h 91412"/>
                <a:gd name="connsiteX4" fmla="*/ 9 w 92910"/>
                <a:gd name="connsiteY4" fmla="*/ 4787 h 9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10" h="91412">
                  <a:moveTo>
                    <a:pt x="9" y="4787"/>
                  </a:moveTo>
                  <a:cubicBezTo>
                    <a:pt x="803" y="17487"/>
                    <a:pt x="48825" y="83368"/>
                    <a:pt x="64303" y="90512"/>
                  </a:cubicBezTo>
                  <a:cubicBezTo>
                    <a:pt x="79781" y="97656"/>
                    <a:pt x="93672" y="60350"/>
                    <a:pt x="92878" y="47650"/>
                  </a:cubicBezTo>
                  <a:cubicBezTo>
                    <a:pt x="92084" y="34950"/>
                    <a:pt x="70256" y="20662"/>
                    <a:pt x="59540" y="14312"/>
                  </a:cubicBezTo>
                  <a:cubicBezTo>
                    <a:pt x="48824" y="7962"/>
                    <a:pt x="-785" y="-7913"/>
                    <a:pt x="9" y="4787"/>
                  </a:cubicBezTo>
                  <a:close/>
                </a:path>
              </a:pathLst>
            </a:custGeom>
            <a:solidFill>
              <a:srgbClr val="FF0000"/>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22" name="Forma libre: forma 21">
              <a:extLst>
                <a:ext uri="{FF2B5EF4-FFF2-40B4-BE49-F238E27FC236}">
                  <a16:creationId xmlns:a16="http://schemas.microsoft.com/office/drawing/2014/main" id="{502EBA42-E71F-4C64-BD9A-D9565A7406AB}"/>
                </a:ext>
              </a:extLst>
            </p:cNvPr>
            <p:cNvSpPr/>
            <p:nvPr/>
          </p:nvSpPr>
          <p:spPr bwMode="auto">
            <a:xfrm>
              <a:off x="6852678" y="3315211"/>
              <a:ext cx="61979" cy="73061"/>
            </a:xfrm>
            <a:custGeom>
              <a:avLst/>
              <a:gdLst>
                <a:gd name="connsiteX0" fmla="*/ 2941 w 61979"/>
                <a:gd name="connsiteY0" fmla="*/ 1870 h 73061"/>
                <a:gd name="connsiteX1" fmla="*/ 12466 w 61979"/>
                <a:gd name="connsiteY1" fmla="*/ 66164 h 73061"/>
                <a:gd name="connsiteX2" fmla="*/ 55328 w 61979"/>
                <a:gd name="connsiteY2" fmla="*/ 66164 h 73061"/>
                <a:gd name="connsiteX3" fmla="*/ 57710 w 61979"/>
                <a:gd name="connsiteY3" fmla="*/ 20920 h 73061"/>
                <a:gd name="connsiteX4" fmla="*/ 2941 w 61979"/>
                <a:gd name="connsiteY4" fmla="*/ 1870 h 7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79" h="73061">
                  <a:moveTo>
                    <a:pt x="2941" y="1870"/>
                  </a:moveTo>
                  <a:cubicBezTo>
                    <a:pt x="-4600" y="9411"/>
                    <a:pt x="3735" y="55448"/>
                    <a:pt x="12466" y="66164"/>
                  </a:cubicBezTo>
                  <a:cubicBezTo>
                    <a:pt x="21197" y="76880"/>
                    <a:pt x="47787" y="73705"/>
                    <a:pt x="55328" y="66164"/>
                  </a:cubicBezTo>
                  <a:cubicBezTo>
                    <a:pt x="62869" y="58623"/>
                    <a:pt x="64457" y="30445"/>
                    <a:pt x="57710" y="20920"/>
                  </a:cubicBezTo>
                  <a:cubicBezTo>
                    <a:pt x="50963" y="11395"/>
                    <a:pt x="10482" y="-5671"/>
                    <a:pt x="2941" y="1870"/>
                  </a:cubicBezTo>
                  <a:close/>
                </a:path>
              </a:pathLst>
            </a:custGeom>
            <a:solidFill>
              <a:srgbClr val="FF0000"/>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pic>
        <p:nvPicPr>
          <p:cNvPr id="4" name="Imagen 3">
            <a:extLst>
              <a:ext uri="{FF2B5EF4-FFF2-40B4-BE49-F238E27FC236}">
                <a16:creationId xmlns:a16="http://schemas.microsoft.com/office/drawing/2014/main" id="{5178F8AA-2DDF-417B-8542-88F8A49B84B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80" b="97414" l="1788" r="98667">
                        <a14:foregroundMark x1="9879" y1="65616" x2="9879" y2="65616"/>
                        <a14:foregroundMark x1="11970" y1="71232" x2="11970" y2="71232"/>
                        <a14:foregroundMark x1="15485" y1="70303" x2="15485" y2="70303"/>
                        <a14:foregroundMark x1="14091" y1="76848" x2="14091" y2="76848"/>
                        <a14:foregroundMark x1="11273" y1="70303" x2="11273" y2="70303"/>
                        <a14:foregroundMark x1="9515" y1="76364" x2="9182" y2="77778"/>
                        <a14:foregroundMark x1="1818" y1="96970" x2="8485" y2="71717"/>
                        <a14:foregroundMark x1="8121" y1="69374" x2="4606" y2="90869"/>
                        <a14:foregroundMark x1="9879" y1="81051" x2="9879" y2="81051"/>
                        <a14:foregroundMark x1="16182" y1="72162" x2="16182" y2="72162"/>
                        <a14:foregroundMark x1="15152" y1="96485" x2="96727" y2="95798"/>
                        <a14:foregroundMark x1="96727" y1="95798" x2="98667" y2="97414"/>
                      </a14:backgroundRemoval>
                    </a14:imgEffect>
                  </a14:imgLayer>
                </a14:imgProps>
              </a:ext>
              <a:ext uri="{28A0092B-C50C-407E-A947-70E740481C1C}">
                <a14:useLocalDpi xmlns:a14="http://schemas.microsoft.com/office/drawing/2010/main" val="0"/>
              </a:ext>
            </a:extLst>
          </a:blip>
          <a:stretch>
            <a:fillRect/>
          </a:stretch>
        </p:blipFill>
        <p:spPr>
          <a:xfrm>
            <a:off x="616803" y="4163825"/>
            <a:ext cx="2092575" cy="1569431"/>
          </a:xfrm>
          <a:prstGeom prst="rect">
            <a:avLst/>
          </a:prstGeom>
        </p:spPr>
      </p:pic>
      <p:pic>
        <p:nvPicPr>
          <p:cNvPr id="24" name="Imagen 23">
            <a:extLst>
              <a:ext uri="{FF2B5EF4-FFF2-40B4-BE49-F238E27FC236}">
                <a16:creationId xmlns:a16="http://schemas.microsoft.com/office/drawing/2014/main" id="{6B95E813-2E8F-4EE0-B2C8-88BA41AB5B80}"/>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400000">
            <a:off x="6142796" y="4290224"/>
            <a:ext cx="2060654" cy="1545490"/>
          </a:xfrm>
          <a:prstGeom prst="rect">
            <a:avLst/>
          </a:prstGeom>
        </p:spPr>
      </p:pic>
    </p:spTree>
    <p:extLst>
      <p:ext uri="{BB962C8B-B14F-4D97-AF65-F5344CB8AC3E}">
        <p14:creationId xmlns:p14="http://schemas.microsoft.com/office/powerpoint/2010/main" val="3078484055"/>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a:extLst>
              <a:ext uri="{FF2B5EF4-FFF2-40B4-BE49-F238E27FC236}">
                <a16:creationId xmlns:a16="http://schemas.microsoft.com/office/drawing/2014/main" id="{1FB31488-5008-42C8-8181-8095F4233CDC}"/>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67067" r="3146"/>
          <a:stretch/>
        </p:blipFill>
        <p:spPr bwMode="auto">
          <a:xfrm>
            <a:off x="6660232" y="4509120"/>
            <a:ext cx="2016224" cy="1614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7">
            <a:extLst>
              <a:ext uri="{FF2B5EF4-FFF2-40B4-BE49-F238E27FC236}">
                <a16:creationId xmlns:a16="http://schemas.microsoft.com/office/drawing/2014/main" id="{B67D27C7-F2EB-4DEE-891C-D233DAC3B91D}"/>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34803" r="35410"/>
          <a:stretch/>
        </p:blipFill>
        <p:spPr bwMode="auto">
          <a:xfrm>
            <a:off x="3635896" y="4509120"/>
            <a:ext cx="2016224" cy="1614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a:extLst>
              <a:ext uri="{FF2B5EF4-FFF2-40B4-BE49-F238E27FC236}">
                <a16:creationId xmlns:a16="http://schemas.microsoft.com/office/drawing/2014/main" id="{BADDE447-BA1E-4970-AAE4-A12167BFEE79}"/>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r="67324"/>
          <a:stretch/>
        </p:blipFill>
        <p:spPr bwMode="auto">
          <a:xfrm>
            <a:off x="395536" y="4509120"/>
            <a:ext cx="2211760" cy="1614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ítulo 1">
            <a:extLst>
              <a:ext uri="{FF2B5EF4-FFF2-40B4-BE49-F238E27FC236}">
                <a16:creationId xmlns:a16="http://schemas.microsoft.com/office/drawing/2014/main" id="{217E5526-05E9-4783-BE69-03A6FD03F4C2}"/>
              </a:ext>
            </a:extLst>
          </p:cNvPr>
          <p:cNvSpPr>
            <a:spLocks noGrp="1"/>
          </p:cNvSpPr>
          <p:nvPr>
            <p:ph type="title"/>
          </p:nvPr>
        </p:nvSpPr>
        <p:spPr>
          <a:xfrm>
            <a:off x="827584" y="1196752"/>
            <a:ext cx="7200900" cy="604837"/>
          </a:xfrm>
        </p:spPr>
        <p:txBody>
          <a:bodyPr/>
          <a:lstStyle/>
          <a:p>
            <a:r>
              <a:rPr lang="en-GB" dirty="0"/>
              <a:t>Gang-Reaktions-Kräfte </a:t>
            </a:r>
          </a:p>
        </p:txBody>
      </p:sp>
      <p:pic>
        <p:nvPicPr>
          <p:cNvPr id="4" name="Picture 19">
            <a:extLst>
              <a:ext uri="{FF2B5EF4-FFF2-40B4-BE49-F238E27FC236}">
                <a16:creationId xmlns:a16="http://schemas.microsoft.com/office/drawing/2014/main" id="{48321FFF-128C-4259-9B36-4903678F6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645023"/>
            <a:ext cx="2808312" cy="15989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0">
            <a:extLst>
              <a:ext uri="{FF2B5EF4-FFF2-40B4-BE49-F238E27FC236}">
                <a16:creationId xmlns:a16="http://schemas.microsoft.com/office/drawing/2014/main" id="{FE2EA375-BF21-4B81-8BAF-7CC88FBFDC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645024"/>
            <a:ext cx="2799497" cy="15989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1">
            <a:extLst>
              <a:ext uri="{FF2B5EF4-FFF2-40B4-BE49-F238E27FC236}">
                <a16:creationId xmlns:a16="http://schemas.microsoft.com/office/drawing/2014/main" id="{721ECEC1-EFE5-47C4-B5D4-6B0A0A0153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3645024"/>
            <a:ext cx="2795971" cy="15989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Elipse 6">
            <a:extLst>
              <a:ext uri="{FF2B5EF4-FFF2-40B4-BE49-F238E27FC236}">
                <a16:creationId xmlns:a16="http://schemas.microsoft.com/office/drawing/2014/main" id="{CAABED08-E7AC-46D6-9C0B-E94EC0435D64}"/>
              </a:ext>
            </a:extLst>
          </p:cNvPr>
          <p:cNvSpPr/>
          <p:nvPr/>
        </p:nvSpPr>
        <p:spPr bwMode="auto">
          <a:xfrm>
            <a:off x="1619672" y="3356992"/>
            <a:ext cx="1008112" cy="864096"/>
          </a:xfrm>
          <a:prstGeom prst="ellipse">
            <a:avLst/>
          </a:prstGeom>
          <a:noFill/>
          <a:ln w="12700" cap="flat" cmpd="sng" algn="ctr">
            <a:solidFill>
              <a:srgbClr val="92D05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8" name="Elipse 7">
            <a:extLst>
              <a:ext uri="{FF2B5EF4-FFF2-40B4-BE49-F238E27FC236}">
                <a16:creationId xmlns:a16="http://schemas.microsoft.com/office/drawing/2014/main" id="{93071CBC-735E-4B61-8463-EE1200A60115}"/>
              </a:ext>
            </a:extLst>
          </p:cNvPr>
          <p:cNvSpPr/>
          <p:nvPr/>
        </p:nvSpPr>
        <p:spPr bwMode="auto">
          <a:xfrm>
            <a:off x="4716016" y="3356992"/>
            <a:ext cx="1008112" cy="864096"/>
          </a:xfrm>
          <a:prstGeom prst="ellipse">
            <a:avLst/>
          </a:prstGeom>
          <a:noFill/>
          <a:ln w="12700" cap="flat" cmpd="sng" algn="ctr">
            <a:solidFill>
              <a:srgbClr val="FFC00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9" name="Elipse 8">
            <a:extLst>
              <a:ext uri="{FF2B5EF4-FFF2-40B4-BE49-F238E27FC236}">
                <a16:creationId xmlns:a16="http://schemas.microsoft.com/office/drawing/2014/main" id="{2FDEE87B-BFA1-4B48-8BBC-2808289DE085}"/>
              </a:ext>
            </a:extLst>
          </p:cNvPr>
          <p:cNvSpPr/>
          <p:nvPr/>
        </p:nvSpPr>
        <p:spPr bwMode="auto">
          <a:xfrm>
            <a:off x="7822553" y="3356992"/>
            <a:ext cx="1008112" cy="864096"/>
          </a:xfrm>
          <a:prstGeom prst="ellipse">
            <a:avLst/>
          </a:prstGeom>
          <a:noFill/>
          <a:ln w="12700" cap="flat" cmpd="sng" algn="ctr">
            <a:solidFill>
              <a:srgbClr val="00B05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rgbClr val="92D050"/>
              </a:solidFill>
              <a:effectLst/>
              <a:latin typeface="Arial" charset="0"/>
              <a:sym typeface="Arial" charset="0"/>
            </a:endParaRPr>
          </a:p>
        </p:txBody>
      </p:sp>
      <p:pic>
        <p:nvPicPr>
          <p:cNvPr id="1026" name="Picture 2" descr="Resultado de imagen de human gait cycle">
            <a:extLst>
              <a:ext uri="{FF2B5EF4-FFF2-40B4-BE49-F238E27FC236}">
                <a16:creationId xmlns:a16="http://schemas.microsoft.com/office/drawing/2014/main" id="{773D4AEC-7481-45D5-ADD7-7B54ED3732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0214" b="22375"/>
          <a:stretch/>
        </p:blipFill>
        <p:spPr bwMode="auto">
          <a:xfrm>
            <a:off x="311255" y="2256845"/>
            <a:ext cx="2260305" cy="10171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13" name="Conector recto 12">
            <a:extLst>
              <a:ext uri="{FF2B5EF4-FFF2-40B4-BE49-F238E27FC236}">
                <a16:creationId xmlns:a16="http://schemas.microsoft.com/office/drawing/2014/main" id="{0DC319E9-366B-4D5F-9B73-E3F3EB813668}"/>
              </a:ext>
            </a:extLst>
          </p:cNvPr>
          <p:cNvCxnSpPr>
            <a:cxnSpLocks/>
          </p:cNvCxnSpPr>
          <p:nvPr/>
        </p:nvCxnSpPr>
        <p:spPr bwMode="auto">
          <a:xfrm>
            <a:off x="1835696" y="1916832"/>
            <a:ext cx="0" cy="3327147"/>
          </a:xfrm>
          <a:prstGeom prst="line">
            <a:avLst/>
          </a:prstGeom>
          <a:noFill/>
          <a:ln w="12700" cap="flat" cmpd="sng" algn="ctr">
            <a:solidFill>
              <a:schemeClr val="accent1"/>
            </a:solidFill>
            <a:prstDash val="dash"/>
            <a:round/>
            <a:headEnd type="none" w="med" len="med"/>
            <a:tailEnd type="none" w="med" len="med"/>
          </a:ln>
          <a:effectLst/>
        </p:spPr>
      </p:cxnSp>
      <p:cxnSp>
        <p:nvCxnSpPr>
          <p:cNvPr id="17" name="Conector recto 16">
            <a:extLst>
              <a:ext uri="{FF2B5EF4-FFF2-40B4-BE49-F238E27FC236}">
                <a16:creationId xmlns:a16="http://schemas.microsoft.com/office/drawing/2014/main" id="{DD5D1868-5407-4B63-AD99-9CB95D6E45CD}"/>
              </a:ext>
            </a:extLst>
          </p:cNvPr>
          <p:cNvCxnSpPr>
            <a:cxnSpLocks/>
          </p:cNvCxnSpPr>
          <p:nvPr/>
        </p:nvCxnSpPr>
        <p:spPr bwMode="auto">
          <a:xfrm>
            <a:off x="2771800" y="1916832"/>
            <a:ext cx="0" cy="3327147"/>
          </a:xfrm>
          <a:prstGeom prst="line">
            <a:avLst/>
          </a:prstGeom>
          <a:noFill/>
          <a:ln w="12700" cap="flat" cmpd="sng" algn="ctr">
            <a:solidFill>
              <a:schemeClr val="accent1"/>
            </a:solidFill>
            <a:prstDash val="dash"/>
            <a:round/>
            <a:headEnd type="none" w="med" len="med"/>
            <a:tailEnd type="none" w="med" len="med"/>
          </a:ln>
          <a:effectLst/>
        </p:spPr>
      </p:cxnSp>
      <p:cxnSp>
        <p:nvCxnSpPr>
          <p:cNvPr id="15" name="Conector recto 14">
            <a:extLst>
              <a:ext uri="{FF2B5EF4-FFF2-40B4-BE49-F238E27FC236}">
                <a16:creationId xmlns:a16="http://schemas.microsoft.com/office/drawing/2014/main" id="{93E22B4D-5CEA-402D-A0EB-116AAABE87AA}"/>
              </a:ext>
            </a:extLst>
          </p:cNvPr>
          <p:cNvCxnSpPr>
            <a:cxnSpLocks/>
          </p:cNvCxnSpPr>
          <p:nvPr/>
        </p:nvCxnSpPr>
        <p:spPr bwMode="auto">
          <a:xfrm>
            <a:off x="7956376" y="1988840"/>
            <a:ext cx="0" cy="3183131"/>
          </a:xfrm>
          <a:prstGeom prst="line">
            <a:avLst/>
          </a:prstGeom>
          <a:noFill/>
          <a:ln w="12700" cap="flat" cmpd="sng" algn="ctr">
            <a:solidFill>
              <a:schemeClr val="accent1"/>
            </a:solidFill>
            <a:prstDash val="dash"/>
            <a:round/>
            <a:headEnd type="none" w="med" len="med"/>
            <a:tailEnd type="none" w="med" len="med"/>
          </a:ln>
          <a:effectLst/>
        </p:spPr>
      </p:cxnSp>
      <p:cxnSp>
        <p:nvCxnSpPr>
          <p:cNvPr id="16" name="Conector recto 15">
            <a:extLst>
              <a:ext uri="{FF2B5EF4-FFF2-40B4-BE49-F238E27FC236}">
                <a16:creationId xmlns:a16="http://schemas.microsoft.com/office/drawing/2014/main" id="{8B96E291-0BD4-4987-ABA6-909BDAE3A097}"/>
              </a:ext>
            </a:extLst>
          </p:cNvPr>
          <p:cNvCxnSpPr>
            <a:cxnSpLocks/>
          </p:cNvCxnSpPr>
          <p:nvPr/>
        </p:nvCxnSpPr>
        <p:spPr bwMode="auto">
          <a:xfrm>
            <a:off x="8892480" y="1988840"/>
            <a:ext cx="0" cy="3183131"/>
          </a:xfrm>
          <a:prstGeom prst="line">
            <a:avLst/>
          </a:prstGeom>
          <a:noFill/>
          <a:ln w="12700" cap="flat" cmpd="sng" algn="ctr">
            <a:solidFill>
              <a:schemeClr val="accent1"/>
            </a:solidFill>
            <a:prstDash val="dash"/>
            <a:round/>
            <a:headEnd type="none" w="med" len="med"/>
            <a:tailEnd type="none" w="med" len="med"/>
          </a:ln>
          <a:effectLst/>
        </p:spPr>
      </p:cxnSp>
      <p:cxnSp>
        <p:nvCxnSpPr>
          <p:cNvPr id="18" name="Conector recto 17">
            <a:extLst>
              <a:ext uri="{FF2B5EF4-FFF2-40B4-BE49-F238E27FC236}">
                <a16:creationId xmlns:a16="http://schemas.microsoft.com/office/drawing/2014/main" id="{4E99DFE6-4DAF-4764-A11B-851789FFF0B2}"/>
              </a:ext>
            </a:extLst>
          </p:cNvPr>
          <p:cNvCxnSpPr>
            <a:cxnSpLocks/>
          </p:cNvCxnSpPr>
          <p:nvPr/>
        </p:nvCxnSpPr>
        <p:spPr bwMode="auto">
          <a:xfrm>
            <a:off x="4932040" y="1988840"/>
            <a:ext cx="0" cy="3168352"/>
          </a:xfrm>
          <a:prstGeom prst="line">
            <a:avLst/>
          </a:prstGeom>
          <a:noFill/>
          <a:ln w="12700" cap="flat" cmpd="sng" algn="ctr">
            <a:solidFill>
              <a:schemeClr val="accent1"/>
            </a:solidFill>
            <a:prstDash val="dash"/>
            <a:round/>
            <a:headEnd type="none" w="med" len="med"/>
            <a:tailEnd type="none" w="med" len="med"/>
          </a:ln>
          <a:effectLst/>
        </p:spPr>
      </p:cxnSp>
      <p:cxnSp>
        <p:nvCxnSpPr>
          <p:cNvPr id="19" name="Conector recto 18">
            <a:extLst>
              <a:ext uri="{FF2B5EF4-FFF2-40B4-BE49-F238E27FC236}">
                <a16:creationId xmlns:a16="http://schemas.microsoft.com/office/drawing/2014/main" id="{470AF4CB-E752-41B0-8EE7-29FFDFAB9DDD}"/>
              </a:ext>
            </a:extLst>
          </p:cNvPr>
          <p:cNvCxnSpPr>
            <a:cxnSpLocks/>
          </p:cNvCxnSpPr>
          <p:nvPr/>
        </p:nvCxnSpPr>
        <p:spPr bwMode="auto">
          <a:xfrm>
            <a:off x="5868144" y="1988840"/>
            <a:ext cx="0" cy="3168352"/>
          </a:xfrm>
          <a:prstGeom prst="line">
            <a:avLst/>
          </a:prstGeom>
          <a:noFill/>
          <a:ln w="12700" cap="flat" cmpd="sng" algn="ctr">
            <a:solidFill>
              <a:schemeClr val="accent1"/>
            </a:solidFill>
            <a:prstDash val="dash"/>
            <a:round/>
            <a:headEnd type="none" w="med" len="med"/>
            <a:tailEnd type="none" w="med" len="med"/>
          </a:ln>
          <a:effectLst/>
        </p:spPr>
      </p:cxnSp>
    </p:spTree>
    <p:extLst>
      <p:ext uri="{BB962C8B-B14F-4D97-AF65-F5344CB8AC3E}">
        <p14:creationId xmlns:p14="http://schemas.microsoft.com/office/powerpoint/2010/main" val="3330477450"/>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D4E86491-C3DF-4ADB-8CF5-D335E9E83A3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7181" y="2227161"/>
            <a:ext cx="6132512" cy="4048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ítulo 1">
            <a:extLst>
              <a:ext uri="{FF2B5EF4-FFF2-40B4-BE49-F238E27FC236}">
                <a16:creationId xmlns:a16="http://schemas.microsoft.com/office/drawing/2014/main" id="{ABAF34D6-E4F8-416A-9444-2295B3AD521E}"/>
              </a:ext>
            </a:extLst>
          </p:cNvPr>
          <p:cNvSpPr>
            <a:spLocks noGrp="1"/>
          </p:cNvSpPr>
          <p:nvPr>
            <p:ph type="title"/>
          </p:nvPr>
        </p:nvSpPr>
        <p:spPr/>
        <p:txBody>
          <a:bodyPr/>
          <a:lstStyle/>
          <a:p>
            <a:r>
              <a:rPr lang="en-GB" dirty="0"/>
              <a:t>Gangart Druckverteilung</a:t>
            </a:r>
          </a:p>
        </p:txBody>
      </p:sp>
      <p:pic>
        <p:nvPicPr>
          <p:cNvPr id="9" name="Picture 8">
            <a:extLst>
              <a:ext uri="{FF2B5EF4-FFF2-40B4-BE49-F238E27FC236}">
                <a16:creationId xmlns:a16="http://schemas.microsoft.com/office/drawing/2014/main" id="{D27D0ED0-7CA8-41D5-B6A8-1CD4D5A78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786"/>
          <a:stretch>
            <a:fillRect/>
          </a:stretch>
        </p:blipFill>
        <p:spPr bwMode="auto">
          <a:xfrm>
            <a:off x="7524328" y="1988840"/>
            <a:ext cx="1087438" cy="3371850"/>
          </a:xfrm>
          <a:prstGeom prst="rect">
            <a:avLst/>
          </a:prstGeom>
          <a:noFill/>
          <a:ln>
            <a:noFill/>
          </a:ln>
          <a:effectLst/>
          <a:extLst>
            <a:ext uri="{909E8E84-426E-40DD-AFC4-6F175D3DCCD1}">
              <a14:hiddenFill xmlns:a14="http://schemas.microsoft.com/office/drawing/2010/main">
                <a:blipFill dpi="0" rotWithShape="0">
                  <a:blip/>
                  <a:srcRect l="74786"/>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9" name="Conector recto de flecha 18">
            <a:extLst>
              <a:ext uri="{FF2B5EF4-FFF2-40B4-BE49-F238E27FC236}">
                <a16:creationId xmlns:a16="http://schemas.microsoft.com/office/drawing/2014/main" id="{E031BFE3-41E6-431F-94D9-BBEEF4404240}"/>
              </a:ext>
            </a:extLst>
          </p:cNvPr>
          <p:cNvCxnSpPr/>
          <p:nvPr/>
        </p:nvCxnSpPr>
        <p:spPr bwMode="auto">
          <a:xfrm>
            <a:off x="5362006" y="2383068"/>
            <a:ext cx="98662" cy="858317"/>
          </a:xfrm>
          <a:prstGeom prst="straightConnector1">
            <a:avLst/>
          </a:prstGeom>
          <a:noFill/>
          <a:ln w="12700" cap="flat" cmpd="sng" algn="ctr">
            <a:solidFill>
              <a:srgbClr val="00B050"/>
            </a:solidFill>
            <a:prstDash val="solid"/>
            <a:round/>
            <a:headEnd type="none" w="med" len="med"/>
            <a:tailEnd type="triangle"/>
          </a:ln>
          <a:effectLst/>
        </p:spPr>
      </p:cxnSp>
      <p:grpSp>
        <p:nvGrpSpPr>
          <p:cNvPr id="25" name="Group 9">
            <a:extLst>
              <a:ext uri="{FF2B5EF4-FFF2-40B4-BE49-F238E27FC236}">
                <a16:creationId xmlns:a16="http://schemas.microsoft.com/office/drawing/2014/main" id="{BC10BD5B-E6AC-4E25-AFF9-7F34648B1B5E}"/>
              </a:ext>
            </a:extLst>
          </p:cNvPr>
          <p:cNvGrpSpPr>
            <a:grpSpLocks/>
          </p:cNvGrpSpPr>
          <p:nvPr/>
        </p:nvGrpSpPr>
        <p:grpSpPr bwMode="auto">
          <a:xfrm>
            <a:off x="1118642" y="2248116"/>
            <a:ext cx="6189662" cy="2228850"/>
            <a:chOff x="657" y="845"/>
            <a:chExt cx="3899" cy="1404"/>
          </a:xfrm>
        </p:grpSpPr>
        <p:pic>
          <p:nvPicPr>
            <p:cNvPr id="26" name="Picture 10">
              <a:extLst>
                <a:ext uri="{FF2B5EF4-FFF2-40B4-BE49-F238E27FC236}">
                  <a16:creationId xmlns:a16="http://schemas.microsoft.com/office/drawing/2014/main" id="{2BF2B260-3BA4-4879-97B3-56DA372B1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7014"/>
            <a:stretch>
              <a:fillRect/>
            </a:stretch>
          </p:blipFill>
          <p:spPr bwMode="auto">
            <a:xfrm>
              <a:off x="657" y="845"/>
              <a:ext cx="1358" cy="1358"/>
            </a:xfrm>
            <a:prstGeom prst="rect">
              <a:avLst/>
            </a:prstGeom>
            <a:noFill/>
            <a:ln>
              <a:noFill/>
            </a:ln>
            <a:effectLst/>
            <a:extLst>
              <a:ext uri="{909E8E84-426E-40DD-AFC4-6F175D3DCCD1}">
                <a14:hiddenFill xmlns:a14="http://schemas.microsoft.com/office/drawing/2010/main">
                  <a:blipFill dpi="0" rotWithShape="0">
                    <a:blip/>
                    <a:srcRect r="27014"/>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 name="Picture 11">
              <a:extLst>
                <a:ext uri="{FF2B5EF4-FFF2-40B4-BE49-F238E27FC236}">
                  <a16:creationId xmlns:a16="http://schemas.microsoft.com/office/drawing/2014/main" id="{9A5F89E6-EE42-4150-97D9-DEC2EB943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1274" b="2216"/>
            <a:stretch>
              <a:fillRect/>
            </a:stretch>
          </p:blipFill>
          <p:spPr bwMode="auto">
            <a:xfrm>
              <a:off x="2018" y="845"/>
              <a:ext cx="1222" cy="1357"/>
            </a:xfrm>
            <a:prstGeom prst="rect">
              <a:avLst/>
            </a:prstGeom>
            <a:noFill/>
            <a:ln>
              <a:noFill/>
            </a:ln>
            <a:effectLst/>
            <a:extLst>
              <a:ext uri="{909E8E84-426E-40DD-AFC4-6F175D3DCCD1}">
                <a14:hiddenFill xmlns:a14="http://schemas.microsoft.com/office/drawing/2010/main">
                  <a:blipFill dpi="0" rotWithShape="0">
                    <a:blip/>
                    <a:srcRect r="31274" b="2216"/>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12">
              <a:extLst>
                <a:ext uri="{FF2B5EF4-FFF2-40B4-BE49-F238E27FC236}">
                  <a16:creationId xmlns:a16="http://schemas.microsoft.com/office/drawing/2014/main" id="{730255DF-90F7-4757-B656-8AF21D345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28073"/>
            <a:stretch>
              <a:fillRect/>
            </a:stretch>
          </p:blipFill>
          <p:spPr bwMode="auto">
            <a:xfrm>
              <a:off x="3242" y="845"/>
              <a:ext cx="1314" cy="1403"/>
            </a:xfrm>
            <a:prstGeom prst="rect">
              <a:avLst/>
            </a:prstGeom>
            <a:noFill/>
            <a:ln>
              <a:noFill/>
            </a:ln>
            <a:effectLst/>
            <a:extLst>
              <a:ext uri="{909E8E84-426E-40DD-AFC4-6F175D3DCCD1}">
                <a14:hiddenFill xmlns:a14="http://schemas.microsoft.com/office/drawing/2010/main">
                  <a:blipFill dpi="0" rotWithShape="0">
                    <a:blip/>
                    <a:srcRect r="2807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Line 13">
              <a:extLst>
                <a:ext uri="{FF2B5EF4-FFF2-40B4-BE49-F238E27FC236}">
                  <a16:creationId xmlns:a16="http://schemas.microsoft.com/office/drawing/2014/main" id="{60207474-31C4-4F68-9DAF-8E09D7BDDB22}"/>
                </a:ext>
              </a:extLst>
            </p:cNvPr>
            <p:cNvSpPr>
              <a:spLocks noChangeShapeType="1"/>
            </p:cNvSpPr>
            <p:nvPr/>
          </p:nvSpPr>
          <p:spPr bwMode="auto">
            <a:xfrm>
              <a:off x="3242" y="2250"/>
              <a:ext cx="1312" cy="0"/>
            </a:xfrm>
            <a:prstGeom prst="line">
              <a:avLst/>
            </a:prstGeom>
            <a:noFill/>
            <a:ln w="381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sp>
        <p:nvSpPr>
          <p:cNvPr id="11" name="Elipse 10">
            <a:extLst>
              <a:ext uri="{FF2B5EF4-FFF2-40B4-BE49-F238E27FC236}">
                <a16:creationId xmlns:a16="http://schemas.microsoft.com/office/drawing/2014/main" id="{8A14FA29-DF99-4FC3-93AE-8F8C0047069C}"/>
              </a:ext>
            </a:extLst>
          </p:cNvPr>
          <p:cNvSpPr/>
          <p:nvPr/>
        </p:nvSpPr>
        <p:spPr bwMode="auto">
          <a:xfrm>
            <a:off x="1207181" y="2230668"/>
            <a:ext cx="947936" cy="807765"/>
          </a:xfrm>
          <a:prstGeom prst="ellipse">
            <a:avLst/>
          </a:prstGeom>
          <a:noFill/>
          <a:ln w="12700" cap="flat" cmpd="sng" algn="ctr">
            <a:solidFill>
              <a:srgbClr val="FFC00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6" name="Elipse 15">
            <a:extLst>
              <a:ext uri="{FF2B5EF4-FFF2-40B4-BE49-F238E27FC236}">
                <a16:creationId xmlns:a16="http://schemas.microsoft.com/office/drawing/2014/main" id="{62C61792-0EC7-47C2-8B74-B2BC745E5AAC}"/>
              </a:ext>
            </a:extLst>
          </p:cNvPr>
          <p:cNvSpPr/>
          <p:nvPr/>
        </p:nvSpPr>
        <p:spPr bwMode="auto">
          <a:xfrm>
            <a:off x="3347864" y="2383068"/>
            <a:ext cx="947936" cy="807765"/>
          </a:xfrm>
          <a:prstGeom prst="ellipse">
            <a:avLst/>
          </a:prstGeom>
          <a:noFill/>
          <a:ln w="12700" cap="flat" cmpd="sng" algn="ctr">
            <a:solidFill>
              <a:srgbClr val="FF000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8" name="Elipse 17">
            <a:extLst>
              <a:ext uri="{FF2B5EF4-FFF2-40B4-BE49-F238E27FC236}">
                <a16:creationId xmlns:a16="http://schemas.microsoft.com/office/drawing/2014/main" id="{9628B53B-254D-4F7C-8FB9-968CCCEC4936}"/>
              </a:ext>
            </a:extLst>
          </p:cNvPr>
          <p:cNvSpPr/>
          <p:nvPr/>
        </p:nvSpPr>
        <p:spPr bwMode="auto">
          <a:xfrm>
            <a:off x="5276304" y="2294234"/>
            <a:ext cx="947936" cy="807765"/>
          </a:xfrm>
          <a:prstGeom prst="ellipse">
            <a:avLst/>
          </a:prstGeom>
          <a:noFill/>
          <a:ln w="12700" cap="flat" cmpd="sng" algn="ctr">
            <a:solidFill>
              <a:srgbClr val="00B05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cxnSp>
        <p:nvCxnSpPr>
          <p:cNvPr id="20" name="Conector recto de flecha 19">
            <a:extLst>
              <a:ext uri="{FF2B5EF4-FFF2-40B4-BE49-F238E27FC236}">
                <a16:creationId xmlns:a16="http://schemas.microsoft.com/office/drawing/2014/main" id="{E5FA3BD8-CF31-4E8B-ACBC-52625D0C6F12}"/>
              </a:ext>
            </a:extLst>
          </p:cNvPr>
          <p:cNvCxnSpPr/>
          <p:nvPr/>
        </p:nvCxnSpPr>
        <p:spPr bwMode="auto">
          <a:xfrm>
            <a:off x="5799409" y="1883359"/>
            <a:ext cx="98662" cy="858317"/>
          </a:xfrm>
          <a:prstGeom prst="straightConnector1">
            <a:avLst/>
          </a:prstGeom>
          <a:noFill/>
          <a:ln w="12700" cap="flat" cmpd="sng" algn="ctr">
            <a:solidFill>
              <a:srgbClr val="00B050"/>
            </a:solidFill>
            <a:prstDash val="solid"/>
            <a:round/>
            <a:headEnd type="none" w="med" len="med"/>
            <a:tailEnd type="triangle"/>
          </a:ln>
          <a:effectLst/>
        </p:spPr>
      </p:cxnSp>
      <p:cxnSp>
        <p:nvCxnSpPr>
          <p:cNvPr id="17" name="Conector recto de flecha 16">
            <a:extLst>
              <a:ext uri="{FF2B5EF4-FFF2-40B4-BE49-F238E27FC236}">
                <a16:creationId xmlns:a16="http://schemas.microsoft.com/office/drawing/2014/main" id="{2ED33595-018A-4594-B5D2-BB5C703900E7}"/>
              </a:ext>
            </a:extLst>
          </p:cNvPr>
          <p:cNvCxnSpPr/>
          <p:nvPr/>
        </p:nvCxnSpPr>
        <p:spPr bwMode="auto">
          <a:xfrm>
            <a:off x="3708057" y="1887669"/>
            <a:ext cx="98662" cy="858317"/>
          </a:xfrm>
          <a:prstGeom prst="straightConnector1">
            <a:avLst/>
          </a:prstGeom>
          <a:noFill/>
          <a:ln w="12700" cap="flat" cmpd="sng" algn="ctr">
            <a:solidFill>
              <a:srgbClr val="FF0000"/>
            </a:solidFill>
            <a:prstDash val="solid"/>
            <a:round/>
            <a:headEnd type="none" w="med" len="med"/>
            <a:tailEnd type="triangle"/>
          </a:ln>
          <a:effectLst/>
        </p:spPr>
      </p:cxnSp>
      <p:cxnSp>
        <p:nvCxnSpPr>
          <p:cNvPr id="15" name="Conector recto de flecha 14">
            <a:extLst>
              <a:ext uri="{FF2B5EF4-FFF2-40B4-BE49-F238E27FC236}">
                <a16:creationId xmlns:a16="http://schemas.microsoft.com/office/drawing/2014/main" id="{56908B1C-9B83-4016-BC81-E302933B1374}"/>
              </a:ext>
            </a:extLst>
          </p:cNvPr>
          <p:cNvCxnSpPr/>
          <p:nvPr/>
        </p:nvCxnSpPr>
        <p:spPr bwMode="auto">
          <a:xfrm>
            <a:off x="1737034" y="1850603"/>
            <a:ext cx="98662" cy="858317"/>
          </a:xfrm>
          <a:prstGeom prst="straightConnector1">
            <a:avLst/>
          </a:prstGeom>
          <a:noFill/>
          <a:ln w="12700" cap="flat" cmpd="sng" algn="ctr">
            <a:solidFill>
              <a:srgbClr val="FFC000"/>
            </a:solidFill>
            <a:prstDash val="solid"/>
            <a:round/>
            <a:headEnd type="none" w="med" len="med"/>
            <a:tailEnd type="triangle"/>
          </a:ln>
          <a:effectLst/>
        </p:spPr>
      </p:cxnSp>
      <p:cxnSp>
        <p:nvCxnSpPr>
          <p:cNvPr id="13" name="Conector recto de flecha 12">
            <a:extLst>
              <a:ext uri="{FF2B5EF4-FFF2-40B4-BE49-F238E27FC236}">
                <a16:creationId xmlns:a16="http://schemas.microsoft.com/office/drawing/2014/main" id="{19FFD047-EBFA-4FE6-BE80-F88DE06D38A4}"/>
              </a:ext>
            </a:extLst>
          </p:cNvPr>
          <p:cNvCxnSpPr/>
          <p:nvPr/>
        </p:nvCxnSpPr>
        <p:spPr bwMode="auto">
          <a:xfrm>
            <a:off x="780480" y="2420888"/>
            <a:ext cx="839192" cy="360040"/>
          </a:xfrm>
          <a:prstGeom prst="straightConnector1">
            <a:avLst/>
          </a:prstGeom>
          <a:noFill/>
          <a:ln w="12700" cap="flat"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1232392683"/>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68215-D4C5-4973-9545-ECD35511A055}"/>
              </a:ext>
            </a:extLst>
          </p:cNvPr>
          <p:cNvSpPr>
            <a:spLocks noGrp="1"/>
          </p:cNvSpPr>
          <p:nvPr>
            <p:ph type="title"/>
          </p:nvPr>
        </p:nvSpPr>
        <p:spPr>
          <a:xfrm>
            <a:off x="1187574" y="1052736"/>
            <a:ext cx="7200900" cy="604837"/>
          </a:xfrm>
        </p:spPr>
        <p:txBody>
          <a:bodyPr/>
          <a:lstStyle/>
          <a:p>
            <a:r>
              <a:rPr lang="en-GB" dirty="0"/>
              <a:t>Fallstudie: Schlussfolgerungen</a:t>
            </a:r>
          </a:p>
        </p:txBody>
      </p:sp>
      <p:sp>
        <p:nvSpPr>
          <p:cNvPr id="4" name="CuadroTexto 3">
            <a:extLst>
              <a:ext uri="{FF2B5EF4-FFF2-40B4-BE49-F238E27FC236}">
                <a16:creationId xmlns:a16="http://schemas.microsoft.com/office/drawing/2014/main" id="{990E3CC6-8A4C-46FC-BCD7-73E28C8FE589}"/>
              </a:ext>
            </a:extLst>
          </p:cNvPr>
          <p:cNvSpPr txBox="1"/>
          <p:nvPr/>
        </p:nvSpPr>
        <p:spPr>
          <a:xfrm>
            <a:off x="611560" y="2056218"/>
            <a:ext cx="8352928" cy="1785104"/>
          </a:xfrm>
          <a:prstGeom prst="rect">
            <a:avLst/>
          </a:prstGeom>
          <a:noFill/>
        </p:spPr>
        <p:txBody>
          <a:bodyPr wrap="square" rtlCol="0">
            <a:spAutoFit/>
          </a:bodyPr>
          <a:lstStyle/>
          <a:p>
            <a:pPr algn="just"/>
            <a:endParaRPr lang="en-US" b="0" dirty="0">
              <a:solidFill>
                <a:schemeClr val="tx1"/>
              </a:solidFill>
            </a:endParaRPr>
          </a:p>
          <a:p>
            <a:pPr marL="285750" indent="-285750">
              <a:buFont typeface="Arial" panose="020B0604020202020204" pitchFamily="34" charset="0"/>
              <a:buChar char="•"/>
            </a:pPr>
            <a:r>
              <a:rPr lang="en-US" sz="1800" b="0" dirty="0">
                <a:solidFill>
                  <a:schemeClr val="tx1"/>
                </a:solidFill>
              </a:rPr>
              <a:t>Die Verwendung von dynamometrischen Plattformen zeigt keine Veränderung der funktionellen Leistung des Gangs während des gesamten Untersuchungszeitraums. </a:t>
            </a:r>
          </a:p>
          <a:p>
            <a:pPr marL="285750" indent="-285750">
              <a:buFont typeface="Arial" panose="020B0604020202020204" pitchFamily="34" charset="0"/>
              <a:buChar char="•"/>
            </a:pPr>
            <a:r>
              <a:rPr lang="en-US" sz="1800" b="0" dirty="0">
                <a:solidFill>
                  <a:schemeClr val="tx1"/>
                </a:solidFill>
              </a:rPr>
              <a:t>Die Ergebnisse der Druckeinlagen zeigen signifikante Änderungen der Druckverteilung während der Studie, hauptsächlich in Bezug auf den ersten Strahl.</a:t>
            </a:r>
          </a:p>
          <a:p>
            <a:pPr marL="285750" indent="-285750">
              <a:buFont typeface="Arial" panose="020B0604020202020204" pitchFamily="34" charset="0"/>
              <a:buChar char="•"/>
            </a:pPr>
            <a:r>
              <a:rPr lang="en-US" sz="1800" b="0" dirty="0">
                <a:solidFill>
                  <a:schemeClr val="tx1"/>
                </a:solidFill>
              </a:rPr>
              <a:t>Nach der Operation wird eine bessere Druckverteilung beobachtet.</a:t>
            </a:r>
          </a:p>
          <a:p>
            <a:endParaRPr lang="en-US" b="0" dirty="0">
              <a:solidFill>
                <a:schemeClr val="tx1"/>
              </a:solidFill>
            </a:endParaRPr>
          </a:p>
        </p:txBody>
      </p:sp>
    </p:spTree>
    <p:extLst>
      <p:ext uri="{BB962C8B-B14F-4D97-AF65-F5344CB8AC3E}">
        <p14:creationId xmlns:p14="http://schemas.microsoft.com/office/powerpoint/2010/main" val="2311464125"/>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EB41CE8E-9F6E-46A4-AB3E-339B3A887EF3}"/>
              </a:ext>
            </a:extLst>
          </p:cNvPr>
          <p:cNvSpPr/>
          <p:nvPr/>
        </p:nvSpPr>
        <p:spPr>
          <a:xfrm>
            <a:off x="467705" y="764704"/>
            <a:ext cx="8208590" cy="430887"/>
          </a:xfrm>
          <a:prstGeom prst="rect">
            <a:avLst/>
          </a:prstGeom>
        </p:spPr>
        <p:txBody>
          <a:bodyPr wrap="square">
            <a:spAutoFit/>
          </a:bodyPr>
          <a:lstStyle/>
          <a:p>
            <a:pPr algn="ctr">
              <a:defRPr/>
            </a:pPr>
            <a:r>
              <a:rPr lang="en-US" sz="2200" dirty="0">
                <a:solidFill>
                  <a:schemeClr val="accent2">
                    <a:lumMod val="75000"/>
                  </a:schemeClr>
                </a:solidFill>
              </a:rPr>
              <a:t>Kräfte messen</a:t>
            </a:r>
          </a:p>
        </p:txBody>
      </p:sp>
      <p:sp>
        <p:nvSpPr>
          <p:cNvPr id="3" name="CuadroTexto 2">
            <a:extLst>
              <a:ext uri="{FF2B5EF4-FFF2-40B4-BE49-F238E27FC236}">
                <a16:creationId xmlns:a16="http://schemas.microsoft.com/office/drawing/2014/main" id="{C487EFA4-FA02-4BBA-98B0-673A47CD1738}"/>
              </a:ext>
            </a:extLst>
          </p:cNvPr>
          <p:cNvSpPr txBox="1"/>
          <p:nvPr/>
        </p:nvSpPr>
        <p:spPr>
          <a:xfrm>
            <a:off x="1691680" y="1628800"/>
            <a:ext cx="6696744" cy="400110"/>
          </a:xfrm>
          <a:prstGeom prst="rect">
            <a:avLst/>
          </a:prstGeom>
          <a:noFill/>
        </p:spPr>
        <p:txBody>
          <a:bodyPr wrap="square" rtlCol="0">
            <a:spAutoFit/>
          </a:bodyPr>
          <a:lstStyle/>
          <a:p>
            <a:r>
              <a:rPr lang="en-US" sz="2000" dirty="0">
                <a:solidFill>
                  <a:schemeClr val="tx1"/>
                </a:solidFill>
              </a:rPr>
              <a:t>Interessengebiete und Anwendungsbeispiele</a:t>
            </a:r>
            <a:endParaRPr lang="es-ES" sz="2000" dirty="0">
              <a:solidFill>
                <a:schemeClr val="tx1"/>
              </a:solidFill>
            </a:endParaRPr>
          </a:p>
        </p:txBody>
      </p:sp>
      <p:pic>
        <p:nvPicPr>
          <p:cNvPr id="2050" name="Picture 2" descr="Resultado de imagen de sports icon png free">
            <a:extLst>
              <a:ext uri="{FF2B5EF4-FFF2-40B4-BE49-F238E27FC236}">
                <a16:creationId xmlns:a16="http://schemas.microsoft.com/office/drawing/2014/main" id="{0A77C294-34FC-47FB-BF36-D82CD1BB55DA}"/>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1880" y="3068960"/>
            <a:ext cx="2372693" cy="235632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3BB2727-D6A3-452B-A8EF-36B12B8FF3E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878" y="2961064"/>
            <a:ext cx="2703604" cy="2450141"/>
          </a:xfrm>
          <a:prstGeom prst="rect">
            <a:avLst/>
          </a:prstGeom>
        </p:spPr>
      </p:pic>
      <p:pic>
        <p:nvPicPr>
          <p:cNvPr id="2054" name="Picture 6" descr="Resultado de imagen de ergonomic icon png free">
            <a:extLst>
              <a:ext uri="{FF2B5EF4-FFF2-40B4-BE49-F238E27FC236}">
                <a16:creationId xmlns:a16="http://schemas.microsoft.com/office/drawing/2014/main" id="{DC96F49E-1728-4455-89F2-468689E70EFC}"/>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6176" y="2780928"/>
            <a:ext cx="2785371" cy="278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516467"/>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1326</Words>
  <Characters>0</Characters>
  <Application>Microsoft Office PowerPoint</Application>
  <PresentationFormat>Pokaz na ekranie (4:3)</PresentationFormat>
  <Lines>0</Lines>
  <Paragraphs>101</Paragraphs>
  <Slides>14</Slides>
  <Notes>10</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14</vt:i4>
      </vt:variant>
    </vt:vector>
  </HeadingPairs>
  <TitlesOfParts>
    <vt:vector size="23" baseType="lpstr">
      <vt:lpstr>Arial</vt:lpstr>
      <vt:lpstr>Arial Bold</vt:lpstr>
      <vt:lpstr>Bradley Hand ITC</vt:lpstr>
      <vt:lpstr>Calibri</vt:lpstr>
      <vt:lpstr>Gill Sans</vt:lpstr>
      <vt:lpstr>Times New Roman</vt:lpstr>
      <vt:lpstr>Pantallazo inicio</vt:lpstr>
      <vt:lpstr>Pantallazo cierre</vt:lpstr>
      <vt:lpstr>1_WOIZ - prezentacja "wykładowa"</vt:lpstr>
      <vt:lpstr>Prezentacja programu PowerPoint</vt:lpstr>
      <vt:lpstr>Prezentacja programu PowerPoint</vt:lpstr>
      <vt:lpstr>Prezentacja programu PowerPoint</vt:lpstr>
      <vt:lpstr>Hallux valgus </vt:lpstr>
      <vt:lpstr>Methoden</vt:lpstr>
      <vt:lpstr>Gang-Reaktions-Kräfte </vt:lpstr>
      <vt:lpstr>Gangart Druckverteilung</vt:lpstr>
      <vt:lpstr>Fallstudie: Schlussfolgerungen</vt:lpstr>
      <vt:lpstr>Prezentacja programu PowerPoint</vt:lpstr>
      <vt:lpstr>Ehepaar 1. Jane und Peter: Die Unglaublichen</vt:lpstr>
      <vt:lpstr>1. Griffkraft beim Karpaltunnelsyndrom. (Die Unglaublichen)</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1066</cp:revision>
  <cp:lastPrinted>2011-07-18T19:05:36Z</cp:lastPrinted>
  <dcterms:created xsi:type="dcterms:W3CDTF">2010-06-23T19:02:16Z</dcterms:created>
  <dcterms:modified xsi:type="dcterms:W3CDTF">2021-07-02T19:48:48Z</dcterms:modified>
</cp:coreProperties>
</file>