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18"/>
  </p:notesMasterIdLst>
  <p:handoutMasterIdLst>
    <p:handoutMasterId r:id="rId19"/>
  </p:handoutMasterIdLst>
  <p:sldIdLst>
    <p:sldId id="627" r:id="rId4"/>
    <p:sldId id="635" r:id="rId5"/>
    <p:sldId id="656" r:id="rId6"/>
    <p:sldId id="664" r:id="rId7"/>
    <p:sldId id="665" r:id="rId8"/>
    <p:sldId id="666" r:id="rId9"/>
    <p:sldId id="667" r:id="rId10"/>
    <p:sldId id="668" r:id="rId11"/>
    <p:sldId id="657" r:id="rId12"/>
    <p:sldId id="658" r:id="rId13"/>
    <p:sldId id="660" r:id="rId14"/>
    <p:sldId id="662" r:id="rId15"/>
    <p:sldId id="663" r:id="rId16"/>
    <p:sldId id="626" r:id="rId17"/>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262673"/>
    <a:srgbClr val="D15509"/>
    <a:srgbClr val="0404E6"/>
    <a:srgbClr val="F26200"/>
    <a:srgbClr val="FF6600"/>
    <a:srgbClr val="D16D09"/>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2249" autoAdjust="0"/>
  </p:normalViewPr>
  <p:slideViewPr>
    <p:cSldViewPr>
      <p:cViewPr varScale="1">
        <p:scale>
          <a:sx n="67" d="100"/>
          <a:sy n="67" d="100"/>
        </p:scale>
        <p:origin x="1853" y="5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noProof="0"/>
              <a:t>Index of the class contents.</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Every couple present their work to the rest of the students in a small presentation. Students can ask questions regarding the exercise, and can make questions to their mates about </a:t>
            </a:r>
            <a:r>
              <a:rPr lang="en-GB" sz="1200" kern="1200" dirty="0">
                <a:solidFill>
                  <a:schemeClr val="tx1"/>
                </a:solidFill>
                <a:effectLst/>
                <a:latin typeface="Gill Sans" charset="0"/>
                <a:ea typeface="+mn-ea"/>
                <a:cs typeface="+mn-cs"/>
              </a:rPr>
              <a:t>advantages and disadvantages of techniques and its applications.</a:t>
            </a:r>
            <a:endParaRPr lang="es-ES" sz="1200" kern="1200" dirty="0">
              <a:solidFill>
                <a:schemeClr val="tx1"/>
              </a:solidFill>
              <a:effectLst/>
              <a:latin typeface="Gill Sans" charset="0"/>
              <a:ea typeface="+mn-ea"/>
              <a:cs typeface="+mn-cs"/>
            </a:endParaRPr>
          </a:p>
          <a:p>
            <a:r>
              <a:rPr lang="en-US" dirty="0"/>
              <a:t> </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13</a:t>
            </a:fld>
            <a:endParaRPr lang="pl-PL" altLang="pl-PL"/>
          </a:p>
        </p:txBody>
      </p:sp>
    </p:spTree>
    <p:extLst>
      <p:ext uri="{BB962C8B-B14F-4D97-AF65-F5344CB8AC3E}">
        <p14:creationId xmlns:p14="http://schemas.microsoft.com/office/powerpoint/2010/main" val="280816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There are different force analysis techniques and many ways to classify them. In general, we can classify them depending on the objective of the evaluation: reaction forces, pressures and muscular force. </a:t>
            </a:r>
          </a:p>
          <a:p>
            <a:r>
              <a:rPr lang="en-US" dirty="0"/>
              <a:t>Each one of them counts on its own characteristics regarding its measurement qualities and the parameters extracted from them. It is important to know them well in order to make an adequate use; some of them are simpler and others imply a high technical knowledge.</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3</a:t>
            </a:fld>
            <a:endParaRPr lang="pl-PL" altLang="pl-PL"/>
          </a:p>
        </p:txBody>
      </p:sp>
    </p:spTree>
    <p:extLst>
      <p:ext uri="{BB962C8B-B14F-4D97-AF65-F5344CB8AC3E}">
        <p14:creationId xmlns:p14="http://schemas.microsoft.com/office/powerpoint/2010/main" val="106711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A dynamometric platform was used for the analysis of reaction forces in the 3 axes during the normal gait, and instrumented  insoles with pressure sensors measured pressure magnitude and distribution in defined areas over the whole plantar surface</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5</a:t>
            </a:fld>
            <a:endParaRPr lang="pl-PL" altLang="pl-PL"/>
          </a:p>
        </p:txBody>
      </p:sp>
    </p:spTree>
    <p:extLst>
      <p:ext uri="{BB962C8B-B14F-4D97-AF65-F5344CB8AC3E}">
        <p14:creationId xmlns:p14="http://schemas.microsoft.com/office/powerpoint/2010/main" val="332771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s-ES" sz="1200" b="0" dirty="0"/>
              <a:t>In this slide, we can see the results of the study of reaction forces during gait before surgery (PRE), 3 months (POST 3M) and 6 months (POST 6M)  after the intervention.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s-ES" sz="1200" b="0" dirty="0"/>
              <a:t>One of the most commonly observed mechanical alterations due to the Hallux Valgus (HV) deformation is the insufficiency of the first ray during the mid-support phase. This alteration mainly impairs the propulsion phase during gait. This phase of propulsion is related to the ability to transfer the load to the metatarsals, and to the first finger at the end of the movement, to allow the taking-off and advance of the foot to the next step. </a:t>
            </a:r>
            <a:endParaRPr lang="es-ES" alt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dirty="0"/>
              <a:t>In this picture we are able to analyze the vertical and anteroposterior forces registered with the dynamometric platform, mainly in this last phase of the gait (propulsion phase, located in the image between the black dot vertical lines). </a:t>
            </a: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dirty="0"/>
              <a:t>1. It can be observed that prior to surgery (PRE) there is no significant asymmetry between the vertical forces of the affected foot (light red) and the normal foot (dark red), as well as in the antero-posterior forces of the affected foot (light blue) and the normal foot (dark blue). In addition, the forces related to both feet are within the bands of normality (shaded areas) of a normal gait pattern. However, there is a small advance in the take-off phase compared to the normal pattern. This may mean that no significant functional disturbance of the gait using force platforms is observed prior to surgery.</a:t>
            </a: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dirty="0"/>
              <a:t>2. In the post-surgical period (POST 3M) a difference in the magnitude of these forces (vertical/red and anteroposterior/blue) is evident in the propulsion phase between limbs, even though it does not show a significant alteration from a normal pattern</a:t>
            </a: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dirty="0"/>
              <a:t>3. At 6 months (POST 6M) a return to pre-surgery values are observed; and a slight delay the propulsion phase in the gait cycle (more adjusted to normal pattern) is noted compared to PRE forces </a:t>
            </a:r>
            <a:r>
              <a:rPr lang="en-US" sz="1200" b="0" dirty="0" err="1"/>
              <a:t>morfology</a:t>
            </a:r>
            <a:r>
              <a:rPr lang="en-US" sz="1200" b="0" dirty="0"/>
              <a:t> .</a:t>
            </a:r>
            <a:endParaRPr lang="es-ES" sz="1200" b="0"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6</a:t>
            </a:fld>
            <a:endParaRPr lang="pl-PL" altLang="pl-PL"/>
          </a:p>
        </p:txBody>
      </p:sp>
    </p:spTree>
    <p:extLst>
      <p:ext uri="{BB962C8B-B14F-4D97-AF65-F5344CB8AC3E}">
        <p14:creationId xmlns:p14="http://schemas.microsoft.com/office/powerpoint/2010/main" val="104828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dirty="0">
                <a:solidFill>
                  <a:srgbClr val="404040"/>
                </a:solidFill>
                <a:latin typeface="Calibri" pitchFamily="32" charset="0"/>
              </a:rPr>
              <a:t>Subjects with HV might curse with an altered pattern of plantar pressure distribution in the forefoot area compared to asymptomatic individuals.</a:t>
            </a:r>
            <a:endParaRPr lang="es-ES" sz="1200" b="0" dirty="0">
              <a:solidFill>
                <a:srgbClr val="404040"/>
              </a:solidFill>
              <a:latin typeface="Calibri" pitchFamily="3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solidFill>
                <a:srgbClr val="404040"/>
              </a:solidFill>
              <a:latin typeface="Calibri" pitchFamily="3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dirty="0">
                <a:solidFill>
                  <a:srgbClr val="404040"/>
                </a:solidFill>
                <a:latin typeface="Calibri" pitchFamily="32" charset="0"/>
              </a:rPr>
              <a:t>In the case study it can be observed that: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b="0" dirty="0">
              <a:solidFill>
                <a:srgbClr val="404040"/>
              </a:solidFill>
              <a:latin typeface="Calibri" pitchFamily="32"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lang="en-US" sz="1200" b="0" dirty="0">
                <a:solidFill>
                  <a:srgbClr val="404040"/>
                </a:solidFill>
                <a:latin typeface="Calibri" pitchFamily="32" charset="0"/>
              </a:rPr>
              <a:t>In the PRE phase there is an alteration in the support of the meta-tarsal heads with respect to an asymptomatic pattern of the contralateral foot, highlighting an absence of load in the first metatarsal joint.</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lang="en-US" sz="1200" b="0" dirty="0">
                <a:solidFill>
                  <a:srgbClr val="404040"/>
                </a:solidFill>
                <a:latin typeface="Calibri" pitchFamily="32" charset="0"/>
              </a:rPr>
              <a:t>In the POST 3M phase a greater alteration is observed, evidencing a more backward meta-tarsal support, and no evident load along the first ray.</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lang="en-US" sz="1200" b="0" dirty="0">
                <a:solidFill>
                  <a:srgbClr val="404040"/>
                </a:solidFill>
                <a:latin typeface="Calibri" pitchFamily="32" charset="0"/>
              </a:rPr>
              <a:t>In the 6M POST phase it can be seen that there is already some load over the first toe, and a pressure distribution pattern  similar to the contralateral foot.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b="0" dirty="0">
              <a:solidFill>
                <a:srgbClr val="404040"/>
              </a:solidFill>
              <a:latin typeface="Calibri" pitchFamily="3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b="0" dirty="0">
              <a:solidFill>
                <a:srgbClr val="404040"/>
              </a:solidFill>
              <a:latin typeface="Calibri" pitchFamily="32" charset="0"/>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7</a:t>
            </a:fld>
            <a:endParaRPr lang="pl-PL" altLang="pl-PL"/>
          </a:p>
        </p:txBody>
      </p:sp>
    </p:spTree>
    <p:extLst>
      <p:ext uri="{BB962C8B-B14F-4D97-AF65-F5344CB8AC3E}">
        <p14:creationId xmlns:p14="http://schemas.microsoft.com/office/powerpoint/2010/main" val="55360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main areas of application of these techniques for instrumental analysis of forces are usually focused on the clinical area, and in the field of sports and ergonomics, in the latter above all for work environment study. Examples of application can range from the characterization of a musculoskeletal pathology and the functional assessment in daily activities to the evaluation of sports technique and performance, as well as the assessment of certain tasks or tools related to work.</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9</a:t>
            </a:fld>
            <a:endParaRPr lang="pl-PL" altLang="pl-PL"/>
          </a:p>
        </p:txBody>
      </p:sp>
    </p:spTree>
    <p:extLst>
      <p:ext uri="{BB962C8B-B14F-4D97-AF65-F5344CB8AC3E}">
        <p14:creationId xmlns:p14="http://schemas.microsoft.com/office/powerpoint/2010/main" val="209168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are going to move on to an activity related to forces and pressure analysis with instrumental techniques.</a:t>
            </a:r>
          </a:p>
          <a:p>
            <a:r>
              <a:rPr lang="en-US" dirty="0"/>
              <a:t>First, you should pair up and give each team a name. </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10</a:t>
            </a:fld>
            <a:endParaRPr lang="pl-PL" altLang="pl-PL"/>
          </a:p>
        </p:txBody>
      </p:sp>
    </p:spTree>
    <p:extLst>
      <p:ext uri="{BB962C8B-B14F-4D97-AF65-F5344CB8AC3E}">
        <p14:creationId xmlns:p14="http://schemas.microsoft.com/office/powerpoint/2010/main" val="376239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this step, each team will have to propose a topic to look into. This topic will be an activity, gesture, pathology, joint or body part that can be measured with instrumental techniques of force analysis in different environments. The teacher can give an initial example like the ones appearing in this slide.</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11</a:t>
            </a:fld>
            <a:endParaRPr lang="pl-PL" altLang="pl-PL"/>
          </a:p>
        </p:txBody>
      </p:sp>
    </p:spTree>
    <p:extLst>
      <p:ext uri="{BB962C8B-B14F-4D97-AF65-F5344CB8AC3E}">
        <p14:creationId xmlns:p14="http://schemas.microsoft.com/office/powerpoint/2010/main" val="192530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contents of the worksheet are presented by the teacher and the students will work in pairs, trying to answer all the questions. They will use the information found in the Internet Search to do so. </a:t>
            </a:r>
          </a:p>
          <a:p>
            <a:r>
              <a:rPr lang="en-US" dirty="0"/>
              <a:t>After that, the students will have to prepare a little power point presentation (or similar) regarding the topic selected. The teacher can collect the doubts during the execution of the practice and try to solve them at the end of the class or in another session, asking them to look for the answers.</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12</a:t>
            </a:fld>
            <a:endParaRPr lang="pl-PL" altLang="pl-PL"/>
          </a:p>
        </p:txBody>
      </p:sp>
    </p:spTree>
    <p:extLst>
      <p:ext uri="{BB962C8B-B14F-4D97-AF65-F5344CB8AC3E}">
        <p14:creationId xmlns:p14="http://schemas.microsoft.com/office/powerpoint/2010/main" val="427465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24312"/>
      </p:ext>
    </p:extLst>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1052746467"/>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6.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91276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MODULE FOUNDATIONS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Didactic Unit D: TECHNIQUES FOR THE INSTRUMENTAL ANALYSIS OF MOVEMENT AND FORCES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D.2 How can forces be measured and which parameters can be analyzed? What are its main applications?</a:t>
            </a:r>
          </a:p>
          <a:p>
            <a:pPr algn="r" eaLnBrk="1" hangingPunct="1">
              <a:lnSpc>
                <a:spcPct val="90000"/>
              </a:lnSpc>
              <a:spcBef>
                <a:spcPts val="1675"/>
              </a:spcBef>
              <a:buSzPct val="171000"/>
              <a:buFont typeface="Arial" charset="0"/>
              <a:buNone/>
              <a:defRPr/>
            </a:pPr>
            <a:endParaRPr lang="en-US" sz="2000" dirty="0">
              <a:solidFill>
                <a:schemeClr val="accent2">
                  <a:lumMod val="75000"/>
                </a:schemeClr>
              </a:solidFill>
              <a:latin typeface="Bradley Hand ITC" panose="03070402050302030203" pitchFamily="66" charset="0"/>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Class Workshop </a:t>
            </a: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a:xfrm>
            <a:off x="971550" y="1160184"/>
            <a:ext cx="7200900" cy="604837"/>
          </a:xfrm>
        </p:spPr>
        <p:txBody>
          <a:bodyPr/>
          <a:lstStyle/>
          <a:p>
            <a:r>
              <a:rPr lang="en-GB" dirty="0"/>
              <a:t>Workflow</a:t>
            </a:r>
            <a:br>
              <a:rPr lang="en-GB" dirty="0"/>
            </a:br>
            <a:br>
              <a:rPr lang="en-GB" dirty="0"/>
            </a:br>
            <a:r>
              <a:rPr lang="en-GB" dirty="0"/>
              <a:t>1st. Matching Up </a:t>
            </a:r>
            <a:r>
              <a:rPr lang="es-ES" dirty="0"/>
              <a:t>!!</a:t>
            </a:r>
          </a:p>
        </p:txBody>
      </p:sp>
      <p:pic>
        <p:nvPicPr>
          <p:cNvPr id="1026" name="Picture 2" descr="Resultado de imagen de couples icon">
            <a:extLst>
              <a:ext uri="{FF2B5EF4-FFF2-40B4-BE49-F238E27FC236}">
                <a16:creationId xmlns:a16="http://schemas.microsoft.com/office/drawing/2014/main" id="{7F8E08FB-811A-499F-AF95-D4477CB93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71768">
            <a:off x="6616333" y="1772939"/>
            <a:ext cx="1519286" cy="15192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E2C3BF1-EAEA-4C5B-88DB-5AE831B79CFC}"/>
              </a:ext>
            </a:extLst>
          </p:cNvPr>
          <p:cNvSpPr txBox="1"/>
          <p:nvPr/>
        </p:nvSpPr>
        <p:spPr>
          <a:xfrm>
            <a:off x="2555776" y="3426097"/>
            <a:ext cx="4176464" cy="2246769"/>
          </a:xfrm>
          <a:prstGeom prst="rect">
            <a:avLst/>
          </a:prstGeom>
          <a:noFill/>
        </p:spPr>
        <p:txBody>
          <a:bodyPr wrap="square" rtlCol="0">
            <a:spAutoFit/>
          </a:bodyPr>
          <a:lstStyle/>
          <a:p>
            <a:r>
              <a:rPr lang="en-GB" sz="1400" dirty="0">
                <a:solidFill>
                  <a:schemeClr val="tx1"/>
                </a:solidFill>
              </a:rPr>
              <a:t>Couple 1. Jane and Peter: The Incredibles</a:t>
            </a:r>
          </a:p>
          <a:p>
            <a:r>
              <a:rPr lang="en-GB" sz="1400" dirty="0">
                <a:solidFill>
                  <a:schemeClr val="tx1"/>
                </a:solidFill>
              </a:rPr>
              <a:t>Couple 2. John and Will: The Outsiders</a:t>
            </a:r>
          </a:p>
          <a:p>
            <a:r>
              <a:rPr lang="en-GB" sz="1400" dirty="0">
                <a:solidFill>
                  <a:schemeClr val="tx1"/>
                </a:solidFill>
              </a:rPr>
              <a:t>Couple 3.</a:t>
            </a:r>
          </a:p>
          <a:p>
            <a:r>
              <a:rPr lang="es-ES" sz="1400" dirty="0">
                <a:solidFill>
                  <a:schemeClr val="tx1"/>
                </a:solidFill>
              </a:rPr>
              <a:t>4. …</a:t>
            </a:r>
          </a:p>
          <a:p>
            <a:r>
              <a:rPr lang="es-ES" sz="1400" dirty="0">
                <a:solidFill>
                  <a:schemeClr val="tx1"/>
                </a:solidFill>
              </a:rPr>
              <a:t>5.</a:t>
            </a:r>
          </a:p>
          <a:p>
            <a:r>
              <a:rPr lang="es-ES" sz="1400" dirty="0">
                <a:solidFill>
                  <a:schemeClr val="tx1"/>
                </a:solidFill>
              </a:rPr>
              <a:t>6.</a:t>
            </a:r>
          </a:p>
          <a:p>
            <a:r>
              <a:rPr lang="es-ES" sz="1400" dirty="0">
                <a:solidFill>
                  <a:schemeClr val="tx1"/>
                </a:solidFill>
              </a:rPr>
              <a:t>7.</a:t>
            </a:r>
          </a:p>
          <a:p>
            <a:r>
              <a:rPr lang="es-ES" sz="1400" dirty="0">
                <a:solidFill>
                  <a:schemeClr val="tx1"/>
                </a:solidFill>
              </a:rPr>
              <a:t>8.</a:t>
            </a:r>
          </a:p>
          <a:p>
            <a:r>
              <a:rPr lang="es-ES" sz="1400" dirty="0">
                <a:solidFill>
                  <a:schemeClr val="tx1"/>
                </a:solidFill>
              </a:rPr>
              <a:t>9.</a:t>
            </a:r>
          </a:p>
          <a:p>
            <a:r>
              <a:rPr lang="es-ES" sz="1400" dirty="0">
                <a:solidFill>
                  <a:schemeClr val="tx1"/>
                </a:solidFill>
              </a:rPr>
              <a:t>10</a:t>
            </a:r>
            <a:r>
              <a:rPr lang="es-ES" dirty="0">
                <a:solidFill>
                  <a:schemeClr val="tx1"/>
                </a:solidFill>
              </a:rPr>
              <a:t>.</a:t>
            </a:r>
            <a:r>
              <a:rPr lang="es-ES" dirty="0"/>
              <a:t>.</a:t>
            </a:r>
          </a:p>
        </p:txBody>
      </p:sp>
    </p:spTree>
    <p:extLst>
      <p:ext uri="{BB962C8B-B14F-4D97-AF65-F5344CB8AC3E}">
        <p14:creationId xmlns:p14="http://schemas.microsoft.com/office/powerpoint/2010/main" val="3366579314"/>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Class Workshop </a:t>
            </a: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a:xfrm>
            <a:off x="971550" y="1111237"/>
            <a:ext cx="7200900" cy="604837"/>
          </a:xfrm>
        </p:spPr>
        <p:txBody>
          <a:bodyPr/>
          <a:lstStyle/>
          <a:p>
            <a:r>
              <a:rPr lang="en-GB" dirty="0"/>
              <a:t>Workflow</a:t>
            </a:r>
            <a:br>
              <a:rPr lang="en-GB" dirty="0"/>
            </a:br>
            <a:br>
              <a:rPr lang="en-GB" dirty="0"/>
            </a:br>
            <a:r>
              <a:rPr lang="en-GB" dirty="0"/>
              <a:t>2nd. Topic selection </a:t>
            </a:r>
            <a:r>
              <a:rPr lang="es-ES" dirty="0"/>
              <a:t>…</a:t>
            </a:r>
          </a:p>
        </p:txBody>
      </p:sp>
      <p:sp>
        <p:nvSpPr>
          <p:cNvPr id="4" name="CuadroTexto 3">
            <a:extLst>
              <a:ext uri="{FF2B5EF4-FFF2-40B4-BE49-F238E27FC236}">
                <a16:creationId xmlns:a16="http://schemas.microsoft.com/office/drawing/2014/main" id="{36F7C197-8CE7-4783-A2A4-9FA9689623BE}"/>
              </a:ext>
            </a:extLst>
          </p:cNvPr>
          <p:cNvSpPr txBox="1"/>
          <p:nvPr/>
        </p:nvSpPr>
        <p:spPr>
          <a:xfrm>
            <a:off x="1547664" y="3356992"/>
            <a:ext cx="6120680" cy="1169551"/>
          </a:xfrm>
          <a:prstGeom prst="rect">
            <a:avLst/>
          </a:prstGeom>
          <a:noFill/>
        </p:spPr>
        <p:txBody>
          <a:bodyPr wrap="square" rtlCol="0">
            <a:spAutoFit/>
          </a:bodyPr>
          <a:lstStyle/>
          <a:p>
            <a:r>
              <a:rPr lang="es-ES" sz="1400" dirty="0">
                <a:solidFill>
                  <a:schemeClr val="tx1"/>
                </a:solidFill>
              </a:rPr>
              <a:t>1. </a:t>
            </a:r>
            <a:r>
              <a:rPr lang="es-ES" sz="1400" dirty="0" err="1">
                <a:solidFill>
                  <a:schemeClr val="tx1"/>
                </a:solidFill>
              </a:rPr>
              <a:t>Grip</a:t>
            </a:r>
            <a:r>
              <a:rPr lang="es-ES" sz="1400" dirty="0">
                <a:solidFill>
                  <a:schemeClr val="tx1"/>
                </a:solidFill>
              </a:rPr>
              <a:t> </a:t>
            </a:r>
            <a:r>
              <a:rPr lang="es-ES" sz="1400" dirty="0" err="1">
                <a:solidFill>
                  <a:schemeClr val="tx1"/>
                </a:solidFill>
              </a:rPr>
              <a:t>force</a:t>
            </a:r>
            <a:r>
              <a:rPr lang="es-ES" sz="1400" dirty="0">
                <a:solidFill>
                  <a:schemeClr val="tx1"/>
                </a:solidFill>
              </a:rPr>
              <a:t> in </a:t>
            </a:r>
            <a:r>
              <a:rPr lang="es-ES" sz="1400" dirty="0" err="1">
                <a:solidFill>
                  <a:schemeClr val="tx1"/>
                </a:solidFill>
              </a:rPr>
              <a:t>carpal</a:t>
            </a:r>
            <a:r>
              <a:rPr lang="es-ES" sz="1400" dirty="0">
                <a:solidFill>
                  <a:schemeClr val="tx1"/>
                </a:solidFill>
              </a:rPr>
              <a:t> </a:t>
            </a:r>
            <a:r>
              <a:rPr lang="es-ES" sz="1400" dirty="0" err="1">
                <a:solidFill>
                  <a:schemeClr val="tx1"/>
                </a:solidFill>
              </a:rPr>
              <a:t>tunnel</a:t>
            </a:r>
            <a:r>
              <a:rPr lang="es-ES" sz="1400" dirty="0">
                <a:solidFill>
                  <a:schemeClr val="tx1"/>
                </a:solidFill>
              </a:rPr>
              <a:t> síndrome. (</a:t>
            </a:r>
            <a:r>
              <a:rPr lang="es-ES" sz="1400" dirty="0" err="1">
                <a:solidFill>
                  <a:schemeClr val="tx1"/>
                </a:solidFill>
              </a:rPr>
              <a:t>The</a:t>
            </a:r>
            <a:r>
              <a:rPr lang="es-ES" sz="1400" dirty="0">
                <a:solidFill>
                  <a:schemeClr val="tx1"/>
                </a:solidFill>
              </a:rPr>
              <a:t> </a:t>
            </a:r>
            <a:r>
              <a:rPr lang="es-ES" sz="1400" dirty="0" err="1">
                <a:solidFill>
                  <a:schemeClr val="tx1"/>
                </a:solidFill>
              </a:rPr>
              <a:t>incredibles</a:t>
            </a:r>
            <a:r>
              <a:rPr lang="es-ES" sz="1400" dirty="0">
                <a:solidFill>
                  <a:schemeClr val="tx1"/>
                </a:solidFill>
              </a:rPr>
              <a:t>)</a:t>
            </a:r>
            <a:endParaRPr lang="en-GB" sz="1400" dirty="0">
              <a:solidFill>
                <a:schemeClr val="tx1"/>
              </a:solidFill>
            </a:endParaRPr>
          </a:p>
          <a:p>
            <a:r>
              <a:rPr lang="es-ES" sz="1400" dirty="0">
                <a:solidFill>
                  <a:schemeClr val="tx1"/>
                </a:solidFill>
              </a:rPr>
              <a:t>2. </a:t>
            </a:r>
            <a:r>
              <a:rPr lang="es-ES" sz="1400" dirty="0" err="1">
                <a:solidFill>
                  <a:schemeClr val="tx1"/>
                </a:solidFill>
              </a:rPr>
              <a:t>Lower</a:t>
            </a:r>
            <a:r>
              <a:rPr lang="es-ES" sz="1400" dirty="0">
                <a:solidFill>
                  <a:schemeClr val="tx1"/>
                </a:solidFill>
              </a:rPr>
              <a:t> </a:t>
            </a:r>
            <a:r>
              <a:rPr lang="es-ES" sz="1400" dirty="0" err="1">
                <a:solidFill>
                  <a:schemeClr val="tx1"/>
                </a:solidFill>
              </a:rPr>
              <a:t>limb</a:t>
            </a:r>
            <a:r>
              <a:rPr lang="es-ES" sz="1400" dirty="0">
                <a:solidFill>
                  <a:schemeClr val="tx1"/>
                </a:solidFill>
              </a:rPr>
              <a:t> </a:t>
            </a:r>
            <a:r>
              <a:rPr lang="es-ES" sz="1400" dirty="0" err="1">
                <a:solidFill>
                  <a:schemeClr val="tx1"/>
                </a:solidFill>
              </a:rPr>
              <a:t>weakness</a:t>
            </a:r>
            <a:r>
              <a:rPr lang="es-ES" sz="1400" dirty="0">
                <a:solidFill>
                  <a:schemeClr val="tx1"/>
                </a:solidFill>
              </a:rPr>
              <a:t> after ACL </a:t>
            </a:r>
            <a:r>
              <a:rPr lang="es-ES" sz="1400" dirty="0" err="1">
                <a:solidFill>
                  <a:schemeClr val="tx1"/>
                </a:solidFill>
              </a:rPr>
              <a:t>surgery</a:t>
            </a:r>
            <a:r>
              <a:rPr lang="es-ES" sz="1400" dirty="0">
                <a:solidFill>
                  <a:schemeClr val="tx1"/>
                </a:solidFill>
              </a:rPr>
              <a:t>. (</a:t>
            </a:r>
            <a:r>
              <a:rPr lang="es-ES" sz="1400" dirty="0" err="1">
                <a:solidFill>
                  <a:schemeClr val="tx1"/>
                </a:solidFill>
              </a:rPr>
              <a:t>The</a:t>
            </a:r>
            <a:r>
              <a:rPr lang="es-ES" sz="1400" dirty="0">
                <a:solidFill>
                  <a:schemeClr val="tx1"/>
                </a:solidFill>
              </a:rPr>
              <a:t> Outsiders).</a:t>
            </a:r>
          </a:p>
          <a:p>
            <a:r>
              <a:rPr lang="es-ES" sz="1400" dirty="0">
                <a:solidFill>
                  <a:schemeClr val="tx1"/>
                </a:solidFill>
              </a:rPr>
              <a:t>3. …</a:t>
            </a:r>
          </a:p>
          <a:p>
            <a:r>
              <a:rPr lang="es-ES" sz="1400" dirty="0">
                <a:solidFill>
                  <a:schemeClr val="tx1"/>
                </a:solidFill>
              </a:rPr>
              <a:t>4.</a:t>
            </a:r>
          </a:p>
          <a:p>
            <a:r>
              <a:rPr lang="es-ES" sz="1400" dirty="0">
                <a:solidFill>
                  <a:schemeClr val="tx1"/>
                </a:solidFill>
              </a:rPr>
              <a:t>5.</a:t>
            </a:r>
          </a:p>
        </p:txBody>
      </p:sp>
      <p:pic>
        <p:nvPicPr>
          <p:cNvPr id="1026" name="Picture 2" descr="Resultado de imagen de think free icon">
            <a:extLst>
              <a:ext uri="{FF2B5EF4-FFF2-40B4-BE49-F238E27FC236}">
                <a16:creationId xmlns:a16="http://schemas.microsoft.com/office/drawing/2014/main" id="{97EE6E70-1402-4F4A-AD99-1CD14B230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0768">
            <a:off x="6630339" y="1756390"/>
            <a:ext cx="1557317" cy="155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525448"/>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497460C-DA28-4C42-BE8C-C7B6A7A941DC}"/>
              </a:ext>
            </a:extLst>
          </p:cNvPr>
          <p:cNvPicPr>
            <a:picLocks noChangeAspect="1"/>
          </p:cNvPicPr>
          <p:nvPr/>
        </p:nvPicPr>
        <p:blipFill>
          <a:blip r:embed="rId3"/>
          <a:stretch>
            <a:fillRect/>
          </a:stretch>
        </p:blipFill>
        <p:spPr>
          <a:xfrm>
            <a:off x="4458406" y="3222414"/>
            <a:ext cx="1411684" cy="2000443"/>
          </a:xfrm>
          <a:prstGeom prst="rect">
            <a:avLst/>
          </a:prstGeom>
          <a:ln>
            <a:solidFill>
              <a:schemeClr val="accent1"/>
            </a:solidFill>
          </a:ln>
        </p:spPr>
      </p:pic>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Class Workshop 1</a:t>
            </a: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p:txBody>
          <a:bodyPr/>
          <a:lstStyle/>
          <a:p>
            <a:r>
              <a:rPr lang="en-GB" dirty="0"/>
              <a:t>Workflow</a:t>
            </a:r>
            <a:br>
              <a:rPr lang="en-GB" dirty="0"/>
            </a:br>
            <a:br>
              <a:rPr lang="en-GB" dirty="0"/>
            </a:br>
            <a:r>
              <a:rPr lang="en-GB" dirty="0"/>
              <a:t>3rd. Fill the worksheet</a:t>
            </a:r>
            <a:endParaRPr lang="es-ES" dirty="0"/>
          </a:p>
        </p:txBody>
      </p:sp>
      <p:pic>
        <p:nvPicPr>
          <p:cNvPr id="4098" name="Picture 2" descr="Resultado de imagen de filling icon">
            <a:extLst>
              <a:ext uri="{FF2B5EF4-FFF2-40B4-BE49-F238E27FC236}">
                <a16:creationId xmlns:a16="http://schemas.microsoft.com/office/drawing/2014/main" id="{2CE45A34-ACE3-4453-9AE9-3C114BAC9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3642">
            <a:off x="6698334" y="1826693"/>
            <a:ext cx="1707776" cy="182794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C35F219E-D842-4FDC-9DE8-45D0618775F3}"/>
              </a:ext>
            </a:extLst>
          </p:cNvPr>
          <p:cNvPicPr>
            <a:picLocks noChangeAspect="1"/>
          </p:cNvPicPr>
          <p:nvPr/>
        </p:nvPicPr>
        <p:blipFill>
          <a:blip r:embed="rId5"/>
          <a:stretch>
            <a:fillRect/>
          </a:stretch>
        </p:blipFill>
        <p:spPr>
          <a:xfrm>
            <a:off x="3123508" y="2999418"/>
            <a:ext cx="1741206" cy="2446436"/>
          </a:xfrm>
          <a:prstGeom prst="rect">
            <a:avLst/>
          </a:prstGeom>
          <a:ln>
            <a:solidFill>
              <a:schemeClr val="accent1"/>
            </a:solidFill>
          </a:ln>
        </p:spPr>
      </p:pic>
      <p:pic>
        <p:nvPicPr>
          <p:cNvPr id="3" name="Imagen 2">
            <a:extLst>
              <a:ext uri="{FF2B5EF4-FFF2-40B4-BE49-F238E27FC236}">
                <a16:creationId xmlns:a16="http://schemas.microsoft.com/office/drawing/2014/main" id="{368B1390-61C4-4BA4-AAD7-C35F959C2BFB}"/>
              </a:ext>
            </a:extLst>
          </p:cNvPr>
          <p:cNvPicPr>
            <a:picLocks noChangeAspect="1"/>
          </p:cNvPicPr>
          <p:nvPr/>
        </p:nvPicPr>
        <p:blipFill>
          <a:blip r:embed="rId6"/>
          <a:stretch>
            <a:fillRect/>
          </a:stretch>
        </p:blipFill>
        <p:spPr>
          <a:xfrm>
            <a:off x="1907704" y="2870042"/>
            <a:ext cx="1951015" cy="2705188"/>
          </a:xfrm>
          <a:prstGeom prst="rect">
            <a:avLst/>
          </a:prstGeom>
          <a:ln>
            <a:solidFill>
              <a:schemeClr val="accent1"/>
            </a:solidFill>
          </a:ln>
        </p:spPr>
      </p:pic>
    </p:spTree>
    <p:extLst>
      <p:ext uri="{BB962C8B-B14F-4D97-AF65-F5344CB8AC3E}">
        <p14:creationId xmlns:p14="http://schemas.microsoft.com/office/powerpoint/2010/main" val="1549995269"/>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Class Workshop 1</a:t>
            </a:r>
          </a:p>
        </p:txBody>
      </p:sp>
      <p:sp>
        <p:nvSpPr>
          <p:cNvPr id="5" name="Título 4">
            <a:extLst>
              <a:ext uri="{FF2B5EF4-FFF2-40B4-BE49-F238E27FC236}">
                <a16:creationId xmlns:a16="http://schemas.microsoft.com/office/drawing/2014/main" id="{5439722C-FA4C-4AE0-97C8-EFF5781A2EBF}"/>
              </a:ext>
            </a:extLst>
          </p:cNvPr>
          <p:cNvSpPr>
            <a:spLocks noGrp="1"/>
          </p:cNvSpPr>
          <p:nvPr>
            <p:ph type="title"/>
          </p:nvPr>
        </p:nvSpPr>
        <p:spPr/>
        <p:txBody>
          <a:bodyPr/>
          <a:lstStyle/>
          <a:p>
            <a:r>
              <a:rPr lang="en-GB" dirty="0"/>
              <a:t>Workflow</a:t>
            </a:r>
            <a:br>
              <a:rPr lang="en-GB" dirty="0"/>
            </a:br>
            <a:br>
              <a:rPr lang="en-GB" dirty="0"/>
            </a:br>
            <a:r>
              <a:rPr lang="en-GB" dirty="0"/>
              <a:t>4th. Present your results</a:t>
            </a:r>
            <a:endParaRPr lang="es-ES" dirty="0"/>
          </a:p>
        </p:txBody>
      </p:sp>
      <p:pic>
        <p:nvPicPr>
          <p:cNvPr id="5124" name="Picture 4" descr="Resultado de imagen de man speaking free icon">
            <a:extLst>
              <a:ext uri="{FF2B5EF4-FFF2-40B4-BE49-F238E27FC236}">
                <a16:creationId xmlns:a16="http://schemas.microsoft.com/office/drawing/2014/main" id="{F5BC3366-8880-4FDF-826C-DCFC32E27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3202">
            <a:off x="6607892" y="1558995"/>
            <a:ext cx="1734145" cy="17341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de talking free icon">
            <a:extLst>
              <a:ext uri="{FF2B5EF4-FFF2-40B4-BE49-F238E27FC236}">
                <a16:creationId xmlns:a16="http://schemas.microsoft.com/office/drawing/2014/main" id="{200B6F61-5BCB-4442-92A0-8A3899B8A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704477"/>
            <a:ext cx="3087787" cy="308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741789"/>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D3F6845D-E885-4122-9A7A-FEBE7F728E29}"/>
              </a:ext>
            </a:extLst>
          </p:cNvPr>
          <p:cNvPicPr>
            <a:picLocks noChangeAspect="1"/>
          </p:cNvPicPr>
          <p:nvPr/>
        </p:nvPicPr>
        <p:blipFill>
          <a:blip r:embed="rId2"/>
          <a:stretch>
            <a:fillRect/>
          </a:stretch>
        </p:blipFill>
        <p:spPr>
          <a:xfrm>
            <a:off x="1699011" y="4797152"/>
            <a:ext cx="5745978" cy="967824"/>
          </a:xfrm>
          <a:prstGeom prst="rect">
            <a:avLst/>
          </a:prstGeom>
        </p:spPr>
      </p:pic>
    </p:spTree>
    <p:extLst>
      <p:ext uri="{BB962C8B-B14F-4D97-AF65-F5344CB8AC3E}">
        <p14:creationId xmlns:p14="http://schemas.microsoft.com/office/powerpoint/2010/main" val="154305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CLASS INDEX</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1043930" y="2028616"/>
            <a:ext cx="7056140" cy="2800767"/>
          </a:xfrm>
          <a:prstGeom prst="rect">
            <a:avLst/>
          </a:prstGeom>
          <a:noFill/>
        </p:spPr>
        <p:txBody>
          <a:bodyPr wrap="square">
            <a:spAutoFit/>
          </a:bodyPr>
          <a:lstStyle/>
          <a:p>
            <a:pPr>
              <a:defRPr/>
            </a:pPr>
            <a:endParaRPr lang="en-US" sz="2200" b="0" dirty="0">
              <a:solidFill>
                <a:schemeClr val="accent2">
                  <a:lumMod val="75000"/>
                </a:schemeClr>
              </a:solidFill>
            </a:endParaRPr>
          </a:p>
          <a:p>
            <a:pPr marL="342900" indent="-342900">
              <a:buFont typeface="Arial" panose="020B0604020202020204" pitchFamily="34" charset="0"/>
              <a:buChar char="•"/>
              <a:defRPr/>
            </a:pPr>
            <a:r>
              <a:rPr lang="en-US" sz="2200" b="0" dirty="0">
                <a:solidFill>
                  <a:schemeClr val="accent2">
                    <a:lumMod val="75000"/>
                  </a:schemeClr>
                </a:solidFill>
              </a:rPr>
              <a:t>How can I measure forces? Principal Techniques for instrumental analysis in Biomechanics.</a:t>
            </a:r>
          </a:p>
          <a:p>
            <a:pPr marL="342900" indent="-342900">
              <a:buFont typeface="Arial" panose="020B0604020202020204" pitchFamily="34" charset="0"/>
              <a:buChar char="•"/>
              <a:defRPr/>
            </a:pPr>
            <a:r>
              <a:rPr lang="en-US" sz="2200" b="0" dirty="0">
                <a:solidFill>
                  <a:schemeClr val="accent2">
                    <a:lumMod val="75000"/>
                  </a:schemeClr>
                </a:solidFill>
              </a:rPr>
              <a:t>Case study.</a:t>
            </a:r>
          </a:p>
          <a:p>
            <a:pPr marL="342900" indent="-342900">
              <a:buFont typeface="Arial" panose="020B0604020202020204" pitchFamily="34" charset="0"/>
              <a:buChar char="•"/>
              <a:defRPr/>
            </a:pPr>
            <a:r>
              <a:rPr lang="en-US" sz="2200" b="0" dirty="0">
                <a:solidFill>
                  <a:schemeClr val="accent2">
                    <a:lumMod val="75000"/>
                  </a:schemeClr>
                </a:solidFill>
              </a:rPr>
              <a:t>Main ambits of application and examples.</a:t>
            </a:r>
          </a:p>
          <a:p>
            <a:pPr>
              <a:defRPr/>
            </a:pPr>
            <a:r>
              <a:rPr lang="en-US" sz="2200" b="0" dirty="0">
                <a:solidFill>
                  <a:schemeClr val="accent2">
                    <a:lumMod val="75000"/>
                  </a:schemeClr>
                </a:solidFill>
              </a:rPr>
              <a:t>-------------------------------------------------------------------------</a:t>
            </a:r>
          </a:p>
          <a:p>
            <a:pPr marL="342900" indent="-342900">
              <a:buFont typeface="Arial" panose="020B0604020202020204" pitchFamily="34" charset="0"/>
              <a:buChar char="•"/>
              <a:defRPr/>
            </a:pPr>
            <a:r>
              <a:rPr lang="en-US" sz="2200" dirty="0">
                <a:solidFill>
                  <a:schemeClr val="accent2">
                    <a:lumMod val="75000"/>
                  </a:schemeClr>
                </a:solidFill>
              </a:rPr>
              <a:t>Class Workshop</a:t>
            </a:r>
          </a:p>
          <a:p>
            <a:pPr>
              <a:defRPr/>
            </a:pPr>
            <a:r>
              <a:rPr lang="en-US" sz="2200" b="0" dirty="0">
                <a:solidFill>
                  <a:schemeClr val="accent2">
                    <a:lumMod val="75000"/>
                  </a:schemeClr>
                </a:solidFill>
              </a:rPr>
              <a:t>	 </a:t>
            </a:r>
          </a:p>
        </p:txBody>
      </p:sp>
    </p:spTree>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Measuring Forces</a:t>
            </a:r>
          </a:p>
        </p:txBody>
      </p:sp>
      <p:sp>
        <p:nvSpPr>
          <p:cNvPr id="3" name="CuadroTexto 2">
            <a:extLst>
              <a:ext uri="{FF2B5EF4-FFF2-40B4-BE49-F238E27FC236}">
                <a16:creationId xmlns:a16="http://schemas.microsoft.com/office/drawing/2014/main" id="{AB7A4724-D01A-4328-9F0A-64B4410E64B9}"/>
              </a:ext>
            </a:extLst>
          </p:cNvPr>
          <p:cNvSpPr txBox="1"/>
          <p:nvPr/>
        </p:nvSpPr>
        <p:spPr>
          <a:xfrm>
            <a:off x="377677" y="1556792"/>
            <a:ext cx="8784976" cy="400110"/>
          </a:xfrm>
          <a:prstGeom prst="rect">
            <a:avLst/>
          </a:prstGeom>
          <a:noFill/>
        </p:spPr>
        <p:txBody>
          <a:bodyPr wrap="square" rtlCol="0">
            <a:spAutoFit/>
          </a:bodyPr>
          <a:lstStyle/>
          <a:p>
            <a:r>
              <a:rPr lang="en-GB" sz="2000" dirty="0">
                <a:solidFill>
                  <a:schemeClr val="tx1"/>
                </a:solidFill>
              </a:rPr>
              <a:t>Different Techniques used in Biomechanics for Forces  Analysis</a:t>
            </a:r>
          </a:p>
        </p:txBody>
      </p:sp>
      <p:sp>
        <p:nvSpPr>
          <p:cNvPr id="4" name="Rectángulo 3">
            <a:extLst>
              <a:ext uri="{FF2B5EF4-FFF2-40B4-BE49-F238E27FC236}">
                <a16:creationId xmlns:a16="http://schemas.microsoft.com/office/drawing/2014/main" id="{EDF322EB-DC0E-460C-8139-988FA96655E5}"/>
              </a:ext>
            </a:extLst>
          </p:cNvPr>
          <p:cNvSpPr/>
          <p:nvPr/>
        </p:nvSpPr>
        <p:spPr bwMode="auto">
          <a:xfrm>
            <a:off x="227557" y="203507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lang="en-GB" sz="2400" dirty="0">
                <a:solidFill>
                  <a:srgbClr val="0404E6"/>
                </a:solidFill>
                <a:latin typeface="Arial" charset="0"/>
                <a:sym typeface="Arial" charset="0"/>
              </a:rPr>
              <a:t>Reaction Forces</a:t>
            </a:r>
            <a:endParaRPr kumimoji="0" lang="en-GB" sz="2400" b="1" i="0" u="none" strike="noStrike" cap="none" normalizeH="0" baseline="0" dirty="0">
              <a:ln>
                <a:noFill/>
              </a:ln>
              <a:solidFill>
                <a:srgbClr val="0404E6"/>
              </a:solidFill>
              <a:effectLst/>
              <a:latin typeface="Arial" charset="0"/>
              <a:sym typeface="Arial" charset="0"/>
            </a:endParaRPr>
          </a:p>
        </p:txBody>
      </p:sp>
      <p:sp>
        <p:nvSpPr>
          <p:cNvPr id="5" name="Rectángulo 4">
            <a:extLst>
              <a:ext uri="{FF2B5EF4-FFF2-40B4-BE49-F238E27FC236}">
                <a16:creationId xmlns:a16="http://schemas.microsoft.com/office/drawing/2014/main" id="{6ACBA459-5AAC-4F9B-8BCD-2AE5F4AB77A7}"/>
              </a:ext>
            </a:extLst>
          </p:cNvPr>
          <p:cNvSpPr/>
          <p:nvPr/>
        </p:nvSpPr>
        <p:spPr bwMode="auto">
          <a:xfrm>
            <a:off x="2951900" y="203507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kumimoji="0" lang="en-GB" sz="2400" b="1" i="0" u="none" strike="noStrike" cap="none" normalizeH="0" baseline="0" dirty="0">
                <a:ln>
                  <a:noFill/>
                </a:ln>
                <a:solidFill>
                  <a:srgbClr val="7030A0"/>
                </a:solidFill>
                <a:effectLst/>
                <a:latin typeface="Arial" charset="0"/>
                <a:sym typeface="Arial" charset="0"/>
              </a:rPr>
              <a:t>Pressures</a:t>
            </a:r>
          </a:p>
        </p:txBody>
      </p:sp>
      <p:sp>
        <p:nvSpPr>
          <p:cNvPr id="6" name="Rectángulo 5">
            <a:extLst>
              <a:ext uri="{FF2B5EF4-FFF2-40B4-BE49-F238E27FC236}">
                <a16:creationId xmlns:a16="http://schemas.microsoft.com/office/drawing/2014/main" id="{4ED68F4B-F554-4853-B059-1A458DCE51C6}"/>
              </a:ext>
            </a:extLst>
          </p:cNvPr>
          <p:cNvSpPr/>
          <p:nvPr/>
        </p:nvSpPr>
        <p:spPr bwMode="auto">
          <a:xfrm>
            <a:off x="5676246" y="203507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lang="en-GB" sz="2400" dirty="0">
                <a:solidFill>
                  <a:srgbClr val="262673"/>
                </a:solidFill>
                <a:latin typeface="Arial" charset="0"/>
                <a:sym typeface="Arial" charset="0"/>
              </a:rPr>
              <a:t>Muscular Force</a:t>
            </a:r>
            <a:endParaRPr kumimoji="0" lang="en-GB" sz="2400" b="1" i="0" u="none" strike="noStrike" cap="none" normalizeH="0" baseline="0" dirty="0">
              <a:ln>
                <a:noFill/>
              </a:ln>
              <a:solidFill>
                <a:srgbClr val="262673"/>
              </a:solidFill>
              <a:effectLst/>
              <a:latin typeface="Arial" charset="0"/>
              <a:sym typeface="Arial" charset="0"/>
            </a:endParaRPr>
          </a:p>
        </p:txBody>
      </p:sp>
      <p:pic>
        <p:nvPicPr>
          <p:cNvPr id="18" name="Imagen 17">
            <a:extLst>
              <a:ext uri="{FF2B5EF4-FFF2-40B4-BE49-F238E27FC236}">
                <a16:creationId xmlns:a16="http://schemas.microsoft.com/office/drawing/2014/main" id="{99D89510-CCDC-4117-9C93-977CD65F0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49" y="3360766"/>
            <a:ext cx="1472654" cy="1580711"/>
          </a:xfrm>
          <a:prstGeom prst="rect">
            <a:avLst/>
          </a:prstGeom>
        </p:spPr>
      </p:pic>
      <p:cxnSp>
        <p:nvCxnSpPr>
          <p:cNvPr id="21" name="Conector recto de flecha 20">
            <a:extLst>
              <a:ext uri="{FF2B5EF4-FFF2-40B4-BE49-F238E27FC236}">
                <a16:creationId xmlns:a16="http://schemas.microsoft.com/office/drawing/2014/main" id="{AAE85A4E-0CEE-4592-8AC4-927E5C45BBDC}"/>
              </a:ext>
            </a:extLst>
          </p:cNvPr>
          <p:cNvCxnSpPr>
            <a:cxnSpLocks/>
          </p:cNvCxnSpPr>
          <p:nvPr/>
        </p:nvCxnSpPr>
        <p:spPr bwMode="auto">
          <a:xfrm flipV="1">
            <a:off x="1691680" y="3121354"/>
            <a:ext cx="767886" cy="1753694"/>
          </a:xfrm>
          <a:prstGeom prst="straightConnector1">
            <a:avLst/>
          </a:prstGeom>
          <a:noFill/>
          <a:ln w="57150" cap="flat" cmpd="sng" algn="ctr">
            <a:solidFill>
              <a:srgbClr val="7030A0"/>
            </a:solidFill>
            <a:prstDash val="solid"/>
            <a:round/>
            <a:headEnd type="none" w="med" len="med"/>
            <a:tailEnd type="triangle"/>
          </a:ln>
          <a:effectLst/>
        </p:spPr>
      </p:cxnSp>
      <p:sp>
        <p:nvSpPr>
          <p:cNvPr id="31" name="Elipse 30">
            <a:extLst>
              <a:ext uri="{FF2B5EF4-FFF2-40B4-BE49-F238E27FC236}">
                <a16:creationId xmlns:a16="http://schemas.microsoft.com/office/drawing/2014/main" id="{F55C1118-74F2-403D-8D72-133E1EBF7EDD}"/>
              </a:ext>
            </a:extLst>
          </p:cNvPr>
          <p:cNvSpPr/>
          <p:nvPr/>
        </p:nvSpPr>
        <p:spPr bwMode="auto">
          <a:xfrm rot="3707928">
            <a:off x="4203576" y="4812396"/>
            <a:ext cx="328093" cy="449306"/>
          </a:xfrm>
          <a:prstGeom prst="ellipse">
            <a:avLst/>
          </a:prstGeom>
          <a:solidFill>
            <a:schemeClr val="accent6">
              <a:lumMod val="75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33" name="Conector recto de flecha 32">
            <a:extLst>
              <a:ext uri="{FF2B5EF4-FFF2-40B4-BE49-F238E27FC236}">
                <a16:creationId xmlns:a16="http://schemas.microsoft.com/office/drawing/2014/main" id="{540EF8E4-0B5B-4131-87DB-3F013E9181F5}"/>
              </a:ext>
            </a:extLst>
          </p:cNvPr>
          <p:cNvCxnSpPr>
            <a:cxnSpLocks/>
          </p:cNvCxnSpPr>
          <p:nvPr/>
        </p:nvCxnSpPr>
        <p:spPr bwMode="auto">
          <a:xfrm>
            <a:off x="4495861" y="2800421"/>
            <a:ext cx="0" cy="1375958"/>
          </a:xfrm>
          <a:prstGeom prst="straightConnector1">
            <a:avLst/>
          </a:prstGeom>
          <a:ln w="571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35" name="Elipse 34">
            <a:extLst>
              <a:ext uri="{FF2B5EF4-FFF2-40B4-BE49-F238E27FC236}">
                <a16:creationId xmlns:a16="http://schemas.microsoft.com/office/drawing/2014/main" id="{79E56711-E982-4DF7-9099-269B5B066798}"/>
              </a:ext>
            </a:extLst>
          </p:cNvPr>
          <p:cNvSpPr/>
          <p:nvPr/>
        </p:nvSpPr>
        <p:spPr bwMode="auto">
          <a:xfrm rot="3707928">
            <a:off x="3733657" y="5307034"/>
            <a:ext cx="328093" cy="449306"/>
          </a:xfrm>
          <a:prstGeom prst="ellipse">
            <a:avLst/>
          </a:prstGeom>
          <a:solidFill>
            <a:schemeClr val="accent6">
              <a:lumMod val="60000"/>
              <a:lumOff val="4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Elipse 35">
            <a:extLst>
              <a:ext uri="{FF2B5EF4-FFF2-40B4-BE49-F238E27FC236}">
                <a16:creationId xmlns:a16="http://schemas.microsoft.com/office/drawing/2014/main" id="{085689F7-4AD5-4F82-9647-AC939E5F6130}"/>
              </a:ext>
            </a:extLst>
          </p:cNvPr>
          <p:cNvSpPr/>
          <p:nvPr/>
        </p:nvSpPr>
        <p:spPr bwMode="auto">
          <a:xfrm rot="3707928">
            <a:off x="3652558" y="4787055"/>
            <a:ext cx="328093" cy="449306"/>
          </a:xfrm>
          <a:prstGeom prst="ellipse">
            <a:avLst/>
          </a:prstGeom>
          <a:solidFill>
            <a:schemeClr val="accent6">
              <a:lumMod val="60000"/>
              <a:lumOff val="4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7" name="Elipse 36">
            <a:extLst>
              <a:ext uri="{FF2B5EF4-FFF2-40B4-BE49-F238E27FC236}">
                <a16:creationId xmlns:a16="http://schemas.microsoft.com/office/drawing/2014/main" id="{27BD7733-03FD-4BFE-BAA4-9D5AB4248253}"/>
              </a:ext>
            </a:extLst>
          </p:cNvPr>
          <p:cNvSpPr/>
          <p:nvPr/>
        </p:nvSpPr>
        <p:spPr bwMode="auto">
          <a:xfrm rot="3707928">
            <a:off x="4284675" y="5257763"/>
            <a:ext cx="328093" cy="449306"/>
          </a:xfrm>
          <a:prstGeom prst="ellipse">
            <a:avLst/>
          </a:prstGeom>
          <a:solidFill>
            <a:schemeClr val="accent6">
              <a:lumMod val="60000"/>
              <a:lumOff val="4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8" name="Elipse 37">
            <a:extLst>
              <a:ext uri="{FF2B5EF4-FFF2-40B4-BE49-F238E27FC236}">
                <a16:creationId xmlns:a16="http://schemas.microsoft.com/office/drawing/2014/main" id="{40C60A28-B625-4CDD-B3ED-AC382741A8BC}"/>
              </a:ext>
            </a:extLst>
          </p:cNvPr>
          <p:cNvSpPr/>
          <p:nvPr/>
        </p:nvSpPr>
        <p:spPr bwMode="auto">
          <a:xfrm rot="3707928">
            <a:off x="4653141" y="4466086"/>
            <a:ext cx="328093" cy="449306"/>
          </a:xfrm>
          <a:prstGeom prst="ellipse">
            <a:avLst/>
          </a:prstGeom>
          <a:solidFill>
            <a:schemeClr val="accent6">
              <a:lumMod val="20000"/>
              <a:lumOff val="8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9" name="Elipse 38">
            <a:extLst>
              <a:ext uri="{FF2B5EF4-FFF2-40B4-BE49-F238E27FC236}">
                <a16:creationId xmlns:a16="http://schemas.microsoft.com/office/drawing/2014/main" id="{67395014-52F1-4A4D-AC7F-C5ABDBE28683}"/>
              </a:ext>
            </a:extLst>
          </p:cNvPr>
          <p:cNvSpPr/>
          <p:nvPr/>
        </p:nvSpPr>
        <p:spPr bwMode="auto">
          <a:xfrm rot="3707928">
            <a:off x="4779491" y="4967587"/>
            <a:ext cx="328093" cy="449306"/>
          </a:xfrm>
          <a:prstGeom prst="ellipse">
            <a:avLst/>
          </a:prstGeom>
          <a:solidFill>
            <a:schemeClr val="accent6">
              <a:lumMod val="40000"/>
              <a:lumOff val="6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0" name="Elipse 39">
            <a:extLst>
              <a:ext uri="{FF2B5EF4-FFF2-40B4-BE49-F238E27FC236}">
                <a16:creationId xmlns:a16="http://schemas.microsoft.com/office/drawing/2014/main" id="{DDB9C1AC-ABAF-41AA-BFEF-88BE0E1F84FE}"/>
              </a:ext>
            </a:extLst>
          </p:cNvPr>
          <p:cNvSpPr/>
          <p:nvPr/>
        </p:nvSpPr>
        <p:spPr bwMode="auto">
          <a:xfrm rot="3707928">
            <a:off x="3986588" y="4399656"/>
            <a:ext cx="328093" cy="449306"/>
          </a:xfrm>
          <a:prstGeom prst="ellipse">
            <a:avLst/>
          </a:prstGeom>
          <a:solidFill>
            <a:schemeClr val="accent6">
              <a:lumMod val="20000"/>
              <a:lumOff val="80000"/>
            </a:schemeClr>
          </a:solidFill>
          <a:ln w="12700" cap="flat" cmpd="sng" algn="ctr">
            <a:solidFill>
              <a:srgbClr val="7030A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8" name="Conector recto 7">
            <a:extLst>
              <a:ext uri="{FF2B5EF4-FFF2-40B4-BE49-F238E27FC236}">
                <a16:creationId xmlns:a16="http://schemas.microsoft.com/office/drawing/2014/main" id="{1AEC3C46-0411-494D-9FE6-561CAFEA003A}"/>
              </a:ext>
            </a:extLst>
          </p:cNvPr>
          <p:cNvCxnSpPr>
            <a:cxnSpLocks/>
          </p:cNvCxnSpPr>
          <p:nvPr/>
        </p:nvCxnSpPr>
        <p:spPr bwMode="auto">
          <a:xfrm>
            <a:off x="1691680" y="3360766"/>
            <a:ext cx="0" cy="151428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3" name="Conector recto 22">
            <a:extLst>
              <a:ext uri="{FF2B5EF4-FFF2-40B4-BE49-F238E27FC236}">
                <a16:creationId xmlns:a16="http://schemas.microsoft.com/office/drawing/2014/main" id="{8A2BCA52-2782-48D0-B7CF-A036284FEB68}"/>
              </a:ext>
            </a:extLst>
          </p:cNvPr>
          <p:cNvCxnSpPr>
            <a:cxnSpLocks/>
          </p:cNvCxnSpPr>
          <p:nvPr/>
        </p:nvCxnSpPr>
        <p:spPr bwMode="auto">
          <a:xfrm flipH="1">
            <a:off x="1081197" y="4875047"/>
            <a:ext cx="610483" cy="56793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 name="Conector recto 27">
            <a:extLst>
              <a:ext uri="{FF2B5EF4-FFF2-40B4-BE49-F238E27FC236}">
                <a16:creationId xmlns:a16="http://schemas.microsoft.com/office/drawing/2014/main" id="{58CA310F-AA73-4816-96E7-7E2DBA63889C}"/>
              </a:ext>
            </a:extLst>
          </p:cNvPr>
          <p:cNvCxnSpPr>
            <a:cxnSpLocks/>
          </p:cNvCxnSpPr>
          <p:nvPr/>
        </p:nvCxnSpPr>
        <p:spPr bwMode="auto">
          <a:xfrm>
            <a:off x="1691680" y="4875047"/>
            <a:ext cx="504056" cy="56793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67869930"/>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7AC2B-B4E8-4F30-950B-178884694ECF}"/>
              </a:ext>
            </a:extLst>
          </p:cNvPr>
          <p:cNvSpPr>
            <a:spLocks noGrp="1"/>
          </p:cNvSpPr>
          <p:nvPr>
            <p:ph type="title"/>
          </p:nvPr>
        </p:nvSpPr>
        <p:spPr>
          <a:xfrm>
            <a:off x="971550" y="1484784"/>
            <a:ext cx="7200900" cy="604837"/>
          </a:xfrm>
        </p:spPr>
        <p:txBody>
          <a:bodyPr/>
          <a:lstStyle/>
          <a:p>
            <a:r>
              <a:rPr lang="en-GB" dirty="0"/>
              <a:t>Hallux valgus </a:t>
            </a:r>
          </a:p>
        </p:txBody>
      </p:sp>
      <p:sp>
        <p:nvSpPr>
          <p:cNvPr id="4" name="Prostokąt 1">
            <a:extLst>
              <a:ext uri="{FF2B5EF4-FFF2-40B4-BE49-F238E27FC236}">
                <a16:creationId xmlns:a16="http://schemas.microsoft.com/office/drawing/2014/main" id="{4C40B66E-7D1B-454F-9DAB-D0AE1D029334}"/>
              </a:ext>
            </a:extLst>
          </p:cNvPr>
          <p:cNvSpPr/>
          <p:nvPr/>
        </p:nvSpPr>
        <p:spPr>
          <a:xfrm>
            <a:off x="467705" y="980728"/>
            <a:ext cx="8208590" cy="430887"/>
          </a:xfrm>
          <a:prstGeom prst="rect">
            <a:avLst/>
          </a:prstGeom>
        </p:spPr>
        <p:txBody>
          <a:bodyPr wrap="square">
            <a:spAutoFit/>
          </a:bodyPr>
          <a:lstStyle/>
          <a:p>
            <a:pPr algn="ctr">
              <a:defRPr/>
            </a:pPr>
            <a:r>
              <a:rPr lang="en-US" sz="2200" dirty="0">
                <a:solidFill>
                  <a:schemeClr val="accent2">
                    <a:lumMod val="75000"/>
                  </a:schemeClr>
                </a:solidFill>
              </a:rPr>
              <a:t>Case study</a:t>
            </a:r>
          </a:p>
        </p:txBody>
      </p:sp>
      <p:sp>
        <p:nvSpPr>
          <p:cNvPr id="5" name="CuadroTexto 4">
            <a:extLst>
              <a:ext uri="{FF2B5EF4-FFF2-40B4-BE49-F238E27FC236}">
                <a16:creationId xmlns:a16="http://schemas.microsoft.com/office/drawing/2014/main" id="{75CDD32E-26E9-434B-9516-D9A06B3C9B6B}"/>
              </a:ext>
            </a:extLst>
          </p:cNvPr>
          <p:cNvSpPr txBox="1"/>
          <p:nvPr/>
        </p:nvSpPr>
        <p:spPr>
          <a:xfrm>
            <a:off x="611560" y="2056218"/>
            <a:ext cx="5760640" cy="4062651"/>
          </a:xfrm>
          <a:prstGeom prst="rect">
            <a:avLst/>
          </a:prstGeom>
          <a:noFill/>
        </p:spPr>
        <p:txBody>
          <a:bodyPr wrap="square" rtlCol="0">
            <a:spAutoFit/>
          </a:bodyPr>
          <a:lstStyle/>
          <a:p>
            <a:pPr algn="just"/>
            <a:r>
              <a:rPr lang="en-GB" sz="1400" dirty="0">
                <a:solidFill>
                  <a:schemeClr val="tx1"/>
                </a:solidFill>
              </a:rPr>
              <a:t>Introduction: </a:t>
            </a:r>
            <a:r>
              <a:rPr lang="en-GB" sz="1400" b="0" dirty="0">
                <a:solidFill>
                  <a:schemeClr val="tx1"/>
                </a:solidFill>
              </a:rPr>
              <a:t>Hallux valgus (HV) is a bone deformation over the first ray of the foot. Biomechanics of the foot can be altered in </a:t>
            </a:r>
            <a:r>
              <a:rPr lang="en-US" sz="1400" b="0" dirty="0">
                <a:solidFill>
                  <a:schemeClr val="tx1"/>
                </a:solidFill>
              </a:rPr>
              <a:t>a greater or lesser extent depending on the degree of acquired deformity. </a:t>
            </a:r>
          </a:p>
          <a:p>
            <a:pPr algn="just"/>
            <a:r>
              <a:rPr lang="en-US" sz="1400" b="0" dirty="0">
                <a:solidFill>
                  <a:schemeClr val="tx1"/>
                </a:solidFill>
              </a:rPr>
              <a:t>It can also produce pain and cause difficulties for normal gait. </a:t>
            </a:r>
          </a:p>
          <a:p>
            <a:pPr algn="just"/>
            <a:r>
              <a:rPr lang="en-US" sz="1400" b="0" dirty="0">
                <a:solidFill>
                  <a:schemeClr val="tx1"/>
                </a:solidFill>
              </a:rPr>
              <a:t>New solutions have been adopted in surgery to avoid these problems. One of them is the minimally invasive correction through percutaneous techniques. </a:t>
            </a:r>
          </a:p>
          <a:p>
            <a:pPr algn="just"/>
            <a:r>
              <a:rPr lang="en-US" sz="1400" b="0" dirty="0">
                <a:solidFill>
                  <a:schemeClr val="tx1"/>
                </a:solidFill>
              </a:rPr>
              <a:t>The main goal of this hallux valgus surgery is the morphologic and functional rebalance of the first metatarsophalangeal joint and first ray.</a:t>
            </a:r>
          </a:p>
          <a:p>
            <a:endParaRPr lang="en-US" b="0" dirty="0">
              <a:solidFill>
                <a:schemeClr val="tx1"/>
              </a:solidFill>
            </a:endParaRPr>
          </a:p>
          <a:p>
            <a:r>
              <a:rPr lang="en-US" sz="1400" dirty="0">
                <a:solidFill>
                  <a:schemeClr val="tx1"/>
                </a:solidFill>
              </a:rPr>
              <a:t>Hypothesis</a:t>
            </a:r>
            <a:r>
              <a:rPr lang="en-US" sz="1400" b="0" dirty="0">
                <a:solidFill>
                  <a:schemeClr val="tx1"/>
                </a:solidFill>
              </a:rPr>
              <a:t>: this new technique is able to reduce biomechanics changes due to HV and improve functionality.</a:t>
            </a:r>
          </a:p>
          <a:p>
            <a:endParaRPr lang="en-US" sz="1400" b="0" dirty="0">
              <a:solidFill>
                <a:schemeClr val="tx1"/>
              </a:solidFill>
            </a:endParaRPr>
          </a:p>
          <a:p>
            <a:r>
              <a:rPr lang="en-US" sz="1400" dirty="0">
                <a:solidFill>
                  <a:schemeClr val="tx1"/>
                </a:solidFill>
              </a:rPr>
              <a:t>Objectives</a:t>
            </a:r>
            <a:r>
              <a:rPr lang="en-US" sz="1400" b="0" dirty="0">
                <a:solidFill>
                  <a:schemeClr val="tx1"/>
                </a:solidFill>
              </a:rPr>
              <a:t>: Find out the effectiveness of this technique regarding functional improvements trough a clinical gait analysis, by studying both forces and pressures produced during this activity.</a:t>
            </a:r>
          </a:p>
          <a:p>
            <a:r>
              <a:rPr lang="en-US" sz="1400" b="0" dirty="0">
                <a:solidFill>
                  <a:schemeClr val="tx1"/>
                </a:solidFill>
              </a:rPr>
              <a:t>For that, a case study of a subject with HV deformation (mild degree) is presented.</a:t>
            </a:r>
          </a:p>
          <a:p>
            <a:endParaRPr lang="en-US" b="0" dirty="0">
              <a:solidFill>
                <a:schemeClr val="tx1"/>
              </a:solidFill>
            </a:endParaRPr>
          </a:p>
        </p:txBody>
      </p:sp>
      <p:pic>
        <p:nvPicPr>
          <p:cNvPr id="7" name="Imagen 6">
            <a:extLst>
              <a:ext uri="{FF2B5EF4-FFF2-40B4-BE49-F238E27FC236}">
                <a16:creationId xmlns:a16="http://schemas.microsoft.com/office/drawing/2014/main" id="{13BA000A-14D9-4C23-8298-D986305E0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4149080"/>
            <a:ext cx="1649884" cy="1728192"/>
          </a:xfrm>
          <a:prstGeom prst="rect">
            <a:avLst/>
          </a:prstGeom>
        </p:spPr>
      </p:pic>
      <p:pic>
        <p:nvPicPr>
          <p:cNvPr id="8" name="Imagen 7">
            <a:extLst>
              <a:ext uri="{FF2B5EF4-FFF2-40B4-BE49-F238E27FC236}">
                <a16:creationId xmlns:a16="http://schemas.microsoft.com/office/drawing/2014/main" id="{13B3D4A3-EC42-4929-8DB5-AD51ADB6EB56}"/>
              </a:ext>
            </a:extLst>
          </p:cNvPr>
          <p:cNvPicPr>
            <a:picLocks noChangeAspect="1"/>
          </p:cNvPicPr>
          <p:nvPr/>
        </p:nvPicPr>
        <p:blipFill>
          <a:blip r:embed="rId3"/>
          <a:stretch>
            <a:fillRect/>
          </a:stretch>
        </p:blipFill>
        <p:spPr>
          <a:xfrm>
            <a:off x="6602709" y="2056477"/>
            <a:ext cx="1914517" cy="1826401"/>
          </a:xfrm>
          <a:prstGeom prst="rect">
            <a:avLst/>
          </a:prstGeom>
        </p:spPr>
      </p:pic>
      <p:sp>
        <p:nvSpPr>
          <p:cNvPr id="9" name="Elipse 8">
            <a:extLst>
              <a:ext uri="{FF2B5EF4-FFF2-40B4-BE49-F238E27FC236}">
                <a16:creationId xmlns:a16="http://schemas.microsoft.com/office/drawing/2014/main" id="{7CCF88E0-F378-4B3F-992F-F4FAB44D7426}"/>
              </a:ext>
            </a:extLst>
          </p:cNvPr>
          <p:cNvSpPr/>
          <p:nvPr/>
        </p:nvSpPr>
        <p:spPr bwMode="auto">
          <a:xfrm>
            <a:off x="6732240" y="1988840"/>
            <a:ext cx="673386" cy="604836"/>
          </a:xfrm>
          <a:prstGeom prst="ellipse">
            <a:avLst/>
          </a:prstGeom>
          <a:noFill/>
          <a:ln w="1270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Elipse 9">
            <a:extLst>
              <a:ext uri="{FF2B5EF4-FFF2-40B4-BE49-F238E27FC236}">
                <a16:creationId xmlns:a16="http://schemas.microsoft.com/office/drawing/2014/main" id="{9C9CF0F5-393F-4BAB-9BE1-4DC7E60AF9FC}"/>
              </a:ext>
            </a:extLst>
          </p:cNvPr>
          <p:cNvSpPr/>
          <p:nvPr/>
        </p:nvSpPr>
        <p:spPr bwMode="auto">
          <a:xfrm>
            <a:off x="6706926" y="4048300"/>
            <a:ext cx="673386" cy="604836"/>
          </a:xfrm>
          <a:prstGeom prst="ellipse">
            <a:avLst/>
          </a:prstGeom>
          <a:noFill/>
          <a:ln w="12700" cap="flat" cmpd="sng" algn="ctr">
            <a:solidFill>
              <a:srgbClr val="92D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2" name="Conector recto de flecha 11">
            <a:extLst>
              <a:ext uri="{FF2B5EF4-FFF2-40B4-BE49-F238E27FC236}">
                <a16:creationId xmlns:a16="http://schemas.microsoft.com/office/drawing/2014/main" id="{3DD2E177-C918-46F6-B001-9ED032662632}"/>
              </a:ext>
            </a:extLst>
          </p:cNvPr>
          <p:cNvCxnSpPr/>
          <p:nvPr/>
        </p:nvCxnSpPr>
        <p:spPr bwMode="auto">
          <a:xfrm>
            <a:off x="7020272" y="4365104"/>
            <a:ext cx="144016" cy="72008"/>
          </a:xfrm>
          <a:prstGeom prst="straightConnector1">
            <a:avLst/>
          </a:prstGeom>
          <a:noFill/>
          <a:ln w="12700" cap="flat" cmpd="sng" algn="ctr">
            <a:solidFill>
              <a:srgbClr val="00B050"/>
            </a:solidFill>
            <a:prstDash val="solid"/>
            <a:round/>
            <a:headEnd type="none" w="med" len="med"/>
            <a:tailEnd type="triangle"/>
          </a:ln>
          <a:effectLst/>
        </p:spPr>
      </p:cxnSp>
      <p:cxnSp>
        <p:nvCxnSpPr>
          <p:cNvPr id="13" name="Conector recto de flecha 12">
            <a:extLst>
              <a:ext uri="{FF2B5EF4-FFF2-40B4-BE49-F238E27FC236}">
                <a16:creationId xmlns:a16="http://schemas.microsoft.com/office/drawing/2014/main" id="{38D9D640-F61B-4CAD-A862-D6D6A78B9F7E}"/>
              </a:ext>
            </a:extLst>
          </p:cNvPr>
          <p:cNvCxnSpPr/>
          <p:nvPr/>
        </p:nvCxnSpPr>
        <p:spPr bwMode="auto">
          <a:xfrm>
            <a:off x="6948264" y="4437112"/>
            <a:ext cx="144016" cy="72008"/>
          </a:xfrm>
          <a:prstGeom prst="straightConnector1">
            <a:avLst/>
          </a:prstGeom>
          <a:noFill/>
          <a:ln w="1270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3463024499"/>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B99CA8-B9C1-4024-A03D-ED3F278CF1C0}"/>
              </a:ext>
            </a:extLst>
          </p:cNvPr>
          <p:cNvSpPr>
            <a:spLocks noGrp="1"/>
          </p:cNvSpPr>
          <p:nvPr>
            <p:ph type="title"/>
          </p:nvPr>
        </p:nvSpPr>
        <p:spPr>
          <a:xfrm>
            <a:off x="827584" y="1117577"/>
            <a:ext cx="7200900" cy="604837"/>
          </a:xfrm>
        </p:spPr>
        <p:txBody>
          <a:bodyPr/>
          <a:lstStyle/>
          <a:p>
            <a:r>
              <a:rPr lang="en-GB" dirty="0"/>
              <a:t>Methods</a:t>
            </a:r>
          </a:p>
        </p:txBody>
      </p:sp>
      <p:pic>
        <p:nvPicPr>
          <p:cNvPr id="1026" name="Picture 2" descr="Resultado de imagen de man walking  icon free">
            <a:extLst>
              <a:ext uri="{FF2B5EF4-FFF2-40B4-BE49-F238E27FC236}">
                <a16:creationId xmlns:a16="http://schemas.microsoft.com/office/drawing/2014/main" id="{A947F232-8B93-4CF6-986D-1B4B22E8E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80" y="2513642"/>
            <a:ext cx="2438686" cy="2438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E6C98D5-EB1A-4E90-8809-26B811249626}"/>
              </a:ext>
            </a:extLst>
          </p:cNvPr>
          <p:cNvSpPr/>
          <p:nvPr/>
        </p:nvSpPr>
        <p:spPr bwMode="auto">
          <a:xfrm>
            <a:off x="152253" y="3370480"/>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lang="en-GB" sz="2400" dirty="0">
                <a:solidFill>
                  <a:srgbClr val="0404E6"/>
                </a:solidFill>
                <a:latin typeface="Arial" charset="0"/>
                <a:sym typeface="Arial" charset="0"/>
              </a:rPr>
              <a:t>Reaction Forces</a:t>
            </a:r>
            <a:endParaRPr kumimoji="0" lang="en-GB" sz="2400" b="1" i="0" u="none" strike="noStrike" cap="none" normalizeH="0" baseline="0" dirty="0">
              <a:ln>
                <a:noFill/>
              </a:ln>
              <a:solidFill>
                <a:srgbClr val="0404E6"/>
              </a:solidFill>
              <a:effectLst/>
              <a:latin typeface="Arial" charset="0"/>
              <a:sym typeface="Arial" charset="0"/>
            </a:endParaRPr>
          </a:p>
        </p:txBody>
      </p:sp>
      <p:sp>
        <p:nvSpPr>
          <p:cNvPr id="6" name="Rectángulo 5">
            <a:extLst>
              <a:ext uri="{FF2B5EF4-FFF2-40B4-BE49-F238E27FC236}">
                <a16:creationId xmlns:a16="http://schemas.microsoft.com/office/drawing/2014/main" id="{4185D79E-90A2-490E-B83D-1EAB40800634}"/>
              </a:ext>
            </a:extLst>
          </p:cNvPr>
          <p:cNvSpPr/>
          <p:nvPr/>
        </p:nvSpPr>
        <p:spPr bwMode="auto">
          <a:xfrm>
            <a:off x="5440119" y="3356992"/>
            <a:ext cx="3240199" cy="1008112"/>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ctr" defTabSz="642938" rtl="0" eaLnBrk="1" fontAlgn="base" latinLnBrk="0" hangingPunct="1">
              <a:lnSpc>
                <a:spcPct val="90000"/>
              </a:lnSpc>
              <a:spcBef>
                <a:spcPts val="1675"/>
              </a:spcBef>
              <a:spcAft>
                <a:spcPct val="0"/>
              </a:spcAft>
              <a:buClrTx/>
              <a:buSzPct val="171000"/>
              <a:buFont typeface="Arial" charset="0"/>
              <a:buNone/>
              <a:tabLst/>
            </a:pPr>
            <a:r>
              <a:rPr kumimoji="0" lang="en-GB" sz="2400" b="1" i="0" u="none" strike="noStrike" cap="none" normalizeH="0" baseline="0" dirty="0">
                <a:ln>
                  <a:noFill/>
                </a:ln>
                <a:solidFill>
                  <a:srgbClr val="7030A0"/>
                </a:solidFill>
                <a:effectLst/>
                <a:latin typeface="Arial" charset="0"/>
                <a:sym typeface="Arial" charset="0"/>
              </a:rPr>
              <a:t>Pressures</a:t>
            </a:r>
          </a:p>
        </p:txBody>
      </p:sp>
      <p:sp>
        <p:nvSpPr>
          <p:cNvPr id="7" name="CuadroTexto 6">
            <a:extLst>
              <a:ext uri="{FF2B5EF4-FFF2-40B4-BE49-F238E27FC236}">
                <a16:creationId xmlns:a16="http://schemas.microsoft.com/office/drawing/2014/main" id="{DF50892D-63A9-4613-9859-68F4DC88AB29}"/>
              </a:ext>
            </a:extLst>
          </p:cNvPr>
          <p:cNvSpPr txBox="1"/>
          <p:nvPr/>
        </p:nvSpPr>
        <p:spPr>
          <a:xfrm>
            <a:off x="755576" y="5765194"/>
            <a:ext cx="8784976" cy="400110"/>
          </a:xfrm>
          <a:prstGeom prst="rect">
            <a:avLst/>
          </a:prstGeom>
          <a:noFill/>
        </p:spPr>
        <p:txBody>
          <a:bodyPr wrap="square" rtlCol="0">
            <a:spAutoFit/>
          </a:bodyPr>
          <a:lstStyle/>
          <a:p>
            <a:r>
              <a:rPr lang="en-GB" sz="2000" dirty="0">
                <a:solidFill>
                  <a:schemeClr val="tx1"/>
                </a:solidFill>
              </a:rPr>
              <a:t>Force platform					Pressure insoles</a:t>
            </a:r>
          </a:p>
        </p:txBody>
      </p:sp>
      <p:sp>
        <p:nvSpPr>
          <p:cNvPr id="8" name="Rectángulo 7">
            <a:extLst>
              <a:ext uri="{FF2B5EF4-FFF2-40B4-BE49-F238E27FC236}">
                <a16:creationId xmlns:a16="http://schemas.microsoft.com/office/drawing/2014/main" id="{4FA4E766-CE18-4F85-A32F-FF1B4AAA499B}"/>
              </a:ext>
            </a:extLst>
          </p:cNvPr>
          <p:cNvSpPr/>
          <p:nvPr/>
        </p:nvSpPr>
        <p:spPr bwMode="auto">
          <a:xfrm rot="851868">
            <a:off x="1021355" y="2415457"/>
            <a:ext cx="1234693" cy="840141"/>
          </a:xfrm>
          <a:prstGeom prst="rect">
            <a:avLst/>
          </a:prstGeom>
          <a:noFill/>
          <a:ln w="12700"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9" name="Conector recto de flecha 8">
            <a:extLst>
              <a:ext uri="{FF2B5EF4-FFF2-40B4-BE49-F238E27FC236}">
                <a16:creationId xmlns:a16="http://schemas.microsoft.com/office/drawing/2014/main" id="{FC943143-9B93-4A5A-ADC0-60696708E214}"/>
              </a:ext>
            </a:extLst>
          </p:cNvPr>
          <p:cNvCxnSpPr>
            <a:cxnSpLocks/>
          </p:cNvCxnSpPr>
          <p:nvPr/>
        </p:nvCxnSpPr>
        <p:spPr bwMode="auto">
          <a:xfrm flipV="1">
            <a:off x="1547664" y="1340768"/>
            <a:ext cx="504056" cy="1494759"/>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cxnSp>
        <p:nvCxnSpPr>
          <p:cNvPr id="10" name="Conector recto de flecha 9">
            <a:extLst>
              <a:ext uri="{FF2B5EF4-FFF2-40B4-BE49-F238E27FC236}">
                <a16:creationId xmlns:a16="http://schemas.microsoft.com/office/drawing/2014/main" id="{41F617ED-AFFA-4148-AA27-DFB6A3D5B88E}"/>
              </a:ext>
            </a:extLst>
          </p:cNvPr>
          <p:cNvCxnSpPr>
            <a:cxnSpLocks/>
          </p:cNvCxnSpPr>
          <p:nvPr/>
        </p:nvCxnSpPr>
        <p:spPr bwMode="auto">
          <a:xfrm flipH="1" flipV="1">
            <a:off x="1403648" y="1124744"/>
            <a:ext cx="144016" cy="1710784"/>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1" name="Conector recto de flecha 10">
            <a:extLst>
              <a:ext uri="{FF2B5EF4-FFF2-40B4-BE49-F238E27FC236}">
                <a16:creationId xmlns:a16="http://schemas.microsoft.com/office/drawing/2014/main" id="{A8E292A1-91FF-473F-A602-805EFACC0E4B}"/>
              </a:ext>
            </a:extLst>
          </p:cNvPr>
          <p:cNvCxnSpPr/>
          <p:nvPr/>
        </p:nvCxnSpPr>
        <p:spPr bwMode="auto">
          <a:xfrm>
            <a:off x="1547664" y="2835527"/>
            <a:ext cx="936104" cy="233433"/>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Conector recto de flecha 11">
            <a:extLst>
              <a:ext uri="{FF2B5EF4-FFF2-40B4-BE49-F238E27FC236}">
                <a16:creationId xmlns:a16="http://schemas.microsoft.com/office/drawing/2014/main" id="{FC12ABD7-3AA3-45CA-9E64-DA125F27C79F}"/>
              </a:ext>
            </a:extLst>
          </p:cNvPr>
          <p:cNvCxnSpPr/>
          <p:nvPr/>
        </p:nvCxnSpPr>
        <p:spPr bwMode="auto">
          <a:xfrm flipH="1">
            <a:off x="1403648" y="2835527"/>
            <a:ext cx="144016" cy="558657"/>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grpSp>
        <p:nvGrpSpPr>
          <p:cNvPr id="23" name="Grupo 22">
            <a:extLst>
              <a:ext uri="{FF2B5EF4-FFF2-40B4-BE49-F238E27FC236}">
                <a16:creationId xmlns:a16="http://schemas.microsoft.com/office/drawing/2014/main" id="{9D6FE1DA-C3F6-4C06-AA73-019329E820AF}"/>
              </a:ext>
            </a:extLst>
          </p:cNvPr>
          <p:cNvGrpSpPr/>
          <p:nvPr/>
        </p:nvGrpSpPr>
        <p:grpSpPr>
          <a:xfrm>
            <a:off x="6290723" y="1756845"/>
            <a:ext cx="1652914" cy="1553479"/>
            <a:chOff x="6300192" y="3175192"/>
            <a:chExt cx="1526469" cy="1526469"/>
          </a:xfrm>
        </p:grpSpPr>
        <p:pic>
          <p:nvPicPr>
            <p:cNvPr id="1030" name="Picture 6" descr="Resultado de imagen de footprint free icon">
              <a:extLst>
                <a:ext uri="{FF2B5EF4-FFF2-40B4-BE49-F238E27FC236}">
                  <a16:creationId xmlns:a16="http://schemas.microsoft.com/office/drawing/2014/main" id="{B3B340F5-21D7-4E69-801C-7CB6500EB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175192"/>
              <a:ext cx="1526469" cy="1526469"/>
            </a:xfrm>
            <a:prstGeom prst="rect">
              <a:avLst/>
            </a:prstGeom>
            <a:noFill/>
            <a:extLst>
              <a:ext uri="{909E8E84-426E-40DD-AFC4-6F175D3DCCD1}">
                <a14:hiddenFill xmlns:a14="http://schemas.microsoft.com/office/drawing/2010/main">
                  <a:solidFill>
                    <a:srgbClr val="FFFFFF"/>
                  </a:solidFill>
                </a14:hiddenFill>
              </a:ext>
            </a:extLst>
          </p:spPr>
        </p:pic>
        <p:sp>
          <p:nvSpPr>
            <p:cNvPr id="13" name="Forma libre: forma 12">
              <a:extLst>
                <a:ext uri="{FF2B5EF4-FFF2-40B4-BE49-F238E27FC236}">
                  <a16:creationId xmlns:a16="http://schemas.microsoft.com/office/drawing/2014/main" id="{92D2D207-5702-4392-9724-468D4A793629}"/>
                </a:ext>
              </a:extLst>
            </p:cNvPr>
            <p:cNvSpPr/>
            <p:nvPr/>
          </p:nvSpPr>
          <p:spPr bwMode="auto">
            <a:xfrm>
              <a:off x="6565701" y="3587364"/>
              <a:ext cx="315562" cy="601439"/>
            </a:xfrm>
            <a:custGeom>
              <a:avLst/>
              <a:gdLst>
                <a:gd name="connsiteX0" fmla="*/ 187524 w 315562"/>
                <a:gd name="connsiteY0" fmla="*/ 10705 h 601439"/>
                <a:gd name="connsiteX1" fmla="*/ 39887 w 315562"/>
                <a:gd name="connsiteY1" fmla="*/ 86905 h 601439"/>
                <a:gd name="connsiteX2" fmla="*/ 1787 w 315562"/>
                <a:gd name="connsiteY2" fmla="*/ 217874 h 601439"/>
                <a:gd name="connsiteX3" fmla="*/ 8930 w 315562"/>
                <a:gd name="connsiteY3" fmla="*/ 453617 h 601439"/>
                <a:gd name="connsiteX4" fmla="*/ 32743 w 315562"/>
                <a:gd name="connsiteY4" fmla="*/ 601255 h 601439"/>
                <a:gd name="connsiteX5" fmla="*/ 130374 w 315562"/>
                <a:gd name="connsiteY5" fmla="*/ 425042 h 601439"/>
                <a:gd name="connsiteX6" fmla="*/ 137518 w 315562"/>
                <a:gd name="connsiteY6" fmla="*/ 279786 h 601439"/>
                <a:gd name="connsiteX7" fmla="*/ 218480 w 315562"/>
                <a:gd name="connsiteY7" fmla="*/ 177392 h 601439"/>
                <a:gd name="connsiteX8" fmla="*/ 294680 w 315562"/>
                <a:gd name="connsiteY8" fmla="*/ 117861 h 601439"/>
                <a:gd name="connsiteX9" fmla="*/ 313730 w 315562"/>
                <a:gd name="connsiteY9" fmla="*/ 36899 h 601439"/>
                <a:gd name="connsiteX10" fmla="*/ 258962 w 315562"/>
                <a:gd name="connsiteY10" fmla="*/ 3561 h 601439"/>
                <a:gd name="connsiteX11" fmla="*/ 187524 w 315562"/>
                <a:gd name="connsiteY11" fmla="*/ 10705 h 60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562" h="601439">
                  <a:moveTo>
                    <a:pt x="187524" y="10705"/>
                  </a:moveTo>
                  <a:cubicBezTo>
                    <a:pt x="151011" y="24596"/>
                    <a:pt x="70843" y="52377"/>
                    <a:pt x="39887" y="86905"/>
                  </a:cubicBezTo>
                  <a:cubicBezTo>
                    <a:pt x="8931" y="121433"/>
                    <a:pt x="6946" y="156755"/>
                    <a:pt x="1787" y="217874"/>
                  </a:cubicBezTo>
                  <a:cubicBezTo>
                    <a:pt x="-3373" y="278993"/>
                    <a:pt x="3771" y="389720"/>
                    <a:pt x="8930" y="453617"/>
                  </a:cubicBezTo>
                  <a:cubicBezTo>
                    <a:pt x="14089" y="517514"/>
                    <a:pt x="12502" y="606018"/>
                    <a:pt x="32743" y="601255"/>
                  </a:cubicBezTo>
                  <a:cubicBezTo>
                    <a:pt x="52984" y="596493"/>
                    <a:pt x="112911" y="478620"/>
                    <a:pt x="130374" y="425042"/>
                  </a:cubicBezTo>
                  <a:cubicBezTo>
                    <a:pt x="147836" y="371464"/>
                    <a:pt x="122834" y="321061"/>
                    <a:pt x="137518" y="279786"/>
                  </a:cubicBezTo>
                  <a:cubicBezTo>
                    <a:pt x="152202" y="238511"/>
                    <a:pt x="192286" y="204379"/>
                    <a:pt x="218480" y="177392"/>
                  </a:cubicBezTo>
                  <a:cubicBezTo>
                    <a:pt x="244674" y="150405"/>
                    <a:pt x="278805" y="141276"/>
                    <a:pt x="294680" y="117861"/>
                  </a:cubicBezTo>
                  <a:cubicBezTo>
                    <a:pt x="310555" y="94446"/>
                    <a:pt x="319683" y="55949"/>
                    <a:pt x="313730" y="36899"/>
                  </a:cubicBezTo>
                  <a:cubicBezTo>
                    <a:pt x="307777" y="17849"/>
                    <a:pt x="278806" y="8323"/>
                    <a:pt x="258962" y="3561"/>
                  </a:cubicBezTo>
                  <a:cubicBezTo>
                    <a:pt x="239118" y="-1201"/>
                    <a:pt x="224037" y="-3186"/>
                    <a:pt x="187524" y="10705"/>
                  </a:cubicBezTo>
                  <a:close/>
                </a:path>
              </a:pathLst>
            </a:cu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Forma libre: forma 13">
              <a:extLst>
                <a:ext uri="{FF2B5EF4-FFF2-40B4-BE49-F238E27FC236}">
                  <a16:creationId xmlns:a16="http://schemas.microsoft.com/office/drawing/2014/main" id="{3C37A43C-2E8E-4FB2-8FC5-593110CE3526}"/>
                </a:ext>
              </a:extLst>
            </p:cNvPr>
            <p:cNvSpPr/>
            <p:nvPr/>
          </p:nvSpPr>
          <p:spPr bwMode="auto">
            <a:xfrm>
              <a:off x="6630887" y="4291525"/>
              <a:ext cx="293375" cy="281311"/>
            </a:xfrm>
            <a:custGeom>
              <a:avLst/>
              <a:gdLst>
                <a:gd name="connsiteX0" fmla="*/ 894 w 293375"/>
                <a:gd name="connsiteY0" fmla="*/ 16156 h 281311"/>
                <a:gd name="connsiteX1" fmla="*/ 53282 w 293375"/>
                <a:gd name="connsiteY1" fmla="*/ 168556 h 281311"/>
                <a:gd name="connsiteX2" fmla="*/ 134244 w 293375"/>
                <a:gd name="connsiteY2" fmla="*/ 278094 h 281311"/>
                <a:gd name="connsiteX3" fmla="*/ 284263 w 293375"/>
                <a:gd name="connsiteY3" fmla="*/ 239994 h 281311"/>
                <a:gd name="connsiteX4" fmla="*/ 265213 w 293375"/>
                <a:gd name="connsiteY4" fmla="*/ 116169 h 281311"/>
                <a:gd name="connsiteX5" fmla="*/ 169963 w 293375"/>
                <a:gd name="connsiteY5" fmla="*/ 32825 h 281311"/>
                <a:gd name="connsiteX6" fmla="*/ 96144 w 293375"/>
                <a:gd name="connsiteY6" fmla="*/ 9013 h 281311"/>
                <a:gd name="connsiteX7" fmla="*/ 894 w 293375"/>
                <a:gd name="connsiteY7" fmla="*/ 16156 h 28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75" h="281311">
                  <a:moveTo>
                    <a:pt x="894" y="16156"/>
                  </a:moveTo>
                  <a:cubicBezTo>
                    <a:pt x="-6250" y="42746"/>
                    <a:pt x="31057" y="124900"/>
                    <a:pt x="53282" y="168556"/>
                  </a:cubicBezTo>
                  <a:cubicBezTo>
                    <a:pt x="75507" y="212212"/>
                    <a:pt x="95747" y="266188"/>
                    <a:pt x="134244" y="278094"/>
                  </a:cubicBezTo>
                  <a:cubicBezTo>
                    <a:pt x="172741" y="290000"/>
                    <a:pt x="262435" y="266981"/>
                    <a:pt x="284263" y="239994"/>
                  </a:cubicBezTo>
                  <a:cubicBezTo>
                    <a:pt x="306091" y="213007"/>
                    <a:pt x="284263" y="150697"/>
                    <a:pt x="265213" y="116169"/>
                  </a:cubicBezTo>
                  <a:cubicBezTo>
                    <a:pt x="246163" y="81641"/>
                    <a:pt x="198141" y="50684"/>
                    <a:pt x="169963" y="32825"/>
                  </a:cubicBezTo>
                  <a:cubicBezTo>
                    <a:pt x="141785" y="14966"/>
                    <a:pt x="118766" y="15760"/>
                    <a:pt x="96144" y="9013"/>
                  </a:cubicBezTo>
                  <a:cubicBezTo>
                    <a:pt x="73522" y="2266"/>
                    <a:pt x="8038" y="-10434"/>
                    <a:pt x="894" y="16156"/>
                  </a:cubicBezTo>
                  <a:close/>
                </a:path>
              </a:pathLst>
            </a:cu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Forma libre: forma 14">
              <a:extLst>
                <a:ext uri="{FF2B5EF4-FFF2-40B4-BE49-F238E27FC236}">
                  <a16:creationId xmlns:a16="http://schemas.microsoft.com/office/drawing/2014/main" id="{8C27DC74-32B1-44D4-A8F1-5A9D0D4D101F}"/>
                </a:ext>
              </a:extLst>
            </p:cNvPr>
            <p:cNvSpPr/>
            <p:nvPr/>
          </p:nvSpPr>
          <p:spPr bwMode="auto">
            <a:xfrm>
              <a:off x="6810927" y="3234232"/>
              <a:ext cx="108990" cy="166226"/>
            </a:xfrm>
            <a:custGeom>
              <a:avLst/>
              <a:gdLst>
                <a:gd name="connsiteX0" fmla="*/ 23261 w 108990"/>
                <a:gd name="connsiteY0" fmla="*/ 1887 h 166226"/>
                <a:gd name="connsiteX1" fmla="*/ 1829 w 108990"/>
                <a:gd name="connsiteY1" fmla="*/ 109043 h 166226"/>
                <a:gd name="connsiteX2" fmla="*/ 68504 w 108990"/>
                <a:gd name="connsiteY2" fmla="*/ 166193 h 166226"/>
                <a:gd name="connsiteX3" fmla="*/ 108986 w 108990"/>
                <a:gd name="connsiteY3" fmla="*/ 101899 h 166226"/>
                <a:gd name="connsiteX4" fmla="*/ 70886 w 108990"/>
                <a:gd name="connsiteY4" fmla="*/ 44749 h 166226"/>
                <a:gd name="connsiteX5" fmla="*/ 23261 w 108990"/>
                <a:gd name="connsiteY5" fmla="*/ 1887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90" h="166226">
                  <a:moveTo>
                    <a:pt x="23261" y="1887"/>
                  </a:moveTo>
                  <a:cubicBezTo>
                    <a:pt x="11752" y="12603"/>
                    <a:pt x="-5711" y="81659"/>
                    <a:pt x="1829" y="109043"/>
                  </a:cubicBezTo>
                  <a:cubicBezTo>
                    <a:pt x="9369" y="136427"/>
                    <a:pt x="50645" y="167384"/>
                    <a:pt x="68504" y="166193"/>
                  </a:cubicBezTo>
                  <a:cubicBezTo>
                    <a:pt x="86363" y="165002"/>
                    <a:pt x="108589" y="122140"/>
                    <a:pt x="108986" y="101899"/>
                  </a:cubicBezTo>
                  <a:cubicBezTo>
                    <a:pt x="109383" y="81658"/>
                    <a:pt x="83586" y="60624"/>
                    <a:pt x="70886" y="44749"/>
                  </a:cubicBezTo>
                  <a:cubicBezTo>
                    <a:pt x="58186" y="28874"/>
                    <a:pt x="34770" y="-8829"/>
                    <a:pt x="23261" y="1887"/>
                  </a:cubicBezTo>
                  <a:close/>
                </a:path>
              </a:pathLst>
            </a:cu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Forma libre: forma 15">
              <a:extLst>
                <a:ext uri="{FF2B5EF4-FFF2-40B4-BE49-F238E27FC236}">
                  <a16:creationId xmlns:a16="http://schemas.microsoft.com/office/drawing/2014/main" id="{321C0759-F03F-456F-AE8E-DF3DB1EE5D6C}"/>
                </a:ext>
              </a:extLst>
            </p:cNvPr>
            <p:cNvSpPr/>
            <p:nvPr/>
          </p:nvSpPr>
          <p:spPr bwMode="auto">
            <a:xfrm>
              <a:off x="6594404" y="3629021"/>
              <a:ext cx="235585" cy="357895"/>
            </a:xfrm>
            <a:custGeom>
              <a:avLst/>
              <a:gdLst>
                <a:gd name="connsiteX0" fmla="*/ 63571 w 235585"/>
                <a:gd name="connsiteY0" fmla="*/ 66679 h 357895"/>
                <a:gd name="connsiteX1" fmla="*/ 6421 w 235585"/>
                <a:gd name="connsiteY1" fmla="*/ 204792 h 357895"/>
                <a:gd name="connsiteX2" fmla="*/ 6421 w 235585"/>
                <a:gd name="connsiteY2" fmla="*/ 302423 h 357895"/>
                <a:gd name="connsiteX3" fmla="*/ 51665 w 235585"/>
                <a:gd name="connsiteY3" fmla="*/ 352429 h 357895"/>
                <a:gd name="connsiteX4" fmla="*/ 94527 w 235585"/>
                <a:gd name="connsiteY4" fmla="*/ 173835 h 357895"/>
                <a:gd name="connsiteX5" fmla="*/ 156440 w 235585"/>
                <a:gd name="connsiteY5" fmla="*/ 73823 h 357895"/>
                <a:gd name="connsiteX6" fmla="*/ 235021 w 235585"/>
                <a:gd name="connsiteY6" fmla="*/ 38104 h 357895"/>
                <a:gd name="connsiteX7" fmla="*/ 187396 w 235585"/>
                <a:gd name="connsiteY7" fmla="*/ 4 h 357895"/>
                <a:gd name="connsiteX8" fmla="*/ 106434 w 235585"/>
                <a:gd name="connsiteY8" fmla="*/ 35723 h 357895"/>
                <a:gd name="connsiteX9" fmla="*/ 63571 w 235585"/>
                <a:gd name="connsiteY9" fmla="*/ 66679 h 3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585" h="357895">
                  <a:moveTo>
                    <a:pt x="63571" y="66679"/>
                  </a:moveTo>
                  <a:cubicBezTo>
                    <a:pt x="46902" y="94857"/>
                    <a:pt x="15946" y="165501"/>
                    <a:pt x="6421" y="204792"/>
                  </a:cubicBezTo>
                  <a:cubicBezTo>
                    <a:pt x="-3104" y="244083"/>
                    <a:pt x="-1120" y="277817"/>
                    <a:pt x="6421" y="302423"/>
                  </a:cubicBezTo>
                  <a:cubicBezTo>
                    <a:pt x="13962" y="327029"/>
                    <a:pt x="36981" y="373860"/>
                    <a:pt x="51665" y="352429"/>
                  </a:cubicBezTo>
                  <a:cubicBezTo>
                    <a:pt x="66349" y="330998"/>
                    <a:pt x="77065" y="220269"/>
                    <a:pt x="94527" y="173835"/>
                  </a:cubicBezTo>
                  <a:cubicBezTo>
                    <a:pt x="111989" y="127401"/>
                    <a:pt x="133024" y="96445"/>
                    <a:pt x="156440" y="73823"/>
                  </a:cubicBezTo>
                  <a:cubicBezTo>
                    <a:pt x="179856" y="51201"/>
                    <a:pt x="229862" y="50407"/>
                    <a:pt x="235021" y="38104"/>
                  </a:cubicBezTo>
                  <a:cubicBezTo>
                    <a:pt x="240180" y="25801"/>
                    <a:pt x="208827" y="401"/>
                    <a:pt x="187396" y="4"/>
                  </a:cubicBezTo>
                  <a:cubicBezTo>
                    <a:pt x="165965" y="-393"/>
                    <a:pt x="125881" y="24214"/>
                    <a:pt x="106434" y="35723"/>
                  </a:cubicBezTo>
                  <a:cubicBezTo>
                    <a:pt x="86987" y="47232"/>
                    <a:pt x="80240" y="38501"/>
                    <a:pt x="63571" y="66679"/>
                  </a:cubicBezTo>
                  <a:close/>
                </a:path>
              </a:pathLst>
            </a:custGeom>
            <a:solidFill>
              <a:srgbClr val="FFFF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Forma libre: forma 16">
              <a:extLst>
                <a:ext uri="{FF2B5EF4-FFF2-40B4-BE49-F238E27FC236}">
                  <a16:creationId xmlns:a16="http://schemas.microsoft.com/office/drawing/2014/main" id="{F0EFF08F-B232-419E-AFDF-ECD3B85DD7EF}"/>
                </a:ext>
              </a:extLst>
            </p:cNvPr>
            <p:cNvSpPr/>
            <p:nvPr/>
          </p:nvSpPr>
          <p:spPr bwMode="auto">
            <a:xfrm>
              <a:off x="6657428" y="3650454"/>
              <a:ext cx="108735" cy="107162"/>
            </a:xfrm>
            <a:custGeom>
              <a:avLst/>
              <a:gdLst>
                <a:gd name="connsiteX0" fmla="*/ 107703 w 108735"/>
                <a:gd name="connsiteY0" fmla="*/ 2 h 107162"/>
                <a:gd name="connsiteX1" fmla="*/ 7691 w 108735"/>
                <a:gd name="connsiteY1" fmla="*/ 61915 h 107162"/>
                <a:gd name="connsiteX2" fmla="*/ 12453 w 108735"/>
                <a:gd name="connsiteY2" fmla="*/ 107159 h 107162"/>
                <a:gd name="connsiteX3" fmla="*/ 57697 w 108735"/>
                <a:gd name="connsiteY3" fmla="*/ 64296 h 107162"/>
                <a:gd name="connsiteX4" fmla="*/ 107703 w 108735"/>
                <a:gd name="connsiteY4" fmla="*/ 2 h 10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35" h="107162">
                  <a:moveTo>
                    <a:pt x="107703" y="2"/>
                  </a:moveTo>
                  <a:cubicBezTo>
                    <a:pt x="99369" y="-395"/>
                    <a:pt x="23566" y="44056"/>
                    <a:pt x="7691" y="61915"/>
                  </a:cubicBezTo>
                  <a:cubicBezTo>
                    <a:pt x="-8184" y="79774"/>
                    <a:pt x="4119" y="106762"/>
                    <a:pt x="12453" y="107159"/>
                  </a:cubicBezTo>
                  <a:cubicBezTo>
                    <a:pt x="20787" y="107556"/>
                    <a:pt x="43806" y="77790"/>
                    <a:pt x="57697" y="64296"/>
                  </a:cubicBezTo>
                  <a:cubicBezTo>
                    <a:pt x="71588" y="50802"/>
                    <a:pt x="116037" y="399"/>
                    <a:pt x="107703" y="2"/>
                  </a:cubicBezTo>
                  <a:close/>
                </a:path>
              </a:pathLst>
            </a:custGeom>
            <a:solidFill>
              <a:srgbClr val="FF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Forma libre: forma 17">
              <a:extLst>
                <a:ext uri="{FF2B5EF4-FFF2-40B4-BE49-F238E27FC236}">
                  <a16:creationId xmlns:a16="http://schemas.microsoft.com/office/drawing/2014/main" id="{D72CD4B2-72C3-49B4-958C-9D95713AF733}"/>
                </a:ext>
              </a:extLst>
            </p:cNvPr>
            <p:cNvSpPr/>
            <p:nvPr/>
          </p:nvSpPr>
          <p:spPr bwMode="auto">
            <a:xfrm>
              <a:off x="6833160" y="3283686"/>
              <a:ext cx="66212" cy="93001"/>
            </a:xfrm>
            <a:custGeom>
              <a:avLst/>
              <a:gdLst>
                <a:gd name="connsiteX0" fmla="*/ 5790 w 66212"/>
                <a:gd name="connsiteY0" fmla="*/ 58 h 93001"/>
                <a:gd name="connsiteX1" fmla="*/ 65321 w 66212"/>
                <a:gd name="connsiteY1" fmla="*/ 45302 h 93001"/>
                <a:gd name="connsiteX2" fmla="*/ 39128 w 66212"/>
                <a:gd name="connsiteY2" fmla="*/ 92927 h 93001"/>
                <a:gd name="connsiteX3" fmla="*/ 5790 w 66212"/>
                <a:gd name="connsiteY3" fmla="*/ 54827 h 93001"/>
                <a:gd name="connsiteX4" fmla="*/ 5790 w 66212"/>
                <a:gd name="connsiteY4" fmla="*/ 58 h 9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2" h="93001">
                  <a:moveTo>
                    <a:pt x="5790" y="58"/>
                  </a:moveTo>
                  <a:cubicBezTo>
                    <a:pt x="15712" y="-1530"/>
                    <a:pt x="59765" y="29824"/>
                    <a:pt x="65321" y="45302"/>
                  </a:cubicBezTo>
                  <a:cubicBezTo>
                    <a:pt x="70877" y="60780"/>
                    <a:pt x="49050" y="91339"/>
                    <a:pt x="39128" y="92927"/>
                  </a:cubicBezTo>
                  <a:cubicBezTo>
                    <a:pt x="29206" y="94515"/>
                    <a:pt x="10949" y="70305"/>
                    <a:pt x="5790" y="54827"/>
                  </a:cubicBezTo>
                  <a:cubicBezTo>
                    <a:pt x="631" y="39349"/>
                    <a:pt x="-4132" y="1646"/>
                    <a:pt x="5790" y="58"/>
                  </a:cubicBezTo>
                  <a:close/>
                </a:path>
              </a:pathLst>
            </a:custGeom>
            <a:solidFill>
              <a:srgbClr val="FFFF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Forma libre: forma 19">
              <a:extLst>
                <a:ext uri="{FF2B5EF4-FFF2-40B4-BE49-F238E27FC236}">
                  <a16:creationId xmlns:a16="http://schemas.microsoft.com/office/drawing/2014/main" id="{F645B8B7-BEB7-4856-B748-07897940FC61}"/>
                </a:ext>
              </a:extLst>
            </p:cNvPr>
            <p:cNvSpPr/>
            <p:nvPr/>
          </p:nvSpPr>
          <p:spPr bwMode="auto">
            <a:xfrm>
              <a:off x="6677061" y="4349945"/>
              <a:ext cx="208233" cy="215476"/>
            </a:xfrm>
            <a:custGeom>
              <a:avLst/>
              <a:gdLst>
                <a:gd name="connsiteX0" fmla="*/ 2345 w 208233"/>
                <a:gd name="connsiteY0" fmla="*/ 7743 h 215476"/>
                <a:gd name="connsiteX1" fmla="*/ 19014 w 208233"/>
                <a:gd name="connsiteY1" fmla="*/ 72036 h 215476"/>
                <a:gd name="connsiteX2" fmla="*/ 66639 w 208233"/>
                <a:gd name="connsiteY2" fmla="*/ 169668 h 215476"/>
                <a:gd name="connsiteX3" fmla="*/ 142839 w 208233"/>
                <a:gd name="connsiteY3" fmla="*/ 214911 h 215476"/>
                <a:gd name="connsiteX4" fmla="*/ 207133 w 208233"/>
                <a:gd name="connsiteY4" fmla="*/ 141093 h 215476"/>
                <a:gd name="connsiteX5" fmla="*/ 178558 w 208233"/>
                <a:gd name="connsiteY5" fmla="*/ 76799 h 215476"/>
                <a:gd name="connsiteX6" fmla="*/ 116645 w 208233"/>
                <a:gd name="connsiteY6" fmla="*/ 14886 h 215476"/>
                <a:gd name="connsiteX7" fmla="*/ 66639 w 208233"/>
                <a:gd name="connsiteY7" fmla="*/ 2980 h 215476"/>
                <a:gd name="connsiteX8" fmla="*/ 2345 w 208233"/>
                <a:gd name="connsiteY8" fmla="*/ 7743 h 2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33" h="215476">
                  <a:moveTo>
                    <a:pt x="2345" y="7743"/>
                  </a:moveTo>
                  <a:cubicBezTo>
                    <a:pt x="-5593" y="19252"/>
                    <a:pt x="8298" y="45049"/>
                    <a:pt x="19014" y="72036"/>
                  </a:cubicBezTo>
                  <a:cubicBezTo>
                    <a:pt x="29730" y="99023"/>
                    <a:pt x="46002" y="145856"/>
                    <a:pt x="66639" y="169668"/>
                  </a:cubicBezTo>
                  <a:cubicBezTo>
                    <a:pt x="87276" y="193480"/>
                    <a:pt x="119423" y="219673"/>
                    <a:pt x="142839" y="214911"/>
                  </a:cubicBezTo>
                  <a:cubicBezTo>
                    <a:pt x="166255" y="210149"/>
                    <a:pt x="201180" y="164112"/>
                    <a:pt x="207133" y="141093"/>
                  </a:cubicBezTo>
                  <a:cubicBezTo>
                    <a:pt x="213086" y="118074"/>
                    <a:pt x="193639" y="97833"/>
                    <a:pt x="178558" y="76799"/>
                  </a:cubicBezTo>
                  <a:cubicBezTo>
                    <a:pt x="163477" y="55765"/>
                    <a:pt x="135298" y="27189"/>
                    <a:pt x="116645" y="14886"/>
                  </a:cubicBezTo>
                  <a:cubicBezTo>
                    <a:pt x="97992" y="2583"/>
                    <a:pt x="83308" y="5758"/>
                    <a:pt x="66639" y="2980"/>
                  </a:cubicBezTo>
                  <a:cubicBezTo>
                    <a:pt x="49970" y="202"/>
                    <a:pt x="10283" y="-3766"/>
                    <a:pt x="2345" y="7743"/>
                  </a:cubicBezTo>
                  <a:close/>
                </a:path>
              </a:pathLst>
            </a:custGeom>
            <a:solidFill>
              <a:srgbClr val="FFFF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1" name="Forma libre: forma 20">
              <a:extLst>
                <a:ext uri="{FF2B5EF4-FFF2-40B4-BE49-F238E27FC236}">
                  <a16:creationId xmlns:a16="http://schemas.microsoft.com/office/drawing/2014/main" id="{1F2856D4-F043-4975-8358-4C5CB93403CC}"/>
                </a:ext>
              </a:extLst>
            </p:cNvPr>
            <p:cNvSpPr/>
            <p:nvPr/>
          </p:nvSpPr>
          <p:spPr bwMode="auto">
            <a:xfrm>
              <a:off x="6750835" y="4464819"/>
              <a:ext cx="92910" cy="91412"/>
            </a:xfrm>
            <a:custGeom>
              <a:avLst/>
              <a:gdLst>
                <a:gd name="connsiteX0" fmla="*/ 9 w 92910"/>
                <a:gd name="connsiteY0" fmla="*/ 4787 h 91412"/>
                <a:gd name="connsiteX1" fmla="*/ 64303 w 92910"/>
                <a:gd name="connsiteY1" fmla="*/ 90512 h 91412"/>
                <a:gd name="connsiteX2" fmla="*/ 92878 w 92910"/>
                <a:gd name="connsiteY2" fmla="*/ 47650 h 91412"/>
                <a:gd name="connsiteX3" fmla="*/ 59540 w 92910"/>
                <a:gd name="connsiteY3" fmla="*/ 14312 h 91412"/>
                <a:gd name="connsiteX4" fmla="*/ 9 w 92910"/>
                <a:gd name="connsiteY4" fmla="*/ 4787 h 91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10" h="91412">
                  <a:moveTo>
                    <a:pt x="9" y="4787"/>
                  </a:moveTo>
                  <a:cubicBezTo>
                    <a:pt x="803" y="17487"/>
                    <a:pt x="48825" y="83368"/>
                    <a:pt x="64303" y="90512"/>
                  </a:cubicBezTo>
                  <a:cubicBezTo>
                    <a:pt x="79781" y="97656"/>
                    <a:pt x="93672" y="60350"/>
                    <a:pt x="92878" y="47650"/>
                  </a:cubicBezTo>
                  <a:cubicBezTo>
                    <a:pt x="92084" y="34950"/>
                    <a:pt x="70256" y="20662"/>
                    <a:pt x="59540" y="14312"/>
                  </a:cubicBezTo>
                  <a:cubicBezTo>
                    <a:pt x="48824" y="7962"/>
                    <a:pt x="-785" y="-7913"/>
                    <a:pt x="9" y="4787"/>
                  </a:cubicBezTo>
                  <a:close/>
                </a:path>
              </a:pathLst>
            </a:custGeom>
            <a:solidFill>
              <a:srgbClr val="FF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Forma libre: forma 21">
              <a:extLst>
                <a:ext uri="{FF2B5EF4-FFF2-40B4-BE49-F238E27FC236}">
                  <a16:creationId xmlns:a16="http://schemas.microsoft.com/office/drawing/2014/main" id="{502EBA42-E71F-4C64-BD9A-D9565A7406AB}"/>
                </a:ext>
              </a:extLst>
            </p:cNvPr>
            <p:cNvSpPr/>
            <p:nvPr/>
          </p:nvSpPr>
          <p:spPr bwMode="auto">
            <a:xfrm>
              <a:off x="6852678" y="3315211"/>
              <a:ext cx="61979" cy="73061"/>
            </a:xfrm>
            <a:custGeom>
              <a:avLst/>
              <a:gdLst>
                <a:gd name="connsiteX0" fmla="*/ 2941 w 61979"/>
                <a:gd name="connsiteY0" fmla="*/ 1870 h 73061"/>
                <a:gd name="connsiteX1" fmla="*/ 12466 w 61979"/>
                <a:gd name="connsiteY1" fmla="*/ 66164 h 73061"/>
                <a:gd name="connsiteX2" fmla="*/ 55328 w 61979"/>
                <a:gd name="connsiteY2" fmla="*/ 66164 h 73061"/>
                <a:gd name="connsiteX3" fmla="*/ 57710 w 61979"/>
                <a:gd name="connsiteY3" fmla="*/ 20920 h 73061"/>
                <a:gd name="connsiteX4" fmla="*/ 2941 w 61979"/>
                <a:gd name="connsiteY4" fmla="*/ 1870 h 7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79" h="73061">
                  <a:moveTo>
                    <a:pt x="2941" y="1870"/>
                  </a:moveTo>
                  <a:cubicBezTo>
                    <a:pt x="-4600" y="9411"/>
                    <a:pt x="3735" y="55448"/>
                    <a:pt x="12466" y="66164"/>
                  </a:cubicBezTo>
                  <a:cubicBezTo>
                    <a:pt x="21197" y="76880"/>
                    <a:pt x="47787" y="73705"/>
                    <a:pt x="55328" y="66164"/>
                  </a:cubicBezTo>
                  <a:cubicBezTo>
                    <a:pt x="62869" y="58623"/>
                    <a:pt x="64457" y="30445"/>
                    <a:pt x="57710" y="20920"/>
                  </a:cubicBezTo>
                  <a:cubicBezTo>
                    <a:pt x="50963" y="11395"/>
                    <a:pt x="10482" y="-5671"/>
                    <a:pt x="2941" y="1870"/>
                  </a:cubicBezTo>
                  <a:close/>
                </a:path>
              </a:pathLst>
            </a:custGeom>
            <a:solidFill>
              <a:srgbClr val="FF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4" name="Imagen 3">
            <a:extLst>
              <a:ext uri="{FF2B5EF4-FFF2-40B4-BE49-F238E27FC236}">
                <a16:creationId xmlns:a16="http://schemas.microsoft.com/office/drawing/2014/main" id="{5178F8AA-2DDF-417B-8542-88F8A49B84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0" b="97414" l="1788" r="98667">
                        <a14:foregroundMark x1="9879" y1="65616" x2="9879" y2="65616"/>
                        <a14:foregroundMark x1="11970" y1="71232" x2="11970" y2="71232"/>
                        <a14:foregroundMark x1="15485" y1="70303" x2="15485" y2="70303"/>
                        <a14:foregroundMark x1="14091" y1="76848" x2="14091" y2="76848"/>
                        <a14:foregroundMark x1="11273" y1="70303" x2="11273" y2="70303"/>
                        <a14:foregroundMark x1="9515" y1="76364" x2="9182" y2="77778"/>
                        <a14:foregroundMark x1="1818" y1="96970" x2="8485" y2="71717"/>
                        <a14:foregroundMark x1="8121" y1="69374" x2="4606" y2="90869"/>
                        <a14:foregroundMark x1="9879" y1="81051" x2="9879" y2="81051"/>
                        <a14:foregroundMark x1="16182" y1="72162" x2="16182" y2="72162"/>
                        <a14:foregroundMark x1="15152" y1="96485" x2="96727" y2="95798"/>
                        <a14:foregroundMark x1="96727" y1="95798" x2="98667" y2="97414"/>
                      </a14:backgroundRemoval>
                    </a14:imgEffect>
                  </a14:imgLayer>
                </a14:imgProps>
              </a:ext>
              <a:ext uri="{28A0092B-C50C-407E-A947-70E740481C1C}">
                <a14:useLocalDpi xmlns:a14="http://schemas.microsoft.com/office/drawing/2010/main" val="0"/>
              </a:ext>
            </a:extLst>
          </a:blip>
          <a:stretch>
            <a:fillRect/>
          </a:stretch>
        </p:blipFill>
        <p:spPr>
          <a:xfrm>
            <a:off x="616803" y="4163825"/>
            <a:ext cx="2092575" cy="1569431"/>
          </a:xfrm>
          <a:prstGeom prst="rect">
            <a:avLst/>
          </a:prstGeom>
        </p:spPr>
      </p:pic>
      <p:pic>
        <p:nvPicPr>
          <p:cNvPr id="24" name="Imagen 23">
            <a:extLst>
              <a:ext uri="{FF2B5EF4-FFF2-40B4-BE49-F238E27FC236}">
                <a16:creationId xmlns:a16="http://schemas.microsoft.com/office/drawing/2014/main" id="{6B95E813-2E8F-4EE0-B2C8-88BA41AB5B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6142796" y="4290224"/>
            <a:ext cx="2060654" cy="1545490"/>
          </a:xfrm>
          <a:prstGeom prst="rect">
            <a:avLst/>
          </a:prstGeom>
        </p:spPr>
      </p:pic>
    </p:spTree>
    <p:extLst>
      <p:ext uri="{BB962C8B-B14F-4D97-AF65-F5344CB8AC3E}">
        <p14:creationId xmlns:p14="http://schemas.microsoft.com/office/powerpoint/2010/main" val="3078484055"/>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1FB31488-5008-42C8-8181-8095F4233CDC}"/>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67067" r="3146"/>
          <a:stretch/>
        </p:blipFill>
        <p:spPr bwMode="auto">
          <a:xfrm>
            <a:off x="6660232" y="4509120"/>
            <a:ext cx="2016224"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a:extLst>
              <a:ext uri="{FF2B5EF4-FFF2-40B4-BE49-F238E27FC236}">
                <a16:creationId xmlns:a16="http://schemas.microsoft.com/office/drawing/2014/main" id="{B67D27C7-F2EB-4DEE-891C-D233DAC3B91D}"/>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03" r="35410"/>
          <a:stretch/>
        </p:blipFill>
        <p:spPr bwMode="auto">
          <a:xfrm>
            <a:off x="3635896" y="4509120"/>
            <a:ext cx="2016224"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a:extLst>
              <a:ext uri="{FF2B5EF4-FFF2-40B4-BE49-F238E27FC236}">
                <a16:creationId xmlns:a16="http://schemas.microsoft.com/office/drawing/2014/main" id="{BADDE447-BA1E-4970-AAE4-A12167BFEE79}"/>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67324"/>
          <a:stretch/>
        </p:blipFill>
        <p:spPr bwMode="auto">
          <a:xfrm>
            <a:off x="395536" y="4509120"/>
            <a:ext cx="2211760"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ítulo 1">
            <a:extLst>
              <a:ext uri="{FF2B5EF4-FFF2-40B4-BE49-F238E27FC236}">
                <a16:creationId xmlns:a16="http://schemas.microsoft.com/office/drawing/2014/main" id="{217E5526-05E9-4783-BE69-03A6FD03F4C2}"/>
              </a:ext>
            </a:extLst>
          </p:cNvPr>
          <p:cNvSpPr>
            <a:spLocks noGrp="1"/>
          </p:cNvSpPr>
          <p:nvPr>
            <p:ph type="title"/>
          </p:nvPr>
        </p:nvSpPr>
        <p:spPr>
          <a:xfrm>
            <a:off x="827584" y="1196752"/>
            <a:ext cx="7200900" cy="604837"/>
          </a:xfrm>
        </p:spPr>
        <p:txBody>
          <a:bodyPr/>
          <a:lstStyle/>
          <a:p>
            <a:r>
              <a:rPr lang="en-GB" dirty="0"/>
              <a:t>Gait Reaction Forces </a:t>
            </a:r>
          </a:p>
        </p:txBody>
      </p:sp>
      <p:pic>
        <p:nvPicPr>
          <p:cNvPr id="4" name="Picture 19">
            <a:extLst>
              <a:ext uri="{FF2B5EF4-FFF2-40B4-BE49-F238E27FC236}">
                <a16:creationId xmlns:a16="http://schemas.microsoft.com/office/drawing/2014/main" id="{48321FFF-128C-4259-9B36-4903678F6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45023"/>
            <a:ext cx="2808312" cy="1598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0">
            <a:extLst>
              <a:ext uri="{FF2B5EF4-FFF2-40B4-BE49-F238E27FC236}">
                <a16:creationId xmlns:a16="http://schemas.microsoft.com/office/drawing/2014/main" id="{FE2EA375-BF21-4B81-8BAF-7CC88FBFDC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645024"/>
            <a:ext cx="2799497" cy="15989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1">
            <a:extLst>
              <a:ext uri="{FF2B5EF4-FFF2-40B4-BE49-F238E27FC236}">
                <a16:creationId xmlns:a16="http://schemas.microsoft.com/office/drawing/2014/main" id="{721ECEC1-EFE5-47C4-B5D4-6B0A0A015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3645024"/>
            <a:ext cx="2795971" cy="15989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Elipse 6">
            <a:extLst>
              <a:ext uri="{FF2B5EF4-FFF2-40B4-BE49-F238E27FC236}">
                <a16:creationId xmlns:a16="http://schemas.microsoft.com/office/drawing/2014/main" id="{CAABED08-E7AC-46D6-9C0B-E94EC0435D64}"/>
              </a:ext>
            </a:extLst>
          </p:cNvPr>
          <p:cNvSpPr/>
          <p:nvPr/>
        </p:nvSpPr>
        <p:spPr bwMode="auto">
          <a:xfrm>
            <a:off x="1619672" y="3356992"/>
            <a:ext cx="1008112" cy="864096"/>
          </a:xfrm>
          <a:prstGeom prst="ellipse">
            <a:avLst/>
          </a:prstGeom>
          <a:noFill/>
          <a:ln w="12700" cap="flat" cmpd="sng" algn="ctr">
            <a:solidFill>
              <a:srgbClr val="92D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8" name="Elipse 7">
            <a:extLst>
              <a:ext uri="{FF2B5EF4-FFF2-40B4-BE49-F238E27FC236}">
                <a16:creationId xmlns:a16="http://schemas.microsoft.com/office/drawing/2014/main" id="{93071CBC-735E-4B61-8463-EE1200A60115}"/>
              </a:ext>
            </a:extLst>
          </p:cNvPr>
          <p:cNvSpPr/>
          <p:nvPr/>
        </p:nvSpPr>
        <p:spPr bwMode="auto">
          <a:xfrm>
            <a:off x="4716016" y="3356992"/>
            <a:ext cx="1008112" cy="864096"/>
          </a:xfrm>
          <a:prstGeom prst="ellipse">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9" name="Elipse 8">
            <a:extLst>
              <a:ext uri="{FF2B5EF4-FFF2-40B4-BE49-F238E27FC236}">
                <a16:creationId xmlns:a16="http://schemas.microsoft.com/office/drawing/2014/main" id="{2FDEE87B-BFA1-4B48-8BBC-2808289DE085}"/>
              </a:ext>
            </a:extLst>
          </p:cNvPr>
          <p:cNvSpPr/>
          <p:nvPr/>
        </p:nvSpPr>
        <p:spPr bwMode="auto">
          <a:xfrm>
            <a:off x="7822553" y="3356992"/>
            <a:ext cx="1008112" cy="864096"/>
          </a:xfrm>
          <a:prstGeom prst="ellipse">
            <a:avLst/>
          </a:prstGeom>
          <a:noFill/>
          <a:ln w="12700" cap="flat" cmpd="sng" algn="ctr">
            <a:solidFill>
              <a:srgbClr val="00B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rgbClr val="92D050"/>
              </a:solidFill>
              <a:effectLst/>
              <a:latin typeface="Arial" charset="0"/>
              <a:sym typeface="Arial" charset="0"/>
            </a:endParaRPr>
          </a:p>
        </p:txBody>
      </p:sp>
      <p:pic>
        <p:nvPicPr>
          <p:cNvPr id="1026" name="Picture 2" descr="Resultado de imagen de human gait cycle">
            <a:extLst>
              <a:ext uri="{FF2B5EF4-FFF2-40B4-BE49-F238E27FC236}">
                <a16:creationId xmlns:a16="http://schemas.microsoft.com/office/drawing/2014/main" id="{773D4AEC-7481-45D5-ADD7-7B54ED3732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0214" b="22375"/>
          <a:stretch/>
        </p:blipFill>
        <p:spPr bwMode="auto">
          <a:xfrm>
            <a:off x="311255" y="2256845"/>
            <a:ext cx="2260305" cy="1017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13" name="Conector recto 12">
            <a:extLst>
              <a:ext uri="{FF2B5EF4-FFF2-40B4-BE49-F238E27FC236}">
                <a16:creationId xmlns:a16="http://schemas.microsoft.com/office/drawing/2014/main" id="{0DC319E9-366B-4D5F-9B73-E3F3EB813668}"/>
              </a:ext>
            </a:extLst>
          </p:cNvPr>
          <p:cNvCxnSpPr>
            <a:cxnSpLocks/>
          </p:cNvCxnSpPr>
          <p:nvPr/>
        </p:nvCxnSpPr>
        <p:spPr bwMode="auto">
          <a:xfrm>
            <a:off x="1835696" y="1916832"/>
            <a:ext cx="0" cy="3327147"/>
          </a:xfrm>
          <a:prstGeom prst="line">
            <a:avLst/>
          </a:prstGeom>
          <a:noFill/>
          <a:ln w="12700" cap="flat" cmpd="sng" algn="ctr">
            <a:solidFill>
              <a:schemeClr val="accent1"/>
            </a:solidFill>
            <a:prstDash val="dash"/>
            <a:round/>
            <a:headEnd type="none" w="med" len="med"/>
            <a:tailEnd type="none" w="med" len="med"/>
          </a:ln>
          <a:effectLst/>
        </p:spPr>
      </p:cxnSp>
      <p:cxnSp>
        <p:nvCxnSpPr>
          <p:cNvPr id="17" name="Conector recto 16">
            <a:extLst>
              <a:ext uri="{FF2B5EF4-FFF2-40B4-BE49-F238E27FC236}">
                <a16:creationId xmlns:a16="http://schemas.microsoft.com/office/drawing/2014/main" id="{DD5D1868-5407-4B63-AD99-9CB95D6E45CD}"/>
              </a:ext>
            </a:extLst>
          </p:cNvPr>
          <p:cNvCxnSpPr>
            <a:cxnSpLocks/>
          </p:cNvCxnSpPr>
          <p:nvPr/>
        </p:nvCxnSpPr>
        <p:spPr bwMode="auto">
          <a:xfrm>
            <a:off x="2771800" y="1916832"/>
            <a:ext cx="0" cy="3327147"/>
          </a:xfrm>
          <a:prstGeom prst="line">
            <a:avLst/>
          </a:prstGeom>
          <a:noFill/>
          <a:ln w="12700" cap="flat" cmpd="sng" algn="ctr">
            <a:solidFill>
              <a:schemeClr val="accent1"/>
            </a:solidFill>
            <a:prstDash val="dash"/>
            <a:round/>
            <a:headEnd type="none" w="med" len="med"/>
            <a:tailEnd type="none" w="med" len="med"/>
          </a:ln>
          <a:effectLst/>
        </p:spPr>
      </p:cxnSp>
      <p:cxnSp>
        <p:nvCxnSpPr>
          <p:cNvPr id="15" name="Conector recto 14">
            <a:extLst>
              <a:ext uri="{FF2B5EF4-FFF2-40B4-BE49-F238E27FC236}">
                <a16:creationId xmlns:a16="http://schemas.microsoft.com/office/drawing/2014/main" id="{93E22B4D-5CEA-402D-A0EB-116AAABE87AA}"/>
              </a:ext>
            </a:extLst>
          </p:cNvPr>
          <p:cNvCxnSpPr>
            <a:cxnSpLocks/>
          </p:cNvCxnSpPr>
          <p:nvPr/>
        </p:nvCxnSpPr>
        <p:spPr bwMode="auto">
          <a:xfrm>
            <a:off x="7956376" y="1988840"/>
            <a:ext cx="0" cy="3183131"/>
          </a:xfrm>
          <a:prstGeom prst="line">
            <a:avLst/>
          </a:prstGeom>
          <a:noFill/>
          <a:ln w="12700" cap="flat" cmpd="sng" algn="ctr">
            <a:solidFill>
              <a:schemeClr val="accent1"/>
            </a:solidFill>
            <a:prstDash val="dash"/>
            <a:round/>
            <a:headEnd type="none" w="med" len="med"/>
            <a:tailEnd type="none" w="med" len="med"/>
          </a:ln>
          <a:effectLst/>
        </p:spPr>
      </p:cxnSp>
      <p:cxnSp>
        <p:nvCxnSpPr>
          <p:cNvPr id="16" name="Conector recto 15">
            <a:extLst>
              <a:ext uri="{FF2B5EF4-FFF2-40B4-BE49-F238E27FC236}">
                <a16:creationId xmlns:a16="http://schemas.microsoft.com/office/drawing/2014/main" id="{8B96E291-0BD4-4987-ABA6-909BDAE3A097}"/>
              </a:ext>
            </a:extLst>
          </p:cNvPr>
          <p:cNvCxnSpPr>
            <a:cxnSpLocks/>
          </p:cNvCxnSpPr>
          <p:nvPr/>
        </p:nvCxnSpPr>
        <p:spPr bwMode="auto">
          <a:xfrm>
            <a:off x="8892480" y="1988840"/>
            <a:ext cx="0" cy="3183131"/>
          </a:xfrm>
          <a:prstGeom prst="line">
            <a:avLst/>
          </a:prstGeom>
          <a:noFill/>
          <a:ln w="12700" cap="flat" cmpd="sng" algn="ctr">
            <a:solidFill>
              <a:schemeClr val="accent1"/>
            </a:solidFill>
            <a:prstDash val="dash"/>
            <a:round/>
            <a:headEnd type="none" w="med" len="med"/>
            <a:tailEnd type="none" w="med" len="med"/>
          </a:ln>
          <a:effectLst/>
        </p:spPr>
      </p:cxnSp>
      <p:cxnSp>
        <p:nvCxnSpPr>
          <p:cNvPr id="18" name="Conector recto 17">
            <a:extLst>
              <a:ext uri="{FF2B5EF4-FFF2-40B4-BE49-F238E27FC236}">
                <a16:creationId xmlns:a16="http://schemas.microsoft.com/office/drawing/2014/main" id="{4E99DFE6-4DAF-4764-A11B-851789FFF0B2}"/>
              </a:ext>
            </a:extLst>
          </p:cNvPr>
          <p:cNvCxnSpPr>
            <a:cxnSpLocks/>
          </p:cNvCxnSpPr>
          <p:nvPr/>
        </p:nvCxnSpPr>
        <p:spPr bwMode="auto">
          <a:xfrm>
            <a:off x="4932040" y="1988840"/>
            <a:ext cx="0" cy="3168352"/>
          </a:xfrm>
          <a:prstGeom prst="line">
            <a:avLst/>
          </a:prstGeom>
          <a:noFill/>
          <a:ln w="12700" cap="flat" cmpd="sng" algn="ctr">
            <a:solidFill>
              <a:schemeClr val="accent1"/>
            </a:solidFill>
            <a:prstDash val="dash"/>
            <a:round/>
            <a:headEnd type="none" w="med" len="med"/>
            <a:tailEnd type="none" w="med" len="med"/>
          </a:ln>
          <a:effectLst/>
        </p:spPr>
      </p:cxnSp>
      <p:cxnSp>
        <p:nvCxnSpPr>
          <p:cNvPr id="19" name="Conector recto 18">
            <a:extLst>
              <a:ext uri="{FF2B5EF4-FFF2-40B4-BE49-F238E27FC236}">
                <a16:creationId xmlns:a16="http://schemas.microsoft.com/office/drawing/2014/main" id="{470AF4CB-E752-41B0-8EE7-29FFDFAB9DDD}"/>
              </a:ext>
            </a:extLst>
          </p:cNvPr>
          <p:cNvCxnSpPr>
            <a:cxnSpLocks/>
          </p:cNvCxnSpPr>
          <p:nvPr/>
        </p:nvCxnSpPr>
        <p:spPr bwMode="auto">
          <a:xfrm>
            <a:off x="5868144" y="1988840"/>
            <a:ext cx="0" cy="3168352"/>
          </a:xfrm>
          <a:prstGeom prst="line">
            <a:avLst/>
          </a:prstGeom>
          <a:noFill/>
          <a:ln w="12700" cap="flat" cmpd="sng" algn="ctr">
            <a:solidFill>
              <a:schemeClr val="accent1"/>
            </a:solidFill>
            <a:prstDash val="dash"/>
            <a:round/>
            <a:headEnd type="none" w="med" len="med"/>
            <a:tailEnd type="none" w="med" len="med"/>
          </a:ln>
          <a:effectLst/>
        </p:spPr>
      </p:cxnSp>
    </p:spTree>
    <p:extLst>
      <p:ext uri="{BB962C8B-B14F-4D97-AF65-F5344CB8AC3E}">
        <p14:creationId xmlns:p14="http://schemas.microsoft.com/office/powerpoint/2010/main" val="3330477450"/>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4E86491-C3DF-4ADB-8CF5-D335E9E83A3D}"/>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5792" y="2189187"/>
            <a:ext cx="6132512" cy="4048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ítulo 1">
            <a:extLst>
              <a:ext uri="{FF2B5EF4-FFF2-40B4-BE49-F238E27FC236}">
                <a16:creationId xmlns:a16="http://schemas.microsoft.com/office/drawing/2014/main" id="{ABAF34D6-E4F8-416A-9444-2295B3AD521E}"/>
              </a:ext>
            </a:extLst>
          </p:cNvPr>
          <p:cNvSpPr>
            <a:spLocks noGrp="1"/>
          </p:cNvSpPr>
          <p:nvPr>
            <p:ph type="title"/>
          </p:nvPr>
        </p:nvSpPr>
        <p:spPr/>
        <p:txBody>
          <a:bodyPr/>
          <a:lstStyle/>
          <a:p>
            <a:r>
              <a:rPr lang="en-GB" dirty="0"/>
              <a:t>Gait Pressure Distribution</a:t>
            </a:r>
          </a:p>
        </p:txBody>
      </p:sp>
      <p:grpSp>
        <p:nvGrpSpPr>
          <p:cNvPr id="4" name="Group 9">
            <a:extLst>
              <a:ext uri="{FF2B5EF4-FFF2-40B4-BE49-F238E27FC236}">
                <a16:creationId xmlns:a16="http://schemas.microsoft.com/office/drawing/2014/main" id="{BC10BD5B-E6AC-4E25-AFF9-7F34648B1B5E}"/>
              </a:ext>
            </a:extLst>
          </p:cNvPr>
          <p:cNvGrpSpPr>
            <a:grpSpLocks/>
          </p:cNvGrpSpPr>
          <p:nvPr/>
        </p:nvGrpSpPr>
        <p:grpSpPr bwMode="auto">
          <a:xfrm>
            <a:off x="1115616" y="2276872"/>
            <a:ext cx="6189662" cy="2228850"/>
            <a:chOff x="657" y="845"/>
            <a:chExt cx="3899" cy="1404"/>
          </a:xfrm>
        </p:grpSpPr>
        <p:pic>
          <p:nvPicPr>
            <p:cNvPr id="5" name="Picture 10">
              <a:extLst>
                <a:ext uri="{FF2B5EF4-FFF2-40B4-BE49-F238E27FC236}">
                  <a16:creationId xmlns:a16="http://schemas.microsoft.com/office/drawing/2014/main" id="{2BF2B260-3BA4-4879-97B3-56DA372B1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014"/>
            <a:stretch>
              <a:fillRect/>
            </a:stretch>
          </p:blipFill>
          <p:spPr bwMode="auto">
            <a:xfrm>
              <a:off x="657" y="845"/>
              <a:ext cx="1358" cy="1358"/>
            </a:xfrm>
            <a:prstGeom prst="rect">
              <a:avLst/>
            </a:prstGeom>
            <a:noFill/>
            <a:ln>
              <a:noFill/>
            </a:ln>
            <a:effectLst/>
            <a:extLst>
              <a:ext uri="{909E8E84-426E-40DD-AFC4-6F175D3DCCD1}">
                <a14:hiddenFill xmlns:a14="http://schemas.microsoft.com/office/drawing/2010/main">
                  <a:blipFill dpi="0" rotWithShape="0">
                    <a:blip/>
                    <a:srcRect r="2701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1">
              <a:extLst>
                <a:ext uri="{FF2B5EF4-FFF2-40B4-BE49-F238E27FC236}">
                  <a16:creationId xmlns:a16="http://schemas.microsoft.com/office/drawing/2014/main" id="{9A5F89E6-EE42-4150-97D9-DEC2EB943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1274" b="2216"/>
            <a:stretch>
              <a:fillRect/>
            </a:stretch>
          </p:blipFill>
          <p:spPr bwMode="auto">
            <a:xfrm>
              <a:off x="2018" y="845"/>
              <a:ext cx="1222" cy="1357"/>
            </a:xfrm>
            <a:prstGeom prst="rect">
              <a:avLst/>
            </a:prstGeom>
            <a:noFill/>
            <a:ln>
              <a:noFill/>
            </a:ln>
            <a:effectLst/>
            <a:extLst>
              <a:ext uri="{909E8E84-426E-40DD-AFC4-6F175D3DCCD1}">
                <a14:hiddenFill xmlns:a14="http://schemas.microsoft.com/office/drawing/2010/main">
                  <a:blipFill dpi="0" rotWithShape="0">
                    <a:blip/>
                    <a:srcRect r="31274" b="221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2">
              <a:extLst>
                <a:ext uri="{FF2B5EF4-FFF2-40B4-BE49-F238E27FC236}">
                  <a16:creationId xmlns:a16="http://schemas.microsoft.com/office/drawing/2014/main" id="{730255DF-90F7-4757-B656-8AF21D345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8073"/>
            <a:stretch>
              <a:fillRect/>
            </a:stretch>
          </p:blipFill>
          <p:spPr bwMode="auto">
            <a:xfrm>
              <a:off x="3242" y="845"/>
              <a:ext cx="1314" cy="1403"/>
            </a:xfrm>
            <a:prstGeom prst="rect">
              <a:avLst/>
            </a:prstGeom>
            <a:noFill/>
            <a:ln>
              <a:noFill/>
            </a:ln>
            <a:effectLst/>
            <a:extLst>
              <a:ext uri="{909E8E84-426E-40DD-AFC4-6F175D3DCCD1}">
                <a14:hiddenFill xmlns:a14="http://schemas.microsoft.com/office/drawing/2010/main">
                  <a:blipFill dpi="0" rotWithShape="0">
                    <a:blip/>
                    <a:srcRect r="28073"/>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13">
              <a:extLst>
                <a:ext uri="{FF2B5EF4-FFF2-40B4-BE49-F238E27FC236}">
                  <a16:creationId xmlns:a16="http://schemas.microsoft.com/office/drawing/2014/main" id="{60207474-31C4-4F68-9DAF-8E09D7BDDB22}"/>
                </a:ext>
              </a:extLst>
            </p:cNvPr>
            <p:cNvSpPr>
              <a:spLocks noChangeShapeType="1"/>
            </p:cNvSpPr>
            <p:nvPr/>
          </p:nvSpPr>
          <p:spPr bwMode="auto">
            <a:xfrm>
              <a:off x="3242" y="2250"/>
              <a:ext cx="1312" cy="0"/>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pic>
        <p:nvPicPr>
          <p:cNvPr id="9" name="Picture 8">
            <a:extLst>
              <a:ext uri="{FF2B5EF4-FFF2-40B4-BE49-F238E27FC236}">
                <a16:creationId xmlns:a16="http://schemas.microsoft.com/office/drawing/2014/main" id="{D27D0ED0-7CA8-41D5-B6A8-1CD4D5A78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786"/>
          <a:stretch>
            <a:fillRect/>
          </a:stretch>
        </p:blipFill>
        <p:spPr bwMode="auto">
          <a:xfrm>
            <a:off x="7524328" y="1988840"/>
            <a:ext cx="1087438" cy="3371850"/>
          </a:xfrm>
          <a:prstGeom prst="rect">
            <a:avLst/>
          </a:prstGeom>
          <a:noFill/>
          <a:ln>
            <a:noFill/>
          </a:ln>
          <a:effectLst/>
          <a:extLst>
            <a:ext uri="{909E8E84-426E-40DD-AFC4-6F175D3DCCD1}">
              <a14:hiddenFill xmlns:a14="http://schemas.microsoft.com/office/drawing/2010/main">
                <a:blipFill dpi="0" rotWithShape="0">
                  <a:blip/>
                  <a:srcRect l="7478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Elipse 10">
            <a:extLst>
              <a:ext uri="{FF2B5EF4-FFF2-40B4-BE49-F238E27FC236}">
                <a16:creationId xmlns:a16="http://schemas.microsoft.com/office/drawing/2014/main" id="{8A14FA29-DF99-4FC3-93AE-8F8C0047069C}"/>
              </a:ext>
            </a:extLst>
          </p:cNvPr>
          <p:cNvSpPr/>
          <p:nvPr/>
        </p:nvSpPr>
        <p:spPr bwMode="auto">
          <a:xfrm>
            <a:off x="1207181" y="2230668"/>
            <a:ext cx="947936" cy="807765"/>
          </a:xfrm>
          <a:prstGeom prst="ellipse">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3" name="Conector recto de flecha 12">
            <a:extLst>
              <a:ext uri="{FF2B5EF4-FFF2-40B4-BE49-F238E27FC236}">
                <a16:creationId xmlns:a16="http://schemas.microsoft.com/office/drawing/2014/main" id="{19FFD047-EBFA-4FE6-BE80-F88DE06D38A4}"/>
              </a:ext>
            </a:extLst>
          </p:cNvPr>
          <p:cNvCxnSpPr/>
          <p:nvPr/>
        </p:nvCxnSpPr>
        <p:spPr bwMode="auto">
          <a:xfrm>
            <a:off x="780480" y="2420888"/>
            <a:ext cx="839192" cy="360040"/>
          </a:xfrm>
          <a:prstGeom prst="straightConnector1">
            <a:avLst/>
          </a:prstGeom>
          <a:noFill/>
          <a:ln w="12700" cap="flat" cmpd="sng" algn="ctr">
            <a:solidFill>
              <a:srgbClr val="FFC000"/>
            </a:solidFill>
            <a:prstDash val="solid"/>
            <a:round/>
            <a:headEnd type="none" w="med" len="med"/>
            <a:tailEnd type="triangle"/>
          </a:ln>
          <a:effectLst/>
        </p:spPr>
      </p:cxnSp>
      <p:cxnSp>
        <p:nvCxnSpPr>
          <p:cNvPr id="15" name="Conector recto de flecha 14">
            <a:extLst>
              <a:ext uri="{FF2B5EF4-FFF2-40B4-BE49-F238E27FC236}">
                <a16:creationId xmlns:a16="http://schemas.microsoft.com/office/drawing/2014/main" id="{56908B1C-9B83-4016-BC81-E302933B1374}"/>
              </a:ext>
            </a:extLst>
          </p:cNvPr>
          <p:cNvCxnSpPr/>
          <p:nvPr/>
        </p:nvCxnSpPr>
        <p:spPr bwMode="auto">
          <a:xfrm>
            <a:off x="1737034" y="1850603"/>
            <a:ext cx="98662" cy="858317"/>
          </a:xfrm>
          <a:prstGeom prst="straightConnector1">
            <a:avLst/>
          </a:prstGeom>
          <a:noFill/>
          <a:ln w="12700" cap="flat" cmpd="sng" algn="ctr">
            <a:solidFill>
              <a:srgbClr val="FFC000"/>
            </a:solidFill>
            <a:prstDash val="solid"/>
            <a:round/>
            <a:headEnd type="none" w="med" len="med"/>
            <a:tailEnd type="triangle"/>
          </a:ln>
          <a:effectLst/>
        </p:spPr>
      </p:cxnSp>
      <p:sp>
        <p:nvSpPr>
          <p:cNvPr id="16" name="Elipse 15">
            <a:extLst>
              <a:ext uri="{FF2B5EF4-FFF2-40B4-BE49-F238E27FC236}">
                <a16:creationId xmlns:a16="http://schemas.microsoft.com/office/drawing/2014/main" id="{62C61792-0EC7-47C2-8B74-B2BC745E5AAC}"/>
              </a:ext>
            </a:extLst>
          </p:cNvPr>
          <p:cNvSpPr/>
          <p:nvPr/>
        </p:nvSpPr>
        <p:spPr bwMode="auto">
          <a:xfrm>
            <a:off x="3347864" y="2383068"/>
            <a:ext cx="947936" cy="807765"/>
          </a:xfrm>
          <a:prstGeom prst="ellipse">
            <a:avLst/>
          </a:pr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7" name="Conector recto de flecha 16">
            <a:extLst>
              <a:ext uri="{FF2B5EF4-FFF2-40B4-BE49-F238E27FC236}">
                <a16:creationId xmlns:a16="http://schemas.microsoft.com/office/drawing/2014/main" id="{2ED33595-018A-4594-B5D2-BB5C703900E7}"/>
              </a:ext>
            </a:extLst>
          </p:cNvPr>
          <p:cNvCxnSpPr/>
          <p:nvPr/>
        </p:nvCxnSpPr>
        <p:spPr bwMode="auto">
          <a:xfrm>
            <a:off x="3708057" y="1887669"/>
            <a:ext cx="98662" cy="858317"/>
          </a:xfrm>
          <a:prstGeom prst="straightConnector1">
            <a:avLst/>
          </a:prstGeom>
          <a:noFill/>
          <a:ln w="12700" cap="flat" cmpd="sng" algn="ctr">
            <a:solidFill>
              <a:srgbClr val="FF0000"/>
            </a:solidFill>
            <a:prstDash val="solid"/>
            <a:round/>
            <a:headEnd type="none" w="med" len="med"/>
            <a:tailEnd type="triangle"/>
          </a:ln>
          <a:effectLst/>
        </p:spPr>
      </p:cxnSp>
      <p:sp>
        <p:nvSpPr>
          <p:cNvPr id="18" name="Elipse 17">
            <a:extLst>
              <a:ext uri="{FF2B5EF4-FFF2-40B4-BE49-F238E27FC236}">
                <a16:creationId xmlns:a16="http://schemas.microsoft.com/office/drawing/2014/main" id="{9628B53B-254D-4F7C-8FB9-968CCCEC4936}"/>
              </a:ext>
            </a:extLst>
          </p:cNvPr>
          <p:cNvSpPr/>
          <p:nvPr/>
        </p:nvSpPr>
        <p:spPr bwMode="auto">
          <a:xfrm>
            <a:off x="5276304" y="2294234"/>
            <a:ext cx="947936" cy="807765"/>
          </a:xfrm>
          <a:prstGeom prst="ellipse">
            <a:avLst/>
          </a:prstGeom>
          <a:noFill/>
          <a:ln w="12700" cap="flat" cmpd="sng" algn="ctr">
            <a:solidFill>
              <a:srgbClr val="00B05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9" name="Conector recto de flecha 18">
            <a:extLst>
              <a:ext uri="{FF2B5EF4-FFF2-40B4-BE49-F238E27FC236}">
                <a16:creationId xmlns:a16="http://schemas.microsoft.com/office/drawing/2014/main" id="{E031BFE3-41E6-431F-94D9-BBEEF4404240}"/>
              </a:ext>
            </a:extLst>
          </p:cNvPr>
          <p:cNvCxnSpPr/>
          <p:nvPr/>
        </p:nvCxnSpPr>
        <p:spPr bwMode="auto">
          <a:xfrm>
            <a:off x="5362006" y="2383068"/>
            <a:ext cx="98662" cy="858317"/>
          </a:xfrm>
          <a:prstGeom prst="straightConnector1">
            <a:avLst/>
          </a:prstGeom>
          <a:noFill/>
          <a:ln w="12700" cap="flat" cmpd="sng" algn="ctr">
            <a:solidFill>
              <a:srgbClr val="00B050"/>
            </a:solidFill>
            <a:prstDash val="solid"/>
            <a:round/>
            <a:headEnd type="none" w="med" len="med"/>
            <a:tailEnd type="triangle"/>
          </a:ln>
          <a:effectLst/>
        </p:spPr>
      </p:cxnSp>
      <p:cxnSp>
        <p:nvCxnSpPr>
          <p:cNvPr id="20" name="Conector recto de flecha 19">
            <a:extLst>
              <a:ext uri="{FF2B5EF4-FFF2-40B4-BE49-F238E27FC236}">
                <a16:creationId xmlns:a16="http://schemas.microsoft.com/office/drawing/2014/main" id="{E5FA3BD8-CF31-4E8B-ACBC-52625D0C6F12}"/>
              </a:ext>
            </a:extLst>
          </p:cNvPr>
          <p:cNvCxnSpPr/>
          <p:nvPr/>
        </p:nvCxnSpPr>
        <p:spPr bwMode="auto">
          <a:xfrm>
            <a:off x="5799409" y="1883359"/>
            <a:ext cx="98662" cy="858317"/>
          </a:xfrm>
          <a:prstGeom prst="straightConnector1">
            <a:avLst/>
          </a:prstGeom>
          <a:noFill/>
          <a:ln w="1270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1232392683"/>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68215-D4C5-4973-9545-ECD35511A055}"/>
              </a:ext>
            </a:extLst>
          </p:cNvPr>
          <p:cNvSpPr>
            <a:spLocks noGrp="1"/>
          </p:cNvSpPr>
          <p:nvPr>
            <p:ph type="title"/>
          </p:nvPr>
        </p:nvSpPr>
        <p:spPr>
          <a:xfrm>
            <a:off x="1187574" y="1052736"/>
            <a:ext cx="7200900" cy="604837"/>
          </a:xfrm>
        </p:spPr>
        <p:txBody>
          <a:bodyPr/>
          <a:lstStyle/>
          <a:p>
            <a:r>
              <a:rPr lang="en-GB" dirty="0"/>
              <a:t>Case Study: conclusions</a:t>
            </a:r>
          </a:p>
        </p:txBody>
      </p:sp>
      <p:sp>
        <p:nvSpPr>
          <p:cNvPr id="4" name="CuadroTexto 3">
            <a:extLst>
              <a:ext uri="{FF2B5EF4-FFF2-40B4-BE49-F238E27FC236}">
                <a16:creationId xmlns:a16="http://schemas.microsoft.com/office/drawing/2014/main" id="{990E3CC6-8A4C-46FC-BCD7-73E28C8FE589}"/>
              </a:ext>
            </a:extLst>
          </p:cNvPr>
          <p:cNvSpPr txBox="1"/>
          <p:nvPr/>
        </p:nvSpPr>
        <p:spPr>
          <a:xfrm>
            <a:off x="611560" y="2056218"/>
            <a:ext cx="8352928" cy="1785104"/>
          </a:xfrm>
          <a:prstGeom prst="rect">
            <a:avLst/>
          </a:prstGeom>
          <a:noFill/>
        </p:spPr>
        <p:txBody>
          <a:bodyPr wrap="square" rtlCol="0">
            <a:spAutoFit/>
          </a:bodyPr>
          <a:lstStyle/>
          <a:p>
            <a:pPr algn="just"/>
            <a:endParaRPr lang="en-US" b="0" dirty="0">
              <a:solidFill>
                <a:schemeClr val="tx1"/>
              </a:solidFill>
            </a:endParaRPr>
          </a:p>
          <a:p>
            <a:pPr marL="285750" indent="-285750">
              <a:buFont typeface="Arial" panose="020B0604020202020204" pitchFamily="34" charset="0"/>
              <a:buChar char="•"/>
            </a:pPr>
            <a:r>
              <a:rPr lang="en-US" sz="1800" b="0" dirty="0">
                <a:solidFill>
                  <a:schemeClr val="tx1"/>
                </a:solidFill>
              </a:rPr>
              <a:t>The use of dynamometric platforms shows no alteration of functional performance of gait during the whole period studied. </a:t>
            </a:r>
          </a:p>
          <a:p>
            <a:pPr marL="285750" indent="-285750">
              <a:buFont typeface="Arial" panose="020B0604020202020204" pitchFamily="34" charset="0"/>
              <a:buChar char="•"/>
            </a:pPr>
            <a:r>
              <a:rPr lang="en-US" sz="1800" b="0" dirty="0">
                <a:solidFill>
                  <a:schemeClr val="tx1"/>
                </a:solidFill>
              </a:rPr>
              <a:t>Pressure insoles results show significant modifications of pressure distribution during the study, mainly regarding first ray.</a:t>
            </a:r>
          </a:p>
          <a:p>
            <a:pPr marL="285750" indent="-285750">
              <a:buFont typeface="Arial" panose="020B0604020202020204" pitchFamily="34" charset="0"/>
              <a:buChar char="•"/>
            </a:pPr>
            <a:r>
              <a:rPr lang="en-US" sz="1800" b="0" dirty="0">
                <a:solidFill>
                  <a:schemeClr val="tx1"/>
                </a:solidFill>
              </a:rPr>
              <a:t>A better pressure distribution is observed after the surgery.</a:t>
            </a:r>
          </a:p>
          <a:p>
            <a:endParaRPr lang="en-US" b="0" dirty="0">
              <a:solidFill>
                <a:schemeClr val="tx1"/>
              </a:solidFill>
            </a:endParaRPr>
          </a:p>
        </p:txBody>
      </p:sp>
    </p:spTree>
    <p:extLst>
      <p:ext uri="{BB962C8B-B14F-4D97-AF65-F5344CB8AC3E}">
        <p14:creationId xmlns:p14="http://schemas.microsoft.com/office/powerpoint/2010/main" val="2311464125"/>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B41CE8E-9F6E-46A4-AB3E-339B3A887EF3}"/>
              </a:ext>
            </a:extLst>
          </p:cNvPr>
          <p:cNvSpPr/>
          <p:nvPr/>
        </p:nvSpPr>
        <p:spPr>
          <a:xfrm>
            <a:off x="467705" y="764704"/>
            <a:ext cx="8208590" cy="430887"/>
          </a:xfrm>
          <a:prstGeom prst="rect">
            <a:avLst/>
          </a:prstGeom>
        </p:spPr>
        <p:txBody>
          <a:bodyPr wrap="square">
            <a:spAutoFit/>
          </a:bodyPr>
          <a:lstStyle/>
          <a:p>
            <a:pPr algn="ctr">
              <a:defRPr/>
            </a:pPr>
            <a:r>
              <a:rPr lang="en-US" sz="2200" dirty="0">
                <a:solidFill>
                  <a:schemeClr val="accent2">
                    <a:lumMod val="75000"/>
                  </a:schemeClr>
                </a:solidFill>
              </a:rPr>
              <a:t>Measuring Forces</a:t>
            </a:r>
          </a:p>
        </p:txBody>
      </p:sp>
      <p:sp>
        <p:nvSpPr>
          <p:cNvPr id="3" name="CuadroTexto 2">
            <a:extLst>
              <a:ext uri="{FF2B5EF4-FFF2-40B4-BE49-F238E27FC236}">
                <a16:creationId xmlns:a16="http://schemas.microsoft.com/office/drawing/2014/main" id="{C487EFA4-FA02-4BBA-98B0-673A47CD1738}"/>
              </a:ext>
            </a:extLst>
          </p:cNvPr>
          <p:cNvSpPr txBox="1"/>
          <p:nvPr/>
        </p:nvSpPr>
        <p:spPr>
          <a:xfrm>
            <a:off x="1691680" y="1628800"/>
            <a:ext cx="6696744" cy="400110"/>
          </a:xfrm>
          <a:prstGeom prst="rect">
            <a:avLst/>
          </a:prstGeom>
          <a:noFill/>
        </p:spPr>
        <p:txBody>
          <a:bodyPr wrap="square" rtlCol="0">
            <a:spAutoFit/>
          </a:bodyPr>
          <a:lstStyle/>
          <a:p>
            <a:r>
              <a:rPr lang="en-US" sz="2000" dirty="0">
                <a:solidFill>
                  <a:schemeClr val="tx1"/>
                </a:solidFill>
              </a:rPr>
              <a:t>Areas of interest and examples of application</a:t>
            </a:r>
            <a:endParaRPr lang="es-ES" sz="2000" dirty="0">
              <a:solidFill>
                <a:schemeClr val="tx1"/>
              </a:solidFill>
            </a:endParaRPr>
          </a:p>
        </p:txBody>
      </p:sp>
      <p:pic>
        <p:nvPicPr>
          <p:cNvPr id="2050" name="Picture 2" descr="Resultado de imagen de sports icon png free">
            <a:extLst>
              <a:ext uri="{FF2B5EF4-FFF2-40B4-BE49-F238E27FC236}">
                <a16:creationId xmlns:a16="http://schemas.microsoft.com/office/drawing/2014/main" id="{0A77C294-34FC-47FB-BF36-D82CD1BB55DA}"/>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1880" y="3068960"/>
            <a:ext cx="2372693" cy="235632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33BB2727-D6A3-452B-A8EF-36B12B8FF3E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9878" y="2961064"/>
            <a:ext cx="2703604" cy="2450141"/>
          </a:xfrm>
          <a:prstGeom prst="rect">
            <a:avLst/>
          </a:prstGeom>
        </p:spPr>
      </p:pic>
      <p:pic>
        <p:nvPicPr>
          <p:cNvPr id="2054" name="Picture 6" descr="Resultado de imagen de ergonomic icon png free">
            <a:extLst>
              <a:ext uri="{FF2B5EF4-FFF2-40B4-BE49-F238E27FC236}">
                <a16:creationId xmlns:a16="http://schemas.microsoft.com/office/drawing/2014/main" id="{DC96F49E-1728-4455-89F2-468689E70EFC}"/>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6176" y="2780928"/>
            <a:ext cx="2785371" cy="278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16467"/>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40154</TotalTime>
  <Pages>0</Pages>
  <Words>1399</Words>
  <Characters>0</Characters>
  <Application>Microsoft Office PowerPoint</Application>
  <PresentationFormat>Pokaz na ekranie (4:3)</PresentationFormat>
  <Lines>0</Lines>
  <Paragraphs>104</Paragraphs>
  <Slides>14</Slides>
  <Notes>10</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14</vt:i4>
      </vt:variant>
    </vt:vector>
  </HeadingPairs>
  <TitlesOfParts>
    <vt:vector size="23" baseType="lpstr">
      <vt:lpstr>Arial</vt:lpstr>
      <vt:lpstr>Arial Bold</vt:lpstr>
      <vt:lpstr>Bradley Hand ITC</vt:lpstr>
      <vt:lpstr>Calibri</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Hallux valgus </vt:lpstr>
      <vt:lpstr>Methods</vt:lpstr>
      <vt:lpstr>Gait Reaction Forces </vt:lpstr>
      <vt:lpstr>Gait Pressure Distribution</vt:lpstr>
      <vt:lpstr>Case Study: conclusions</vt:lpstr>
      <vt:lpstr>Prezentacja programu PowerPoint</vt:lpstr>
      <vt:lpstr>Workflow  1st. Matching Up !!</vt:lpstr>
      <vt:lpstr>Workflow  2nd. Topic selection …</vt:lpstr>
      <vt:lpstr>Workflow  3rd. Fill the worksheet</vt:lpstr>
      <vt:lpstr>Workflow  4th. Present your results</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1062</cp:revision>
  <cp:lastPrinted>2011-07-18T19:05:36Z</cp:lastPrinted>
  <dcterms:created xsi:type="dcterms:W3CDTF">2010-06-23T19:02:16Z</dcterms:created>
  <dcterms:modified xsi:type="dcterms:W3CDTF">2021-07-05T07:54:43Z</dcterms:modified>
</cp:coreProperties>
</file>