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18"/>
  </p:notesMasterIdLst>
  <p:handoutMasterIdLst>
    <p:handoutMasterId r:id="rId19"/>
  </p:handoutMasterIdLst>
  <p:sldIdLst>
    <p:sldId id="627" r:id="rId4"/>
    <p:sldId id="635" r:id="rId5"/>
    <p:sldId id="656" r:id="rId6"/>
    <p:sldId id="664" r:id="rId7"/>
    <p:sldId id="665" r:id="rId8"/>
    <p:sldId id="666" r:id="rId9"/>
    <p:sldId id="667" r:id="rId10"/>
    <p:sldId id="668" r:id="rId11"/>
    <p:sldId id="657" r:id="rId12"/>
    <p:sldId id="658" r:id="rId13"/>
    <p:sldId id="660" r:id="rId14"/>
    <p:sldId id="662" r:id="rId15"/>
    <p:sldId id="663" r:id="rId16"/>
    <p:sldId id="626" r:id="rId17"/>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262673"/>
    <a:srgbClr val="D15509"/>
    <a:srgbClr val="0404E6"/>
    <a:srgbClr val="F26200"/>
    <a:srgbClr val="FF6600"/>
    <a:srgbClr val="D16D09"/>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60741" autoAdjust="0"/>
  </p:normalViewPr>
  <p:slideViewPr>
    <p:cSldViewPr>
      <p:cViewPr varScale="1">
        <p:scale>
          <a:sx n="41" d="100"/>
          <a:sy n="41" d="100"/>
        </p:scale>
        <p:origin x="2208" y="4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‹Nº›</a:t>
            </a:fld>
            <a:endParaRPr lang="pl-PL"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‹Nº›</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noProof="0"/>
              <a:t>Index of the class contents.</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dirty="0"/>
              <a:t>El contenido de la hoja de trabajo lo presenta el docente y los alumnos trabajarán por parejas, intentando dar respuesta a todas las preguntas. Utilizarán la información que se encuentra en la Búsqueda de Internet para hacerlo.</a:t>
            </a:r>
          </a:p>
          <a:p>
            <a:pPr marL="0" marR="0" lvl="0" indent="0" algn="l" defTabSz="914400" rtl="0" eaLnBrk="0" fontAlgn="base" latinLnBrk="0" hangingPunct="0">
              <a:lnSpc>
                <a:spcPct val="100000"/>
              </a:lnSpc>
              <a:spcBef>
                <a:spcPct val="0"/>
              </a:spcBef>
              <a:spcAft>
                <a:spcPct val="0"/>
              </a:spcAft>
              <a:buClrTx/>
              <a:buSzTx/>
              <a:buFontTx/>
              <a:buNone/>
              <a:tabLst/>
              <a:defRPr/>
            </a:pPr>
            <a:r>
              <a:rPr lang="es-ES" dirty="0"/>
              <a:t>Posteriormente, los alumnos deberán preparar una pequeña presentación en </a:t>
            </a:r>
            <a:r>
              <a:rPr lang="es-ES" dirty="0" err="1"/>
              <a:t>power</a:t>
            </a:r>
            <a:r>
              <a:rPr lang="es-ES" dirty="0"/>
              <a:t> </a:t>
            </a:r>
            <a:r>
              <a:rPr lang="es-ES" dirty="0" err="1"/>
              <a:t>point</a:t>
            </a:r>
            <a:r>
              <a:rPr lang="es-ES" dirty="0"/>
              <a:t> (o similar) sobre el tema seleccionado. El docente puede recoger las dudas durante la ejecución de la práctica e intentar resolverlas al final de la clase o en otra sesión, pidiéndole que busque las respuestas.</a:t>
            </a:r>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12</a:t>
            </a:fld>
            <a:endParaRPr lang="pl-PL" altLang="pl-PL"/>
          </a:p>
        </p:txBody>
      </p:sp>
    </p:spTree>
    <p:extLst>
      <p:ext uri="{BB962C8B-B14F-4D97-AF65-F5344CB8AC3E}">
        <p14:creationId xmlns:p14="http://schemas.microsoft.com/office/powerpoint/2010/main" val="427465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dirty="0"/>
              <a:t>Cada pareja presenta su trabajo al resto de los estudiantes en una pequeña presentación. Los estudiantes pueden hacer preguntas sobre el ejercicio y pueden hacer preguntas a sus compañeros sobre las ventajas y desventajas de las técnicas y sus aplicaciones.</a:t>
            </a:r>
            <a:r>
              <a:rPr lang="en-US" dirty="0"/>
              <a:t> </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13</a:t>
            </a:fld>
            <a:endParaRPr lang="pl-PL" altLang="pl-PL"/>
          </a:p>
        </p:txBody>
      </p:sp>
    </p:spTree>
    <p:extLst>
      <p:ext uri="{BB962C8B-B14F-4D97-AF65-F5344CB8AC3E}">
        <p14:creationId xmlns:p14="http://schemas.microsoft.com/office/powerpoint/2010/main" val="280816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Existen diferentes técnicas de análisis de fuerzas y muchas formas de clasificarlas. En general, podemos clasificarlos en función del objetivo de la evaluación: fuerzas de reacción, presiones y fuerza muscular.</a:t>
            </a:r>
          </a:p>
          <a:p>
            <a:r>
              <a:rPr lang="es-ES" dirty="0"/>
              <a:t>Cada uno de ellos cuenta con sus propias características en cuanto a sus cualidades de medida y los parámetros extraídos de ellas. Es importante conocerlos bien para hacer un uso adecuado; algunos de ellos son más sencillos y otros implican un alto conocimiento técnico.</a:t>
            </a:r>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3</a:t>
            </a:fld>
            <a:endParaRPr lang="pl-PL" altLang="pl-PL"/>
          </a:p>
        </p:txBody>
      </p:sp>
    </p:spTree>
    <p:extLst>
      <p:ext uri="{BB962C8B-B14F-4D97-AF65-F5344CB8AC3E}">
        <p14:creationId xmlns:p14="http://schemas.microsoft.com/office/powerpoint/2010/main" val="106711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a:t>Se utilizó una plataforma dinamométrica para el análisis de las fuerzas de reacción en los 3 ejes durante la marcha normal, y plantillas instrumentadas con sensores de presión midieron la magnitud y distribución de la presión en áreas definidas sobre toda la superficie plantar.</a:t>
            </a:r>
            <a:endParaRPr lang="en-GB" noProof="0"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5</a:t>
            </a:fld>
            <a:endParaRPr lang="pl-PL" altLang="pl-PL"/>
          </a:p>
        </p:txBody>
      </p:sp>
    </p:spTree>
    <p:extLst>
      <p:ext uri="{BB962C8B-B14F-4D97-AF65-F5344CB8AC3E}">
        <p14:creationId xmlns:p14="http://schemas.microsoft.com/office/powerpoint/2010/main" val="332771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altLang="es-ES" sz="1200" b="0" dirty="0"/>
              <a:t>En esta diapositiva, podemos ver los resultados del estudio de las fuerzas de reacción durante la marcha antes de la cirugía (PRE), 3 meses (POST 3M) y 6 meses (POST 6M) después de la intervención.</a:t>
            </a:r>
          </a:p>
          <a:p>
            <a:pPr marL="0" marR="0" lvl="0" indent="0" algn="l" defTabSz="914400" rtl="0" eaLnBrk="0" fontAlgn="base" latinLnBrk="0" hangingPunct="0">
              <a:lnSpc>
                <a:spcPct val="100000"/>
              </a:lnSpc>
              <a:spcBef>
                <a:spcPct val="0"/>
              </a:spcBef>
              <a:spcAft>
                <a:spcPct val="0"/>
              </a:spcAft>
              <a:buClrTx/>
              <a:buSzTx/>
              <a:buFontTx/>
              <a:buNone/>
              <a:tabLst/>
              <a:defRPr/>
            </a:pPr>
            <a:r>
              <a:rPr lang="es-ES" altLang="es-ES" sz="1200" b="0" dirty="0"/>
              <a:t>Una de las alteraciones mecánicas más comúnmente observadas debido a la deformación del </a:t>
            </a:r>
            <a:r>
              <a:rPr lang="es-ES" altLang="es-ES" sz="1200" b="0" dirty="0" err="1"/>
              <a:t>Hallux</a:t>
            </a:r>
            <a:r>
              <a:rPr lang="es-ES" altLang="es-ES" sz="1200" b="0" dirty="0"/>
              <a:t> </a:t>
            </a:r>
            <a:r>
              <a:rPr lang="es-ES" altLang="es-ES" sz="1200" b="0" dirty="0" err="1"/>
              <a:t>Valgus</a:t>
            </a:r>
            <a:r>
              <a:rPr lang="es-ES" altLang="es-ES" sz="1200" b="0" dirty="0"/>
              <a:t> (HV) es la insuficiencia del primer radio durante la fase de soporte medio. Esta alteración afecta principalmente a la fase de propulsión durante la marcha. Esta fase de propulsión está relacionada con la capacidad de transferir la carga a los metatarsianos, y al primer dedo al final del movimiento, para permitir el despegue y avance del pie al siguiente paso.</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alt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endParaRPr lang="es-ES" alt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s-ES" altLang="es-ES" sz="1200" b="0" dirty="0"/>
              <a:t>En esta imagen podemos analizar las fuerzas verticales y anteroposteriores registradas con la plataforma dinamométrica, principalmente en esta última fase de la marcha (fase de propulsión, ubicada en la imagen entre las líneas verticales del punto negro).</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alt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s-ES" altLang="es-ES" sz="1200" b="0" dirty="0"/>
              <a:t>1. Se puede observar que antes de la cirugía (PRE) no existe una asimetría significativa entre las fuerzas verticales del pie afectado (rojo claro) y el pie normal (rojo oscuro), así como en las fuerzas anteroposterior del pie. pie afectado (azul claro) y pie normal (azul oscuro). Además, las fuerzas relacionadas con ambos pies están dentro de las bandas de normalidad (áreas sombreadas) de un patrón de marcha normal. Sin embargo, hay un pequeño avance en la fase de despegue en comparación con el patrón normal. Esto puede significar que no se observe ninguna alteración funcional significativa de la marcha utilizando plataformas de fuerza antes de la cirugía.</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alt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s-ES" altLang="es-ES" sz="1200" b="0" dirty="0"/>
              <a:t>2. En el período posquirúrgico (POST 3M) se evidencia una diferencia en la magnitud de estas fuerzas (vertical/roja y anteroposterior/azul) en la fase de propulsión entre extremidades, aunque no muestra una alteración significativa de un patrón normal.</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alt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s-ES" altLang="es-ES" sz="1200" b="0" dirty="0"/>
              <a:t>3. A los 6 meses (POST 6M) se observa un retorno a los valores preoperatorios; y se observa un ligero retraso en la fase de propulsión en el ciclo de la marcha (más ajustada al patrón normal) en comparación con la morfología de las fuerzas PRE.</a:t>
            </a:r>
            <a:endParaRPr lang="es-ES" sz="1200" b="0"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6</a:t>
            </a:fld>
            <a:endParaRPr lang="pl-PL" altLang="pl-PL"/>
          </a:p>
        </p:txBody>
      </p:sp>
    </p:spTree>
    <p:extLst>
      <p:ext uri="{BB962C8B-B14F-4D97-AF65-F5344CB8AC3E}">
        <p14:creationId xmlns:p14="http://schemas.microsoft.com/office/powerpoint/2010/main" val="104828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sz="1200" b="0" dirty="0">
                <a:solidFill>
                  <a:srgbClr val="404040"/>
                </a:solidFill>
                <a:latin typeface="Calibri" pitchFamily="32" charset="0"/>
              </a:rPr>
              <a:t>Los sujetos con HV pueden cursar con un patrón alterado de distribución de la presión plantar en el área del antepié en comparación con los individuos asintomáticos.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solidFill>
                <a:srgbClr val="404040"/>
              </a:solidFill>
              <a:latin typeface="Calibri" pitchFamily="3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s-ES" sz="1200" b="0" dirty="0">
                <a:solidFill>
                  <a:srgbClr val="404040"/>
                </a:solidFill>
                <a:latin typeface="Calibri" pitchFamily="32" charset="0"/>
              </a:rPr>
              <a:t>En el caso de estudio se puede observar que:</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solidFill>
                <a:srgbClr val="404040"/>
              </a:solidFill>
              <a:latin typeface="Calibri" pitchFamily="32"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defRPr/>
            </a:pPr>
            <a:r>
              <a:rPr lang="es-ES" sz="1200" b="0" dirty="0">
                <a:solidFill>
                  <a:srgbClr val="404040"/>
                </a:solidFill>
                <a:latin typeface="Calibri" pitchFamily="32" charset="0"/>
              </a:rPr>
              <a:t>En la fase PRE existe una alteración en el apoyo de las cabezas </a:t>
            </a:r>
            <a:r>
              <a:rPr lang="es-ES" sz="1200" b="0" dirty="0" err="1">
                <a:solidFill>
                  <a:srgbClr val="404040"/>
                </a:solidFill>
                <a:latin typeface="Calibri" pitchFamily="32" charset="0"/>
              </a:rPr>
              <a:t>metatarsales</a:t>
            </a:r>
            <a:r>
              <a:rPr lang="es-ES" sz="1200" b="0" dirty="0">
                <a:solidFill>
                  <a:srgbClr val="404040"/>
                </a:solidFill>
                <a:latin typeface="Calibri" pitchFamily="32" charset="0"/>
              </a:rPr>
              <a:t> con respecto a un patrón asintomático del pie contralateral, destacando una ausencia de carga en la articulación del primer metatarsiano.</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defRPr/>
            </a:pPr>
            <a:r>
              <a:rPr lang="es-ES" sz="1200" b="0" dirty="0">
                <a:solidFill>
                  <a:srgbClr val="404040"/>
                </a:solidFill>
                <a:latin typeface="Calibri" pitchFamily="32" charset="0"/>
              </a:rPr>
              <a:t>En la fase POST 3M se observa una mayor alteración, evidenciándose un soporte </a:t>
            </a:r>
            <a:r>
              <a:rPr lang="es-ES" sz="1200" b="0" dirty="0" err="1">
                <a:solidFill>
                  <a:srgbClr val="404040"/>
                </a:solidFill>
                <a:latin typeface="Calibri" pitchFamily="32" charset="0"/>
              </a:rPr>
              <a:t>metatarsal</a:t>
            </a:r>
            <a:r>
              <a:rPr lang="es-ES" sz="1200" b="0" dirty="0">
                <a:solidFill>
                  <a:srgbClr val="404040"/>
                </a:solidFill>
                <a:latin typeface="Calibri" pitchFamily="32" charset="0"/>
              </a:rPr>
              <a:t> más retrógrado, y sin carga evidente a lo largo del primer radio.</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defRPr/>
            </a:pPr>
            <a:r>
              <a:rPr lang="es-ES" sz="1200" b="0" dirty="0">
                <a:solidFill>
                  <a:srgbClr val="404040"/>
                </a:solidFill>
                <a:latin typeface="Calibri" pitchFamily="32" charset="0"/>
              </a:rPr>
              <a:t>En la fase 6M POST se puede observar que ya hay algo de carga sobre el primer dedo y un patrón de distribución de la presión similar al pie contralateral.</a:t>
            </a:r>
            <a:endParaRPr lang="en-US" sz="1200" b="0" dirty="0">
              <a:solidFill>
                <a:srgbClr val="404040"/>
              </a:solidFill>
              <a:latin typeface="Calibri" pitchFamily="3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solidFill>
                <a:srgbClr val="404040"/>
              </a:solidFill>
              <a:latin typeface="Calibri" pitchFamily="32" charset="0"/>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7</a:t>
            </a:fld>
            <a:endParaRPr lang="pl-PL" altLang="pl-PL"/>
          </a:p>
        </p:txBody>
      </p:sp>
    </p:spTree>
    <p:extLst>
      <p:ext uri="{BB962C8B-B14F-4D97-AF65-F5344CB8AC3E}">
        <p14:creationId xmlns:p14="http://schemas.microsoft.com/office/powerpoint/2010/main" val="55360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8</a:t>
            </a:fld>
            <a:endParaRPr lang="pl-PL" altLang="pl-PL"/>
          </a:p>
        </p:txBody>
      </p:sp>
    </p:spTree>
    <p:extLst>
      <p:ext uri="{BB962C8B-B14F-4D97-AF65-F5344CB8AC3E}">
        <p14:creationId xmlns:p14="http://schemas.microsoft.com/office/powerpoint/2010/main" val="6473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principales áreas de aplicación de estas técnicas para el análisis instrumental de fuerzas suelen centrarse en el ámbito clínico, y en el ámbito del deporte y la ergonomía, en este último sobre todo para el estudio del entorno laboral. Los ejemplos de aplicación pueden ir desde la caracterización de una patología musculoesquelética y la evaluación funcional en las actividades diarias hasta la evaluación de la técnica y el rendimiento deportivo, así como la evaluación de determinadas tareas o herramientas relacionadas con el trabajo.</a:t>
            </a:r>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9</a:t>
            </a:fld>
            <a:endParaRPr lang="pl-PL" altLang="pl-PL"/>
          </a:p>
        </p:txBody>
      </p:sp>
    </p:spTree>
    <p:extLst>
      <p:ext uri="{BB962C8B-B14F-4D97-AF65-F5344CB8AC3E}">
        <p14:creationId xmlns:p14="http://schemas.microsoft.com/office/powerpoint/2010/main" val="2091688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Pasaremos a una actividad relacionada con el análisis de fuerzas y presiones con técnicas instrumentales.</a:t>
            </a:r>
          </a:p>
          <a:p>
            <a:r>
              <a:rPr lang="es-ES" dirty="0"/>
              <a:t>Primero, debes formar parejas y darle un nombre a cada equipo.</a:t>
            </a:r>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10</a:t>
            </a:fld>
            <a:endParaRPr lang="pl-PL" altLang="pl-PL"/>
          </a:p>
        </p:txBody>
      </p:sp>
    </p:spTree>
    <p:extLst>
      <p:ext uri="{BB962C8B-B14F-4D97-AF65-F5344CB8AC3E}">
        <p14:creationId xmlns:p14="http://schemas.microsoft.com/office/powerpoint/2010/main" val="376239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este paso, cada equipo deberá proponer un tema a investigar. Este tema será una actividad, gesto, patología, articulación o parte del cuerpo que se puede medir con técnicas instrumentales de análisis de fuerzas en diferentes entornos. El docente puede dar un ejemplo inicial como los que aparecen en esta diapositiva.</a:t>
            </a:r>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11</a:t>
            </a:fld>
            <a:endParaRPr lang="pl-PL" altLang="pl-PL"/>
          </a:p>
        </p:txBody>
      </p:sp>
    </p:spTree>
    <p:extLst>
      <p:ext uri="{BB962C8B-B14F-4D97-AF65-F5344CB8AC3E}">
        <p14:creationId xmlns:p14="http://schemas.microsoft.com/office/powerpoint/2010/main" val="192530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24312"/>
      </p:ext>
    </p:extLst>
  </p:cSld>
  <p:clrMapOvr>
    <a:masterClrMapping/>
  </p:clrMapOvr>
  <p:transition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1052746467"/>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‹Nº›</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0.jpg"/><Relationship Id="rId18" Type="http://schemas.openxmlformats.org/officeDocument/2006/relationships/image" Target="../media/image13.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17" Type="http://schemas.openxmlformats.org/officeDocument/2006/relationships/image" Target="../media/image12.gif"/><Relationship Id="rId2" Type="http://schemas.openxmlformats.org/officeDocument/2006/relationships/slideLayout" Target="../slideLayouts/slideLayout6.xml"/><Relationship Id="rId16"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91276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MODULO FUNDAMENTOS</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Unidad </a:t>
            </a:r>
            <a:r>
              <a:rPr lang="en-US" sz="2000" dirty="0" err="1">
                <a:solidFill>
                  <a:schemeClr val="accent2">
                    <a:lumMod val="75000"/>
                  </a:schemeClr>
                </a:solidFill>
                <a:latin typeface="Bradley Hand ITC" panose="03070402050302030203" pitchFamily="66" charset="0"/>
                <a:sym typeface="Arial" charset="0"/>
              </a:rPr>
              <a:t>didáctica</a:t>
            </a:r>
            <a:r>
              <a:rPr lang="en-US" sz="2000" dirty="0">
                <a:solidFill>
                  <a:schemeClr val="accent2">
                    <a:lumMod val="75000"/>
                  </a:schemeClr>
                </a:solidFill>
                <a:latin typeface="Bradley Hand ITC" panose="03070402050302030203" pitchFamily="66" charset="0"/>
                <a:sym typeface="Arial" charset="0"/>
              </a:rPr>
              <a:t> D: </a:t>
            </a:r>
            <a:r>
              <a:rPr lang="es-ES" sz="2000" dirty="0">
                <a:solidFill>
                  <a:schemeClr val="accent2">
                    <a:lumMod val="75000"/>
                  </a:schemeClr>
                </a:solidFill>
                <a:latin typeface="Bradley Hand ITC" panose="03070402050302030203" pitchFamily="66" charset="0"/>
                <a:sym typeface="Arial" charset="0"/>
              </a:rPr>
              <a:t>TÉCNICAS PARA EL ANÁLISIS INSTRUMENTAL DE MOVIMIENTO Y FUERZAS</a:t>
            </a:r>
          </a:p>
          <a:p>
            <a:pPr algn="r" eaLnBrk="1" hangingPunct="1">
              <a:lnSpc>
                <a:spcPct val="90000"/>
              </a:lnSpc>
              <a:spcBef>
                <a:spcPts val="1675"/>
              </a:spcBef>
              <a:buSzPct val="171000"/>
              <a:buFont typeface="Arial" charset="0"/>
              <a:buNone/>
              <a:defRPr/>
            </a:pPr>
            <a:r>
              <a:rPr lang="es-ES" sz="2000" dirty="0">
                <a:solidFill>
                  <a:schemeClr val="accent2">
                    <a:lumMod val="75000"/>
                  </a:schemeClr>
                </a:solidFill>
                <a:latin typeface="Bradley Hand ITC" panose="03070402050302030203" pitchFamily="66" charset="0"/>
                <a:sym typeface="Arial" charset="0"/>
              </a:rPr>
              <a:t>D.2 ¿Cómo se pueden medir las fuerzas y qué parámetros se pueden analizar? ¿Cuáles son sus principales aplicaciones?</a:t>
            </a:r>
            <a:endParaRPr lang="en-US" sz="2000" dirty="0">
              <a:solidFill>
                <a:schemeClr val="accent2">
                  <a:lumMod val="75000"/>
                </a:schemeClr>
              </a:solidFill>
              <a:latin typeface="Bradley Hand ITC" panose="03070402050302030203" pitchFamily="66" charset="0"/>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Taller de </a:t>
            </a:r>
            <a:r>
              <a:rPr lang="en-US" sz="2200" dirty="0" err="1">
                <a:solidFill>
                  <a:schemeClr val="accent2">
                    <a:lumMod val="75000"/>
                  </a:schemeClr>
                </a:solidFill>
              </a:rPr>
              <a:t>clase</a:t>
            </a:r>
            <a:endParaRPr lang="en-US" sz="2200" dirty="0">
              <a:solidFill>
                <a:schemeClr val="accent2">
                  <a:lumMod val="75000"/>
                </a:schemeClr>
              </a:solidFill>
            </a:endParaRPr>
          </a:p>
        </p:txBody>
      </p:sp>
      <p:sp>
        <p:nvSpPr>
          <p:cNvPr id="5" name="Título 4">
            <a:extLst>
              <a:ext uri="{FF2B5EF4-FFF2-40B4-BE49-F238E27FC236}">
                <a16:creationId xmlns:a16="http://schemas.microsoft.com/office/drawing/2014/main" id="{5439722C-FA4C-4AE0-97C8-EFF5781A2EBF}"/>
              </a:ext>
            </a:extLst>
          </p:cNvPr>
          <p:cNvSpPr>
            <a:spLocks noGrp="1"/>
          </p:cNvSpPr>
          <p:nvPr>
            <p:ph type="title"/>
          </p:nvPr>
        </p:nvSpPr>
        <p:spPr>
          <a:xfrm>
            <a:off x="971550" y="1160184"/>
            <a:ext cx="7200900" cy="604837"/>
          </a:xfrm>
        </p:spPr>
        <p:txBody>
          <a:bodyPr/>
          <a:lstStyle/>
          <a:p>
            <a:r>
              <a:rPr lang="en-GB" dirty="0" err="1"/>
              <a:t>Flujo</a:t>
            </a:r>
            <a:r>
              <a:rPr lang="en-GB" dirty="0"/>
              <a:t> de </a:t>
            </a:r>
            <a:r>
              <a:rPr lang="en-GB" dirty="0" err="1"/>
              <a:t>trabajo</a:t>
            </a:r>
            <a:br>
              <a:rPr lang="en-GB" dirty="0"/>
            </a:br>
            <a:br>
              <a:rPr lang="en-GB" dirty="0"/>
            </a:br>
            <a:r>
              <a:rPr lang="en-GB" dirty="0"/>
              <a:t>1º. </a:t>
            </a:r>
            <a:r>
              <a:rPr lang="en-GB" dirty="0" err="1"/>
              <a:t>Emparejar</a:t>
            </a:r>
            <a:r>
              <a:rPr lang="es-ES" dirty="0"/>
              <a:t>!!</a:t>
            </a:r>
          </a:p>
        </p:txBody>
      </p:sp>
      <p:pic>
        <p:nvPicPr>
          <p:cNvPr id="1026" name="Picture 2" descr="Resultado de imagen de couples icon">
            <a:extLst>
              <a:ext uri="{FF2B5EF4-FFF2-40B4-BE49-F238E27FC236}">
                <a16:creationId xmlns:a16="http://schemas.microsoft.com/office/drawing/2014/main" id="{7F8E08FB-811A-499F-AF95-D4477CB93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71768">
            <a:off x="6616333" y="1772939"/>
            <a:ext cx="1519286" cy="15192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E2C3BF1-EAEA-4C5B-88DB-5AE831B79CFC}"/>
              </a:ext>
            </a:extLst>
          </p:cNvPr>
          <p:cNvSpPr txBox="1"/>
          <p:nvPr/>
        </p:nvSpPr>
        <p:spPr>
          <a:xfrm>
            <a:off x="2555776" y="3426097"/>
            <a:ext cx="4176464" cy="2246769"/>
          </a:xfrm>
          <a:prstGeom prst="rect">
            <a:avLst/>
          </a:prstGeom>
          <a:noFill/>
        </p:spPr>
        <p:txBody>
          <a:bodyPr wrap="square" rtlCol="0">
            <a:spAutoFit/>
          </a:bodyPr>
          <a:lstStyle/>
          <a:p>
            <a:r>
              <a:rPr lang="en-GB" sz="1400" dirty="0">
                <a:solidFill>
                  <a:schemeClr val="tx1"/>
                </a:solidFill>
              </a:rPr>
              <a:t>Pareja 1. Jane y Peter: Los </a:t>
            </a:r>
            <a:r>
              <a:rPr lang="en-GB" sz="1400" dirty="0" err="1">
                <a:solidFill>
                  <a:schemeClr val="tx1"/>
                </a:solidFill>
              </a:rPr>
              <a:t>increíbles</a:t>
            </a:r>
            <a:endParaRPr lang="en-GB" sz="1400" dirty="0">
              <a:solidFill>
                <a:schemeClr val="tx1"/>
              </a:solidFill>
            </a:endParaRPr>
          </a:p>
          <a:p>
            <a:r>
              <a:rPr lang="en-GB" sz="1400" dirty="0">
                <a:solidFill>
                  <a:schemeClr val="tx1"/>
                </a:solidFill>
              </a:rPr>
              <a:t>Pareja 2. John y Will: Los </a:t>
            </a:r>
            <a:r>
              <a:rPr lang="en-GB" sz="1400" dirty="0" err="1">
                <a:solidFill>
                  <a:schemeClr val="tx1"/>
                </a:solidFill>
              </a:rPr>
              <a:t>forasteros</a:t>
            </a:r>
            <a:endParaRPr lang="en-GB" sz="1400" dirty="0">
              <a:solidFill>
                <a:schemeClr val="tx1"/>
              </a:solidFill>
            </a:endParaRPr>
          </a:p>
          <a:p>
            <a:r>
              <a:rPr lang="en-GB" sz="1400" dirty="0">
                <a:solidFill>
                  <a:schemeClr val="tx1"/>
                </a:solidFill>
              </a:rPr>
              <a:t>Pareja 3.</a:t>
            </a:r>
          </a:p>
          <a:p>
            <a:r>
              <a:rPr lang="es-ES" sz="1400" dirty="0">
                <a:solidFill>
                  <a:schemeClr val="tx1"/>
                </a:solidFill>
              </a:rPr>
              <a:t>4. …</a:t>
            </a:r>
          </a:p>
          <a:p>
            <a:r>
              <a:rPr lang="es-ES" sz="1400" dirty="0">
                <a:solidFill>
                  <a:schemeClr val="tx1"/>
                </a:solidFill>
              </a:rPr>
              <a:t>5.</a:t>
            </a:r>
          </a:p>
          <a:p>
            <a:r>
              <a:rPr lang="es-ES" sz="1400" dirty="0">
                <a:solidFill>
                  <a:schemeClr val="tx1"/>
                </a:solidFill>
              </a:rPr>
              <a:t>6.</a:t>
            </a:r>
          </a:p>
          <a:p>
            <a:r>
              <a:rPr lang="es-ES" sz="1400" dirty="0">
                <a:solidFill>
                  <a:schemeClr val="tx1"/>
                </a:solidFill>
              </a:rPr>
              <a:t>7.</a:t>
            </a:r>
          </a:p>
          <a:p>
            <a:r>
              <a:rPr lang="es-ES" sz="1400" dirty="0">
                <a:solidFill>
                  <a:schemeClr val="tx1"/>
                </a:solidFill>
              </a:rPr>
              <a:t>8.</a:t>
            </a:r>
          </a:p>
          <a:p>
            <a:r>
              <a:rPr lang="es-ES" sz="1400" dirty="0">
                <a:solidFill>
                  <a:schemeClr val="tx1"/>
                </a:solidFill>
              </a:rPr>
              <a:t>9.</a:t>
            </a:r>
          </a:p>
          <a:p>
            <a:r>
              <a:rPr lang="es-ES" sz="1400" dirty="0">
                <a:solidFill>
                  <a:schemeClr val="tx1"/>
                </a:solidFill>
              </a:rPr>
              <a:t>10</a:t>
            </a:r>
            <a:r>
              <a:rPr lang="es-ES" dirty="0">
                <a:solidFill>
                  <a:schemeClr val="tx1"/>
                </a:solidFill>
              </a:rPr>
              <a:t>.</a:t>
            </a:r>
            <a:r>
              <a:rPr lang="es-ES" dirty="0"/>
              <a:t>.</a:t>
            </a:r>
          </a:p>
        </p:txBody>
      </p:sp>
    </p:spTree>
    <p:extLst>
      <p:ext uri="{BB962C8B-B14F-4D97-AF65-F5344CB8AC3E}">
        <p14:creationId xmlns:p14="http://schemas.microsoft.com/office/powerpoint/2010/main" val="3366579314"/>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Taller de </a:t>
            </a:r>
            <a:r>
              <a:rPr lang="en-US" sz="2200" dirty="0" err="1">
                <a:solidFill>
                  <a:schemeClr val="accent2">
                    <a:lumMod val="75000"/>
                  </a:schemeClr>
                </a:solidFill>
              </a:rPr>
              <a:t>clase</a:t>
            </a:r>
            <a:endParaRPr lang="en-US" sz="2200" dirty="0">
              <a:solidFill>
                <a:schemeClr val="accent2">
                  <a:lumMod val="75000"/>
                </a:schemeClr>
              </a:solidFill>
            </a:endParaRPr>
          </a:p>
        </p:txBody>
      </p:sp>
      <p:sp>
        <p:nvSpPr>
          <p:cNvPr id="5" name="Título 4">
            <a:extLst>
              <a:ext uri="{FF2B5EF4-FFF2-40B4-BE49-F238E27FC236}">
                <a16:creationId xmlns:a16="http://schemas.microsoft.com/office/drawing/2014/main" id="{5439722C-FA4C-4AE0-97C8-EFF5781A2EBF}"/>
              </a:ext>
            </a:extLst>
          </p:cNvPr>
          <p:cNvSpPr>
            <a:spLocks noGrp="1"/>
          </p:cNvSpPr>
          <p:nvPr>
            <p:ph type="title"/>
          </p:nvPr>
        </p:nvSpPr>
        <p:spPr>
          <a:xfrm>
            <a:off x="971550" y="1111237"/>
            <a:ext cx="7200900" cy="604837"/>
          </a:xfrm>
        </p:spPr>
        <p:txBody>
          <a:bodyPr/>
          <a:lstStyle/>
          <a:p>
            <a:r>
              <a:rPr lang="en-GB" dirty="0" err="1"/>
              <a:t>Flujo</a:t>
            </a:r>
            <a:r>
              <a:rPr lang="en-GB" dirty="0"/>
              <a:t> de </a:t>
            </a:r>
            <a:r>
              <a:rPr lang="en-GB" dirty="0" err="1"/>
              <a:t>trabajo</a:t>
            </a:r>
            <a:br>
              <a:rPr lang="en-GB" dirty="0"/>
            </a:br>
            <a:br>
              <a:rPr lang="en-GB" dirty="0"/>
            </a:br>
            <a:r>
              <a:rPr lang="en-GB" dirty="0"/>
              <a:t>2º. </a:t>
            </a:r>
            <a:r>
              <a:rPr lang="en-GB" dirty="0" err="1"/>
              <a:t>Selección</a:t>
            </a:r>
            <a:r>
              <a:rPr lang="en-GB" dirty="0"/>
              <a:t> de </a:t>
            </a:r>
            <a:r>
              <a:rPr lang="en-GB" dirty="0" err="1"/>
              <a:t>tema</a:t>
            </a:r>
            <a:r>
              <a:rPr lang="en-GB" dirty="0"/>
              <a:t>…</a:t>
            </a:r>
            <a:endParaRPr lang="es-ES" dirty="0"/>
          </a:p>
        </p:txBody>
      </p:sp>
      <p:sp>
        <p:nvSpPr>
          <p:cNvPr id="4" name="CuadroTexto 3">
            <a:extLst>
              <a:ext uri="{FF2B5EF4-FFF2-40B4-BE49-F238E27FC236}">
                <a16:creationId xmlns:a16="http://schemas.microsoft.com/office/drawing/2014/main" id="{36F7C197-8CE7-4783-A2A4-9FA9689623BE}"/>
              </a:ext>
            </a:extLst>
          </p:cNvPr>
          <p:cNvSpPr txBox="1"/>
          <p:nvPr/>
        </p:nvSpPr>
        <p:spPr>
          <a:xfrm>
            <a:off x="1543545" y="3753593"/>
            <a:ext cx="6826123" cy="1384995"/>
          </a:xfrm>
          <a:prstGeom prst="rect">
            <a:avLst/>
          </a:prstGeom>
          <a:noFill/>
        </p:spPr>
        <p:txBody>
          <a:bodyPr wrap="square" rtlCol="0">
            <a:spAutoFit/>
          </a:bodyPr>
          <a:lstStyle/>
          <a:p>
            <a:pPr marL="342900" indent="-342900">
              <a:buAutoNum type="arabicPeriod"/>
            </a:pPr>
            <a:r>
              <a:rPr lang="es-ES" sz="1400" dirty="0">
                <a:solidFill>
                  <a:schemeClr val="tx1"/>
                </a:solidFill>
              </a:rPr>
              <a:t>Fuerza de agarre en el síndrome del túnel carpiano. (Los Increíbles)</a:t>
            </a:r>
          </a:p>
          <a:p>
            <a:r>
              <a:rPr lang="es-ES" sz="1400" dirty="0">
                <a:solidFill>
                  <a:schemeClr val="tx1"/>
                </a:solidFill>
              </a:rPr>
              <a:t>2. Debilidad de las extremidades inferiores después de una cirugía de LCA. (Los forasteros).</a:t>
            </a:r>
          </a:p>
          <a:p>
            <a:r>
              <a:rPr lang="es-ES" sz="1400" dirty="0">
                <a:solidFill>
                  <a:schemeClr val="tx1"/>
                </a:solidFill>
              </a:rPr>
              <a:t>3. …</a:t>
            </a:r>
          </a:p>
          <a:p>
            <a:r>
              <a:rPr lang="es-ES" sz="1400" dirty="0">
                <a:solidFill>
                  <a:schemeClr val="tx1"/>
                </a:solidFill>
              </a:rPr>
              <a:t>4.</a:t>
            </a:r>
          </a:p>
          <a:p>
            <a:r>
              <a:rPr lang="es-ES" sz="1400" dirty="0">
                <a:solidFill>
                  <a:schemeClr val="tx1"/>
                </a:solidFill>
              </a:rPr>
              <a:t>5.</a:t>
            </a:r>
          </a:p>
        </p:txBody>
      </p:sp>
      <p:pic>
        <p:nvPicPr>
          <p:cNvPr id="1026" name="Picture 2" descr="Resultado de imagen de think free icon">
            <a:extLst>
              <a:ext uri="{FF2B5EF4-FFF2-40B4-BE49-F238E27FC236}">
                <a16:creationId xmlns:a16="http://schemas.microsoft.com/office/drawing/2014/main" id="{97EE6E70-1402-4F4A-AD99-1CD14B230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0768">
            <a:off x="6630339" y="1756390"/>
            <a:ext cx="1557317" cy="155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525448"/>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497460C-DA28-4C42-BE8C-C7B6A7A941DC}"/>
              </a:ext>
            </a:extLst>
          </p:cNvPr>
          <p:cNvPicPr>
            <a:picLocks noChangeAspect="1"/>
          </p:cNvPicPr>
          <p:nvPr/>
        </p:nvPicPr>
        <p:blipFill>
          <a:blip r:embed="rId3"/>
          <a:stretch>
            <a:fillRect/>
          </a:stretch>
        </p:blipFill>
        <p:spPr>
          <a:xfrm>
            <a:off x="4458406" y="3222414"/>
            <a:ext cx="1411684" cy="2000443"/>
          </a:xfrm>
          <a:prstGeom prst="rect">
            <a:avLst/>
          </a:prstGeom>
          <a:ln>
            <a:solidFill>
              <a:schemeClr val="accent1"/>
            </a:solidFill>
          </a:ln>
        </p:spPr>
      </p:pic>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Taller de </a:t>
            </a:r>
            <a:r>
              <a:rPr lang="en-US" sz="2200" dirty="0" err="1">
                <a:solidFill>
                  <a:schemeClr val="accent2">
                    <a:lumMod val="75000"/>
                  </a:schemeClr>
                </a:solidFill>
              </a:rPr>
              <a:t>clase</a:t>
            </a:r>
            <a:r>
              <a:rPr lang="en-US" sz="2200" dirty="0">
                <a:solidFill>
                  <a:schemeClr val="accent2">
                    <a:lumMod val="75000"/>
                  </a:schemeClr>
                </a:solidFill>
              </a:rPr>
              <a:t> 1</a:t>
            </a:r>
          </a:p>
        </p:txBody>
      </p:sp>
      <p:sp>
        <p:nvSpPr>
          <p:cNvPr id="5" name="Título 4">
            <a:extLst>
              <a:ext uri="{FF2B5EF4-FFF2-40B4-BE49-F238E27FC236}">
                <a16:creationId xmlns:a16="http://schemas.microsoft.com/office/drawing/2014/main" id="{5439722C-FA4C-4AE0-97C8-EFF5781A2EBF}"/>
              </a:ext>
            </a:extLst>
          </p:cNvPr>
          <p:cNvSpPr>
            <a:spLocks noGrp="1"/>
          </p:cNvSpPr>
          <p:nvPr>
            <p:ph type="title"/>
          </p:nvPr>
        </p:nvSpPr>
        <p:spPr/>
        <p:txBody>
          <a:bodyPr/>
          <a:lstStyle/>
          <a:p>
            <a:r>
              <a:rPr lang="en-GB" dirty="0" err="1"/>
              <a:t>Flujo</a:t>
            </a:r>
            <a:r>
              <a:rPr lang="en-GB" dirty="0"/>
              <a:t> de </a:t>
            </a:r>
            <a:r>
              <a:rPr lang="en-GB" dirty="0" err="1"/>
              <a:t>trabajo</a:t>
            </a:r>
            <a:br>
              <a:rPr lang="en-GB" dirty="0"/>
            </a:br>
            <a:br>
              <a:rPr lang="en-GB" dirty="0"/>
            </a:br>
            <a:r>
              <a:rPr lang="en-GB" dirty="0"/>
              <a:t>3º </a:t>
            </a:r>
            <a:r>
              <a:rPr lang="es-ES" dirty="0"/>
              <a:t>Llenar la hoja de trabajo</a:t>
            </a:r>
          </a:p>
        </p:txBody>
      </p:sp>
      <p:pic>
        <p:nvPicPr>
          <p:cNvPr id="4098" name="Picture 2" descr="Resultado de imagen de filling icon">
            <a:extLst>
              <a:ext uri="{FF2B5EF4-FFF2-40B4-BE49-F238E27FC236}">
                <a16:creationId xmlns:a16="http://schemas.microsoft.com/office/drawing/2014/main" id="{2CE45A34-ACE3-4453-9AE9-3C114BAC9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3642">
            <a:off x="6698334" y="1826693"/>
            <a:ext cx="1707776" cy="182794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C35F219E-D842-4FDC-9DE8-45D0618775F3}"/>
              </a:ext>
            </a:extLst>
          </p:cNvPr>
          <p:cNvPicPr>
            <a:picLocks noChangeAspect="1"/>
          </p:cNvPicPr>
          <p:nvPr/>
        </p:nvPicPr>
        <p:blipFill>
          <a:blip r:embed="rId5"/>
          <a:stretch>
            <a:fillRect/>
          </a:stretch>
        </p:blipFill>
        <p:spPr>
          <a:xfrm>
            <a:off x="3123508" y="2999418"/>
            <a:ext cx="1741206" cy="2446436"/>
          </a:xfrm>
          <a:prstGeom prst="rect">
            <a:avLst/>
          </a:prstGeom>
          <a:ln>
            <a:solidFill>
              <a:schemeClr val="accent1"/>
            </a:solidFill>
          </a:ln>
        </p:spPr>
      </p:pic>
      <p:pic>
        <p:nvPicPr>
          <p:cNvPr id="3" name="Imagen 2">
            <a:extLst>
              <a:ext uri="{FF2B5EF4-FFF2-40B4-BE49-F238E27FC236}">
                <a16:creationId xmlns:a16="http://schemas.microsoft.com/office/drawing/2014/main" id="{368B1390-61C4-4BA4-AAD7-C35F959C2BFB}"/>
              </a:ext>
            </a:extLst>
          </p:cNvPr>
          <p:cNvPicPr>
            <a:picLocks noChangeAspect="1"/>
          </p:cNvPicPr>
          <p:nvPr/>
        </p:nvPicPr>
        <p:blipFill>
          <a:blip r:embed="rId6"/>
          <a:stretch>
            <a:fillRect/>
          </a:stretch>
        </p:blipFill>
        <p:spPr>
          <a:xfrm>
            <a:off x="1907704" y="2870042"/>
            <a:ext cx="1951015" cy="2705188"/>
          </a:xfrm>
          <a:prstGeom prst="rect">
            <a:avLst/>
          </a:prstGeom>
          <a:ln>
            <a:solidFill>
              <a:schemeClr val="accent1"/>
            </a:solidFill>
          </a:ln>
        </p:spPr>
      </p:pic>
    </p:spTree>
    <p:extLst>
      <p:ext uri="{BB962C8B-B14F-4D97-AF65-F5344CB8AC3E}">
        <p14:creationId xmlns:p14="http://schemas.microsoft.com/office/powerpoint/2010/main" val="1549995269"/>
      </p:ext>
    </p:extLst>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Taller de </a:t>
            </a:r>
            <a:r>
              <a:rPr lang="en-US" sz="2200" dirty="0" err="1">
                <a:solidFill>
                  <a:schemeClr val="accent2">
                    <a:lumMod val="75000"/>
                  </a:schemeClr>
                </a:solidFill>
              </a:rPr>
              <a:t>clase</a:t>
            </a:r>
            <a:r>
              <a:rPr lang="en-US" sz="2200" dirty="0">
                <a:solidFill>
                  <a:schemeClr val="accent2">
                    <a:lumMod val="75000"/>
                  </a:schemeClr>
                </a:solidFill>
              </a:rPr>
              <a:t> 1</a:t>
            </a:r>
          </a:p>
        </p:txBody>
      </p:sp>
      <p:sp>
        <p:nvSpPr>
          <p:cNvPr id="5" name="Título 4">
            <a:extLst>
              <a:ext uri="{FF2B5EF4-FFF2-40B4-BE49-F238E27FC236}">
                <a16:creationId xmlns:a16="http://schemas.microsoft.com/office/drawing/2014/main" id="{5439722C-FA4C-4AE0-97C8-EFF5781A2EBF}"/>
              </a:ext>
            </a:extLst>
          </p:cNvPr>
          <p:cNvSpPr>
            <a:spLocks noGrp="1"/>
          </p:cNvSpPr>
          <p:nvPr>
            <p:ph type="title"/>
          </p:nvPr>
        </p:nvSpPr>
        <p:spPr/>
        <p:txBody>
          <a:bodyPr/>
          <a:lstStyle/>
          <a:p>
            <a:r>
              <a:rPr lang="en-GB" dirty="0" err="1"/>
              <a:t>Flujo</a:t>
            </a:r>
            <a:r>
              <a:rPr lang="en-GB" dirty="0"/>
              <a:t> de </a:t>
            </a:r>
            <a:r>
              <a:rPr lang="en-GB" dirty="0" err="1"/>
              <a:t>trabajo</a:t>
            </a:r>
            <a:br>
              <a:rPr lang="en-GB" dirty="0"/>
            </a:br>
            <a:br>
              <a:rPr lang="en-GB" dirty="0"/>
            </a:br>
            <a:r>
              <a:rPr lang="en-GB" dirty="0"/>
              <a:t>4º </a:t>
            </a:r>
            <a:r>
              <a:rPr lang="en-GB" dirty="0" err="1"/>
              <a:t>Presentar</a:t>
            </a:r>
            <a:r>
              <a:rPr lang="en-GB" dirty="0"/>
              <a:t> </a:t>
            </a:r>
            <a:r>
              <a:rPr lang="en-GB" dirty="0" err="1"/>
              <a:t>tus</a:t>
            </a:r>
            <a:r>
              <a:rPr lang="en-GB" dirty="0"/>
              <a:t> </a:t>
            </a:r>
            <a:r>
              <a:rPr lang="en-GB" dirty="0" err="1"/>
              <a:t>resultados</a:t>
            </a:r>
            <a:endParaRPr lang="es-ES" dirty="0"/>
          </a:p>
        </p:txBody>
      </p:sp>
      <p:pic>
        <p:nvPicPr>
          <p:cNvPr id="5124" name="Picture 4" descr="Resultado de imagen de man speaking free icon">
            <a:extLst>
              <a:ext uri="{FF2B5EF4-FFF2-40B4-BE49-F238E27FC236}">
                <a16:creationId xmlns:a16="http://schemas.microsoft.com/office/drawing/2014/main" id="{F5BC3366-8880-4FDF-826C-DCFC32E27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3202">
            <a:off x="6607892" y="1558995"/>
            <a:ext cx="1734145" cy="17341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de talking free icon">
            <a:extLst>
              <a:ext uri="{FF2B5EF4-FFF2-40B4-BE49-F238E27FC236}">
                <a16:creationId xmlns:a16="http://schemas.microsoft.com/office/drawing/2014/main" id="{200B6F61-5BCB-4442-92A0-8A3899B8A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704477"/>
            <a:ext cx="3087787" cy="308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741789"/>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81D78EC-E7A1-477D-B997-5F4BADB2BB22}"/>
              </a:ext>
            </a:extLst>
          </p:cNvPr>
          <p:cNvSpPr/>
          <p:nvPr/>
        </p:nvSpPr>
        <p:spPr>
          <a:xfrm>
            <a:off x="2286000" y="4869160"/>
            <a:ext cx="4572000" cy="743665"/>
          </a:xfrm>
          <a:prstGeom prst="rect">
            <a:avLst/>
          </a:prstGeom>
        </p:spPr>
        <p:txBody>
          <a:bodyPr>
            <a:spAutoFit/>
          </a:bodyPr>
          <a:lstStyle/>
          <a:p>
            <a:pPr algn="just">
              <a:lnSpc>
                <a:spcPct val="107000"/>
              </a:lnSpc>
              <a:spcAft>
                <a:spcPts val="800"/>
              </a:spcAft>
            </a:pPr>
            <a:r>
              <a:rPr lang="pl-PL" dirty="0">
                <a:solidFill>
                  <a:srgbClr val="002060"/>
                </a:solidFill>
                <a:latin typeface="Calibri" panose="020F0502020204030204" pitchFamily="34" charset="0"/>
                <a:ea typeface="Calibri" panose="020F0502020204030204" pitchFamily="34" charset="0"/>
                <a:cs typeface="Times New Roman" panose="02020603050405020304" pitchFamily="18" charset="0"/>
              </a:rPr>
              <a:t>El apoyo de la Comisión Europea para la producción de esta publicación no constituye una aprobación del contenido, el cual refleja únicamente las opiniones de los autores, y la Comisión no se hace responsable del uso que pueda hacerse de la información contenida en la misma.</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05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61665"/>
          </a:xfrm>
          <a:prstGeom prst="rect">
            <a:avLst/>
          </a:prstGeom>
        </p:spPr>
        <p:txBody>
          <a:bodyPr>
            <a:spAutoFit/>
          </a:bodyPr>
          <a:lstStyle/>
          <a:p>
            <a:pPr algn="ctr">
              <a:defRPr/>
            </a:pPr>
            <a:r>
              <a:rPr lang="es-ES" sz="2400" dirty="0">
                <a:solidFill>
                  <a:schemeClr val="accent2">
                    <a:lumMod val="75000"/>
                  </a:schemeClr>
                </a:solidFill>
              </a:rPr>
              <a:t>ÍNDICE DE CLASE</a:t>
            </a:r>
            <a:endParaRPr lang="en-US" sz="24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1043930" y="2028616"/>
            <a:ext cx="7056140" cy="3139321"/>
          </a:xfrm>
          <a:prstGeom prst="rect">
            <a:avLst/>
          </a:prstGeom>
          <a:noFill/>
        </p:spPr>
        <p:txBody>
          <a:bodyPr wrap="square">
            <a:spAutoFit/>
          </a:bodyPr>
          <a:lstStyle/>
          <a:p>
            <a:pPr>
              <a:defRPr/>
            </a:pPr>
            <a:endParaRPr lang="en-US" sz="2200" b="0" dirty="0">
              <a:solidFill>
                <a:schemeClr val="accent2">
                  <a:lumMod val="75000"/>
                </a:schemeClr>
              </a:solidFill>
            </a:endParaRPr>
          </a:p>
          <a:p>
            <a:pPr marL="342900" indent="-342900">
              <a:buFont typeface="Arial" panose="020B0604020202020204" pitchFamily="34" charset="0"/>
              <a:buChar char="•"/>
              <a:defRPr/>
            </a:pPr>
            <a:r>
              <a:rPr lang="es-ES" sz="2200" b="0" dirty="0">
                <a:solidFill>
                  <a:schemeClr val="accent2">
                    <a:lumMod val="75000"/>
                  </a:schemeClr>
                </a:solidFill>
              </a:rPr>
              <a:t>¿Cómo puedo medir las fuerzas? Técnicas principales para el análisis instrumental en Biomecánica.</a:t>
            </a:r>
          </a:p>
          <a:p>
            <a:pPr marL="342900" indent="-342900">
              <a:buFont typeface="Arial" panose="020B0604020202020204" pitchFamily="34" charset="0"/>
              <a:buChar char="•"/>
              <a:defRPr/>
            </a:pPr>
            <a:r>
              <a:rPr lang="es-ES" sz="2200" b="0" dirty="0">
                <a:solidFill>
                  <a:schemeClr val="accent2">
                    <a:lumMod val="75000"/>
                  </a:schemeClr>
                </a:solidFill>
              </a:rPr>
              <a:t>Caso de estudio.</a:t>
            </a:r>
          </a:p>
          <a:p>
            <a:pPr marL="342900" indent="-342900">
              <a:buFont typeface="Arial" panose="020B0604020202020204" pitchFamily="34" charset="0"/>
              <a:buChar char="•"/>
              <a:defRPr/>
            </a:pPr>
            <a:r>
              <a:rPr lang="es-ES" sz="2200" b="0" dirty="0">
                <a:solidFill>
                  <a:schemeClr val="accent2">
                    <a:lumMod val="75000"/>
                  </a:schemeClr>
                </a:solidFill>
              </a:rPr>
              <a:t>Ámbitos principales de aplicación y ejemplos.</a:t>
            </a:r>
          </a:p>
          <a:p>
            <a:pPr>
              <a:defRPr/>
            </a:pPr>
            <a:r>
              <a:rPr lang="en-US" sz="2200" b="0" dirty="0">
                <a:solidFill>
                  <a:schemeClr val="accent2">
                    <a:lumMod val="75000"/>
                  </a:schemeClr>
                </a:solidFill>
              </a:rPr>
              <a:t>---------------------------------------------------------------------</a:t>
            </a:r>
          </a:p>
          <a:p>
            <a:pPr marL="342900" indent="-342900">
              <a:buFont typeface="Arial" panose="020B0604020202020204" pitchFamily="34" charset="0"/>
              <a:buChar char="•"/>
              <a:defRPr/>
            </a:pPr>
            <a:r>
              <a:rPr lang="en-US" sz="2200" dirty="0">
                <a:solidFill>
                  <a:schemeClr val="accent2">
                    <a:lumMod val="75000"/>
                  </a:schemeClr>
                </a:solidFill>
              </a:rPr>
              <a:t>Taller de </a:t>
            </a:r>
            <a:r>
              <a:rPr lang="en-US" sz="2200" dirty="0" err="1">
                <a:solidFill>
                  <a:schemeClr val="accent2">
                    <a:lumMod val="75000"/>
                  </a:schemeClr>
                </a:solidFill>
              </a:rPr>
              <a:t>clase</a:t>
            </a:r>
            <a:endParaRPr lang="en-US" sz="2200" dirty="0">
              <a:solidFill>
                <a:schemeClr val="accent2">
                  <a:lumMod val="75000"/>
                </a:schemeClr>
              </a:solidFill>
            </a:endParaRPr>
          </a:p>
          <a:p>
            <a:pPr>
              <a:defRPr/>
            </a:pPr>
            <a:r>
              <a:rPr lang="en-US" sz="2200" b="0" dirty="0">
                <a:solidFill>
                  <a:schemeClr val="accent2">
                    <a:lumMod val="75000"/>
                  </a:schemeClr>
                </a:solidFill>
              </a:rPr>
              <a:t>	 </a:t>
            </a:r>
          </a:p>
        </p:txBody>
      </p:sp>
    </p:spTree>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err="1">
                <a:solidFill>
                  <a:schemeClr val="accent2">
                    <a:lumMod val="75000"/>
                  </a:schemeClr>
                </a:solidFill>
              </a:rPr>
              <a:t>Medición</a:t>
            </a:r>
            <a:r>
              <a:rPr lang="en-US" sz="2200" dirty="0">
                <a:solidFill>
                  <a:schemeClr val="accent2">
                    <a:lumMod val="75000"/>
                  </a:schemeClr>
                </a:solidFill>
              </a:rPr>
              <a:t> de </a:t>
            </a:r>
            <a:r>
              <a:rPr lang="en-US" sz="2200" dirty="0" err="1">
                <a:solidFill>
                  <a:schemeClr val="accent2">
                    <a:lumMod val="75000"/>
                  </a:schemeClr>
                </a:solidFill>
              </a:rPr>
              <a:t>fuerzas</a:t>
            </a:r>
            <a:endParaRPr lang="en-US" sz="2200" dirty="0">
              <a:solidFill>
                <a:schemeClr val="accent2">
                  <a:lumMod val="75000"/>
                </a:schemeClr>
              </a:solidFill>
            </a:endParaRPr>
          </a:p>
        </p:txBody>
      </p:sp>
      <p:sp>
        <p:nvSpPr>
          <p:cNvPr id="3" name="CuadroTexto 2">
            <a:extLst>
              <a:ext uri="{FF2B5EF4-FFF2-40B4-BE49-F238E27FC236}">
                <a16:creationId xmlns:a16="http://schemas.microsoft.com/office/drawing/2014/main" id="{AB7A4724-D01A-4328-9F0A-64B4410E64B9}"/>
              </a:ext>
            </a:extLst>
          </p:cNvPr>
          <p:cNvSpPr txBox="1"/>
          <p:nvPr/>
        </p:nvSpPr>
        <p:spPr>
          <a:xfrm>
            <a:off x="192555" y="1556792"/>
            <a:ext cx="9234875" cy="400110"/>
          </a:xfrm>
          <a:prstGeom prst="rect">
            <a:avLst/>
          </a:prstGeom>
          <a:noFill/>
        </p:spPr>
        <p:txBody>
          <a:bodyPr wrap="square" rtlCol="0">
            <a:spAutoFit/>
          </a:bodyPr>
          <a:lstStyle/>
          <a:p>
            <a:r>
              <a:rPr lang="es-ES" sz="2000" dirty="0">
                <a:solidFill>
                  <a:schemeClr val="tx1"/>
                </a:solidFill>
              </a:rPr>
              <a:t>Diferentes técnicas utilizadas en biomecánica para el análisis de fuerzas</a:t>
            </a:r>
            <a:endParaRPr lang="en-GB" sz="2000" dirty="0">
              <a:solidFill>
                <a:schemeClr val="tx1"/>
              </a:solidFill>
            </a:endParaRPr>
          </a:p>
        </p:txBody>
      </p:sp>
      <p:sp>
        <p:nvSpPr>
          <p:cNvPr id="4" name="Rectángulo 3">
            <a:extLst>
              <a:ext uri="{FF2B5EF4-FFF2-40B4-BE49-F238E27FC236}">
                <a16:creationId xmlns:a16="http://schemas.microsoft.com/office/drawing/2014/main" id="{EDF322EB-DC0E-460C-8139-988FA96655E5}"/>
              </a:ext>
            </a:extLst>
          </p:cNvPr>
          <p:cNvSpPr/>
          <p:nvPr/>
        </p:nvSpPr>
        <p:spPr bwMode="auto">
          <a:xfrm>
            <a:off x="227557" y="2035072"/>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lang="en-GB" sz="2400" dirty="0" err="1">
                <a:solidFill>
                  <a:srgbClr val="0404E6"/>
                </a:solidFill>
                <a:latin typeface="Arial" charset="0"/>
                <a:sym typeface="Arial" charset="0"/>
              </a:rPr>
              <a:t>Fuerzas</a:t>
            </a:r>
            <a:r>
              <a:rPr lang="en-GB" sz="2400" dirty="0">
                <a:solidFill>
                  <a:srgbClr val="0404E6"/>
                </a:solidFill>
                <a:latin typeface="Arial" charset="0"/>
                <a:sym typeface="Arial" charset="0"/>
              </a:rPr>
              <a:t> de </a:t>
            </a:r>
            <a:r>
              <a:rPr lang="en-GB" sz="2400" dirty="0" err="1">
                <a:solidFill>
                  <a:srgbClr val="0404E6"/>
                </a:solidFill>
                <a:latin typeface="Arial" charset="0"/>
                <a:sym typeface="Arial" charset="0"/>
              </a:rPr>
              <a:t>reacción</a:t>
            </a:r>
            <a:endParaRPr kumimoji="0" lang="en-GB" sz="2400" b="1" i="0" u="none" strike="noStrike" cap="none" normalizeH="0" baseline="0" dirty="0">
              <a:ln>
                <a:noFill/>
              </a:ln>
              <a:solidFill>
                <a:srgbClr val="0404E6"/>
              </a:solidFill>
              <a:effectLst/>
              <a:latin typeface="Arial" charset="0"/>
              <a:sym typeface="Arial" charset="0"/>
            </a:endParaRPr>
          </a:p>
        </p:txBody>
      </p:sp>
      <p:sp>
        <p:nvSpPr>
          <p:cNvPr id="5" name="Rectángulo 4">
            <a:extLst>
              <a:ext uri="{FF2B5EF4-FFF2-40B4-BE49-F238E27FC236}">
                <a16:creationId xmlns:a16="http://schemas.microsoft.com/office/drawing/2014/main" id="{6ACBA459-5AAC-4F9B-8BCD-2AE5F4AB77A7}"/>
              </a:ext>
            </a:extLst>
          </p:cNvPr>
          <p:cNvSpPr/>
          <p:nvPr/>
        </p:nvSpPr>
        <p:spPr bwMode="auto">
          <a:xfrm>
            <a:off x="2951900" y="2035072"/>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kumimoji="0" lang="en-GB" sz="2400" b="1" i="0" u="none" strike="noStrike" cap="none" normalizeH="0" baseline="0" dirty="0" err="1">
                <a:ln>
                  <a:noFill/>
                </a:ln>
                <a:solidFill>
                  <a:srgbClr val="7030A0"/>
                </a:solidFill>
                <a:effectLst/>
                <a:latin typeface="Arial" charset="0"/>
                <a:sym typeface="Arial" charset="0"/>
              </a:rPr>
              <a:t>Presiones</a:t>
            </a:r>
            <a:endParaRPr kumimoji="0" lang="en-GB" sz="2400" b="1" i="0" u="none" strike="noStrike" cap="none" normalizeH="0" baseline="0" dirty="0">
              <a:ln>
                <a:noFill/>
              </a:ln>
              <a:solidFill>
                <a:srgbClr val="7030A0"/>
              </a:solidFill>
              <a:effectLst/>
              <a:latin typeface="Arial" charset="0"/>
              <a:sym typeface="Arial" charset="0"/>
            </a:endParaRPr>
          </a:p>
        </p:txBody>
      </p:sp>
      <p:sp>
        <p:nvSpPr>
          <p:cNvPr id="6" name="Rectángulo 5">
            <a:extLst>
              <a:ext uri="{FF2B5EF4-FFF2-40B4-BE49-F238E27FC236}">
                <a16:creationId xmlns:a16="http://schemas.microsoft.com/office/drawing/2014/main" id="{4ED68F4B-F554-4853-B059-1A458DCE51C6}"/>
              </a:ext>
            </a:extLst>
          </p:cNvPr>
          <p:cNvSpPr/>
          <p:nvPr/>
        </p:nvSpPr>
        <p:spPr bwMode="auto">
          <a:xfrm>
            <a:off x="5676246" y="2035072"/>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lang="en-GB" sz="2400" dirty="0" err="1">
                <a:solidFill>
                  <a:srgbClr val="262673"/>
                </a:solidFill>
                <a:latin typeface="Arial" charset="0"/>
                <a:sym typeface="Arial" charset="0"/>
              </a:rPr>
              <a:t>Fuerza</a:t>
            </a:r>
            <a:r>
              <a:rPr lang="en-GB" sz="2400" dirty="0">
                <a:solidFill>
                  <a:srgbClr val="262673"/>
                </a:solidFill>
                <a:latin typeface="Arial" charset="0"/>
                <a:sym typeface="Arial" charset="0"/>
              </a:rPr>
              <a:t> muscular</a:t>
            </a:r>
            <a:endParaRPr kumimoji="0" lang="en-GB" sz="2400" b="1" i="0" u="none" strike="noStrike" cap="none" normalizeH="0" baseline="0" dirty="0">
              <a:ln>
                <a:noFill/>
              </a:ln>
              <a:solidFill>
                <a:srgbClr val="262673"/>
              </a:solidFill>
              <a:effectLst/>
              <a:latin typeface="Arial" charset="0"/>
              <a:sym typeface="Arial" charset="0"/>
            </a:endParaRPr>
          </a:p>
        </p:txBody>
      </p:sp>
      <p:pic>
        <p:nvPicPr>
          <p:cNvPr id="18" name="Imagen 17">
            <a:extLst>
              <a:ext uri="{FF2B5EF4-FFF2-40B4-BE49-F238E27FC236}">
                <a16:creationId xmlns:a16="http://schemas.microsoft.com/office/drawing/2014/main" id="{99D89510-CCDC-4117-9C93-977CD65F0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149" y="3360766"/>
            <a:ext cx="1472654" cy="1580711"/>
          </a:xfrm>
          <a:prstGeom prst="rect">
            <a:avLst/>
          </a:prstGeom>
        </p:spPr>
      </p:pic>
      <p:cxnSp>
        <p:nvCxnSpPr>
          <p:cNvPr id="21" name="Conector recto de flecha 20">
            <a:extLst>
              <a:ext uri="{FF2B5EF4-FFF2-40B4-BE49-F238E27FC236}">
                <a16:creationId xmlns:a16="http://schemas.microsoft.com/office/drawing/2014/main" id="{AAE85A4E-0CEE-4592-8AC4-927E5C45BBDC}"/>
              </a:ext>
            </a:extLst>
          </p:cNvPr>
          <p:cNvCxnSpPr>
            <a:cxnSpLocks/>
          </p:cNvCxnSpPr>
          <p:nvPr/>
        </p:nvCxnSpPr>
        <p:spPr bwMode="auto">
          <a:xfrm flipV="1">
            <a:off x="1691680" y="3121354"/>
            <a:ext cx="767886" cy="1753694"/>
          </a:xfrm>
          <a:prstGeom prst="straightConnector1">
            <a:avLst/>
          </a:prstGeom>
          <a:noFill/>
          <a:ln w="57150" cap="flat" cmpd="sng" algn="ctr">
            <a:solidFill>
              <a:srgbClr val="7030A0"/>
            </a:solidFill>
            <a:prstDash val="solid"/>
            <a:round/>
            <a:headEnd type="none" w="med" len="med"/>
            <a:tailEnd type="triangle"/>
          </a:ln>
          <a:effectLst/>
        </p:spPr>
      </p:cxnSp>
      <p:sp>
        <p:nvSpPr>
          <p:cNvPr id="31" name="Elipse 30">
            <a:extLst>
              <a:ext uri="{FF2B5EF4-FFF2-40B4-BE49-F238E27FC236}">
                <a16:creationId xmlns:a16="http://schemas.microsoft.com/office/drawing/2014/main" id="{F55C1118-74F2-403D-8D72-133E1EBF7EDD}"/>
              </a:ext>
            </a:extLst>
          </p:cNvPr>
          <p:cNvSpPr/>
          <p:nvPr/>
        </p:nvSpPr>
        <p:spPr bwMode="auto">
          <a:xfrm rot="3707928">
            <a:off x="4203576" y="4812396"/>
            <a:ext cx="328093" cy="449306"/>
          </a:xfrm>
          <a:prstGeom prst="ellipse">
            <a:avLst/>
          </a:prstGeom>
          <a:solidFill>
            <a:schemeClr val="accent6">
              <a:lumMod val="75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33" name="Conector recto de flecha 32">
            <a:extLst>
              <a:ext uri="{FF2B5EF4-FFF2-40B4-BE49-F238E27FC236}">
                <a16:creationId xmlns:a16="http://schemas.microsoft.com/office/drawing/2014/main" id="{540EF8E4-0B5B-4131-87DB-3F013E9181F5}"/>
              </a:ext>
            </a:extLst>
          </p:cNvPr>
          <p:cNvCxnSpPr>
            <a:cxnSpLocks/>
          </p:cNvCxnSpPr>
          <p:nvPr/>
        </p:nvCxnSpPr>
        <p:spPr bwMode="auto">
          <a:xfrm>
            <a:off x="4495861" y="2800421"/>
            <a:ext cx="0" cy="1375958"/>
          </a:xfrm>
          <a:prstGeom prst="straightConnector1">
            <a:avLst/>
          </a:prstGeom>
          <a:ln w="571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35" name="Elipse 34">
            <a:extLst>
              <a:ext uri="{FF2B5EF4-FFF2-40B4-BE49-F238E27FC236}">
                <a16:creationId xmlns:a16="http://schemas.microsoft.com/office/drawing/2014/main" id="{79E56711-E982-4DF7-9099-269B5B066798}"/>
              </a:ext>
            </a:extLst>
          </p:cNvPr>
          <p:cNvSpPr/>
          <p:nvPr/>
        </p:nvSpPr>
        <p:spPr bwMode="auto">
          <a:xfrm rot="3707928">
            <a:off x="3733657" y="5307034"/>
            <a:ext cx="328093" cy="449306"/>
          </a:xfrm>
          <a:prstGeom prst="ellipse">
            <a:avLst/>
          </a:prstGeom>
          <a:solidFill>
            <a:schemeClr val="accent6">
              <a:lumMod val="60000"/>
              <a:lumOff val="4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Elipse 35">
            <a:extLst>
              <a:ext uri="{FF2B5EF4-FFF2-40B4-BE49-F238E27FC236}">
                <a16:creationId xmlns:a16="http://schemas.microsoft.com/office/drawing/2014/main" id="{085689F7-4AD5-4F82-9647-AC939E5F6130}"/>
              </a:ext>
            </a:extLst>
          </p:cNvPr>
          <p:cNvSpPr/>
          <p:nvPr/>
        </p:nvSpPr>
        <p:spPr bwMode="auto">
          <a:xfrm rot="3707928">
            <a:off x="3652558" y="4787055"/>
            <a:ext cx="328093" cy="449306"/>
          </a:xfrm>
          <a:prstGeom prst="ellipse">
            <a:avLst/>
          </a:prstGeom>
          <a:solidFill>
            <a:schemeClr val="accent6">
              <a:lumMod val="60000"/>
              <a:lumOff val="4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7" name="Elipse 36">
            <a:extLst>
              <a:ext uri="{FF2B5EF4-FFF2-40B4-BE49-F238E27FC236}">
                <a16:creationId xmlns:a16="http://schemas.microsoft.com/office/drawing/2014/main" id="{27BD7733-03FD-4BFE-BAA4-9D5AB4248253}"/>
              </a:ext>
            </a:extLst>
          </p:cNvPr>
          <p:cNvSpPr/>
          <p:nvPr/>
        </p:nvSpPr>
        <p:spPr bwMode="auto">
          <a:xfrm rot="3707928">
            <a:off x="4284675" y="5257763"/>
            <a:ext cx="328093" cy="449306"/>
          </a:xfrm>
          <a:prstGeom prst="ellipse">
            <a:avLst/>
          </a:prstGeom>
          <a:solidFill>
            <a:schemeClr val="accent6">
              <a:lumMod val="60000"/>
              <a:lumOff val="4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8" name="Elipse 37">
            <a:extLst>
              <a:ext uri="{FF2B5EF4-FFF2-40B4-BE49-F238E27FC236}">
                <a16:creationId xmlns:a16="http://schemas.microsoft.com/office/drawing/2014/main" id="{40C60A28-B625-4CDD-B3ED-AC382741A8BC}"/>
              </a:ext>
            </a:extLst>
          </p:cNvPr>
          <p:cNvSpPr/>
          <p:nvPr/>
        </p:nvSpPr>
        <p:spPr bwMode="auto">
          <a:xfrm rot="3707928">
            <a:off x="4653141" y="4466086"/>
            <a:ext cx="328093" cy="449306"/>
          </a:xfrm>
          <a:prstGeom prst="ellipse">
            <a:avLst/>
          </a:prstGeom>
          <a:solidFill>
            <a:schemeClr val="accent6">
              <a:lumMod val="20000"/>
              <a:lumOff val="8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9" name="Elipse 38">
            <a:extLst>
              <a:ext uri="{FF2B5EF4-FFF2-40B4-BE49-F238E27FC236}">
                <a16:creationId xmlns:a16="http://schemas.microsoft.com/office/drawing/2014/main" id="{67395014-52F1-4A4D-AC7F-C5ABDBE28683}"/>
              </a:ext>
            </a:extLst>
          </p:cNvPr>
          <p:cNvSpPr/>
          <p:nvPr/>
        </p:nvSpPr>
        <p:spPr bwMode="auto">
          <a:xfrm rot="3707928">
            <a:off x="4779491" y="4967587"/>
            <a:ext cx="328093" cy="449306"/>
          </a:xfrm>
          <a:prstGeom prst="ellipse">
            <a:avLst/>
          </a:prstGeom>
          <a:solidFill>
            <a:schemeClr val="accent6">
              <a:lumMod val="40000"/>
              <a:lumOff val="6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40" name="Elipse 39">
            <a:extLst>
              <a:ext uri="{FF2B5EF4-FFF2-40B4-BE49-F238E27FC236}">
                <a16:creationId xmlns:a16="http://schemas.microsoft.com/office/drawing/2014/main" id="{DDB9C1AC-ABAF-41AA-BFEF-88BE0E1F84FE}"/>
              </a:ext>
            </a:extLst>
          </p:cNvPr>
          <p:cNvSpPr/>
          <p:nvPr/>
        </p:nvSpPr>
        <p:spPr bwMode="auto">
          <a:xfrm rot="3707928">
            <a:off x="3986588" y="4399656"/>
            <a:ext cx="328093" cy="449306"/>
          </a:xfrm>
          <a:prstGeom prst="ellipse">
            <a:avLst/>
          </a:prstGeom>
          <a:solidFill>
            <a:schemeClr val="accent6">
              <a:lumMod val="20000"/>
              <a:lumOff val="8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8" name="Conector recto 7">
            <a:extLst>
              <a:ext uri="{FF2B5EF4-FFF2-40B4-BE49-F238E27FC236}">
                <a16:creationId xmlns:a16="http://schemas.microsoft.com/office/drawing/2014/main" id="{1AEC3C46-0411-494D-9FE6-561CAFEA003A}"/>
              </a:ext>
            </a:extLst>
          </p:cNvPr>
          <p:cNvCxnSpPr>
            <a:cxnSpLocks/>
          </p:cNvCxnSpPr>
          <p:nvPr/>
        </p:nvCxnSpPr>
        <p:spPr bwMode="auto">
          <a:xfrm>
            <a:off x="1691680" y="3360766"/>
            <a:ext cx="0" cy="151428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3" name="Conector recto 22">
            <a:extLst>
              <a:ext uri="{FF2B5EF4-FFF2-40B4-BE49-F238E27FC236}">
                <a16:creationId xmlns:a16="http://schemas.microsoft.com/office/drawing/2014/main" id="{8A2BCA52-2782-48D0-B7CF-A036284FEB68}"/>
              </a:ext>
            </a:extLst>
          </p:cNvPr>
          <p:cNvCxnSpPr>
            <a:cxnSpLocks/>
          </p:cNvCxnSpPr>
          <p:nvPr/>
        </p:nvCxnSpPr>
        <p:spPr bwMode="auto">
          <a:xfrm flipH="1">
            <a:off x="1081197" y="4875047"/>
            <a:ext cx="610483" cy="56793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8" name="Conector recto 27">
            <a:extLst>
              <a:ext uri="{FF2B5EF4-FFF2-40B4-BE49-F238E27FC236}">
                <a16:creationId xmlns:a16="http://schemas.microsoft.com/office/drawing/2014/main" id="{58CA310F-AA73-4816-96E7-7E2DBA63889C}"/>
              </a:ext>
            </a:extLst>
          </p:cNvPr>
          <p:cNvCxnSpPr>
            <a:cxnSpLocks/>
          </p:cNvCxnSpPr>
          <p:nvPr/>
        </p:nvCxnSpPr>
        <p:spPr bwMode="auto">
          <a:xfrm>
            <a:off x="1691680" y="4875047"/>
            <a:ext cx="504056" cy="56793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67869930"/>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A7AC2B-B4E8-4F30-950B-178884694ECF}"/>
              </a:ext>
            </a:extLst>
          </p:cNvPr>
          <p:cNvSpPr>
            <a:spLocks noGrp="1"/>
          </p:cNvSpPr>
          <p:nvPr>
            <p:ph type="title"/>
          </p:nvPr>
        </p:nvSpPr>
        <p:spPr>
          <a:xfrm>
            <a:off x="971550" y="1484784"/>
            <a:ext cx="7200900" cy="604837"/>
          </a:xfrm>
        </p:spPr>
        <p:txBody>
          <a:bodyPr/>
          <a:lstStyle/>
          <a:p>
            <a:r>
              <a:rPr lang="en-GB" dirty="0"/>
              <a:t>Hallux valgus </a:t>
            </a:r>
          </a:p>
        </p:txBody>
      </p:sp>
      <p:sp>
        <p:nvSpPr>
          <p:cNvPr id="4" name="Prostokąt 1">
            <a:extLst>
              <a:ext uri="{FF2B5EF4-FFF2-40B4-BE49-F238E27FC236}">
                <a16:creationId xmlns:a16="http://schemas.microsoft.com/office/drawing/2014/main" id="{4C40B66E-7D1B-454F-9DAB-D0AE1D029334}"/>
              </a:ext>
            </a:extLst>
          </p:cNvPr>
          <p:cNvSpPr/>
          <p:nvPr/>
        </p:nvSpPr>
        <p:spPr>
          <a:xfrm>
            <a:off x="467705" y="980728"/>
            <a:ext cx="8208590" cy="430887"/>
          </a:xfrm>
          <a:prstGeom prst="rect">
            <a:avLst/>
          </a:prstGeom>
        </p:spPr>
        <p:txBody>
          <a:bodyPr wrap="square">
            <a:spAutoFit/>
          </a:bodyPr>
          <a:lstStyle/>
          <a:p>
            <a:pPr algn="ctr">
              <a:defRPr/>
            </a:pPr>
            <a:r>
              <a:rPr lang="en-US" sz="2200" dirty="0">
                <a:solidFill>
                  <a:schemeClr val="accent2">
                    <a:lumMod val="75000"/>
                  </a:schemeClr>
                </a:solidFill>
              </a:rPr>
              <a:t>Caso de </a:t>
            </a:r>
            <a:r>
              <a:rPr lang="en-US" sz="2200" dirty="0" err="1">
                <a:solidFill>
                  <a:schemeClr val="accent2">
                    <a:lumMod val="75000"/>
                  </a:schemeClr>
                </a:solidFill>
              </a:rPr>
              <a:t>estudio</a:t>
            </a:r>
            <a:endParaRPr lang="en-US" sz="2200" dirty="0">
              <a:solidFill>
                <a:schemeClr val="accent2">
                  <a:lumMod val="75000"/>
                </a:schemeClr>
              </a:solidFill>
            </a:endParaRPr>
          </a:p>
        </p:txBody>
      </p:sp>
      <p:sp>
        <p:nvSpPr>
          <p:cNvPr id="5" name="CuadroTexto 4">
            <a:extLst>
              <a:ext uri="{FF2B5EF4-FFF2-40B4-BE49-F238E27FC236}">
                <a16:creationId xmlns:a16="http://schemas.microsoft.com/office/drawing/2014/main" id="{75CDD32E-26E9-434B-9516-D9A06B3C9B6B}"/>
              </a:ext>
            </a:extLst>
          </p:cNvPr>
          <p:cNvSpPr txBox="1"/>
          <p:nvPr/>
        </p:nvSpPr>
        <p:spPr>
          <a:xfrm>
            <a:off x="262736" y="1955419"/>
            <a:ext cx="6156158" cy="4185761"/>
          </a:xfrm>
          <a:prstGeom prst="rect">
            <a:avLst/>
          </a:prstGeom>
          <a:noFill/>
        </p:spPr>
        <p:txBody>
          <a:bodyPr wrap="square" rtlCol="0">
            <a:spAutoFit/>
          </a:bodyPr>
          <a:lstStyle/>
          <a:p>
            <a:pPr algn="just"/>
            <a:r>
              <a:rPr lang="es-ES" sz="1400" dirty="0">
                <a:solidFill>
                  <a:schemeClr val="tx1"/>
                </a:solidFill>
              </a:rPr>
              <a:t>Introducción: </a:t>
            </a:r>
            <a:r>
              <a:rPr lang="es-ES" sz="1400" b="0" dirty="0">
                <a:solidFill>
                  <a:schemeClr val="tx1"/>
                </a:solidFill>
              </a:rPr>
              <a:t>El </a:t>
            </a:r>
            <a:r>
              <a:rPr lang="es-ES" sz="1400" b="0" dirty="0" err="1">
                <a:solidFill>
                  <a:schemeClr val="tx1"/>
                </a:solidFill>
              </a:rPr>
              <a:t>hallux</a:t>
            </a:r>
            <a:r>
              <a:rPr lang="es-ES" sz="1400" b="0" dirty="0">
                <a:solidFill>
                  <a:schemeClr val="tx1"/>
                </a:solidFill>
              </a:rPr>
              <a:t> </a:t>
            </a:r>
            <a:r>
              <a:rPr lang="es-ES" sz="1400" b="0" dirty="0" err="1">
                <a:solidFill>
                  <a:schemeClr val="tx1"/>
                </a:solidFill>
              </a:rPr>
              <a:t>valgus</a:t>
            </a:r>
            <a:r>
              <a:rPr lang="es-ES" sz="1400" b="0" dirty="0">
                <a:solidFill>
                  <a:schemeClr val="tx1"/>
                </a:solidFill>
              </a:rPr>
              <a:t> (HV) es una deformación ósea sobre el primer radio del pie. La biomecánica del pie se puede alterar en mayor o menor medida según el grado de deformidad adquirido.</a:t>
            </a:r>
          </a:p>
          <a:p>
            <a:pPr algn="just"/>
            <a:r>
              <a:rPr lang="es-ES" sz="1400" b="0" dirty="0">
                <a:solidFill>
                  <a:schemeClr val="tx1"/>
                </a:solidFill>
              </a:rPr>
              <a:t>También puede producir dolor y dificultar la marcha normal.</a:t>
            </a:r>
          </a:p>
          <a:p>
            <a:pPr algn="just"/>
            <a:r>
              <a:rPr lang="es-ES" sz="1400" b="0" dirty="0">
                <a:solidFill>
                  <a:schemeClr val="tx1"/>
                </a:solidFill>
              </a:rPr>
              <a:t>Se han adoptado nuevas soluciones en cirugía para evitar estos problemas. Uno de ellos es la corrección mínimamente invasiva mediante técnicas percutáneas.</a:t>
            </a:r>
          </a:p>
          <a:p>
            <a:pPr algn="just"/>
            <a:r>
              <a:rPr lang="es-ES" sz="1400" b="0" dirty="0">
                <a:solidFill>
                  <a:schemeClr val="tx1"/>
                </a:solidFill>
              </a:rPr>
              <a:t>El objetivo principal de esta cirugía de </a:t>
            </a:r>
            <a:r>
              <a:rPr lang="es-ES" sz="1400" b="0" dirty="0" err="1">
                <a:solidFill>
                  <a:schemeClr val="tx1"/>
                </a:solidFill>
              </a:rPr>
              <a:t>hallux</a:t>
            </a:r>
            <a:r>
              <a:rPr lang="es-ES" sz="1400" b="0" dirty="0">
                <a:solidFill>
                  <a:schemeClr val="tx1"/>
                </a:solidFill>
              </a:rPr>
              <a:t> </a:t>
            </a:r>
            <a:r>
              <a:rPr lang="es-ES" sz="1400" b="0" dirty="0" err="1">
                <a:solidFill>
                  <a:schemeClr val="tx1"/>
                </a:solidFill>
              </a:rPr>
              <a:t>valgus</a:t>
            </a:r>
            <a:r>
              <a:rPr lang="es-ES" sz="1400" b="0" dirty="0">
                <a:solidFill>
                  <a:schemeClr val="tx1"/>
                </a:solidFill>
              </a:rPr>
              <a:t> es el reequilibrio morfológico y funcional de la primera articulación metatarsofalángica y el primer radio.</a:t>
            </a:r>
          </a:p>
          <a:p>
            <a:pPr algn="just"/>
            <a:endParaRPr lang="es-ES" sz="1400" b="0" dirty="0">
              <a:solidFill>
                <a:schemeClr val="tx1"/>
              </a:solidFill>
            </a:endParaRPr>
          </a:p>
          <a:p>
            <a:pPr algn="just"/>
            <a:r>
              <a:rPr lang="es-ES" sz="1400" dirty="0">
                <a:solidFill>
                  <a:schemeClr val="tx1"/>
                </a:solidFill>
              </a:rPr>
              <a:t>Hipótesis: </a:t>
            </a:r>
            <a:r>
              <a:rPr lang="es-ES" sz="1400" b="0" dirty="0">
                <a:solidFill>
                  <a:schemeClr val="tx1"/>
                </a:solidFill>
              </a:rPr>
              <a:t>esta nueva técnica es capaz de reducir los cambios biomecánicos debidos a HV y mejorar la funcionalidad.</a:t>
            </a:r>
          </a:p>
          <a:p>
            <a:pPr algn="just"/>
            <a:endParaRPr lang="es-ES" sz="1400" b="0" dirty="0">
              <a:solidFill>
                <a:schemeClr val="tx1"/>
              </a:solidFill>
            </a:endParaRPr>
          </a:p>
          <a:p>
            <a:pPr algn="just"/>
            <a:r>
              <a:rPr lang="es-ES" sz="1400" dirty="0">
                <a:solidFill>
                  <a:schemeClr val="tx1"/>
                </a:solidFill>
              </a:rPr>
              <a:t>Objetivos: </a:t>
            </a:r>
            <a:r>
              <a:rPr lang="es-ES" sz="1400" b="0" dirty="0">
                <a:solidFill>
                  <a:schemeClr val="tx1"/>
                </a:solidFill>
              </a:rPr>
              <a:t>Conocer la efectividad de esta técnica en cuanto a mejoras funcionales a través de un análisis clínico de la marcha, estudiando tanto las fuerzas como las presiones producidas durante esta actividad.</a:t>
            </a:r>
          </a:p>
          <a:p>
            <a:pPr algn="just"/>
            <a:r>
              <a:rPr lang="es-ES" sz="1400" b="0" dirty="0">
                <a:solidFill>
                  <a:schemeClr val="tx1"/>
                </a:solidFill>
              </a:rPr>
              <a:t>Para ello, se presenta un caso de estudio de un sujeto con deformación HV (grado leve).</a:t>
            </a:r>
            <a:endParaRPr lang="en-US" b="0" dirty="0">
              <a:solidFill>
                <a:schemeClr val="tx1"/>
              </a:solidFill>
            </a:endParaRPr>
          </a:p>
        </p:txBody>
      </p:sp>
      <p:pic>
        <p:nvPicPr>
          <p:cNvPr id="7" name="Imagen 6">
            <a:extLst>
              <a:ext uri="{FF2B5EF4-FFF2-40B4-BE49-F238E27FC236}">
                <a16:creationId xmlns:a16="http://schemas.microsoft.com/office/drawing/2014/main" id="{13BA000A-14D9-4C23-8298-D986305E0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4149080"/>
            <a:ext cx="1649884" cy="1728192"/>
          </a:xfrm>
          <a:prstGeom prst="rect">
            <a:avLst/>
          </a:prstGeom>
        </p:spPr>
      </p:pic>
      <p:pic>
        <p:nvPicPr>
          <p:cNvPr id="8" name="Imagen 7">
            <a:extLst>
              <a:ext uri="{FF2B5EF4-FFF2-40B4-BE49-F238E27FC236}">
                <a16:creationId xmlns:a16="http://schemas.microsoft.com/office/drawing/2014/main" id="{13B3D4A3-EC42-4929-8DB5-AD51ADB6EB56}"/>
              </a:ext>
            </a:extLst>
          </p:cNvPr>
          <p:cNvPicPr>
            <a:picLocks noChangeAspect="1"/>
          </p:cNvPicPr>
          <p:nvPr/>
        </p:nvPicPr>
        <p:blipFill>
          <a:blip r:embed="rId3"/>
          <a:stretch>
            <a:fillRect/>
          </a:stretch>
        </p:blipFill>
        <p:spPr>
          <a:xfrm>
            <a:off x="6602709" y="2056477"/>
            <a:ext cx="1914517" cy="1826401"/>
          </a:xfrm>
          <a:prstGeom prst="rect">
            <a:avLst/>
          </a:prstGeom>
        </p:spPr>
      </p:pic>
      <p:sp>
        <p:nvSpPr>
          <p:cNvPr id="9" name="Elipse 8">
            <a:extLst>
              <a:ext uri="{FF2B5EF4-FFF2-40B4-BE49-F238E27FC236}">
                <a16:creationId xmlns:a16="http://schemas.microsoft.com/office/drawing/2014/main" id="{7CCF88E0-F378-4B3F-992F-F4FAB44D7426}"/>
              </a:ext>
            </a:extLst>
          </p:cNvPr>
          <p:cNvSpPr/>
          <p:nvPr/>
        </p:nvSpPr>
        <p:spPr bwMode="auto">
          <a:xfrm>
            <a:off x="6732240" y="1988840"/>
            <a:ext cx="673386" cy="604836"/>
          </a:xfrm>
          <a:prstGeom prst="ellipse">
            <a:avLst/>
          </a:prstGeom>
          <a:noFill/>
          <a:ln w="12700" cap="flat" cmpd="sng" algn="ctr">
            <a:solidFill>
              <a:srgbClr val="FF33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Elipse 9">
            <a:extLst>
              <a:ext uri="{FF2B5EF4-FFF2-40B4-BE49-F238E27FC236}">
                <a16:creationId xmlns:a16="http://schemas.microsoft.com/office/drawing/2014/main" id="{9C9CF0F5-393F-4BAB-9BE1-4DC7E60AF9FC}"/>
              </a:ext>
            </a:extLst>
          </p:cNvPr>
          <p:cNvSpPr/>
          <p:nvPr/>
        </p:nvSpPr>
        <p:spPr bwMode="auto">
          <a:xfrm>
            <a:off x="6706926" y="4048300"/>
            <a:ext cx="673386" cy="604836"/>
          </a:xfrm>
          <a:prstGeom prst="ellipse">
            <a:avLst/>
          </a:prstGeom>
          <a:noFill/>
          <a:ln w="12700" cap="flat" cmpd="sng" algn="ctr">
            <a:solidFill>
              <a:srgbClr val="92D05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2" name="Conector recto de flecha 11">
            <a:extLst>
              <a:ext uri="{FF2B5EF4-FFF2-40B4-BE49-F238E27FC236}">
                <a16:creationId xmlns:a16="http://schemas.microsoft.com/office/drawing/2014/main" id="{3DD2E177-C918-46F6-B001-9ED032662632}"/>
              </a:ext>
            </a:extLst>
          </p:cNvPr>
          <p:cNvCxnSpPr/>
          <p:nvPr/>
        </p:nvCxnSpPr>
        <p:spPr bwMode="auto">
          <a:xfrm>
            <a:off x="7020272" y="4365104"/>
            <a:ext cx="144016" cy="72008"/>
          </a:xfrm>
          <a:prstGeom prst="straightConnector1">
            <a:avLst/>
          </a:prstGeom>
          <a:noFill/>
          <a:ln w="12700" cap="flat" cmpd="sng" algn="ctr">
            <a:solidFill>
              <a:srgbClr val="00B050"/>
            </a:solidFill>
            <a:prstDash val="solid"/>
            <a:round/>
            <a:headEnd type="none" w="med" len="med"/>
            <a:tailEnd type="triangle"/>
          </a:ln>
          <a:effectLst/>
        </p:spPr>
      </p:cxnSp>
      <p:cxnSp>
        <p:nvCxnSpPr>
          <p:cNvPr id="13" name="Conector recto de flecha 12">
            <a:extLst>
              <a:ext uri="{FF2B5EF4-FFF2-40B4-BE49-F238E27FC236}">
                <a16:creationId xmlns:a16="http://schemas.microsoft.com/office/drawing/2014/main" id="{38D9D640-F61B-4CAD-A862-D6D6A78B9F7E}"/>
              </a:ext>
            </a:extLst>
          </p:cNvPr>
          <p:cNvCxnSpPr/>
          <p:nvPr/>
        </p:nvCxnSpPr>
        <p:spPr bwMode="auto">
          <a:xfrm>
            <a:off x="6948264" y="4437112"/>
            <a:ext cx="144016" cy="72008"/>
          </a:xfrm>
          <a:prstGeom prst="straightConnector1">
            <a:avLst/>
          </a:prstGeom>
          <a:noFill/>
          <a:ln w="1270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3463024499"/>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B99CA8-B9C1-4024-A03D-ED3F278CF1C0}"/>
              </a:ext>
            </a:extLst>
          </p:cNvPr>
          <p:cNvSpPr>
            <a:spLocks noGrp="1"/>
          </p:cNvSpPr>
          <p:nvPr>
            <p:ph type="title"/>
          </p:nvPr>
        </p:nvSpPr>
        <p:spPr>
          <a:xfrm>
            <a:off x="827584" y="1117577"/>
            <a:ext cx="7200900" cy="604837"/>
          </a:xfrm>
        </p:spPr>
        <p:txBody>
          <a:bodyPr/>
          <a:lstStyle/>
          <a:p>
            <a:r>
              <a:rPr lang="en-GB" dirty="0" err="1"/>
              <a:t>Métodos</a:t>
            </a:r>
            <a:endParaRPr lang="en-GB" dirty="0"/>
          </a:p>
        </p:txBody>
      </p:sp>
      <p:pic>
        <p:nvPicPr>
          <p:cNvPr id="1026" name="Picture 2" descr="Resultado de imagen de man walking  icon free">
            <a:extLst>
              <a:ext uri="{FF2B5EF4-FFF2-40B4-BE49-F238E27FC236}">
                <a16:creationId xmlns:a16="http://schemas.microsoft.com/office/drawing/2014/main" id="{A947F232-8B93-4CF6-986D-1B4B22E8E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80" y="2513642"/>
            <a:ext cx="2438686" cy="2438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EE6C98D5-EB1A-4E90-8809-26B811249626}"/>
              </a:ext>
            </a:extLst>
          </p:cNvPr>
          <p:cNvSpPr/>
          <p:nvPr/>
        </p:nvSpPr>
        <p:spPr bwMode="auto">
          <a:xfrm>
            <a:off x="152253" y="3370480"/>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lang="en-GB" sz="2400" dirty="0" err="1">
                <a:solidFill>
                  <a:srgbClr val="0404E6"/>
                </a:solidFill>
                <a:latin typeface="Arial" charset="0"/>
                <a:sym typeface="Arial" charset="0"/>
              </a:rPr>
              <a:t>Fuerzas</a:t>
            </a:r>
            <a:r>
              <a:rPr lang="en-GB" sz="2400" dirty="0">
                <a:solidFill>
                  <a:srgbClr val="0404E6"/>
                </a:solidFill>
                <a:latin typeface="Arial" charset="0"/>
                <a:sym typeface="Arial" charset="0"/>
              </a:rPr>
              <a:t> de </a:t>
            </a:r>
            <a:r>
              <a:rPr lang="en-GB" sz="2400" dirty="0" err="1">
                <a:solidFill>
                  <a:srgbClr val="0404E6"/>
                </a:solidFill>
                <a:latin typeface="Arial" charset="0"/>
                <a:sym typeface="Arial" charset="0"/>
              </a:rPr>
              <a:t>reacción</a:t>
            </a:r>
            <a:endParaRPr kumimoji="0" lang="en-GB" sz="2400" b="1" i="0" u="none" strike="noStrike" cap="none" normalizeH="0" baseline="0" dirty="0">
              <a:ln>
                <a:noFill/>
              </a:ln>
              <a:solidFill>
                <a:srgbClr val="0404E6"/>
              </a:solidFill>
              <a:effectLst/>
              <a:latin typeface="Arial" charset="0"/>
              <a:sym typeface="Arial" charset="0"/>
            </a:endParaRPr>
          </a:p>
        </p:txBody>
      </p:sp>
      <p:sp>
        <p:nvSpPr>
          <p:cNvPr id="6" name="Rectángulo 5">
            <a:extLst>
              <a:ext uri="{FF2B5EF4-FFF2-40B4-BE49-F238E27FC236}">
                <a16:creationId xmlns:a16="http://schemas.microsoft.com/office/drawing/2014/main" id="{4185D79E-90A2-490E-B83D-1EAB40800634}"/>
              </a:ext>
            </a:extLst>
          </p:cNvPr>
          <p:cNvSpPr/>
          <p:nvPr/>
        </p:nvSpPr>
        <p:spPr bwMode="auto">
          <a:xfrm>
            <a:off x="5440119" y="3356992"/>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kumimoji="0" lang="en-GB" sz="2400" b="1" i="0" u="none" strike="noStrike" cap="none" normalizeH="0" baseline="0" dirty="0" err="1">
                <a:ln>
                  <a:noFill/>
                </a:ln>
                <a:solidFill>
                  <a:srgbClr val="7030A0"/>
                </a:solidFill>
                <a:effectLst/>
                <a:latin typeface="Arial" charset="0"/>
                <a:sym typeface="Arial" charset="0"/>
              </a:rPr>
              <a:t>Presiones</a:t>
            </a:r>
            <a:endParaRPr kumimoji="0" lang="en-GB" sz="2400" b="1" i="0" u="none" strike="noStrike" cap="none" normalizeH="0" baseline="0" dirty="0">
              <a:ln>
                <a:noFill/>
              </a:ln>
              <a:solidFill>
                <a:srgbClr val="7030A0"/>
              </a:solidFill>
              <a:effectLst/>
              <a:latin typeface="Arial" charset="0"/>
              <a:sym typeface="Arial" charset="0"/>
            </a:endParaRPr>
          </a:p>
        </p:txBody>
      </p:sp>
      <p:sp>
        <p:nvSpPr>
          <p:cNvPr id="7" name="CuadroTexto 6">
            <a:extLst>
              <a:ext uri="{FF2B5EF4-FFF2-40B4-BE49-F238E27FC236}">
                <a16:creationId xmlns:a16="http://schemas.microsoft.com/office/drawing/2014/main" id="{DF50892D-63A9-4613-9859-68F4DC88AB29}"/>
              </a:ext>
            </a:extLst>
          </p:cNvPr>
          <p:cNvSpPr txBox="1"/>
          <p:nvPr/>
        </p:nvSpPr>
        <p:spPr>
          <a:xfrm>
            <a:off x="467544" y="5733256"/>
            <a:ext cx="8784976" cy="400110"/>
          </a:xfrm>
          <a:prstGeom prst="rect">
            <a:avLst/>
          </a:prstGeom>
          <a:noFill/>
        </p:spPr>
        <p:txBody>
          <a:bodyPr wrap="square" rtlCol="0">
            <a:spAutoFit/>
          </a:bodyPr>
          <a:lstStyle/>
          <a:p>
            <a:r>
              <a:rPr lang="en-GB" sz="2000" dirty="0" err="1">
                <a:solidFill>
                  <a:schemeClr val="tx1"/>
                </a:solidFill>
              </a:rPr>
              <a:t>Plataforma</a:t>
            </a:r>
            <a:r>
              <a:rPr lang="en-GB" sz="2000" dirty="0">
                <a:solidFill>
                  <a:schemeClr val="tx1"/>
                </a:solidFill>
              </a:rPr>
              <a:t> de </a:t>
            </a:r>
            <a:r>
              <a:rPr lang="en-GB" sz="2000" dirty="0" err="1">
                <a:solidFill>
                  <a:schemeClr val="tx1"/>
                </a:solidFill>
              </a:rPr>
              <a:t>fuerzas</a:t>
            </a:r>
            <a:r>
              <a:rPr lang="en-GB" sz="2000" dirty="0">
                <a:solidFill>
                  <a:schemeClr val="tx1"/>
                </a:solidFill>
              </a:rPr>
              <a:t>				 </a:t>
            </a:r>
            <a:r>
              <a:rPr lang="en-GB" sz="2000" dirty="0" err="1">
                <a:solidFill>
                  <a:schemeClr val="tx1"/>
                </a:solidFill>
              </a:rPr>
              <a:t>Plantillas</a:t>
            </a:r>
            <a:r>
              <a:rPr lang="en-GB" sz="2000" dirty="0">
                <a:solidFill>
                  <a:schemeClr val="tx1"/>
                </a:solidFill>
              </a:rPr>
              <a:t> de </a:t>
            </a:r>
            <a:r>
              <a:rPr lang="en-GB" sz="2000" dirty="0" err="1">
                <a:solidFill>
                  <a:schemeClr val="tx1"/>
                </a:solidFill>
              </a:rPr>
              <a:t>presión</a:t>
            </a:r>
            <a:endParaRPr lang="en-GB" sz="2000" dirty="0">
              <a:solidFill>
                <a:schemeClr val="tx1"/>
              </a:solidFill>
            </a:endParaRPr>
          </a:p>
        </p:txBody>
      </p:sp>
      <p:sp>
        <p:nvSpPr>
          <p:cNvPr id="8" name="Rectángulo 7">
            <a:extLst>
              <a:ext uri="{FF2B5EF4-FFF2-40B4-BE49-F238E27FC236}">
                <a16:creationId xmlns:a16="http://schemas.microsoft.com/office/drawing/2014/main" id="{4FA4E766-CE18-4F85-A32F-FF1B4AAA499B}"/>
              </a:ext>
            </a:extLst>
          </p:cNvPr>
          <p:cNvSpPr/>
          <p:nvPr/>
        </p:nvSpPr>
        <p:spPr bwMode="auto">
          <a:xfrm rot="851868">
            <a:off x="1021355" y="2415457"/>
            <a:ext cx="1234693" cy="840141"/>
          </a:xfrm>
          <a:prstGeom prst="rect">
            <a:avLst/>
          </a:prstGeom>
          <a:noFill/>
          <a:ln w="12700"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9" name="Conector recto de flecha 8">
            <a:extLst>
              <a:ext uri="{FF2B5EF4-FFF2-40B4-BE49-F238E27FC236}">
                <a16:creationId xmlns:a16="http://schemas.microsoft.com/office/drawing/2014/main" id="{FC943143-9B93-4A5A-ADC0-60696708E214}"/>
              </a:ext>
            </a:extLst>
          </p:cNvPr>
          <p:cNvCxnSpPr>
            <a:cxnSpLocks/>
          </p:cNvCxnSpPr>
          <p:nvPr/>
        </p:nvCxnSpPr>
        <p:spPr bwMode="auto">
          <a:xfrm flipV="1">
            <a:off x="1547664" y="1340768"/>
            <a:ext cx="504056" cy="1494759"/>
          </a:xfrm>
          <a:prstGeom prst="straightConnector1">
            <a:avLst/>
          </a:prstGeom>
          <a:ln>
            <a:headEnd type="none" w="med" len="med"/>
            <a:tailEnd type="triangle"/>
          </a:ln>
        </p:spPr>
        <p:style>
          <a:lnRef idx="3">
            <a:schemeClr val="accent5"/>
          </a:lnRef>
          <a:fillRef idx="0">
            <a:schemeClr val="accent5"/>
          </a:fillRef>
          <a:effectRef idx="2">
            <a:schemeClr val="accent5"/>
          </a:effectRef>
          <a:fontRef idx="minor">
            <a:schemeClr val="tx1"/>
          </a:fontRef>
        </p:style>
      </p:cxnSp>
      <p:cxnSp>
        <p:nvCxnSpPr>
          <p:cNvPr id="10" name="Conector recto de flecha 9">
            <a:extLst>
              <a:ext uri="{FF2B5EF4-FFF2-40B4-BE49-F238E27FC236}">
                <a16:creationId xmlns:a16="http://schemas.microsoft.com/office/drawing/2014/main" id="{41F617ED-AFFA-4148-AA27-DFB6A3D5B88E}"/>
              </a:ext>
            </a:extLst>
          </p:cNvPr>
          <p:cNvCxnSpPr>
            <a:cxnSpLocks/>
          </p:cNvCxnSpPr>
          <p:nvPr/>
        </p:nvCxnSpPr>
        <p:spPr bwMode="auto">
          <a:xfrm flipH="1" flipV="1">
            <a:off x="1403648" y="1124744"/>
            <a:ext cx="144016" cy="1710784"/>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1" name="Conector recto de flecha 10">
            <a:extLst>
              <a:ext uri="{FF2B5EF4-FFF2-40B4-BE49-F238E27FC236}">
                <a16:creationId xmlns:a16="http://schemas.microsoft.com/office/drawing/2014/main" id="{A8E292A1-91FF-473F-A602-805EFACC0E4B}"/>
              </a:ext>
            </a:extLst>
          </p:cNvPr>
          <p:cNvCxnSpPr/>
          <p:nvPr/>
        </p:nvCxnSpPr>
        <p:spPr bwMode="auto">
          <a:xfrm>
            <a:off x="1547664" y="2835527"/>
            <a:ext cx="936104" cy="233433"/>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2" name="Conector recto de flecha 11">
            <a:extLst>
              <a:ext uri="{FF2B5EF4-FFF2-40B4-BE49-F238E27FC236}">
                <a16:creationId xmlns:a16="http://schemas.microsoft.com/office/drawing/2014/main" id="{FC12ABD7-3AA3-45CA-9E64-DA125F27C79F}"/>
              </a:ext>
            </a:extLst>
          </p:cNvPr>
          <p:cNvCxnSpPr/>
          <p:nvPr/>
        </p:nvCxnSpPr>
        <p:spPr bwMode="auto">
          <a:xfrm flipH="1">
            <a:off x="1403648" y="2835527"/>
            <a:ext cx="144016" cy="558657"/>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grpSp>
        <p:nvGrpSpPr>
          <p:cNvPr id="23" name="Grupo 22">
            <a:extLst>
              <a:ext uri="{FF2B5EF4-FFF2-40B4-BE49-F238E27FC236}">
                <a16:creationId xmlns:a16="http://schemas.microsoft.com/office/drawing/2014/main" id="{9D6FE1DA-C3F6-4C06-AA73-019329E820AF}"/>
              </a:ext>
            </a:extLst>
          </p:cNvPr>
          <p:cNvGrpSpPr/>
          <p:nvPr/>
        </p:nvGrpSpPr>
        <p:grpSpPr>
          <a:xfrm>
            <a:off x="6290723" y="1756845"/>
            <a:ext cx="1652914" cy="1553479"/>
            <a:chOff x="6300192" y="3175192"/>
            <a:chExt cx="1526469" cy="1526469"/>
          </a:xfrm>
        </p:grpSpPr>
        <p:pic>
          <p:nvPicPr>
            <p:cNvPr id="1030" name="Picture 6" descr="Resultado de imagen de footprint free icon">
              <a:extLst>
                <a:ext uri="{FF2B5EF4-FFF2-40B4-BE49-F238E27FC236}">
                  <a16:creationId xmlns:a16="http://schemas.microsoft.com/office/drawing/2014/main" id="{B3B340F5-21D7-4E69-801C-7CB6500EB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175192"/>
              <a:ext cx="1526469" cy="1526469"/>
            </a:xfrm>
            <a:prstGeom prst="rect">
              <a:avLst/>
            </a:prstGeom>
            <a:noFill/>
            <a:extLst>
              <a:ext uri="{909E8E84-426E-40DD-AFC4-6F175D3DCCD1}">
                <a14:hiddenFill xmlns:a14="http://schemas.microsoft.com/office/drawing/2010/main">
                  <a:solidFill>
                    <a:srgbClr val="FFFFFF"/>
                  </a:solidFill>
                </a14:hiddenFill>
              </a:ext>
            </a:extLst>
          </p:spPr>
        </p:pic>
        <p:sp>
          <p:nvSpPr>
            <p:cNvPr id="13" name="Forma libre: forma 12">
              <a:extLst>
                <a:ext uri="{FF2B5EF4-FFF2-40B4-BE49-F238E27FC236}">
                  <a16:creationId xmlns:a16="http://schemas.microsoft.com/office/drawing/2014/main" id="{92D2D207-5702-4392-9724-468D4A793629}"/>
                </a:ext>
              </a:extLst>
            </p:cNvPr>
            <p:cNvSpPr/>
            <p:nvPr/>
          </p:nvSpPr>
          <p:spPr bwMode="auto">
            <a:xfrm>
              <a:off x="6565701" y="3587364"/>
              <a:ext cx="315562" cy="601439"/>
            </a:xfrm>
            <a:custGeom>
              <a:avLst/>
              <a:gdLst>
                <a:gd name="connsiteX0" fmla="*/ 187524 w 315562"/>
                <a:gd name="connsiteY0" fmla="*/ 10705 h 601439"/>
                <a:gd name="connsiteX1" fmla="*/ 39887 w 315562"/>
                <a:gd name="connsiteY1" fmla="*/ 86905 h 601439"/>
                <a:gd name="connsiteX2" fmla="*/ 1787 w 315562"/>
                <a:gd name="connsiteY2" fmla="*/ 217874 h 601439"/>
                <a:gd name="connsiteX3" fmla="*/ 8930 w 315562"/>
                <a:gd name="connsiteY3" fmla="*/ 453617 h 601439"/>
                <a:gd name="connsiteX4" fmla="*/ 32743 w 315562"/>
                <a:gd name="connsiteY4" fmla="*/ 601255 h 601439"/>
                <a:gd name="connsiteX5" fmla="*/ 130374 w 315562"/>
                <a:gd name="connsiteY5" fmla="*/ 425042 h 601439"/>
                <a:gd name="connsiteX6" fmla="*/ 137518 w 315562"/>
                <a:gd name="connsiteY6" fmla="*/ 279786 h 601439"/>
                <a:gd name="connsiteX7" fmla="*/ 218480 w 315562"/>
                <a:gd name="connsiteY7" fmla="*/ 177392 h 601439"/>
                <a:gd name="connsiteX8" fmla="*/ 294680 w 315562"/>
                <a:gd name="connsiteY8" fmla="*/ 117861 h 601439"/>
                <a:gd name="connsiteX9" fmla="*/ 313730 w 315562"/>
                <a:gd name="connsiteY9" fmla="*/ 36899 h 601439"/>
                <a:gd name="connsiteX10" fmla="*/ 258962 w 315562"/>
                <a:gd name="connsiteY10" fmla="*/ 3561 h 601439"/>
                <a:gd name="connsiteX11" fmla="*/ 187524 w 315562"/>
                <a:gd name="connsiteY11" fmla="*/ 10705 h 60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562" h="601439">
                  <a:moveTo>
                    <a:pt x="187524" y="10705"/>
                  </a:moveTo>
                  <a:cubicBezTo>
                    <a:pt x="151011" y="24596"/>
                    <a:pt x="70843" y="52377"/>
                    <a:pt x="39887" y="86905"/>
                  </a:cubicBezTo>
                  <a:cubicBezTo>
                    <a:pt x="8931" y="121433"/>
                    <a:pt x="6946" y="156755"/>
                    <a:pt x="1787" y="217874"/>
                  </a:cubicBezTo>
                  <a:cubicBezTo>
                    <a:pt x="-3373" y="278993"/>
                    <a:pt x="3771" y="389720"/>
                    <a:pt x="8930" y="453617"/>
                  </a:cubicBezTo>
                  <a:cubicBezTo>
                    <a:pt x="14089" y="517514"/>
                    <a:pt x="12502" y="606018"/>
                    <a:pt x="32743" y="601255"/>
                  </a:cubicBezTo>
                  <a:cubicBezTo>
                    <a:pt x="52984" y="596493"/>
                    <a:pt x="112911" y="478620"/>
                    <a:pt x="130374" y="425042"/>
                  </a:cubicBezTo>
                  <a:cubicBezTo>
                    <a:pt x="147836" y="371464"/>
                    <a:pt x="122834" y="321061"/>
                    <a:pt x="137518" y="279786"/>
                  </a:cubicBezTo>
                  <a:cubicBezTo>
                    <a:pt x="152202" y="238511"/>
                    <a:pt x="192286" y="204379"/>
                    <a:pt x="218480" y="177392"/>
                  </a:cubicBezTo>
                  <a:cubicBezTo>
                    <a:pt x="244674" y="150405"/>
                    <a:pt x="278805" y="141276"/>
                    <a:pt x="294680" y="117861"/>
                  </a:cubicBezTo>
                  <a:cubicBezTo>
                    <a:pt x="310555" y="94446"/>
                    <a:pt x="319683" y="55949"/>
                    <a:pt x="313730" y="36899"/>
                  </a:cubicBezTo>
                  <a:cubicBezTo>
                    <a:pt x="307777" y="17849"/>
                    <a:pt x="278806" y="8323"/>
                    <a:pt x="258962" y="3561"/>
                  </a:cubicBezTo>
                  <a:cubicBezTo>
                    <a:pt x="239118" y="-1201"/>
                    <a:pt x="224037" y="-3186"/>
                    <a:pt x="187524" y="10705"/>
                  </a:cubicBezTo>
                  <a:close/>
                </a:path>
              </a:pathLst>
            </a:custGeom>
            <a:solidFill>
              <a:schemeClr val="accent6">
                <a:lumMod val="40000"/>
                <a:lumOff val="6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Forma libre: forma 13">
              <a:extLst>
                <a:ext uri="{FF2B5EF4-FFF2-40B4-BE49-F238E27FC236}">
                  <a16:creationId xmlns:a16="http://schemas.microsoft.com/office/drawing/2014/main" id="{3C37A43C-2E8E-4FB2-8FC5-593110CE3526}"/>
                </a:ext>
              </a:extLst>
            </p:cNvPr>
            <p:cNvSpPr/>
            <p:nvPr/>
          </p:nvSpPr>
          <p:spPr bwMode="auto">
            <a:xfrm>
              <a:off x="6630887" y="4291525"/>
              <a:ext cx="293375" cy="281311"/>
            </a:xfrm>
            <a:custGeom>
              <a:avLst/>
              <a:gdLst>
                <a:gd name="connsiteX0" fmla="*/ 894 w 293375"/>
                <a:gd name="connsiteY0" fmla="*/ 16156 h 281311"/>
                <a:gd name="connsiteX1" fmla="*/ 53282 w 293375"/>
                <a:gd name="connsiteY1" fmla="*/ 168556 h 281311"/>
                <a:gd name="connsiteX2" fmla="*/ 134244 w 293375"/>
                <a:gd name="connsiteY2" fmla="*/ 278094 h 281311"/>
                <a:gd name="connsiteX3" fmla="*/ 284263 w 293375"/>
                <a:gd name="connsiteY3" fmla="*/ 239994 h 281311"/>
                <a:gd name="connsiteX4" fmla="*/ 265213 w 293375"/>
                <a:gd name="connsiteY4" fmla="*/ 116169 h 281311"/>
                <a:gd name="connsiteX5" fmla="*/ 169963 w 293375"/>
                <a:gd name="connsiteY5" fmla="*/ 32825 h 281311"/>
                <a:gd name="connsiteX6" fmla="*/ 96144 w 293375"/>
                <a:gd name="connsiteY6" fmla="*/ 9013 h 281311"/>
                <a:gd name="connsiteX7" fmla="*/ 894 w 293375"/>
                <a:gd name="connsiteY7" fmla="*/ 16156 h 28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375" h="281311">
                  <a:moveTo>
                    <a:pt x="894" y="16156"/>
                  </a:moveTo>
                  <a:cubicBezTo>
                    <a:pt x="-6250" y="42746"/>
                    <a:pt x="31057" y="124900"/>
                    <a:pt x="53282" y="168556"/>
                  </a:cubicBezTo>
                  <a:cubicBezTo>
                    <a:pt x="75507" y="212212"/>
                    <a:pt x="95747" y="266188"/>
                    <a:pt x="134244" y="278094"/>
                  </a:cubicBezTo>
                  <a:cubicBezTo>
                    <a:pt x="172741" y="290000"/>
                    <a:pt x="262435" y="266981"/>
                    <a:pt x="284263" y="239994"/>
                  </a:cubicBezTo>
                  <a:cubicBezTo>
                    <a:pt x="306091" y="213007"/>
                    <a:pt x="284263" y="150697"/>
                    <a:pt x="265213" y="116169"/>
                  </a:cubicBezTo>
                  <a:cubicBezTo>
                    <a:pt x="246163" y="81641"/>
                    <a:pt x="198141" y="50684"/>
                    <a:pt x="169963" y="32825"/>
                  </a:cubicBezTo>
                  <a:cubicBezTo>
                    <a:pt x="141785" y="14966"/>
                    <a:pt x="118766" y="15760"/>
                    <a:pt x="96144" y="9013"/>
                  </a:cubicBezTo>
                  <a:cubicBezTo>
                    <a:pt x="73522" y="2266"/>
                    <a:pt x="8038" y="-10434"/>
                    <a:pt x="894" y="16156"/>
                  </a:cubicBezTo>
                  <a:close/>
                </a:path>
              </a:pathLst>
            </a:custGeom>
            <a:solidFill>
              <a:schemeClr val="accent6">
                <a:lumMod val="40000"/>
                <a:lumOff val="6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Forma libre: forma 14">
              <a:extLst>
                <a:ext uri="{FF2B5EF4-FFF2-40B4-BE49-F238E27FC236}">
                  <a16:creationId xmlns:a16="http://schemas.microsoft.com/office/drawing/2014/main" id="{8C27DC74-32B1-44D4-A8F1-5A9D0D4D101F}"/>
                </a:ext>
              </a:extLst>
            </p:cNvPr>
            <p:cNvSpPr/>
            <p:nvPr/>
          </p:nvSpPr>
          <p:spPr bwMode="auto">
            <a:xfrm>
              <a:off x="6810927" y="3234232"/>
              <a:ext cx="108990" cy="166226"/>
            </a:xfrm>
            <a:custGeom>
              <a:avLst/>
              <a:gdLst>
                <a:gd name="connsiteX0" fmla="*/ 23261 w 108990"/>
                <a:gd name="connsiteY0" fmla="*/ 1887 h 166226"/>
                <a:gd name="connsiteX1" fmla="*/ 1829 w 108990"/>
                <a:gd name="connsiteY1" fmla="*/ 109043 h 166226"/>
                <a:gd name="connsiteX2" fmla="*/ 68504 w 108990"/>
                <a:gd name="connsiteY2" fmla="*/ 166193 h 166226"/>
                <a:gd name="connsiteX3" fmla="*/ 108986 w 108990"/>
                <a:gd name="connsiteY3" fmla="*/ 101899 h 166226"/>
                <a:gd name="connsiteX4" fmla="*/ 70886 w 108990"/>
                <a:gd name="connsiteY4" fmla="*/ 44749 h 166226"/>
                <a:gd name="connsiteX5" fmla="*/ 23261 w 108990"/>
                <a:gd name="connsiteY5" fmla="*/ 1887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90" h="166226">
                  <a:moveTo>
                    <a:pt x="23261" y="1887"/>
                  </a:moveTo>
                  <a:cubicBezTo>
                    <a:pt x="11752" y="12603"/>
                    <a:pt x="-5711" y="81659"/>
                    <a:pt x="1829" y="109043"/>
                  </a:cubicBezTo>
                  <a:cubicBezTo>
                    <a:pt x="9369" y="136427"/>
                    <a:pt x="50645" y="167384"/>
                    <a:pt x="68504" y="166193"/>
                  </a:cubicBezTo>
                  <a:cubicBezTo>
                    <a:pt x="86363" y="165002"/>
                    <a:pt x="108589" y="122140"/>
                    <a:pt x="108986" y="101899"/>
                  </a:cubicBezTo>
                  <a:cubicBezTo>
                    <a:pt x="109383" y="81658"/>
                    <a:pt x="83586" y="60624"/>
                    <a:pt x="70886" y="44749"/>
                  </a:cubicBezTo>
                  <a:cubicBezTo>
                    <a:pt x="58186" y="28874"/>
                    <a:pt x="34770" y="-8829"/>
                    <a:pt x="23261" y="1887"/>
                  </a:cubicBezTo>
                  <a:close/>
                </a:path>
              </a:pathLst>
            </a:custGeom>
            <a:solidFill>
              <a:schemeClr val="accent6">
                <a:lumMod val="40000"/>
                <a:lumOff val="6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Forma libre: forma 15">
              <a:extLst>
                <a:ext uri="{FF2B5EF4-FFF2-40B4-BE49-F238E27FC236}">
                  <a16:creationId xmlns:a16="http://schemas.microsoft.com/office/drawing/2014/main" id="{321C0759-F03F-456F-AE8E-DF3DB1EE5D6C}"/>
                </a:ext>
              </a:extLst>
            </p:cNvPr>
            <p:cNvSpPr/>
            <p:nvPr/>
          </p:nvSpPr>
          <p:spPr bwMode="auto">
            <a:xfrm>
              <a:off x="6594404" y="3629021"/>
              <a:ext cx="235585" cy="357895"/>
            </a:xfrm>
            <a:custGeom>
              <a:avLst/>
              <a:gdLst>
                <a:gd name="connsiteX0" fmla="*/ 63571 w 235585"/>
                <a:gd name="connsiteY0" fmla="*/ 66679 h 357895"/>
                <a:gd name="connsiteX1" fmla="*/ 6421 w 235585"/>
                <a:gd name="connsiteY1" fmla="*/ 204792 h 357895"/>
                <a:gd name="connsiteX2" fmla="*/ 6421 w 235585"/>
                <a:gd name="connsiteY2" fmla="*/ 302423 h 357895"/>
                <a:gd name="connsiteX3" fmla="*/ 51665 w 235585"/>
                <a:gd name="connsiteY3" fmla="*/ 352429 h 357895"/>
                <a:gd name="connsiteX4" fmla="*/ 94527 w 235585"/>
                <a:gd name="connsiteY4" fmla="*/ 173835 h 357895"/>
                <a:gd name="connsiteX5" fmla="*/ 156440 w 235585"/>
                <a:gd name="connsiteY5" fmla="*/ 73823 h 357895"/>
                <a:gd name="connsiteX6" fmla="*/ 235021 w 235585"/>
                <a:gd name="connsiteY6" fmla="*/ 38104 h 357895"/>
                <a:gd name="connsiteX7" fmla="*/ 187396 w 235585"/>
                <a:gd name="connsiteY7" fmla="*/ 4 h 357895"/>
                <a:gd name="connsiteX8" fmla="*/ 106434 w 235585"/>
                <a:gd name="connsiteY8" fmla="*/ 35723 h 357895"/>
                <a:gd name="connsiteX9" fmla="*/ 63571 w 235585"/>
                <a:gd name="connsiteY9" fmla="*/ 66679 h 3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585" h="357895">
                  <a:moveTo>
                    <a:pt x="63571" y="66679"/>
                  </a:moveTo>
                  <a:cubicBezTo>
                    <a:pt x="46902" y="94857"/>
                    <a:pt x="15946" y="165501"/>
                    <a:pt x="6421" y="204792"/>
                  </a:cubicBezTo>
                  <a:cubicBezTo>
                    <a:pt x="-3104" y="244083"/>
                    <a:pt x="-1120" y="277817"/>
                    <a:pt x="6421" y="302423"/>
                  </a:cubicBezTo>
                  <a:cubicBezTo>
                    <a:pt x="13962" y="327029"/>
                    <a:pt x="36981" y="373860"/>
                    <a:pt x="51665" y="352429"/>
                  </a:cubicBezTo>
                  <a:cubicBezTo>
                    <a:pt x="66349" y="330998"/>
                    <a:pt x="77065" y="220269"/>
                    <a:pt x="94527" y="173835"/>
                  </a:cubicBezTo>
                  <a:cubicBezTo>
                    <a:pt x="111989" y="127401"/>
                    <a:pt x="133024" y="96445"/>
                    <a:pt x="156440" y="73823"/>
                  </a:cubicBezTo>
                  <a:cubicBezTo>
                    <a:pt x="179856" y="51201"/>
                    <a:pt x="229862" y="50407"/>
                    <a:pt x="235021" y="38104"/>
                  </a:cubicBezTo>
                  <a:cubicBezTo>
                    <a:pt x="240180" y="25801"/>
                    <a:pt x="208827" y="401"/>
                    <a:pt x="187396" y="4"/>
                  </a:cubicBezTo>
                  <a:cubicBezTo>
                    <a:pt x="165965" y="-393"/>
                    <a:pt x="125881" y="24214"/>
                    <a:pt x="106434" y="35723"/>
                  </a:cubicBezTo>
                  <a:cubicBezTo>
                    <a:pt x="86987" y="47232"/>
                    <a:pt x="80240" y="38501"/>
                    <a:pt x="63571" y="66679"/>
                  </a:cubicBezTo>
                  <a:close/>
                </a:path>
              </a:pathLst>
            </a:custGeom>
            <a:solidFill>
              <a:srgbClr val="FFFF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7" name="Forma libre: forma 16">
              <a:extLst>
                <a:ext uri="{FF2B5EF4-FFF2-40B4-BE49-F238E27FC236}">
                  <a16:creationId xmlns:a16="http://schemas.microsoft.com/office/drawing/2014/main" id="{F0EFF08F-B232-419E-AFDF-ECD3B85DD7EF}"/>
                </a:ext>
              </a:extLst>
            </p:cNvPr>
            <p:cNvSpPr/>
            <p:nvPr/>
          </p:nvSpPr>
          <p:spPr bwMode="auto">
            <a:xfrm>
              <a:off x="6657428" y="3650454"/>
              <a:ext cx="108735" cy="107162"/>
            </a:xfrm>
            <a:custGeom>
              <a:avLst/>
              <a:gdLst>
                <a:gd name="connsiteX0" fmla="*/ 107703 w 108735"/>
                <a:gd name="connsiteY0" fmla="*/ 2 h 107162"/>
                <a:gd name="connsiteX1" fmla="*/ 7691 w 108735"/>
                <a:gd name="connsiteY1" fmla="*/ 61915 h 107162"/>
                <a:gd name="connsiteX2" fmla="*/ 12453 w 108735"/>
                <a:gd name="connsiteY2" fmla="*/ 107159 h 107162"/>
                <a:gd name="connsiteX3" fmla="*/ 57697 w 108735"/>
                <a:gd name="connsiteY3" fmla="*/ 64296 h 107162"/>
                <a:gd name="connsiteX4" fmla="*/ 107703 w 108735"/>
                <a:gd name="connsiteY4" fmla="*/ 2 h 10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35" h="107162">
                  <a:moveTo>
                    <a:pt x="107703" y="2"/>
                  </a:moveTo>
                  <a:cubicBezTo>
                    <a:pt x="99369" y="-395"/>
                    <a:pt x="23566" y="44056"/>
                    <a:pt x="7691" y="61915"/>
                  </a:cubicBezTo>
                  <a:cubicBezTo>
                    <a:pt x="-8184" y="79774"/>
                    <a:pt x="4119" y="106762"/>
                    <a:pt x="12453" y="107159"/>
                  </a:cubicBezTo>
                  <a:cubicBezTo>
                    <a:pt x="20787" y="107556"/>
                    <a:pt x="43806" y="77790"/>
                    <a:pt x="57697" y="64296"/>
                  </a:cubicBezTo>
                  <a:cubicBezTo>
                    <a:pt x="71588" y="50802"/>
                    <a:pt x="116037" y="399"/>
                    <a:pt x="107703" y="2"/>
                  </a:cubicBezTo>
                  <a:close/>
                </a:path>
              </a:pathLst>
            </a:custGeom>
            <a:solidFill>
              <a:srgbClr val="FF0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Forma libre: forma 17">
              <a:extLst>
                <a:ext uri="{FF2B5EF4-FFF2-40B4-BE49-F238E27FC236}">
                  <a16:creationId xmlns:a16="http://schemas.microsoft.com/office/drawing/2014/main" id="{D72CD4B2-72C3-49B4-958C-9D95713AF733}"/>
                </a:ext>
              </a:extLst>
            </p:cNvPr>
            <p:cNvSpPr/>
            <p:nvPr/>
          </p:nvSpPr>
          <p:spPr bwMode="auto">
            <a:xfrm>
              <a:off x="6833160" y="3283686"/>
              <a:ext cx="66212" cy="93001"/>
            </a:xfrm>
            <a:custGeom>
              <a:avLst/>
              <a:gdLst>
                <a:gd name="connsiteX0" fmla="*/ 5790 w 66212"/>
                <a:gd name="connsiteY0" fmla="*/ 58 h 93001"/>
                <a:gd name="connsiteX1" fmla="*/ 65321 w 66212"/>
                <a:gd name="connsiteY1" fmla="*/ 45302 h 93001"/>
                <a:gd name="connsiteX2" fmla="*/ 39128 w 66212"/>
                <a:gd name="connsiteY2" fmla="*/ 92927 h 93001"/>
                <a:gd name="connsiteX3" fmla="*/ 5790 w 66212"/>
                <a:gd name="connsiteY3" fmla="*/ 54827 h 93001"/>
                <a:gd name="connsiteX4" fmla="*/ 5790 w 66212"/>
                <a:gd name="connsiteY4" fmla="*/ 58 h 9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12" h="93001">
                  <a:moveTo>
                    <a:pt x="5790" y="58"/>
                  </a:moveTo>
                  <a:cubicBezTo>
                    <a:pt x="15712" y="-1530"/>
                    <a:pt x="59765" y="29824"/>
                    <a:pt x="65321" y="45302"/>
                  </a:cubicBezTo>
                  <a:cubicBezTo>
                    <a:pt x="70877" y="60780"/>
                    <a:pt x="49050" y="91339"/>
                    <a:pt x="39128" y="92927"/>
                  </a:cubicBezTo>
                  <a:cubicBezTo>
                    <a:pt x="29206" y="94515"/>
                    <a:pt x="10949" y="70305"/>
                    <a:pt x="5790" y="54827"/>
                  </a:cubicBezTo>
                  <a:cubicBezTo>
                    <a:pt x="631" y="39349"/>
                    <a:pt x="-4132" y="1646"/>
                    <a:pt x="5790" y="58"/>
                  </a:cubicBezTo>
                  <a:close/>
                </a:path>
              </a:pathLst>
            </a:custGeom>
            <a:solidFill>
              <a:srgbClr val="FFFF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Forma libre: forma 19">
              <a:extLst>
                <a:ext uri="{FF2B5EF4-FFF2-40B4-BE49-F238E27FC236}">
                  <a16:creationId xmlns:a16="http://schemas.microsoft.com/office/drawing/2014/main" id="{F645B8B7-BEB7-4856-B748-07897940FC61}"/>
                </a:ext>
              </a:extLst>
            </p:cNvPr>
            <p:cNvSpPr/>
            <p:nvPr/>
          </p:nvSpPr>
          <p:spPr bwMode="auto">
            <a:xfrm>
              <a:off x="6677061" y="4349945"/>
              <a:ext cx="208233" cy="215476"/>
            </a:xfrm>
            <a:custGeom>
              <a:avLst/>
              <a:gdLst>
                <a:gd name="connsiteX0" fmla="*/ 2345 w 208233"/>
                <a:gd name="connsiteY0" fmla="*/ 7743 h 215476"/>
                <a:gd name="connsiteX1" fmla="*/ 19014 w 208233"/>
                <a:gd name="connsiteY1" fmla="*/ 72036 h 215476"/>
                <a:gd name="connsiteX2" fmla="*/ 66639 w 208233"/>
                <a:gd name="connsiteY2" fmla="*/ 169668 h 215476"/>
                <a:gd name="connsiteX3" fmla="*/ 142839 w 208233"/>
                <a:gd name="connsiteY3" fmla="*/ 214911 h 215476"/>
                <a:gd name="connsiteX4" fmla="*/ 207133 w 208233"/>
                <a:gd name="connsiteY4" fmla="*/ 141093 h 215476"/>
                <a:gd name="connsiteX5" fmla="*/ 178558 w 208233"/>
                <a:gd name="connsiteY5" fmla="*/ 76799 h 215476"/>
                <a:gd name="connsiteX6" fmla="*/ 116645 w 208233"/>
                <a:gd name="connsiteY6" fmla="*/ 14886 h 215476"/>
                <a:gd name="connsiteX7" fmla="*/ 66639 w 208233"/>
                <a:gd name="connsiteY7" fmla="*/ 2980 h 215476"/>
                <a:gd name="connsiteX8" fmla="*/ 2345 w 208233"/>
                <a:gd name="connsiteY8" fmla="*/ 7743 h 2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233" h="215476">
                  <a:moveTo>
                    <a:pt x="2345" y="7743"/>
                  </a:moveTo>
                  <a:cubicBezTo>
                    <a:pt x="-5593" y="19252"/>
                    <a:pt x="8298" y="45049"/>
                    <a:pt x="19014" y="72036"/>
                  </a:cubicBezTo>
                  <a:cubicBezTo>
                    <a:pt x="29730" y="99023"/>
                    <a:pt x="46002" y="145856"/>
                    <a:pt x="66639" y="169668"/>
                  </a:cubicBezTo>
                  <a:cubicBezTo>
                    <a:pt x="87276" y="193480"/>
                    <a:pt x="119423" y="219673"/>
                    <a:pt x="142839" y="214911"/>
                  </a:cubicBezTo>
                  <a:cubicBezTo>
                    <a:pt x="166255" y="210149"/>
                    <a:pt x="201180" y="164112"/>
                    <a:pt x="207133" y="141093"/>
                  </a:cubicBezTo>
                  <a:cubicBezTo>
                    <a:pt x="213086" y="118074"/>
                    <a:pt x="193639" y="97833"/>
                    <a:pt x="178558" y="76799"/>
                  </a:cubicBezTo>
                  <a:cubicBezTo>
                    <a:pt x="163477" y="55765"/>
                    <a:pt x="135298" y="27189"/>
                    <a:pt x="116645" y="14886"/>
                  </a:cubicBezTo>
                  <a:cubicBezTo>
                    <a:pt x="97992" y="2583"/>
                    <a:pt x="83308" y="5758"/>
                    <a:pt x="66639" y="2980"/>
                  </a:cubicBezTo>
                  <a:cubicBezTo>
                    <a:pt x="49970" y="202"/>
                    <a:pt x="10283" y="-3766"/>
                    <a:pt x="2345" y="7743"/>
                  </a:cubicBezTo>
                  <a:close/>
                </a:path>
              </a:pathLst>
            </a:custGeom>
            <a:solidFill>
              <a:srgbClr val="FFFF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1" name="Forma libre: forma 20">
              <a:extLst>
                <a:ext uri="{FF2B5EF4-FFF2-40B4-BE49-F238E27FC236}">
                  <a16:creationId xmlns:a16="http://schemas.microsoft.com/office/drawing/2014/main" id="{1F2856D4-F043-4975-8358-4C5CB93403CC}"/>
                </a:ext>
              </a:extLst>
            </p:cNvPr>
            <p:cNvSpPr/>
            <p:nvPr/>
          </p:nvSpPr>
          <p:spPr bwMode="auto">
            <a:xfrm>
              <a:off x="6750835" y="4464819"/>
              <a:ext cx="92910" cy="91412"/>
            </a:xfrm>
            <a:custGeom>
              <a:avLst/>
              <a:gdLst>
                <a:gd name="connsiteX0" fmla="*/ 9 w 92910"/>
                <a:gd name="connsiteY0" fmla="*/ 4787 h 91412"/>
                <a:gd name="connsiteX1" fmla="*/ 64303 w 92910"/>
                <a:gd name="connsiteY1" fmla="*/ 90512 h 91412"/>
                <a:gd name="connsiteX2" fmla="*/ 92878 w 92910"/>
                <a:gd name="connsiteY2" fmla="*/ 47650 h 91412"/>
                <a:gd name="connsiteX3" fmla="*/ 59540 w 92910"/>
                <a:gd name="connsiteY3" fmla="*/ 14312 h 91412"/>
                <a:gd name="connsiteX4" fmla="*/ 9 w 92910"/>
                <a:gd name="connsiteY4" fmla="*/ 4787 h 91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10" h="91412">
                  <a:moveTo>
                    <a:pt x="9" y="4787"/>
                  </a:moveTo>
                  <a:cubicBezTo>
                    <a:pt x="803" y="17487"/>
                    <a:pt x="48825" y="83368"/>
                    <a:pt x="64303" y="90512"/>
                  </a:cubicBezTo>
                  <a:cubicBezTo>
                    <a:pt x="79781" y="97656"/>
                    <a:pt x="93672" y="60350"/>
                    <a:pt x="92878" y="47650"/>
                  </a:cubicBezTo>
                  <a:cubicBezTo>
                    <a:pt x="92084" y="34950"/>
                    <a:pt x="70256" y="20662"/>
                    <a:pt x="59540" y="14312"/>
                  </a:cubicBezTo>
                  <a:cubicBezTo>
                    <a:pt x="48824" y="7962"/>
                    <a:pt x="-785" y="-7913"/>
                    <a:pt x="9" y="4787"/>
                  </a:cubicBezTo>
                  <a:close/>
                </a:path>
              </a:pathLst>
            </a:custGeom>
            <a:solidFill>
              <a:srgbClr val="FF0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Forma libre: forma 21">
              <a:extLst>
                <a:ext uri="{FF2B5EF4-FFF2-40B4-BE49-F238E27FC236}">
                  <a16:creationId xmlns:a16="http://schemas.microsoft.com/office/drawing/2014/main" id="{502EBA42-E71F-4C64-BD9A-D9565A7406AB}"/>
                </a:ext>
              </a:extLst>
            </p:cNvPr>
            <p:cNvSpPr/>
            <p:nvPr/>
          </p:nvSpPr>
          <p:spPr bwMode="auto">
            <a:xfrm>
              <a:off x="6852678" y="3315211"/>
              <a:ext cx="61979" cy="73061"/>
            </a:xfrm>
            <a:custGeom>
              <a:avLst/>
              <a:gdLst>
                <a:gd name="connsiteX0" fmla="*/ 2941 w 61979"/>
                <a:gd name="connsiteY0" fmla="*/ 1870 h 73061"/>
                <a:gd name="connsiteX1" fmla="*/ 12466 w 61979"/>
                <a:gd name="connsiteY1" fmla="*/ 66164 h 73061"/>
                <a:gd name="connsiteX2" fmla="*/ 55328 w 61979"/>
                <a:gd name="connsiteY2" fmla="*/ 66164 h 73061"/>
                <a:gd name="connsiteX3" fmla="*/ 57710 w 61979"/>
                <a:gd name="connsiteY3" fmla="*/ 20920 h 73061"/>
                <a:gd name="connsiteX4" fmla="*/ 2941 w 61979"/>
                <a:gd name="connsiteY4" fmla="*/ 1870 h 73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79" h="73061">
                  <a:moveTo>
                    <a:pt x="2941" y="1870"/>
                  </a:moveTo>
                  <a:cubicBezTo>
                    <a:pt x="-4600" y="9411"/>
                    <a:pt x="3735" y="55448"/>
                    <a:pt x="12466" y="66164"/>
                  </a:cubicBezTo>
                  <a:cubicBezTo>
                    <a:pt x="21197" y="76880"/>
                    <a:pt x="47787" y="73705"/>
                    <a:pt x="55328" y="66164"/>
                  </a:cubicBezTo>
                  <a:cubicBezTo>
                    <a:pt x="62869" y="58623"/>
                    <a:pt x="64457" y="30445"/>
                    <a:pt x="57710" y="20920"/>
                  </a:cubicBezTo>
                  <a:cubicBezTo>
                    <a:pt x="50963" y="11395"/>
                    <a:pt x="10482" y="-5671"/>
                    <a:pt x="2941" y="1870"/>
                  </a:cubicBezTo>
                  <a:close/>
                </a:path>
              </a:pathLst>
            </a:custGeom>
            <a:solidFill>
              <a:srgbClr val="FF0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4" name="Imagen 3">
            <a:extLst>
              <a:ext uri="{FF2B5EF4-FFF2-40B4-BE49-F238E27FC236}">
                <a16:creationId xmlns:a16="http://schemas.microsoft.com/office/drawing/2014/main" id="{5178F8AA-2DDF-417B-8542-88F8A49B84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0" b="97414" l="1788" r="98667">
                        <a14:foregroundMark x1="9879" y1="65616" x2="9879" y2="65616"/>
                        <a14:foregroundMark x1="11970" y1="71232" x2="11970" y2="71232"/>
                        <a14:foregroundMark x1="15485" y1="70303" x2="15485" y2="70303"/>
                        <a14:foregroundMark x1="14091" y1="76848" x2="14091" y2="76848"/>
                        <a14:foregroundMark x1="11273" y1="70303" x2="11273" y2="70303"/>
                        <a14:foregroundMark x1="9515" y1="76364" x2="9182" y2="77778"/>
                        <a14:foregroundMark x1="1818" y1="96970" x2="8485" y2="71717"/>
                        <a14:foregroundMark x1="8121" y1="69374" x2="4606" y2="90869"/>
                        <a14:foregroundMark x1="9879" y1="81051" x2="9879" y2="81051"/>
                        <a14:foregroundMark x1="16182" y1="72162" x2="16182" y2="72162"/>
                        <a14:foregroundMark x1="15152" y1="96485" x2="96727" y2="95798"/>
                        <a14:foregroundMark x1="96727" y1="95798" x2="98667" y2="97414"/>
                      </a14:backgroundRemoval>
                    </a14:imgEffect>
                  </a14:imgLayer>
                </a14:imgProps>
              </a:ext>
              <a:ext uri="{28A0092B-C50C-407E-A947-70E740481C1C}">
                <a14:useLocalDpi xmlns:a14="http://schemas.microsoft.com/office/drawing/2010/main" val="0"/>
              </a:ext>
            </a:extLst>
          </a:blip>
          <a:stretch>
            <a:fillRect/>
          </a:stretch>
        </p:blipFill>
        <p:spPr>
          <a:xfrm>
            <a:off x="616803" y="4163825"/>
            <a:ext cx="2092575" cy="1569431"/>
          </a:xfrm>
          <a:prstGeom prst="rect">
            <a:avLst/>
          </a:prstGeom>
        </p:spPr>
      </p:pic>
      <p:pic>
        <p:nvPicPr>
          <p:cNvPr id="24" name="Imagen 23">
            <a:extLst>
              <a:ext uri="{FF2B5EF4-FFF2-40B4-BE49-F238E27FC236}">
                <a16:creationId xmlns:a16="http://schemas.microsoft.com/office/drawing/2014/main" id="{6B95E813-2E8F-4EE0-B2C8-88BA41AB5B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6142796" y="4290224"/>
            <a:ext cx="2060654" cy="1545490"/>
          </a:xfrm>
          <a:prstGeom prst="rect">
            <a:avLst/>
          </a:prstGeom>
        </p:spPr>
      </p:pic>
    </p:spTree>
    <p:extLst>
      <p:ext uri="{BB962C8B-B14F-4D97-AF65-F5344CB8AC3E}">
        <p14:creationId xmlns:p14="http://schemas.microsoft.com/office/powerpoint/2010/main" val="3078484055"/>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1FB31488-5008-42C8-8181-8095F4233CDC}"/>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67067" r="3146"/>
          <a:stretch/>
        </p:blipFill>
        <p:spPr bwMode="auto">
          <a:xfrm>
            <a:off x="6660232" y="4509120"/>
            <a:ext cx="2016224" cy="1614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a:extLst>
              <a:ext uri="{FF2B5EF4-FFF2-40B4-BE49-F238E27FC236}">
                <a16:creationId xmlns:a16="http://schemas.microsoft.com/office/drawing/2014/main" id="{B67D27C7-F2EB-4DEE-891C-D233DAC3B91D}"/>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03" r="35410"/>
          <a:stretch/>
        </p:blipFill>
        <p:spPr bwMode="auto">
          <a:xfrm>
            <a:off x="3635896" y="4509120"/>
            <a:ext cx="2016224" cy="1614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a:extLst>
              <a:ext uri="{FF2B5EF4-FFF2-40B4-BE49-F238E27FC236}">
                <a16:creationId xmlns:a16="http://schemas.microsoft.com/office/drawing/2014/main" id="{BADDE447-BA1E-4970-AAE4-A12167BFEE79}"/>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67324"/>
          <a:stretch/>
        </p:blipFill>
        <p:spPr bwMode="auto">
          <a:xfrm>
            <a:off x="395536" y="4509120"/>
            <a:ext cx="2211760" cy="1614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ítulo 1">
            <a:extLst>
              <a:ext uri="{FF2B5EF4-FFF2-40B4-BE49-F238E27FC236}">
                <a16:creationId xmlns:a16="http://schemas.microsoft.com/office/drawing/2014/main" id="{217E5526-05E9-4783-BE69-03A6FD03F4C2}"/>
              </a:ext>
            </a:extLst>
          </p:cNvPr>
          <p:cNvSpPr>
            <a:spLocks noGrp="1"/>
          </p:cNvSpPr>
          <p:nvPr>
            <p:ph type="title"/>
          </p:nvPr>
        </p:nvSpPr>
        <p:spPr>
          <a:xfrm>
            <a:off x="827584" y="1196752"/>
            <a:ext cx="7200900" cy="604837"/>
          </a:xfrm>
        </p:spPr>
        <p:txBody>
          <a:bodyPr/>
          <a:lstStyle/>
          <a:p>
            <a:r>
              <a:rPr lang="es-ES" dirty="0"/>
              <a:t>Fuerzas de reacción de la marcha</a:t>
            </a:r>
            <a:endParaRPr lang="en-GB" dirty="0"/>
          </a:p>
        </p:txBody>
      </p:sp>
      <p:pic>
        <p:nvPicPr>
          <p:cNvPr id="4" name="Picture 19">
            <a:extLst>
              <a:ext uri="{FF2B5EF4-FFF2-40B4-BE49-F238E27FC236}">
                <a16:creationId xmlns:a16="http://schemas.microsoft.com/office/drawing/2014/main" id="{48321FFF-128C-4259-9B36-4903678F6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645023"/>
            <a:ext cx="2808312" cy="1598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0">
            <a:extLst>
              <a:ext uri="{FF2B5EF4-FFF2-40B4-BE49-F238E27FC236}">
                <a16:creationId xmlns:a16="http://schemas.microsoft.com/office/drawing/2014/main" id="{FE2EA375-BF21-4B81-8BAF-7CC88FBFDC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3645024"/>
            <a:ext cx="2799497" cy="15989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1">
            <a:extLst>
              <a:ext uri="{FF2B5EF4-FFF2-40B4-BE49-F238E27FC236}">
                <a16:creationId xmlns:a16="http://schemas.microsoft.com/office/drawing/2014/main" id="{721ECEC1-EFE5-47C4-B5D4-6B0A0A0153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3645024"/>
            <a:ext cx="2795971" cy="15989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Elipse 6">
            <a:extLst>
              <a:ext uri="{FF2B5EF4-FFF2-40B4-BE49-F238E27FC236}">
                <a16:creationId xmlns:a16="http://schemas.microsoft.com/office/drawing/2014/main" id="{CAABED08-E7AC-46D6-9C0B-E94EC0435D64}"/>
              </a:ext>
            </a:extLst>
          </p:cNvPr>
          <p:cNvSpPr/>
          <p:nvPr/>
        </p:nvSpPr>
        <p:spPr bwMode="auto">
          <a:xfrm>
            <a:off x="1619672" y="3356992"/>
            <a:ext cx="1008112" cy="864096"/>
          </a:xfrm>
          <a:prstGeom prst="ellipse">
            <a:avLst/>
          </a:prstGeom>
          <a:noFill/>
          <a:ln w="12700" cap="flat" cmpd="sng" algn="ctr">
            <a:solidFill>
              <a:srgbClr val="92D05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8" name="Elipse 7">
            <a:extLst>
              <a:ext uri="{FF2B5EF4-FFF2-40B4-BE49-F238E27FC236}">
                <a16:creationId xmlns:a16="http://schemas.microsoft.com/office/drawing/2014/main" id="{93071CBC-735E-4B61-8463-EE1200A60115}"/>
              </a:ext>
            </a:extLst>
          </p:cNvPr>
          <p:cNvSpPr/>
          <p:nvPr/>
        </p:nvSpPr>
        <p:spPr bwMode="auto">
          <a:xfrm>
            <a:off x="4716016" y="3356992"/>
            <a:ext cx="1008112" cy="864096"/>
          </a:xfrm>
          <a:prstGeom prst="ellipse">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9" name="Elipse 8">
            <a:extLst>
              <a:ext uri="{FF2B5EF4-FFF2-40B4-BE49-F238E27FC236}">
                <a16:creationId xmlns:a16="http://schemas.microsoft.com/office/drawing/2014/main" id="{2FDEE87B-BFA1-4B48-8BBC-2808289DE085}"/>
              </a:ext>
            </a:extLst>
          </p:cNvPr>
          <p:cNvSpPr/>
          <p:nvPr/>
        </p:nvSpPr>
        <p:spPr bwMode="auto">
          <a:xfrm>
            <a:off x="7822553" y="3356992"/>
            <a:ext cx="1008112" cy="864096"/>
          </a:xfrm>
          <a:prstGeom prst="ellipse">
            <a:avLst/>
          </a:prstGeom>
          <a:noFill/>
          <a:ln w="12700" cap="flat" cmpd="sng" algn="ctr">
            <a:solidFill>
              <a:srgbClr val="00B05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rgbClr val="92D050"/>
              </a:solidFill>
              <a:effectLst/>
              <a:latin typeface="Arial" charset="0"/>
              <a:sym typeface="Arial" charset="0"/>
            </a:endParaRPr>
          </a:p>
        </p:txBody>
      </p:sp>
      <p:pic>
        <p:nvPicPr>
          <p:cNvPr id="1026" name="Picture 2" descr="Resultado de imagen de human gait cycle">
            <a:extLst>
              <a:ext uri="{FF2B5EF4-FFF2-40B4-BE49-F238E27FC236}">
                <a16:creationId xmlns:a16="http://schemas.microsoft.com/office/drawing/2014/main" id="{773D4AEC-7481-45D5-ADD7-7B54ED3732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0214" b="22375"/>
          <a:stretch/>
        </p:blipFill>
        <p:spPr bwMode="auto">
          <a:xfrm>
            <a:off x="311255" y="2256845"/>
            <a:ext cx="2260305" cy="1017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13" name="Conector recto 12">
            <a:extLst>
              <a:ext uri="{FF2B5EF4-FFF2-40B4-BE49-F238E27FC236}">
                <a16:creationId xmlns:a16="http://schemas.microsoft.com/office/drawing/2014/main" id="{0DC319E9-366B-4D5F-9B73-E3F3EB813668}"/>
              </a:ext>
            </a:extLst>
          </p:cNvPr>
          <p:cNvCxnSpPr>
            <a:cxnSpLocks/>
          </p:cNvCxnSpPr>
          <p:nvPr/>
        </p:nvCxnSpPr>
        <p:spPr bwMode="auto">
          <a:xfrm>
            <a:off x="1835696" y="1916832"/>
            <a:ext cx="0" cy="3327147"/>
          </a:xfrm>
          <a:prstGeom prst="line">
            <a:avLst/>
          </a:prstGeom>
          <a:noFill/>
          <a:ln w="12700" cap="flat" cmpd="sng" algn="ctr">
            <a:solidFill>
              <a:schemeClr val="accent1"/>
            </a:solidFill>
            <a:prstDash val="dash"/>
            <a:round/>
            <a:headEnd type="none" w="med" len="med"/>
            <a:tailEnd type="none" w="med" len="med"/>
          </a:ln>
          <a:effectLst/>
        </p:spPr>
      </p:cxnSp>
      <p:cxnSp>
        <p:nvCxnSpPr>
          <p:cNvPr id="17" name="Conector recto 16">
            <a:extLst>
              <a:ext uri="{FF2B5EF4-FFF2-40B4-BE49-F238E27FC236}">
                <a16:creationId xmlns:a16="http://schemas.microsoft.com/office/drawing/2014/main" id="{DD5D1868-5407-4B63-AD99-9CB95D6E45CD}"/>
              </a:ext>
            </a:extLst>
          </p:cNvPr>
          <p:cNvCxnSpPr>
            <a:cxnSpLocks/>
          </p:cNvCxnSpPr>
          <p:nvPr/>
        </p:nvCxnSpPr>
        <p:spPr bwMode="auto">
          <a:xfrm>
            <a:off x="2771800" y="1916832"/>
            <a:ext cx="0" cy="3327147"/>
          </a:xfrm>
          <a:prstGeom prst="line">
            <a:avLst/>
          </a:prstGeom>
          <a:noFill/>
          <a:ln w="12700" cap="flat" cmpd="sng" algn="ctr">
            <a:solidFill>
              <a:schemeClr val="accent1"/>
            </a:solidFill>
            <a:prstDash val="dash"/>
            <a:round/>
            <a:headEnd type="none" w="med" len="med"/>
            <a:tailEnd type="none" w="med" len="med"/>
          </a:ln>
          <a:effectLst/>
        </p:spPr>
      </p:cxnSp>
      <p:cxnSp>
        <p:nvCxnSpPr>
          <p:cNvPr id="15" name="Conector recto 14">
            <a:extLst>
              <a:ext uri="{FF2B5EF4-FFF2-40B4-BE49-F238E27FC236}">
                <a16:creationId xmlns:a16="http://schemas.microsoft.com/office/drawing/2014/main" id="{93E22B4D-5CEA-402D-A0EB-116AAABE87AA}"/>
              </a:ext>
            </a:extLst>
          </p:cNvPr>
          <p:cNvCxnSpPr>
            <a:cxnSpLocks/>
          </p:cNvCxnSpPr>
          <p:nvPr/>
        </p:nvCxnSpPr>
        <p:spPr bwMode="auto">
          <a:xfrm>
            <a:off x="7956376" y="1988840"/>
            <a:ext cx="0" cy="3183131"/>
          </a:xfrm>
          <a:prstGeom prst="line">
            <a:avLst/>
          </a:prstGeom>
          <a:noFill/>
          <a:ln w="12700" cap="flat" cmpd="sng" algn="ctr">
            <a:solidFill>
              <a:schemeClr val="accent1"/>
            </a:solidFill>
            <a:prstDash val="dash"/>
            <a:round/>
            <a:headEnd type="none" w="med" len="med"/>
            <a:tailEnd type="none" w="med" len="med"/>
          </a:ln>
          <a:effectLst/>
        </p:spPr>
      </p:cxnSp>
      <p:cxnSp>
        <p:nvCxnSpPr>
          <p:cNvPr id="16" name="Conector recto 15">
            <a:extLst>
              <a:ext uri="{FF2B5EF4-FFF2-40B4-BE49-F238E27FC236}">
                <a16:creationId xmlns:a16="http://schemas.microsoft.com/office/drawing/2014/main" id="{8B96E291-0BD4-4987-ABA6-909BDAE3A097}"/>
              </a:ext>
            </a:extLst>
          </p:cNvPr>
          <p:cNvCxnSpPr>
            <a:cxnSpLocks/>
          </p:cNvCxnSpPr>
          <p:nvPr/>
        </p:nvCxnSpPr>
        <p:spPr bwMode="auto">
          <a:xfrm>
            <a:off x="8892480" y="1988840"/>
            <a:ext cx="0" cy="3183131"/>
          </a:xfrm>
          <a:prstGeom prst="line">
            <a:avLst/>
          </a:prstGeom>
          <a:noFill/>
          <a:ln w="12700" cap="flat" cmpd="sng" algn="ctr">
            <a:solidFill>
              <a:schemeClr val="accent1"/>
            </a:solidFill>
            <a:prstDash val="dash"/>
            <a:round/>
            <a:headEnd type="none" w="med" len="med"/>
            <a:tailEnd type="none" w="med" len="med"/>
          </a:ln>
          <a:effectLst/>
        </p:spPr>
      </p:cxnSp>
      <p:cxnSp>
        <p:nvCxnSpPr>
          <p:cNvPr id="18" name="Conector recto 17">
            <a:extLst>
              <a:ext uri="{FF2B5EF4-FFF2-40B4-BE49-F238E27FC236}">
                <a16:creationId xmlns:a16="http://schemas.microsoft.com/office/drawing/2014/main" id="{4E99DFE6-4DAF-4764-A11B-851789FFF0B2}"/>
              </a:ext>
            </a:extLst>
          </p:cNvPr>
          <p:cNvCxnSpPr>
            <a:cxnSpLocks/>
          </p:cNvCxnSpPr>
          <p:nvPr/>
        </p:nvCxnSpPr>
        <p:spPr bwMode="auto">
          <a:xfrm>
            <a:off x="4932040" y="1988840"/>
            <a:ext cx="0" cy="3168352"/>
          </a:xfrm>
          <a:prstGeom prst="line">
            <a:avLst/>
          </a:prstGeom>
          <a:noFill/>
          <a:ln w="12700" cap="flat" cmpd="sng" algn="ctr">
            <a:solidFill>
              <a:schemeClr val="accent1"/>
            </a:solidFill>
            <a:prstDash val="dash"/>
            <a:round/>
            <a:headEnd type="none" w="med" len="med"/>
            <a:tailEnd type="none" w="med" len="med"/>
          </a:ln>
          <a:effectLst/>
        </p:spPr>
      </p:cxnSp>
      <p:cxnSp>
        <p:nvCxnSpPr>
          <p:cNvPr id="19" name="Conector recto 18">
            <a:extLst>
              <a:ext uri="{FF2B5EF4-FFF2-40B4-BE49-F238E27FC236}">
                <a16:creationId xmlns:a16="http://schemas.microsoft.com/office/drawing/2014/main" id="{470AF4CB-E752-41B0-8EE7-29FFDFAB9DDD}"/>
              </a:ext>
            </a:extLst>
          </p:cNvPr>
          <p:cNvCxnSpPr>
            <a:cxnSpLocks/>
          </p:cNvCxnSpPr>
          <p:nvPr/>
        </p:nvCxnSpPr>
        <p:spPr bwMode="auto">
          <a:xfrm>
            <a:off x="5868144" y="1988840"/>
            <a:ext cx="0" cy="3168352"/>
          </a:xfrm>
          <a:prstGeom prst="line">
            <a:avLst/>
          </a:prstGeom>
          <a:noFill/>
          <a:ln w="12700" cap="flat" cmpd="sng" algn="ctr">
            <a:solidFill>
              <a:schemeClr val="accent1"/>
            </a:solidFill>
            <a:prstDash val="dash"/>
            <a:round/>
            <a:headEnd type="none" w="med" len="med"/>
            <a:tailEnd type="none" w="med" len="med"/>
          </a:ln>
          <a:effectLst/>
        </p:spPr>
      </p:cxnSp>
    </p:spTree>
    <p:extLst>
      <p:ext uri="{BB962C8B-B14F-4D97-AF65-F5344CB8AC3E}">
        <p14:creationId xmlns:p14="http://schemas.microsoft.com/office/powerpoint/2010/main" val="3330477450"/>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D4E86491-C3DF-4ADB-8CF5-D335E9E83A3D}"/>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5792" y="2189187"/>
            <a:ext cx="6132512" cy="4048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ítulo 1">
            <a:extLst>
              <a:ext uri="{FF2B5EF4-FFF2-40B4-BE49-F238E27FC236}">
                <a16:creationId xmlns:a16="http://schemas.microsoft.com/office/drawing/2014/main" id="{ABAF34D6-E4F8-416A-9444-2295B3AD521E}"/>
              </a:ext>
            </a:extLst>
          </p:cNvPr>
          <p:cNvSpPr>
            <a:spLocks noGrp="1"/>
          </p:cNvSpPr>
          <p:nvPr>
            <p:ph type="title"/>
          </p:nvPr>
        </p:nvSpPr>
        <p:spPr/>
        <p:txBody>
          <a:bodyPr/>
          <a:lstStyle/>
          <a:p>
            <a:r>
              <a:rPr lang="es-ES" dirty="0"/>
              <a:t>Distribución de la presión de la marcha</a:t>
            </a:r>
            <a:endParaRPr lang="en-GB" dirty="0"/>
          </a:p>
        </p:txBody>
      </p:sp>
      <p:grpSp>
        <p:nvGrpSpPr>
          <p:cNvPr id="4" name="Group 9">
            <a:extLst>
              <a:ext uri="{FF2B5EF4-FFF2-40B4-BE49-F238E27FC236}">
                <a16:creationId xmlns:a16="http://schemas.microsoft.com/office/drawing/2014/main" id="{BC10BD5B-E6AC-4E25-AFF9-7F34648B1B5E}"/>
              </a:ext>
            </a:extLst>
          </p:cNvPr>
          <p:cNvGrpSpPr>
            <a:grpSpLocks/>
          </p:cNvGrpSpPr>
          <p:nvPr/>
        </p:nvGrpSpPr>
        <p:grpSpPr bwMode="auto">
          <a:xfrm>
            <a:off x="1115616" y="2276872"/>
            <a:ext cx="6189662" cy="2228850"/>
            <a:chOff x="657" y="845"/>
            <a:chExt cx="3899" cy="1404"/>
          </a:xfrm>
        </p:grpSpPr>
        <p:pic>
          <p:nvPicPr>
            <p:cNvPr id="5" name="Picture 10">
              <a:extLst>
                <a:ext uri="{FF2B5EF4-FFF2-40B4-BE49-F238E27FC236}">
                  <a16:creationId xmlns:a16="http://schemas.microsoft.com/office/drawing/2014/main" id="{2BF2B260-3BA4-4879-97B3-56DA372B1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7014"/>
            <a:stretch>
              <a:fillRect/>
            </a:stretch>
          </p:blipFill>
          <p:spPr bwMode="auto">
            <a:xfrm>
              <a:off x="657" y="845"/>
              <a:ext cx="1358" cy="1358"/>
            </a:xfrm>
            <a:prstGeom prst="rect">
              <a:avLst/>
            </a:prstGeom>
            <a:noFill/>
            <a:ln>
              <a:noFill/>
            </a:ln>
            <a:effectLst/>
            <a:extLst>
              <a:ext uri="{909E8E84-426E-40DD-AFC4-6F175D3DCCD1}">
                <a14:hiddenFill xmlns:a14="http://schemas.microsoft.com/office/drawing/2010/main">
                  <a:blipFill dpi="0" rotWithShape="0">
                    <a:blip/>
                    <a:srcRect r="2701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1">
              <a:extLst>
                <a:ext uri="{FF2B5EF4-FFF2-40B4-BE49-F238E27FC236}">
                  <a16:creationId xmlns:a16="http://schemas.microsoft.com/office/drawing/2014/main" id="{9A5F89E6-EE42-4150-97D9-DEC2EB943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1274" b="2216"/>
            <a:stretch>
              <a:fillRect/>
            </a:stretch>
          </p:blipFill>
          <p:spPr bwMode="auto">
            <a:xfrm>
              <a:off x="2018" y="845"/>
              <a:ext cx="1222" cy="1357"/>
            </a:xfrm>
            <a:prstGeom prst="rect">
              <a:avLst/>
            </a:prstGeom>
            <a:noFill/>
            <a:ln>
              <a:noFill/>
            </a:ln>
            <a:effectLst/>
            <a:extLst>
              <a:ext uri="{909E8E84-426E-40DD-AFC4-6F175D3DCCD1}">
                <a14:hiddenFill xmlns:a14="http://schemas.microsoft.com/office/drawing/2010/main">
                  <a:blipFill dpi="0" rotWithShape="0">
                    <a:blip/>
                    <a:srcRect r="31274" b="221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2">
              <a:extLst>
                <a:ext uri="{FF2B5EF4-FFF2-40B4-BE49-F238E27FC236}">
                  <a16:creationId xmlns:a16="http://schemas.microsoft.com/office/drawing/2014/main" id="{730255DF-90F7-4757-B656-8AF21D345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8073"/>
            <a:stretch>
              <a:fillRect/>
            </a:stretch>
          </p:blipFill>
          <p:spPr bwMode="auto">
            <a:xfrm>
              <a:off x="3242" y="845"/>
              <a:ext cx="1314" cy="1403"/>
            </a:xfrm>
            <a:prstGeom prst="rect">
              <a:avLst/>
            </a:prstGeom>
            <a:noFill/>
            <a:ln>
              <a:noFill/>
            </a:ln>
            <a:effectLst/>
            <a:extLst>
              <a:ext uri="{909E8E84-426E-40DD-AFC4-6F175D3DCCD1}">
                <a14:hiddenFill xmlns:a14="http://schemas.microsoft.com/office/drawing/2010/main">
                  <a:blipFill dpi="0" rotWithShape="0">
                    <a:blip/>
                    <a:srcRect r="28073"/>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13">
              <a:extLst>
                <a:ext uri="{FF2B5EF4-FFF2-40B4-BE49-F238E27FC236}">
                  <a16:creationId xmlns:a16="http://schemas.microsoft.com/office/drawing/2014/main" id="{60207474-31C4-4F68-9DAF-8E09D7BDDB22}"/>
                </a:ext>
              </a:extLst>
            </p:cNvPr>
            <p:cNvSpPr>
              <a:spLocks noChangeShapeType="1"/>
            </p:cNvSpPr>
            <p:nvPr/>
          </p:nvSpPr>
          <p:spPr bwMode="auto">
            <a:xfrm>
              <a:off x="3242" y="2250"/>
              <a:ext cx="1312" cy="0"/>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pic>
        <p:nvPicPr>
          <p:cNvPr id="9" name="Picture 8">
            <a:extLst>
              <a:ext uri="{FF2B5EF4-FFF2-40B4-BE49-F238E27FC236}">
                <a16:creationId xmlns:a16="http://schemas.microsoft.com/office/drawing/2014/main" id="{D27D0ED0-7CA8-41D5-B6A8-1CD4D5A78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786"/>
          <a:stretch>
            <a:fillRect/>
          </a:stretch>
        </p:blipFill>
        <p:spPr bwMode="auto">
          <a:xfrm>
            <a:off x="7524328" y="1988840"/>
            <a:ext cx="1087438" cy="3371850"/>
          </a:xfrm>
          <a:prstGeom prst="rect">
            <a:avLst/>
          </a:prstGeom>
          <a:noFill/>
          <a:ln>
            <a:noFill/>
          </a:ln>
          <a:effectLst/>
          <a:extLst>
            <a:ext uri="{909E8E84-426E-40DD-AFC4-6F175D3DCCD1}">
              <a14:hiddenFill xmlns:a14="http://schemas.microsoft.com/office/drawing/2010/main">
                <a:blipFill dpi="0" rotWithShape="0">
                  <a:blip/>
                  <a:srcRect l="7478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Elipse 10">
            <a:extLst>
              <a:ext uri="{FF2B5EF4-FFF2-40B4-BE49-F238E27FC236}">
                <a16:creationId xmlns:a16="http://schemas.microsoft.com/office/drawing/2014/main" id="{8A14FA29-DF99-4FC3-93AE-8F8C0047069C}"/>
              </a:ext>
            </a:extLst>
          </p:cNvPr>
          <p:cNvSpPr/>
          <p:nvPr/>
        </p:nvSpPr>
        <p:spPr bwMode="auto">
          <a:xfrm>
            <a:off x="1207181" y="2230668"/>
            <a:ext cx="947936" cy="807765"/>
          </a:xfrm>
          <a:prstGeom prst="ellipse">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3" name="Conector recto de flecha 12">
            <a:extLst>
              <a:ext uri="{FF2B5EF4-FFF2-40B4-BE49-F238E27FC236}">
                <a16:creationId xmlns:a16="http://schemas.microsoft.com/office/drawing/2014/main" id="{19FFD047-EBFA-4FE6-BE80-F88DE06D38A4}"/>
              </a:ext>
            </a:extLst>
          </p:cNvPr>
          <p:cNvCxnSpPr/>
          <p:nvPr/>
        </p:nvCxnSpPr>
        <p:spPr bwMode="auto">
          <a:xfrm>
            <a:off x="780480" y="2420888"/>
            <a:ext cx="839192" cy="360040"/>
          </a:xfrm>
          <a:prstGeom prst="straightConnector1">
            <a:avLst/>
          </a:prstGeom>
          <a:noFill/>
          <a:ln w="12700" cap="flat" cmpd="sng" algn="ctr">
            <a:solidFill>
              <a:srgbClr val="FFC000"/>
            </a:solidFill>
            <a:prstDash val="solid"/>
            <a:round/>
            <a:headEnd type="none" w="med" len="med"/>
            <a:tailEnd type="triangle"/>
          </a:ln>
          <a:effectLst/>
        </p:spPr>
      </p:cxnSp>
      <p:cxnSp>
        <p:nvCxnSpPr>
          <p:cNvPr id="15" name="Conector recto de flecha 14">
            <a:extLst>
              <a:ext uri="{FF2B5EF4-FFF2-40B4-BE49-F238E27FC236}">
                <a16:creationId xmlns:a16="http://schemas.microsoft.com/office/drawing/2014/main" id="{56908B1C-9B83-4016-BC81-E302933B1374}"/>
              </a:ext>
            </a:extLst>
          </p:cNvPr>
          <p:cNvCxnSpPr/>
          <p:nvPr/>
        </p:nvCxnSpPr>
        <p:spPr bwMode="auto">
          <a:xfrm>
            <a:off x="1737034" y="1850603"/>
            <a:ext cx="98662" cy="858317"/>
          </a:xfrm>
          <a:prstGeom prst="straightConnector1">
            <a:avLst/>
          </a:prstGeom>
          <a:noFill/>
          <a:ln w="12700" cap="flat" cmpd="sng" algn="ctr">
            <a:solidFill>
              <a:srgbClr val="FFC000"/>
            </a:solidFill>
            <a:prstDash val="solid"/>
            <a:round/>
            <a:headEnd type="none" w="med" len="med"/>
            <a:tailEnd type="triangle"/>
          </a:ln>
          <a:effectLst/>
        </p:spPr>
      </p:cxnSp>
      <p:sp>
        <p:nvSpPr>
          <p:cNvPr id="16" name="Elipse 15">
            <a:extLst>
              <a:ext uri="{FF2B5EF4-FFF2-40B4-BE49-F238E27FC236}">
                <a16:creationId xmlns:a16="http://schemas.microsoft.com/office/drawing/2014/main" id="{62C61792-0EC7-47C2-8B74-B2BC745E5AAC}"/>
              </a:ext>
            </a:extLst>
          </p:cNvPr>
          <p:cNvSpPr/>
          <p:nvPr/>
        </p:nvSpPr>
        <p:spPr bwMode="auto">
          <a:xfrm>
            <a:off x="3347864" y="2383068"/>
            <a:ext cx="947936" cy="807765"/>
          </a:xfrm>
          <a:prstGeom prst="ellipse">
            <a:avLst/>
          </a:pr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7" name="Conector recto de flecha 16">
            <a:extLst>
              <a:ext uri="{FF2B5EF4-FFF2-40B4-BE49-F238E27FC236}">
                <a16:creationId xmlns:a16="http://schemas.microsoft.com/office/drawing/2014/main" id="{2ED33595-018A-4594-B5D2-BB5C703900E7}"/>
              </a:ext>
            </a:extLst>
          </p:cNvPr>
          <p:cNvCxnSpPr/>
          <p:nvPr/>
        </p:nvCxnSpPr>
        <p:spPr bwMode="auto">
          <a:xfrm>
            <a:off x="3708057" y="1887669"/>
            <a:ext cx="98662" cy="858317"/>
          </a:xfrm>
          <a:prstGeom prst="straightConnector1">
            <a:avLst/>
          </a:prstGeom>
          <a:noFill/>
          <a:ln w="12700" cap="flat" cmpd="sng" algn="ctr">
            <a:solidFill>
              <a:srgbClr val="FF0000"/>
            </a:solidFill>
            <a:prstDash val="solid"/>
            <a:round/>
            <a:headEnd type="none" w="med" len="med"/>
            <a:tailEnd type="triangle"/>
          </a:ln>
          <a:effectLst/>
        </p:spPr>
      </p:cxnSp>
      <p:sp>
        <p:nvSpPr>
          <p:cNvPr id="18" name="Elipse 17">
            <a:extLst>
              <a:ext uri="{FF2B5EF4-FFF2-40B4-BE49-F238E27FC236}">
                <a16:creationId xmlns:a16="http://schemas.microsoft.com/office/drawing/2014/main" id="{9628B53B-254D-4F7C-8FB9-968CCCEC4936}"/>
              </a:ext>
            </a:extLst>
          </p:cNvPr>
          <p:cNvSpPr/>
          <p:nvPr/>
        </p:nvSpPr>
        <p:spPr bwMode="auto">
          <a:xfrm>
            <a:off x="5276304" y="2294234"/>
            <a:ext cx="947936" cy="807765"/>
          </a:xfrm>
          <a:prstGeom prst="ellipse">
            <a:avLst/>
          </a:prstGeom>
          <a:noFill/>
          <a:ln w="12700" cap="flat" cmpd="sng" algn="ctr">
            <a:solidFill>
              <a:srgbClr val="00B05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9" name="Conector recto de flecha 18">
            <a:extLst>
              <a:ext uri="{FF2B5EF4-FFF2-40B4-BE49-F238E27FC236}">
                <a16:creationId xmlns:a16="http://schemas.microsoft.com/office/drawing/2014/main" id="{E031BFE3-41E6-431F-94D9-BBEEF4404240}"/>
              </a:ext>
            </a:extLst>
          </p:cNvPr>
          <p:cNvCxnSpPr/>
          <p:nvPr/>
        </p:nvCxnSpPr>
        <p:spPr bwMode="auto">
          <a:xfrm>
            <a:off x="5362006" y="2383068"/>
            <a:ext cx="98662" cy="858317"/>
          </a:xfrm>
          <a:prstGeom prst="straightConnector1">
            <a:avLst/>
          </a:prstGeom>
          <a:noFill/>
          <a:ln w="12700" cap="flat" cmpd="sng" algn="ctr">
            <a:solidFill>
              <a:srgbClr val="00B050"/>
            </a:solidFill>
            <a:prstDash val="solid"/>
            <a:round/>
            <a:headEnd type="none" w="med" len="med"/>
            <a:tailEnd type="triangle"/>
          </a:ln>
          <a:effectLst/>
        </p:spPr>
      </p:cxnSp>
      <p:cxnSp>
        <p:nvCxnSpPr>
          <p:cNvPr id="20" name="Conector recto de flecha 19">
            <a:extLst>
              <a:ext uri="{FF2B5EF4-FFF2-40B4-BE49-F238E27FC236}">
                <a16:creationId xmlns:a16="http://schemas.microsoft.com/office/drawing/2014/main" id="{E5FA3BD8-CF31-4E8B-ACBC-52625D0C6F12}"/>
              </a:ext>
            </a:extLst>
          </p:cNvPr>
          <p:cNvCxnSpPr/>
          <p:nvPr/>
        </p:nvCxnSpPr>
        <p:spPr bwMode="auto">
          <a:xfrm>
            <a:off x="5799409" y="1883359"/>
            <a:ext cx="98662" cy="858317"/>
          </a:xfrm>
          <a:prstGeom prst="straightConnector1">
            <a:avLst/>
          </a:prstGeom>
          <a:noFill/>
          <a:ln w="1270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1232392683"/>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68215-D4C5-4973-9545-ECD35511A055}"/>
              </a:ext>
            </a:extLst>
          </p:cNvPr>
          <p:cNvSpPr>
            <a:spLocks noGrp="1"/>
          </p:cNvSpPr>
          <p:nvPr>
            <p:ph type="title"/>
          </p:nvPr>
        </p:nvSpPr>
        <p:spPr>
          <a:xfrm>
            <a:off x="1187574" y="1052736"/>
            <a:ext cx="7200900" cy="604837"/>
          </a:xfrm>
        </p:spPr>
        <p:txBody>
          <a:bodyPr/>
          <a:lstStyle/>
          <a:p>
            <a:r>
              <a:rPr lang="en-GB" dirty="0"/>
              <a:t>Caso de studio: </a:t>
            </a:r>
            <a:r>
              <a:rPr lang="en-GB" dirty="0" err="1"/>
              <a:t>conclusiones</a:t>
            </a:r>
            <a:endParaRPr lang="en-GB" dirty="0"/>
          </a:p>
        </p:txBody>
      </p:sp>
      <p:sp>
        <p:nvSpPr>
          <p:cNvPr id="4" name="CuadroTexto 3">
            <a:extLst>
              <a:ext uri="{FF2B5EF4-FFF2-40B4-BE49-F238E27FC236}">
                <a16:creationId xmlns:a16="http://schemas.microsoft.com/office/drawing/2014/main" id="{990E3CC6-8A4C-46FC-BCD7-73E28C8FE589}"/>
              </a:ext>
            </a:extLst>
          </p:cNvPr>
          <p:cNvSpPr txBox="1"/>
          <p:nvPr/>
        </p:nvSpPr>
        <p:spPr>
          <a:xfrm>
            <a:off x="611560" y="2056218"/>
            <a:ext cx="7992888" cy="2308324"/>
          </a:xfrm>
          <a:prstGeom prst="rect">
            <a:avLst/>
          </a:prstGeom>
          <a:noFill/>
        </p:spPr>
        <p:txBody>
          <a:bodyPr wrap="square" rtlCol="0">
            <a:spAutoFit/>
          </a:bodyPr>
          <a:lstStyle/>
          <a:p>
            <a:pPr algn="just"/>
            <a:r>
              <a:rPr lang="es-ES" sz="1800" b="0" dirty="0">
                <a:solidFill>
                  <a:schemeClr val="tx1"/>
                </a:solidFill>
              </a:rPr>
              <a:t>El uso de plataformas dinamométricas no muestra alteración del desempeño funcional de la marcha durante todo el período estudiado.</a:t>
            </a:r>
          </a:p>
          <a:p>
            <a:pPr algn="just"/>
            <a:endParaRPr lang="es-ES" sz="1800" b="0" dirty="0">
              <a:solidFill>
                <a:schemeClr val="tx1"/>
              </a:solidFill>
            </a:endParaRPr>
          </a:p>
          <a:p>
            <a:pPr algn="just"/>
            <a:r>
              <a:rPr lang="es-ES" sz="1800" b="0" dirty="0">
                <a:solidFill>
                  <a:schemeClr val="tx1"/>
                </a:solidFill>
              </a:rPr>
              <a:t>Los resultados de las plantillas de presión muestran modificaciones significativas de la distribución de la presión durante el estudio, principalmente en el primer radio.</a:t>
            </a:r>
          </a:p>
          <a:p>
            <a:pPr algn="just"/>
            <a:endParaRPr lang="es-ES" sz="1800" b="0" dirty="0">
              <a:solidFill>
                <a:schemeClr val="tx1"/>
              </a:solidFill>
            </a:endParaRPr>
          </a:p>
          <a:p>
            <a:pPr algn="just"/>
            <a:r>
              <a:rPr lang="es-ES" sz="1800" b="0" dirty="0">
                <a:solidFill>
                  <a:schemeClr val="tx1"/>
                </a:solidFill>
              </a:rPr>
              <a:t>Se observa una mejor distribución de la presión después de la cirugía.</a:t>
            </a:r>
            <a:endParaRPr lang="en-US" sz="1800" b="0" dirty="0">
              <a:solidFill>
                <a:schemeClr val="tx1"/>
              </a:solidFill>
            </a:endParaRPr>
          </a:p>
        </p:txBody>
      </p:sp>
    </p:spTree>
    <p:extLst>
      <p:ext uri="{BB962C8B-B14F-4D97-AF65-F5344CB8AC3E}">
        <p14:creationId xmlns:p14="http://schemas.microsoft.com/office/powerpoint/2010/main" val="2311464125"/>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err="1">
                <a:solidFill>
                  <a:schemeClr val="accent2">
                    <a:lumMod val="75000"/>
                  </a:schemeClr>
                </a:solidFill>
              </a:rPr>
              <a:t>Medición</a:t>
            </a:r>
            <a:r>
              <a:rPr lang="en-US" sz="2200" dirty="0">
                <a:solidFill>
                  <a:schemeClr val="accent2">
                    <a:lumMod val="75000"/>
                  </a:schemeClr>
                </a:solidFill>
              </a:rPr>
              <a:t> de </a:t>
            </a:r>
            <a:r>
              <a:rPr lang="en-US" sz="2200" dirty="0" err="1">
                <a:solidFill>
                  <a:schemeClr val="accent2">
                    <a:lumMod val="75000"/>
                  </a:schemeClr>
                </a:solidFill>
              </a:rPr>
              <a:t>fuerzas</a:t>
            </a:r>
            <a:endParaRPr lang="en-US" sz="2200" dirty="0">
              <a:solidFill>
                <a:schemeClr val="accent2">
                  <a:lumMod val="75000"/>
                </a:schemeClr>
              </a:solidFill>
            </a:endParaRPr>
          </a:p>
        </p:txBody>
      </p:sp>
      <p:sp>
        <p:nvSpPr>
          <p:cNvPr id="3" name="CuadroTexto 2">
            <a:extLst>
              <a:ext uri="{FF2B5EF4-FFF2-40B4-BE49-F238E27FC236}">
                <a16:creationId xmlns:a16="http://schemas.microsoft.com/office/drawing/2014/main" id="{C487EFA4-FA02-4BBA-98B0-673A47CD1738}"/>
              </a:ext>
            </a:extLst>
          </p:cNvPr>
          <p:cNvSpPr txBox="1"/>
          <p:nvPr/>
        </p:nvSpPr>
        <p:spPr>
          <a:xfrm>
            <a:off x="1691680" y="1628800"/>
            <a:ext cx="6696744" cy="400110"/>
          </a:xfrm>
          <a:prstGeom prst="rect">
            <a:avLst/>
          </a:prstGeom>
          <a:noFill/>
        </p:spPr>
        <p:txBody>
          <a:bodyPr wrap="square" rtlCol="0">
            <a:spAutoFit/>
          </a:bodyPr>
          <a:lstStyle/>
          <a:p>
            <a:r>
              <a:rPr lang="es-ES" sz="2000" dirty="0">
                <a:solidFill>
                  <a:schemeClr val="tx1"/>
                </a:solidFill>
              </a:rPr>
              <a:t>Áreas de interés y ejemplos de aplicación</a:t>
            </a:r>
          </a:p>
        </p:txBody>
      </p:sp>
      <p:pic>
        <p:nvPicPr>
          <p:cNvPr id="2050" name="Picture 2" descr="Resultado de imagen de sports icon png free">
            <a:extLst>
              <a:ext uri="{FF2B5EF4-FFF2-40B4-BE49-F238E27FC236}">
                <a16:creationId xmlns:a16="http://schemas.microsoft.com/office/drawing/2014/main" id="{0A77C294-34FC-47FB-BF36-D82CD1BB55DA}"/>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91880" y="3068960"/>
            <a:ext cx="2372693" cy="235632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33BB2727-D6A3-452B-A8EF-36B12B8FF3E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9878" y="2961064"/>
            <a:ext cx="2703604" cy="2450141"/>
          </a:xfrm>
          <a:prstGeom prst="rect">
            <a:avLst/>
          </a:prstGeom>
        </p:spPr>
      </p:pic>
      <p:pic>
        <p:nvPicPr>
          <p:cNvPr id="2054" name="Picture 6" descr="Resultado de imagen de ergonomic icon png free">
            <a:extLst>
              <a:ext uri="{FF2B5EF4-FFF2-40B4-BE49-F238E27FC236}">
                <a16:creationId xmlns:a16="http://schemas.microsoft.com/office/drawing/2014/main" id="{DC96F49E-1728-4455-89F2-468689E70EFC}"/>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6176" y="2780928"/>
            <a:ext cx="2785371" cy="278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16467"/>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40172</TotalTime>
  <Pages>0</Pages>
  <Words>1534</Words>
  <Characters>0</Characters>
  <Application>Microsoft Office PowerPoint</Application>
  <PresentationFormat>Presentación en pantalla (4:3)</PresentationFormat>
  <Lines>0</Lines>
  <Paragraphs>105</Paragraphs>
  <Slides>14</Slides>
  <Notes>11</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14</vt:i4>
      </vt:variant>
    </vt:vector>
  </HeadingPairs>
  <TitlesOfParts>
    <vt:vector size="23" baseType="lpstr">
      <vt:lpstr>Arial</vt:lpstr>
      <vt:lpstr>Arial Bold</vt:lpstr>
      <vt:lpstr>Bradley Hand ITC</vt:lpstr>
      <vt:lpstr>Calibri</vt:lpstr>
      <vt:lpstr>Gill Sans</vt:lpstr>
      <vt:lpstr>Times New Roman</vt:lpstr>
      <vt:lpstr>Pantallazo inicio</vt:lpstr>
      <vt:lpstr>Pantallazo cierre</vt:lpstr>
      <vt:lpstr>1_WOIZ - prezentacja "wykładowa"</vt:lpstr>
      <vt:lpstr>Presentación de PowerPoint</vt:lpstr>
      <vt:lpstr>Presentación de PowerPoint</vt:lpstr>
      <vt:lpstr>Presentación de PowerPoint</vt:lpstr>
      <vt:lpstr>Hallux valgus </vt:lpstr>
      <vt:lpstr>Métodos</vt:lpstr>
      <vt:lpstr>Fuerzas de reacción de la marcha</vt:lpstr>
      <vt:lpstr>Distribución de la presión de la marcha</vt:lpstr>
      <vt:lpstr>Caso de studio: conclusiones</vt:lpstr>
      <vt:lpstr>Presentación de PowerPoint</vt:lpstr>
      <vt:lpstr>Flujo de trabajo  1º. Emparejar!!</vt:lpstr>
      <vt:lpstr>Flujo de trabajo  2º. Selección de tema…</vt:lpstr>
      <vt:lpstr>Flujo de trabajo  3º Llenar la hoja de trabajo</vt:lpstr>
      <vt:lpstr>Flujo de trabajo  4º Presentar tus resultados</vt:lpstr>
      <vt:lpstr>Presentación de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Cristina Herrero Ligero</cp:lastModifiedBy>
  <cp:revision>1065</cp:revision>
  <cp:lastPrinted>2011-07-18T19:05:36Z</cp:lastPrinted>
  <dcterms:created xsi:type="dcterms:W3CDTF">2010-06-23T19:02:16Z</dcterms:created>
  <dcterms:modified xsi:type="dcterms:W3CDTF">2021-07-05T09:23:41Z</dcterms:modified>
</cp:coreProperties>
</file>