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88" r:id="rId2"/>
    <p:sldMasterId id="2147483675" r:id="rId3"/>
  </p:sldMasterIdLst>
  <p:notesMasterIdLst>
    <p:notesMasterId r:id="rId18"/>
  </p:notesMasterIdLst>
  <p:handoutMasterIdLst>
    <p:handoutMasterId r:id="rId19"/>
  </p:handoutMasterIdLst>
  <p:sldIdLst>
    <p:sldId id="627" r:id="rId4"/>
    <p:sldId id="635" r:id="rId5"/>
    <p:sldId id="656" r:id="rId6"/>
    <p:sldId id="664" r:id="rId7"/>
    <p:sldId id="665" r:id="rId8"/>
    <p:sldId id="666" r:id="rId9"/>
    <p:sldId id="667" r:id="rId10"/>
    <p:sldId id="668" r:id="rId11"/>
    <p:sldId id="657" r:id="rId12"/>
    <p:sldId id="658" r:id="rId13"/>
    <p:sldId id="660" r:id="rId14"/>
    <p:sldId id="662" r:id="rId15"/>
    <p:sldId id="663" r:id="rId16"/>
    <p:sldId id="626" r:id="rId17"/>
  </p:sldIdLst>
  <p:sldSz cx="9144000" cy="6858000" type="screen4x3"/>
  <p:notesSz cx="6669088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Herrero Ligero" initials="CH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262673"/>
    <a:srgbClr val="D15509"/>
    <a:srgbClr val="0404E6"/>
    <a:srgbClr val="F26200"/>
    <a:srgbClr val="FF6600"/>
    <a:srgbClr val="D16D09"/>
    <a:srgbClr val="222061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60536" autoAdjust="0"/>
  </p:normalViewPr>
  <p:slideViewPr>
    <p:cSldViewPr>
      <p:cViewPr varScale="1">
        <p:scale>
          <a:sx n="46" d="100"/>
          <a:sy n="46" d="100"/>
        </p:scale>
        <p:origin x="2453" y="4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A786AC13-3B3C-434F-930F-3759522426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12F27FC0-06F0-4D51-AA51-8BDFE07682D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2" name="Rectangle 4">
            <a:extLst>
              <a:ext uri="{FF2B5EF4-FFF2-40B4-BE49-F238E27FC236}">
                <a16:creationId xmlns:a16="http://schemas.microsoft.com/office/drawing/2014/main" id="{E82735A0-647D-4BD1-BD5B-45621751ED7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3" name="Rectangle 5">
            <a:extLst>
              <a:ext uri="{FF2B5EF4-FFF2-40B4-BE49-F238E27FC236}">
                <a16:creationId xmlns:a16="http://schemas.microsoft.com/office/drawing/2014/main" id="{8BC580F7-5C43-4800-8EB5-F383B44EFA0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Gill Sans" charset="0"/>
              </a:defRPr>
            </a:lvl1pPr>
          </a:lstStyle>
          <a:p>
            <a:pPr>
              <a:defRPr/>
            </a:pPr>
            <a:fld id="{0F4D8571-DAE3-4A0A-B55A-D352E17371B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19922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9D23DB73-A9FE-4E14-959C-1751FBB3DB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A9DAA2C6-4EF0-41B4-BC9E-E27E5042BB9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437E330-273C-4546-B9FD-22B008B64B4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6125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5" name="Rectangle 5">
            <a:extLst>
              <a:ext uri="{FF2B5EF4-FFF2-40B4-BE49-F238E27FC236}">
                <a16:creationId xmlns:a16="http://schemas.microsoft.com/office/drawing/2014/main" id="{DB446E1B-717C-4A79-9E33-9563462D8FF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153606" name="Rectangle 6">
            <a:extLst>
              <a:ext uri="{FF2B5EF4-FFF2-40B4-BE49-F238E27FC236}">
                <a16:creationId xmlns:a16="http://schemas.microsoft.com/office/drawing/2014/main" id="{FCD46796-19B0-4292-B146-6897B629387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3607" name="Rectangle 7">
            <a:extLst>
              <a:ext uri="{FF2B5EF4-FFF2-40B4-BE49-F238E27FC236}">
                <a16:creationId xmlns:a16="http://schemas.microsoft.com/office/drawing/2014/main" id="{9D239CE3-0A73-4B0C-BABC-9F9F7B8A64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Gill Sans" charset="0"/>
              </a:defRPr>
            </a:lvl1pPr>
          </a:lstStyle>
          <a:p>
            <a:pPr>
              <a:defRPr/>
            </a:pPr>
            <a:fld id="{006E914C-D4D4-4E1B-A2D4-BEC8EAE69E5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948351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pl-PL" noProof="0" dirty="0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518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Każda para przedstawia swoją pracę pozostałym studentom</a:t>
            </a:r>
            <a:r>
              <a:rPr lang="pl-PL" baseline="0" dirty="0"/>
              <a:t> </a:t>
            </a:r>
            <a:r>
              <a:rPr lang="pl-PL" dirty="0"/>
              <a:t>w formie prezentacji. Uczniowie mogą zadawać pytania dotyczące ćwiczenia, a także mogą zadawać pytania swoim kolegom i koleżankom na temat zalet i wad technik i ich zastosowań.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6E914C-D4D4-4E1B-A2D4-BEC8EAE69E5B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08160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Istnieją różne techniki analizy siły i wiele sposobów ich klasyfikacji. Ogólnie rzecz biorąc, możemy je sklasyfikować w zależności od celu oceny: siły reakcji, nacisku i siły mięśniowej. </a:t>
            </a:r>
          </a:p>
          <a:p>
            <a:r>
              <a:rPr lang="pl-PL" dirty="0"/>
              <a:t>Każda z nich ma swoją własną charakterystykę dotyczącą właściwości pomiarowych i parametrów z nich wyodrębnianych. Ważne jest, aby je dobrze poznać, aby móc je odpowiednio wykorzystać; niektóre z nich są prostsze, a inne wymagają sporej wiedzy technicznej.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6E914C-D4D4-4E1B-A2D4-BEC8EAE69E5B}" type="slidenum">
              <a:rPr lang="pl-PL" altLang="pl-PL" smtClean="0"/>
              <a:pPr>
                <a:defRPr/>
              </a:pPr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67110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noProof="0" dirty="0"/>
              <a:t>Platforma dynamometryczna została użyta do analizy sił reakcji w 3 osiach podczas normalnego chodu, a oprzyrządowane wkładki z czujnikami nacisku mierzyły wielkość i rozkład nacisku w określonych obszarach na całej powierzchni podeszwy.</a:t>
            </a:r>
            <a:endParaRPr lang="en-GB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6E914C-D4D4-4E1B-A2D4-BEC8EAE69E5B}" type="slidenum">
              <a:rPr lang="pl-PL" altLang="pl-PL" smtClean="0"/>
              <a:pPr>
                <a:defRPr/>
              </a:pPr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27713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es-ES" sz="1200" b="0" dirty="0"/>
              <a:t>Na tym slajdzie widzimy wyniki badania sił reakcji podczas chodu przed operacją (PRE), 3 miesiące (POST 3M) i 6 miesięcy (POST 6M) po operacji.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es-ES" sz="1200" b="0" dirty="0"/>
              <a:t>Jedną z najczęściej obserwowanych zmian mechanicznych spowodowanych deformacją </a:t>
            </a:r>
            <a:r>
              <a:rPr lang="pl-PL" altLang="es-ES" sz="1200" b="0" dirty="0" err="1"/>
              <a:t>Hallux</a:t>
            </a:r>
            <a:r>
              <a:rPr lang="pl-PL" altLang="es-ES" sz="1200" b="0" dirty="0"/>
              <a:t> </a:t>
            </a:r>
            <a:r>
              <a:rPr lang="pl-PL" altLang="es-ES" sz="1200" b="0" dirty="0" err="1"/>
              <a:t>Valgus</a:t>
            </a:r>
            <a:r>
              <a:rPr lang="pl-PL" altLang="es-ES" sz="1200" b="0" dirty="0"/>
              <a:t> (HV) jest niewydolność pierwszego promienia stopy. Zmiana ta upośledza głównie fazę </a:t>
            </a:r>
            <a:r>
              <a:rPr lang="pl-PL" altLang="es-ES" sz="1200" b="0" dirty="0" err="1"/>
              <a:t>propulsji</a:t>
            </a:r>
            <a:r>
              <a:rPr lang="pl-PL" altLang="es-ES" sz="1200" b="0" dirty="0"/>
              <a:t> podczas chodu. To faza napędu związana ze zdolnością do przeniesienia obciążenia na śródstopie i pierwszy palec w końcowej fazie ruchu, aby umożliwić start i przejście stopy do następnego kroku.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altLang="es-ES" sz="1200" b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es-ES" sz="1200" b="0" dirty="0"/>
              <a:t>Na tym zdjęciu jesteśmy w stanie przeanalizować siły pionowe i przednio-tylne zarejestrowane przez platformę dynamometryczną, głównie w tej ostatniej fazie chodu (faza </a:t>
            </a:r>
            <a:r>
              <a:rPr lang="pl-PL" altLang="es-ES" sz="1200" b="0" dirty="0" err="1"/>
              <a:t>propulsji</a:t>
            </a:r>
            <a:r>
              <a:rPr lang="pl-PL" altLang="es-ES" sz="1200" b="0" dirty="0"/>
              <a:t>, znajdująca się na zdjęciu pomiędzy czarnymi kropkami pionowych linii).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altLang="es-ES" sz="1200" b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es-ES" sz="1200" b="0" dirty="0"/>
              <a:t>1. Można zauważyć, że przed operacją (PRE) nie ma istotnej asymetrii pomiędzy siłami pionowymi stopy chorej (kolor jasnoczerwony) i stopy prawidłowej (kolor ciemnoczerwony), jak również w siłach przednio-tylnych stopy chorej (kolor jasnoniebieski) i stopy prawidłowej (kolor ciemnoniebieski). Ponadto, siły związane z obiema stopami mieszczą się w pasmach normalności (obszary zacienione) normalnego wzorca chodu. Występuje jednak niewielki postęp w fazie startu w porównaniu z normalnym wzorcem. Może to oznaczać, że przed zabiegiem operacyjnym nie obserwuje się istotnych zaburzeń funkcjonalnych chodu z wykorzystaniem platform siłowych.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altLang="es-ES" sz="1200" b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es-ES" sz="1200" b="0" dirty="0"/>
              <a:t>2. W okresie pooperacyjnym (POST 3M) widoczna jest różnica w wielkości tych sił (pionowych/czerwonych i przednio-tylnych/niebieskich) w fazie </a:t>
            </a:r>
            <a:r>
              <a:rPr lang="pl-PL" altLang="es-ES" sz="1200" b="0" dirty="0" err="1"/>
              <a:t>propulsji</a:t>
            </a:r>
            <a:r>
              <a:rPr lang="pl-PL" altLang="es-ES" sz="1200" b="0" dirty="0"/>
              <a:t> między kończynami, choć nie wykazuje ona istotnej zmiany w stosunku do wzorca prawidłowego.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altLang="es-ES" sz="1200" b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es-ES" sz="1200" b="0" dirty="0"/>
              <a:t>3. Po 6 miesiącach (POST 6M) obserwuje się powrót do wartości sprzed operacji; zauważa się również nieznaczne opóźnienie fazy </a:t>
            </a:r>
            <a:r>
              <a:rPr lang="pl-PL" altLang="es-ES" sz="1200" b="0" dirty="0" err="1"/>
              <a:t>propulsji</a:t>
            </a:r>
            <a:r>
              <a:rPr lang="pl-PL" altLang="es-ES" sz="1200" b="0" dirty="0"/>
              <a:t> w cyklu chodu (bardziej dostosowanej do normalnego wzorca) w porównaniu z morfologią sił PRE.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6E914C-D4D4-4E1B-A2D4-BEC8EAE69E5B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48288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dirty="0">
                <a:solidFill>
                  <a:srgbClr val="404040"/>
                </a:solidFill>
                <a:latin typeface="Calibri" pitchFamily="32" charset="0"/>
              </a:rPr>
              <a:t>U osób z HV może dochodzić do zmian w rozkładzie nacisku podeszwowego w okolicy </a:t>
            </a:r>
            <a:r>
              <a:rPr lang="pl-PL" sz="1200" b="0" dirty="0" err="1">
                <a:solidFill>
                  <a:srgbClr val="404040"/>
                </a:solidFill>
                <a:latin typeface="Calibri" pitchFamily="32" charset="0"/>
              </a:rPr>
              <a:t>przodostopia</a:t>
            </a:r>
            <a:r>
              <a:rPr lang="pl-PL" sz="1200" b="0" dirty="0">
                <a:solidFill>
                  <a:srgbClr val="404040"/>
                </a:solidFill>
                <a:latin typeface="Calibri" pitchFamily="32" charset="0"/>
              </a:rPr>
              <a:t> w porównaniu z osobami bez objawów.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200" b="0" dirty="0">
              <a:solidFill>
                <a:srgbClr val="404040"/>
              </a:solidFill>
              <a:latin typeface="Calibri" pitchFamily="3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dirty="0">
                <a:solidFill>
                  <a:srgbClr val="404040"/>
                </a:solidFill>
                <a:latin typeface="Calibri" pitchFamily="32" charset="0"/>
              </a:rPr>
              <a:t>W opisywanym przypadku można zaobserwować, że: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200" b="0" dirty="0">
              <a:solidFill>
                <a:srgbClr val="404040"/>
              </a:solidFill>
              <a:latin typeface="Calibri" pitchFamily="32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sz="1200" b="0" dirty="0">
                <a:solidFill>
                  <a:srgbClr val="404040"/>
                </a:solidFill>
                <a:latin typeface="Calibri" pitchFamily="32" charset="0"/>
              </a:rPr>
              <a:t>W fazie PRE występuje zmiana podparcia głów kości śródstopia w stosunku do bezobjawowego wzorca stopy </a:t>
            </a:r>
            <a:r>
              <a:rPr lang="pl-PL" sz="1200" b="0" dirty="0" err="1">
                <a:solidFill>
                  <a:srgbClr val="404040"/>
                </a:solidFill>
                <a:latin typeface="Calibri" pitchFamily="32" charset="0"/>
              </a:rPr>
              <a:t>kontralateralnej</a:t>
            </a:r>
            <a:r>
              <a:rPr lang="pl-PL" sz="1200" b="0" dirty="0">
                <a:solidFill>
                  <a:srgbClr val="404040"/>
                </a:solidFill>
                <a:latin typeface="Calibri" pitchFamily="32" charset="0"/>
              </a:rPr>
              <a:t>, podkreślając brak obciążenia w pierwszym stawie </a:t>
            </a:r>
            <a:r>
              <a:rPr lang="pl-PL" sz="1200" b="0" dirty="0" err="1">
                <a:solidFill>
                  <a:srgbClr val="404040"/>
                </a:solidFill>
                <a:latin typeface="Calibri" pitchFamily="32" charset="0"/>
              </a:rPr>
              <a:t>śródstopno</a:t>
            </a:r>
            <a:r>
              <a:rPr lang="pl-PL" sz="1200" b="0" dirty="0">
                <a:solidFill>
                  <a:srgbClr val="404040"/>
                </a:solidFill>
                <a:latin typeface="Calibri" pitchFamily="32" charset="0"/>
              </a:rPr>
              <a:t>-paliczkowym.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sz="1200" b="0" dirty="0">
                <a:solidFill>
                  <a:srgbClr val="404040"/>
                </a:solidFill>
                <a:latin typeface="Calibri" pitchFamily="32" charset="0"/>
              </a:rPr>
              <a:t>W fazie POST 3M obserwuje się większą zmianę, świadczącą o bardziej cofniętym podparciu śródstopia i braku wyraźnego obciążenia wzdłuż pierwszego promienia stopy.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sz="1200" b="0" dirty="0">
                <a:solidFill>
                  <a:srgbClr val="404040"/>
                </a:solidFill>
                <a:latin typeface="Calibri" pitchFamily="32" charset="0"/>
              </a:rPr>
              <a:t>W fazie POST 6M można zauważyć, że występuje już pewne obciążenie pierwszego palca i rozkład nacisku podobny do stopy </a:t>
            </a:r>
            <a:r>
              <a:rPr lang="pl-PL" sz="1200" b="0" dirty="0" err="1">
                <a:solidFill>
                  <a:srgbClr val="404040"/>
                </a:solidFill>
                <a:latin typeface="Calibri" pitchFamily="32" charset="0"/>
              </a:rPr>
              <a:t>kontralateralnej</a:t>
            </a:r>
            <a:r>
              <a:rPr lang="pl-PL" sz="1200" b="0" dirty="0">
                <a:solidFill>
                  <a:srgbClr val="404040"/>
                </a:solidFill>
                <a:latin typeface="Calibri" pitchFamily="32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404040"/>
              </a:solidFill>
              <a:latin typeface="Calibri" pitchFamily="3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200" b="0" dirty="0">
              <a:solidFill>
                <a:srgbClr val="404040"/>
              </a:solidFill>
              <a:latin typeface="Calibri" pitchFamily="32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6E914C-D4D4-4E1B-A2D4-BEC8EAE69E5B}" type="slidenum">
              <a:rPr lang="pl-PL" altLang="pl-PL" smtClean="0"/>
              <a:pPr>
                <a:defRPr/>
              </a:pPr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53604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Główne obszary zastosowań tych technik instrumentalnej analizy sił koncentrują się w obszarze klinicznym, w dziedzinie sportu i ergonomii, w tej ostatniej przede wszystkim do badania warunków pracy. Przykłady zastosowań mogą obejmować charakterystykę patologii układu mięśniowo-szkieletowego i ocenę funkcjonalną w codziennych czynnościach, ocenę techniki i wyników sportowych, a także ocenę niektórych zadań lub narzędzi związanych z pracą.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6E914C-D4D4-4E1B-A2D4-BEC8EAE69E5B}" type="slidenum">
              <a:rPr lang="pl-PL" altLang="pl-PL" smtClean="0"/>
              <a:pPr>
                <a:defRPr/>
              </a:pPr>
              <a:t>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91688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Przechodzimy do ćwiczenia związanego z analizą ruchu za pomocą technik instrumentalnych.</a:t>
            </a:r>
          </a:p>
          <a:p>
            <a:r>
              <a:rPr lang="pl-PL" dirty="0"/>
              <a:t>Najpierw dobierzcie się w pary i nadajcie każdej drużynie nazwę.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6E914C-D4D4-4E1B-A2D4-BEC8EAE69E5B}" type="slidenum">
              <a:rPr lang="pl-PL" altLang="pl-PL" smtClean="0"/>
              <a:pPr>
                <a:defRPr/>
              </a:pPr>
              <a:t>10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62398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tym etapie każdy zespół będzie musiał zaproponować temat do zbadania. Tematem tym będzie czynność, gest, patologia, staw lub część ciała, która może być mierzona za pomocą instrumentalnych technik analizy siły w różnych środowiskach. Nauczyciel może podać wstępny przykład, taki jak te przedstawione </a:t>
            </a:r>
            <a:r>
              <a:rPr lang="pl-PL"/>
              <a:t>na slajdzie</a:t>
            </a:r>
            <a:r>
              <a:rPr lang="pl-PL" dirty="0"/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6E914C-D4D4-4E1B-A2D4-BEC8EAE69E5B}" type="slidenum">
              <a:rPr lang="pl-PL" altLang="pl-PL" smtClean="0"/>
              <a:pPr>
                <a:defRPr/>
              </a:pPr>
              <a:t>11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25302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Treść arkusza przedstawia nauczyciel, a studenci pracują w parach, starając się odpowiedzieć na wszystkie pytania. Powinni wykorzystać do tego informacje pozyskane z wyszukiwarki internetowej,</a:t>
            </a:r>
            <a:r>
              <a:rPr lang="pl-PL" baseline="0" dirty="0"/>
              <a:t> a następnie opracować temat w formie krótkiej prezentacji </a:t>
            </a:r>
            <a:r>
              <a:rPr lang="pl-PL" baseline="0" dirty="0" err="1"/>
              <a:t>power</a:t>
            </a:r>
            <a:r>
              <a:rPr lang="pl-PL" baseline="0" dirty="0"/>
              <a:t> point.</a:t>
            </a:r>
            <a:endParaRPr lang="pl-PL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Nauczyciel może w trakcie realizacji ćwiczenia zebrać wątpliwości i je przedyskutować na koniec zajęć lub na innej sesji, prosząc ponadto studentów o samodzielne poszukanie odpowiedzi.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6E914C-D4D4-4E1B-A2D4-BEC8EAE69E5B}" type="slidenum">
              <a:rPr lang="pl-PL" altLang="pl-PL" smtClean="0"/>
              <a:pPr>
                <a:defRPr/>
              </a:pPr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74656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225554"/>
      </p:ext>
    </p:extLst>
  </p:cSld>
  <p:clrMapOvr>
    <a:masterClrMapping/>
  </p:clrMapOvr>
  <p:transition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339326563"/>
      </p:ext>
    </p:extLst>
  </p:cSld>
  <p:clrMapOvr>
    <a:masterClrMapping/>
  </p:clrMapOvr>
  <p:transition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512791"/>
      </p:ext>
    </p:extLst>
  </p:cSld>
  <p:clrMapOvr>
    <a:masterClrMapping/>
  </p:clrMapOvr>
  <p:transition advClick="0" advTm="3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75500510"/>
      </p:ext>
    </p:extLst>
  </p:cSld>
  <p:clrMapOvr>
    <a:masterClrMapping/>
  </p:clrMapOvr>
  <p:transition advClick="0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>
              <a:sym typeface="Arial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942999680"/>
      </p:ext>
    </p:extLst>
  </p:cSld>
  <p:clrMapOvr>
    <a:masterClrMapping/>
  </p:clrMapOvr>
  <p:transition advClick="0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9750" y="1778000"/>
            <a:ext cx="2447925" cy="3000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23957132"/>
      </p:ext>
    </p:extLst>
  </p:cSld>
  <p:clrMapOvr>
    <a:masterClrMapping/>
  </p:clrMapOvr>
  <p:transition advClick="0" advTm="3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34175" y="179388"/>
            <a:ext cx="2159000" cy="5781675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252413" y="179388"/>
            <a:ext cx="6329362" cy="578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24156749"/>
      </p:ext>
    </p:extLst>
  </p:cSld>
  <p:clrMapOvr>
    <a:masterClrMapping/>
  </p:clrMapOvr>
  <p:transition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124312"/>
      </p:ext>
    </p:extLst>
  </p:cSld>
  <p:clrMapOvr>
    <a:masterClrMapping/>
  </p:clrMapOvr>
  <p:transition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052746467"/>
      </p:ext>
    </p:extLst>
  </p:cSld>
  <p:clrMapOvr>
    <a:masterClrMapping/>
  </p:clrMapOvr>
  <p:transition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A28829C-D2C5-4D42-BE8A-4F8A4111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2B9414-CB0F-4C23-B371-28EC791D4E6B}" type="datetimeFigureOut">
              <a:rPr lang="es-ES" smtClean="0"/>
              <a:t>02/07/2021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D0BB456-2253-4052-BF6A-44170294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B6EDE6-DB8A-4DB0-A5E1-EE58A5EE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4C48ACA-3E37-4987-8F1A-67691E09B26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315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792898901"/>
      </p:ext>
    </p:extLst>
  </p:cSld>
  <p:clrMapOvr>
    <a:masterClrMapping/>
  </p:clrMapOvr>
  <p:transition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750" y="1778000"/>
            <a:ext cx="2447925" cy="3000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57903230"/>
      </p:ext>
    </p:extLst>
  </p:cSld>
  <p:clrMapOvr>
    <a:masterClrMapping/>
  </p:clrMapOvr>
  <p:transition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71424270"/>
      </p:ext>
    </p:extLst>
  </p:cSld>
  <p:clrMapOvr>
    <a:masterClrMapping/>
  </p:clrMapOvr>
  <p:transition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2413" y="1400175"/>
            <a:ext cx="4243387" cy="45608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00175"/>
            <a:ext cx="4244975" cy="45608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16525946"/>
      </p:ext>
    </p:extLst>
  </p:cSld>
  <p:clrMapOvr>
    <a:masterClrMapping/>
  </p:clrMapOvr>
  <p:transition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44907675"/>
      </p:ext>
    </p:extLst>
  </p:cSld>
  <p:clrMapOvr>
    <a:masterClrMapping/>
  </p:clrMapOvr>
  <p:transition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jp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jp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1.jpg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17" Type="http://schemas.openxmlformats.org/officeDocument/2006/relationships/image" Target="../media/image14.gi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7F5898CD-F109-43CE-8333-D377CDEFC4E3}"/>
              </a:ext>
            </a:extLst>
          </p:cNvPr>
          <p:cNvGrpSpPr/>
          <p:nvPr userDrawn="1"/>
        </p:nvGrpSpPr>
        <p:grpSpPr>
          <a:xfrm>
            <a:off x="1427789" y="2101850"/>
            <a:ext cx="6288423" cy="1543174"/>
            <a:chOff x="2483768" y="2101850"/>
            <a:chExt cx="6288423" cy="1543174"/>
          </a:xfrm>
        </p:grpSpPr>
        <p:pic>
          <p:nvPicPr>
            <p:cNvPr id="1032" name="Obraz 1">
              <a:extLst>
                <a:ext uri="{FF2B5EF4-FFF2-40B4-BE49-F238E27FC236}">
                  <a16:creationId xmlns:a16="http://schemas.microsoft.com/office/drawing/2014/main" id="{1407952D-8B25-4FA2-8918-81203F0FE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9351" y="2101850"/>
              <a:ext cx="1932840" cy="1543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pole tekstowe 17">
              <a:extLst>
                <a:ext uri="{FF2B5EF4-FFF2-40B4-BE49-F238E27FC236}">
                  <a16:creationId xmlns:a16="http://schemas.microsoft.com/office/drawing/2014/main" id="{D1CE1919-414B-4DE4-964C-B2C5E44ED078}"/>
                </a:ext>
              </a:extLst>
            </p:cNvPr>
            <p:cNvSpPr txBox="1"/>
            <p:nvPr userDrawn="1"/>
          </p:nvSpPr>
          <p:spPr bwMode="auto">
            <a:xfrm>
              <a:off x="2483768" y="2321491"/>
              <a:ext cx="4184730" cy="1103893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r"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  <a:ea typeface="Times New Roman" panose="02020603050405020304" pitchFamily="18" charset="0"/>
                </a:rPr>
                <a:t>Development of innovative training solutions in the ﬁeld of functional evaluation aimed at updating of the curricula of health sciences schools</a:t>
              </a:r>
              <a:endParaRPr lang="pl-PL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028" name="Obraz 13" descr="Logo Politechniki ÅlÄskiej">
            <a:extLst>
              <a:ext uri="{FF2B5EF4-FFF2-40B4-BE49-F238E27FC236}">
                <a16:creationId xmlns:a16="http://schemas.microsoft.com/office/drawing/2014/main" id="{FC0A478C-BDBE-4BDE-AA43-47749735BE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r="29419"/>
          <a:stretch>
            <a:fillRect/>
          </a:stretch>
        </p:blipFill>
        <p:spPr bwMode="auto">
          <a:xfrm>
            <a:off x="539750" y="5932488"/>
            <a:ext cx="18716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Obraz 14">
            <a:extLst>
              <a:ext uri="{FF2B5EF4-FFF2-40B4-BE49-F238E27FC236}">
                <a16:creationId xmlns:a16="http://schemas.microsoft.com/office/drawing/2014/main" id="{95BCF6DF-C3EE-4187-9DC0-ACE2D108ED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5805488"/>
            <a:ext cx="9747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Obraz 15">
            <a:extLst>
              <a:ext uri="{FF2B5EF4-FFF2-40B4-BE49-F238E27FC236}">
                <a16:creationId xmlns:a16="http://schemas.microsoft.com/office/drawing/2014/main" id="{1D9DFB03-099B-426B-8DE4-903ED8CC40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30379" r="9628" b="26703"/>
          <a:stretch>
            <a:fillRect/>
          </a:stretch>
        </p:blipFill>
        <p:spPr bwMode="auto">
          <a:xfrm>
            <a:off x="6958013" y="5868988"/>
            <a:ext cx="16462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n 11">
            <a:extLst>
              <a:ext uri="{FF2B5EF4-FFF2-40B4-BE49-F238E27FC236}">
                <a16:creationId xmlns:a16="http://schemas.microsoft.com/office/drawing/2014/main" id="{05FE09E8-6CB9-4FD9-9D83-68B2B84BA5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5983288"/>
            <a:ext cx="14525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78C4C2B-68B9-4C0C-9BAD-FF084FB00A3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1"/>
            <a:ext cx="9144000" cy="18592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5F30BC2-E2E6-493D-955E-C69103BB7BA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7" y="1327888"/>
            <a:ext cx="1812155" cy="516936"/>
          </a:xfrm>
          <a:prstGeom prst="rect">
            <a:avLst/>
          </a:prstGeom>
        </p:spPr>
      </p:pic>
      <p:pic>
        <p:nvPicPr>
          <p:cNvPr id="15" name="Imagen 1">
            <a:extLst>
              <a:ext uri="{FF2B5EF4-FFF2-40B4-BE49-F238E27FC236}">
                <a16:creationId xmlns:a16="http://schemas.microsoft.com/office/drawing/2014/main" id="{D69C079C-D2FD-47BA-A0D7-4871D4A9AFC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3" b="8290"/>
          <a:stretch/>
        </p:blipFill>
        <p:spPr bwMode="auto">
          <a:xfrm rot="16200000">
            <a:off x="-1467543" y="3788789"/>
            <a:ext cx="3324052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p:transition advClick="0" advTm="3000"/>
  <p:txStyles>
    <p:titleStyle>
      <a:lvl1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4572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241300" indent="-241300" algn="l" defTabSz="6429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22288" indent="-203200" algn="l" defTabSz="64293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803275" indent="-160338" algn="l" defTabSz="642938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</a:defRPr>
      </a:lvl3pPr>
      <a:lvl4pPr marL="1123950" indent="-160338" algn="l" defTabSz="642938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446213" indent="-158750" algn="l" defTabSz="642938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19034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3606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8178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2750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A25EB961-88E4-4728-B314-FAFCF9B56B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9360"/>
            <a:ext cx="9144000" cy="1859280"/>
          </a:xfrm>
          <a:prstGeom prst="rect">
            <a:avLst/>
          </a:prstGeom>
        </p:spPr>
      </p:pic>
      <p:pic>
        <p:nvPicPr>
          <p:cNvPr id="10" name="Obraz 13" descr="Logo Politechniki ÅlÄskiej">
            <a:extLst>
              <a:ext uri="{FF2B5EF4-FFF2-40B4-BE49-F238E27FC236}">
                <a16:creationId xmlns:a16="http://schemas.microsoft.com/office/drawing/2014/main" id="{E6F63310-57AE-4CB7-ABA2-0D38297FF5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r="29419"/>
          <a:stretch>
            <a:fillRect/>
          </a:stretch>
        </p:blipFill>
        <p:spPr bwMode="auto">
          <a:xfrm>
            <a:off x="539750" y="5932488"/>
            <a:ext cx="18716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4">
            <a:extLst>
              <a:ext uri="{FF2B5EF4-FFF2-40B4-BE49-F238E27FC236}">
                <a16:creationId xmlns:a16="http://schemas.microsoft.com/office/drawing/2014/main" id="{9292324C-CFB2-460B-9F44-369411AFF0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5805488"/>
            <a:ext cx="9747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5">
            <a:extLst>
              <a:ext uri="{FF2B5EF4-FFF2-40B4-BE49-F238E27FC236}">
                <a16:creationId xmlns:a16="http://schemas.microsoft.com/office/drawing/2014/main" id="{4053F563-1DBE-4277-9844-25737225E5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30379" r="9628" b="26703"/>
          <a:stretch>
            <a:fillRect/>
          </a:stretch>
        </p:blipFill>
        <p:spPr bwMode="auto">
          <a:xfrm>
            <a:off x="6958013" y="5868988"/>
            <a:ext cx="16462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1">
            <a:extLst>
              <a:ext uri="{FF2B5EF4-FFF2-40B4-BE49-F238E27FC236}">
                <a16:creationId xmlns:a16="http://schemas.microsoft.com/office/drawing/2014/main" id="{7119E8FE-952A-43B4-AB5D-00E7AAB77D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5983288"/>
            <a:ext cx="14525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>
            <a:extLst>
              <a:ext uri="{FF2B5EF4-FFF2-40B4-BE49-F238E27FC236}">
                <a16:creationId xmlns:a16="http://schemas.microsoft.com/office/drawing/2014/main" id="{4B91E131-E34F-4142-B43E-EB4BE20902F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42" y="1605980"/>
            <a:ext cx="1102916" cy="88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81C17BF-4D2D-4320-886C-F959A3F3F51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53" y="3789040"/>
            <a:ext cx="1812155" cy="5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5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D43AE6C3-53DE-461E-AC57-9DBAB6517C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55"/>
            <a:ext cx="9144000" cy="693420"/>
          </a:xfrm>
          <a:prstGeom prst="rect">
            <a:avLst/>
          </a:prstGeom>
        </p:spPr>
      </p:pic>
      <p:cxnSp>
        <p:nvCxnSpPr>
          <p:cNvPr id="2054" name="Łącznik prosty 12">
            <a:extLst>
              <a:ext uri="{FF2B5EF4-FFF2-40B4-BE49-F238E27FC236}">
                <a16:creationId xmlns:a16="http://schemas.microsoft.com/office/drawing/2014/main" id="{BDA8FF72-1F9A-4CBC-95D9-36F84D2911F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49213" y="6165304"/>
            <a:ext cx="9193213" cy="0"/>
          </a:xfrm>
          <a:prstGeom prst="line">
            <a:avLst/>
          </a:prstGeom>
          <a:noFill/>
          <a:ln w="12700" algn="ctr">
            <a:solidFill>
              <a:srgbClr val="0404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84B2078D-D761-4969-AC15-3F27511FE3F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60041"/>
            <a:ext cx="1235793" cy="352523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84DE3E14-E354-4D50-B4D8-AF37FC47E772}"/>
              </a:ext>
            </a:extLst>
          </p:cNvPr>
          <p:cNvGrpSpPr/>
          <p:nvPr userDrawn="1"/>
        </p:nvGrpSpPr>
        <p:grpSpPr>
          <a:xfrm>
            <a:off x="323528" y="6309320"/>
            <a:ext cx="2664296" cy="386577"/>
            <a:chOff x="395536" y="6066170"/>
            <a:chExt cx="3468321" cy="503237"/>
          </a:xfrm>
        </p:grpSpPr>
        <p:pic>
          <p:nvPicPr>
            <p:cNvPr id="2051" name="Obraz 13" descr="Logo Politechniki ÅlÄskiej">
              <a:extLst>
                <a:ext uri="{FF2B5EF4-FFF2-40B4-BE49-F238E27FC236}">
                  <a16:creationId xmlns:a16="http://schemas.microsoft.com/office/drawing/2014/main" id="{45244FFF-A08E-4535-B2FB-082E0D4E499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12"/>
            <a:stretch/>
          </p:blipFill>
          <p:spPr bwMode="auto">
            <a:xfrm>
              <a:off x="395536" y="6066170"/>
              <a:ext cx="575866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135AAC17-25D0-4F3A-8A2F-2B3D2BE9F5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834" y="6140748"/>
              <a:ext cx="686346" cy="354081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7910E8F0-C8C4-4479-9403-941484277E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612" y="6081970"/>
              <a:ext cx="470833" cy="471636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D4C56CC0-078F-4C43-8D48-D8AF647222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877" y="6141605"/>
              <a:ext cx="878980" cy="352366"/>
            </a:xfrm>
            <a:prstGeom prst="rect">
              <a:avLst/>
            </a:prstGeom>
          </p:spPr>
        </p:pic>
      </p:grpSp>
      <p:sp>
        <p:nvSpPr>
          <p:cNvPr id="7" name="pole tekstowe 17">
            <a:extLst>
              <a:ext uri="{FF2B5EF4-FFF2-40B4-BE49-F238E27FC236}">
                <a16:creationId xmlns:a16="http://schemas.microsoft.com/office/drawing/2014/main" id="{E7769513-69E3-4124-9A93-139F735492EC}"/>
              </a:ext>
            </a:extLst>
          </p:cNvPr>
          <p:cNvSpPr txBox="1"/>
          <p:nvPr userDrawn="1"/>
        </p:nvSpPr>
        <p:spPr>
          <a:xfrm>
            <a:off x="251520" y="116631"/>
            <a:ext cx="2980206" cy="432049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spcAft>
                <a:spcPts val="0"/>
              </a:spcAft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</a:rPr>
              <a:t>Development of innovative training solutions in the ﬁeld of functional evaluation aimed at updating of the curricula of health sciences schools</a:t>
            </a:r>
            <a:endParaRPr lang="pl-PL" sz="9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DF42E42-F554-4418-AD40-D27470710720}"/>
              </a:ext>
            </a:extLst>
          </p:cNvPr>
          <p:cNvCxnSpPr>
            <a:stCxn id="2051" idx="1"/>
          </p:cNvCxnSpPr>
          <p:nvPr userDrawn="1"/>
        </p:nvCxnSpPr>
        <p:spPr bwMode="auto">
          <a:xfrm flipV="1">
            <a:off x="323528" y="1340768"/>
            <a:ext cx="288032" cy="5161841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advClick="0" advTm="3000"/>
  <p:txStyles>
    <p:titleStyle>
      <a:lvl1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2pPr>
      <a:lvl3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3pPr>
      <a:lvl4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4pPr>
      <a:lvl5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5pPr>
      <a:lvl6pPr marL="4572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6pPr>
      <a:lvl7pPr marL="9144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7pPr>
      <a:lvl8pPr marL="13716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8pPr>
      <a:lvl9pPr marL="18288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9pPr>
    </p:titleStyle>
    <p:bodyStyle>
      <a:lvl1pPr marL="187325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defRPr lang="en-US" sz="11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901700" indent="-401638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2pPr>
      <a:lvl3pPr marL="1212850" indent="-400050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3pPr>
      <a:lvl4pPr marL="1527175" indent="-403225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4pPr>
      <a:lvl5pPr marL="1839913" indent="-401638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5pPr>
      <a:lvl6pPr marL="22971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6pPr>
      <a:lvl7pPr marL="27543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7pPr>
      <a:lvl8pPr marL="32115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8pPr>
      <a:lvl9pPr marL="36687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AE9CA9-0967-4022-809E-3EFAC109D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3645024"/>
            <a:ext cx="691276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MODUŁ PODSTAWY BIOMECHANIKI </a:t>
            </a:r>
          </a:p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Jednostka dydaktyczna D: TECHNIKI ANALIZY RUCHU I SIŁ</a:t>
            </a:r>
          </a:p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D.2 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Jak można mierzyć siłę i jakie parametry można analizować? Jakie są główne zastosowania takich pomiarów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?</a:t>
            </a:r>
          </a:p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Bradley Hand ITC" panose="03070402050302030203" pitchFamily="66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262893"/>
      </p:ext>
    </p:extLst>
  </p:cSld>
  <p:clrMapOvr>
    <a:masterClrMapping/>
  </p:clrMapOvr>
  <p:transition advClick="0"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EB41CE8E-9F6E-46A4-AB3E-339B3A887EF3}"/>
              </a:ext>
            </a:extLst>
          </p:cNvPr>
          <p:cNvSpPr/>
          <p:nvPr/>
        </p:nvSpPr>
        <p:spPr>
          <a:xfrm>
            <a:off x="467705" y="764704"/>
            <a:ext cx="82085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Zajęcia praktyczne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Resultado de imagen de couples icon">
            <a:extLst>
              <a:ext uri="{FF2B5EF4-FFF2-40B4-BE49-F238E27FC236}">
                <a16:creationId xmlns:a16="http://schemas.microsoft.com/office/drawing/2014/main" id="{7F8E08FB-811A-499F-AF95-D4477CB93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1768">
            <a:off x="6616333" y="1772939"/>
            <a:ext cx="1519286" cy="151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4">
            <a:extLst>
              <a:ext uri="{FF2B5EF4-FFF2-40B4-BE49-F238E27FC236}">
                <a16:creationId xmlns:a16="http://schemas.microsoft.com/office/drawing/2014/main" id="{5439722C-FA4C-4AE0-97C8-EFF5781A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700808"/>
            <a:ext cx="7200900" cy="604837"/>
          </a:xfrm>
        </p:spPr>
        <p:txBody>
          <a:bodyPr/>
          <a:lstStyle/>
          <a:p>
            <a:r>
              <a:rPr lang="en-GB" dirty="0"/>
              <a:t>Workflow</a:t>
            </a:r>
            <a:br>
              <a:rPr lang="en-GB" dirty="0"/>
            </a:br>
            <a:br>
              <a:rPr lang="en-GB" dirty="0"/>
            </a:br>
            <a:r>
              <a:rPr lang="pl-PL" dirty="0"/>
              <a:t>1. Dobierzcie się w pary</a:t>
            </a:r>
            <a:r>
              <a:rPr lang="es-ES" dirty="0"/>
              <a:t>!!</a:t>
            </a:r>
          </a:p>
        </p:txBody>
      </p:sp>
      <p:sp>
        <p:nvSpPr>
          <p:cNvPr id="9" name="CuadroTexto 6">
            <a:extLst>
              <a:ext uri="{FF2B5EF4-FFF2-40B4-BE49-F238E27FC236}">
                <a16:creationId xmlns:a16="http://schemas.microsoft.com/office/drawing/2014/main" id="{5E2C3BF1-EAEA-4C5B-88DB-5AE831B79CFC}"/>
              </a:ext>
            </a:extLst>
          </p:cNvPr>
          <p:cNvSpPr txBox="1"/>
          <p:nvPr/>
        </p:nvSpPr>
        <p:spPr>
          <a:xfrm>
            <a:off x="2555776" y="3426097"/>
            <a:ext cx="4176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Para 1. Jane </a:t>
            </a:r>
            <a:r>
              <a:rPr lang="en-US" sz="1400" dirty="0" err="1">
                <a:solidFill>
                  <a:schemeClr val="tx1"/>
                </a:solidFill>
              </a:rPr>
              <a:t>i</a:t>
            </a:r>
            <a:r>
              <a:rPr lang="en-US" sz="1400" dirty="0">
                <a:solidFill>
                  <a:schemeClr val="tx1"/>
                </a:solidFill>
              </a:rPr>
              <a:t> Peter: The Incredibles</a:t>
            </a:r>
          </a:p>
          <a:p>
            <a:r>
              <a:rPr lang="en-US" sz="1400" dirty="0">
                <a:solidFill>
                  <a:schemeClr val="tx1"/>
                </a:solidFill>
              </a:rPr>
              <a:t>Para 2. John </a:t>
            </a:r>
            <a:r>
              <a:rPr lang="en-US" sz="1400" dirty="0" err="1">
                <a:solidFill>
                  <a:schemeClr val="tx1"/>
                </a:solidFill>
              </a:rPr>
              <a:t>i</a:t>
            </a:r>
            <a:r>
              <a:rPr lang="en-US" sz="1400" dirty="0">
                <a:solidFill>
                  <a:schemeClr val="tx1"/>
                </a:solidFill>
              </a:rPr>
              <a:t> Will: The Outsiders</a:t>
            </a:r>
          </a:p>
          <a:p>
            <a:r>
              <a:rPr lang="en-US" sz="1400" dirty="0">
                <a:solidFill>
                  <a:schemeClr val="tx1"/>
                </a:solidFill>
              </a:rPr>
              <a:t>Para 3.</a:t>
            </a:r>
            <a:endParaRPr lang="pl-PL" sz="1400" dirty="0">
              <a:solidFill>
                <a:schemeClr val="tx1"/>
              </a:solidFill>
            </a:endParaRPr>
          </a:p>
          <a:p>
            <a:r>
              <a:rPr lang="es-ES" sz="1400" dirty="0">
                <a:solidFill>
                  <a:schemeClr val="tx1"/>
                </a:solidFill>
              </a:rPr>
              <a:t>4. …</a:t>
            </a:r>
          </a:p>
          <a:p>
            <a:r>
              <a:rPr lang="es-ES" sz="1400" dirty="0">
                <a:solidFill>
                  <a:schemeClr val="tx1"/>
                </a:solidFill>
              </a:rPr>
              <a:t>5.</a:t>
            </a:r>
          </a:p>
          <a:p>
            <a:r>
              <a:rPr lang="es-ES" sz="1400" dirty="0">
                <a:solidFill>
                  <a:schemeClr val="tx1"/>
                </a:solidFill>
              </a:rPr>
              <a:t>6.</a:t>
            </a:r>
          </a:p>
          <a:p>
            <a:r>
              <a:rPr lang="es-ES" sz="1400" dirty="0">
                <a:solidFill>
                  <a:schemeClr val="tx1"/>
                </a:solidFill>
              </a:rPr>
              <a:t>7.</a:t>
            </a:r>
          </a:p>
          <a:p>
            <a:r>
              <a:rPr lang="es-ES" sz="1400" dirty="0">
                <a:solidFill>
                  <a:schemeClr val="tx1"/>
                </a:solidFill>
              </a:rPr>
              <a:t>8.</a:t>
            </a:r>
          </a:p>
          <a:p>
            <a:r>
              <a:rPr lang="es-ES" sz="1400" dirty="0">
                <a:solidFill>
                  <a:schemeClr val="tx1"/>
                </a:solidFill>
              </a:rPr>
              <a:t>9.</a:t>
            </a:r>
          </a:p>
          <a:p>
            <a:r>
              <a:rPr lang="es-ES" sz="1400" dirty="0">
                <a:solidFill>
                  <a:schemeClr val="tx1"/>
                </a:solidFill>
              </a:rPr>
              <a:t>10</a:t>
            </a:r>
            <a:r>
              <a:rPr lang="es-ES" dirty="0">
                <a:solidFill>
                  <a:schemeClr val="tx1"/>
                </a:solidFill>
              </a:rPr>
              <a:t>.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6579314"/>
      </p:ext>
    </p:extLst>
  </p:cSld>
  <p:clrMapOvr>
    <a:masterClrMapping/>
  </p:clrMapOvr>
  <p:transition advClick="0"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EB41CE8E-9F6E-46A4-AB3E-339B3A887EF3}"/>
              </a:ext>
            </a:extLst>
          </p:cNvPr>
          <p:cNvSpPr/>
          <p:nvPr/>
        </p:nvSpPr>
        <p:spPr>
          <a:xfrm>
            <a:off x="467705" y="764704"/>
            <a:ext cx="82085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Zajęcia praktyczne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5439722C-FA4C-4AE0-97C8-EFF5781A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111237"/>
            <a:ext cx="7200900" cy="604837"/>
          </a:xfrm>
        </p:spPr>
        <p:txBody>
          <a:bodyPr/>
          <a:lstStyle/>
          <a:p>
            <a:r>
              <a:rPr lang="en-GB" dirty="0"/>
              <a:t>Workflow</a:t>
            </a:r>
            <a:br>
              <a:rPr lang="en-GB" dirty="0"/>
            </a:br>
            <a:br>
              <a:rPr lang="en-GB" dirty="0"/>
            </a:br>
            <a:r>
              <a:rPr lang="en-GB" dirty="0"/>
              <a:t>2. </a:t>
            </a:r>
            <a:r>
              <a:rPr lang="pl-PL" dirty="0"/>
              <a:t>Wybór tematu</a:t>
            </a:r>
            <a:r>
              <a:rPr lang="es-ES" dirty="0"/>
              <a:t>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6F7C197-8CE7-4783-A2A4-9FA9689623BE}"/>
              </a:ext>
            </a:extLst>
          </p:cNvPr>
          <p:cNvSpPr txBox="1"/>
          <p:nvPr/>
        </p:nvSpPr>
        <p:spPr>
          <a:xfrm>
            <a:off x="1547664" y="3356992"/>
            <a:ext cx="61206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tx1"/>
                </a:solidFill>
              </a:rPr>
              <a:t>1. Siła chwytu w zespole </a:t>
            </a:r>
            <a:r>
              <a:rPr lang="pl-PL" sz="1400" dirty="0" err="1">
                <a:solidFill>
                  <a:schemeClr val="tx1"/>
                </a:solidFill>
              </a:rPr>
              <a:t>cieśni</a:t>
            </a:r>
            <a:r>
              <a:rPr lang="pl-PL" sz="1400" dirty="0">
                <a:solidFill>
                  <a:schemeClr val="tx1"/>
                </a:solidFill>
              </a:rPr>
              <a:t> kanału nadgarstka. (The </a:t>
            </a:r>
            <a:r>
              <a:rPr lang="pl-PL" sz="1400" dirty="0" err="1">
                <a:solidFill>
                  <a:schemeClr val="tx1"/>
                </a:solidFill>
              </a:rPr>
              <a:t>incredibles</a:t>
            </a:r>
            <a:r>
              <a:rPr lang="pl-PL" sz="1400" dirty="0">
                <a:solidFill>
                  <a:schemeClr val="tx1"/>
                </a:solidFill>
              </a:rPr>
              <a:t>)</a:t>
            </a:r>
          </a:p>
          <a:p>
            <a:r>
              <a:rPr lang="pl-PL" sz="1400" dirty="0">
                <a:solidFill>
                  <a:schemeClr val="tx1"/>
                </a:solidFill>
              </a:rPr>
              <a:t>2. Osłabienie kończyn dolnych po operacji ACL. (The </a:t>
            </a:r>
            <a:r>
              <a:rPr lang="pl-PL" sz="1400" dirty="0" err="1">
                <a:solidFill>
                  <a:schemeClr val="tx1"/>
                </a:solidFill>
              </a:rPr>
              <a:t>Outsiders</a:t>
            </a:r>
            <a:r>
              <a:rPr lang="pl-PL" sz="1400" dirty="0">
                <a:solidFill>
                  <a:schemeClr val="tx1"/>
                </a:solidFill>
              </a:rPr>
              <a:t>).</a:t>
            </a:r>
          </a:p>
          <a:p>
            <a:r>
              <a:rPr lang="es-ES" sz="1400" dirty="0">
                <a:solidFill>
                  <a:schemeClr val="tx1"/>
                </a:solidFill>
              </a:rPr>
              <a:t>3. …</a:t>
            </a:r>
          </a:p>
          <a:p>
            <a:r>
              <a:rPr lang="es-ES" sz="1400" dirty="0">
                <a:solidFill>
                  <a:schemeClr val="tx1"/>
                </a:solidFill>
              </a:rPr>
              <a:t>4.</a:t>
            </a:r>
          </a:p>
          <a:p>
            <a:r>
              <a:rPr lang="es-ES" sz="1400" dirty="0">
                <a:solidFill>
                  <a:schemeClr val="tx1"/>
                </a:solidFill>
              </a:rPr>
              <a:t>5.</a:t>
            </a:r>
          </a:p>
        </p:txBody>
      </p:sp>
      <p:pic>
        <p:nvPicPr>
          <p:cNvPr id="1026" name="Picture 2" descr="Resultado de imagen de think free icon">
            <a:extLst>
              <a:ext uri="{FF2B5EF4-FFF2-40B4-BE49-F238E27FC236}">
                <a16:creationId xmlns:a16="http://schemas.microsoft.com/office/drawing/2014/main" id="{97EE6E70-1402-4F4A-AD99-1CD14B230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0768">
            <a:off x="6630339" y="1756390"/>
            <a:ext cx="1557317" cy="155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525448"/>
      </p:ext>
    </p:extLst>
  </p:cSld>
  <p:clrMapOvr>
    <a:masterClrMapping/>
  </p:clrMapOvr>
  <p:transition advClick="0"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497460C-DA28-4C42-BE8C-C7B6A7A94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406" y="3222414"/>
            <a:ext cx="1411684" cy="20004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098" name="Picture 2" descr="Resultado de imagen de filling icon">
            <a:extLst>
              <a:ext uri="{FF2B5EF4-FFF2-40B4-BE49-F238E27FC236}">
                <a16:creationId xmlns:a16="http://schemas.microsoft.com/office/drawing/2014/main" id="{2CE45A34-ACE3-4453-9AE9-3C114BAC9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3642">
            <a:off x="6698334" y="1826693"/>
            <a:ext cx="1707776" cy="182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35F219E-D842-4FDC-9DE8-45D061877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3508" y="2999418"/>
            <a:ext cx="1741206" cy="24464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68B1390-61C4-4BA4-AAD7-C35F959C2B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2870042"/>
            <a:ext cx="1951015" cy="27051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B41CE8E-9F6E-46A4-AB3E-339B3A887EF3}"/>
              </a:ext>
            </a:extLst>
          </p:cNvPr>
          <p:cNvSpPr/>
          <p:nvPr/>
        </p:nvSpPr>
        <p:spPr>
          <a:xfrm>
            <a:off x="467705" y="764704"/>
            <a:ext cx="82085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Zajęcia praktyczne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5439722C-FA4C-4AE0-97C8-EFF5781A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111237"/>
            <a:ext cx="7200900" cy="604837"/>
          </a:xfrm>
        </p:spPr>
        <p:txBody>
          <a:bodyPr/>
          <a:lstStyle/>
          <a:p>
            <a:r>
              <a:rPr lang="en-GB" dirty="0"/>
              <a:t>Workflow</a:t>
            </a:r>
            <a:br>
              <a:rPr lang="en-GB" dirty="0"/>
            </a:br>
            <a:br>
              <a:rPr lang="en-GB" dirty="0"/>
            </a:br>
            <a:r>
              <a:rPr lang="pl-PL" dirty="0"/>
              <a:t>3</a:t>
            </a:r>
            <a:r>
              <a:rPr lang="en-GB" dirty="0"/>
              <a:t>. </a:t>
            </a:r>
            <a:r>
              <a:rPr lang="pl-PL" dirty="0"/>
              <a:t>Wypełnij arkusz pracy</a:t>
            </a:r>
            <a:r>
              <a:rPr lang="es-E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49995269"/>
      </p:ext>
    </p:extLst>
  </p:cSld>
  <p:clrMapOvr>
    <a:masterClrMapping/>
  </p:clrMapOvr>
  <p:transition advClick="0" advTm="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439722C-FA4C-4AE0-97C8-EFF5781A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163231"/>
            <a:ext cx="7200900" cy="604837"/>
          </a:xfrm>
        </p:spPr>
        <p:txBody>
          <a:bodyPr/>
          <a:lstStyle/>
          <a:p>
            <a:r>
              <a:rPr lang="en-GB" dirty="0"/>
              <a:t>Workflow</a:t>
            </a:r>
            <a:br>
              <a:rPr lang="en-GB" dirty="0"/>
            </a:br>
            <a:br>
              <a:rPr lang="en-GB" dirty="0"/>
            </a:br>
            <a:r>
              <a:rPr lang="en-GB" dirty="0"/>
              <a:t>4. </a:t>
            </a:r>
            <a:r>
              <a:rPr lang="pl-PL" dirty="0"/>
              <a:t>Prezentacja rezultatów</a:t>
            </a:r>
            <a:endParaRPr lang="es-ES" dirty="0"/>
          </a:p>
        </p:txBody>
      </p:sp>
      <p:pic>
        <p:nvPicPr>
          <p:cNvPr id="5124" name="Picture 4" descr="Resultado de imagen de man speaking free icon">
            <a:extLst>
              <a:ext uri="{FF2B5EF4-FFF2-40B4-BE49-F238E27FC236}">
                <a16:creationId xmlns:a16="http://schemas.microsoft.com/office/drawing/2014/main" id="{F5BC3366-8880-4FDF-826C-DCFC32E27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3202">
            <a:off x="6607892" y="1558995"/>
            <a:ext cx="1734145" cy="173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de talking free icon">
            <a:extLst>
              <a:ext uri="{FF2B5EF4-FFF2-40B4-BE49-F238E27FC236}">
                <a16:creationId xmlns:a16="http://schemas.microsoft.com/office/drawing/2014/main" id="{200B6F61-5BCB-4442-92A0-8A3899B8A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04477"/>
            <a:ext cx="3087787" cy="308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B41CE8E-9F6E-46A4-AB3E-339B3A887EF3}"/>
              </a:ext>
            </a:extLst>
          </p:cNvPr>
          <p:cNvSpPr/>
          <p:nvPr/>
        </p:nvSpPr>
        <p:spPr>
          <a:xfrm>
            <a:off x="467705" y="764704"/>
            <a:ext cx="82085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Zajęcia praktyczne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41789"/>
      </p:ext>
    </p:extLst>
  </p:cSld>
  <p:clrMapOvr>
    <a:masterClrMapping/>
  </p:clrMapOvr>
  <p:transition advClick="0" advTm="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BBA00A72-9FDB-4EA5-83A5-93D85B2BAC60}"/>
              </a:ext>
            </a:extLst>
          </p:cNvPr>
          <p:cNvSpPr txBox="1"/>
          <p:nvPr/>
        </p:nvSpPr>
        <p:spPr>
          <a:xfrm>
            <a:off x="2267744" y="4509120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Wsparcie Komisji Europejskiej dla produkcji tej publikacji nie stanowi poparcia dla treści, które odzwierciedlają jedynie poglądy autorów, a Komisja nie może zostać pociągnięta do odpowiedzialności za jakiekolwiek wykorzystanie informacji w niej zawartych.</a:t>
            </a:r>
            <a:endParaRPr lang="pl-PL" sz="1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52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043930" y="2028616"/>
            <a:ext cx="705614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200" b="0" dirty="0">
                <a:solidFill>
                  <a:schemeClr val="accent2">
                    <a:lumMod val="75000"/>
                  </a:schemeClr>
                </a:solidFill>
              </a:rPr>
              <a:t>Jak mogę zmierzyć ruchy? Główne techniki analizy instrumentalnej w biomechanice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200" b="0" dirty="0">
                <a:solidFill>
                  <a:schemeClr val="accent2">
                    <a:lumMod val="75000"/>
                  </a:schemeClr>
                </a:solidFill>
              </a:rPr>
              <a:t>Studium przypadku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200" b="0" dirty="0">
                <a:solidFill>
                  <a:schemeClr val="accent2">
                    <a:lumMod val="75000"/>
                  </a:schemeClr>
                </a:solidFill>
              </a:rPr>
              <a:t>Główne obszary zastosowań i przykłady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-------------------------------------------------------------------------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Zajęcia warsztatowe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	 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323850" y="1412875"/>
            <a:ext cx="8135938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</a:rPr>
              <a:t>SPIS TREŚCI</a:t>
            </a:r>
          </a:p>
        </p:txBody>
      </p:sp>
    </p:spTree>
  </p:cSld>
  <p:clrMapOvr>
    <a:masterClrMapping/>
  </p:clrMapOvr>
  <p:transition advClick="0"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EB41CE8E-9F6E-46A4-AB3E-339B3A887EF3}"/>
              </a:ext>
            </a:extLst>
          </p:cNvPr>
          <p:cNvSpPr/>
          <p:nvPr/>
        </p:nvSpPr>
        <p:spPr>
          <a:xfrm>
            <a:off x="467705" y="764704"/>
            <a:ext cx="82085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Pomiar sił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7A4724-D01A-4328-9F0A-64B4410E64B9}"/>
              </a:ext>
            </a:extLst>
          </p:cNvPr>
          <p:cNvSpPr txBox="1"/>
          <p:nvPr/>
        </p:nvSpPr>
        <p:spPr>
          <a:xfrm>
            <a:off x="377677" y="1556792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tx1"/>
                </a:solidFill>
              </a:rPr>
              <a:t>Różne techniki wykorzystywane w biomechanice do analizy sił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DF322EB-DC0E-460C-8139-988FA96655E5}"/>
              </a:ext>
            </a:extLst>
          </p:cNvPr>
          <p:cNvSpPr/>
          <p:nvPr/>
        </p:nvSpPr>
        <p:spPr bwMode="auto">
          <a:xfrm>
            <a:off x="227557" y="2035072"/>
            <a:ext cx="3240199" cy="1008112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sz="2400" dirty="0">
                <a:solidFill>
                  <a:srgbClr val="0404E6"/>
                </a:solidFill>
                <a:latin typeface="Arial" charset="0"/>
                <a:sym typeface="Arial" charset="0"/>
              </a:rPr>
              <a:t>Siły reakcji</a:t>
            </a:r>
            <a:endParaRPr kumimoji="0" lang="en-GB" sz="2400" b="1" i="0" u="none" strike="noStrike" cap="none" normalizeH="0" baseline="0" dirty="0">
              <a:ln>
                <a:noFill/>
              </a:ln>
              <a:solidFill>
                <a:srgbClr val="0404E6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ACBA459-5AAC-4F9B-8BCD-2AE5F4AB77A7}"/>
              </a:ext>
            </a:extLst>
          </p:cNvPr>
          <p:cNvSpPr/>
          <p:nvPr/>
        </p:nvSpPr>
        <p:spPr bwMode="auto">
          <a:xfrm>
            <a:off x="2747522" y="2021905"/>
            <a:ext cx="3240199" cy="1008112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sym typeface="Arial" charset="0"/>
              </a:rPr>
              <a:t>Nacisk</a:t>
            </a:r>
            <a:endParaRPr kumimoji="0" lang="en-GB" sz="24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ED68F4B-F554-4853-B059-1A458DCE51C6}"/>
              </a:ext>
            </a:extLst>
          </p:cNvPr>
          <p:cNvSpPr/>
          <p:nvPr/>
        </p:nvSpPr>
        <p:spPr bwMode="auto">
          <a:xfrm>
            <a:off x="5676246" y="2035072"/>
            <a:ext cx="3240199" cy="1008112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sz="2400" dirty="0">
                <a:solidFill>
                  <a:srgbClr val="262673"/>
                </a:solidFill>
                <a:latin typeface="Arial" charset="0"/>
                <a:sym typeface="Arial" charset="0"/>
              </a:rPr>
              <a:t>Siła mięśniowa</a:t>
            </a:r>
            <a:endParaRPr kumimoji="0" lang="en-GB" sz="2400" b="1" i="0" u="none" strike="noStrike" cap="none" normalizeH="0" baseline="0" dirty="0">
              <a:ln>
                <a:noFill/>
              </a:ln>
              <a:solidFill>
                <a:srgbClr val="262673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9D89510-CCDC-4117-9C93-977CD65F0D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149" y="3360766"/>
            <a:ext cx="1472654" cy="1580711"/>
          </a:xfrm>
          <a:prstGeom prst="rect">
            <a:avLst/>
          </a:prstGeom>
        </p:spPr>
      </p:pic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AAE85A4E-0CEE-4592-8AC4-927E5C45BBDC}"/>
              </a:ext>
            </a:extLst>
          </p:cNvPr>
          <p:cNvCxnSpPr>
            <a:cxnSpLocks/>
          </p:cNvCxnSpPr>
          <p:nvPr/>
        </p:nvCxnSpPr>
        <p:spPr bwMode="auto">
          <a:xfrm flipV="1">
            <a:off x="1691680" y="3121354"/>
            <a:ext cx="767886" cy="1753694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Elipse 30">
            <a:extLst>
              <a:ext uri="{FF2B5EF4-FFF2-40B4-BE49-F238E27FC236}">
                <a16:creationId xmlns:a16="http://schemas.microsoft.com/office/drawing/2014/main" id="{F55C1118-74F2-403D-8D72-133E1EBF7EDD}"/>
              </a:ext>
            </a:extLst>
          </p:cNvPr>
          <p:cNvSpPr/>
          <p:nvPr/>
        </p:nvSpPr>
        <p:spPr bwMode="auto">
          <a:xfrm rot="3707928">
            <a:off x="4203576" y="4812396"/>
            <a:ext cx="328093" cy="4493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540EF8E4-0B5B-4131-87DB-3F013E9181F5}"/>
              </a:ext>
            </a:extLst>
          </p:cNvPr>
          <p:cNvCxnSpPr>
            <a:cxnSpLocks/>
          </p:cNvCxnSpPr>
          <p:nvPr/>
        </p:nvCxnSpPr>
        <p:spPr bwMode="auto">
          <a:xfrm>
            <a:off x="4495861" y="2800421"/>
            <a:ext cx="0" cy="1375958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Elipse 34">
            <a:extLst>
              <a:ext uri="{FF2B5EF4-FFF2-40B4-BE49-F238E27FC236}">
                <a16:creationId xmlns:a16="http://schemas.microsoft.com/office/drawing/2014/main" id="{79E56711-E982-4DF7-9099-269B5B066798}"/>
              </a:ext>
            </a:extLst>
          </p:cNvPr>
          <p:cNvSpPr/>
          <p:nvPr/>
        </p:nvSpPr>
        <p:spPr bwMode="auto">
          <a:xfrm rot="3707928">
            <a:off x="3733657" y="5307034"/>
            <a:ext cx="328093" cy="4493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085689F7-4AD5-4F82-9647-AC939E5F6130}"/>
              </a:ext>
            </a:extLst>
          </p:cNvPr>
          <p:cNvSpPr/>
          <p:nvPr/>
        </p:nvSpPr>
        <p:spPr bwMode="auto">
          <a:xfrm rot="3707928">
            <a:off x="3652558" y="4787055"/>
            <a:ext cx="328093" cy="4493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27BD7733-03FD-4BFE-BAA4-9D5AB4248253}"/>
              </a:ext>
            </a:extLst>
          </p:cNvPr>
          <p:cNvSpPr/>
          <p:nvPr/>
        </p:nvSpPr>
        <p:spPr bwMode="auto">
          <a:xfrm rot="3707928">
            <a:off x="4284675" y="5257763"/>
            <a:ext cx="328093" cy="4493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40C60A28-B625-4CDD-B3ED-AC382741A8BC}"/>
              </a:ext>
            </a:extLst>
          </p:cNvPr>
          <p:cNvSpPr/>
          <p:nvPr/>
        </p:nvSpPr>
        <p:spPr bwMode="auto">
          <a:xfrm rot="3707928">
            <a:off x="4653141" y="4466086"/>
            <a:ext cx="328093" cy="44930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67395014-52F1-4A4D-AC7F-C5ABDBE28683}"/>
              </a:ext>
            </a:extLst>
          </p:cNvPr>
          <p:cNvSpPr/>
          <p:nvPr/>
        </p:nvSpPr>
        <p:spPr bwMode="auto">
          <a:xfrm rot="3707928">
            <a:off x="4779491" y="4967587"/>
            <a:ext cx="328093" cy="4493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DDB9C1AC-ABAF-41AA-BFEF-88BE0E1F84FE}"/>
              </a:ext>
            </a:extLst>
          </p:cNvPr>
          <p:cNvSpPr/>
          <p:nvPr/>
        </p:nvSpPr>
        <p:spPr bwMode="auto">
          <a:xfrm rot="3707928">
            <a:off x="3986588" y="4399656"/>
            <a:ext cx="328093" cy="44930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AEC3C46-0411-494D-9FE6-561CAFEA003A}"/>
              </a:ext>
            </a:extLst>
          </p:cNvPr>
          <p:cNvCxnSpPr>
            <a:cxnSpLocks/>
          </p:cNvCxnSpPr>
          <p:nvPr/>
        </p:nvCxnSpPr>
        <p:spPr bwMode="auto">
          <a:xfrm>
            <a:off x="1691680" y="3360766"/>
            <a:ext cx="0" cy="151428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8A2BCA52-2782-48D0-B7CF-A036284FEB68}"/>
              </a:ext>
            </a:extLst>
          </p:cNvPr>
          <p:cNvCxnSpPr>
            <a:cxnSpLocks/>
          </p:cNvCxnSpPr>
          <p:nvPr/>
        </p:nvCxnSpPr>
        <p:spPr bwMode="auto">
          <a:xfrm flipH="1">
            <a:off x="1081197" y="4875047"/>
            <a:ext cx="610483" cy="56793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8CA310F-AA73-4816-96E7-7E2DBA63889C}"/>
              </a:ext>
            </a:extLst>
          </p:cNvPr>
          <p:cNvCxnSpPr>
            <a:cxnSpLocks/>
          </p:cNvCxnSpPr>
          <p:nvPr/>
        </p:nvCxnSpPr>
        <p:spPr bwMode="auto">
          <a:xfrm>
            <a:off x="1691680" y="4875047"/>
            <a:ext cx="504056" cy="56793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869930"/>
      </p:ext>
    </p:extLst>
  </p:cSld>
  <p:clrMapOvr>
    <a:masterClrMapping/>
  </p:clrMapOvr>
  <p:transition advClick="0" advTm="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7AC2B-B4E8-4F30-950B-178884694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484784"/>
            <a:ext cx="7200900" cy="604837"/>
          </a:xfrm>
        </p:spPr>
        <p:txBody>
          <a:bodyPr/>
          <a:lstStyle/>
          <a:p>
            <a:r>
              <a:rPr lang="pl-PL" dirty="0"/>
              <a:t>Paluch koślawy / </a:t>
            </a:r>
            <a:r>
              <a:rPr lang="en-GB" dirty="0"/>
              <a:t>Hallux valgus </a:t>
            </a:r>
          </a:p>
        </p:txBody>
      </p:sp>
      <p:sp>
        <p:nvSpPr>
          <p:cNvPr id="4" name="Prostokąt 1">
            <a:extLst>
              <a:ext uri="{FF2B5EF4-FFF2-40B4-BE49-F238E27FC236}">
                <a16:creationId xmlns:a16="http://schemas.microsoft.com/office/drawing/2014/main" id="{4C40B66E-7D1B-454F-9DAB-D0AE1D029334}"/>
              </a:ext>
            </a:extLst>
          </p:cNvPr>
          <p:cNvSpPr/>
          <p:nvPr/>
        </p:nvSpPr>
        <p:spPr>
          <a:xfrm>
            <a:off x="467705" y="980728"/>
            <a:ext cx="82085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Studium przypadku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CDD32E-26E9-434B-9516-D9A06B3C9B6B}"/>
              </a:ext>
            </a:extLst>
          </p:cNvPr>
          <p:cNvSpPr txBox="1"/>
          <p:nvPr/>
        </p:nvSpPr>
        <p:spPr>
          <a:xfrm>
            <a:off x="355058" y="2131129"/>
            <a:ext cx="658310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>
                <a:solidFill>
                  <a:schemeClr val="tx1"/>
                </a:solidFill>
              </a:rPr>
              <a:t>Wprowadzenie</a:t>
            </a:r>
            <a:r>
              <a:rPr lang="pl-PL" sz="1400" b="0" dirty="0">
                <a:solidFill>
                  <a:schemeClr val="tx1"/>
                </a:solidFill>
              </a:rPr>
              <a:t>: </a:t>
            </a:r>
            <a:r>
              <a:rPr lang="pl-PL" sz="1400" b="0" dirty="0" err="1">
                <a:solidFill>
                  <a:schemeClr val="tx1"/>
                </a:solidFill>
              </a:rPr>
              <a:t>Hallux</a:t>
            </a:r>
            <a:r>
              <a:rPr lang="pl-PL" sz="1400" b="0" dirty="0">
                <a:solidFill>
                  <a:schemeClr val="tx1"/>
                </a:solidFill>
              </a:rPr>
              <a:t> </a:t>
            </a:r>
            <a:r>
              <a:rPr lang="pl-PL" sz="1400" b="0" dirty="0" err="1">
                <a:solidFill>
                  <a:schemeClr val="tx1"/>
                </a:solidFill>
              </a:rPr>
              <a:t>valgus</a:t>
            </a:r>
            <a:r>
              <a:rPr lang="pl-PL" sz="1400" b="0" dirty="0">
                <a:solidFill>
                  <a:schemeClr val="tx1"/>
                </a:solidFill>
              </a:rPr>
              <a:t> (HV) jest deformacją kostną nad pierwszym promieniem stopy. Biomechanika stopy może być zmieniona w większym lub mniejszym stopniu w zależności od stopnia nabytego zniekształcenia. </a:t>
            </a:r>
          </a:p>
          <a:p>
            <a:pPr algn="just"/>
            <a:r>
              <a:rPr lang="pl-PL" sz="1400" b="0" dirty="0">
                <a:solidFill>
                  <a:schemeClr val="tx1"/>
                </a:solidFill>
              </a:rPr>
              <a:t>Może ona również powodować ból i utrudniać prawidłowy chód. </a:t>
            </a:r>
          </a:p>
          <a:p>
            <a:pPr algn="just"/>
            <a:r>
              <a:rPr lang="pl-PL" sz="1400" b="0" dirty="0">
                <a:solidFill>
                  <a:schemeClr val="tx1"/>
                </a:solidFill>
              </a:rPr>
              <a:t>W celu uniknięcia tych problemów w chirurgii wprowadzono nowe rozwiązania. Jednym z nich jest małoinwazyjna korekcja za pomocą technik przezskórnych. </a:t>
            </a:r>
          </a:p>
          <a:p>
            <a:pPr algn="just"/>
            <a:r>
              <a:rPr lang="pl-PL" sz="1400" b="0" dirty="0">
                <a:solidFill>
                  <a:schemeClr val="tx1"/>
                </a:solidFill>
              </a:rPr>
              <a:t>Głównym celem tej operacji jest morfologiczne i funkcjonalne przywrócenie równowagi pierwszego stawu </a:t>
            </a:r>
            <a:r>
              <a:rPr lang="pl-PL" sz="1400" b="0" dirty="0" err="1">
                <a:solidFill>
                  <a:schemeClr val="tx1"/>
                </a:solidFill>
              </a:rPr>
              <a:t>śródstopno</a:t>
            </a:r>
            <a:r>
              <a:rPr lang="pl-PL" sz="1400" b="0" dirty="0">
                <a:solidFill>
                  <a:schemeClr val="tx1"/>
                </a:solidFill>
              </a:rPr>
              <a:t>-paliczkowego i pierwszego promienia.</a:t>
            </a:r>
          </a:p>
          <a:p>
            <a:pPr algn="just"/>
            <a:endParaRPr lang="pl-PL" sz="1400" b="0" dirty="0">
              <a:solidFill>
                <a:schemeClr val="tx1"/>
              </a:solidFill>
            </a:endParaRPr>
          </a:p>
          <a:p>
            <a:pPr algn="just"/>
            <a:r>
              <a:rPr lang="pl-PL" sz="1400" dirty="0">
                <a:solidFill>
                  <a:schemeClr val="tx1"/>
                </a:solidFill>
              </a:rPr>
              <a:t>Hipoteza</a:t>
            </a:r>
            <a:r>
              <a:rPr lang="pl-PL" sz="1400" b="0" dirty="0">
                <a:solidFill>
                  <a:schemeClr val="tx1"/>
                </a:solidFill>
              </a:rPr>
              <a:t>: ta nowa technika jest w stanie zredukować zmiany biomechaniczne spowodowane HV i poprawić funkcjonalność.</a:t>
            </a:r>
          </a:p>
          <a:p>
            <a:pPr algn="just"/>
            <a:endParaRPr lang="pl-PL" sz="1400" b="0" dirty="0">
              <a:solidFill>
                <a:schemeClr val="tx1"/>
              </a:solidFill>
            </a:endParaRPr>
          </a:p>
          <a:p>
            <a:pPr algn="just"/>
            <a:r>
              <a:rPr lang="pl-PL" sz="1400" dirty="0">
                <a:solidFill>
                  <a:schemeClr val="tx1"/>
                </a:solidFill>
              </a:rPr>
              <a:t>Cele</a:t>
            </a:r>
            <a:r>
              <a:rPr lang="pl-PL" sz="1400" b="0" dirty="0">
                <a:solidFill>
                  <a:schemeClr val="tx1"/>
                </a:solidFill>
              </a:rPr>
              <a:t>: Ustalenie skuteczności tej techniki w odniesieniu do poprawy funkcjonalności poprzez kliniczną analizę chodu, poprzez badanie sił i nacisków wytwarzanych podczas tej czynności.</a:t>
            </a:r>
          </a:p>
          <a:p>
            <a:pPr algn="just"/>
            <a:r>
              <a:rPr lang="pl-PL" sz="1400" b="0" dirty="0">
                <a:solidFill>
                  <a:schemeClr val="tx1"/>
                </a:solidFill>
              </a:rPr>
              <a:t>W tym celu, przedstawiono studium przypadku osoby z deformacją HV (łagodny stopień).</a:t>
            </a: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3BA000A-14D9-4C23-8298-D986305E09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494" y="4149080"/>
            <a:ext cx="1649884" cy="17281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3B3D4A3-EC42-4929-8DB5-AD51ADB6E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979" y="2056477"/>
            <a:ext cx="1914517" cy="1826401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7CCF88E0-F378-4B3F-992F-F4FAB44D7426}"/>
              </a:ext>
            </a:extLst>
          </p:cNvPr>
          <p:cNvSpPr/>
          <p:nvPr/>
        </p:nvSpPr>
        <p:spPr bwMode="auto">
          <a:xfrm>
            <a:off x="7251510" y="1988840"/>
            <a:ext cx="673386" cy="604836"/>
          </a:xfrm>
          <a:prstGeom prst="ellipse">
            <a:avLst/>
          </a:prstGeom>
          <a:noFill/>
          <a:ln w="127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9CF0F5-393F-4BAB-9BE1-4DC7E60AF9FC}"/>
              </a:ext>
            </a:extLst>
          </p:cNvPr>
          <p:cNvSpPr/>
          <p:nvPr/>
        </p:nvSpPr>
        <p:spPr bwMode="auto">
          <a:xfrm>
            <a:off x="7226196" y="4048300"/>
            <a:ext cx="673386" cy="604836"/>
          </a:xfrm>
          <a:prstGeom prst="ellipse">
            <a:avLst/>
          </a:prstGeom>
          <a:noFill/>
          <a:ln w="127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3DD2E177-C918-46F6-B001-9ED032662632}"/>
              </a:ext>
            </a:extLst>
          </p:cNvPr>
          <p:cNvCxnSpPr/>
          <p:nvPr/>
        </p:nvCxnSpPr>
        <p:spPr bwMode="auto">
          <a:xfrm>
            <a:off x="7539542" y="4365104"/>
            <a:ext cx="144016" cy="72008"/>
          </a:xfrm>
          <a:prstGeom prst="straightConnector1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38D9D640-F61B-4CAD-A862-D6D6A78B9F7E}"/>
              </a:ext>
            </a:extLst>
          </p:cNvPr>
          <p:cNvCxnSpPr/>
          <p:nvPr/>
        </p:nvCxnSpPr>
        <p:spPr bwMode="auto">
          <a:xfrm>
            <a:off x="7467534" y="4437112"/>
            <a:ext cx="144016" cy="72008"/>
          </a:xfrm>
          <a:prstGeom prst="straightConnector1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63024499"/>
      </p:ext>
    </p:extLst>
  </p:cSld>
  <p:clrMapOvr>
    <a:masterClrMapping/>
  </p:clrMapOvr>
  <p:transition advClick="0" advTm="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B99CA8-B9C1-4024-A03D-ED3F278CF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117577"/>
            <a:ext cx="7200900" cy="604837"/>
          </a:xfrm>
        </p:spPr>
        <p:txBody>
          <a:bodyPr/>
          <a:lstStyle/>
          <a:p>
            <a:r>
              <a:rPr lang="pl-PL" dirty="0"/>
              <a:t>Metody</a:t>
            </a:r>
            <a:endParaRPr lang="en-GB" dirty="0"/>
          </a:p>
        </p:txBody>
      </p:sp>
      <p:pic>
        <p:nvPicPr>
          <p:cNvPr id="1026" name="Picture 2" descr="Resultado de imagen de man walking  icon free">
            <a:extLst>
              <a:ext uri="{FF2B5EF4-FFF2-40B4-BE49-F238E27FC236}">
                <a16:creationId xmlns:a16="http://schemas.microsoft.com/office/drawing/2014/main" id="{A947F232-8B93-4CF6-986D-1B4B22E8E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80" y="2513642"/>
            <a:ext cx="2438686" cy="243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E6C98D5-EB1A-4E90-8809-26B811249626}"/>
              </a:ext>
            </a:extLst>
          </p:cNvPr>
          <p:cNvSpPr/>
          <p:nvPr/>
        </p:nvSpPr>
        <p:spPr bwMode="auto">
          <a:xfrm>
            <a:off x="152253" y="3370480"/>
            <a:ext cx="3240199" cy="1008112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sz="2400" dirty="0">
                <a:solidFill>
                  <a:srgbClr val="0404E6"/>
                </a:solidFill>
                <a:latin typeface="Arial" charset="0"/>
                <a:sym typeface="Arial" charset="0"/>
              </a:rPr>
              <a:t>Siły reakcji</a:t>
            </a:r>
            <a:endParaRPr kumimoji="0" lang="en-GB" sz="2400" b="1" i="0" u="none" strike="noStrike" cap="none" normalizeH="0" baseline="0" dirty="0">
              <a:ln>
                <a:noFill/>
              </a:ln>
              <a:solidFill>
                <a:srgbClr val="0404E6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185D79E-90A2-490E-B83D-1EAB40800634}"/>
              </a:ext>
            </a:extLst>
          </p:cNvPr>
          <p:cNvSpPr/>
          <p:nvPr/>
        </p:nvSpPr>
        <p:spPr bwMode="auto">
          <a:xfrm>
            <a:off x="5440119" y="3356992"/>
            <a:ext cx="3240199" cy="1008112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sym typeface="Arial" charset="0"/>
              </a:rPr>
              <a:t>Nacisk</a:t>
            </a:r>
            <a:endParaRPr kumimoji="0" lang="en-GB" sz="24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50892D-63A9-4613-9859-68F4DC88AB29}"/>
              </a:ext>
            </a:extLst>
          </p:cNvPr>
          <p:cNvSpPr txBox="1"/>
          <p:nvPr/>
        </p:nvSpPr>
        <p:spPr>
          <a:xfrm>
            <a:off x="755576" y="5765194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tx1"/>
                </a:solidFill>
              </a:rPr>
              <a:t>Platforma siłowa</a:t>
            </a:r>
            <a:r>
              <a:rPr lang="en-GB" sz="2000" dirty="0">
                <a:solidFill>
                  <a:schemeClr val="tx1"/>
                </a:solidFill>
              </a:rPr>
              <a:t>			</a:t>
            </a:r>
            <a:r>
              <a:rPr lang="pl-PL" sz="2000" dirty="0">
                <a:solidFill>
                  <a:schemeClr val="tx1"/>
                </a:solidFill>
              </a:rPr>
              <a:t>Wkładki pomiaru nacisku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FA4E766-CE18-4F85-A32F-FF1B4AAA499B}"/>
              </a:ext>
            </a:extLst>
          </p:cNvPr>
          <p:cNvSpPr/>
          <p:nvPr/>
        </p:nvSpPr>
        <p:spPr bwMode="auto">
          <a:xfrm rot="851868">
            <a:off x="1021355" y="2415457"/>
            <a:ext cx="1234693" cy="840141"/>
          </a:xfrm>
          <a:prstGeom prst="rect">
            <a:avLst/>
          </a:prstGeom>
          <a:noFill/>
          <a:ln w="12700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FC943143-9B93-4A5A-ADC0-60696708E214}"/>
              </a:ext>
            </a:extLst>
          </p:cNvPr>
          <p:cNvCxnSpPr>
            <a:cxnSpLocks/>
          </p:cNvCxnSpPr>
          <p:nvPr/>
        </p:nvCxnSpPr>
        <p:spPr bwMode="auto">
          <a:xfrm flipV="1">
            <a:off x="1547664" y="1340768"/>
            <a:ext cx="504056" cy="149475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41F617ED-AFFA-4148-AA27-DFB6A3D5B88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403648" y="1124744"/>
            <a:ext cx="144016" cy="171078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A8E292A1-91FF-473F-A602-805EFACC0E4B}"/>
              </a:ext>
            </a:extLst>
          </p:cNvPr>
          <p:cNvCxnSpPr/>
          <p:nvPr/>
        </p:nvCxnSpPr>
        <p:spPr bwMode="auto">
          <a:xfrm>
            <a:off x="1547664" y="2835527"/>
            <a:ext cx="936104" cy="23343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FC12ABD7-3AA3-45CA-9E64-DA125F27C79F}"/>
              </a:ext>
            </a:extLst>
          </p:cNvPr>
          <p:cNvCxnSpPr/>
          <p:nvPr/>
        </p:nvCxnSpPr>
        <p:spPr bwMode="auto">
          <a:xfrm flipH="1">
            <a:off x="1403648" y="2835527"/>
            <a:ext cx="144016" cy="55865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3" name="Grupo 22">
            <a:extLst>
              <a:ext uri="{FF2B5EF4-FFF2-40B4-BE49-F238E27FC236}">
                <a16:creationId xmlns:a16="http://schemas.microsoft.com/office/drawing/2014/main" id="{9D6FE1DA-C3F6-4C06-AA73-019329E820AF}"/>
              </a:ext>
            </a:extLst>
          </p:cNvPr>
          <p:cNvGrpSpPr/>
          <p:nvPr/>
        </p:nvGrpSpPr>
        <p:grpSpPr>
          <a:xfrm>
            <a:off x="6290723" y="1756845"/>
            <a:ext cx="1652914" cy="1553479"/>
            <a:chOff x="6300192" y="3175192"/>
            <a:chExt cx="1526469" cy="1526469"/>
          </a:xfrm>
        </p:grpSpPr>
        <p:pic>
          <p:nvPicPr>
            <p:cNvPr id="1030" name="Picture 6" descr="Resultado de imagen de footprint free icon">
              <a:extLst>
                <a:ext uri="{FF2B5EF4-FFF2-40B4-BE49-F238E27FC236}">
                  <a16:creationId xmlns:a16="http://schemas.microsoft.com/office/drawing/2014/main" id="{B3B340F5-21D7-4E69-801C-7CB6500EB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3175192"/>
              <a:ext cx="1526469" cy="1526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92D2D207-5702-4392-9724-468D4A793629}"/>
                </a:ext>
              </a:extLst>
            </p:cNvPr>
            <p:cNvSpPr/>
            <p:nvPr/>
          </p:nvSpPr>
          <p:spPr bwMode="auto">
            <a:xfrm>
              <a:off x="6565701" y="3587364"/>
              <a:ext cx="315562" cy="601439"/>
            </a:xfrm>
            <a:custGeom>
              <a:avLst/>
              <a:gdLst>
                <a:gd name="connsiteX0" fmla="*/ 187524 w 315562"/>
                <a:gd name="connsiteY0" fmla="*/ 10705 h 601439"/>
                <a:gd name="connsiteX1" fmla="*/ 39887 w 315562"/>
                <a:gd name="connsiteY1" fmla="*/ 86905 h 601439"/>
                <a:gd name="connsiteX2" fmla="*/ 1787 w 315562"/>
                <a:gd name="connsiteY2" fmla="*/ 217874 h 601439"/>
                <a:gd name="connsiteX3" fmla="*/ 8930 w 315562"/>
                <a:gd name="connsiteY3" fmla="*/ 453617 h 601439"/>
                <a:gd name="connsiteX4" fmla="*/ 32743 w 315562"/>
                <a:gd name="connsiteY4" fmla="*/ 601255 h 601439"/>
                <a:gd name="connsiteX5" fmla="*/ 130374 w 315562"/>
                <a:gd name="connsiteY5" fmla="*/ 425042 h 601439"/>
                <a:gd name="connsiteX6" fmla="*/ 137518 w 315562"/>
                <a:gd name="connsiteY6" fmla="*/ 279786 h 601439"/>
                <a:gd name="connsiteX7" fmla="*/ 218480 w 315562"/>
                <a:gd name="connsiteY7" fmla="*/ 177392 h 601439"/>
                <a:gd name="connsiteX8" fmla="*/ 294680 w 315562"/>
                <a:gd name="connsiteY8" fmla="*/ 117861 h 601439"/>
                <a:gd name="connsiteX9" fmla="*/ 313730 w 315562"/>
                <a:gd name="connsiteY9" fmla="*/ 36899 h 601439"/>
                <a:gd name="connsiteX10" fmla="*/ 258962 w 315562"/>
                <a:gd name="connsiteY10" fmla="*/ 3561 h 601439"/>
                <a:gd name="connsiteX11" fmla="*/ 187524 w 315562"/>
                <a:gd name="connsiteY11" fmla="*/ 10705 h 60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5562" h="601439">
                  <a:moveTo>
                    <a:pt x="187524" y="10705"/>
                  </a:moveTo>
                  <a:cubicBezTo>
                    <a:pt x="151011" y="24596"/>
                    <a:pt x="70843" y="52377"/>
                    <a:pt x="39887" y="86905"/>
                  </a:cubicBezTo>
                  <a:cubicBezTo>
                    <a:pt x="8931" y="121433"/>
                    <a:pt x="6946" y="156755"/>
                    <a:pt x="1787" y="217874"/>
                  </a:cubicBezTo>
                  <a:cubicBezTo>
                    <a:pt x="-3373" y="278993"/>
                    <a:pt x="3771" y="389720"/>
                    <a:pt x="8930" y="453617"/>
                  </a:cubicBezTo>
                  <a:cubicBezTo>
                    <a:pt x="14089" y="517514"/>
                    <a:pt x="12502" y="606018"/>
                    <a:pt x="32743" y="601255"/>
                  </a:cubicBezTo>
                  <a:cubicBezTo>
                    <a:pt x="52984" y="596493"/>
                    <a:pt x="112911" y="478620"/>
                    <a:pt x="130374" y="425042"/>
                  </a:cubicBezTo>
                  <a:cubicBezTo>
                    <a:pt x="147836" y="371464"/>
                    <a:pt x="122834" y="321061"/>
                    <a:pt x="137518" y="279786"/>
                  </a:cubicBezTo>
                  <a:cubicBezTo>
                    <a:pt x="152202" y="238511"/>
                    <a:pt x="192286" y="204379"/>
                    <a:pt x="218480" y="177392"/>
                  </a:cubicBezTo>
                  <a:cubicBezTo>
                    <a:pt x="244674" y="150405"/>
                    <a:pt x="278805" y="141276"/>
                    <a:pt x="294680" y="117861"/>
                  </a:cubicBezTo>
                  <a:cubicBezTo>
                    <a:pt x="310555" y="94446"/>
                    <a:pt x="319683" y="55949"/>
                    <a:pt x="313730" y="36899"/>
                  </a:cubicBezTo>
                  <a:cubicBezTo>
                    <a:pt x="307777" y="17849"/>
                    <a:pt x="278806" y="8323"/>
                    <a:pt x="258962" y="3561"/>
                  </a:cubicBezTo>
                  <a:cubicBezTo>
                    <a:pt x="239118" y="-1201"/>
                    <a:pt x="224037" y="-3186"/>
                    <a:pt x="187524" y="10705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3C37A43C-2E8E-4FB2-8FC5-593110CE3526}"/>
                </a:ext>
              </a:extLst>
            </p:cNvPr>
            <p:cNvSpPr/>
            <p:nvPr/>
          </p:nvSpPr>
          <p:spPr bwMode="auto">
            <a:xfrm>
              <a:off x="6630887" y="4291525"/>
              <a:ext cx="293375" cy="281311"/>
            </a:xfrm>
            <a:custGeom>
              <a:avLst/>
              <a:gdLst>
                <a:gd name="connsiteX0" fmla="*/ 894 w 293375"/>
                <a:gd name="connsiteY0" fmla="*/ 16156 h 281311"/>
                <a:gd name="connsiteX1" fmla="*/ 53282 w 293375"/>
                <a:gd name="connsiteY1" fmla="*/ 168556 h 281311"/>
                <a:gd name="connsiteX2" fmla="*/ 134244 w 293375"/>
                <a:gd name="connsiteY2" fmla="*/ 278094 h 281311"/>
                <a:gd name="connsiteX3" fmla="*/ 284263 w 293375"/>
                <a:gd name="connsiteY3" fmla="*/ 239994 h 281311"/>
                <a:gd name="connsiteX4" fmla="*/ 265213 w 293375"/>
                <a:gd name="connsiteY4" fmla="*/ 116169 h 281311"/>
                <a:gd name="connsiteX5" fmla="*/ 169963 w 293375"/>
                <a:gd name="connsiteY5" fmla="*/ 32825 h 281311"/>
                <a:gd name="connsiteX6" fmla="*/ 96144 w 293375"/>
                <a:gd name="connsiteY6" fmla="*/ 9013 h 281311"/>
                <a:gd name="connsiteX7" fmla="*/ 894 w 293375"/>
                <a:gd name="connsiteY7" fmla="*/ 16156 h 281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3375" h="281311">
                  <a:moveTo>
                    <a:pt x="894" y="16156"/>
                  </a:moveTo>
                  <a:cubicBezTo>
                    <a:pt x="-6250" y="42746"/>
                    <a:pt x="31057" y="124900"/>
                    <a:pt x="53282" y="168556"/>
                  </a:cubicBezTo>
                  <a:cubicBezTo>
                    <a:pt x="75507" y="212212"/>
                    <a:pt x="95747" y="266188"/>
                    <a:pt x="134244" y="278094"/>
                  </a:cubicBezTo>
                  <a:cubicBezTo>
                    <a:pt x="172741" y="290000"/>
                    <a:pt x="262435" y="266981"/>
                    <a:pt x="284263" y="239994"/>
                  </a:cubicBezTo>
                  <a:cubicBezTo>
                    <a:pt x="306091" y="213007"/>
                    <a:pt x="284263" y="150697"/>
                    <a:pt x="265213" y="116169"/>
                  </a:cubicBezTo>
                  <a:cubicBezTo>
                    <a:pt x="246163" y="81641"/>
                    <a:pt x="198141" y="50684"/>
                    <a:pt x="169963" y="32825"/>
                  </a:cubicBezTo>
                  <a:cubicBezTo>
                    <a:pt x="141785" y="14966"/>
                    <a:pt x="118766" y="15760"/>
                    <a:pt x="96144" y="9013"/>
                  </a:cubicBezTo>
                  <a:cubicBezTo>
                    <a:pt x="73522" y="2266"/>
                    <a:pt x="8038" y="-10434"/>
                    <a:pt x="894" y="16156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8C27DC74-32B1-44D4-A8F1-5A9D0D4D101F}"/>
                </a:ext>
              </a:extLst>
            </p:cNvPr>
            <p:cNvSpPr/>
            <p:nvPr/>
          </p:nvSpPr>
          <p:spPr bwMode="auto">
            <a:xfrm>
              <a:off x="6810927" y="3234232"/>
              <a:ext cx="108990" cy="166226"/>
            </a:xfrm>
            <a:custGeom>
              <a:avLst/>
              <a:gdLst>
                <a:gd name="connsiteX0" fmla="*/ 23261 w 108990"/>
                <a:gd name="connsiteY0" fmla="*/ 1887 h 166226"/>
                <a:gd name="connsiteX1" fmla="*/ 1829 w 108990"/>
                <a:gd name="connsiteY1" fmla="*/ 109043 h 166226"/>
                <a:gd name="connsiteX2" fmla="*/ 68504 w 108990"/>
                <a:gd name="connsiteY2" fmla="*/ 166193 h 166226"/>
                <a:gd name="connsiteX3" fmla="*/ 108986 w 108990"/>
                <a:gd name="connsiteY3" fmla="*/ 101899 h 166226"/>
                <a:gd name="connsiteX4" fmla="*/ 70886 w 108990"/>
                <a:gd name="connsiteY4" fmla="*/ 44749 h 166226"/>
                <a:gd name="connsiteX5" fmla="*/ 23261 w 108990"/>
                <a:gd name="connsiteY5" fmla="*/ 1887 h 16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990" h="166226">
                  <a:moveTo>
                    <a:pt x="23261" y="1887"/>
                  </a:moveTo>
                  <a:cubicBezTo>
                    <a:pt x="11752" y="12603"/>
                    <a:pt x="-5711" y="81659"/>
                    <a:pt x="1829" y="109043"/>
                  </a:cubicBezTo>
                  <a:cubicBezTo>
                    <a:pt x="9369" y="136427"/>
                    <a:pt x="50645" y="167384"/>
                    <a:pt x="68504" y="166193"/>
                  </a:cubicBezTo>
                  <a:cubicBezTo>
                    <a:pt x="86363" y="165002"/>
                    <a:pt x="108589" y="122140"/>
                    <a:pt x="108986" y="101899"/>
                  </a:cubicBezTo>
                  <a:cubicBezTo>
                    <a:pt x="109383" y="81658"/>
                    <a:pt x="83586" y="60624"/>
                    <a:pt x="70886" y="44749"/>
                  </a:cubicBezTo>
                  <a:cubicBezTo>
                    <a:pt x="58186" y="28874"/>
                    <a:pt x="34770" y="-8829"/>
                    <a:pt x="23261" y="1887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321C0759-F03F-456F-AE8E-DF3DB1EE5D6C}"/>
                </a:ext>
              </a:extLst>
            </p:cNvPr>
            <p:cNvSpPr/>
            <p:nvPr/>
          </p:nvSpPr>
          <p:spPr bwMode="auto">
            <a:xfrm>
              <a:off x="6594404" y="3629021"/>
              <a:ext cx="235585" cy="357895"/>
            </a:xfrm>
            <a:custGeom>
              <a:avLst/>
              <a:gdLst>
                <a:gd name="connsiteX0" fmla="*/ 63571 w 235585"/>
                <a:gd name="connsiteY0" fmla="*/ 66679 h 357895"/>
                <a:gd name="connsiteX1" fmla="*/ 6421 w 235585"/>
                <a:gd name="connsiteY1" fmla="*/ 204792 h 357895"/>
                <a:gd name="connsiteX2" fmla="*/ 6421 w 235585"/>
                <a:gd name="connsiteY2" fmla="*/ 302423 h 357895"/>
                <a:gd name="connsiteX3" fmla="*/ 51665 w 235585"/>
                <a:gd name="connsiteY3" fmla="*/ 352429 h 357895"/>
                <a:gd name="connsiteX4" fmla="*/ 94527 w 235585"/>
                <a:gd name="connsiteY4" fmla="*/ 173835 h 357895"/>
                <a:gd name="connsiteX5" fmla="*/ 156440 w 235585"/>
                <a:gd name="connsiteY5" fmla="*/ 73823 h 357895"/>
                <a:gd name="connsiteX6" fmla="*/ 235021 w 235585"/>
                <a:gd name="connsiteY6" fmla="*/ 38104 h 357895"/>
                <a:gd name="connsiteX7" fmla="*/ 187396 w 235585"/>
                <a:gd name="connsiteY7" fmla="*/ 4 h 357895"/>
                <a:gd name="connsiteX8" fmla="*/ 106434 w 235585"/>
                <a:gd name="connsiteY8" fmla="*/ 35723 h 357895"/>
                <a:gd name="connsiteX9" fmla="*/ 63571 w 235585"/>
                <a:gd name="connsiteY9" fmla="*/ 66679 h 357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585" h="357895">
                  <a:moveTo>
                    <a:pt x="63571" y="66679"/>
                  </a:moveTo>
                  <a:cubicBezTo>
                    <a:pt x="46902" y="94857"/>
                    <a:pt x="15946" y="165501"/>
                    <a:pt x="6421" y="204792"/>
                  </a:cubicBezTo>
                  <a:cubicBezTo>
                    <a:pt x="-3104" y="244083"/>
                    <a:pt x="-1120" y="277817"/>
                    <a:pt x="6421" y="302423"/>
                  </a:cubicBezTo>
                  <a:cubicBezTo>
                    <a:pt x="13962" y="327029"/>
                    <a:pt x="36981" y="373860"/>
                    <a:pt x="51665" y="352429"/>
                  </a:cubicBezTo>
                  <a:cubicBezTo>
                    <a:pt x="66349" y="330998"/>
                    <a:pt x="77065" y="220269"/>
                    <a:pt x="94527" y="173835"/>
                  </a:cubicBezTo>
                  <a:cubicBezTo>
                    <a:pt x="111989" y="127401"/>
                    <a:pt x="133024" y="96445"/>
                    <a:pt x="156440" y="73823"/>
                  </a:cubicBezTo>
                  <a:cubicBezTo>
                    <a:pt x="179856" y="51201"/>
                    <a:pt x="229862" y="50407"/>
                    <a:pt x="235021" y="38104"/>
                  </a:cubicBezTo>
                  <a:cubicBezTo>
                    <a:pt x="240180" y="25801"/>
                    <a:pt x="208827" y="401"/>
                    <a:pt x="187396" y="4"/>
                  </a:cubicBezTo>
                  <a:cubicBezTo>
                    <a:pt x="165965" y="-393"/>
                    <a:pt x="125881" y="24214"/>
                    <a:pt x="106434" y="35723"/>
                  </a:cubicBezTo>
                  <a:cubicBezTo>
                    <a:pt x="86987" y="47232"/>
                    <a:pt x="80240" y="38501"/>
                    <a:pt x="63571" y="66679"/>
                  </a:cubicBezTo>
                  <a:close/>
                </a:path>
              </a:pathLst>
            </a:cu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F0EFF08F-B232-419E-AFDF-ECD3B85DD7EF}"/>
                </a:ext>
              </a:extLst>
            </p:cNvPr>
            <p:cNvSpPr/>
            <p:nvPr/>
          </p:nvSpPr>
          <p:spPr bwMode="auto">
            <a:xfrm>
              <a:off x="6657428" y="3650454"/>
              <a:ext cx="108735" cy="107162"/>
            </a:xfrm>
            <a:custGeom>
              <a:avLst/>
              <a:gdLst>
                <a:gd name="connsiteX0" fmla="*/ 107703 w 108735"/>
                <a:gd name="connsiteY0" fmla="*/ 2 h 107162"/>
                <a:gd name="connsiteX1" fmla="*/ 7691 w 108735"/>
                <a:gd name="connsiteY1" fmla="*/ 61915 h 107162"/>
                <a:gd name="connsiteX2" fmla="*/ 12453 w 108735"/>
                <a:gd name="connsiteY2" fmla="*/ 107159 h 107162"/>
                <a:gd name="connsiteX3" fmla="*/ 57697 w 108735"/>
                <a:gd name="connsiteY3" fmla="*/ 64296 h 107162"/>
                <a:gd name="connsiteX4" fmla="*/ 107703 w 108735"/>
                <a:gd name="connsiteY4" fmla="*/ 2 h 10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735" h="107162">
                  <a:moveTo>
                    <a:pt x="107703" y="2"/>
                  </a:moveTo>
                  <a:cubicBezTo>
                    <a:pt x="99369" y="-395"/>
                    <a:pt x="23566" y="44056"/>
                    <a:pt x="7691" y="61915"/>
                  </a:cubicBezTo>
                  <a:cubicBezTo>
                    <a:pt x="-8184" y="79774"/>
                    <a:pt x="4119" y="106762"/>
                    <a:pt x="12453" y="107159"/>
                  </a:cubicBezTo>
                  <a:cubicBezTo>
                    <a:pt x="20787" y="107556"/>
                    <a:pt x="43806" y="77790"/>
                    <a:pt x="57697" y="64296"/>
                  </a:cubicBezTo>
                  <a:cubicBezTo>
                    <a:pt x="71588" y="50802"/>
                    <a:pt x="116037" y="399"/>
                    <a:pt x="107703" y="2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D72CD4B2-72C3-49B4-958C-9D95713AF733}"/>
                </a:ext>
              </a:extLst>
            </p:cNvPr>
            <p:cNvSpPr/>
            <p:nvPr/>
          </p:nvSpPr>
          <p:spPr bwMode="auto">
            <a:xfrm>
              <a:off x="6833160" y="3283686"/>
              <a:ext cx="66212" cy="93001"/>
            </a:xfrm>
            <a:custGeom>
              <a:avLst/>
              <a:gdLst>
                <a:gd name="connsiteX0" fmla="*/ 5790 w 66212"/>
                <a:gd name="connsiteY0" fmla="*/ 58 h 93001"/>
                <a:gd name="connsiteX1" fmla="*/ 65321 w 66212"/>
                <a:gd name="connsiteY1" fmla="*/ 45302 h 93001"/>
                <a:gd name="connsiteX2" fmla="*/ 39128 w 66212"/>
                <a:gd name="connsiteY2" fmla="*/ 92927 h 93001"/>
                <a:gd name="connsiteX3" fmla="*/ 5790 w 66212"/>
                <a:gd name="connsiteY3" fmla="*/ 54827 h 93001"/>
                <a:gd name="connsiteX4" fmla="*/ 5790 w 66212"/>
                <a:gd name="connsiteY4" fmla="*/ 58 h 9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12" h="93001">
                  <a:moveTo>
                    <a:pt x="5790" y="58"/>
                  </a:moveTo>
                  <a:cubicBezTo>
                    <a:pt x="15712" y="-1530"/>
                    <a:pt x="59765" y="29824"/>
                    <a:pt x="65321" y="45302"/>
                  </a:cubicBezTo>
                  <a:cubicBezTo>
                    <a:pt x="70877" y="60780"/>
                    <a:pt x="49050" y="91339"/>
                    <a:pt x="39128" y="92927"/>
                  </a:cubicBezTo>
                  <a:cubicBezTo>
                    <a:pt x="29206" y="94515"/>
                    <a:pt x="10949" y="70305"/>
                    <a:pt x="5790" y="54827"/>
                  </a:cubicBezTo>
                  <a:cubicBezTo>
                    <a:pt x="631" y="39349"/>
                    <a:pt x="-4132" y="1646"/>
                    <a:pt x="5790" y="58"/>
                  </a:cubicBezTo>
                  <a:close/>
                </a:path>
              </a:pathLst>
            </a:cu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F645B8B7-BEB7-4856-B748-07897940FC61}"/>
                </a:ext>
              </a:extLst>
            </p:cNvPr>
            <p:cNvSpPr/>
            <p:nvPr/>
          </p:nvSpPr>
          <p:spPr bwMode="auto">
            <a:xfrm>
              <a:off x="6677061" y="4349945"/>
              <a:ext cx="208233" cy="215476"/>
            </a:xfrm>
            <a:custGeom>
              <a:avLst/>
              <a:gdLst>
                <a:gd name="connsiteX0" fmla="*/ 2345 w 208233"/>
                <a:gd name="connsiteY0" fmla="*/ 7743 h 215476"/>
                <a:gd name="connsiteX1" fmla="*/ 19014 w 208233"/>
                <a:gd name="connsiteY1" fmla="*/ 72036 h 215476"/>
                <a:gd name="connsiteX2" fmla="*/ 66639 w 208233"/>
                <a:gd name="connsiteY2" fmla="*/ 169668 h 215476"/>
                <a:gd name="connsiteX3" fmla="*/ 142839 w 208233"/>
                <a:gd name="connsiteY3" fmla="*/ 214911 h 215476"/>
                <a:gd name="connsiteX4" fmla="*/ 207133 w 208233"/>
                <a:gd name="connsiteY4" fmla="*/ 141093 h 215476"/>
                <a:gd name="connsiteX5" fmla="*/ 178558 w 208233"/>
                <a:gd name="connsiteY5" fmla="*/ 76799 h 215476"/>
                <a:gd name="connsiteX6" fmla="*/ 116645 w 208233"/>
                <a:gd name="connsiteY6" fmla="*/ 14886 h 215476"/>
                <a:gd name="connsiteX7" fmla="*/ 66639 w 208233"/>
                <a:gd name="connsiteY7" fmla="*/ 2980 h 215476"/>
                <a:gd name="connsiteX8" fmla="*/ 2345 w 208233"/>
                <a:gd name="connsiteY8" fmla="*/ 7743 h 21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233" h="215476">
                  <a:moveTo>
                    <a:pt x="2345" y="7743"/>
                  </a:moveTo>
                  <a:cubicBezTo>
                    <a:pt x="-5593" y="19252"/>
                    <a:pt x="8298" y="45049"/>
                    <a:pt x="19014" y="72036"/>
                  </a:cubicBezTo>
                  <a:cubicBezTo>
                    <a:pt x="29730" y="99023"/>
                    <a:pt x="46002" y="145856"/>
                    <a:pt x="66639" y="169668"/>
                  </a:cubicBezTo>
                  <a:cubicBezTo>
                    <a:pt x="87276" y="193480"/>
                    <a:pt x="119423" y="219673"/>
                    <a:pt x="142839" y="214911"/>
                  </a:cubicBezTo>
                  <a:cubicBezTo>
                    <a:pt x="166255" y="210149"/>
                    <a:pt x="201180" y="164112"/>
                    <a:pt x="207133" y="141093"/>
                  </a:cubicBezTo>
                  <a:cubicBezTo>
                    <a:pt x="213086" y="118074"/>
                    <a:pt x="193639" y="97833"/>
                    <a:pt x="178558" y="76799"/>
                  </a:cubicBezTo>
                  <a:cubicBezTo>
                    <a:pt x="163477" y="55765"/>
                    <a:pt x="135298" y="27189"/>
                    <a:pt x="116645" y="14886"/>
                  </a:cubicBezTo>
                  <a:cubicBezTo>
                    <a:pt x="97992" y="2583"/>
                    <a:pt x="83308" y="5758"/>
                    <a:pt x="66639" y="2980"/>
                  </a:cubicBezTo>
                  <a:cubicBezTo>
                    <a:pt x="49970" y="202"/>
                    <a:pt x="10283" y="-3766"/>
                    <a:pt x="2345" y="7743"/>
                  </a:cubicBezTo>
                  <a:close/>
                </a:path>
              </a:pathLst>
            </a:cu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1F2856D4-F043-4975-8358-4C5CB93403CC}"/>
                </a:ext>
              </a:extLst>
            </p:cNvPr>
            <p:cNvSpPr/>
            <p:nvPr/>
          </p:nvSpPr>
          <p:spPr bwMode="auto">
            <a:xfrm>
              <a:off x="6750835" y="4464819"/>
              <a:ext cx="92910" cy="91412"/>
            </a:xfrm>
            <a:custGeom>
              <a:avLst/>
              <a:gdLst>
                <a:gd name="connsiteX0" fmla="*/ 9 w 92910"/>
                <a:gd name="connsiteY0" fmla="*/ 4787 h 91412"/>
                <a:gd name="connsiteX1" fmla="*/ 64303 w 92910"/>
                <a:gd name="connsiteY1" fmla="*/ 90512 h 91412"/>
                <a:gd name="connsiteX2" fmla="*/ 92878 w 92910"/>
                <a:gd name="connsiteY2" fmla="*/ 47650 h 91412"/>
                <a:gd name="connsiteX3" fmla="*/ 59540 w 92910"/>
                <a:gd name="connsiteY3" fmla="*/ 14312 h 91412"/>
                <a:gd name="connsiteX4" fmla="*/ 9 w 92910"/>
                <a:gd name="connsiteY4" fmla="*/ 4787 h 9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910" h="91412">
                  <a:moveTo>
                    <a:pt x="9" y="4787"/>
                  </a:moveTo>
                  <a:cubicBezTo>
                    <a:pt x="803" y="17487"/>
                    <a:pt x="48825" y="83368"/>
                    <a:pt x="64303" y="90512"/>
                  </a:cubicBezTo>
                  <a:cubicBezTo>
                    <a:pt x="79781" y="97656"/>
                    <a:pt x="93672" y="60350"/>
                    <a:pt x="92878" y="47650"/>
                  </a:cubicBezTo>
                  <a:cubicBezTo>
                    <a:pt x="92084" y="34950"/>
                    <a:pt x="70256" y="20662"/>
                    <a:pt x="59540" y="14312"/>
                  </a:cubicBezTo>
                  <a:cubicBezTo>
                    <a:pt x="48824" y="7962"/>
                    <a:pt x="-785" y="-7913"/>
                    <a:pt x="9" y="4787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502EBA42-E71F-4C64-BD9A-D9565A7406AB}"/>
                </a:ext>
              </a:extLst>
            </p:cNvPr>
            <p:cNvSpPr/>
            <p:nvPr/>
          </p:nvSpPr>
          <p:spPr bwMode="auto">
            <a:xfrm>
              <a:off x="6852678" y="3315211"/>
              <a:ext cx="61979" cy="73061"/>
            </a:xfrm>
            <a:custGeom>
              <a:avLst/>
              <a:gdLst>
                <a:gd name="connsiteX0" fmla="*/ 2941 w 61979"/>
                <a:gd name="connsiteY0" fmla="*/ 1870 h 73061"/>
                <a:gd name="connsiteX1" fmla="*/ 12466 w 61979"/>
                <a:gd name="connsiteY1" fmla="*/ 66164 h 73061"/>
                <a:gd name="connsiteX2" fmla="*/ 55328 w 61979"/>
                <a:gd name="connsiteY2" fmla="*/ 66164 h 73061"/>
                <a:gd name="connsiteX3" fmla="*/ 57710 w 61979"/>
                <a:gd name="connsiteY3" fmla="*/ 20920 h 73061"/>
                <a:gd name="connsiteX4" fmla="*/ 2941 w 61979"/>
                <a:gd name="connsiteY4" fmla="*/ 1870 h 7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79" h="73061">
                  <a:moveTo>
                    <a:pt x="2941" y="1870"/>
                  </a:moveTo>
                  <a:cubicBezTo>
                    <a:pt x="-4600" y="9411"/>
                    <a:pt x="3735" y="55448"/>
                    <a:pt x="12466" y="66164"/>
                  </a:cubicBezTo>
                  <a:cubicBezTo>
                    <a:pt x="21197" y="76880"/>
                    <a:pt x="47787" y="73705"/>
                    <a:pt x="55328" y="66164"/>
                  </a:cubicBezTo>
                  <a:cubicBezTo>
                    <a:pt x="62869" y="58623"/>
                    <a:pt x="64457" y="30445"/>
                    <a:pt x="57710" y="20920"/>
                  </a:cubicBezTo>
                  <a:cubicBezTo>
                    <a:pt x="50963" y="11395"/>
                    <a:pt x="10482" y="-5671"/>
                    <a:pt x="2941" y="187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5178F8AA-2DDF-417B-8542-88F8A49B84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0" b="97414" l="1788" r="98667">
                        <a14:foregroundMark x1="9879" y1="65616" x2="9879" y2="65616"/>
                        <a14:foregroundMark x1="11970" y1="71232" x2="11970" y2="71232"/>
                        <a14:foregroundMark x1="15485" y1="70303" x2="15485" y2="70303"/>
                        <a14:foregroundMark x1="14091" y1="76848" x2="14091" y2="76848"/>
                        <a14:foregroundMark x1="11273" y1="70303" x2="11273" y2="70303"/>
                        <a14:foregroundMark x1="9515" y1="76364" x2="9182" y2="77778"/>
                        <a14:foregroundMark x1="1818" y1="96970" x2="8485" y2="71717"/>
                        <a14:foregroundMark x1="8121" y1="69374" x2="4606" y2="90869"/>
                        <a14:foregroundMark x1="9879" y1="81051" x2="9879" y2="81051"/>
                        <a14:foregroundMark x1="16182" y1="72162" x2="16182" y2="72162"/>
                        <a14:foregroundMark x1="15152" y1="96485" x2="96727" y2="95798"/>
                        <a14:foregroundMark x1="96727" y1="95798" x2="98667" y2="97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3" y="4163825"/>
            <a:ext cx="2092575" cy="156943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B95E813-2E8F-4EE0-B2C8-88BA41AB5B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2796" y="4290224"/>
            <a:ext cx="2060654" cy="15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84055"/>
      </p:ext>
    </p:extLst>
  </p:cSld>
  <p:clrMapOvr>
    <a:masterClrMapping/>
  </p:clrMapOvr>
  <p:transition advClick="0" advTm="3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>
            <a:extLst>
              <a:ext uri="{FF2B5EF4-FFF2-40B4-BE49-F238E27FC236}">
                <a16:creationId xmlns:a16="http://schemas.microsoft.com/office/drawing/2014/main" id="{1FB31488-5008-42C8-8181-8095F4233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7" r="3146"/>
          <a:stretch/>
        </p:blipFill>
        <p:spPr bwMode="auto">
          <a:xfrm>
            <a:off x="6660232" y="4509120"/>
            <a:ext cx="2016224" cy="161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B67D27C7-F2EB-4DEE-891C-D233DAC3B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3" r="35410"/>
          <a:stretch/>
        </p:blipFill>
        <p:spPr bwMode="auto">
          <a:xfrm>
            <a:off x="3635896" y="4509120"/>
            <a:ext cx="2016224" cy="161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BADDE447-BA1E-4970-AAE4-A12167BFE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24"/>
          <a:stretch/>
        </p:blipFill>
        <p:spPr bwMode="auto">
          <a:xfrm>
            <a:off x="395536" y="4509120"/>
            <a:ext cx="2211760" cy="161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7E5526-05E9-4783-BE69-03A6FD03F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196752"/>
            <a:ext cx="7200900" cy="604837"/>
          </a:xfrm>
        </p:spPr>
        <p:txBody>
          <a:bodyPr/>
          <a:lstStyle/>
          <a:p>
            <a:r>
              <a:rPr lang="en-GB" dirty="0" err="1"/>
              <a:t>Siły</a:t>
            </a:r>
            <a:r>
              <a:rPr lang="en-GB" dirty="0"/>
              <a:t> </a:t>
            </a:r>
            <a:r>
              <a:rPr lang="en-GB" dirty="0" err="1"/>
              <a:t>reakcji</a:t>
            </a:r>
            <a:r>
              <a:rPr lang="en-GB" dirty="0"/>
              <a:t> </a:t>
            </a:r>
            <a:r>
              <a:rPr lang="en-GB" dirty="0" err="1"/>
              <a:t>chodu</a:t>
            </a:r>
            <a:endParaRPr lang="en-GB" dirty="0"/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48321FFF-128C-4259-9B36-4903678F6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3"/>
            <a:ext cx="2808312" cy="159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0">
            <a:extLst>
              <a:ext uri="{FF2B5EF4-FFF2-40B4-BE49-F238E27FC236}">
                <a16:creationId xmlns:a16="http://schemas.microsoft.com/office/drawing/2014/main" id="{FE2EA375-BF21-4B81-8BAF-7CC88FBFD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45024"/>
            <a:ext cx="2799497" cy="1598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721ECEC1-EFE5-47C4-B5D4-6B0A0A015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45024"/>
            <a:ext cx="2795971" cy="1598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CAABED08-E7AC-46D6-9C0B-E94EC0435D64}"/>
              </a:ext>
            </a:extLst>
          </p:cNvPr>
          <p:cNvSpPr/>
          <p:nvPr/>
        </p:nvSpPr>
        <p:spPr bwMode="auto">
          <a:xfrm>
            <a:off x="1619672" y="3356992"/>
            <a:ext cx="1008112" cy="864096"/>
          </a:xfrm>
          <a:prstGeom prst="ellipse">
            <a:avLst/>
          </a:prstGeom>
          <a:noFill/>
          <a:ln w="127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3071CBC-735E-4B61-8463-EE1200A60115}"/>
              </a:ext>
            </a:extLst>
          </p:cNvPr>
          <p:cNvSpPr/>
          <p:nvPr/>
        </p:nvSpPr>
        <p:spPr bwMode="auto">
          <a:xfrm>
            <a:off x="4716016" y="3356992"/>
            <a:ext cx="1008112" cy="864096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FDEE87B-BFA1-4B48-8BBC-2808289DE085}"/>
              </a:ext>
            </a:extLst>
          </p:cNvPr>
          <p:cNvSpPr/>
          <p:nvPr/>
        </p:nvSpPr>
        <p:spPr bwMode="auto">
          <a:xfrm>
            <a:off x="7822553" y="3356992"/>
            <a:ext cx="1008112" cy="864096"/>
          </a:xfrm>
          <a:prstGeom prst="ellipse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rgbClr val="92D050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1026" name="Picture 2" descr="Resultado de imagen de human gait cycle">
            <a:extLst>
              <a:ext uri="{FF2B5EF4-FFF2-40B4-BE49-F238E27FC236}">
                <a16:creationId xmlns:a16="http://schemas.microsoft.com/office/drawing/2014/main" id="{773D4AEC-7481-45D5-ADD7-7B54ED373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14" b="22375"/>
          <a:stretch/>
        </p:blipFill>
        <p:spPr bwMode="auto">
          <a:xfrm>
            <a:off x="311255" y="2256845"/>
            <a:ext cx="2260305" cy="10171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DC319E9-366B-4D5F-9B73-E3F3EB813668}"/>
              </a:ext>
            </a:extLst>
          </p:cNvPr>
          <p:cNvCxnSpPr>
            <a:cxnSpLocks/>
          </p:cNvCxnSpPr>
          <p:nvPr/>
        </p:nvCxnSpPr>
        <p:spPr bwMode="auto">
          <a:xfrm>
            <a:off x="1835696" y="1916832"/>
            <a:ext cx="0" cy="3327147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D5D1868-5407-4B63-AD99-9CB95D6E45CD}"/>
              </a:ext>
            </a:extLst>
          </p:cNvPr>
          <p:cNvCxnSpPr>
            <a:cxnSpLocks/>
          </p:cNvCxnSpPr>
          <p:nvPr/>
        </p:nvCxnSpPr>
        <p:spPr bwMode="auto">
          <a:xfrm>
            <a:off x="2771800" y="1916832"/>
            <a:ext cx="0" cy="3327147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3E22B4D-5CEA-402D-A0EB-116AAABE87AA}"/>
              </a:ext>
            </a:extLst>
          </p:cNvPr>
          <p:cNvCxnSpPr>
            <a:cxnSpLocks/>
          </p:cNvCxnSpPr>
          <p:nvPr/>
        </p:nvCxnSpPr>
        <p:spPr bwMode="auto">
          <a:xfrm>
            <a:off x="7956376" y="1988840"/>
            <a:ext cx="0" cy="3183131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8B96E291-0BD4-4987-ABA6-909BDAE3A097}"/>
              </a:ext>
            </a:extLst>
          </p:cNvPr>
          <p:cNvCxnSpPr>
            <a:cxnSpLocks/>
          </p:cNvCxnSpPr>
          <p:nvPr/>
        </p:nvCxnSpPr>
        <p:spPr bwMode="auto">
          <a:xfrm>
            <a:off x="8892480" y="1988840"/>
            <a:ext cx="0" cy="3183131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4E99DFE6-4DAF-4764-A11B-851789FFF0B2}"/>
              </a:ext>
            </a:extLst>
          </p:cNvPr>
          <p:cNvCxnSpPr>
            <a:cxnSpLocks/>
          </p:cNvCxnSpPr>
          <p:nvPr/>
        </p:nvCxnSpPr>
        <p:spPr bwMode="auto">
          <a:xfrm>
            <a:off x="4932040" y="1988840"/>
            <a:ext cx="0" cy="3168352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70AF4CB-E752-41B0-8EE7-29FFDFAB9DDD}"/>
              </a:ext>
            </a:extLst>
          </p:cNvPr>
          <p:cNvCxnSpPr>
            <a:cxnSpLocks/>
          </p:cNvCxnSpPr>
          <p:nvPr/>
        </p:nvCxnSpPr>
        <p:spPr bwMode="auto">
          <a:xfrm>
            <a:off x="5868144" y="1988840"/>
            <a:ext cx="0" cy="3168352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30477450"/>
      </p:ext>
    </p:extLst>
  </p:cSld>
  <p:clrMapOvr>
    <a:masterClrMapping/>
  </p:clrMapOvr>
  <p:transition advClick="0" advTm="3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D4E86491-C3DF-4ADB-8CF5-D335E9E83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92" y="2189187"/>
            <a:ext cx="6132512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BAF34D6-E4F8-416A-9444-2295B3AD5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Rozkład</a:t>
            </a:r>
            <a:r>
              <a:rPr lang="en-GB" dirty="0"/>
              <a:t> </a:t>
            </a:r>
            <a:r>
              <a:rPr lang="en-GB" dirty="0" err="1"/>
              <a:t>nacisku</a:t>
            </a:r>
            <a:r>
              <a:rPr lang="en-GB" dirty="0"/>
              <a:t> </a:t>
            </a:r>
            <a:r>
              <a:rPr lang="pl-PL" dirty="0"/>
              <a:t>podczas </a:t>
            </a:r>
            <a:r>
              <a:rPr lang="en-GB" dirty="0" err="1"/>
              <a:t>chod</a:t>
            </a:r>
            <a:r>
              <a:rPr lang="pl-PL" dirty="0"/>
              <a:t>u</a:t>
            </a:r>
            <a:endParaRPr lang="en-GB" dirty="0"/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BC10BD5B-E6AC-4E25-AFF9-7F34648B1B5E}"/>
              </a:ext>
            </a:extLst>
          </p:cNvPr>
          <p:cNvGrpSpPr>
            <a:grpSpLocks/>
          </p:cNvGrpSpPr>
          <p:nvPr/>
        </p:nvGrpSpPr>
        <p:grpSpPr bwMode="auto">
          <a:xfrm>
            <a:off x="1115616" y="2276872"/>
            <a:ext cx="6189662" cy="2228850"/>
            <a:chOff x="657" y="845"/>
            <a:chExt cx="3899" cy="1404"/>
          </a:xfrm>
        </p:grpSpPr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2BF2B260-3BA4-4879-97B3-56DA372B1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014"/>
            <a:stretch>
              <a:fillRect/>
            </a:stretch>
          </p:blipFill>
          <p:spPr bwMode="auto">
            <a:xfrm>
              <a:off x="657" y="845"/>
              <a:ext cx="1358" cy="1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r="2701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9A5F89E6-EE42-4150-97D9-DEC2EB943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274" b="2216"/>
            <a:stretch>
              <a:fillRect/>
            </a:stretch>
          </p:blipFill>
          <p:spPr bwMode="auto">
            <a:xfrm>
              <a:off x="2018" y="845"/>
              <a:ext cx="1222" cy="1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r="31274" b="221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730255DF-90F7-4757-B656-8AF21D3456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073"/>
            <a:stretch>
              <a:fillRect/>
            </a:stretch>
          </p:blipFill>
          <p:spPr bwMode="auto">
            <a:xfrm>
              <a:off x="3242" y="845"/>
              <a:ext cx="1314" cy="1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r="2807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Line 13">
              <a:extLst>
                <a:ext uri="{FF2B5EF4-FFF2-40B4-BE49-F238E27FC236}">
                  <a16:creationId xmlns:a16="http://schemas.microsoft.com/office/drawing/2014/main" id="{60207474-31C4-4F68-9DAF-8E09D7BDD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2" y="2250"/>
              <a:ext cx="1312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27D0ED0-7CA8-41D5-B6A8-1CD4D5A78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6"/>
          <a:stretch>
            <a:fillRect/>
          </a:stretch>
        </p:blipFill>
        <p:spPr bwMode="auto">
          <a:xfrm>
            <a:off x="7524328" y="1988840"/>
            <a:ext cx="1087438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47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8A14FA29-DF99-4FC3-93AE-8F8C0047069C}"/>
              </a:ext>
            </a:extLst>
          </p:cNvPr>
          <p:cNvSpPr/>
          <p:nvPr/>
        </p:nvSpPr>
        <p:spPr bwMode="auto">
          <a:xfrm>
            <a:off x="1207181" y="2230668"/>
            <a:ext cx="947936" cy="807765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19FFD047-EBFA-4FE6-BE80-F88DE06D38A4}"/>
              </a:ext>
            </a:extLst>
          </p:cNvPr>
          <p:cNvCxnSpPr/>
          <p:nvPr/>
        </p:nvCxnSpPr>
        <p:spPr bwMode="auto">
          <a:xfrm>
            <a:off x="780480" y="2420888"/>
            <a:ext cx="839192" cy="360040"/>
          </a:xfrm>
          <a:prstGeom prst="straightConnector1">
            <a:avLst/>
          </a:prstGeom>
          <a:noFill/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6908B1C-9B83-4016-BC81-E302933B1374}"/>
              </a:ext>
            </a:extLst>
          </p:cNvPr>
          <p:cNvCxnSpPr/>
          <p:nvPr/>
        </p:nvCxnSpPr>
        <p:spPr bwMode="auto">
          <a:xfrm>
            <a:off x="1737034" y="1850603"/>
            <a:ext cx="98662" cy="858317"/>
          </a:xfrm>
          <a:prstGeom prst="straightConnector1">
            <a:avLst/>
          </a:prstGeom>
          <a:noFill/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Elipse 15">
            <a:extLst>
              <a:ext uri="{FF2B5EF4-FFF2-40B4-BE49-F238E27FC236}">
                <a16:creationId xmlns:a16="http://schemas.microsoft.com/office/drawing/2014/main" id="{62C61792-0EC7-47C2-8B74-B2BC745E5AAC}"/>
              </a:ext>
            </a:extLst>
          </p:cNvPr>
          <p:cNvSpPr/>
          <p:nvPr/>
        </p:nvSpPr>
        <p:spPr bwMode="auto">
          <a:xfrm>
            <a:off x="3347864" y="2383068"/>
            <a:ext cx="947936" cy="80776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2ED33595-018A-4594-B5D2-BB5C703900E7}"/>
              </a:ext>
            </a:extLst>
          </p:cNvPr>
          <p:cNvCxnSpPr/>
          <p:nvPr/>
        </p:nvCxnSpPr>
        <p:spPr bwMode="auto">
          <a:xfrm>
            <a:off x="3708057" y="1887669"/>
            <a:ext cx="98662" cy="858317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9628B53B-254D-4F7C-8FB9-968CCCEC4936}"/>
              </a:ext>
            </a:extLst>
          </p:cNvPr>
          <p:cNvSpPr/>
          <p:nvPr/>
        </p:nvSpPr>
        <p:spPr bwMode="auto">
          <a:xfrm>
            <a:off x="5276304" y="2294234"/>
            <a:ext cx="947936" cy="807765"/>
          </a:xfrm>
          <a:prstGeom prst="ellipse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E031BFE3-41E6-431F-94D9-BBEEF4404240}"/>
              </a:ext>
            </a:extLst>
          </p:cNvPr>
          <p:cNvCxnSpPr/>
          <p:nvPr/>
        </p:nvCxnSpPr>
        <p:spPr bwMode="auto">
          <a:xfrm>
            <a:off x="5362006" y="2383068"/>
            <a:ext cx="98662" cy="858317"/>
          </a:xfrm>
          <a:prstGeom prst="straightConnector1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E5FA3BD8-CF31-4E8B-ACBC-52625D0C6F12}"/>
              </a:ext>
            </a:extLst>
          </p:cNvPr>
          <p:cNvCxnSpPr/>
          <p:nvPr/>
        </p:nvCxnSpPr>
        <p:spPr bwMode="auto">
          <a:xfrm>
            <a:off x="5799409" y="1883359"/>
            <a:ext cx="98662" cy="858317"/>
          </a:xfrm>
          <a:prstGeom prst="straightConnector1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32392683"/>
      </p:ext>
    </p:extLst>
  </p:cSld>
  <p:clrMapOvr>
    <a:masterClrMapping/>
  </p:clrMapOvr>
  <p:transition advClick="0" advTm="3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68215-D4C5-4973-9545-ECD35511A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574" y="1052736"/>
            <a:ext cx="7200900" cy="604837"/>
          </a:xfrm>
        </p:spPr>
        <p:txBody>
          <a:bodyPr/>
          <a:lstStyle/>
          <a:p>
            <a:r>
              <a:rPr lang="pl-PL" dirty="0"/>
              <a:t>Studium przypadku - wnioski</a:t>
            </a:r>
            <a:endParaRPr lang="en-GB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90E3CC6-8A4C-46FC-BCD7-73E28C8FE589}"/>
              </a:ext>
            </a:extLst>
          </p:cNvPr>
          <p:cNvSpPr txBox="1"/>
          <p:nvPr/>
        </p:nvSpPr>
        <p:spPr>
          <a:xfrm>
            <a:off x="611560" y="2056218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</a:rPr>
              <a:t>Zastosowanie platform dynamometrycznych nie wykazało zmian w funkcjonalnej sprawności chodu w całym badanym okresie.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</a:rPr>
              <a:t>Wyniki badań z użyciem wkładek pomiaru nacisku wskazują na istotne zmiany rozkładu nacisku w trakcie badania, głównie w zakresie pierwszego promienia stopy.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</a:rPr>
              <a:t>Lepszy rozkład nacisków obserwuje się po zabiegu operacyjnym.</a:t>
            </a:r>
            <a:endParaRPr lang="en-US" sz="2000" b="0" dirty="0">
              <a:solidFill>
                <a:schemeClr val="tx1"/>
              </a:solidFill>
            </a:endParaRPr>
          </a:p>
          <a:p>
            <a:pPr algn="just"/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64125"/>
      </p:ext>
    </p:extLst>
  </p:cSld>
  <p:clrMapOvr>
    <a:masterClrMapping/>
  </p:clrMapOvr>
  <p:transition advClick="0" advTm="3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EB41CE8E-9F6E-46A4-AB3E-339B3A887EF3}"/>
              </a:ext>
            </a:extLst>
          </p:cNvPr>
          <p:cNvSpPr/>
          <p:nvPr/>
        </p:nvSpPr>
        <p:spPr>
          <a:xfrm>
            <a:off x="467705" y="764704"/>
            <a:ext cx="82085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Pomiar sił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487EFA4-FA02-4BBA-98B0-673A47CD1738}"/>
              </a:ext>
            </a:extLst>
          </p:cNvPr>
          <p:cNvSpPr txBox="1"/>
          <p:nvPr/>
        </p:nvSpPr>
        <p:spPr>
          <a:xfrm>
            <a:off x="1691680" y="1628800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tx1"/>
                </a:solidFill>
              </a:rPr>
              <a:t>Główne obszary zastosowań i przykłady</a:t>
            </a:r>
          </a:p>
        </p:txBody>
      </p:sp>
      <p:pic>
        <p:nvPicPr>
          <p:cNvPr id="2050" name="Picture 2" descr="Resultado de imagen de sports icon png free">
            <a:extLst>
              <a:ext uri="{FF2B5EF4-FFF2-40B4-BE49-F238E27FC236}">
                <a16:creationId xmlns:a16="http://schemas.microsoft.com/office/drawing/2014/main" id="{0A77C294-34FC-47FB-BF36-D82CD1BB5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68960"/>
            <a:ext cx="2372693" cy="235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3BB2727-D6A3-452B-A8EF-36B12B8FF3E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78" y="2961064"/>
            <a:ext cx="2703604" cy="2450141"/>
          </a:xfrm>
          <a:prstGeom prst="rect">
            <a:avLst/>
          </a:prstGeom>
        </p:spPr>
      </p:pic>
      <p:pic>
        <p:nvPicPr>
          <p:cNvPr id="2054" name="Picture 6" descr="Resultado de imagen de ergonomic icon png free">
            <a:extLst>
              <a:ext uri="{FF2B5EF4-FFF2-40B4-BE49-F238E27FC236}">
                <a16:creationId xmlns:a16="http://schemas.microsoft.com/office/drawing/2014/main" id="{DC96F49E-1728-4455-89F2-468689E70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80928"/>
            <a:ext cx="2785371" cy="27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516467"/>
      </p:ext>
    </p:extLst>
  </p:cSld>
  <p:clrMapOvr>
    <a:masterClrMapping/>
  </p:clrMapOvr>
  <p:transition advClick="0" advTm="3000"/>
</p:sld>
</file>

<file path=ppt/theme/theme1.xml><?xml version="1.0" encoding="utf-8"?>
<a:theme xmlns:a="http://schemas.openxmlformats.org/drawingml/2006/main" name="Pantallazo inicio">
  <a:themeElements>
    <a:clrScheme name="1_Projekt niestandardow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rojekt niestandardow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1_Projekt niestandardow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ntallazo cier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OIZ - prezentacja &quot;wykładowa&quot;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40041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B0"/>
      </a:accent5>
      <a:accent6>
        <a:srgbClr val="2D2D8A"/>
      </a:accent6>
      <a:hlink>
        <a:srgbClr val="009999"/>
      </a:hlink>
      <a:folHlink>
        <a:srgbClr val="99CC00"/>
      </a:folHlink>
    </a:clrScheme>
    <a:fontScheme name="WOIZ - prezentacja &quot;wykładowa&quot;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WOIZ - prezentacja &quot;wykładowa&quot;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Szablon_prezentacji_wer_2A_(z_1_logo)_v2</Template>
  <TotalTime>40300</TotalTime>
  <Pages>0</Pages>
  <Words>1215</Words>
  <Characters>0</Characters>
  <Application>Microsoft Office PowerPoint</Application>
  <PresentationFormat>Pokaz na ekranie (4:3)</PresentationFormat>
  <Lines>0</Lines>
  <Paragraphs>100</Paragraphs>
  <Slides>14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14</vt:i4>
      </vt:variant>
    </vt:vector>
  </HeadingPairs>
  <TitlesOfParts>
    <vt:vector size="23" baseType="lpstr">
      <vt:lpstr>Arial</vt:lpstr>
      <vt:lpstr>Arial Bold</vt:lpstr>
      <vt:lpstr>Bradley Hand ITC</vt:lpstr>
      <vt:lpstr>Calibri</vt:lpstr>
      <vt:lpstr>Gill Sans</vt:lpstr>
      <vt:lpstr>Times New Roman</vt:lpstr>
      <vt:lpstr>Pantallazo inicio</vt:lpstr>
      <vt:lpstr>Pantallazo cierre</vt:lpstr>
      <vt:lpstr>1_WOIZ - prezentacja "wykładowa"</vt:lpstr>
      <vt:lpstr>Prezentacja programu PowerPoint</vt:lpstr>
      <vt:lpstr>Prezentacja programu PowerPoint</vt:lpstr>
      <vt:lpstr>Prezentacja programu PowerPoint</vt:lpstr>
      <vt:lpstr>Paluch koślawy / Hallux valgus </vt:lpstr>
      <vt:lpstr>Metody</vt:lpstr>
      <vt:lpstr>Siły reakcji chodu</vt:lpstr>
      <vt:lpstr>Rozkład nacisku podczas chodu</vt:lpstr>
      <vt:lpstr>Studium przypadku - wnioski</vt:lpstr>
      <vt:lpstr>Prezentacja programu PowerPoint</vt:lpstr>
      <vt:lpstr>Workflow  1. Dobierzcie się w pary!!</vt:lpstr>
      <vt:lpstr>Workflow  2. Wybór tematu…</vt:lpstr>
      <vt:lpstr>Workflow  3. Wypełnij arkusz pracy…</vt:lpstr>
      <vt:lpstr>Workflow  4. Prezentacja rezultatów</vt:lpstr>
      <vt:lpstr>Prezentacja programu PowerPoint</vt:lpstr>
    </vt:vector>
  </TitlesOfParts>
  <Company>PKO BP 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PKO BP SA</dc:creator>
  <cp:lastModifiedBy>Patrycja Kabiesz</cp:lastModifiedBy>
  <cp:revision>1080</cp:revision>
  <cp:lastPrinted>2011-07-18T19:05:36Z</cp:lastPrinted>
  <dcterms:created xsi:type="dcterms:W3CDTF">2010-06-23T19:02:16Z</dcterms:created>
  <dcterms:modified xsi:type="dcterms:W3CDTF">2021-07-02T10:52:04Z</dcterms:modified>
</cp:coreProperties>
</file>