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7" r:id="rId4"/>
  </p:sldMasterIdLst>
  <p:notesMasterIdLst>
    <p:notesMasterId r:id="rId26"/>
  </p:notesMasterIdLst>
  <p:handoutMasterIdLst>
    <p:handoutMasterId r:id="rId27"/>
  </p:handoutMasterIdLst>
  <p:sldIdLst>
    <p:sldId id="627" r:id="rId5"/>
    <p:sldId id="574" r:id="rId6"/>
    <p:sldId id="655" r:id="rId7"/>
    <p:sldId id="653" r:id="rId8"/>
    <p:sldId id="657" r:id="rId9"/>
    <p:sldId id="656" r:id="rId10"/>
    <p:sldId id="652" r:id="rId11"/>
    <p:sldId id="659" r:id="rId12"/>
    <p:sldId id="651" r:id="rId13"/>
    <p:sldId id="660" r:id="rId14"/>
    <p:sldId id="664" r:id="rId15"/>
    <p:sldId id="650" r:id="rId16"/>
    <p:sldId id="658" r:id="rId17"/>
    <p:sldId id="661" r:id="rId18"/>
    <p:sldId id="665" r:id="rId19"/>
    <p:sldId id="663" r:id="rId20"/>
    <p:sldId id="662" r:id="rId21"/>
    <p:sldId id="666" r:id="rId22"/>
    <p:sldId id="667" r:id="rId23"/>
    <p:sldId id="654" r:id="rId24"/>
    <p:sldId id="668" r:id="rId25"/>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E6"/>
    <a:srgbClr val="F26200"/>
    <a:srgbClr val="262673"/>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8620" autoAdjust="0"/>
  </p:normalViewPr>
  <p:slideViewPr>
    <p:cSldViewPr>
      <p:cViewPr varScale="1">
        <p:scale>
          <a:sx n="72" d="100"/>
          <a:sy n="72" d="100"/>
        </p:scale>
        <p:origin x="1565"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006E914C-D4D4-4E1B-A2D4-BEC8EAE69E5B}" type="slidenum">
              <a:rPr lang="pl-PL" altLang="pl-PL" smtClean="0"/>
              <a:pPr>
                <a:defRPr/>
              </a:pPr>
              <a:t>1</a:t>
            </a:fld>
            <a:endParaRPr lang="pl-PL" altLang="pl-PL"/>
          </a:p>
        </p:txBody>
      </p:sp>
    </p:spTree>
    <p:extLst>
      <p:ext uri="{BB962C8B-B14F-4D97-AF65-F5344CB8AC3E}">
        <p14:creationId xmlns:p14="http://schemas.microsoft.com/office/powerpoint/2010/main" val="133067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2781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800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917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40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2353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6467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8838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5568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4551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8901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480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5973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685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2264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4548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531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4533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099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253054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3103436813"/>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bin"/><Relationship Id="rId5" Type="http://schemas.openxmlformats.org/officeDocument/2006/relationships/image" Target="../media/image25.bin"/><Relationship Id="rId4" Type="http://schemas.openxmlformats.org/officeDocument/2006/relationships/image" Target="../media/image24.bin"/></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323528" y="3501008"/>
            <a:ext cx="856895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GB" sz="2000" dirty="0">
                <a:solidFill>
                  <a:schemeClr val="accent2">
                    <a:lumMod val="75000"/>
                  </a:schemeClr>
                </a:solidFill>
                <a:latin typeface="Bradley Hand ITC" panose="03070402050302030203" pitchFamily="66" charset="0"/>
                <a:cs typeface="+mn-cs"/>
                <a:sym typeface="Arial" charset="0"/>
              </a:rPr>
              <a:t>MODULE BIOMECHANICS: FOUNDATIONS OF BIOMECHANICS APPLIED TO THE LOCOMOTOR SYSTEM</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a:t>
            </a: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TECHNIQUES FOR THE</a:t>
            </a:r>
            <a:r>
              <a:rPr lang="pl-PL"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cs typeface="+mn-cs"/>
                <a:sym typeface="Arial" charset="0"/>
              </a:rPr>
              <a:t>INSTRUMENTAL ANALYSIS OF PHYSIOLOGICAL SIGNS AND ANTHROPOMETRIC AND MORPHOMETRIC PARAMETERS</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1</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cs typeface="+mn-cs"/>
                <a:sym typeface="Arial" charset="0"/>
              </a:rPr>
              <a:t>How can I measure</a:t>
            </a:r>
            <a:r>
              <a:rPr lang="pl-PL"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cs typeface="+mn-cs"/>
                <a:sym typeface="Arial" charset="0"/>
              </a:rPr>
              <a:t>physiological signs??</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51520" y="908720"/>
            <a:ext cx="8568952" cy="1738938"/>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highlight>
                  <a:srgbClr val="FFFF00"/>
                </a:highlight>
              </a:rPr>
              <a:t>PPG – smartwatch </a:t>
            </a:r>
            <a:r>
              <a:rPr lang="pl-PL" sz="2400" b="0" dirty="0" err="1">
                <a:solidFill>
                  <a:schemeClr val="accent2">
                    <a:lumMod val="75000"/>
                  </a:schemeClr>
                </a:solidFill>
                <a:highlight>
                  <a:srgbClr val="FFFF00"/>
                </a:highlight>
              </a:rPr>
              <a:t>base</a:t>
            </a:r>
            <a:r>
              <a:rPr lang="pl-PL" sz="2400" b="0" dirty="0">
                <a:solidFill>
                  <a:schemeClr val="accent2">
                    <a:lumMod val="75000"/>
                  </a:schemeClr>
                </a:solidFill>
                <a:highlight>
                  <a:srgbClr val="FFFF00"/>
                </a:highlight>
              </a:rPr>
              <a:t> system</a:t>
            </a:r>
            <a:endParaRPr lang="en-US" sz="2400" b="0" dirty="0">
              <a:solidFill>
                <a:schemeClr val="accent2">
                  <a:lumMod val="75000"/>
                </a:schemeClr>
              </a:solidFill>
              <a:highlight>
                <a:srgbClr val="FFFF00"/>
              </a:highlight>
            </a:endParaRPr>
          </a:p>
        </p:txBody>
      </p:sp>
      <p:pic>
        <p:nvPicPr>
          <p:cNvPr id="4" name="Obraz 3">
            <a:extLst>
              <a:ext uri="{FF2B5EF4-FFF2-40B4-BE49-F238E27FC236}">
                <a16:creationId xmlns:a16="http://schemas.microsoft.com/office/drawing/2014/main" id="{CB5AACAF-8D9F-486E-9664-D6DB9A6E4ACC}"/>
              </a:ext>
            </a:extLst>
          </p:cNvPr>
          <p:cNvPicPr>
            <a:picLocks noChangeAspect="1"/>
          </p:cNvPicPr>
          <p:nvPr/>
        </p:nvPicPr>
        <p:blipFill rotWithShape="1">
          <a:blip r:embed="rId3">
            <a:extLst>
              <a:ext uri="{28A0092B-C50C-407E-A947-70E740481C1C}">
                <a14:useLocalDpi xmlns:a14="http://schemas.microsoft.com/office/drawing/2010/main" val="0"/>
              </a:ext>
            </a:extLst>
          </a:blip>
          <a:srcRect t="13232" r="2750" b="14283"/>
          <a:stretch/>
        </p:blipFill>
        <p:spPr>
          <a:xfrm>
            <a:off x="447948" y="3247361"/>
            <a:ext cx="4124052" cy="2304256"/>
          </a:xfrm>
          <a:prstGeom prst="rect">
            <a:avLst/>
          </a:prstGeom>
        </p:spPr>
      </p:pic>
      <p:pic>
        <p:nvPicPr>
          <p:cNvPr id="7" name="Obraz 6" descr="Obraz zawierający mapa, tekst&#10;&#10;Opis wygenerowany automatycznie">
            <a:extLst>
              <a:ext uri="{FF2B5EF4-FFF2-40B4-BE49-F238E27FC236}">
                <a16:creationId xmlns:a16="http://schemas.microsoft.com/office/drawing/2014/main" id="{4F6CC1E8-EEE4-4B10-B891-0581B4214715}"/>
              </a:ext>
            </a:extLst>
          </p:cNvPr>
          <p:cNvPicPr>
            <a:picLocks noChangeAspect="1"/>
          </p:cNvPicPr>
          <p:nvPr/>
        </p:nvPicPr>
        <p:blipFill rotWithShape="1">
          <a:blip r:embed="rId4">
            <a:extLst>
              <a:ext uri="{28A0092B-C50C-407E-A947-70E740481C1C}">
                <a14:useLocalDpi xmlns:a14="http://schemas.microsoft.com/office/drawing/2010/main" val="0"/>
              </a:ext>
            </a:extLst>
          </a:blip>
          <a:srcRect b="7640"/>
          <a:stretch/>
        </p:blipFill>
        <p:spPr>
          <a:xfrm>
            <a:off x="5252183" y="1916832"/>
            <a:ext cx="3443869" cy="4243099"/>
          </a:xfrm>
          <a:prstGeom prst="rect">
            <a:avLst/>
          </a:prstGeom>
        </p:spPr>
      </p:pic>
    </p:spTree>
    <p:extLst>
      <p:ext uri="{BB962C8B-B14F-4D97-AF65-F5344CB8AC3E}">
        <p14:creationId xmlns:p14="http://schemas.microsoft.com/office/powerpoint/2010/main" val="1652773683"/>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51520" y="908720"/>
            <a:ext cx="8568952"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highlight>
                  <a:srgbClr val="FFFF00"/>
                </a:highlight>
              </a:rPr>
              <a:t>Blood </a:t>
            </a:r>
            <a:r>
              <a:rPr lang="pl-PL" sz="2400" b="0" dirty="0" err="1">
                <a:solidFill>
                  <a:schemeClr val="accent2">
                    <a:lumMod val="75000"/>
                  </a:schemeClr>
                </a:solidFill>
                <a:highlight>
                  <a:srgbClr val="FFFF00"/>
                </a:highlight>
              </a:rPr>
              <a:t>pressure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measurement</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4561976" y="2659558"/>
            <a:ext cx="4320480" cy="2554545"/>
          </a:xfrm>
          <a:prstGeom prst="rect">
            <a:avLst/>
          </a:prstGeom>
        </p:spPr>
        <p:txBody>
          <a:bodyPr wrap="square">
            <a:spAutoFit/>
          </a:bodyPr>
          <a:lstStyle/>
          <a:p>
            <a:pPr algn="just">
              <a:defRPr/>
            </a:pPr>
            <a:r>
              <a:rPr lang="en-GB" sz="2000" b="0" dirty="0">
                <a:solidFill>
                  <a:schemeClr val="accent2">
                    <a:lumMod val="75000"/>
                  </a:schemeClr>
                </a:solidFill>
              </a:rPr>
              <a:t>The </a:t>
            </a:r>
            <a:r>
              <a:rPr lang="pl-PL" sz="2000" b="0" dirty="0">
                <a:solidFill>
                  <a:schemeClr val="accent2">
                    <a:lumMod val="75000"/>
                  </a:schemeClr>
                </a:solidFill>
              </a:rPr>
              <a:t>b</a:t>
            </a:r>
            <a:r>
              <a:rPr lang="en-GB" sz="2000" b="0" dirty="0" err="1">
                <a:solidFill>
                  <a:schemeClr val="accent2">
                    <a:lumMod val="75000"/>
                  </a:schemeClr>
                </a:solidFill>
              </a:rPr>
              <a:t>lood</a:t>
            </a:r>
            <a:r>
              <a:rPr lang="en-GB" sz="2000" b="0" dirty="0">
                <a:solidFill>
                  <a:schemeClr val="accent2">
                    <a:lumMod val="75000"/>
                  </a:schemeClr>
                </a:solidFill>
              </a:rPr>
              <a:t> </a:t>
            </a:r>
            <a:r>
              <a:rPr lang="pl-PL" sz="2000" b="0" dirty="0">
                <a:solidFill>
                  <a:schemeClr val="accent2">
                    <a:lumMod val="75000"/>
                  </a:schemeClr>
                </a:solidFill>
              </a:rPr>
              <a:t>p</a:t>
            </a:r>
            <a:r>
              <a:rPr lang="en-GB" sz="2000" b="0" dirty="0" err="1">
                <a:solidFill>
                  <a:schemeClr val="accent2">
                    <a:lumMod val="75000"/>
                  </a:schemeClr>
                </a:solidFill>
              </a:rPr>
              <a:t>ressure</a:t>
            </a:r>
            <a:r>
              <a:rPr lang="en-GB" sz="2000" b="0" dirty="0">
                <a:solidFill>
                  <a:schemeClr val="accent2">
                    <a:lumMod val="75000"/>
                  </a:schemeClr>
                </a:solidFill>
              </a:rPr>
              <a:t> </a:t>
            </a:r>
            <a:r>
              <a:rPr lang="pl-PL" sz="2000" b="0" dirty="0">
                <a:solidFill>
                  <a:schemeClr val="accent2">
                    <a:lumMod val="75000"/>
                  </a:schemeClr>
                </a:solidFill>
              </a:rPr>
              <a:t>s</a:t>
            </a:r>
            <a:r>
              <a:rPr lang="en-GB" sz="2000" b="0" dirty="0" err="1">
                <a:solidFill>
                  <a:schemeClr val="accent2">
                    <a:lumMod val="75000"/>
                  </a:schemeClr>
                </a:solidFill>
              </a:rPr>
              <a:t>ensor</a:t>
            </a:r>
            <a:r>
              <a:rPr lang="pl-PL" sz="2000" b="0" dirty="0">
                <a:solidFill>
                  <a:schemeClr val="accent2">
                    <a:lumMod val="75000"/>
                  </a:schemeClr>
                </a:solidFill>
              </a:rPr>
              <a:t>s </a:t>
            </a:r>
            <a:r>
              <a:rPr lang="pl-PL" sz="2000" b="0" dirty="0" err="1">
                <a:solidFill>
                  <a:schemeClr val="accent2">
                    <a:lumMod val="75000"/>
                  </a:schemeClr>
                </a:solidFill>
              </a:rPr>
              <a:t>used</a:t>
            </a:r>
            <a:r>
              <a:rPr lang="pl-PL" sz="2000" b="0" dirty="0">
                <a:solidFill>
                  <a:schemeClr val="accent2">
                    <a:lumMod val="75000"/>
                  </a:schemeClr>
                </a:solidFill>
              </a:rPr>
              <a:t> </a:t>
            </a:r>
            <a:r>
              <a:rPr lang="pl-PL" sz="2000" b="0" dirty="0" err="1">
                <a:solidFill>
                  <a:schemeClr val="accent2">
                    <a:lumMod val="75000"/>
                  </a:schemeClr>
                </a:solidFill>
              </a:rPr>
              <a:t>commonly</a:t>
            </a:r>
            <a:r>
              <a:rPr lang="pl-PL" sz="2000" b="0" dirty="0">
                <a:solidFill>
                  <a:schemeClr val="accent2">
                    <a:lumMod val="75000"/>
                  </a:schemeClr>
                </a:solidFill>
              </a:rPr>
              <a:t> in </a:t>
            </a:r>
            <a:r>
              <a:rPr lang="pl-PL" sz="2000" b="0" dirty="0" err="1">
                <a:solidFill>
                  <a:schemeClr val="accent2">
                    <a:lumMod val="75000"/>
                  </a:schemeClr>
                </a:solidFill>
              </a:rPr>
              <a:t>clinical</a:t>
            </a:r>
            <a:r>
              <a:rPr lang="pl-PL" sz="2000" b="0" dirty="0">
                <a:solidFill>
                  <a:schemeClr val="accent2">
                    <a:lumMod val="75000"/>
                  </a:schemeClr>
                </a:solidFill>
              </a:rPr>
              <a:t> </a:t>
            </a:r>
            <a:r>
              <a:rPr lang="pl-PL" sz="2000" b="0" dirty="0" err="1">
                <a:solidFill>
                  <a:schemeClr val="accent2">
                    <a:lumMod val="75000"/>
                  </a:schemeClr>
                </a:solidFill>
              </a:rPr>
              <a:t>or</a:t>
            </a:r>
            <a:r>
              <a:rPr lang="pl-PL" sz="2000" b="0" dirty="0">
                <a:solidFill>
                  <a:schemeClr val="accent2">
                    <a:lumMod val="75000"/>
                  </a:schemeClr>
                </a:solidFill>
              </a:rPr>
              <a:t> </a:t>
            </a:r>
            <a:r>
              <a:rPr lang="pl-PL" sz="2000" b="0" dirty="0" err="1">
                <a:solidFill>
                  <a:schemeClr val="accent2">
                    <a:lumMod val="75000"/>
                  </a:schemeClr>
                </a:solidFill>
              </a:rPr>
              <a:t>home</a:t>
            </a:r>
            <a:r>
              <a:rPr lang="pl-PL" sz="2000" b="0" dirty="0">
                <a:solidFill>
                  <a:schemeClr val="accent2">
                    <a:lumMod val="75000"/>
                  </a:schemeClr>
                </a:solidFill>
              </a:rPr>
              <a:t> </a:t>
            </a:r>
            <a:r>
              <a:rPr lang="pl-PL" sz="2000" b="0" dirty="0" err="1">
                <a:solidFill>
                  <a:schemeClr val="accent2">
                    <a:lumMod val="75000"/>
                  </a:schemeClr>
                </a:solidFill>
              </a:rPr>
              <a:t>conditions</a:t>
            </a:r>
            <a:r>
              <a:rPr lang="en-GB" sz="2000" b="0" dirty="0">
                <a:solidFill>
                  <a:schemeClr val="accent2">
                    <a:lumMod val="75000"/>
                  </a:schemeClr>
                </a:solidFill>
              </a:rPr>
              <a:t> is a non-invasive sensor designed to measure human blood pressure. It measures systolic, diastolic and mean arterial pressure utilizing</a:t>
            </a:r>
            <a:r>
              <a:rPr lang="pl-PL" sz="2000" b="0" dirty="0">
                <a:solidFill>
                  <a:schemeClr val="accent2">
                    <a:lumMod val="75000"/>
                  </a:schemeClr>
                </a:solidFill>
              </a:rPr>
              <a:t> </a:t>
            </a:r>
            <a:r>
              <a:rPr lang="pl-PL" sz="2000" b="0" dirty="0" err="1">
                <a:solidFill>
                  <a:schemeClr val="accent2">
                    <a:lumMod val="75000"/>
                  </a:schemeClr>
                </a:solidFill>
              </a:rPr>
              <a:t>mainly</a:t>
            </a:r>
            <a:r>
              <a:rPr lang="pl-PL" sz="2000" b="0" dirty="0">
                <a:solidFill>
                  <a:schemeClr val="accent2">
                    <a:lumMod val="75000"/>
                  </a:schemeClr>
                </a:solidFill>
              </a:rPr>
              <a:t> </a:t>
            </a:r>
            <a:r>
              <a:rPr lang="en-GB" sz="2000" b="0" dirty="0">
                <a:solidFill>
                  <a:schemeClr val="accent2">
                    <a:lumMod val="75000"/>
                  </a:schemeClr>
                </a:solidFill>
              </a:rPr>
              <a:t>the </a:t>
            </a:r>
            <a:r>
              <a:rPr lang="en-GB" sz="2000" b="0" dirty="0" err="1">
                <a:solidFill>
                  <a:schemeClr val="accent2">
                    <a:lumMod val="75000"/>
                  </a:schemeClr>
                </a:solidFill>
              </a:rPr>
              <a:t>oscillometric</a:t>
            </a:r>
            <a:r>
              <a:rPr lang="en-GB" sz="2000" b="0" dirty="0">
                <a:solidFill>
                  <a:schemeClr val="accent2">
                    <a:lumMod val="75000"/>
                  </a:schemeClr>
                </a:solidFill>
              </a:rPr>
              <a:t> method. Pulse rate is also reported</a:t>
            </a:r>
            <a:endParaRPr lang="pl-PL" sz="2000" b="0" dirty="0">
              <a:solidFill>
                <a:schemeClr val="accent2">
                  <a:lumMod val="75000"/>
                </a:schemeClr>
              </a:solidFill>
              <a:highlight>
                <a:srgbClr val="FFFF00"/>
              </a:highlight>
            </a:endParaRPr>
          </a:p>
        </p:txBody>
      </p:sp>
      <p:pic>
        <p:nvPicPr>
          <p:cNvPr id="4" name="Obraz 3">
            <a:extLst>
              <a:ext uri="{FF2B5EF4-FFF2-40B4-BE49-F238E27FC236}">
                <a16:creationId xmlns:a16="http://schemas.microsoft.com/office/drawing/2014/main" id="{2D475B06-551A-4BD9-A158-0F0858B3637D}"/>
              </a:ext>
            </a:extLst>
          </p:cNvPr>
          <p:cNvPicPr>
            <a:picLocks noChangeAspect="1"/>
          </p:cNvPicPr>
          <p:nvPr/>
        </p:nvPicPr>
        <p:blipFill>
          <a:blip r:embed="rId3"/>
          <a:stretch>
            <a:fillRect/>
          </a:stretch>
        </p:blipFill>
        <p:spPr>
          <a:xfrm>
            <a:off x="261544" y="2492896"/>
            <a:ext cx="3790835" cy="3024336"/>
          </a:xfrm>
          <a:prstGeom prst="rect">
            <a:avLst/>
          </a:prstGeom>
        </p:spPr>
      </p:pic>
    </p:spTree>
    <p:extLst>
      <p:ext uri="{BB962C8B-B14F-4D97-AF65-F5344CB8AC3E}">
        <p14:creationId xmlns:p14="http://schemas.microsoft.com/office/powerpoint/2010/main" val="92014275"/>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lgn="ctr">
              <a:defRPr/>
            </a:pPr>
            <a:r>
              <a:rPr lang="pl-PL" sz="2400" b="0" dirty="0" err="1">
                <a:solidFill>
                  <a:schemeClr val="accent2">
                    <a:lumMod val="75000"/>
                  </a:schemeClr>
                </a:solidFill>
                <a:highlight>
                  <a:srgbClr val="FFFF00"/>
                </a:highlight>
              </a:rPr>
              <a:t>Synchronized</a:t>
            </a:r>
            <a:r>
              <a:rPr lang="pl-PL" sz="2400" b="0" dirty="0">
                <a:solidFill>
                  <a:schemeClr val="accent2">
                    <a:lumMod val="75000"/>
                  </a:schemeClr>
                </a:solidFill>
                <a:highlight>
                  <a:srgbClr val="FFFF00"/>
                </a:highlight>
              </a:rPr>
              <a:t> PPG, BP &amp; ECG </a:t>
            </a:r>
            <a:r>
              <a:rPr lang="pl-PL" sz="2400" b="0" dirty="0" err="1">
                <a:solidFill>
                  <a:schemeClr val="accent2">
                    <a:lumMod val="75000"/>
                  </a:schemeClr>
                </a:solidFill>
                <a:highlight>
                  <a:srgbClr val="FFFF00"/>
                </a:highlight>
              </a:rPr>
              <a:t>measurement</a:t>
            </a:r>
            <a:endParaRPr lang="en-US" sz="2400" b="0" dirty="0">
              <a:solidFill>
                <a:schemeClr val="accent2">
                  <a:lumMod val="75000"/>
                </a:schemeClr>
              </a:solidFill>
              <a:highlight>
                <a:srgbClr val="FFFF00"/>
              </a:highlight>
            </a:endParaRPr>
          </a:p>
        </p:txBody>
      </p:sp>
      <p:pic>
        <p:nvPicPr>
          <p:cNvPr id="5" name="Obraz 4" descr="Obraz zawierający monitor, ekran, siedzi, telewizja&#10;&#10;Opis wygenerowany automatycznie">
            <a:extLst>
              <a:ext uri="{FF2B5EF4-FFF2-40B4-BE49-F238E27FC236}">
                <a16:creationId xmlns:a16="http://schemas.microsoft.com/office/drawing/2014/main" id="{5A126342-D138-4C0E-8D2D-FFAC1CF5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730" y="2158553"/>
            <a:ext cx="5400600" cy="3510390"/>
          </a:xfrm>
          <a:prstGeom prst="rect">
            <a:avLst/>
          </a:prstGeom>
        </p:spPr>
      </p:pic>
      <p:sp>
        <p:nvSpPr>
          <p:cNvPr id="6" name="Prostokąt 5">
            <a:extLst>
              <a:ext uri="{FF2B5EF4-FFF2-40B4-BE49-F238E27FC236}">
                <a16:creationId xmlns:a16="http://schemas.microsoft.com/office/drawing/2014/main" id="{63EC71BC-B9FF-47B7-8DD5-A49655B7562A}"/>
              </a:ext>
            </a:extLst>
          </p:cNvPr>
          <p:cNvSpPr/>
          <p:nvPr/>
        </p:nvSpPr>
        <p:spPr>
          <a:xfrm>
            <a:off x="107504" y="5765194"/>
            <a:ext cx="9036496" cy="400110"/>
          </a:xfrm>
          <a:prstGeom prst="rect">
            <a:avLst/>
          </a:prstGeom>
        </p:spPr>
        <p:txBody>
          <a:bodyPr wrap="square">
            <a:spAutoFit/>
          </a:bodyPr>
          <a:lstStyle/>
          <a:p>
            <a:pPr algn="ctr"/>
            <a:r>
              <a:rPr lang="en-GB" sz="2000" b="0" dirty="0">
                <a:solidFill>
                  <a:srgbClr val="002060"/>
                </a:solidFill>
              </a:rPr>
              <a:t>allows for studying</a:t>
            </a:r>
            <a:r>
              <a:rPr lang="pl-PL" sz="2000" b="0" dirty="0">
                <a:solidFill>
                  <a:srgbClr val="002060"/>
                </a:solidFill>
              </a:rPr>
              <a:t> </a:t>
            </a:r>
            <a:r>
              <a:rPr lang="pl-PL" sz="2000" b="0" dirty="0" err="1">
                <a:solidFill>
                  <a:srgbClr val="002060"/>
                </a:solidFill>
              </a:rPr>
              <a:t>multi-channels</a:t>
            </a:r>
            <a:r>
              <a:rPr lang="en-GB" sz="2000" b="0" dirty="0">
                <a:solidFill>
                  <a:srgbClr val="002060"/>
                </a:solidFill>
              </a:rPr>
              <a:t> interactions of p</a:t>
            </a:r>
            <a:r>
              <a:rPr lang="pl-PL" sz="2000" b="0" dirty="0" err="1">
                <a:solidFill>
                  <a:srgbClr val="002060"/>
                </a:solidFill>
              </a:rPr>
              <a:t>hysio</a:t>
            </a:r>
            <a:r>
              <a:rPr lang="en-GB" sz="2000" b="0" dirty="0">
                <a:solidFill>
                  <a:srgbClr val="002060"/>
                </a:solidFill>
              </a:rPr>
              <a:t>logical </a:t>
            </a:r>
          </a:p>
        </p:txBody>
      </p:sp>
    </p:spTree>
    <p:extLst>
      <p:ext uri="{BB962C8B-B14F-4D97-AF65-F5344CB8AC3E}">
        <p14:creationId xmlns:p14="http://schemas.microsoft.com/office/powerpoint/2010/main" val="3470706280"/>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highlight>
                  <a:srgbClr val="FFFF00"/>
                </a:highlight>
              </a:rPr>
              <a:t>GSR (</a:t>
            </a:r>
            <a:r>
              <a:rPr lang="pl-PL" sz="2400" b="0" dirty="0" err="1">
                <a:solidFill>
                  <a:schemeClr val="accent2">
                    <a:lumMod val="75000"/>
                  </a:schemeClr>
                </a:solidFill>
                <a:highlight>
                  <a:srgbClr val="FFFF00"/>
                </a:highlight>
              </a:rPr>
              <a:t>Galvanic</a:t>
            </a:r>
            <a:r>
              <a:rPr lang="pl-PL" sz="2400" b="0" dirty="0">
                <a:solidFill>
                  <a:schemeClr val="accent2">
                    <a:lumMod val="75000"/>
                  </a:schemeClr>
                </a:solidFill>
                <a:highlight>
                  <a:srgbClr val="FFFF00"/>
                </a:highlight>
              </a:rPr>
              <a:t> Skin </a:t>
            </a:r>
            <a:r>
              <a:rPr lang="pl-PL" sz="2400" b="0" dirty="0" err="1">
                <a:solidFill>
                  <a:schemeClr val="accent2">
                    <a:lumMod val="75000"/>
                  </a:schemeClr>
                </a:solidFill>
                <a:highlight>
                  <a:srgbClr val="FFFF00"/>
                </a:highlight>
              </a:rPr>
              <a:t>Response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signal</a:t>
            </a:r>
            <a:endParaRPr lang="en-US" sz="2400" b="0" dirty="0">
              <a:solidFill>
                <a:schemeClr val="accent2">
                  <a:lumMod val="75000"/>
                </a:schemeClr>
              </a:solidFill>
              <a:highlight>
                <a:srgbClr val="FFFF00"/>
              </a:highlight>
            </a:endParaRPr>
          </a:p>
        </p:txBody>
      </p:sp>
      <p:pic>
        <p:nvPicPr>
          <p:cNvPr id="6" name="Obraz 5">
            <a:extLst>
              <a:ext uri="{FF2B5EF4-FFF2-40B4-BE49-F238E27FC236}">
                <a16:creationId xmlns:a16="http://schemas.microsoft.com/office/drawing/2014/main" id="{14FB04FB-64A8-4B41-ADAE-AB8B80E591B2}"/>
              </a:ext>
            </a:extLst>
          </p:cNvPr>
          <p:cNvPicPr>
            <a:picLocks noChangeAspect="1"/>
          </p:cNvPicPr>
          <p:nvPr/>
        </p:nvPicPr>
        <p:blipFill rotWithShape="1">
          <a:blip r:embed="rId3">
            <a:extLst>
              <a:ext uri="{28A0092B-C50C-407E-A947-70E740481C1C}">
                <a14:useLocalDpi xmlns:a14="http://schemas.microsoft.com/office/drawing/2010/main" val="0"/>
              </a:ext>
            </a:extLst>
          </a:blip>
          <a:srcRect t="33201"/>
          <a:stretch/>
        </p:blipFill>
        <p:spPr>
          <a:xfrm>
            <a:off x="4860034" y="2630213"/>
            <a:ext cx="3686444" cy="3284984"/>
          </a:xfrm>
          <a:prstGeom prst="rect">
            <a:avLst/>
          </a:prstGeom>
        </p:spPr>
      </p:pic>
      <p:sp>
        <p:nvSpPr>
          <p:cNvPr id="14" name="Prostokąt 3">
            <a:extLst>
              <a:ext uri="{FF2B5EF4-FFF2-40B4-BE49-F238E27FC236}">
                <a16:creationId xmlns:a16="http://schemas.microsoft.com/office/drawing/2014/main" id="{C56B10F0-F5A8-49E5-9AB1-7C54A87DE64A}"/>
              </a:ext>
            </a:extLst>
          </p:cNvPr>
          <p:cNvSpPr/>
          <p:nvPr/>
        </p:nvSpPr>
        <p:spPr>
          <a:xfrm>
            <a:off x="107504" y="3149320"/>
            <a:ext cx="4104456" cy="2246769"/>
          </a:xfrm>
          <a:prstGeom prst="rect">
            <a:avLst/>
          </a:prstGeom>
        </p:spPr>
        <p:txBody>
          <a:bodyPr wrap="square">
            <a:spAutoFit/>
          </a:bodyPr>
          <a:lstStyle/>
          <a:p>
            <a:pPr marL="342900" indent="-342900" algn="just">
              <a:buFont typeface="Wingdings" panose="05000000000000000000" pitchFamily="2" charset="2"/>
              <a:buChar char="Ø"/>
              <a:defRPr/>
            </a:pPr>
            <a:r>
              <a:rPr lang="en-GB" sz="2000" b="0" dirty="0">
                <a:solidFill>
                  <a:schemeClr val="accent2">
                    <a:lumMod val="75000"/>
                  </a:schemeClr>
                </a:solidFill>
              </a:rPr>
              <a:t>The galvanic skin response (GSR, which falls under the umbrella term of electrodermal activity, or EDA) refers to changes in sweat gland activity that are reflective of the intensity of our emotional state</a:t>
            </a:r>
            <a:r>
              <a:rPr lang="pl-PL" sz="2000" b="0" dirty="0">
                <a:solidFill>
                  <a:schemeClr val="accent2">
                    <a:lumMod val="75000"/>
                  </a:schemeClr>
                </a:solidFill>
              </a:rPr>
              <a:t> </a:t>
            </a:r>
          </a:p>
        </p:txBody>
      </p:sp>
    </p:spTree>
    <p:extLst>
      <p:ext uri="{BB962C8B-B14F-4D97-AF65-F5344CB8AC3E}">
        <p14:creationId xmlns:p14="http://schemas.microsoft.com/office/powerpoint/2010/main" val="1884654967"/>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EMG (Electro </a:t>
            </a:r>
            <a:r>
              <a:rPr lang="pl-PL" sz="2400" b="0" dirty="0" err="1">
                <a:solidFill>
                  <a:schemeClr val="accent2">
                    <a:lumMod val="75000"/>
                  </a:schemeClr>
                </a:solidFill>
                <a:highlight>
                  <a:srgbClr val="FFFF00"/>
                </a:highlight>
              </a:rPr>
              <a:t>MioGraphy</a:t>
            </a:r>
            <a:r>
              <a:rPr lang="pl-PL" sz="2400" b="0" dirty="0">
                <a:solidFill>
                  <a:schemeClr val="accent2">
                    <a:lumMod val="75000"/>
                  </a:schemeClr>
                </a:solidFill>
                <a:highlight>
                  <a:srgbClr val="FFFF00"/>
                </a:highlight>
              </a:rPr>
              <a:t> ) </a:t>
            </a:r>
            <a:r>
              <a:rPr lang="pl-PL" sz="2400" b="0" dirty="0" err="1">
                <a:solidFill>
                  <a:schemeClr val="accent2">
                    <a:lumMod val="75000"/>
                  </a:schemeClr>
                </a:solidFill>
                <a:highlight>
                  <a:srgbClr val="FFFF00"/>
                </a:highlight>
              </a:rPr>
              <a:t>signal</a:t>
            </a:r>
            <a:r>
              <a:rPr lang="pl-PL" sz="2400" b="0" dirty="0">
                <a:solidFill>
                  <a:schemeClr val="accent2">
                    <a:lumMod val="75000"/>
                  </a:schemeClr>
                </a:solidFill>
                <a:highlight>
                  <a:srgbClr val="FFFF00"/>
                </a:highlight>
              </a:rPr>
              <a:t> </a:t>
            </a:r>
            <a:endParaRPr lang="en-US" sz="2400" b="0" dirty="0">
              <a:solidFill>
                <a:schemeClr val="accent2">
                  <a:lumMod val="75000"/>
                </a:schemeClr>
              </a:solidFill>
              <a:highlight>
                <a:srgbClr val="FFFF00"/>
              </a:highlight>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0" y="1377618"/>
            <a:ext cx="5868144" cy="4770537"/>
          </a:xfrm>
          <a:prstGeom prst="rect">
            <a:avLst/>
          </a:prstGeom>
        </p:spPr>
        <p:txBody>
          <a:bodyPr wrap="square">
            <a:spAutoFit/>
          </a:bodyPr>
          <a:lstStyle/>
          <a:p>
            <a:pPr algn="just">
              <a:defRPr/>
            </a:pPr>
            <a:r>
              <a:rPr lang="en-GB" sz="1900" b="0" dirty="0">
                <a:solidFill>
                  <a:schemeClr val="accent2">
                    <a:lumMod val="75000"/>
                  </a:schemeClr>
                </a:solidFill>
              </a:rPr>
              <a:t>An electromyogram, or EMG, is a graphical recording of electrical activity within muscles. Activation of muscles by nerves results in changes in ion flow across cell membranes, which generates electrical activity. This can be measured using surface electrodes placed on the skin over the muscle of interest.</a:t>
            </a:r>
          </a:p>
          <a:p>
            <a:pPr algn="just">
              <a:defRPr/>
            </a:pPr>
            <a:endParaRPr lang="en-GB" sz="1900" b="0" dirty="0">
              <a:solidFill>
                <a:schemeClr val="accent2">
                  <a:lumMod val="75000"/>
                </a:schemeClr>
              </a:solidFill>
            </a:endParaRPr>
          </a:p>
          <a:p>
            <a:pPr algn="just">
              <a:defRPr/>
            </a:pPr>
            <a:r>
              <a:rPr lang="en-GB" sz="1900" b="0" dirty="0">
                <a:solidFill>
                  <a:schemeClr val="accent2">
                    <a:lumMod val="75000"/>
                  </a:schemeClr>
                </a:solidFill>
              </a:rPr>
              <a:t>Electrical activity correlates with strength of muscle contraction, and is dependent on the quantity of nerve impulses which are sent to the muscle. This is easily visible in large muscles such as the biceps muscle in the arm and the quadriceps muscle in the leg, but can also be demonstrated in smaller, less visible muscles, such as the masseter muscle in the jaw.</a:t>
            </a:r>
            <a:endParaRPr lang="pl-PL" sz="1900" b="0" dirty="0">
              <a:solidFill>
                <a:schemeClr val="accent2">
                  <a:lumMod val="75000"/>
                </a:schemeClr>
              </a:solidFill>
            </a:endParaRPr>
          </a:p>
        </p:txBody>
      </p:sp>
      <p:pic>
        <p:nvPicPr>
          <p:cNvPr id="4" name="Obraz 3">
            <a:extLst>
              <a:ext uri="{FF2B5EF4-FFF2-40B4-BE49-F238E27FC236}">
                <a16:creationId xmlns:a16="http://schemas.microsoft.com/office/drawing/2014/main" id="{D6C860F2-C58B-4BDF-A876-1291EEC53767}"/>
              </a:ext>
            </a:extLst>
          </p:cNvPr>
          <p:cNvPicPr>
            <a:picLocks noChangeAspect="1"/>
          </p:cNvPicPr>
          <p:nvPr/>
        </p:nvPicPr>
        <p:blipFill>
          <a:blip r:embed="rId3"/>
          <a:stretch>
            <a:fillRect/>
          </a:stretch>
        </p:blipFill>
        <p:spPr>
          <a:xfrm>
            <a:off x="6084168" y="1377618"/>
            <a:ext cx="2853234" cy="1403310"/>
          </a:xfrm>
          <a:prstGeom prst="rect">
            <a:avLst/>
          </a:prstGeom>
        </p:spPr>
      </p:pic>
      <p:pic>
        <p:nvPicPr>
          <p:cNvPr id="6" name="Obraz 5">
            <a:extLst>
              <a:ext uri="{FF2B5EF4-FFF2-40B4-BE49-F238E27FC236}">
                <a16:creationId xmlns:a16="http://schemas.microsoft.com/office/drawing/2014/main" id="{D52E95A7-2C7E-465D-AD0A-6A0FA131FE33}"/>
              </a:ext>
            </a:extLst>
          </p:cNvPr>
          <p:cNvPicPr>
            <a:picLocks noChangeAspect="1"/>
          </p:cNvPicPr>
          <p:nvPr/>
        </p:nvPicPr>
        <p:blipFill>
          <a:blip r:embed="rId4"/>
          <a:stretch>
            <a:fillRect/>
          </a:stretch>
        </p:blipFill>
        <p:spPr>
          <a:xfrm>
            <a:off x="6732240" y="4405639"/>
            <a:ext cx="1738675" cy="1759665"/>
          </a:xfrm>
          <a:prstGeom prst="rect">
            <a:avLst/>
          </a:prstGeom>
        </p:spPr>
      </p:pic>
      <p:pic>
        <p:nvPicPr>
          <p:cNvPr id="1026" name="Picture 2">
            <a:extLst>
              <a:ext uri="{FF2B5EF4-FFF2-40B4-BE49-F238E27FC236}">
                <a16:creationId xmlns:a16="http://schemas.microsoft.com/office/drawing/2014/main" id="{CDB8ABF5-E6F7-495D-8F83-0C8AF7D058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63" t="14921" r="19288" b="16400"/>
          <a:stretch/>
        </p:blipFill>
        <p:spPr bwMode="auto">
          <a:xfrm>
            <a:off x="6004074" y="2531979"/>
            <a:ext cx="2902723" cy="187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27580"/>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highlight>
                  <a:srgbClr val="FFFF00"/>
                </a:highlight>
              </a:rPr>
              <a:t>T_S –  </a:t>
            </a:r>
            <a:r>
              <a:rPr lang="pl-PL" sz="2400" b="0" dirty="0" err="1">
                <a:solidFill>
                  <a:schemeClr val="accent2">
                    <a:lumMod val="75000"/>
                  </a:schemeClr>
                </a:solidFill>
                <a:highlight>
                  <a:srgbClr val="FFFF00"/>
                </a:highlight>
              </a:rPr>
              <a:t>surface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temperature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measurement</a:t>
            </a:r>
            <a:r>
              <a:rPr lang="pl-PL" sz="2400" b="0" dirty="0">
                <a:solidFill>
                  <a:schemeClr val="accent2">
                    <a:lumMod val="75000"/>
                  </a:schemeClr>
                </a:solidFill>
                <a:highlight>
                  <a:srgbClr val="FFFF00"/>
                </a:highlight>
              </a:rPr>
              <a:t> in BSN </a:t>
            </a:r>
            <a:r>
              <a:rPr lang="pl-PL" sz="2400" b="0" dirty="0" err="1">
                <a:solidFill>
                  <a:schemeClr val="accent2">
                    <a:lumMod val="75000"/>
                  </a:schemeClr>
                </a:solidFill>
                <a:highlight>
                  <a:srgbClr val="FFFF00"/>
                </a:highlight>
              </a:rPr>
              <a:t>systems</a:t>
            </a:r>
            <a:endParaRPr lang="en-US" sz="2400" b="0" dirty="0">
              <a:solidFill>
                <a:schemeClr val="accent2">
                  <a:lumMod val="75000"/>
                </a:schemeClr>
              </a:solidFill>
              <a:highlight>
                <a:srgbClr val="FFFF00"/>
              </a:highlight>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82554" y="3700501"/>
            <a:ext cx="4104456" cy="1631216"/>
          </a:xfrm>
          <a:prstGeom prst="rect">
            <a:avLst/>
          </a:prstGeom>
        </p:spPr>
        <p:txBody>
          <a:bodyPr wrap="square">
            <a:spAutoFit/>
          </a:bodyPr>
          <a:lstStyle/>
          <a:p>
            <a:pPr algn="just">
              <a:defRPr/>
            </a:pPr>
            <a:r>
              <a:rPr lang="en-GB" sz="2000" b="0" dirty="0">
                <a:solidFill>
                  <a:schemeClr val="accent2">
                    <a:lumMod val="75000"/>
                  </a:schemeClr>
                </a:solidFill>
              </a:rPr>
              <a:t>Surface Temperature Sensor is designed for use in situations in which low thermal mass or flexibility is required, or for a skin temperature measurement</a:t>
            </a:r>
            <a:endParaRPr lang="pl-PL" sz="2000" b="0" dirty="0">
              <a:solidFill>
                <a:schemeClr val="accent2">
                  <a:lumMod val="75000"/>
                </a:schemeClr>
              </a:solidFill>
            </a:endParaRPr>
          </a:p>
        </p:txBody>
      </p:sp>
      <p:pic>
        <p:nvPicPr>
          <p:cNvPr id="4" name="Obraz 3">
            <a:extLst>
              <a:ext uri="{FF2B5EF4-FFF2-40B4-BE49-F238E27FC236}">
                <a16:creationId xmlns:a16="http://schemas.microsoft.com/office/drawing/2014/main" id="{2BE28BD1-DE05-44FF-8548-514B6D136BF9}"/>
              </a:ext>
            </a:extLst>
          </p:cNvPr>
          <p:cNvPicPr>
            <a:picLocks noChangeAspect="1"/>
          </p:cNvPicPr>
          <p:nvPr/>
        </p:nvPicPr>
        <p:blipFill>
          <a:blip r:embed="rId3"/>
          <a:stretch>
            <a:fillRect/>
          </a:stretch>
        </p:blipFill>
        <p:spPr>
          <a:xfrm>
            <a:off x="5251368" y="2196460"/>
            <a:ext cx="3213265" cy="1612983"/>
          </a:xfrm>
          <a:prstGeom prst="rect">
            <a:avLst/>
          </a:prstGeom>
        </p:spPr>
      </p:pic>
      <p:pic>
        <p:nvPicPr>
          <p:cNvPr id="2050" name="Picture 2">
            <a:extLst>
              <a:ext uri="{FF2B5EF4-FFF2-40B4-BE49-F238E27FC236}">
                <a16:creationId xmlns:a16="http://schemas.microsoft.com/office/drawing/2014/main" id="{69FA5025-8116-4661-8FB1-552A4172B9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37" t="17240" r="20464" b="16960"/>
          <a:stretch/>
        </p:blipFill>
        <p:spPr bwMode="auto">
          <a:xfrm>
            <a:off x="4572001" y="3839470"/>
            <a:ext cx="4572000" cy="298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36956"/>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EOG (Electro </a:t>
            </a:r>
            <a:r>
              <a:rPr lang="pl-PL" sz="2400" b="0" dirty="0" err="1">
                <a:solidFill>
                  <a:schemeClr val="accent2">
                    <a:lumMod val="75000"/>
                  </a:schemeClr>
                </a:solidFill>
                <a:highlight>
                  <a:srgbClr val="FFFF00"/>
                </a:highlight>
              </a:rPr>
              <a:t>OculoGgraphy</a:t>
            </a:r>
            <a:r>
              <a:rPr lang="pl-PL" sz="2400" b="0" dirty="0">
                <a:solidFill>
                  <a:schemeClr val="accent2">
                    <a:lumMod val="75000"/>
                  </a:schemeClr>
                </a:solidFill>
                <a:highlight>
                  <a:srgbClr val="FFFF00"/>
                </a:highlight>
              </a:rPr>
              <a:t> ) </a:t>
            </a:r>
            <a:r>
              <a:rPr lang="pl-PL" sz="2400" b="0" dirty="0" err="1">
                <a:solidFill>
                  <a:schemeClr val="accent2">
                    <a:lumMod val="75000"/>
                  </a:schemeClr>
                </a:solidFill>
                <a:highlight>
                  <a:srgbClr val="FFFF00"/>
                </a:highlight>
              </a:rPr>
              <a:t>signal</a:t>
            </a:r>
            <a:endParaRPr lang="en-US" sz="2400" b="0" dirty="0">
              <a:solidFill>
                <a:schemeClr val="accent2">
                  <a:lumMod val="75000"/>
                </a:schemeClr>
              </a:solidFill>
              <a:highlight>
                <a:srgbClr val="FFFF00"/>
              </a:highlight>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82554" y="2276872"/>
            <a:ext cx="4104456" cy="3170099"/>
          </a:xfrm>
          <a:prstGeom prst="rect">
            <a:avLst/>
          </a:prstGeom>
        </p:spPr>
        <p:txBody>
          <a:bodyPr wrap="square">
            <a:spAutoFit/>
          </a:bodyPr>
          <a:lstStyle/>
          <a:p>
            <a:pPr algn="just">
              <a:defRPr/>
            </a:pPr>
            <a:r>
              <a:rPr lang="en-GB" sz="2000" b="0" dirty="0">
                <a:solidFill>
                  <a:schemeClr val="accent2">
                    <a:lumMod val="75000"/>
                  </a:schemeClr>
                </a:solidFill>
              </a:rPr>
              <a:t>Electrooculography (EOG) is a technique for measuring the </a:t>
            </a:r>
            <a:r>
              <a:rPr lang="en-GB" sz="2000" b="0" dirty="0" err="1">
                <a:solidFill>
                  <a:schemeClr val="accent2">
                    <a:lumMod val="75000"/>
                  </a:schemeClr>
                </a:solidFill>
              </a:rPr>
              <a:t>corneo</a:t>
            </a:r>
            <a:r>
              <a:rPr lang="en-GB" sz="2000" b="0" dirty="0">
                <a:solidFill>
                  <a:schemeClr val="accent2">
                    <a:lumMod val="75000"/>
                  </a:schemeClr>
                </a:solidFill>
              </a:rPr>
              <a:t>-retinal standing potential that exists between the front and the back of the human eye. The resulting signal is called the electrooculogram. Primary applications are in ophthalmological diagnosis and in recording eye movements</a:t>
            </a:r>
            <a:endParaRPr lang="pl-PL" sz="2000" b="0" dirty="0">
              <a:solidFill>
                <a:schemeClr val="accent2">
                  <a:lumMod val="75000"/>
                </a:schemeClr>
              </a:solidFill>
            </a:endParaRPr>
          </a:p>
        </p:txBody>
      </p:sp>
      <p:pic>
        <p:nvPicPr>
          <p:cNvPr id="3074" name="Picture 2" descr="Principle of electrooculography (EOG): (a) electrode placement ...">
            <a:extLst>
              <a:ext uri="{FF2B5EF4-FFF2-40B4-BE49-F238E27FC236}">
                <a16:creationId xmlns:a16="http://schemas.microsoft.com/office/drawing/2014/main" id="{605AC477-C743-49B8-9D14-656F543F0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995"/>
          <a:stretch/>
        </p:blipFill>
        <p:spPr bwMode="auto">
          <a:xfrm>
            <a:off x="4572000" y="1521467"/>
            <a:ext cx="4298779" cy="2144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alyzing Electrooculography (EOG) for Eye Movement Detection ...">
            <a:extLst>
              <a:ext uri="{FF2B5EF4-FFF2-40B4-BE49-F238E27FC236}">
                <a16:creationId xmlns:a16="http://schemas.microsoft.com/office/drawing/2014/main" id="{3CF727C5-036E-4471-9344-165579ABC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83" y="4033433"/>
            <a:ext cx="4389417" cy="273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65638"/>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EEG (Electro </a:t>
            </a:r>
            <a:r>
              <a:rPr lang="pl-PL" sz="2400" b="0" dirty="0" err="1">
                <a:solidFill>
                  <a:schemeClr val="accent2">
                    <a:lumMod val="75000"/>
                  </a:schemeClr>
                </a:solidFill>
                <a:highlight>
                  <a:srgbClr val="FFFF00"/>
                </a:highlight>
              </a:rPr>
              <a:t>EncefaloGraphy</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signal</a:t>
            </a:r>
            <a:endParaRPr lang="en-US" sz="2400" b="0" dirty="0">
              <a:solidFill>
                <a:schemeClr val="accent2">
                  <a:lumMod val="75000"/>
                </a:schemeClr>
              </a:solidFill>
              <a:highlight>
                <a:srgbClr val="FFFF00"/>
              </a:highlight>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362574" y="3590559"/>
            <a:ext cx="8208912" cy="2554545"/>
          </a:xfrm>
          <a:prstGeom prst="rect">
            <a:avLst/>
          </a:prstGeom>
        </p:spPr>
        <p:txBody>
          <a:bodyPr wrap="square">
            <a:spAutoFit/>
          </a:bodyPr>
          <a:lstStyle/>
          <a:p>
            <a:pPr algn="just">
              <a:defRPr/>
            </a:pPr>
            <a:r>
              <a:rPr lang="en-GB" sz="2000" b="0" dirty="0">
                <a:solidFill>
                  <a:schemeClr val="accent2">
                    <a:lumMod val="75000"/>
                  </a:schemeClr>
                </a:solidFill>
              </a:rPr>
              <a:t>The electroencephalogram (EEG) is a recording of the electrical activity of the brain from the scalp. The first recordings were made by Hans Berger in 1929 although similar studies had been carried out in animals as early as 1870.</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The waveforms recorded are thought to reflect the activity of the surface of the brain, the cortex. This activity is influenced by the electrical activity from the brain structures underneath the cortex.</a:t>
            </a:r>
            <a:endParaRPr lang="pl-PL" sz="2000" b="0" dirty="0">
              <a:solidFill>
                <a:schemeClr val="accent2">
                  <a:lumMod val="75000"/>
                </a:schemeClr>
              </a:solidFill>
            </a:endParaRPr>
          </a:p>
        </p:txBody>
      </p:sp>
      <p:pic>
        <p:nvPicPr>
          <p:cNvPr id="4" name="Obraz 3">
            <a:extLst>
              <a:ext uri="{FF2B5EF4-FFF2-40B4-BE49-F238E27FC236}">
                <a16:creationId xmlns:a16="http://schemas.microsoft.com/office/drawing/2014/main" id="{9405D3C4-36C1-4970-ADB3-CD78A7633D9B}"/>
              </a:ext>
            </a:extLst>
          </p:cNvPr>
          <p:cNvPicPr>
            <a:picLocks noChangeAspect="1"/>
          </p:cNvPicPr>
          <p:nvPr/>
        </p:nvPicPr>
        <p:blipFill>
          <a:blip r:embed="rId3"/>
          <a:stretch>
            <a:fillRect/>
          </a:stretch>
        </p:blipFill>
        <p:spPr>
          <a:xfrm>
            <a:off x="1619672" y="1247564"/>
            <a:ext cx="6739761" cy="2249791"/>
          </a:xfrm>
          <a:prstGeom prst="rect">
            <a:avLst/>
          </a:prstGeom>
        </p:spPr>
      </p:pic>
    </p:spTree>
    <p:extLst>
      <p:ext uri="{BB962C8B-B14F-4D97-AF65-F5344CB8AC3E}">
        <p14:creationId xmlns:p14="http://schemas.microsoft.com/office/powerpoint/2010/main" val="1970839876"/>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94459"/>
            <a:ext cx="8568952"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EEG (Electro </a:t>
            </a:r>
            <a:r>
              <a:rPr lang="pl-PL" sz="2400" b="0" dirty="0" err="1">
                <a:solidFill>
                  <a:schemeClr val="accent2">
                    <a:lumMod val="75000"/>
                  </a:schemeClr>
                </a:solidFill>
                <a:highlight>
                  <a:srgbClr val="FFFF00"/>
                </a:highlight>
              </a:rPr>
              <a:t>EncefaloGraphy</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signal</a:t>
            </a:r>
            <a:endParaRPr lang="en-US" sz="2400" b="0" dirty="0">
              <a:solidFill>
                <a:schemeClr val="accent2">
                  <a:lumMod val="75000"/>
                </a:schemeClr>
              </a:solidFill>
              <a:highlight>
                <a:srgbClr val="FFFF00"/>
              </a:highlight>
            </a:endParaRPr>
          </a:p>
        </p:txBody>
      </p:sp>
      <p:pic>
        <p:nvPicPr>
          <p:cNvPr id="4100" name="Picture 4" descr="An Introduction to EEG">
            <a:extLst>
              <a:ext uri="{FF2B5EF4-FFF2-40B4-BE49-F238E27FC236}">
                <a16:creationId xmlns:a16="http://schemas.microsoft.com/office/drawing/2014/main" id="{649B430C-085B-462A-9BEE-7620DE195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2825369" cy="2825369"/>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0689BE58-AC86-49B0-8ECF-4B9AC24DC45C}"/>
              </a:ext>
            </a:extLst>
          </p:cNvPr>
          <p:cNvSpPr txBox="1"/>
          <p:nvPr/>
        </p:nvSpPr>
        <p:spPr>
          <a:xfrm>
            <a:off x="3563888" y="2276872"/>
            <a:ext cx="5417655" cy="2800767"/>
          </a:xfrm>
          <a:prstGeom prst="rect">
            <a:avLst/>
          </a:prstGeom>
          <a:noFill/>
        </p:spPr>
        <p:txBody>
          <a:bodyPr wrap="square">
            <a:spAutoFit/>
          </a:bodyPr>
          <a:lstStyle/>
          <a:p>
            <a:pPr algn="l"/>
            <a:r>
              <a:rPr lang="en-GB" sz="2200" b="1" i="0" dirty="0">
                <a:solidFill>
                  <a:srgbClr val="0404E6"/>
                </a:solidFill>
                <a:effectLst/>
                <a:latin typeface="+mn-lt"/>
              </a:rPr>
              <a:t>EEG Activity</a:t>
            </a:r>
          </a:p>
          <a:p>
            <a:pPr algn="l"/>
            <a:r>
              <a:rPr lang="en-GB" sz="2200" b="0" i="0" dirty="0">
                <a:solidFill>
                  <a:srgbClr val="0404E6"/>
                </a:solidFill>
                <a:effectLst/>
                <a:latin typeface="+mn-lt"/>
              </a:rPr>
              <a:t>EEG activity can be broken down into 4 distinct frequency bands:</a:t>
            </a:r>
            <a:endParaRPr lang="pl-PL" sz="2200" b="0" i="0" dirty="0">
              <a:solidFill>
                <a:srgbClr val="0404E6"/>
              </a:solidFill>
              <a:effectLst/>
              <a:latin typeface="+mn-lt"/>
            </a:endParaRPr>
          </a:p>
          <a:p>
            <a:pPr algn="l"/>
            <a:endParaRPr lang="en-GB" sz="2200" b="0" i="0" dirty="0">
              <a:solidFill>
                <a:srgbClr val="0404E6"/>
              </a:solidFill>
              <a:effectLst/>
              <a:latin typeface="+mn-lt"/>
            </a:endParaRPr>
          </a:p>
          <a:p>
            <a:pPr marL="342900" indent="-342900" algn="l">
              <a:buFont typeface="Arial" panose="020B0604020202020204" pitchFamily="34" charset="0"/>
              <a:buChar char="•"/>
            </a:pPr>
            <a:r>
              <a:rPr lang="en-GB" sz="2200" b="0" i="0" dirty="0">
                <a:solidFill>
                  <a:srgbClr val="0404E6"/>
                </a:solidFill>
                <a:effectLst/>
                <a:latin typeface="+mn-lt"/>
              </a:rPr>
              <a:t>Beta activity &gt; 13 Hz</a:t>
            </a:r>
          </a:p>
          <a:p>
            <a:pPr marL="342900" indent="-342900" algn="l">
              <a:buFont typeface="Arial" panose="020B0604020202020204" pitchFamily="34" charset="0"/>
              <a:buChar char="•"/>
            </a:pPr>
            <a:r>
              <a:rPr lang="pl-PL" sz="2200" b="0" i="0" dirty="0">
                <a:solidFill>
                  <a:srgbClr val="0404E6"/>
                </a:solidFill>
                <a:effectLst/>
                <a:latin typeface="+mn-lt"/>
              </a:rPr>
              <a:t>A</a:t>
            </a:r>
            <a:r>
              <a:rPr lang="en-GB" sz="2200" b="0" i="0" dirty="0" err="1">
                <a:solidFill>
                  <a:srgbClr val="0404E6"/>
                </a:solidFill>
                <a:effectLst/>
                <a:latin typeface="+mn-lt"/>
              </a:rPr>
              <a:t>lpha</a:t>
            </a:r>
            <a:r>
              <a:rPr lang="en-GB" sz="2200" b="0" i="0" dirty="0">
                <a:solidFill>
                  <a:srgbClr val="0404E6"/>
                </a:solidFill>
                <a:effectLst/>
                <a:latin typeface="+mn-lt"/>
              </a:rPr>
              <a:t> activity 8 Hz-13 Hz</a:t>
            </a:r>
          </a:p>
          <a:p>
            <a:pPr marL="342900" indent="-342900" algn="l">
              <a:buFont typeface="Arial" panose="020B0604020202020204" pitchFamily="34" charset="0"/>
              <a:buChar char="•"/>
            </a:pPr>
            <a:r>
              <a:rPr lang="en-GB" sz="2200" b="0" i="0" dirty="0">
                <a:solidFill>
                  <a:srgbClr val="0404E6"/>
                </a:solidFill>
                <a:effectLst/>
                <a:latin typeface="+mn-lt"/>
              </a:rPr>
              <a:t>Theta activity 4 Hz-7 Hz</a:t>
            </a:r>
          </a:p>
          <a:p>
            <a:pPr marL="342900" indent="-342900" algn="l">
              <a:buFont typeface="Arial" panose="020B0604020202020204" pitchFamily="34" charset="0"/>
              <a:buChar char="•"/>
            </a:pPr>
            <a:r>
              <a:rPr lang="en-GB" sz="2200" b="0" i="0" dirty="0">
                <a:solidFill>
                  <a:srgbClr val="0404E6"/>
                </a:solidFill>
                <a:effectLst/>
                <a:latin typeface="+mn-lt"/>
              </a:rPr>
              <a:t>Delta activity &lt; 4 Hz</a:t>
            </a:r>
          </a:p>
        </p:txBody>
      </p:sp>
    </p:spTree>
    <p:extLst>
      <p:ext uri="{BB962C8B-B14F-4D97-AF65-F5344CB8AC3E}">
        <p14:creationId xmlns:p14="http://schemas.microsoft.com/office/powerpoint/2010/main" val="924103855"/>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94459"/>
            <a:ext cx="8568952"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EEG (Electro </a:t>
            </a:r>
            <a:r>
              <a:rPr lang="pl-PL" sz="2400" b="0" dirty="0" err="1">
                <a:solidFill>
                  <a:schemeClr val="accent2">
                    <a:lumMod val="75000"/>
                  </a:schemeClr>
                </a:solidFill>
                <a:highlight>
                  <a:srgbClr val="FFFF00"/>
                </a:highlight>
              </a:rPr>
              <a:t>EncefaloGraphy</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signal</a:t>
            </a:r>
            <a:endParaRPr lang="en-US" sz="2400" b="0" dirty="0">
              <a:solidFill>
                <a:schemeClr val="accent2">
                  <a:lumMod val="75000"/>
                </a:schemeClr>
              </a:solidFill>
              <a:highlight>
                <a:srgbClr val="FFFF00"/>
              </a:highlight>
            </a:endParaRPr>
          </a:p>
        </p:txBody>
      </p:sp>
      <p:pic>
        <p:nvPicPr>
          <p:cNvPr id="4098" name="Picture 2" descr="13. Electroencephalography">
            <a:extLst>
              <a:ext uri="{FF2B5EF4-FFF2-40B4-BE49-F238E27FC236}">
                <a16:creationId xmlns:a16="http://schemas.microsoft.com/office/drawing/2014/main" id="{3CE3DAE7-ED6C-49FD-97BF-75B27319B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68" y="2132856"/>
            <a:ext cx="755346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59051"/>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95536" y="908720"/>
            <a:ext cx="8380756" cy="830997"/>
          </a:xfrm>
          <a:prstGeom prst="rect">
            <a:avLst/>
          </a:prstGeom>
        </p:spPr>
        <p:txBody>
          <a:bodyPr wrap="square">
            <a:spAutoFit/>
          </a:bodyPr>
          <a:lstStyle/>
          <a:p>
            <a:pPr algn="ctr">
              <a:defRPr/>
            </a:pPr>
            <a:r>
              <a:rPr lang="en-GB" sz="2400" dirty="0">
                <a:solidFill>
                  <a:schemeClr val="accent2">
                    <a:lumMod val="75000"/>
                  </a:schemeClr>
                </a:solidFill>
              </a:rPr>
              <a:t>Physiological signs as a non-invasive</a:t>
            </a:r>
            <a:r>
              <a:rPr lang="pl-PL" sz="2400" dirty="0">
                <a:solidFill>
                  <a:schemeClr val="accent2">
                    <a:lumMod val="75000"/>
                  </a:schemeClr>
                </a:solidFill>
              </a:rPr>
              <a:t>, </a:t>
            </a:r>
            <a:r>
              <a:rPr lang="en-GB" sz="2400" dirty="0">
                <a:solidFill>
                  <a:schemeClr val="accent2">
                    <a:lumMod val="75000"/>
                  </a:schemeClr>
                </a:solidFill>
              </a:rPr>
              <a:t>basic way to asses patient state</a:t>
            </a:r>
            <a:r>
              <a:rPr lang="pl-PL" sz="2400" dirty="0">
                <a:solidFill>
                  <a:schemeClr val="accent2">
                    <a:lumMod val="75000"/>
                  </a:schemeClr>
                </a:solidFill>
              </a:rPr>
              <a:t> in modern, </a:t>
            </a:r>
            <a:r>
              <a:rPr lang="pl-PL" sz="2400" dirty="0" err="1">
                <a:solidFill>
                  <a:schemeClr val="accent2">
                    <a:lumMod val="75000"/>
                  </a:schemeClr>
                </a:solidFill>
              </a:rPr>
              <a:t>effective</a:t>
            </a:r>
            <a:r>
              <a:rPr lang="pl-PL" sz="2400" dirty="0">
                <a:solidFill>
                  <a:schemeClr val="accent2">
                    <a:lumMod val="75000"/>
                  </a:schemeClr>
                </a:solidFill>
              </a:rPr>
              <a:t> </a:t>
            </a:r>
            <a:r>
              <a:rPr lang="pl-PL" sz="2400" dirty="0" err="1">
                <a:solidFill>
                  <a:schemeClr val="accent2">
                    <a:lumMod val="75000"/>
                  </a:schemeClr>
                </a:solidFill>
              </a:rPr>
              <a:t>multimodal</a:t>
            </a:r>
            <a:r>
              <a:rPr lang="pl-PL" sz="2400" dirty="0">
                <a:solidFill>
                  <a:schemeClr val="accent2">
                    <a:lumMod val="75000"/>
                  </a:schemeClr>
                </a:solidFill>
              </a:rPr>
              <a:t>  </a:t>
            </a:r>
            <a:r>
              <a:rPr lang="en-GB" sz="2400" dirty="0">
                <a:solidFill>
                  <a:schemeClr val="accent2">
                    <a:lumMod val="75000"/>
                  </a:schemeClr>
                </a:solidFill>
              </a:rPr>
              <a:t> </a:t>
            </a:r>
          </a:p>
        </p:txBody>
      </p:sp>
      <p:sp>
        <p:nvSpPr>
          <p:cNvPr id="9" name="Prostokąt 3">
            <a:extLst>
              <a:ext uri="{FF2B5EF4-FFF2-40B4-BE49-F238E27FC236}">
                <a16:creationId xmlns:a16="http://schemas.microsoft.com/office/drawing/2014/main" id="{4E81B037-89E7-420D-AB1F-8D32EE150983}"/>
              </a:ext>
            </a:extLst>
          </p:cNvPr>
          <p:cNvSpPr/>
          <p:nvPr/>
        </p:nvSpPr>
        <p:spPr>
          <a:xfrm>
            <a:off x="107504" y="1855852"/>
            <a:ext cx="8856984" cy="4401205"/>
          </a:xfrm>
          <a:prstGeom prst="rect">
            <a:avLst/>
          </a:prstGeom>
        </p:spPr>
        <p:txBody>
          <a:bodyPr wrap="square">
            <a:spAutoFit/>
          </a:bodyPr>
          <a:lstStyle/>
          <a:p>
            <a:pPr marL="342900" indent="-342900" algn="just">
              <a:buFont typeface="Arial" panose="020B0604020202020204" pitchFamily="34" charset="0"/>
              <a:buChar char="•"/>
              <a:defRPr/>
            </a:pPr>
            <a:r>
              <a:rPr lang="en-GB" sz="2000" b="0" dirty="0">
                <a:solidFill>
                  <a:schemeClr val="accent2">
                    <a:lumMod val="75000"/>
                  </a:schemeClr>
                </a:solidFill>
                <a:highlight>
                  <a:srgbClr val="FFFF00"/>
                </a:highlight>
              </a:rPr>
              <a:t>Vital signs </a:t>
            </a:r>
            <a:r>
              <a:rPr lang="en-GB" sz="2000" b="0" dirty="0">
                <a:solidFill>
                  <a:schemeClr val="accent2">
                    <a:lumMod val="75000"/>
                  </a:schemeClr>
                </a:solidFill>
              </a:rPr>
              <a:t>are measures of various physiological signals, in order to assess the most basic body functions, what important </a:t>
            </a:r>
            <a:r>
              <a:rPr lang="en-GB" sz="2000" b="0" dirty="0">
                <a:solidFill>
                  <a:schemeClr val="accent2">
                    <a:lumMod val="75000"/>
                  </a:schemeClr>
                </a:solidFill>
                <a:highlight>
                  <a:srgbClr val="FFFF00"/>
                </a:highlight>
              </a:rPr>
              <a:t>in non-invasive way</a:t>
            </a:r>
            <a:r>
              <a:rPr lang="en-GB" sz="2000" b="0" dirty="0">
                <a:solidFill>
                  <a:schemeClr val="accent2">
                    <a:lumMod val="75000"/>
                  </a:schemeClr>
                </a:solidFill>
              </a:rPr>
              <a:t>. Vital signs are an essential part of a case presentation. The act of taking vital signs</a:t>
            </a:r>
            <a:r>
              <a:rPr lang="pl-PL" sz="2000" b="0" dirty="0">
                <a:solidFill>
                  <a:schemeClr val="accent2">
                    <a:lumMod val="75000"/>
                  </a:schemeClr>
                </a:solidFill>
              </a:rPr>
              <a:t>,</a:t>
            </a:r>
            <a:r>
              <a:rPr lang="en-GB" sz="2000" b="0" dirty="0">
                <a:solidFill>
                  <a:schemeClr val="accent2">
                    <a:lumMod val="75000"/>
                  </a:schemeClr>
                </a:solidFill>
              </a:rPr>
              <a:t> normally entails recording ECG, EMG, EEG, body temperature, pulse wave, blood pressure, respiratory rate, galvanic skin response (GSR) and others</a:t>
            </a:r>
            <a:r>
              <a:rPr lang="pl-PL" sz="2000" b="0" dirty="0">
                <a:solidFill>
                  <a:schemeClr val="accent2">
                    <a:lumMod val="75000"/>
                  </a:schemeClr>
                </a:solidFill>
              </a:rPr>
              <a:t> </a:t>
            </a:r>
            <a:r>
              <a:rPr lang="pl-PL" sz="2000" b="0" dirty="0" err="1">
                <a:solidFill>
                  <a:schemeClr val="accent2">
                    <a:lumMod val="75000"/>
                  </a:schemeClr>
                </a:solidFill>
              </a:rPr>
              <a:t>using</a:t>
            </a:r>
            <a:r>
              <a:rPr lang="pl-PL" sz="2000" b="0" dirty="0">
                <a:solidFill>
                  <a:schemeClr val="accent2">
                    <a:lumMod val="75000"/>
                  </a:schemeClr>
                </a:solidFill>
              </a:rPr>
              <a:t> </a:t>
            </a:r>
            <a:r>
              <a:rPr lang="pl-PL" sz="2000" b="0" dirty="0" err="1">
                <a:solidFill>
                  <a:schemeClr val="accent2">
                    <a:lumMod val="75000"/>
                  </a:schemeClr>
                </a:solidFill>
              </a:rPr>
              <a:t>multimodal</a:t>
            </a:r>
            <a:r>
              <a:rPr lang="pl-PL" sz="2000" b="0" dirty="0">
                <a:solidFill>
                  <a:schemeClr val="accent2">
                    <a:lumMod val="75000"/>
                  </a:schemeClr>
                </a:solidFill>
              </a:rPr>
              <a:t>, </a:t>
            </a:r>
            <a:r>
              <a:rPr lang="pl-PL" sz="2000" b="0" dirty="0" err="1">
                <a:solidFill>
                  <a:schemeClr val="accent2">
                    <a:lumMod val="75000"/>
                  </a:schemeClr>
                </a:solidFill>
              </a:rPr>
              <a:t>multichannel</a:t>
            </a:r>
            <a:r>
              <a:rPr lang="pl-PL" sz="2000" b="0" dirty="0">
                <a:solidFill>
                  <a:schemeClr val="accent2">
                    <a:lumMod val="75000"/>
                  </a:schemeClr>
                </a:solidFill>
              </a:rPr>
              <a:t> data </a:t>
            </a:r>
            <a:r>
              <a:rPr lang="pl-PL" sz="2000" b="0" dirty="0" err="1">
                <a:solidFill>
                  <a:schemeClr val="accent2">
                    <a:lumMod val="75000"/>
                  </a:schemeClr>
                </a:solidFill>
              </a:rPr>
              <a:t>acquisition</a:t>
            </a:r>
            <a:r>
              <a:rPr lang="pl-PL" sz="2000" b="0" dirty="0">
                <a:solidFill>
                  <a:schemeClr val="accent2">
                    <a:lumMod val="75000"/>
                  </a:schemeClr>
                </a:solidFill>
              </a:rPr>
              <a:t> and </a:t>
            </a:r>
            <a:r>
              <a:rPr lang="pl-PL" sz="2000" b="0" dirty="0" err="1">
                <a:solidFill>
                  <a:schemeClr val="accent2">
                    <a:lumMod val="75000"/>
                  </a:schemeClr>
                </a:solidFill>
              </a:rPr>
              <a:t>further</a:t>
            </a:r>
            <a:r>
              <a:rPr lang="pl-PL" sz="2000" b="0" dirty="0">
                <a:solidFill>
                  <a:schemeClr val="accent2">
                    <a:lumMod val="75000"/>
                  </a:schemeClr>
                </a:solidFill>
              </a:rPr>
              <a:t> - </a:t>
            </a:r>
            <a:r>
              <a:rPr lang="pl-PL" sz="2000" b="0" dirty="0" err="1">
                <a:solidFill>
                  <a:schemeClr val="accent2">
                    <a:lumMod val="75000"/>
                  </a:schemeClr>
                </a:solidFill>
              </a:rPr>
              <a:t>processing</a:t>
            </a:r>
            <a:r>
              <a:rPr lang="pl-PL" sz="2000" b="0" dirty="0">
                <a:solidFill>
                  <a:schemeClr val="accent2">
                    <a:lumMod val="75000"/>
                  </a:schemeClr>
                </a:solidFill>
              </a:rPr>
              <a:t> and </a:t>
            </a:r>
            <a:r>
              <a:rPr lang="pl-PL" sz="2000" b="0" dirty="0" err="1">
                <a:solidFill>
                  <a:schemeClr val="accent2">
                    <a:lumMod val="75000"/>
                  </a:schemeClr>
                </a:solidFill>
              </a:rPr>
              <a:t>analysis</a:t>
            </a:r>
            <a:r>
              <a:rPr lang="pl-PL" sz="2000" b="0" dirty="0">
                <a:solidFill>
                  <a:schemeClr val="accent2">
                    <a:lumMod val="75000"/>
                  </a:schemeClr>
                </a:solidFill>
              </a:rPr>
              <a:t> </a:t>
            </a:r>
            <a:r>
              <a:rPr lang="pl-PL" sz="2000" b="0" dirty="0" err="1">
                <a:solidFill>
                  <a:schemeClr val="accent2">
                    <a:lumMod val="75000"/>
                  </a:schemeClr>
                </a:solidFill>
              </a:rPr>
              <a:t>systems</a:t>
            </a:r>
            <a:r>
              <a:rPr lang="en-GB" sz="2000" b="0" dirty="0">
                <a:solidFill>
                  <a:schemeClr val="accent2">
                    <a:lumMod val="75000"/>
                  </a:schemeClr>
                </a:solidFill>
              </a:rPr>
              <a:t>.</a:t>
            </a:r>
          </a:p>
          <a:p>
            <a:pPr marL="342900" indent="-342900" algn="just">
              <a:buFont typeface="Arial" panose="020B0604020202020204" pitchFamily="34" charset="0"/>
              <a:buChar char="•"/>
              <a:defRPr/>
            </a:pPr>
            <a:r>
              <a:rPr lang="en-GB" sz="2000" b="0" dirty="0">
                <a:solidFill>
                  <a:schemeClr val="accent2">
                    <a:lumMod val="75000"/>
                  </a:schemeClr>
                </a:solidFill>
                <a:highlight>
                  <a:srgbClr val="FFFF00"/>
                </a:highlight>
              </a:rPr>
              <a:t>Homeostasis</a:t>
            </a:r>
            <a:r>
              <a:rPr lang="en-GB" sz="2000" b="0" dirty="0">
                <a:solidFill>
                  <a:schemeClr val="accent2">
                    <a:lumMod val="75000"/>
                  </a:schemeClr>
                </a:solidFill>
              </a:rPr>
              <a:t> refers to stable operating conditions in the internal environment (in the blood and interstitial fluid). This is how the human body maintains a rather constant internal environment despite changing external conditions. It is brought about by coordinated activities of cells, tissues, organs, and organ systems</a:t>
            </a:r>
          </a:p>
          <a:p>
            <a:pPr marL="342900" indent="-342900" algn="just">
              <a:buFont typeface="Arial" panose="020B0604020202020204" pitchFamily="34" charset="0"/>
              <a:buChar char="•"/>
              <a:defRPr/>
            </a:pPr>
            <a:r>
              <a:rPr lang="en-GB" sz="2000" b="0" dirty="0">
                <a:solidFill>
                  <a:schemeClr val="accent2">
                    <a:lumMod val="75000"/>
                  </a:schemeClr>
                </a:solidFill>
              </a:rPr>
              <a:t>They are </a:t>
            </a:r>
            <a:r>
              <a:rPr lang="pl-PL" sz="2000" b="0" dirty="0" err="1">
                <a:solidFill>
                  <a:schemeClr val="accent2">
                    <a:lumMod val="75000"/>
                  </a:schemeClr>
                </a:solidFill>
                <a:highlight>
                  <a:srgbClr val="FFFF00"/>
                </a:highlight>
              </a:rPr>
              <a:t>common</a:t>
            </a:r>
            <a:r>
              <a:rPr lang="pl-PL" sz="2000" b="0" dirty="0">
                <a:solidFill>
                  <a:schemeClr val="accent2">
                    <a:lumMod val="75000"/>
                  </a:schemeClr>
                </a:solidFill>
                <a:highlight>
                  <a:srgbClr val="FFFF00"/>
                </a:highlight>
              </a:rPr>
              <a:t>, </a:t>
            </a:r>
            <a:r>
              <a:rPr lang="en-GB" sz="2000" b="0" dirty="0">
                <a:solidFill>
                  <a:schemeClr val="accent2">
                    <a:lumMod val="75000"/>
                  </a:schemeClr>
                </a:solidFill>
                <a:highlight>
                  <a:srgbClr val="FFFF00"/>
                </a:highlight>
              </a:rPr>
              <a:t>relatively easy to use</a:t>
            </a:r>
            <a:r>
              <a:rPr lang="en-GB" sz="2000" b="0" dirty="0">
                <a:solidFill>
                  <a:schemeClr val="accent2">
                    <a:lumMod val="75000"/>
                  </a:schemeClr>
                </a:solidFill>
              </a:rPr>
              <a:t>, do not require any complex and expensive equipment</a:t>
            </a:r>
            <a:r>
              <a:rPr lang="pl-PL" sz="2000" b="0" dirty="0">
                <a:solidFill>
                  <a:schemeClr val="accent2">
                    <a:lumMod val="75000"/>
                  </a:schemeClr>
                </a:solidFill>
              </a:rPr>
              <a:t>.</a:t>
            </a:r>
            <a:endParaRPr lang="en-GB" sz="2000" b="0" i="1"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pl-PL" sz="2400" dirty="0">
                <a:solidFill>
                  <a:schemeClr val="accent2">
                    <a:lumMod val="75000"/>
                  </a:schemeClr>
                </a:solidFill>
              </a:rPr>
              <a:t>Body Sensor Networks (BSN) for </a:t>
            </a:r>
            <a:r>
              <a:rPr lang="pl-PL" sz="2400" dirty="0" err="1">
                <a:solidFill>
                  <a:schemeClr val="accent2">
                    <a:lumMod val="75000"/>
                  </a:schemeClr>
                </a:solidFill>
              </a:rPr>
              <a:t>elderly</a:t>
            </a:r>
            <a:r>
              <a:rPr lang="pl-PL" sz="2400" dirty="0">
                <a:solidFill>
                  <a:schemeClr val="accent2">
                    <a:lumMod val="75000"/>
                  </a:schemeClr>
                </a:solidFill>
              </a:rPr>
              <a:t> </a:t>
            </a:r>
            <a:r>
              <a:rPr lang="pl-PL" sz="2400" dirty="0" err="1">
                <a:solidFill>
                  <a:schemeClr val="accent2">
                    <a:lumMod val="75000"/>
                  </a:schemeClr>
                </a:solidFill>
              </a:rPr>
              <a:t>people</a:t>
            </a:r>
            <a:r>
              <a:rPr lang="pl-PL" sz="2400" dirty="0">
                <a:solidFill>
                  <a:schemeClr val="accent2">
                    <a:lumMod val="75000"/>
                  </a:schemeClr>
                </a:solidFill>
              </a:rPr>
              <a:t> </a:t>
            </a:r>
            <a:r>
              <a:rPr lang="pl-PL" sz="2400" dirty="0" err="1">
                <a:solidFill>
                  <a:schemeClr val="accent2">
                    <a:lumMod val="75000"/>
                  </a:schemeClr>
                </a:solidFill>
              </a:rPr>
              <a:t>tele</a:t>
            </a:r>
            <a:r>
              <a:rPr lang="pl-PL" sz="2400" dirty="0">
                <a:solidFill>
                  <a:schemeClr val="accent2">
                    <a:lumMod val="75000"/>
                  </a:schemeClr>
                </a:solidFill>
              </a:rPr>
              <a:t>-monitoring and </a:t>
            </a:r>
            <a:r>
              <a:rPr lang="pl-PL" sz="2400" dirty="0" err="1">
                <a:solidFill>
                  <a:schemeClr val="accent2">
                    <a:lumMod val="75000"/>
                  </a:schemeClr>
                </a:solidFill>
              </a:rPr>
              <a:t>protection</a:t>
            </a:r>
            <a:r>
              <a:rPr lang="pl-PL" sz="2400" dirty="0">
                <a:solidFill>
                  <a:schemeClr val="accent2">
                    <a:lumMod val="75000"/>
                  </a:schemeClr>
                </a:solidFill>
              </a:rPr>
              <a:t>.  </a:t>
            </a:r>
          </a:p>
        </p:txBody>
      </p:sp>
      <p:sp>
        <p:nvSpPr>
          <p:cNvPr id="8" name="Prostokąt 7">
            <a:extLst>
              <a:ext uri="{FF2B5EF4-FFF2-40B4-BE49-F238E27FC236}">
                <a16:creationId xmlns:a16="http://schemas.microsoft.com/office/drawing/2014/main" id="{60F75416-AB26-4764-9AD9-6935E85DB96D}"/>
              </a:ext>
            </a:extLst>
          </p:cNvPr>
          <p:cNvSpPr/>
          <p:nvPr/>
        </p:nvSpPr>
        <p:spPr>
          <a:xfrm>
            <a:off x="158006" y="1772816"/>
            <a:ext cx="2952329" cy="4401205"/>
          </a:xfrm>
          <a:prstGeom prst="rect">
            <a:avLst/>
          </a:prstGeom>
        </p:spPr>
        <p:txBody>
          <a:bodyPr wrap="square">
            <a:spAutoFit/>
          </a:bodyPr>
          <a:lstStyle/>
          <a:p>
            <a:pPr>
              <a:defRPr/>
            </a:pPr>
            <a:r>
              <a:rPr lang="pl-PL" sz="2000" b="0" i="1" dirty="0" err="1">
                <a:solidFill>
                  <a:schemeClr val="accent2">
                    <a:lumMod val="75000"/>
                  </a:schemeClr>
                </a:solidFill>
              </a:rPr>
              <a:t>Wearable</a:t>
            </a:r>
            <a:r>
              <a:rPr lang="pl-PL" sz="2000" b="0" i="1" dirty="0">
                <a:solidFill>
                  <a:schemeClr val="accent2">
                    <a:lumMod val="75000"/>
                  </a:schemeClr>
                </a:solidFill>
              </a:rPr>
              <a:t> BSN in </a:t>
            </a:r>
            <a:r>
              <a:rPr lang="pl-PL" sz="2000" b="0" i="1" dirty="0" err="1">
                <a:solidFill>
                  <a:schemeClr val="accent2">
                    <a:lumMod val="75000"/>
                  </a:schemeClr>
                </a:solidFill>
              </a:rPr>
              <a:t>remote</a:t>
            </a:r>
            <a:r>
              <a:rPr lang="pl-PL" sz="2000" b="0" i="1" dirty="0">
                <a:solidFill>
                  <a:schemeClr val="accent2">
                    <a:lumMod val="75000"/>
                  </a:schemeClr>
                </a:solidFill>
              </a:rPr>
              <a:t> </a:t>
            </a:r>
            <a:r>
              <a:rPr lang="pl-PL" sz="2000" b="0" i="1" dirty="0" err="1">
                <a:solidFill>
                  <a:schemeClr val="accent2">
                    <a:lumMod val="75000"/>
                  </a:schemeClr>
                </a:solidFill>
              </a:rPr>
              <a:t>mode</a:t>
            </a:r>
            <a:r>
              <a:rPr lang="pl-PL" sz="2000" b="0" i="1" dirty="0">
                <a:solidFill>
                  <a:schemeClr val="accent2">
                    <a:lumMod val="75000"/>
                  </a:schemeClr>
                </a:solidFill>
              </a:rPr>
              <a:t> of </a:t>
            </a:r>
            <a:r>
              <a:rPr lang="pl-PL" sz="2000" b="0" i="1" dirty="0" err="1">
                <a:solidFill>
                  <a:schemeClr val="accent2">
                    <a:lumMod val="75000"/>
                  </a:schemeClr>
                </a:solidFill>
              </a:rPr>
              <a:t>chosen</a:t>
            </a:r>
            <a:r>
              <a:rPr lang="pl-PL" sz="2000" b="0" i="1" dirty="0">
                <a:solidFill>
                  <a:schemeClr val="accent2">
                    <a:lumMod val="75000"/>
                  </a:schemeClr>
                </a:solidFill>
              </a:rPr>
              <a:t> </a:t>
            </a:r>
            <a:r>
              <a:rPr lang="pl-PL" sz="2000" b="0" i="1" dirty="0" err="1">
                <a:solidFill>
                  <a:schemeClr val="accent2">
                    <a:lumMod val="75000"/>
                  </a:schemeClr>
                </a:solidFill>
              </a:rPr>
              <a:t>physiological</a:t>
            </a:r>
            <a:r>
              <a:rPr lang="pl-PL" sz="2000" b="0" i="1" dirty="0">
                <a:solidFill>
                  <a:schemeClr val="accent2">
                    <a:lumMod val="75000"/>
                  </a:schemeClr>
                </a:solidFill>
              </a:rPr>
              <a:t> </a:t>
            </a:r>
            <a:r>
              <a:rPr lang="pl-PL" sz="2000" b="0" i="1" dirty="0" err="1">
                <a:solidFill>
                  <a:schemeClr val="accent2">
                    <a:lumMod val="75000"/>
                  </a:schemeClr>
                </a:solidFill>
              </a:rPr>
              <a:t>acquisition</a:t>
            </a:r>
            <a:r>
              <a:rPr lang="pl-PL" sz="2000" b="0" i="1" dirty="0">
                <a:solidFill>
                  <a:schemeClr val="accent2">
                    <a:lumMod val="75000"/>
                  </a:schemeClr>
                </a:solidFill>
              </a:rPr>
              <a:t> for </a:t>
            </a:r>
            <a:r>
              <a:rPr lang="pl-PL" sz="2000" b="0" i="1" dirty="0" err="1">
                <a:solidFill>
                  <a:schemeClr val="accent2">
                    <a:lumMod val="75000"/>
                  </a:schemeClr>
                </a:solidFill>
              </a:rPr>
              <a:t>elderly</a:t>
            </a:r>
            <a:r>
              <a:rPr lang="pl-PL" sz="2000" b="0" i="1" dirty="0">
                <a:solidFill>
                  <a:schemeClr val="accent2">
                    <a:lumMod val="75000"/>
                  </a:schemeClr>
                </a:solidFill>
              </a:rPr>
              <a:t> </a:t>
            </a:r>
            <a:r>
              <a:rPr lang="pl-PL" sz="2000" b="0" i="1" dirty="0" err="1">
                <a:solidFill>
                  <a:schemeClr val="accent2">
                    <a:lumMod val="75000"/>
                  </a:schemeClr>
                </a:solidFill>
              </a:rPr>
              <a:t>patient</a:t>
            </a:r>
            <a:r>
              <a:rPr lang="pl-PL" sz="2000" b="0" i="1" dirty="0">
                <a:solidFill>
                  <a:schemeClr val="accent2">
                    <a:lumMod val="75000"/>
                  </a:schemeClr>
                </a:solidFill>
              </a:rPr>
              <a:t> monitoring.</a:t>
            </a:r>
          </a:p>
          <a:p>
            <a:pPr>
              <a:defRPr/>
            </a:pPr>
            <a:endParaRPr lang="pl-PL" sz="2000" b="0" i="1" dirty="0">
              <a:solidFill>
                <a:schemeClr val="accent2">
                  <a:lumMod val="75000"/>
                </a:schemeClr>
              </a:solidFill>
            </a:endParaRPr>
          </a:p>
          <a:p>
            <a:pPr>
              <a:defRPr/>
            </a:pPr>
            <a:r>
              <a:rPr lang="pl-PL" sz="2000" b="0" i="1" dirty="0">
                <a:solidFill>
                  <a:schemeClr val="accent2">
                    <a:lumMod val="75000"/>
                  </a:schemeClr>
                </a:solidFill>
                <a:highlight>
                  <a:srgbClr val="FFFF00"/>
                </a:highlight>
              </a:rPr>
              <a:t>From </a:t>
            </a:r>
            <a:r>
              <a:rPr lang="pl-PL" sz="2000" b="0" i="1" dirty="0" err="1">
                <a:solidFill>
                  <a:schemeClr val="accent2">
                    <a:lumMod val="75000"/>
                  </a:schemeClr>
                </a:solidFill>
                <a:highlight>
                  <a:srgbClr val="FFFF00"/>
                </a:highlight>
              </a:rPr>
              <a:t>hospital</a:t>
            </a:r>
            <a:r>
              <a:rPr lang="pl-PL" sz="2000" b="0" i="1" dirty="0">
                <a:solidFill>
                  <a:schemeClr val="accent2">
                    <a:lumMod val="75000"/>
                  </a:schemeClr>
                </a:solidFill>
                <a:highlight>
                  <a:srgbClr val="FFFF00"/>
                </a:highlight>
              </a:rPr>
              <a:t> – to </a:t>
            </a:r>
            <a:r>
              <a:rPr lang="pl-PL" sz="2000" b="0" i="1" dirty="0" err="1">
                <a:solidFill>
                  <a:schemeClr val="accent2">
                    <a:lumMod val="75000"/>
                  </a:schemeClr>
                </a:solidFill>
                <a:highlight>
                  <a:srgbClr val="FFFF00"/>
                </a:highlight>
              </a:rPr>
              <a:t>home</a:t>
            </a:r>
            <a:r>
              <a:rPr lang="pl-PL" sz="2000" b="0" i="1" dirty="0">
                <a:solidFill>
                  <a:schemeClr val="accent2">
                    <a:lumMod val="75000"/>
                  </a:schemeClr>
                </a:solidFill>
                <a:highlight>
                  <a:srgbClr val="FFFF00"/>
                </a:highlight>
              </a:rPr>
              <a:t> </a:t>
            </a:r>
            <a:r>
              <a:rPr lang="pl-PL" sz="2000" b="0" i="1" dirty="0" err="1">
                <a:solidFill>
                  <a:schemeClr val="accent2">
                    <a:lumMod val="75000"/>
                  </a:schemeClr>
                </a:solidFill>
              </a:rPr>
              <a:t>care</a:t>
            </a:r>
            <a:r>
              <a:rPr lang="pl-PL" sz="2000" b="0" i="1" dirty="0">
                <a:solidFill>
                  <a:schemeClr val="accent2">
                    <a:lumMod val="75000"/>
                  </a:schemeClr>
                </a:solidFill>
              </a:rPr>
              <a:t> is </a:t>
            </a:r>
            <a:r>
              <a:rPr lang="pl-PL" sz="2000" b="0" i="1" dirty="0" err="1">
                <a:solidFill>
                  <a:schemeClr val="accent2">
                    <a:lumMod val="75000"/>
                  </a:schemeClr>
                </a:solidFill>
              </a:rPr>
              <a:t>an</a:t>
            </a:r>
            <a:r>
              <a:rPr lang="pl-PL" sz="2000" b="0" i="1" dirty="0">
                <a:solidFill>
                  <a:schemeClr val="accent2">
                    <a:lumMod val="75000"/>
                  </a:schemeClr>
                </a:solidFill>
              </a:rPr>
              <a:t> </a:t>
            </a:r>
            <a:r>
              <a:rPr lang="pl-PL" sz="2000" b="0" i="1" dirty="0" err="1">
                <a:solidFill>
                  <a:schemeClr val="accent2">
                    <a:lumMod val="75000"/>
                  </a:schemeClr>
                </a:solidFill>
              </a:rPr>
              <a:t>excellent</a:t>
            </a:r>
            <a:r>
              <a:rPr lang="pl-PL" sz="2000" b="0" i="1" dirty="0">
                <a:solidFill>
                  <a:schemeClr val="accent2">
                    <a:lumMod val="75000"/>
                  </a:schemeClr>
                </a:solidFill>
              </a:rPr>
              <a:t> </a:t>
            </a:r>
            <a:r>
              <a:rPr lang="pl-PL" sz="2000" b="0" i="1" dirty="0" err="1">
                <a:solidFill>
                  <a:schemeClr val="accent2">
                    <a:lumMod val="75000"/>
                  </a:schemeClr>
                </a:solidFill>
              </a:rPr>
              <a:t>example</a:t>
            </a:r>
            <a:r>
              <a:rPr lang="pl-PL" sz="2000" b="0" i="1" dirty="0">
                <a:solidFill>
                  <a:schemeClr val="accent2">
                    <a:lumMod val="75000"/>
                  </a:schemeClr>
                </a:solidFill>
              </a:rPr>
              <a:t> of modern </a:t>
            </a:r>
            <a:r>
              <a:rPr lang="pl-PL" sz="2000" b="0" i="1" dirty="0" err="1">
                <a:solidFill>
                  <a:schemeClr val="accent2">
                    <a:lumMod val="75000"/>
                  </a:schemeClr>
                </a:solidFill>
              </a:rPr>
              <a:t>telemedicine</a:t>
            </a:r>
            <a:r>
              <a:rPr lang="pl-PL" sz="2000" b="0" i="1" dirty="0">
                <a:solidFill>
                  <a:schemeClr val="accent2">
                    <a:lumMod val="75000"/>
                  </a:schemeClr>
                </a:solidFill>
              </a:rPr>
              <a:t>, </a:t>
            </a:r>
            <a:r>
              <a:rPr lang="en-GB" sz="2000" b="0" i="1" dirty="0">
                <a:solidFill>
                  <a:schemeClr val="accent2">
                    <a:lumMod val="75000"/>
                  </a:schemeClr>
                </a:solidFill>
              </a:rPr>
              <a:t>facing the common global problems of an ageing population and a lack of medical staff.</a:t>
            </a:r>
            <a:r>
              <a:rPr lang="pl-PL" sz="2000" b="0" i="1" dirty="0">
                <a:solidFill>
                  <a:schemeClr val="accent2">
                    <a:lumMod val="75000"/>
                  </a:schemeClr>
                </a:solidFill>
              </a:rPr>
              <a:t> </a:t>
            </a:r>
            <a:endParaRPr lang="en-US" sz="2000" b="0" i="1" dirty="0">
              <a:solidFill>
                <a:schemeClr val="accent2">
                  <a:lumMod val="75000"/>
                </a:schemeClr>
              </a:solidFill>
            </a:endParaRPr>
          </a:p>
        </p:txBody>
      </p:sp>
      <p:pic>
        <p:nvPicPr>
          <p:cNvPr id="5" name="Obraz 4" descr="Obraz zawierający zrzut ekranu&#10;&#10;Opis wygenerowany automatycznie">
            <a:extLst>
              <a:ext uri="{FF2B5EF4-FFF2-40B4-BE49-F238E27FC236}">
                <a16:creationId xmlns:a16="http://schemas.microsoft.com/office/drawing/2014/main" id="{4C98309B-EC63-4361-96F0-AC744780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35" y="1594163"/>
            <a:ext cx="5717428" cy="4448781"/>
          </a:xfrm>
          <a:prstGeom prst="rect">
            <a:avLst/>
          </a:prstGeom>
        </p:spPr>
      </p:pic>
    </p:spTree>
    <p:extLst>
      <p:ext uri="{BB962C8B-B14F-4D97-AF65-F5344CB8AC3E}">
        <p14:creationId xmlns:p14="http://schemas.microsoft.com/office/powerpoint/2010/main" val="3001195922"/>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7A297D4-F53F-4E86-8C17-F6DAAA59A52F}"/>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354246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pl-PL" sz="2400" dirty="0">
                <a:solidFill>
                  <a:schemeClr val="accent2">
                    <a:lumMod val="75000"/>
                  </a:schemeClr>
                </a:solidFill>
              </a:rPr>
              <a:t>Body Sensor Networks (BSN)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p:txBody>
      </p:sp>
      <p:sp>
        <p:nvSpPr>
          <p:cNvPr id="9" name="Prostokąt 3">
            <a:extLst>
              <a:ext uri="{FF2B5EF4-FFF2-40B4-BE49-F238E27FC236}">
                <a16:creationId xmlns:a16="http://schemas.microsoft.com/office/drawing/2014/main" id="{4E81B037-89E7-420D-AB1F-8D32EE150983}"/>
              </a:ext>
            </a:extLst>
          </p:cNvPr>
          <p:cNvSpPr/>
          <p:nvPr/>
        </p:nvSpPr>
        <p:spPr>
          <a:xfrm>
            <a:off x="179512" y="3985767"/>
            <a:ext cx="3384376" cy="2246769"/>
          </a:xfrm>
          <a:prstGeom prst="rect">
            <a:avLst/>
          </a:prstGeom>
        </p:spPr>
        <p:txBody>
          <a:bodyPr wrap="square">
            <a:spAutoFit/>
          </a:bodyPr>
          <a:lstStyle/>
          <a:p>
            <a:pPr marL="342900" indent="-342900" algn="just">
              <a:buFont typeface="Wingdings" panose="05000000000000000000" pitchFamily="2" charset="2"/>
              <a:buChar char="Ø"/>
              <a:defRPr/>
            </a:pPr>
            <a:r>
              <a:rPr lang="pl-PL" sz="2000" b="0" i="1" dirty="0">
                <a:solidFill>
                  <a:schemeClr val="accent2">
                    <a:lumMod val="75000"/>
                  </a:schemeClr>
                </a:solidFill>
              </a:rPr>
              <a:t>ECG -&gt; Heart </a:t>
            </a:r>
            <a:r>
              <a:rPr lang="pl-PL" sz="2000" b="0" i="1" dirty="0" err="1">
                <a:solidFill>
                  <a:schemeClr val="accent2">
                    <a:lumMod val="75000"/>
                  </a:schemeClr>
                </a:solidFill>
              </a:rPr>
              <a:t>Rate</a:t>
            </a:r>
            <a:endParaRPr lang="pl-PL" sz="2000" b="0" i="1" dirty="0">
              <a:solidFill>
                <a:schemeClr val="accent2">
                  <a:lumMod val="75000"/>
                </a:schemeClr>
              </a:solidFill>
            </a:endParaRPr>
          </a:p>
          <a:p>
            <a:pPr marL="342900" indent="-342900" algn="just">
              <a:buFont typeface="Wingdings" panose="05000000000000000000" pitchFamily="2" charset="2"/>
              <a:buChar char="Ø"/>
              <a:defRPr/>
            </a:pPr>
            <a:r>
              <a:rPr lang="pl-PL" sz="2000" b="0" i="1" dirty="0">
                <a:solidFill>
                  <a:schemeClr val="accent2">
                    <a:lumMod val="75000"/>
                  </a:schemeClr>
                </a:solidFill>
              </a:rPr>
              <a:t>Blood </a:t>
            </a:r>
            <a:r>
              <a:rPr lang="pl-PL" sz="2000" b="0" i="1" dirty="0" err="1">
                <a:solidFill>
                  <a:schemeClr val="accent2">
                    <a:lumMod val="75000"/>
                  </a:schemeClr>
                </a:solidFill>
              </a:rPr>
              <a:t>Pressure</a:t>
            </a:r>
            <a:r>
              <a:rPr lang="pl-PL" sz="2000" b="0" i="1" dirty="0">
                <a:solidFill>
                  <a:schemeClr val="accent2">
                    <a:lumMod val="75000"/>
                  </a:schemeClr>
                </a:solidFill>
              </a:rPr>
              <a:t> (BP)</a:t>
            </a:r>
          </a:p>
          <a:p>
            <a:pPr marL="342900" indent="-342900" algn="just">
              <a:buFont typeface="Wingdings" panose="05000000000000000000" pitchFamily="2" charset="2"/>
              <a:buChar char="Ø"/>
              <a:defRPr/>
            </a:pPr>
            <a:r>
              <a:rPr lang="pl-PL" sz="2000" b="0" i="1" dirty="0" err="1">
                <a:solidFill>
                  <a:schemeClr val="accent2">
                    <a:lumMod val="75000"/>
                  </a:schemeClr>
                </a:solidFill>
              </a:rPr>
              <a:t>Ear</a:t>
            </a:r>
            <a:r>
              <a:rPr lang="pl-PL" sz="2000" b="0" i="1" dirty="0">
                <a:solidFill>
                  <a:schemeClr val="accent2">
                    <a:lumMod val="75000"/>
                  </a:schemeClr>
                </a:solidFill>
              </a:rPr>
              <a:t> sensor</a:t>
            </a:r>
          </a:p>
          <a:p>
            <a:pPr marL="342900" indent="-342900" algn="just">
              <a:buFont typeface="Wingdings" panose="05000000000000000000" pitchFamily="2" charset="2"/>
              <a:buChar char="Ø"/>
              <a:defRPr/>
            </a:pPr>
            <a:r>
              <a:rPr lang="pl-PL" sz="2000" b="0" i="1" dirty="0">
                <a:solidFill>
                  <a:schemeClr val="accent2">
                    <a:lumMod val="75000"/>
                  </a:schemeClr>
                </a:solidFill>
              </a:rPr>
              <a:t>EMG</a:t>
            </a:r>
          </a:p>
          <a:p>
            <a:pPr marL="342900" indent="-342900" algn="just">
              <a:buFont typeface="Wingdings" panose="05000000000000000000" pitchFamily="2" charset="2"/>
              <a:buChar char="Ø"/>
              <a:defRPr/>
            </a:pPr>
            <a:r>
              <a:rPr lang="pl-PL" sz="2000" b="0" i="1" dirty="0">
                <a:solidFill>
                  <a:schemeClr val="accent2">
                    <a:lumMod val="75000"/>
                  </a:schemeClr>
                </a:solidFill>
              </a:rPr>
              <a:t>EOG</a:t>
            </a:r>
          </a:p>
          <a:p>
            <a:pPr marL="342900" indent="-342900" algn="just">
              <a:buFont typeface="Wingdings" panose="05000000000000000000" pitchFamily="2" charset="2"/>
              <a:buChar char="Ø"/>
              <a:defRPr/>
            </a:pPr>
            <a:r>
              <a:rPr lang="pl-PL" sz="2000" b="0" i="1" dirty="0">
                <a:solidFill>
                  <a:schemeClr val="accent2">
                    <a:lumMod val="75000"/>
                  </a:schemeClr>
                </a:solidFill>
              </a:rPr>
              <a:t>Motion </a:t>
            </a:r>
            <a:r>
              <a:rPr lang="pl-PL" sz="2000" b="0" i="1" dirty="0" err="1">
                <a:solidFill>
                  <a:schemeClr val="accent2">
                    <a:lumMod val="75000"/>
                  </a:schemeClr>
                </a:solidFill>
              </a:rPr>
              <a:t>inertial</a:t>
            </a:r>
            <a:r>
              <a:rPr lang="pl-PL" sz="2000" b="0" i="1" dirty="0">
                <a:solidFill>
                  <a:schemeClr val="accent2">
                    <a:lumMod val="75000"/>
                  </a:schemeClr>
                </a:solidFill>
              </a:rPr>
              <a:t> sensor</a:t>
            </a:r>
          </a:p>
          <a:p>
            <a:pPr marL="342900" indent="-342900" algn="just">
              <a:buFont typeface="Wingdings" panose="05000000000000000000" pitchFamily="2" charset="2"/>
              <a:buChar char="Ø"/>
              <a:defRPr/>
            </a:pPr>
            <a:r>
              <a:rPr lang="pl-PL" sz="2000" b="0" i="1" dirty="0" err="1">
                <a:solidFill>
                  <a:schemeClr val="accent2">
                    <a:lumMod val="75000"/>
                  </a:schemeClr>
                </a:solidFill>
              </a:rPr>
              <a:t>others</a:t>
            </a:r>
            <a:r>
              <a:rPr lang="pl-PL" sz="2000" b="0" i="1" dirty="0">
                <a:solidFill>
                  <a:schemeClr val="accent2">
                    <a:lumMod val="75000"/>
                  </a:schemeClr>
                </a:solidFill>
              </a:rPr>
              <a:t> </a:t>
            </a:r>
            <a:endParaRPr lang="pl-PL" sz="2000" i="1" dirty="0">
              <a:solidFill>
                <a:schemeClr val="accent2">
                  <a:lumMod val="75000"/>
                </a:schemeClr>
              </a:solidFill>
            </a:endParaRPr>
          </a:p>
        </p:txBody>
      </p:sp>
      <p:sp>
        <p:nvSpPr>
          <p:cNvPr id="8" name="Prostokąt 7">
            <a:extLst>
              <a:ext uri="{FF2B5EF4-FFF2-40B4-BE49-F238E27FC236}">
                <a16:creationId xmlns:a16="http://schemas.microsoft.com/office/drawing/2014/main" id="{60F75416-AB26-4764-9AD9-6935E85DB96D}"/>
              </a:ext>
            </a:extLst>
          </p:cNvPr>
          <p:cNvSpPr/>
          <p:nvPr/>
        </p:nvSpPr>
        <p:spPr>
          <a:xfrm>
            <a:off x="169185" y="1523693"/>
            <a:ext cx="2952328" cy="2554545"/>
          </a:xfrm>
          <a:prstGeom prst="rect">
            <a:avLst/>
          </a:prstGeom>
        </p:spPr>
        <p:txBody>
          <a:bodyPr wrap="square">
            <a:spAutoFit/>
          </a:bodyPr>
          <a:lstStyle/>
          <a:p>
            <a:pPr>
              <a:defRPr/>
            </a:pPr>
            <a:r>
              <a:rPr lang="pl-PL" sz="2000" b="0" i="1" dirty="0">
                <a:solidFill>
                  <a:schemeClr val="accent2">
                    <a:lumMod val="75000"/>
                  </a:schemeClr>
                </a:solidFill>
                <a:highlight>
                  <a:srgbClr val="FFFF00"/>
                </a:highlight>
              </a:rPr>
              <a:t>BSN</a:t>
            </a:r>
          </a:p>
          <a:p>
            <a:pPr>
              <a:defRPr/>
            </a:pPr>
            <a:r>
              <a:rPr lang="pl-PL" sz="2000" b="0" i="1" dirty="0" err="1">
                <a:solidFill>
                  <a:schemeClr val="accent2">
                    <a:lumMod val="75000"/>
                  </a:schemeClr>
                </a:solidFill>
                <a:highlight>
                  <a:srgbClr val="FFFF00"/>
                </a:highlight>
              </a:rPr>
              <a:t>structure</a:t>
            </a:r>
            <a:r>
              <a:rPr lang="pl-PL" sz="2000" b="0" i="1" dirty="0">
                <a:solidFill>
                  <a:schemeClr val="accent2">
                    <a:lumMod val="75000"/>
                  </a:schemeClr>
                </a:solidFill>
                <a:highlight>
                  <a:srgbClr val="FFFF00"/>
                </a:highlight>
              </a:rPr>
              <a:t> of </a:t>
            </a:r>
            <a:r>
              <a:rPr lang="pl-PL" sz="2000" b="0" i="1" dirty="0" err="1">
                <a:solidFill>
                  <a:schemeClr val="accent2">
                    <a:lumMod val="75000"/>
                  </a:schemeClr>
                </a:solidFill>
                <a:highlight>
                  <a:srgbClr val="FFFF00"/>
                </a:highlight>
              </a:rPr>
              <a:t>complete</a:t>
            </a:r>
            <a:r>
              <a:rPr lang="pl-PL" sz="2000" b="0" i="1" dirty="0">
                <a:solidFill>
                  <a:schemeClr val="accent2">
                    <a:lumMod val="75000"/>
                  </a:schemeClr>
                </a:solidFill>
                <a:highlight>
                  <a:srgbClr val="FFFF00"/>
                </a:highlight>
              </a:rPr>
              <a:t> </a:t>
            </a:r>
            <a:r>
              <a:rPr lang="pl-PL" sz="2000" b="0" i="1" dirty="0" err="1">
                <a:solidFill>
                  <a:schemeClr val="accent2">
                    <a:lumMod val="75000"/>
                  </a:schemeClr>
                </a:solidFill>
                <a:highlight>
                  <a:srgbClr val="FFFF00"/>
                </a:highlight>
              </a:rPr>
              <a:t>ecosystem</a:t>
            </a:r>
            <a:r>
              <a:rPr lang="pl-PL" sz="2000" b="0" i="1" dirty="0">
                <a:solidFill>
                  <a:schemeClr val="accent2">
                    <a:lumMod val="75000"/>
                  </a:schemeClr>
                </a:solidFill>
                <a:highlight>
                  <a:srgbClr val="FFFF00"/>
                </a:highlight>
              </a:rPr>
              <a:t> with </a:t>
            </a:r>
            <a:r>
              <a:rPr lang="pl-PL" sz="2000" b="0" i="1" dirty="0" err="1">
                <a:solidFill>
                  <a:schemeClr val="accent2">
                    <a:lumMod val="75000"/>
                  </a:schemeClr>
                </a:solidFill>
                <a:highlight>
                  <a:srgbClr val="FFFF00"/>
                </a:highlight>
              </a:rPr>
              <a:t>signal</a:t>
            </a:r>
            <a:r>
              <a:rPr lang="pl-PL" sz="2000" b="0" i="1" dirty="0">
                <a:solidFill>
                  <a:schemeClr val="accent2">
                    <a:lumMod val="75000"/>
                  </a:schemeClr>
                </a:solidFill>
                <a:highlight>
                  <a:srgbClr val="FFFF00"/>
                </a:highlight>
              </a:rPr>
              <a:t> </a:t>
            </a:r>
            <a:r>
              <a:rPr lang="pl-PL" sz="2000" b="0" i="1" dirty="0" err="1">
                <a:solidFill>
                  <a:schemeClr val="accent2">
                    <a:lumMod val="75000"/>
                  </a:schemeClr>
                </a:solidFill>
                <a:highlight>
                  <a:srgbClr val="FFFF00"/>
                </a:highlight>
              </a:rPr>
              <a:t>registration</a:t>
            </a:r>
            <a:r>
              <a:rPr lang="pl-PL" sz="2000" b="0" i="1" dirty="0">
                <a:solidFill>
                  <a:schemeClr val="accent2">
                    <a:lumMod val="75000"/>
                  </a:schemeClr>
                </a:solidFill>
                <a:highlight>
                  <a:srgbClr val="FFFF00"/>
                </a:highlight>
              </a:rPr>
              <a:t> in the </a:t>
            </a:r>
            <a:r>
              <a:rPr lang="pl-PL" sz="2000" b="0" i="1" dirty="0" err="1">
                <a:solidFill>
                  <a:schemeClr val="accent2">
                    <a:lumMod val="75000"/>
                  </a:schemeClr>
                </a:solidFill>
                <a:highlight>
                  <a:srgbClr val="FFFF00"/>
                </a:highlight>
              </a:rPr>
              <a:t>cloud</a:t>
            </a:r>
            <a:r>
              <a:rPr lang="pl-PL" sz="2000" b="0" i="1" dirty="0">
                <a:solidFill>
                  <a:schemeClr val="accent2">
                    <a:lumMod val="75000"/>
                  </a:schemeClr>
                </a:solidFill>
                <a:highlight>
                  <a:srgbClr val="FFFF00"/>
                </a:highlight>
              </a:rPr>
              <a:t> and </a:t>
            </a:r>
            <a:r>
              <a:rPr lang="pl-PL" sz="2000" b="0" i="1" dirty="0" err="1">
                <a:solidFill>
                  <a:schemeClr val="accent2">
                    <a:lumMod val="75000"/>
                  </a:schemeClr>
                </a:solidFill>
                <a:highlight>
                  <a:srgbClr val="FFFF00"/>
                </a:highlight>
              </a:rPr>
              <a:t>whole</a:t>
            </a:r>
            <a:r>
              <a:rPr lang="pl-PL" sz="2000" b="0" i="1" dirty="0">
                <a:solidFill>
                  <a:schemeClr val="accent2">
                    <a:lumMod val="75000"/>
                  </a:schemeClr>
                </a:solidFill>
                <a:highlight>
                  <a:srgbClr val="FFFF00"/>
                </a:highlight>
              </a:rPr>
              <a:t> </a:t>
            </a:r>
            <a:r>
              <a:rPr lang="pl-PL" sz="2000" b="0" i="1" dirty="0" err="1">
                <a:solidFill>
                  <a:schemeClr val="accent2">
                    <a:lumMod val="75000"/>
                  </a:schemeClr>
                </a:solidFill>
                <a:highlight>
                  <a:srgbClr val="FFFF00"/>
                </a:highlight>
              </a:rPr>
              <a:t>communication</a:t>
            </a:r>
            <a:r>
              <a:rPr lang="pl-PL" sz="2000" b="0" i="1" dirty="0">
                <a:solidFill>
                  <a:schemeClr val="accent2">
                    <a:lumMod val="75000"/>
                  </a:schemeClr>
                </a:solidFill>
                <a:highlight>
                  <a:srgbClr val="FFFF00"/>
                </a:highlight>
              </a:rPr>
              <a:t> system with </a:t>
            </a:r>
            <a:r>
              <a:rPr lang="pl-PL" sz="2000" b="0" i="1" dirty="0" err="1">
                <a:solidFill>
                  <a:schemeClr val="accent2">
                    <a:lumMod val="75000"/>
                  </a:schemeClr>
                </a:solidFill>
                <a:highlight>
                  <a:srgbClr val="FFFF00"/>
                </a:highlight>
              </a:rPr>
              <a:t>final</a:t>
            </a:r>
            <a:r>
              <a:rPr lang="pl-PL" sz="2000" b="0" i="1" dirty="0">
                <a:solidFill>
                  <a:schemeClr val="accent2">
                    <a:lumMod val="75000"/>
                  </a:schemeClr>
                </a:solidFill>
                <a:highlight>
                  <a:srgbClr val="FFFF00"/>
                </a:highlight>
              </a:rPr>
              <a:t> data </a:t>
            </a:r>
            <a:r>
              <a:rPr lang="pl-PL" sz="2000" b="0" i="1" dirty="0" err="1">
                <a:solidFill>
                  <a:schemeClr val="accent2">
                    <a:lumMod val="75000"/>
                  </a:schemeClr>
                </a:solidFill>
                <a:highlight>
                  <a:srgbClr val="FFFF00"/>
                </a:highlight>
              </a:rPr>
              <a:t>logging</a:t>
            </a:r>
            <a:r>
              <a:rPr lang="pl-PL" sz="2000" b="0" i="1" dirty="0">
                <a:solidFill>
                  <a:schemeClr val="accent2">
                    <a:lumMod val="75000"/>
                  </a:schemeClr>
                </a:solidFill>
                <a:highlight>
                  <a:srgbClr val="FFFF00"/>
                </a:highlight>
              </a:rPr>
              <a:t> in the </a:t>
            </a:r>
            <a:r>
              <a:rPr lang="pl-PL" sz="2000" b="0" i="1" dirty="0" err="1">
                <a:solidFill>
                  <a:schemeClr val="accent2">
                    <a:lumMod val="75000"/>
                  </a:schemeClr>
                </a:solidFill>
                <a:highlight>
                  <a:srgbClr val="FFFF00"/>
                </a:highlight>
              </a:rPr>
              <a:t>cloud</a:t>
            </a:r>
            <a:endParaRPr lang="en-US" sz="2000" b="0" i="1" dirty="0">
              <a:solidFill>
                <a:schemeClr val="accent2">
                  <a:lumMod val="75000"/>
                </a:schemeClr>
              </a:solidFill>
              <a:highlight>
                <a:srgbClr val="FFFF00"/>
              </a:highlight>
            </a:endParaRPr>
          </a:p>
        </p:txBody>
      </p:sp>
      <p:pic>
        <p:nvPicPr>
          <p:cNvPr id="13" name="Obraz 12" descr="Obraz zawierający tekst, mapa&#10;&#10;Opis wygenerowany automatycznie">
            <a:extLst>
              <a:ext uri="{FF2B5EF4-FFF2-40B4-BE49-F238E27FC236}">
                <a16:creationId xmlns:a16="http://schemas.microsoft.com/office/drawing/2014/main" id="{FC68C689-D563-43B5-8571-4E99FEF4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165" y="2084864"/>
            <a:ext cx="6012160" cy="3446364"/>
          </a:xfrm>
          <a:prstGeom prst="rect">
            <a:avLst/>
          </a:prstGeom>
        </p:spPr>
      </p:pic>
    </p:spTree>
    <p:extLst>
      <p:ext uri="{BB962C8B-B14F-4D97-AF65-F5344CB8AC3E}">
        <p14:creationId xmlns:p14="http://schemas.microsoft.com/office/powerpoint/2010/main" val="2754950812"/>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461665"/>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ECG – </a:t>
            </a:r>
            <a:r>
              <a:rPr lang="pl-PL" sz="2400" b="0" dirty="0" err="1">
                <a:solidFill>
                  <a:schemeClr val="accent2">
                    <a:lumMod val="75000"/>
                  </a:schemeClr>
                </a:solidFill>
                <a:highlight>
                  <a:srgbClr val="FFFF00"/>
                </a:highlight>
              </a:rPr>
              <a:t>electrocardiogram</a:t>
            </a:r>
            <a:r>
              <a:rPr lang="pl-PL" sz="2400" b="0" dirty="0">
                <a:solidFill>
                  <a:schemeClr val="accent2">
                    <a:lumMod val="75000"/>
                  </a:schemeClr>
                </a:solidFill>
                <a:highlight>
                  <a:srgbClr val="FFFF00"/>
                </a:highlight>
              </a:rPr>
              <a:t>:   </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66952" y="2062682"/>
            <a:ext cx="4320480" cy="400110"/>
          </a:xfrm>
          <a:prstGeom prst="rect">
            <a:avLst/>
          </a:prstGeom>
        </p:spPr>
        <p:txBody>
          <a:bodyPr wrap="square">
            <a:spAutoFit/>
          </a:bodyPr>
          <a:lstStyle/>
          <a:p>
            <a:pPr marL="342900" indent="-342900" algn="just">
              <a:buFont typeface="Wingdings" panose="05000000000000000000" pitchFamily="2" charset="2"/>
              <a:buChar char="Ø"/>
              <a:defRPr/>
            </a:pPr>
            <a:r>
              <a:rPr lang="pl-PL" sz="2000" b="0" i="1" dirty="0">
                <a:solidFill>
                  <a:schemeClr val="accent2">
                    <a:lumMod val="75000"/>
                  </a:schemeClr>
                </a:solidFill>
              </a:rPr>
              <a:t>Complete 12 </a:t>
            </a:r>
            <a:r>
              <a:rPr lang="pl-PL" sz="2000" b="0" i="1" dirty="0" err="1">
                <a:solidFill>
                  <a:schemeClr val="accent2">
                    <a:lumMod val="75000"/>
                  </a:schemeClr>
                </a:solidFill>
              </a:rPr>
              <a:t>leads</a:t>
            </a:r>
            <a:r>
              <a:rPr lang="pl-PL" sz="2000" b="0" i="1" dirty="0">
                <a:solidFill>
                  <a:schemeClr val="accent2">
                    <a:lumMod val="75000"/>
                  </a:schemeClr>
                </a:solidFill>
              </a:rPr>
              <a:t> system</a:t>
            </a:r>
            <a:r>
              <a:rPr lang="en-GB" sz="2000" i="1" dirty="0">
                <a:solidFill>
                  <a:schemeClr val="accent2">
                    <a:lumMod val="75000"/>
                  </a:schemeClr>
                </a:solidFill>
              </a:rPr>
              <a:t>.</a:t>
            </a:r>
            <a:endParaRPr lang="pl-PL" sz="2000" i="1" dirty="0">
              <a:solidFill>
                <a:schemeClr val="accent2">
                  <a:lumMod val="75000"/>
                </a:schemeClr>
              </a:solidFill>
            </a:endParaRPr>
          </a:p>
        </p:txBody>
      </p:sp>
      <p:pic>
        <p:nvPicPr>
          <p:cNvPr id="5" name="Obraz 4" descr="Obraz zawierający tekst, mapa&#10;&#10;Opis wygenerowany automatycznie">
            <a:extLst>
              <a:ext uri="{FF2B5EF4-FFF2-40B4-BE49-F238E27FC236}">
                <a16:creationId xmlns:a16="http://schemas.microsoft.com/office/drawing/2014/main" id="{6E858999-AAE6-41F9-81F3-32B639DE3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609" y="1484784"/>
            <a:ext cx="4355879" cy="4355879"/>
          </a:xfrm>
          <a:prstGeom prst="rect">
            <a:avLst/>
          </a:prstGeom>
        </p:spPr>
      </p:pic>
      <p:pic>
        <p:nvPicPr>
          <p:cNvPr id="10" name="Obraz 9" descr="Obraz zawierający zdjęcie, różny, siedzi, wiszące&#10;&#10;Opis wygenerowany automatycznie">
            <a:extLst>
              <a:ext uri="{FF2B5EF4-FFF2-40B4-BE49-F238E27FC236}">
                <a16:creationId xmlns:a16="http://schemas.microsoft.com/office/drawing/2014/main" id="{AE8AB4D4-D326-4C3F-BA71-DAC4349CAF4D}"/>
              </a:ext>
            </a:extLst>
          </p:cNvPr>
          <p:cNvPicPr>
            <a:picLocks noChangeAspect="1"/>
          </p:cNvPicPr>
          <p:nvPr/>
        </p:nvPicPr>
        <p:blipFill rotWithShape="1">
          <a:blip r:embed="rId4">
            <a:extLst>
              <a:ext uri="{28A0092B-C50C-407E-A947-70E740481C1C}">
                <a14:useLocalDpi xmlns:a14="http://schemas.microsoft.com/office/drawing/2010/main" val="0"/>
              </a:ext>
            </a:extLst>
          </a:blip>
          <a:srcRect l="3860" t="1388" r="3076" b="-1"/>
          <a:stretch/>
        </p:blipFill>
        <p:spPr>
          <a:xfrm>
            <a:off x="110660" y="2462792"/>
            <a:ext cx="4507331" cy="3198456"/>
          </a:xfrm>
          <a:prstGeom prst="rect">
            <a:avLst/>
          </a:prstGeom>
        </p:spPr>
      </p:pic>
    </p:spTree>
    <p:extLst>
      <p:ext uri="{BB962C8B-B14F-4D97-AF65-F5344CB8AC3E}">
        <p14:creationId xmlns:p14="http://schemas.microsoft.com/office/powerpoint/2010/main" val="3575349345"/>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p:txBody>
      </p:sp>
      <p:pic>
        <p:nvPicPr>
          <p:cNvPr id="1026" name="Picture 2">
            <a:extLst>
              <a:ext uri="{FF2B5EF4-FFF2-40B4-BE49-F238E27FC236}">
                <a16:creationId xmlns:a16="http://schemas.microsoft.com/office/drawing/2014/main" id="{AE0F20F1-A48F-4EEA-AAFF-9B55CF5C1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81941"/>
            <a:ext cx="6284781" cy="3488978"/>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8B0E671B-D971-474B-86C4-A8FD849E8F5F}"/>
              </a:ext>
            </a:extLst>
          </p:cNvPr>
          <p:cNvSpPr/>
          <p:nvPr/>
        </p:nvSpPr>
        <p:spPr>
          <a:xfrm>
            <a:off x="179512" y="5045706"/>
            <a:ext cx="8784976" cy="1138773"/>
          </a:xfrm>
          <a:prstGeom prst="rect">
            <a:avLst/>
          </a:prstGeom>
        </p:spPr>
        <p:txBody>
          <a:bodyPr wrap="square">
            <a:spAutoFit/>
          </a:bodyPr>
          <a:lstStyle/>
          <a:p>
            <a:pPr algn="just"/>
            <a:r>
              <a:rPr lang="en-GB" sz="1700" b="0" dirty="0">
                <a:solidFill>
                  <a:srgbClr val="002060"/>
                </a:solidFill>
              </a:rPr>
              <a:t>Electrical activities of the heart can be recorded in the form of </a:t>
            </a:r>
            <a:r>
              <a:rPr lang="en-GB" sz="1700" b="0" dirty="0">
                <a:solidFill>
                  <a:srgbClr val="002060"/>
                </a:solidFill>
                <a:highlight>
                  <a:srgbClr val="FFFF00"/>
                </a:highlight>
              </a:rPr>
              <a:t>electrocardiogram (ECG).</a:t>
            </a:r>
            <a:r>
              <a:rPr lang="en-GB" sz="1700" b="0" dirty="0">
                <a:solidFill>
                  <a:srgbClr val="002060"/>
                </a:solidFill>
              </a:rPr>
              <a:t> An ECG is a composite recording of all the action potentials produced by the nodes and the cells of the myocardium. </a:t>
            </a:r>
            <a:r>
              <a:rPr lang="en-GB" sz="1700" b="0" dirty="0">
                <a:solidFill>
                  <a:srgbClr val="002060"/>
                </a:solidFill>
                <a:highlight>
                  <a:srgbClr val="FFFF00"/>
                </a:highlight>
              </a:rPr>
              <a:t>Each wave or segment of the ECG corresponds to a certain event of the cardiac electrical simulation cycle</a:t>
            </a:r>
          </a:p>
        </p:txBody>
      </p:sp>
      <p:pic>
        <p:nvPicPr>
          <p:cNvPr id="14" name="Obraz 13" descr="Obraz zawierający tekst, mapa&#10;&#10;Opis wygenerowany automatycznie">
            <a:extLst>
              <a:ext uri="{FF2B5EF4-FFF2-40B4-BE49-F238E27FC236}">
                <a16:creationId xmlns:a16="http://schemas.microsoft.com/office/drawing/2014/main" id="{087FF607-8FD6-4E88-854B-9C8A3C1FDA74}"/>
              </a:ext>
            </a:extLst>
          </p:cNvPr>
          <p:cNvPicPr>
            <a:picLocks noChangeAspect="1"/>
          </p:cNvPicPr>
          <p:nvPr/>
        </p:nvPicPr>
        <p:blipFill rotWithShape="1">
          <a:blip r:embed="rId4">
            <a:extLst>
              <a:ext uri="{28A0092B-C50C-407E-A947-70E740481C1C}">
                <a14:useLocalDpi xmlns:a14="http://schemas.microsoft.com/office/drawing/2010/main" val="0"/>
              </a:ext>
            </a:extLst>
          </a:blip>
          <a:srcRect l="2616" t="4740" b="17932"/>
          <a:stretch/>
        </p:blipFill>
        <p:spPr>
          <a:xfrm>
            <a:off x="5276253" y="1581941"/>
            <a:ext cx="3867747" cy="3071195"/>
          </a:xfrm>
          <a:prstGeom prst="rect">
            <a:avLst/>
          </a:prstGeom>
        </p:spPr>
      </p:pic>
    </p:spTree>
    <p:extLst>
      <p:ext uri="{BB962C8B-B14F-4D97-AF65-F5344CB8AC3E}">
        <p14:creationId xmlns:p14="http://schemas.microsoft.com/office/powerpoint/2010/main" val="29659055"/>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physiological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highlight>
                  <a:srgbClr val="FFFF00"/>
                </a:highlight>
              </a:rPr>
              <a:t>I. ECG – </a:t>
            </a:r>
            <a:r>
              <a:rPr lang="pl-PL" sz="2400" b="0" dirty="0" err="1">
                <a:solidFill>
                  <a:schemeClr val="accent2">
                    <a:lumMod val="75000"/>
                  </a:schemeClr>
                </a:solidFill>
                <a:highlight>
                  <a:srgbClr val="FFFF00"/>
                </a:highlight>
              </a:rPr>
              <a:t>electrocardiogram</a:t>
            </a:r>
            <a:r>
              <a:rPr lang="pl-PL" sz="2400" b="0" dirty="0">
                <a:solidFill>
                  <a:schemeClr val="accent2">
                    <a:lumMod val="75000"/>
                  </a:schemeClr>
                </a:solidFill>
                <a:highlight>
                  <a:srgbClr val="FFFF00"/>
                </a:highlight>
              </a:rPr>
              <a:t>  </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66952" y="2062682"/>
            <a:ext cx="4549064" cy="400110"/>
          </a:xfrm>
          <a:prstGeom prst="rect">
            <a:avLst/>
          </a:prstGeom>
        </p:spPr>
        <p:txBody>
          <a:bodyPr wrap="square">
            <a:spAutoFit/>
          </a:bodyPr>
          <a:lstStyle/>
          <a:p>
            <a:pPr marL="342900" indent="-342900" algn="just">
              <a:buFont typeface="Wingdings" panose="05000000000000000000" pitchFamily="2" charset="2"/>
              <a:buChar char="Ø"/>
              <a:defRPr/>
            </a:pPr>
            <a:r>
              <a:rPr lang="pl-PL" sz="2000" b="0" i="1" dirty="0" err="1">
                <a:solidFill>
                  <a:schemeClr val="accent2">
                    <a:lumMod val="75000"/>
                  </a:schemeClr>
                </a:solidFill>
              </a:rPr>
              <a:t>Electrodes</a:t>
            </a:r>
            <a:r>
              <a:rPr lang="pl-PL" sz="2000" b="0" i="1" dirty="0">
                <a:solidFill>
                  <a:schemeClr val="accent2">
                    <a:lumMod val="75000"/>
                  </a:schemeClr>
                </a:solidFill>
              </a:rPr>
              <a:t> &amp; ECG </a:t>
            </a:r>
            <a:r>
              <a:rPr lang="pl-PL" sz="2000" b="0" i="1" dirty="0" err="1">
                <a:solidFill>
                  <a:schemeClr val="accent2">
                    <a:lumMod val="75000"/>
                  </a:schemeClr>
                </a:solidFill>
              </a:rPr>
              <a:t>cable</a:t>
            </a:r>
            <a:r>
              <a:rPr lang="pl-PL" sz="2000" b="0" i="1" dirty="0">
                <a:solidFill>
                  <a:schemeClr val="accent2">
                    <a:lumMod val="75000"/>
                  </a:schemeClr>
                </a:solidFill>
              </a:rPr>
              <a:t> </a:t>
            </a:r>
            <a:r>
              <a:rPr lang="pl-PL" sz="2000" b="0" i="1" dirty="0" err="1">
                <a:solidFill>
                  <a:schemeClr val="accent2">
                    <a:lumMod val="75000"/>
                  </a:schemeClr>
                </a:solidFill>
              </a:rPr>
              <a:t>standards</a:t>
            </a:r>
            <a:endParaRPr lang="pl-PL" sz="2000" i="1" dirty="0">
              <a:solidFill>
                <a:schemeClr val="accent2">
                  <a:lumMod val="75000"/>
                </a:schemeClr>
              </a:solidFill>
            </a:endParaRPr>
          </a:p>
        </p:txBody>
      </p:sp>
      <p:pic>
        <p:nvPicPr>
          <p:cNvPr id="7" name="Obraz 6">
            <a:extLst>
              <a:ext uri="{FF2B5EF4-FFF2-40B4-BE49-F238E27FC236}">
                <a16:creationId xmlns:a16="http://schemas.microsoft.com/office/drawing/2014/main" id="{6D187527-C5AE-4C95-8572-239E799F879E}"/>
              </a:ext>
            </a:extLst>
          </p:cNvPr>
          <p:cNvPicPr>
            <a:picLocks noChangeAspect="1"/>
          </p:cNvPicPr>
          <p:nvPr/>
        </p:nvPicPr>
        <p:blipFill rotWithShape="1">
          <a:blip r:embed="rId3">
            <a:extLst>
              <a:ext uri="{28A0092B-C50C-407E-A947-70E740481C1C}">
                <a14:useLocalDpi xmlns:a14="http://schemas.microsoft.com/office/drawing/2010/main" val="0"/>
              </a:ext>
            </a:extLst>
          </a:blip>
          <a:srcRect l="6139" t="4714" r="6696" b="5583"/>
          <a:stretch/>
        </p:blipFill>
        <p:spPr>
          <a:xfrm>
            <a:off x="4932040" y="1556792"/>
            <a:ext cx="3710282" cy="4464496"/>
          </a:xfrm>
          <a:prstGeom prst="rect">
            <a:avLst/>
          </a:prstGeom>
        </p:spPr>
      </p:pic>
      <p:pic>
        <p:nvPicPr>
          <p:cNvPr id="10" name="Obraz 9">
            <a:extLst>
              <a:ext uri="{FF2B5EF4-FFF2-40B4-BE49-F238E27FC236}">
                <a16:creationId xmlns:a16="http://schemas.microsoft.com/office/drawing/2014/main" id="{7CCD644A-3530-47EC-A678-A0972DD13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462792"/>
            <a:ext cx="2621868" cy="1747912"/>
          </a:xfrm>
          <a:prstGeom prst="rect">
            <a:avLst/>
          </a:prstGeom>
        </p:spPr>
      </p:pic>
      <p:pic>
        <p:nvPicPr>
          <p:cNvPr id="12" name="Obraz 11">
            <a:extLst>
              <a:ext uri="{FF2B5EF4-FFF2-40B4-BE49-F238E27FC236}">
                <a16:creationId xmlns:a16="http://schemas.microsoft.com/office/drawing/2014/main" id="{2914CFA5-A437-4CBD-95A9-55C8DE0D9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44" y="4046968"/>
            <a:ext cx="2637444" cy="1758296"/>
          </a:xfrm>
          <a:prstGeom prst="rect">
            <a:avLst/>
          </a:prstGeom>
        </p:spPr>
      </p:pic>
      <p:pic>
        <p:nvPicPr>
          <p:cNvPr id="14" name="Obraz 13">
            <a:extLst>
              <a:ext uri="{FF2B5EF4-FFF2-40B4-BE49-F238E27FC236}">
                <a16:creationId xmlns:a16="http://schemas.microsoft.com/office/drawing/2014/main" id="{4231B6B9-6DA4-4268-AF06-6A1BEED7711A}"/>
              </a:ext>
            </a:extLst>
          </p:cNvPr>
          <p:cNvPicPr>
            <a:picLocks noChangeAspect="1"/>
          </p:cNvPicPr>
          <p:nvPr/>
        </p:nvPicPr>
        <p:blipFill rotWithShape="1">
          <a:blip r:embed="rId6">
            <a:extLst>
              <a:ext uri="{28A0092B-C50C-407E-A947-70E740481C1C}">
                <a14:useLocalDpi xmlns:a14="http://schemas.microsoft.com/office/drawing/2010/main" val="0"/>
              </a:ext>
            </a:extLst>
          </a:blip>
          <a:srcRect t="10607" b="9235"/>
          <a:stretch/>
        </p:blipFill>
        <p:spPr>
          <a:xfrm rot="5400000">
            <a:off x="2484604" y="3381292"/>
            <a:ext cx="2690227" cy="1437638"/>
          </a:xfrm>
          <a:prstGeom prst="rect">
            <a:avLst/>
          </a:prstGeom>
        </p:spPr>
      </p:pic>
    </p:spTree>
    <p:extLst>
      <p:ext uri="{BB962C8B-B14F-4D97-AF65-F5344CB8AC3E}">
        <p14:creationId xmlns:p14="http://schemas.microsoft.com/office/powerpoint/2010/main" val="2408365623"/>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000274"/>
          </a:xfrm>
          <a:prstGeom prst="rect">
            <a:avLst/>
          </a:prstGeom>
        </p:spPr>
        <p:txBody>
          <a:bodyPr wrap="square">
            <a:spAutoFit/>
          </a:bodyPr>
          <a:lstStyle/>
          <a:p>
            <a:pPr algn="ctr">
              <a:defRPr/>
            </a:pPr>
            <a:endParaRPr lang="en-US" sz="1100" dirty="0">
              <a:solidFill>
                <a:schemeClr val="accent2">
                  <a:lumMod val="75000"/>
                </a:schemeClr>
              </a:solidFill>
            </a:endParaRPr>
          </a:p>
          <a:p>
            <a:pPr algn="ctr">
              <a:defRPr/>
            </a:pPr>
            <a:r>
              <a:rPr lang="pl-PL" sz="2400" b="0" dirty="0">
                <a:solidFill>
                  <a:schemeClr val="accent2">
                    <a:lumMod val="75000"/>
                  </a:schemeClr>
                </a:solidFill>
                <a:highlight>
                  <a:srgbClr val="FFFF00"/>
                </a:highlight>
              </a:rPr>
              <a:t>ECG – </a:t>
            </a:r>
            <a:r>
              <a:rPr lang="pl-PL" sz="2400" b="0" dirty="0" err="1">
                <a:solidFill>
                  <a:schemeClr val="accent2">
                    <a:lumMod val="75000"/>
                  </a:schemeClr>
                </a:solidFill>
                <a:highlight>
                  <a:srgbClr val="FFFF00"/>
                </a:highlight>
              </a:rPr>
              <a:t>electrocardiogram</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comfortable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acquistion</a:t>
            </a:r>
            <a:r>
              <a:rPr lang="pl-PL" sz="2400" b="0" dirty="0">
                <a:solidFill>
                  <a:schemeClr val="accent2">
                    <a:lumMod val="75000"/>
                  </a:schemeClr>
                </a:solidFill>
                <a:highlight>
                  <a:srgbClr val="FFFF00"/>
                </a:highlight>
              </a:rPr>
              <a:t>, by </a:t>
            </a:r>
            <a:r>
              <a:rPr lang="pl-PL" sz="2400" b="0" dirty="0" err="1">
                <a:solidFill>
                  <a:schemeClr val="accent2">
                    <a:lumMod val="75000"/>
                  </a:schemeClr>
                </a:solidFill>
                <a:highlight>
                  <a:srgbClr val="FFFF00"/>
                </a:highlight>
              </a:rPr>
              <a:t>means</a:t>
            </a:r>
            <a:r>
              <a:rPr lang="pl-PL" sz="2400" b="0" dirty="0">
                <a:solidFill>
                  <a:schemeClr val="accent2">
                    <a:lumMod val="75000"/>
                  </a:schemeClr>
                </a:solidFill>
                <a:highlight>
                  <a:srgbClr val="FFFF00"/>
                </a:highlight>
              </a:rPr>
              <a:t> of ‚smart’ </a:t>
            </a:r>
            <a:r>
              <a:rPr lang="pl-PL" sz="2400" b="0" dirty="0" err="1">
                <a:solidFill>
                  <a:schemeClr val="accent2">
                    <a:lumMod val="75000"/>
                  </a:schemeClr>
                </a:solidFill>
                <a:highlight>
                  <a:srgbClr val="FFFF00"/>
                </a:highlight>
              </a:rPr>
              <a:t>systems</a:t>
            </a:r>
            <a:r>
              <a:rPr lang="pl-PL" sz="2400" b="0" dirty="0">
                <a:solidFill>
                  <a:schemeClr val="accent2">
                    <a:lumMod val="75000"/>
                  </a:schemeClr>
                </a:solidFill>
                <a:highlight>
                  <a:srgbClr val="FFFF00"/>
                </a:highlight>
              </a:rPr>
              <a:t> (1 </a:t>
            </a:r>
            <a:r>
              <a:rPr lang="pl-PL" sz="2400" b="0" dirty="0" err="1">
                <a:solidFill>
                  <a:schemeClr val="accent2">
                    <a:lumMod val="75000"/>
                  </a:schemeClr>
                </a:solidFill>
                <a:highlight>
                  <a:srgbClr val="FFFF00"/>
                </a:highlight>
              </a:rPr>
              <a:t>lead</a:t>
            </a:r>
            <a:r>
              <a:rPr lang="pl-PL" sz="2400" b="0" dirty="0">
                <a:solidFill>
                  <a:schemeClr val="accent2">
                    <a:lumMod val="75000"/>
                  </a:schemeClr>
                </a:solidFill>
                <a:highlight>
                  <a:srgbClr val="FFFF00"/>
                </a:highlight>
              </a:rPr>
              <a:t>) </a:t>
            </a:r>
            <a:endParaRPr lang="en-US" sz="2400" b="0" dirty="0">
              <a:solidFill>
                <a:schemeClr val="accent2">
                  <a:lumMod val="75000"/>
                </a:schemeClr>
              </a:solidFill>
              <a:highlight>
                <a:srgbClr val="FFFF00"/>
              </a:highlight>
            </a:endParaRPr>
          </a:p>
        </p:txBody>
      </p:sp>
      <p:pic>
        <p:nvPicPr>
          <p:cNvPr id="6" name="Obraz 5">
            <a:extLst>
              <a:ext uri="{FF2B5EF4-FFF2-40B4-BE49-F238E27FC236}">
                <a16:creationId xmlns:a16="http://schemas.microsoft.com/office/drawing/2014/main" id="{D091B8B6-4915-4C83-BF1D-0759D258D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33" y="2481595"/>
            <a:ext cx="4742137" cy="3554867"/>
          </a:xfrm>
          <a:prstGeom prst="rect">
            <a:avLst/>
          </a:prstGeom>
        </p:spPr>
      </p:pic>
      <p:sp>
        <p:nvSpPr>
          <p:cNvPr id="9" name="Prostokąt 3">
            <a:extLst>
              <a:ext uri="{FF2B5EF4-FFF2-40B4-BE49-F238E27FC236}">
                <a16:creationId xmlns:a16="http://schemas.microsoft.com/office/drawing/2014/main" id="{4E81B037-89E7-420D-AB1F-8D32EE150983}"/>
              </a:ext>
            </a:extLst>
          </p:cNvPr>
          <p:cNvSpPr/>
          <p:nvPr/>
        </p:nvSpPr>
        <p:spPr>
          <a:xfrm>
            <a:off x="251520" y="2132856"/>
            <a:ext cx="8712968" cy="707886"/>
          </a:xfrm>
          <a:prstGeom prst="rect">
            <a:avLst/>
          </a:prstGeom>
        </p:spPr>
        <p:txBody>
          <a:bodyPr wrap="square">
            <a:spAutoFit/>
          </a:bodyPr>
          <a:lstStyle/>
          <a:p>
            <a:pPr marL="273050" indent="-273050" algn="just">
              <a:buFont typeface="Wingdings" panose="05000000000000000000" pitchFamily="2" charset="2"/>
              <a:buChar char="Ø"/>
              <a:defRPr/>
            </a:pPr>
            <a:r>
              <a:rPr lang="pl-PL" sz="2000" b="0" i="1" dirty="0">
                <a:solidFill>
                  <a:schemeClr val="accent2">
                    <a:lumMod val="75000"/>
                  </a:schemeClr>
                </a:solidFill>
                <a:highlight>
                  <a:srgbClr val="FFFF00"/>
                </a:highlight>
              </a:rPr>
              <a:t>One </a:t>
            </a:r>
            <a:r>
              <a:rPr lang="pl-PL" sz="2000" b="0" i="1" dirty="0" err="1">
                <a:solidFill>
                  <a:schemeClr val="accent2">
                    <a:lumMod val="75000"/>
                  </a:schemeClr>
                </a:solidFill>
                <a:highlight>
                  <a:srgbClr val="FFFF00"/>
                </a:highlight>
              </a:rPr>
              <a:t>lead</a:t>
            </a:r>
            <a:r>
              <a:rPr lang="pl-PL" sz="2000" b="0" i="1" dirty="0">
                <a:solidFill>
                  <a:schemeClr val="accent2">
                    <a:lumMod val="75000"/>
                  </a:schemeClr>
                </a:solidFill>
                <a:highlight>
                  <a:srgbClr val="FFFF00"/>
                </a:highlight>
              </a:rPr>
              <a:t> ECG </a:t>
            </a:r>
            <a:r>
              <a:rPr lang="pl-PL" sz="2000" b="0" i="1" dirty="0">
                <a:solidFill>
                  <a:schemeClr val="accent2">
                    <a:lumMod val="75000"/>
                  </a:schemeClr>
                </a:solidFill>
              </a:rPr>
              <a:t>for </a:t>
            </a:r>
            <a:r>
              <a:rPr lang="pl-PL" sz="2000" b="0" i="1" dirty="0" err="1">
                <a:solidFill>
                  <a:schemeClr val="accent2">
                    <a:lumMod val="75000"/>
                  </a:schemeClr>
                </a:solidFill>
              </a:rPr>
              <a:t>convenient</a:t>
            </a:r>
            <a:r>
              <a:rPr lang="pl-PL" sz="2000" b="0" i="1" dirty="0">
                <a:solidFill>
                  <a:schemeClr val="accent2">
                    <a:lumMod val="75000"/>
                  </a:schemeClr>
                </a:solidFill>
              </a:rPr>
              <a:t> </a:t>
            </a:r>
            <a:r>
              <a:rPr lang="pl-PL" sz="2000" b="0" i="1" dirty="0" err="1">
                <a:solidFill>
                  <a:schemeClr val="accent2">
                    <a:lumMod val="75000"/>
                  </a:schemeClr>
                </a:solidFill>
              </a:rPr>
              <a:t>daily</a:t>
            </a:r>
            <a:r>
              <a:rPr lang="pl-PL" sz="2000" b="0" i="1" dirty="0">
                <a:solidFill>
                  <a:schemeClr val="accent2">
                    <a:lumMod val="75000"/>
                  </a:schemeClr>
                </a:solidFill>
              </a:rPr>
              <a:t> </a:t>
            </a:r>
            <a:r>
              <a:rPr lang="pl-PL" sz="2000" b="0" i="1" dirty="0" err="1">
                <a:solidFill>
                  <a:schemeClr val="accent2">
                    <a:lumMod val="75000"/>
                  </a:schemeClr>
                </a:solidFill>
              </a:rPr>
              <a:t>use</a:t>
            </a:r>
            <a:r>
              <a:rPr lang="pl-PL" sz="2000" b="0" i="1" dirty="0">
                <a:solidFill>
                  <a:schemeClr val="accent2">
                    <a:lumMod val="75000"/>
                  </a:schemeClr>
                </a:solidFill>
              </a:rPr>
              <a:t> </a:t>
            </a:r>
            <a:r>
              <a:rPr lang="pl-PL" sz="2000" b="0" i="1" dirty="0" err="1">
                <a:solidFill>
                  <a:schemeClr val="accent2">
                    <a:lumMod val="75000"/>
                  </a:schemeClr>
                </a:solidFill>
              </a:rPr>
              <a:t>e.g</a:t>
            </a:r>
            <a:r>
              <a:rPr lang="pl-PL" sz="2000" b="0" i="1" dirty="0">
                <a:solidFill>
                  <a:schemeClr val="accent2">
                    <a:lumMod val="75000"/>
                  </a:schemeClr>
                </a:solidFill>
              </a:rPr>
              <a:t>. by </a:t>
            </a:r>
            <a:r>
              <a:rPr lang="pl-PL" sz="2000" b="0" i="1" dirty="0" err="1">
                <a:solidFill>
                  <a:schemeClr val="accent2">
                    <a:lumMod val="75000"/>
                  </a:schemeClr>
                </a:solidFill>
              </a:rPr>
              <a:t>means</a:t>
            </a:r>
            <a:r>
              <a:rPr lang="pl-PL" sz="2000" b="0" i="1" dirty="0">
                <a:solidFill>
                  <a:schemeClr val="accent2">
                    <a:lumMod val="75000"/>
                  </a:schemeClr>
                </a:solidFill>
              </a:rPr>
              <a:t> of smartphone </a:t>
            </a:r>
            <a:r>
              <a:rPr lang="pl-PL" sz="2000" b="0" i="1" dirty="0" err="1">
                <a:solidFill>
                  <a:schemeClr val="accent2">
                    <a:lumMod val="75000"/>
                  </a:schemeClr>
                </a:solidFill>
              </a:rPr>
              <a:t>solutions</a:t>
            </a:r>
            <a:r>
              <a:rPr lang="pl-PL" sz="2000" b="0" i="1" dirty="0">
                <a:solidFill>
                  <a:schemeClr val="accent2">
                    <a:lumMod val="75000"/>
                  </a:schemeClr>
                </a:solidFill>
              </a:rPr>
              <a:t>, </a:t>
            </a:r>
            <a:r>
              <a:rPr lang="pl-PL" sz="2000" b="0" i="1" dirty="0" err="1">
                <a:solidFill>
                  <a:schemeClr val="accent2">
                    <a:lumMod val="75000"/>
                  </a:schemeClr>
                </a:solidFill>
              </a:rPr>
              <a:t>allows</a:t>
            </a:r>
            <a:r>
              <a:rPr lang="pl-PL" sz="2000" b="0" i="1" dirty="0">
                <a:solidFill>
                  <a:schemeClr val="accent2">
                    <a:lumMod val="75000"/>
                  </a:schemeClr>
                </a:solidFill>
              </a:rPr>
              <a:t> to </a:t>
            </a:r>
            <a:r>
              <a:rPr lang="pl-PL" sz="2000" b="0" i="1" dirty="0" err="1">
                <a:solidFill>
                  <a:schemeClr val="accent2">
                    <a:lumMod val="75000"/>
                  </a:schemeClr>
                </a:solidFill>
              </a:rPr>
              <a:t>obtain</a:t>
            </a:r>
            <a:r>
              <a:rPr lang="pl-PL" sz="2000" b="0" i="1" dirty="0">
                <a:solidFill>
                  <a:schemeClr val="accent2">
                    <a:lumMod val="75000"/>
                  </a:schemeClr>
                </a:solidFill>
              </a:rPr>
              <a:t> </a:t>
            </a:r>
            <a:r>
              <a:rPr lang="pl-PL" sz="2000" b="0" i="1" dirty="0" err="1">
                <a:solidFill>
                  <a:schemeClr val="accent2">
                    <a:lumMod val="75000"/>
                  </a:schemeClr>
                </a:solidFill>
              </a:rPr>
              <a:t>precise</a:t>
            </a:r>
            <a:r>
              <a:rPr lang="pl-PL" sz="2000" b="0" i="1" dirty="0">
                <a:solidFill>
                  <a:schemeClr val="accent2">
                    <a:lumMod val="75000"/>
                  </a:schemeClr>
                </a:solidFill>
              </a:rPr>
              <a:t> </a:t>
            </a:r>
            <a:r>
              <a:rPr lang="pl-PL" sz="2000" b="0" i="1" dirty="0">
                <a:solidFill>
                  <a:schemeClr val="accent2">
                    <a:lumMod val="75000"/>
                  </a:schemeClr>
                </a:solidFill>
                <a:highlight>
                  <a:srgbClr val="FFFF00"/>
                </a:highlight>
              </a:rPr>
              <a:t>Heart </a:t>
            </a:r>
            <a:r>
              <a:rPr lang="pl-PL" sz="2000" b="0" i="1" dirty="0" err="1">
                <a:solidFill>
                  <a:schemeClr val="accent2">
                    <a:lumMod val="75000"/>
                  </a:schemeClr>
                </a:solidFill>
                <a:highlight>
                  <a:srgbClr val="FFFF00"/>
                </a:highlight>
              </a:rPr>
              <a:t>Rate</a:t>
            </a:r>
            <a:r>
              <a:rPr lang="pl-PL" sz="2000" b="0" i="1" dirty="0">
                <a:solidFill>
                  <a:schemeClr val="accent2">
                    <a:lumMod val="75000"/>
                  </a:schemeClr>
                </a:solidFill>
                <a:highlight>
                  <a:srgbClr val="FFFF00"/>
                </a:highlight>
              </a:rPr>
              <a:t> </a:t>
            </a:r>
            <a:r>
              <a:rPr lang="pl-PL" sz="2000" b="0" i="1" dirty="0" err="1">
                <a:solidFill>
                  <a:schemeClr val="accent2">
                    <a:lumMod val="75000"/>
                  </a:schemeClr>
                </a:solidFill>
                <a:highlight>
                  <a:srgbClr val="FFFF00"/>
                </a:highlight>
              </a:rPr>
              <a:t>signal</a:t>
            </a:r>
            <a:r>
              <a:rPr lang="pl-PL" sz="2000" b="0" i="1" dirty="0">
                <a:solidFill>
                  <a:schemeClr val="accent2">
                    <a:lumMod val="75000"/>
                  </a:schemeClr>
                </a:solidFill>
                <a:highlight>
                  <a:srgbClr val="FFFF00"/>
                </a:highlight>
              </a:rPr>
              <a:t> as a RR </a:t>
            </a:r>
            <a:r>
              <a:rPr lang="pl-PL" sz="2000" b="0" i="1" dirty="0" err="1">
                <a:solidFill>
                  <a:schemeClr val="accent2">
                    <a:lumMod val="75000"/>
                  </a:schemeClr>
                </a:solidFill>
                <a:highlight>
                  <a:srgbClr val="FFFF00"/>
                </a:highlight>
              </a:rPr>
              <a:t>intervals</a:t>
            </a:r>
            <a:r>
              <a:rPr lang="pl-PL" sz="2000" b="0" i="1" dirty="0">
                <a:solidFill>
                  <a:schemeClr val="accent2">
                    <a:lumMod val="75000"/>
                  </a:schemeClr>
                </a:solidFill>
              </a:rPr>
              <a:t>.	   </a:t>
            </a:r>
          </a:p>
        </p:txBody>
      </p:sp>
      <p:pic>
        <p:nvPicPr>
          <p:cNvPr id="2050" name="Picture 2" descr="Alivecor's answer to the Apple Watch ECG is a more accurate 6-lead ...">
            <a:extLst>
              <a:ext uri="{FF2B5EF4-FFF2-40B4-BE49-F238E27FC236}">
                <a16:creationId xmlns:a16="http://schemas.microsoft.com/office/drawing/2014/main" id="{9FE16501-4403-4EB0-A195-DA4D2B129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086078"/>
            <a:ext cx="3024336" cy="1677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Obraz 7">
            <a:extLst>
              <a:ext uri="{FF2B5EF4-FFF2-40B4-BE49-F238E27FC236}">
                <a16:creationId xmlns:a16="http://schemas.microsoft.com/office/drawing/2014/main" id="{6E1E9C10-E597-4BE2-88C7-C1B2D130E08C}"/>
              </a:ext>
            </a:extLst>
          </p:cNvPr>
          <p:cNvPicPr>
            <a:picLocks noChangeAspect="1"/>
          </p:cNvPicPr>
          <p:nvPr/>
        </p:nvPicPr>
        <p:blipFill rotWithShape="1">
          <a:blip r:embed="rId5"/>
          <a:srcRect l="3751" t="5530" r="5529" b="12646"/>
          <a:stretch/>
        </p:blipFill>
        <p:spPr>
          <a:xfrm>
            <a:off x="6197291" y="3540559"/>
            <a:ext cx="2767197" cy="2495903"/>
          </a:xfrm>
          <a:prstGeom prst="rect">
            <a:avLst/>
          </a:prstGeom>
        </p:spPr>
      </p:pic>
    </p:spTree>
    <p:extLst>
      <p:ext uri="{BB962C8B-B14F-4D97-AF65-F5344CB8AC3E}">
        <p14:creationId xmlns:p14="http://schemas.microsoft.com/office/powerpoint/2010/main" val="2648643465"/>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pl-PL" sz="2400" b="0" dirty="0">
                <a:solidFill>
                  <a:schemeClr val="accent2">
                    <a:lumMod val="75000"/>
                  </a:schemeClr>
                </a:solidFill>
                <a:highlight>
                  <a:srgbClr val="FFFF00"/>
                </a:highlight>
              </a:rPr>
              <a:t>ECG – </a:t>
            </a:r>
            <a:r>
              <a:rPr lang="pl-PL" sz="2400" b="0" dirty="0" err="1">
                <a:solidFill>
                  <a:schemeClr val="accent2">
                    <a:lumMod val="75000"/>
                  </a:schemeClr>
                </a:solidFill>
                <a:highlight>
                  <a:srgbClr val="FFFF00"/>
                </a:highlight>
              </a:rPr>
              <a:t>electrocardiogram</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comfortable</a:t>
            </a:r>
            <a:r>
              <a:rPr lang="pl-PL" sz="2400" b="0" dirty="0">
                <a:solidFill>
                  <a:schemeClr val="accent2">
                    <a:lumMod val="75000"/>
                  </a:schemeClr>
                </a:solidFill>
                <a:highlight>
                  <a:srgbClr val="FFFF00"/>
                </a:highlight>
              </a:rPr>
              <a:t> </a:t>
            </a:r>
            <a:r>
              <a:rPr lang="pl-PL" sz="2400" b="0" dirty="0" err="1">
                <a:solidFill>
                  <a:schemeClr val="accent2">
                    <a:lumMod val="75000"/>
                  </a:schemeClr>
                </a:solidFill>
                <a:highlight>
                  <a:srgbClr val="FFFF00"/>
                </a:highlight>
              </a:rPr>
              <a:t>acquistion</a:t>
            </a:r>
            <a:r>
              <a:rPr lang="pl-PL" sz="2400" b="0" dirty="0">
                <a:solidFill>
                  <a:schemeClr val="accent2">
                    <a:lumMod val="75000"/>
                  </a:schemeClr>
                </a:solidFill>
                <a:highlight>
                  <a:srgbClr val="FFFF00"/>
                </a:highlight>
              </a:rPr>
              <a:t>, by </a:t>
            </a:r>
            <a:r>
              <a:rPr lang="pl-PL" sz="2400" b="0" dirty="0" err="1">
                <a:solidFill>
                  <a:schemeClr val="accent2">
                    <a:lumMod val="75000"/>
                  </a:schemeClr>
                </a:solidFill>
                <a:highlight>
                  <a:srgbClr val="FFFF00"/>
                </a:highlight>
              </a:rPr>
              <a:t>means</a:t>
            </a:r>
            <a:r>
              <a:rPr lang="pl-PL" sz="2400" b="0" dirty="0">
                <a:solidFill>
                  <a:schemeClr val="accent2">
                    <a:lumMod val="75000"/>
                  </a:schemeClr>
                </a:solidFill>
                <a:highlight>
                  <a:srgbClr val="FFFF00"/>
                </a:highlight>
              </a:rPr>
              <a:t> of ‚smart’ </a:t>
            </a:r>
            <a:r>
              <a:rPr lang="pl-PL" sz="2400" b="0" dirty="0" err="1">
                <a:solidFill>
                  <a:schemeClr val="accent2">
                    <a:lumMod val="75000"/>
                  </a:schemeClr>
                </a:solidFill>
                <a:highlight>
                  <a:srgbClr val="FFFF00"/>
                </a:highlight>
              </a:rPr>
              <a:t>systems</a:t>
            </a:r>
            <a:r>
              <a:rPr lang="pl-PL" sz="2400" b="0" dirty="0">
                <a:solidFill>
                  <a:schemeClr val="accent2">
                    <a:lumMod val="75000"/>
                  </a:schemeClr>
                </a:solidFill>
                <a:highlight>
                  <a:srgbClr val="FFFF00"/>
                </a:highlight>
              </a:rPr>
              <a:t> (1 </a:t>
            </a:r>
            <a:r>
              <a:rPr lang="pl-PL" sz="2400" b="0" dirty="0" err="1">
                <a:solidFill>
                  <a:schemeClr val="accent2">
                    <a:lumMod val="75000"/>
                  </a:schemeClr>
                </a:solidFill>
                <a:highlight>
                  <a:srgbClr val="FFFF00"/>
                </a:highlight>
              </a:rPr>
              <a:t>lead</a:t>
            </a:r>
            <a:r>
              <a:rPr lang="pl-PL" sz="2400" b="0" dirty="0">
                <a:solidFill>
                  <a:schemeClr val="accent2">
                    <a:lumMod val="75000"/>
                  </a:schemeClr>
                </a:solidFill>
                <a:highlight>
                  <a:srgbClr val="FFFF00"/>
                </a:highlight>
              </a:rPr>
              <a:t>)  </a:t>
            </a:r>
            <a:endParaRPr lang="en-US" sz="2400" b="0" dirty="0">
              <a:solidFill>
                <a:schemeClr val="accent2">
                  <a:lumMod val="75000"/>
                </a:schemeClr>
              </a:solidFill>
              <a:highlight>
                <a:srgbClr val="FFFF00"/>
              </a:highlight>
            </a:endParaRPr>
          </a:p>
        </p:txBody>
      </p:sp>
      <p:pic>
        <p:nvPicPr>
          <p:cNvPr id="5" name="Obraz 4" descr="Obraz zawierający mapa&#10;&#10;Opis wygenerowany automatycznie">
            <a:extLst>
              <a:ext uri="{FF2B5EF4-FFF2-40B4-BE49-F238E27FC236}">
                <a16:creationId xmlns:a16="http://schemas.microsoft.com/office/drawing/2014/main" id="{F7B14F38-A761-49D0-B674-30E1F4A55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70319"/>
            <a:ext cx="4248472" cy="3184799"/>
          </a:xfrm>
          <a:prstGeom prst="rect">
            <a:avLst/>
          </a:prstGeom>
        </p:spPr>
      </p:pic>
      <p:pic>
        <p:nvPicPr>
          <p:cNvPr id="8" name="Obraz 7" descr="Obraz zawierający czarny, znak&#10;&#10;Opis wygenerowany automatycznie">
            <a:extLst>
              <a:ext uri="{FF2B5EF4-FFF2-40B4-BE49-F238E27FC236}">
                <a16:creationId xmlns:a16="http://schemas.microsoft.com/office/drawing/2014/main" id="{8D418C56-F473-4D06-B2C2-4298B638158E}"/>
              </a:ext>
            </a:extLst>
          </p:cNvPr>
          <p:cNvPicPr>
            <a:picLocks noChangeAspect="1"/>
          </p:cNvPicPr>
          <p:nvPr/>
        </p:nvPicPr>
        <p:blipFill rotWithShape="1">
          <a:blip r:embed="rId4">
            <a:extLst>
              <a:ext uri="{28A0092B-C50C-407E-A947-70E740481C1C}">
                <a14:useLocalDpi xmlns:a14="http://schemas.microsoft.com/office/drawing/2010/main" val="0"/>
              </a:ext>
            </a:extLst>
          </a:blip>
          <a:srcRect l="28817" t="22700" r="26900" b="21650"/>
          <a:stretch/>
        </p:blipFill>
        <p:spPr>
          <a:xfrm>
            <a:off x="5580112" y="2890853"/>
            <a:ext cx="2599947" cy="3267252"/>
          </a:xfrm>
          <a:prstGeom prst="rect">
            <a:avLst/>
          </a:prstGeom>
        </p:spPr>
      </p:pic>
      <p:sp>
        <p:nvSpPr>
          <p:cNvPr id="15" name="Prostokąt 3">
            <a:extLst>
              <a:ext uri="{FF2B5EF4-FFF2-40B4-BE49-F238E27FC236}">
                <a16:creationId xmlns:a16="http://schemas.microsoft.com/office/drawing/2014/main" id="{2077297F-C68A-45C6-BD3F-78F93386E05C}"/>
              </a:ext>
            </a:extLst>
          </p:cNvPr>
          <p:cNvSpPr/>
          <p:nvPr/>
        </p:nvSpPr>
        <p:spPr>
          <a:xfrm>
            <a:off x="4067945" y="2021564"/>
            <a:ext cx="4881780" cy="707886"/>
          </a:xfrm>
          <a:prstGeom prst="rect">
            <a:avLst/>
          </a:prstGeom>
        </p:spPr>
        <p:txBody>
          <a:bodyPr wrap="square">
            <a:spAutoFit/>
          </a:bodyPr>
          <a:lstStyle/>
          <a:p>
            <a:pPr marL="273050" indent="-273050" algn="just">
              <a:buFont typeface="Wingdings" panose="05000000000000000000" pitchFamily="2" charset="2"/>
              <a:buChar char="Ø"/>
              <a:defRPr/>
            </a:pPr>
            <a:r>
              <a:rPr lang="pl-PL" sz="2000" b="0" i="1" dirty="0">
                <a:solidFill>
                  <a:schemeClr val="accent2">
                    <a:lumMod val="75000"/>
                  </a:schemeClr>
                </a:solidFill>
              </a:rPr>
              <a:t>One </a:t>
            </a:r>
            <a:r>
              <a:rPr lang="pl-PL" sz="2000" b="0" i="1" dirty="0" err="1">
                <a:solidFill>
                  <a:schemeClr val="accent2">
                    <a:lumMod val="75000"/>
                  </a:schemeClr>
                </a:solidFill>
              </a:rPr>
              <a:t>lead</a:t>
            </a:r>
            <a:r>
              <a:rPr lang="pl-PL" sz="2000" b="0" i="1" dirty="0">
                <a:solidFill>
                  <a:schemeClr val="accent2">
                    <a:lumMod val="75000"/>
                  </a:schemeClr>
                </a:solidFill>
              </a:rPr>
              <a:t> ECG for </a:t>
            </a:r>
            <a:r>
              <a:rPr lang="pl-PL" sz="2000" b="0" i="1" dirty="0" err="1">
                <a:solidFill>
                  <a:schemeClr val="accent2">
                    <a:lumMod val="75000"/>
                  </a:schemeClr>
                </a:solidFill>
              </a:rPr>
              <a:t>convenient</a:t>
            </a:r>
            <a:r>
              <a:rPr lang="pl-PL" sz="2000" b="0" i="1" dirty="0">
                <a:solidFill>
                  <a:schemeClr val="accent2">
                    <a:lumMod val="75000"/>
                  </a:schemeClr>
                </a:solidFill>
              </a:rPr>
              <a:t> </a:t>
            </a:r>
            <a:r>
              <a:rPr lang="pl-PL" sz="2000" b="0" i="1" dirty="0" err="1">
                <a:solidFill>
                  <a:schemeClr val="accent2">
                    <a:lumMod val="75000"/>
                  </a:schemeClr>
                </a:solidFill>
              </a:rPr>
              <a:t>daily</a:t>
            </a:r>
            <a:r>
              <a:rPr lang="pl-PL" sz="2000" b="0" i="1" dirty="0">
                <a:solidFill>
                  <a:schemeClr val="accent2">
                    <a:lumMod val="75000"/>
                  </a:schemeClr>
                </a:solidFill>
              </a:rPr>
              <a:t> </a:t>
            </a:r>
            <a:r>
              <a:rPr lang="pl-PL" sz="2000" b="0" i="1" dirty="0" err="1">
                <a:solidFill>
                  <a:schemeClr val="accent2">
                    <a:lumMod val="75000"/>
                  </a:schemeClr>
                </a:solidFill>
              </a:rPr>
              <a:t>use</a:t>
            </a:r>
            <a:endParaRPr lang="pl-PL" sz="2000" b="0" i="1" dirty="0">
              <a:solidFill>
                <a:schemeClr val="accent2">
                  <a:lumMod val="75000"/>
                </a:schemeClr>
              </a:solidFill>
            </a:endParaRPr>
          </a:p>
          <a:p>
            <a:pPr algn="just">
              <a:defRPr/>
            </a:pPr>
            <a:r>
              <a:rPr lang="pl-PL" sz="2000" b="0" i="1" dirty="0">
                <a:solidFill>
                  <a:schemeClr val="accent2">
                    <a:lumMod val="75000"/>
                  </a:schemeClr>
                </a:solidFill>
              </a:rPr>
              <a:t>    Smartwatch </a:t>
            </a:r>
            <a:r>
              <a:rPr lang="pl-PL" sz="2000" b="0" i="1" dirty="0" err="1">
                <a:solidFill>
                  <a:schemeClr val="accent2">
                    <a:lumMod val="75000"/>
                  </a:schemeClr>
                </a:solidFill>
              </a:rPr>
              <a:t>solutions</a:t>
            </a:r>
            <a:r>
              <a:rPr lang="pl-PL" sz="2000" b="0" i="1" dirty="0">
                <a:solidFill>
                  <a:schemeClr val="accent2">
                    <a:lumMod val="75000"/>
                  </a:schemeClr>
                </a:solidFill>
              </a:rPr>
              <a:t>.	   </a:t>
            </a:r>
          </a:p>
        </p:txBody>
      </p:sp>
    </p:spTree>
    <p:extLst>
      <p:ext uri="{BB962C8B-B14F-4D97-AF65-F5344CB8AC3E}">
        <p14:creationId xmlns:p14="http://schemas.microsoft.com/office/powerpoint/2010/main" val="3093683481"/>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51520" y="908720"/>
            <a:ext cx="8568952" cy="1369606"/>
          </a:xfrm>
          <a:prstGeom prst="rect">
            <a:avLst/>
          </a:prstGeom>
        </p:spPr>
        <p:txBody>
          <a:bodyPr wrap="square">
            <a:spAutoFit/>
          </a:bodyPr>
          <a:lstStyle/>
          <a:p>
            <a:pPr algn="ctr">
              <a:defRPr/>
            </a:pPr>
            <a:r>
              <a:rPr lang="pl-PL" sz="2400" dirty="0">
                <a:solidFill>
                  <a:schemeClr val="accent2">
                    <a:lumMod val="75000"/>
                  </a:schemeClr>
                </a:solidFill>
              </a:rPr>
              <a:t>Body Sensor Networks for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physological</a:t>
            </a:r>
            <a:r>
              <a:rPr lang="pl-PL" sz="2400" dirty="0">
                <a:solidFill>
                  <a:schemeClr val="accent2">
                    <a:lumMod val="75000"/>
                  </a:schemeClr>
                </a:solidFill>
              </a:rPr>
              <a:t> </a:t>
            </a:r>
            <a:r>
              <a:rPr lang="pl-PL" sz="2400" dirty="0" err="1">
                <a:solidFill>
                  <a:schemeClr val="accent2">
                    <a:lumMod val="75000"/>
                  </a:schemeClr>
                </a:solidFill>
              </a:rPr>
              <a:t>signal</a:t>
            </a:r>
            <a:r>
              <a:rPr lang="pl-PL" sz="2400" dirty="0">
                <a:solidFill>
                  <a:schemeClr val="accent2">
                    <a:lumMod val="75000"/>
                  </a:schemeClr>
                </a:solidFill>
              </a:rPr>
              <a:t> </a:t>
            </a:r>
            <a:r>
              <a:rPr lang="pl-PL" sz="2400" dirty="0" err="1">
                <a:solidFill>
                  <a:schemeClr val="accent2">
                    <a:lumMod val="75000"/>
                  </a:schemeClr>
                </a:solidFill>
              </a:rPr>
              <a:t>detection</a:t>
            </a:r>
            <a:r>
              <a:rPr lang="pl-PL" sz="2400" dirty="0">
                <a:solidFill>
                  <a:schemeClr val="accent2">
                    <a:lumMod val="75000"/>
                  </a:schemeClr>
                </a:solidFill>
              </a:rPr>
              <a:t>, </a:t>
            </a:r>
            <a:r>
              <a:rPr lang="pl-PL" sz="2400" dirty="0" err="1">
                <a:solidFill>
                  <a:schemeClr val="accent2">
                    <a:lumMod val="75000"/>
                  </a:schemeClr>
                </a:solidFill>
              </a:rPr>
              <a:t>processing</a:t>
            </a:r>
            <a:r>
              <a:rPr lang="pl-PL" sz="2400" dirty="0">
                <a:solidFill>
                  <a:schemeClr val="accent2">
                    <a:lumMod val="75000"/>
                  </a:schemeClr>
                </a:solidFill>
              </a:rPr>
              <a:t> and </a:t>
            </a:r>
            <a:r>
              <a:rPr lang="pl-PL" sz="2400" dirty="0" err="1">
                <a:solidFill>
                  <a:schemeClr val="accent2">
                    <a:lumMod val="75000"/>
                  </a:schemeClr>
                </a:solidFill>
              </a:rPr>
              <a:t>visualisation</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defRPr/>
            </a:pPr>
            <a:r>
              <a:rPr lang="pl-PL" sz="2400" b="0" dirty="0" err="1">
                <a:solidFill>
                  <a:schemeClr val="accent2">
                    <a:lumMod val="75000"/>
                  </a:schemeClr>
                </a:solidFill>
                <a:highlight>
                  <a:srgbClr val="FFFF00"/>
                </a:highlight>
              </a:rPr>
              <a:t>Photoplethysmography</a:t>
            </a:r>
            <a:r>
              <a:rPr lang="pl-PL" sz="2400" b="0" dirty="0">
                <a:solidFill>
                  <a:schemeClr val="accent2">
                    <a:lumMod val="75000"/>
                  </a:schemeClr>
                </a:solidFill>
                <a:highlight>
                  <a:srgbClr val="FFFF00"/>
                </a:highlight>
              </a:rPr>
              <a:t>: PPG </a:t>
            </a:r>
            <a:r>
              <a:rPr lang="pl-PL" sz="2400" b="0" dirty="0" err="1">
                <a:solidFill>
                  <a:schemeClr val="accent2">
                    <a:lumMod val="75000"/>
                  </a:schemeClr>
                </a:solidFill>
                <a:highlight>
                  <a:srgbClr val="FFFF00"/>
                </a:highlight>
              </a:rPr>
              <a:t>signals</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79512" y="2413337"/>
            <a:ext cx="8712968" cy="1631216"/>
          </a:xfrm>
          <a:prstGeom prst="rect">
            <a:avLst/>
          </a:prstGeom>
        </p:spPr>
        <p:txBody>
          <a:bodyPr wrap="square">
            <a:spAutoFit/>
          </a:bodyPr>
          <a:lstStyle/>
          <a:p>
            <a:pPr marL="342900" indent="-342900" algn="just">
              <a:buFont typeface="Wingdings" panose="05000000000000000000" pitchFamily="2" charset="2"/>
              <a:buChar char="Ø"/>
              <a:defRPr/>
            </a:pPr>
            <a:r>
              <a:rPr lang="en-GB" sz="2000" b="0" dirty="0">
                <a:solidFill>
                  <a:schemeClr val="accent2">
                    <a:lumMod val="75000"/>
                  </a:schemeClr>
                </a:solidFill>
              </a:rPr>
              <a:t>Photoplethysmography (PPG) is a simple</a:t>
            </a:r>
            <a:r>
              <a:rPr lang="pl-PL" sz="2000" b="0" dirty="0">
                <a:solidFill>
                  <a:schemeClr val="accent2">
                    <a:lumMod val="75000"/>
                  </a:schemeClr>
                </a:solidFill>
              </a:rPr>
              <a:t>, non-</a:t>
            </a:r>
            <a:r>
              <a:rPr lang="pl-PL" sz="2000" b="0" dirty="0" err="1">
                <a:solidFill>
                  <a:schemeClr val="accent2">
                    <a:lumMod val="75000"/>
                  </a:schemeClr>
                </a:solidFill>
              </a:rPr>
              <a:t>invasive</a:t>
            </a:r>
            <a:r>
              <a:rPr lang="en-GB" sz="2000" b="0" dirty="0">
                <a:solidFill>
                  <a:schemeClr val="accent2">
                    <a:lumMod val="75000"/>
                  </a:schemeClr>
                </a:solidFill>
              </a:rPr>
              <a:t> and low-cost optical technique</a:t>
            </a:r>
            <a:r>
              <a:rPr lang="pl-PL" sz="2000" b="0" dirty="0">
                <a:solidFill>
                  <a:schemeClr val="accent2">
                    <a:lumMod val="75000"/>
                  </a:schemeClr>
                </a:solidFill>
              </a:rPr>
              <a:t>,</a:t>
            </a:r>
            <a:r>
              <a:rPr lang="en-GB" sz="2000" b="0" dirty="0">
                <a:solidFill>
                  <a:schemeClr val="accent2">
                    <a:lumMod val="75000"/>
                  </a:schemeClr>
                </a:solidFill>
              </a:rPr>
              <a:t> that can be used to detect blood volume changes in the microvascular bed of tissue. It is often used </a:t>
            </a:r>
            <a:r>
              <a:rPr lang="en-GB" sz="2000" b="0" dirty="0">
                <a:solidFill>
                  <a:schemeClr val="accent2">
                    <a:lumMod val="75000"/>
                  </a:schemeClr>
                </a:solidFill>
                <a:highlight>
                  <a:srgbClr val="FFFF00"/>
                </a:highlight>
              </a:rPr>
              <a:t>non-invasively</a:t>
            </a:r>
            <a:r>
              <a:rPr lang="en-GB" sz="2000" b="0" dirty="0">
                <a:solidFill>
                  <a:schemeClr val="accent2">
                    <a:lumMod val="75000"/>
                  </a:schemeClr>
                </a:solidFill>
              </a:rPr>
              <a:t> to make measurements</a:t>
            </a:r>
            <a:r>
              <a:rPr lang="pl-PL" sz="2000" b="0" dirty="0">
                <a:solidFill>
                  <a:schemeClr val="accent2">
                    <a:lumMod val="75000"/>
                  </a:schemeClr>
                </a:solidFill>
              </a:rPr>
              <a:t>, </a:t>
            </a:r>
            <a:r>
              <a:rPr lang="pl-PL" sz="2000" b="0" dirty="0" err="1">
                <a:solidFill>
                  <a:schemeClr val="accent2">
                    <a:lumMod val="75000"/>
                  </a:schemeClr>
                </a:solidFill>
              </a:rPr>
              <a:t>which</a:t>
            </a:r>
            <a:r>
              <a:rPr lang="pl-PL" sz="2000" b="0" dirty="0">
                <a:solidFill>
                  <a:schemeClr val="accent2">
                    <a:lumMod val="75000"/>
                  </a:schemeClr>
                </a:solidFill>
              </a:rPr>
              <a:t> </a:t>
            </a:r>
            <a:r>
              <a:rPr lang="pl-PL" sz="2000" b="0" dirty="0" err="1">
                <a:solidFill>
                  <a:schemeClr val="accent2">
                    <a:lumMod val="75000"/>
                  </a:schemeClr>
                </a:solidFill>
              </a:rPr>
              <a:t>allow</a:t>
            </a:r>
            <a:r>
              <a:rPr lang="pl-PL" sz="2000" b="0" dirty="0">
                <a:solidFill>
                  <a:schemeClr val="accent2">
                    <a:lumMod val="75000"/>
                  </a:schemeClr>
                </a:solidFill>
              </a:rPr>
              <a:t> to </a:t>
            </a:r>
            <a:r>
              <a:rPr lang="pl-PL" sz="2000" b="0" dirty="0" err="1">
                <a:solidFill>
                  <a:schemeClr val="accent2">
                    <a:lumMod val="75000"/>
                  </a:schemeClr>
                </a:solidFill>
              </a:rPr>
              <a:t>obtain</a:t>
            </a:r>
            <a:r>
              <a:rPr lang="pl-PL" sz="2000" b="0" dirty="0">
                <a:solidFill>
                  <a:schemeClr val="accent2">
                    <a:lumMod val="75000"/>
                  </a:schemeClr>
                </a:solidFill>
              </a:rPr>
              <a:t> </a:t>
            </a:r>
            <a:r>
              <a:rPr lang="pl-PL" sz="2000" b="0" dirty="0" err="1">
                <a:solidFill>
                  <a:schemeClr val="accent2">
                    <a:lumMod val="75000"/>
                  </a:schemeClr>
                </a:solidFill>
              </a:rPr>
              <a:t>crucial</a:t>
            </a:r>
            <a:r>
              <a:rPr lang="pl-PL" sz="2000" b="0" dirty="0">
                <a:solidFill>
                  <a:schemeClr val="accent2">
                    <a:lumMod val="75000"/>
                  </a:schemeClr>
                </a:solidFill>
              </a:rPr>
              <a:t> </a:t>
            </a:r>
            <a:r>
              <a:rPr lang="pl-PL" sz="2000" b="0" dirty="0" err="1">
                <a:solidFill>
                  <a:schemeClr val="accent2">
                    <a:lumMod val="75000"/>
                  </a:schemeClr>
                </a:solidFill>
              </a:rPr>
              <a:t>physiological</a:t>
            </a:r>
            <a:r>
              <a:rPr lang="pl-PL" sz="2000" b="0" dirty="0">
                <a:solidFill>
                  <a:schemeClr val="accent2">
                    <a:lumMod val="75000"/>
                  </a:schemeClr>
                </a:solidFill>
              </a:rPr>
              <a:t> </a:t>
            </a:r>
            <a:r>
              <a:rPr lang="pl-PL" sz="2000" b="0" dirty="0" err="1">
                <a:solidFill>
                  <a:schemeClr val="accent2">
                    <a:lumMod val="75000"/>
                  </a:schemeClr>
                </a:solidFill>
              </a:rPr>
              <a:t>signs</a:t>
            </a:r>
            <a:r>
              <a:rPr lang="pl-PL" sz="2000" b="0" dirty="0">
                <a:solidFill>
                  <a:schemeClr val="accent2">
                    <a:lumMod val="75000"/>
                  </a:schemeClr>
                </a:solidFill>
              </a:rPr>
              <a:t> </a:t>
            </a:r>
            <a:r>
              <a:rPr lang="pl-PL" sz="2000" b="0" dirty="0" err="1">
                <a:solidFill>
                  <a:schemeClr val="accent2">
                    <a:lumMod val="75000"/>
                  </a:schemeClr>
                </a:solidFill>
              </a:rPr>
              <a:t>like</a:t>
            </a:r>
            <a:r>
              <a:rPr lang="pl-PL" sz="2000" b="0" dirty="0">
                <a:solidFill>
                  <a:schemeClr val="accent2">
                    <a:lumMod val="75000"/>
                  </a:schemeClr>
                </a:solidFill>
              </a:rPr>
              <a:t> </a:t>
            </a:r>
            <a:r>
              <a:rPr lang="pl-PL" sz="2000" b="0" dirty="0" err="1">
                <a:solidFill>
                  <a:schemeClr val="accent2">
                    <a:lumMod val="75000"/>
                  </a:schemeClr>
                </a:solidFill>
              </a:rPr>
              <a:t>e.g</a:t>
            </a:r>
            <a:r>
              <a:rPr lang="pl-PL" sz="2000" b="0" dirty="0">
                <a:solidFill>
                  <a:schemeClr val="accent2">
                    <a:lumMod val="75000"/>
                  </a:schemeClr>
                </a:solidFill>
              </a:rPr>
              <a:t>. </a:t>
            </a:r>
            <a:r>
              <a:rPr lang="pl-PL" sz="2000" b="0" dirty="0" err="1">
                <a:solidFill>
                  <a:schemeClr val="accent2">
                    <a:lumMod val="75000"/>
                  </a:schemeClr>
                </a:solidFill>
                <a:highlight>
                  <a:srgbClr val="FFFF00"/>
                </a:highlight>
              </a:rPr>
              <a:t>pulse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wave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or</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blood</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saturation</a:t>
            </a:r>
            <a:r>
              <a:rPr lang="pl-PL" sz="2000" b="0" dirty="0">
                <a:solidFill>
                  <a:schemeClr val="accent2">
                    <a:lumMod val="75000"/>
                  </a:schemeClr>
                </a:solidFill>
                <a:highlight>
                  <a:srgbClr val="FFFF00"/>
                </a:highlight>
              </a:rPr>
              <a:t> (SpO</a:t>
            </a:r>
            <a:r>
              <a:rPr lang="pl-PL" sz="2000" b="0" baseline="-25000" dirty="0">
                <a:solidFill>
                  <a:schemeClr val="accent2">
                    <a:lumMod val="75000"/>
                  </a:schemeClr>
                </a:solidFill>
                <a:highlight>
                  <a:srgbClr val="FFFF00"/>
                </a:highlight>
              </a:rPr>
              <a:t>2</a:t>
            </a:r>
            <a:r>
              <a:rPr lang="pl-PL" sz="2000" b="0" dirty="0">
                <a:solidFill>
                  <a:schemeClr val="accent2">
                    <a:lumMod val="75000"/>
                  </a:schemeClr>
                </a:solidFill>
                <a:highlight>
                  <a:srgbClr val="FFFF00"/>
                </a:highlight>
              </a:rPr>
              <a:t>).</a:t>
            </a:r>
          </a:p>
        </p:txBody>
      </p:sp>
      <p:pic>
        <p:nvPicPr>
          <p:cNvPr id="5" name="Obraz 4" descr="Obraz zawierający zegar&#10;&#10;Opis wygenerowany automatycznie">
            <a:extLst>
              <a:ext uri="{FF2B5EF4-FFF2-40B4-BE49-F238E27FC236}">
                <a16:creationId xmlns:a16="http://schemas.microsoft.com/office/drawing/2014/main" id="{1CAC81FD-571C-4130-BA86-1D85F5327BC8}"/>
              </a:ext>
            </a:extLst>
          </p:cNvPr>
          <p:cNvPicPr>
            <a:picLocks noChangeAspect="1"/>
          </p:cNvPicPr>
          <p:nvPr/>
        </p:nvPicPr>
        <p:blipFill rotWithShape="1">
          <a:blip r:embed="rId3">
            <a:extLst>
              <a:ext uri="{28A0092B-C50C-407E-A947-70E740481C1C}">
                <a14:useLocalDpi xmlns:a14="http://schemas.microsoft.com/office/drawing/2010/main" val="0"/>
              </a:ext>
            </a:extLst>
          </a:blip>
          <a:srcRect t="22648" r="13583" b="17639"/>
          <a:stretch/>
        </p:blipFill>
        <p:spPr>
          <a:xfrm>
            <a:off x="683568" y="4009798"/>
            <a:ext cx="2232248" cy="2062295"/>
          </a:xfrm>
          <a:prstGeom prst="rect">
            <a:avLst/>
          </a:prstGeom>
        </p:spPr>
      </p:pic>
      <p:sp>
        <p:nvSpPr>
          <p:cNvPr id="12" name="Prostokąt 3">
            <a:extLst>
              <a:ext uri="{FF2B5EF4-FFF2-40B4-BE49-F238E27FC236}">
                <a16:creationId xmlns:a16="http://schemas.microsoft.com/office/drawing/2014/main" id="{D5C14CBB-E110-4D31-9DBD-54B4AE77DB4A}"/>
              </a:ext>
            </a:extLst>
          </p:cNvPr>
          <p:cNvSpPr/>
          <p:nvPr/>
        </p:nvSpPr>
        <p:spPr>
          <a:xfrm>
            <a:off x="3396361" y="4179564"/>
            <a:ext cx="5496119" cy="1938992"/>
          </a:xfrm>
          <a:prstGeom prst="rect">
            <a:avLst/>
          </a:prstGeom>
        </p:spPr>
        <p:txBody>
          <a:bodyPr wrap="square">
            <a:spAutoFit/>
          </a:bodyPr>
          <a:lstStyle/>
          <a:p>
            <a:pPr algn="just">
              <a:defRPr/>
            </a:pPr>
            <a:r>
              <a:rPr lang="en-GB" sz="2000" b="0" dirty="0">
                <a:solidFill>
                  <a:schemeClr val="accent2">
                    <a:lumMod val="75000"/>
                  </a:schemeClr>
                </a:solidFill>
                <a:highlight>
                  <a:srgbClr val="FFFF00"/>
                </a:highlight>
              </a:rPr>
              <a:t>SpO2, also known as oxygen saturation</a:t>
            </a:r>
            <a:r>
              <a:rPr lang="en-GB" sz="2000" b="0" dirty="0">
                <a:solidFill>
                  <a:schemeClr val="accent2">
                    <a:lumMod val="75000"/>
                  </a:schemeClr>
                </a:solidFill>
              </a:rPr>
              <a:t>, is a measure of the amount of oxygen-carrying </a:t>
            </a:r>
            <a:r>
              <a:rPr lang="en-GB" sz="2000" b="0" dirty="0" err="1">
                <a:solidFill>
                  <a:schemeClr val="accent2">
                    <a:lumMod val="75000"/>
                  </a:schemeClr>
                </a:solidFill>
              </a:rPr>
              <a:t>hemoglobin</a:t>
            </a:r>
            <a:r>
              <a:rPr lang="en-GB" sz="2000" b="0" dirty="0">
                <a:solidFill>
                  <a:schemeClr val="accent2">
                    <a:lumMod val="75000"/>
                  </a:schemeClr>
                </a:solidFill>
              </a:rPr>
              <a:t> in the blood relative to the amount of </a:t>
            </a:r>
            <a:r>
              <a:rPr lang="en-GB" sz="2000" b="0" dirty="0" err="1">
                <a:solidFill>
                  <a:schemeClr val="accent2">
                    <a:lumMod val="75000"/>
                  </a:schemeClr>
                </a:solidFill>
              </a:rPr>
              <a:t>hemoglobin</a:t>
            </a:r>
            <a:r>
              <a:rPr lang="en-GB" sz="2000" b="0" dirty="0">
                <a:solidFill>
                  <a:schemeClr val="accent2">
                    <a:lumMod val="75000"/>
                  </a:schemeClr>
                </a:solidFill>
              </a:rPr>
              <a:t> not carrying oxygen. The body needs there to be a certain level of oxygen in the blood or it will not function as efficiently</a:t>
            </a:r>
            <a:endParaRPr lang="pl-PL" sz="2000" b="0" dirty="0">
              <a:solidFill>
                <a:schemeClr val="accent2">
                  <a:lumMod val="75000"/>
                </a:schemeClr>
              </a:solidFill>
              <a:highlight>
                <a:srgbClr val="FFFF00"/>
              </a:highlight>
            </a:endParaRPr>
          </a:p>
        </p:txBody>
      </p:sp>
    </p:spTree>
    <p:extLst>
      <p:ext uri="{BB962C8B-B14F-4D97-AF65-F5344CB8AC3E}">
        <p14:creationId xmlns:p14="http://schemas.microsoft.com/office/powerpoint/2010/main" val="2000258400"/>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39306</TotalTime>
  <Pages>0</Pages>
  <Words>1177</Words>
  <Characters>0</Characters>
  <Application>Microsoft Office PowerPoint</Application>
  <PresentationFormat>Pokaz na ekranie (4:3)</PresentationFormat>
  <Lines>0</Lines>
  <Paragraphs>99</Paragraphs>
  <Slides>21</Slides>
  <Notes>20</Notes>
  <HiddenSlides>0</HiddenSlides>
  <MMClips>0</MMClips>
  <ScaleCrop>false</ScaleCrop>
  <HeadingPairs>
    <vt:vector size="6" baseType="variant">
      <vt:variant>
        <vt:lpstr>Używane czcionki</vt:lpstr>
      </vt:variant>
      <vt:variant>
        <vt:i4>6</vt:i4>
      </vt:variant>
      <vt:variant>
        <vt:lpstr>Motyw</vt:lpstr>
      </vt:variant>
      <vt:variant>
        <vt:i4>4</vt:i4>
      </vt:variant>
      <vt:variant>
        <vt:lpstr>Tytuły slajdów</vt:lpstr>
      </vt:variant>
      <vt:variant>
        <vt:i4>21</vt:i4>
      </vt:variant>
    </vt:vector>
  </HeadingPairs>
  <TitlesOfParts>
    <vt:vector size="31" baseType="lpstr">
      <vt:lpstr>Arial</vt:lpstr>
      <vt:lpstr>Arial Bold</vt:lpstr>
      <vt:lpstr>Bradley Hand ITC</vt:lpstr>
      <vt:lpstr>Gill Sans</vt:lpstr>
      <vt:lpstr>Times New Roman</vt:lpstr>
      <vt:lpstr>Wingdings</vt:lpstr>
      <vt:lpstr>Pantallazo inicio</vt:lpstr>
      <vt:lpstr>Pantallazo cierre</vt:lpstr>
      <vt:lpstr>1_WOIZ - prezentacja "wykładowa"</vt:lpstr>
      <vt:lpstr>1_Pantallazo cierre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1058</cp:revision>
  <cp:lastPrinted>2011-07-18T19:05:36Z</cp:lastPrinted>
  <dcterms:created xsi:type="dcterms:W3CDTF">2010-06-23T19:02:16Z</dcterms:created>
  <dcterms:modified xsi:type="dcterms:W3CDTF">2021-07-05T08:03:14Z</dcterms:modified>
</cp:coreProperties>
</file>