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2.jpg" ContentType="image/png"/>
  <Override PartName="/ppt/media/image23.jpg" ContentType="image/png"/>
  <Override PartName="/ppt/media/image24.jpg" ContentType="image/p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88" r:id="rId2"/>
    <p:sldMasterId id="2147483675" r:id="rId3"/>
  </p:sldMasterIdLst>
  <p:notesMasterIdLst>
    <p:notesMasterId r:id="rId25"/>
  </p:notesMasterIdLst>
  <p:handoutMasterIdLst>
    <p:handoutMasterId r:id="rId26"/>
  </p:handoutMasterIdLst>
  <p:sldIdLst>
    <p:sldId id="627" r:id="rId4"/>
    <p:sldId id="574" r:id="rId5"/>
    <p:sldId id="655" r:id="rId6"/>
    <p:sldId id="653" r:id="rId7"/>
    <p:sldId id="657" r:id="rId8"/>
    <p:sldId id="656" r:id="rId9"/>
    <p:sldId id="652" r:id="rId10"/>
    <p:sldId id="659" r:id="rId11"/>
    <p:sldId id="651" r:id="rId12"/>
    <p:sldId id="660" r:id="rId13"/>
    <p:sldId id="664" r:id="rId14"/>
    <p:sldId id="650" r:id="rId15"/>
    <p:sldId id="658" r:id="rId16"/>
    <p:sldId id="661" r:id="rId17"/>
    <p:sldId id="665" r:id="rId18"/>
    <p:sldId id="663" r:id="rId19"/>
    <p:sldId id="662" r:id="rId20"/>
    <p:sldId id="666" r:id="rId21"/>
    <p:sldId id="667" r:id="rId22"/>
    <p:sldId id="654" r:id="rId23"/>
    <p:sldId id="668" r:id="rId24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Herrero Ligero" initials="CH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E6"/>
    <a:srgbClr val="F26200"/>
    <a:srgbClr val="262673"/>
    <a:srgbClr val="FF6600"/>
    <a:srgbClr val="D16D09"/>
    <a:srgbClr val="D15509"/>
    <a:srgbClr val="FF3300"/>
    <a:srgbClr val="222061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8620" autoAdjust="0"/>
  </p:normalViewPr>
  <p:slideViewPr>
    <p:cSldViewPr>
      <p:cViewPr varScale="1">
        <p:scale>
          <a:sx n="69" d="100"/>
          <a:sy n="69" d="100"/>
        </p:scale>
        <p:origin x="1675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786AC13-3B3C-434F-930F-3759522426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2F27FC0-06F0-4D51-AA51-8BDFE07682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E82735A0-647D-4BD1-BD5B-45621751ED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8BC580F7-5C43-4800-8EB5-F383B44EFA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F4D8571-DAE3-4A0A-B55A-D352E17371B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35484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9D23DB73-A9FE-4E14-959C-1751FBB3DB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9DAA2C6-4EF0-41B4-BC9E-E27E5042BB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437E330-273C-4546-B9FD-22B008B64B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DB446E1B-717C-4A79-9E33-9563462D8F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FCD46796-19B0-4292-B146-6897B62938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9D239CE3-0A73-4B0C-BABC-9F9F7B8A6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06E914C-D4D4-4E1B-A2D4-BEC8EAE69E5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79205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052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11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008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7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79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39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77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82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685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19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17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803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733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54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640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87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13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30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932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1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25554"/>
      </p:ext>
    </p:extLst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75500510"/>
      </p:ext>
    </p:extLst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2999680"/>
      </p:ext>
    </p:extLst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23957132"/>
      </p:ext>
    </p:extLst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5781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2413" y="179388"/>
            <a:ext cx="6329362" cy="578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24156749"/>
      </p:ext>
    </p:extLst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28829C-D2C5-4D42-BE8A-4F8A4111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2B9414-CB0F-4C23-B371-28EC791D4E6B}" type="datetimeFigureOut">
              <a:rPr lang="es-ES" smtClean="0"/>
              <a:t>02/07/2021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0BB456-2253-4052-BF6A-44170294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B6EDE6-DB8A-4DB0-A5E1-EE58A5EE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4C48ACA-3E37-4987-8F1A-67691E09B26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15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92898901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57903230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1424270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2413" y="1400175"/>
            <a:ext cx="4243387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244975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16525946"/>
      </p:ext>
    </p:extLst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44907675"/>
      </p:ext>
    </p:extLst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39326563"/>
      </p:ext>
    </p:extLst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512791"/>
      </p:ext>
    </p:extLst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1.jpg"/><Relationship Id="rId18" Type="http://schemas.openxmlformats.org/officeDocument/2006/relationships/image" Target="../media/image15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17" Type="http://schemas.openxmlformats.org/officeDocument/2006/relationships/image" Target="../media/image14.gi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F5898CD-F109-43CE-8333-D377CDEFC4E3}"/>
              </a:ext>
            </a:extLst>
          </p:cNvPr>
          <p:cNvGrpSpPr/>
          <p:nvPr userDrawn="1"/>
        </p:nvGrpSpPr>
        <p:grpSpPr>
          <a:xfrm>
            <a:off x="1427789" y="2101850"/>
            <a:ext cx="6288423" cy="1543174"/>
            <a:chOff x="2483768" y="2101850"/>
            <a:chExt cx="6288423" cy="1543174"/>
          </a:xfrm>
        </p:grpSpPr>
        <p:pic>
          <p:nvPicPr>
            <p:cNvPr id="1032" name="Obraz 1">
              <a:extLst>
                <a:ext uri="{FF2B5EF4-FFF2-40B4-BE49-F238E27FC236}">
                  <a16:creationId xmlns:a16="http://schemas.microsoft.com/office/drawing/2014/main" id="{1407952D-8B25-4FA2-8918-81203F0FE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351" y="2101850"/>
              <a:ext cx="1932840" cy="154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ole tekstowe 17">
              <a:extLst>
                <a:ext uri="{FF2B5EF4-FFF2-40B4-BE49-F238E27FC236}">
                  <a16:creationId xmlns:a16="http://schemas.microsoft.com/office/drawing/2014/main" id="{D1CE1919-414B-4DE4-964C-B2C5E44ED078}"/>
                </a:ext>
              </a:extLst>
            </p:cNvPr>
            <p:cNvSpPr txBox="1"/>
            <p:nvPr userDrawn="1"/>
          </p:nvSpPr>
          <p:spPr bwMode="auto">
            <a:xfrm>
              <a:off x="2483768" y="2321491"/>
              <a:ext cx="4184730" cy="1103893"/>
            </a:xfrm>
            <a:prstGeom prst="rect">
              <a:avLst/>
            </a:prstGeom>
            <a:noFill/>
          </p:spPr>
          <p:txBody>
            <a:bodyPr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r"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a typeface="Times New Roman" panose="02020603050405020304" pitchFamily="18" charset="0"/>
                </a:rPr>
                <a:t>Development of innovative training solutions in the ﬁeld of functional evaluation aimed at updating of the curricula of health sciences schools</a:t>
              </a:r>
              <a:endParaRPr lang="pl-PL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28" name="Obraz 13" descr="Logo Politechniki ÅlÄskiej">
            <a:extLst>
              <a:ext uri="{FF2B5EF4-FFF2-40B4-BE49-F238E27FC236}">
                <a16:creationId xmlns:a16="http://schemas.microsoft.com/office/drawing/2014/main" id="{FC0A478C-BDBE-4BDE-AA43-47749735B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14">
            <a:extLst>
              <a:ext uri="{FF2B5EF4-FFF2-40B4-BE49-F238E27FC236}">
                <a16:creationId xmlns:a16="http://schemas.microsoft.com/office/drawing/2014/main" id="{95BCF6DF-C3EE-4187-9DC0-ACE2D108E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az 15">
            <a:extLst>
              <a:ext uri="{FF2B5EF4-FFF2-40B4-BE49-F238E27FC236}">
                <a16:creationId xmlns:a16="http://schemas.microsoft.com/office/drawing/2014/main" id="{1D9DFB03-099B-426B-8DE4-903ED8CC40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n 11">
            <a:extLst>
              <a:ext uri="{FF2B5EF4-FFF2-40B4-BE49-F238E27FC236}">
                <a16:creationId xmlns:a16="http://schemas.microsoft.com/office/drawing/2014/main" id="{05FE09E8-6CB9-4FD9-9D83-68B2B84BA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8C4C2B-68B9-4C0C-9BAD-FF084FB00A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"/>
            <a:ext cx="9144000" cy="18592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5F30BC2-E2E6-493D-955E-C69103BB7BA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327888"/>
            <a:ext cx="1812155" cy="516936"/>
          </a:xfrm>
          <a:prstGeom prst="rect">
            <a:avLst/>
          </a:prstGeom>
        </p:spPr>
      </p:pic>
      <p:pic>
        <p:nvPicPr>
          <p:cNvPr id="15" name="Imagen 1">
            <a:extLst>
              <a:ext uri="{FF2B5EF4-FFF2-40B4-BE49-F238E27FC236}">
                <a16:creationId xmlns:a16="http://schemas.microsoft.com/office/drawing/2014/main" id="{D69C079C-D2FD-47BA-A0D7-4871D4A9AF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3" b="8290"/>
          <a:stretch/>
        </p:blipFill>
        <p:spPr bwMode="auto">
          <a:xfrm rot="16200000">
            <a:off x="-1467543" y="3788789"/>
            <a:ext cx="3324052" cy="3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41300" indent="-241300" algn="l" defTabSz="6429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288" indent="-203200" algn="l" defTabSz="6429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03275" indent="-160338" algn="l" defTabSz="64293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23950" indent="-160338" algn="l" defTabSz="642938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46213" indent="-158750" algn="l" defTabSz="642938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034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606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178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750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25EB961-88E4-4728-B314-FAFCF9B56B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1859280"/>
          </a:xfrm>
          <a:prstGeom prst="rect">
            <a:avLst/>
          </a:prstGeom>
        </p:spPr>
      </p:pic>
      <p:pic>
        <p:nvPicPr>
          <p:cNvPr id="10" name="Obraz 13" descr="Logo Politechniki ÅlÄskiej">
            <a:extLst>
              <a:ext uri="{FF2B5EF4-FFF2-40B4-BE49-F238E27FC236}">
                <a16:creationId xmlns:a16="http://schemas.microsoft.com/office/drawing/2014/main" id="{E6F63310-57AE-4CB7-ABA2-0D38297FF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4">
            <a:extLst>
              <a:ext uri="{FF2B5EF4-FFF2-40B4-BE49-F238E27FC236}">
                <a16:creationId xmlns:a16="http://schemas.microsoft.com/office/drawing/2014/main" id="{9292324C-CFB2-460B-9F44-369411AFF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5">
            <a:extLst>
              <a:ext uri="{FF2B5EF4-FFF2-40B4-BE49-F238E27FC236}">
                <a16:creationId xmlns:a16="http://schemas.microsoft.com/office/drawing/2014/main" id="{4053F563-1DBE-4277-9844-25737225E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1">
            <a:extLst>
              <a:ext uri="{FF2B5EF4-FFF2-40B4-BE49-F238E27FC236}">
                <a16:creationId xmlns:a16="http://schemas.microsoft.com/office/drawing/2014/main" id="{7119E8FE-952A-43B4-AB5D-00E7AAB77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">
            <a:extLst>
              <a:ext uri="{FF2B5EF4-FFF2-40B4-BE49-F238E27FC236}">
                <a16:creationId xmlns:a16="http://schemas.microsoft.com/office/drawing/2014/main" id="{4B91E131-E34F-4142-B43E-EB4BE20902F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42" y="1605980"/>
            <a:ext cx="1102916" cy="8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81C17BF-4D2D-4320-886C-F959A3F3F51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53" y="3789040"/>
            <a:ext cx="1812155" cy="5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D43AE6C3-53DE-461E-AC57-9DBAB6517C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55"/>
            <a:ext cx="9144000" cy="693420"/>
          </a:xfrm>
          <a:prstGeom prst="rect">
            <a:avLst/>
          </a:prstGeom>
        </p:spPr>
      </p:pic>
      <p:cxnSp>
        <p:nvCxnSpPr>
          <p:cNvPr id="2054" name="Łącznik prosty 12">
            <a:extLst>
              <a:ext uri="{FF2B5EF4-FFF2-40B4-BE49-F238E27FC236}">
                <a16:creationId xmlns:a16="http://schemas.microsoft.com/office/drawing/2014/main" id="{BDA8FF72-1F9A-4CBC-95D9-36F84D2911F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9213" y="6165304"/>
            <a:ext cx="9193213" cy="0"/>
          </a:xfrm>
          <a:prstGeom prst="line">
            <a:avLst/>
          </a:prstGeom>
          <a:noFill/>
          <a:ln w="12700" algn="ctr">
            <a:solidFill>
              <a:srgbClr val="0404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4B2078D-D761-4969-AC15-3F27511FE3F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041"/>
            <a:ext cx="1235793" cy="35252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84DE3E14-E354-4D50-B4D8-AF37FC47E772}"/>
              </a:ext>
            </a:extLst>
          </p:cNvPr>
          <p:cNvGrpSpPr/>
          <p:nvPr userDrawn="1"/>
        </p:nvGrpSpPr>
        <p:grpSpPr>
          <a:xfrm>
            <a:off x="323528" y="6309320"/>
            <a:ext cx="2664296" cy="386577"/>
            <a:chOff x="395536" y="6066170"/>
            <a:chExt cx="3468321" cy="503237"/>
          </a:xfrm>
        </p:grpSpPr>
        <p:pic>
          <p:nvPicPr>
            <p:cNvPr id="2051" name="Obraz 13" descr="Logo Politechniki ÅlÄskiej">
              <a:extLst>
                <a:ext uri="{FF2B5EF4-FFF2-40B4-BE49-F238E27FC236}">
                  <a16:creationId xmlns:a16="http://schemas.microsoft.com/office/drawing/2014/main" id="{45244FFF-A08E-4535-B2FB-082E0D4E49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12"/>
            <a:stretch/>
          </p:blipFill>
          <p:spPr bwMode="auto">
            <a:xfrm>
              <a:off x="395536" y="6066170"/>
              <a:ext cx="575866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35AAC17-25D0-4F3A-8A2F-2B3D2BE9F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834" y="6140748"/>
              <a:ext cx="686346" cy="35408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910E8F0-C8C4-4479-9403-941484277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612" y="6081970"/>
              <a:ext cx="470833" cy="471636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4C56CC0-078F-4C43-8D48-D8AF64722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877" y="6141605"/>
              <a:ext cx="878980" cy="352366"/>
            </a:xfrm>
            <a:prstGeom prst="rect">
              <a:avLst/>
            </a:prstGeom>
          </p:spPr>
        </p:pic>
      </p:grpSp>
      <p:sp>
        <p:nvSpPr>
          <p:cNvPr id="7" name="pole tekstowe 17">
            <a:extLst>
              <a:ext uri="{FF2B5EF4-FFF2-40B4-BE49-F238E27FC236}">
                <a16:creationId xmlns:a16="http://schemas.microsoft.com/office/drawing/2014/main" id="{E7769513-69E3-4124-9A93-139F735492EC}"/>
              </a:ext>
            </a:extLst>
          </p:cNvPr>
          <p:cNvSpPr txBox="1"/>
          <p:nvPr userDrawn="1"/>
        </p:nvSpPr>
        <p:spPr>
          <a:xfrm>
            <a:off x="251520" y="116631"/>
            <a:ext cx="2980206" cy="432049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>
              <a:spcAft>
                <a:spcPts val="0"/>
              </a:spcAft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Development of innovative training solutions in the ﬁeld of functional evaluation aimed at updating of the curricula of health sciences schools</a:t>
            </a:r>
            <a:endParaRPr lang="pl-PL" sz="9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DF42E42-F554-4418-AD40-D27470710720}"/>
              </a:ext>
            </a:extLst>
          </p:cNvPr>
          <p:cNvCxnSpPr>
            <a:stCxn id="2051" idx="1"/>
          </p:cNvCxnSpPr>
          <p:nvPr userDrawn="1"/>
        </p:nvCxnSpPr>
        <p:spPr bwMode="auto">
          <a:xfrm flipV="1">
            <a:off x="323528" y="1340768"/>
            <a:ext cx="288032" cy="5161841"/>
          </a:xfrm>
          <a:prstGeom prst="lin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9pPr>
    </p:titleStyle>
    <p:bodyStyle>
      <a:lvl1pPr marL="1873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defRPr lang="en-US" sz="11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901700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2pPr>
      <a:lvl3pPr marL="1212850" indent="-400050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3pPr>
      <a:lvl4pPr marL="1527175" indent="-4032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4pPr>
      <a:lvl5pPr marL="1839913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5pPr>
      <a:lvl6pPr marL="22971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6pPr>
      <a:lvl7pPr marL="27543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7pPr>
      <a:lvl8pPr marL="32115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8pPr>
      <a:lvl9pPr marL="36687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AE9CA9-0967-4022-809E-3EFAC109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501008"/>
            <a:ext cx="856895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MODU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Ł BIOMECHANIKA: PODSTAWY BIOMECHANIKI STOSOWANEJ W ODNIESIENIU DO UKŁADU RUCHOWEGO</a:t>
            </a: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Moduł dydaktyczny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: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METODY INSTRUMENTALNEJ ANALIZY PARAMETRÓW FIZJOLOGICZNYCH ANTROPOMETRCZNYCH I MORFOMETRYCZNYCH</a:t>
            </a: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.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1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.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 Jak mogę zmierzyć objawy fizjologiczne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3470262893"/>
      </p:ext>
    </p:extLst>
  </p:cSld>
  <p:clrMapOvr>
    <a:masterClrMapping/>
  </p:clrMapOvr>
  <p:transition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251520" y="908720"/>
            <a:ext cx="8568952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Sieci czujników ciała do multimodalnego wykrywania, przetwarzania i wizualizacji sygnałów fizjologicznych. </a:t>
            </a:r>
          </a:p>
          <a:p>
            <a:pPr algn="ctr">
              <a:defRPr/>
            </a:pP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pl-PL" sz="24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PPG – system bazowy smartwatcha</a:t>
            </a:r>
            <a:endParaRPr lang="en-US" sz="2400" b="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5AACAF-8D9F-486E-9664-D6DB9A6E4A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2" r="2750" b="14283"/>
          <a:stretch/>
        </p:blipFill>
        <p:spPr>
          <a:xfrm>
            <a:off x="447948" y="3247361"/>
            <a:ext cx="4124052" cy="2304256"/>
          </a:xfrm>
          <a:prstGeom prst="rect">
            <a:avLst/>
          </a:prstGeom>
        </p:spPr>
      </p:pic>
      <p:pic>
        <p:nvPicPr>
          <p:cNvPr id="7" name="Obraz 6" descr="Obraz zawierający mapa, tekst&#10;&#10;Opis wygenerowany automatycznie">
            <a:extLst>
              <a:ext uri="{FF2B5EF4-FFF2-40B4-BE49-F238E27FC236}">
                <a16:creationId xmlns:a16="http://schemas.microsoft.com/office/drawing/2014/main" id="{4F6CC1E8-EEE4-4B10-B891-0581B42147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0"/>
          <a:stretch/>
        </p:blipFill>
        <p:spPr>
          <a:xfrm>
            <a:off x="5252183" y="1916832"/>
            <a:ext cx="3443869" cy="42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73683"/>
      </p:ext>
    </p:extLst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251520" y="90872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Sieci czujników ciała do multimodalnego wykrywania, przetwarzania i wizualizacji sygnałów fizjologicznych.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pl-PL" sz="24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Pomiar ciśnienia krwi</a:t>
            </a:r>
            <a:endParaRPr lang="en-US" sz="2400" b="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4E81B037-89E7-420D-AB1F-8D32EE150983}"/>
              </a:ext>
            </a:extLst>
          </p:cNvPr>
          <p:cNvSpPr/>
          <p:nvPr/>
        </p:nvSpPr>
        <p:spPr>
          <a:xfrm>
            <a:off x="4561976" y="2659558"/>
            <a:ext cx="4320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Czujniki ciśnienia krwi stosowane powszechnie w warunkach klinicznych lub domowych to nieinwazyjne czujniki przeznaczone do pomiaru ciśnienia krwi u ludzi. Mierzą skurczowe, rozkurczowe i średnie ciśnienie tętnicze głównie metodą oscylometryczną. Raportowana jest również częstość tętna.</a:t>
            </a:r>
            <a:endParaRPr lang="pl-PL" sz="2000" b="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D475B06-551A-4BD9-A158-0F0858B36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44" y="2492896"/>
            <a:ext cx="379083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4275"/>
      </p:ext>
    </p:extLst>
  </p:cSld>
  <p:clrMapOvr>
    <a:masterClrMapping/>
  </p:clrMapOvr>
  <p:transition advClick="0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82554" y="69269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Sieci czujników ciała do multimodalnego wykrywania, przetwarzania i wizualizacji sygnałów fizjologicznych.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pl-PL" sz="24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Zsynchronizowany pomiar PPG, BP i EKG</a:t>
            </a:r>
            <a:endParaRPr lang="en-US" sz="2400" b="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5" name="Obraz 4" descr="Obraz zawierający monitor, ekran, siedzi, telewizja&#10;&#10;Opis wygenerowany automatycznie">
            <a:extLst>
              <a:ext uri="{FF2B5EF4-FFF2-40B4-BE49-F238E27FC236}">
                <a16:creationId xmlns:a16="http://schemas.microsoft.com/office/drawing/2014/main" id="{5A126342-D138-4C0E-8D2D-FFAC1CF5C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30" y="2158553"/>
            <a:ext cx="5400600" cy="351039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3EC71BC-B9FF-47B7-8DD5-A49655B7562A}"/>
              </a:ext>
            </a:extLst>
          </p:cNvPr>
          <p:cNvSpPr/>
          <p:nvPr/>
        </p:nvSpPr>
        <p:spPr>
          <a:xfrm>
            <a:off x="182554" y="5668943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0" dirty="0">
                <a:solidFill>
                  <a:srgbClr val="002060"/>
                </a:solidFill>
              </a:rPr>
              <a:t>pozwala na badanie interakcji między różnymi sygnałami fizjologicznymi</a:t>
            </a:r>
            <a:endParaRPr lang="en-GB" sz="20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06280"/>
      </p:ext>
    </p:extLst>
  </p:cSld>
  <p:clrMapOvr>
    <a:masterClrMapping/>
  </p:clrMapOvr>
  <p:transition advClick="0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82554" y="69269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Sieci czujników ciała do multimodalnego wykrywania, przetwarzania i wizualizacji sygnałów fizjologicznych.</a:t>
            </a:r>
          </a:p>
          <a:p>
            <a:pPr algn="ctr">
              <a:defRPr/>
            </a:pPr>
            <a:r>
              <a:rPr lang="pl-PL" sz="24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Sygnał GSR (galwaniczna reakcja skóry)</a:t>
            </a:r>
            <a:endParaRPr lang="en-US" sz="2400" b="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4FB04FB-64A8-4B41-ADAE-AB8B80E591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1"/>
          <a:stretch/>
        </p:blipFill>
        <p:spPr>
          <a:xfrm>
            <a:off x="4860034" y="2630213"/>
            <a:ext cx="3686444" cy="3284984"/>
          </a:xfrm>
          <a:prstGeom prst="rect">
            <a:avLst/>
          </a:prstGeom>
        </p:spPr>
      </p:pic>
      <p:sp>
        <p:nvSpPr>
          <p:cNvPr id="14" name="Prostokąt 3">
            <a:extLst>
              <a:ext uri="{FF2B5EF4-FFF2-40B4-BE49-F238E27FC236}">
                <a16:creationId xmlns:a16="http://schemas.microsoft.com/office/drawing/2014/main" id="{C56B10F0-F5A8-49E5-9AB1-7C54A87DE64A}"/>
              </a:ext>
            </a:extLst>
          </p:cNvPr>
          <p:cNvSpPr/>
          <p:nvPr/>
        </p:nvSpPr>
        <p:spPr>
          <a:xfrm>
            <a:off x="107504" y="3149320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Skórna reakcja galwaniczna (GSR, która podpada pod pojęciem aktywności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elektrodermalnej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 lub EDA) odnosi się do zmian w aktywności gruczołów potowych, które odzwierciedlają intensywność naszego stanu emocjonalnego</a:t>
            </a:r>
          </a:p>
        </p:txBody>
      </p:sp>
    </p:spTree>
    <p:extLst>
      <p:ext uri="{BB962C8B-B14F-4D97-AF65-F5344CB8AC3E}">
        <p14:creationId xmlns:p14="http://schemas.microsoft.com/office/powerpoint/2010/main" val="1884654967"/>
      </p:ext>
    </p:extLst>
  </p:cSld>
  <p:clrMapOvr>
    <a:masterClrMapping/>
  </p:clrMapOvr>
  <p:transition advClick="0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82554" y="69269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Sygnał EMG (elektromiografia)</a:t>
            </a:r>
            <a:endParaRPr lang="en-US" sz="2400" b="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4" name="Prostokąt 3">
            <a:extLst>
              <a:ext uri="{FF2B5EF4-FFF2-40B4-BE49-F238E27FC236}">
                <a16:creationId xmlns:a16="http://schemas.microsoft.com/office/drawing/2014/main" id="{C56B10F0-F5A8-49E5-9AB1-7C54A87DE64A}"/>
              </a:ext>
            </a:extLst>
          </p:cNvPr>
          <p:cNvSpPr/>
          <p:nvPr/>
        </p:nvSpPr>
        <p:spPr>
          <a:xfrm>
            <a:off x="0" y="1377618"/>
            <a:ext cx="58681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1900" b="0" dirty="0">
                <a:solidFill>
                  <a:schemeClr val="accent2">
                    <a:lumMod val="75000"/>
                  </a:schemeClr>
                </a:solidFill>
              </a:rPr>
              <a:t>Elektromiogram lub EMG to graficzny zapis aktywności elektrycznej w mięśniach. Aktywacja mięśni przez nerwy powoduje zmiany w przepływie jonów przez błony komórkowe, co generuje aktywność elektryczną. Można to zmierzyć za pomocą elektrod powierzchniowych umieszczonych na skórze nad interesującym mięśniem.</a:t>
            </a:r>
          </a:p>
          <a:p>
            <a:pPr algn="just">
              <a:defRPr/>
            </a:pPr>
            <a:endParaRPr lang="en-GB" sz="19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1900" b="0" dirty="0">
                <a:solidFill>
                  <a:schemeClr val="accent2">
                    <a:lumMod val="75000"/>
                  </a:schemeClr>
                </a:solidFill>
              </a:rPr>
              <a:t>Aktywność elektryczna koreluje z siłą skurczu mięśni i jest zależna od ilości impulsów nerwowych wysyłanych do mięśnia. Jest to łatwo widoczne w przypadku dużych mięśni, takich jak mięsień dwugłowy ramienia i mięsień czworogłowy uda w nodze, ale może być również widoczne w mniejszych, mniej widocznych mięśniach, takich jak mięsień żwaczy w szczęce.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6C860F2-C58B-4BDF-A876-1291EEC53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377618"/>
            <a:ext cx="2853234" cy="140331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52E95A7-2C7E-465D-AD0A-6A0FA131F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4405639"/>
            <a:ext cx="1738675" cy="175966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DB8ABF5-E6F7-495D-8F83-0C8AF7D05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14921" r="19288" b="16400"/>
          <a:stretch/>
        </p:blipFill>
        <p:spPr bwMode="auto">
          <a:xfrm>
            <a:off x="6004074" y="2531979"/>
            <a:ext cx="2902723" cy="187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527580"/>
      </p:ext>
    </p:extLst>
  </p:cSld>
  <p:clrMapOvr>
    <a:masterClrMapping/>
  </p:clrMapOvr>
  <p:transition advClick="0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82554" y="692696"/>
            <a:ext cx="8568952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Sieci czujników ciała do multimodalnego wykrywania, przetwarzania i wizualizacji sygnałów fizjologicznych.</a:t>
            </a:r>
          </a:p>
          <a:p>
            <a:pPr algn="ctr">
              <a:defRPr/>
            </a:pP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pl-PL" sz="24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T_S – pomiar temperatury powierzchni w systemach BSN</a:t>
            </a:r>
            <a:endParaRPr lang="en-US" sz="2400" b="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4" name="Prostokąt 3">
            <a:extLst>
              <a:ext uri="{FF2B5EF4-FFF2-40B4-BE49-F238E27FC236}">
                <a16:creationId xmlns:a16="http://schemas.microsoft.com/office/drawing/2014/main" id="{C56B10F0-F5A8-49E5-9AB1-7C54A87DE64A}"/>
              </a:ext>
            </a:extLst>
          </p:cNvPr>
          <p:cNvSpPr/>
          <p:nvPr/>
        </p:nvSpPr>
        <p:spPr>
          <a:xfrm>
            <a:off x="182554" y="3700501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Czujnik temperatury powierzchni jest przeznaczony do użytku w sytuacjach, w których wymagana jest niska masa termiczna lub elastyczność, lub do pomiaru temperatury skóry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BE28BD1-DE05-44FF-8548-514B6D136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368" y="2196460"/>
            <a:ext cx="3213265" cy="161298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9FA5025-8116-4661-8FB1-552A4172B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t="17240" r="20464" b="16960"/>
          <a:stretch/>
        </p:blipFill>
        <p:spPr bwMode="auto">
          <a:xfrm>
            <a:off x="4572001" y="3839470"/>
            <a:ext cx="4572000" cy="298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536956"/>
      </p:ext>
    </p:extLst>
  </p:cSld>
  <p:clrMapOvr>
    <a:masterClrMapping/>
  </p:clrMapOvr>
  <p:transition advClick="0"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82554" y="69269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Sygnał EOG (Elektrookulografia)</a:t>
            </a:r>
            <a:endParaRPr lang="en-US" sz="2400" b="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4" name="Prostokąt 3">
            <a:extLst>
              <a:ext uri="{FF2B5EF4-FFF2-40B4-BE49-F238E27FC236}">
                <a16:creationId xmlns:a16="http://schemas.microsoft.com/office/drawing/2014/main" id="{C56B10F0-F5A8-49E5-9AB1-7C54A87DE64A}"/>
              </a:ext>
            </a:extLst>
          </p:cNvPr>
          <p:cNvSpPr/>
          <p:nvPr/>
        </p:nvSpPr>
        <p:spPr>
          <a:xfrm>
            <a:off x="182554" y="2276872"/>
            <a:ext cx="41044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Elektrookulografia (EOG) to technika pomiaru potencjału stojącego rogówkowo-siatkówkowego, który występuje między przednią i tylną częścią ludzkiego oka. Powstały sygnał nazywany jest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elektrookulogramem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. Główne zastosowania to diagnostyka okulistyczna i rejestracja ruchów gałek ocznych.</a:t>
            </a:r>
          </a:p>
        </p:txBody>
      </p:sp>
      <p:pic>
        <p:nvPicPr>
          <p:cNvPr id="3074" name="Picture 2" descr="Principle of electrooculography (EOG): (a) electrode placement ...">
            <a:extLst>
              <a:ext uri="{FF2B5EF4-FFF2-40B4-BE49-F238E27FC236}">
                <a16:creationId xmlns:a16="http://schemas.microsoft.com/office/drawing/2014/main" id="{605AC477-C743-49B8-9D14-656F543F0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95"/>
          <a:stretch/>
        </p:blipFill>
        <p:spPr bwMode="auto">
          <a:xfrm>
            <a:off x="4572000" y="1521467"/>
            <a:ext cx="4298779" cy="214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alyzing Electrooculography (EOG) for Eye Movement Detection ...">
            <a:extLst>
              <a:ext uri="{FF2B5EF4-FFF2-40B4-BE49-F238E27FC236}">
                <a16:creationId xmlns:a16="http://schemas.microsoft.com/office/drawing/2014/main" id="{3CF727C5-036E-4471-9344-165579ABC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83" y="4033433"/>
            <a:ext cx="4389417" cy="27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865638"/>
      </p:ext>
    </p:extLst>
  </p:cSld>
  <p:clrMapOvr>
    <a:masterClrMapping/>
  </p:clrMapOvr>
  <p:transition advClick="0"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82554" y="69269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Sygnał EEG (</a:t>
            </a:r>
            <a:r>
              <a:rPr lang="pl-PL" sz="24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Electroencefalografia</a:t>
            </a:r>
            <a:r>
              <a:rPr lang="pl-PL" sz="24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)</a:t>
            </a:r>
            <a:endParaRPr lang="en-US" sz="2400" b="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4" name="Prostokąt 3">
            <a:extLst>
              <a:ext uri="{FF2B5EF4-FFF2-40B4-BE49-F238E27FC236}">
                <a16:creationId xmlns:a16="http://schemas.microsoft.com/office/drawing/2014/main" id="{C56B10F0-F5A8-49E5-9AB1-7C54A87DE64A}"/>
              </a:ext>
            </a:extLst>
          </p:cNvPr>
          <p:cNvSpPr/>
          <p:nvPr/>
        </p:nvSpPr>
        <p:spPr>
          <a:xfrm>
            <a:off x="362574" y="3590559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Elektroencefalogram (EEG) to zapis elektrycznej aktywności mózgu ze skóry głowy. Pierwsze nagrania zostały wykonane przez Hansa Bergera w 1929 roku, chociaż podobne badania przeprowadzono na zwierzętach już w 1870 roku.</a:t>
            </a:r>
          </a:p>
          <a:p>
            <a:pPr algn="just">
              <a:defRPr/>
            </a:pP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Uważa się, że zarejestrowane przebiegi odzwierciedlają aktywność powierzchni mózgu, kory. Na tę aktywność wpływa aktywność elektryczna ze struktur mózgowych pod korą.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05D3C4-36C1-4970-ADB3-CD78A7633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247564"/>
            <a:ext cx="6739761" cy="224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39876"/>
      </p:ext>
    </p:extLst>
  </p:cSld>
  <p:clrMapOvr>
    <a:masterClrMapping/>
  </p:clrMapOvr>
  <p:transition advClick="0" advTm="3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79512" y="994459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Sygnał EEG (</a:t>
            </a:r>
            <a:r>
              <a:rPr lang="pl-PL" sz="24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Electroencefalografia</a:t>
            </a:r>
            <a:r>
              <a:rPr lang="pl-PL" sz="24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)</a:t>
            </a:r>
            <a:endParaRPr lang="en-US" sz="2400" b="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4100" name="Picture 4" descr="An Introduction to EEG">
            <a:extLst>
              <a:ext uri="{FF2B5EF4-FFF2-40B4-BE49-F238E27FC236}">
                <a16:creationId xmlns:a16="http://schemas.microsoft.com/office/drawing/2014/main" id="{649B430C-085B-462A-9BEE-7620DE195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2825369" cy="282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689BE58-AC86-49B0-8ECF-4B9AC24DC45C}"/>
              </a:ext>
            </a:extLst>
          </p:cNvPr>
          <p:cNvSpPr txBox="1"/>
          <p:nvPr/>
        </p:nvSpPr>
        <p:spPr>
          <a:xfrm>
            <a:off x="3563888" y="2276872"/>
            <a:ext cx="541765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2200" b="1" i="0" dirty="0">
                <a:solidFill>
                  <a:srgbClr val="0404E6"/>
                </a:solidFill>
                <a:effectLst/>
                <a:latin typeface="+mn-lt"/>
              </a:rPr>
              <a:t>Aktywność EEG</a:t>
            </a:r>
          </a:p>
          <a:p>
            <a:pPr algn="l"/>
            <a:r>
              <a:rPr lang="pl-PL" sz="2200" b="0" i="0" dirty="0">
                <a:solidFill>
                  <a:srgbClr val="0404E6"/>
                </a:solidFill>
                <a:effectLst/>
                <a:latin typeface="+mn-lt"/>
              </a:rPr>
              <a:t>Aktywność EEG można podzielić na 4 różne pasma częstotliwości:</a:t>
            </a:r>
          </a:p>
          <a:p>
            <a:pPr algn="l"/>
            <a:endParaRPr lang="en-GB" sz="2200" b="0" i="0" dirty="0">
              <a:solidFill>
                <a:srgbClr val="0404E6"/>
              </a:solidFill>
              <a:effectLst/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200" b="0" dirty="0">
                <a:solidFill>
                  <a:srgbClr val="0404E6"/>
                </a:solidFill>
                <a:latin typeface="+mn-lt"/>
              </a:rPr>
              <a:t>Aktywność Beta</a:t>
            </a:r>
            <a:r>
              <a:rPr lang="en-GB" sz="2200" b="0" i="0" dirty="0">
                <a:solidFill>
                  <a:srgbClr val="0404E6"/>
                </a:solidFill>
                <a:effectLst/>
                <a:latin typeface="+mn-lt"/>
              </a:rPr>
              <a:t> &gt; 13 Hz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200" b="0" i="0" dirty="0">
                <a:solidFill>
                  <a:srgbClr val="0404E6"/>
                </a:solidFill>
                <a:effectLst/>
                <a:latin typeface="+mn-lt"/>
              </a:rPr>
              <a:t>A</a:t>
            </a:r>
            <a:r>
              <a:rPr lang="pl-PL" sz="2200" b="0" dirty="0">
                <a:solidFill>
                  <a:srgbClr val="0404E6"/>
                </a:solidFill>
                <a:latin typeface="+mn-lt"/>
              </a:rPr>
              <a:t>ktywność Alfa</a:t>
            </a:r>
            <a:r>
              <a:rPr lang="en-GB" sz="2200" b="0" i="0" dirty="0">
                <a:solidFill>
                  <a:srgbClr val="0404E6"/>
                </a:solidFill>
                <a:effectLst/>
                <a:latin typeface="+mn-lt"/>
              </a:rPr>
              <a:t> 8 Hz-13 Hz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200" b="0" i="0" dirty="0">
                <a:solidFill>
                  <a:srgbClr val="0404E6"/>
                </a:solidFill>
                <a:effectLst/>
                <a:latin typeface="+mn-lt"/>
              </a:rPr>
              <a:t>Aktywność </a:t>
            </a:r>
            <a:r>
              <a:rPr lang="pl-PL" sz="2200" b="0" i="0" dirty="0" err="1">
                <a:solidFill>
                  <a:srgbClr val="0404E6"/>
                </a:solidFill>
                <a:effectLst/>
                <a:latin typeface="+mn-lt"/>
              </a:rPr>
              <a:t>Theta</a:t>
            </a:r>
            <a:r>
              <a:rPr lang="pl-PL" sz="2200" b="0" i="0" dirty="0">
                <a:solidFill>
                  <a:srgbClr val="0404E6"/>
                </a:solidFill>
                <a:effectLst/>
                <a:latin typeface="+mn-lt"/>
              </a:rPr>
              <a:t> </a:t>
            </a:r>
            <a:r>
              <a:rPr lang="en-GB" sz="2200" b="0" i="0" dirty="0">
                <a:solidFill>
                  <a:srgbClr val="0404E6"/>
                </a:solidFill>
                <a:effectLst/>
                <a:latin typeface="+mn-lt"/>
              </a:rPr>
              <a:t>4 Hz-7 Hz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200" b="0" dirty="0">
                <a:solidFill>
                  <a:srgbClr val="0404E6"/>
                </a:solidFill>
                <a:latin typeface="+mn-lt"/>
              </a:rPr>
              <a:t>Aktywność Delta</a:t>
            </a:r>
            <a:r>
              <a:rPr lang="en-GB" sz="2200" b="0" i="0" dirty="0">
                <a:solidFill>
                  <a:srgbClr val="0404E6"/>
                </a:solidFill>
                <a:effectLst/>
                <a:latin typeface="+mn-lt"/>
              </a:rPr>
              <a:t> &lt; 4 Hz</a:t>
            </a:r>
          </a:p>
        </p:txBody>
      </p:sp>
    </p:spTree>
    <p:extLst>
      <p:ext uri="{BB962C8B-B14F-4D97-AF65-F5344CB8AC3E}">
        <p14:creationId xmlns:p14="http://schemas.microsoft.com/office/powerpoint/2010/main" val="924103855"/>
      </p:ext>
    </p:extLst>
  </p:cSld>
  <p:clrMapOvr>
    <a:masterClrMapping/>
  </p:clrMapOvr>
  <p:transition advClick="0" advTm="3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79512" y="994459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Sygnał EEG (</a:t>
            </a:r>
            <a:r>
              <a:rPr lang="pl-PL" sz="24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Electroencefalografia</a:t>
            </a:r>
            <a:r>
              <a:rPr lang="pl-PL" sz="24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)</a:t>
            </a:r>
            <a:endParaRPr lang="en-US" sz="2400" b="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4098" name="Picture 2" descr="13. Electroencephalography">
            <a:extLst>
              <a:ext uri="{FF2B5EF4-FFF2-40B4-BE49-F238E27FC236}">
                <a16:creationId xmlns:a16="http://schemas.microsoft.com/office/drawing/2014/main" id="{3CE3DAE7-ED6C-49FD-97BF-75B27319B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68" y="2132856"/>
            <a:ext cx="755346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859051"/>
      </p:ext>
    </p:extLst>
  </p:cSld>
  <p:clrMapOvr>
    <a:masterClrMapping/>
  </p:clrMapOvr>
  <p:transition advClick="0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395536" y="908720"/>
            <a:ext cx="83807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Objawy fizjologiczne jako nieinwazyjny, podstawowy sposób oceny stanu pacjenta w nowoczesnym, skutecznym multimodalnym systemie pomiarowym</a:t>
            </a:r>
            <a:endParaRPr lang="en-GB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4E81B037-89E7-420D-AB1F-8D32EE150983}"/>
              </a:ext>
            </a:extLst>
          </p:cNvPr>
          <p:cNvSpPr/>
          <p:nvPr/>
        </p:nvSpPr>
        <p:spPr>
          <a:xfrm>
            <a:off x="0" y="1978962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Parametry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życiowe to pomiary różnych sygnałów fizjologicznych, w celu oceny najbardziej podstawowych funkcji organizmu, co ważne w sposób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nieinwazyjny.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Nieodzownym elementem prezentacji przypadku są oznaki życia. Czynność wykonywania czynności życiowych zwykle wiąże się z rejestracją EKG, EMG, EEG, temperatury ciała, fali tętna, ciśnienia krwi, częstości oddechów, reakcji skórno-galwanicznej (GSR) i innych za pomocą multimodalnych, wielokanałowych systemów akwizycji i dalszego przetwarzania i analizy danych.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Homeostaza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odnosi się do stabilnych warunków pracy w środowisku wewnętrznym (we krwi i płynie śródmiąższowym). W ten sposób organizm ludzki utrzymuje dość stałe środowisko wewnętrzne pomimo zmieniających się warunków zewnętrznych. Jest powodowany przez skoordynowane działania komórek, tkanek, narządów i układów narządów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Są 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powszechne, stosunkowo łatwe w obsłudze,</a:t>
            </a: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 nie wymagają skomplikowanego i drogiego sprzętu.</a:t>
            </a:r>
            <a:endParaRPr lang="en-GB" sz="18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79512" y="692696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Sieci czujników ciała (BSN) dla </a:t>
            </a:r>
            <a:r>
              <a:rPr lang="pl-PL" sz="2400" dirty="0" err="1">
                <a:solidFill>
                  <a:schemeClr val="accent2">
                    <a:lumMod val="75000"/>
                  </a:schemeClr>
                </a:solidFill>
              </a:rPr>
              <a:t>telemonitoringu</a:t>
            </a: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 i ochrony osób starszych.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0F75416-AB26-4764-9AD9-6935E85DB96D}"/>
              </a:ext>
            </a:extLst>
          </p:cNvPr>
          <p:cNvSpPr/>
          <p:nvPr/>
        </p:nvSpPr>
        <p:spPr>
          <a:xfrm>
            <a:off x="179512" y="1193959"/>
            <a:ext cx="295232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b="0" i="1" dirty="0">
                <a:solidFill>
                  <a:schemeClr val="accent2">
                    <a:lumMod val="75000"/>
                  </a:schemeClr>
                </a:solidFill>
              </a:rPr>
              <a:t>Możliwy do noszenia BSN w trybie zdalnej akwizycji wybranej fizjologii do monitorowania pacjentów w podeszłym wieku.</a:t>
            </a:r>
          </a:p>
          <a:p>
            <a:pPr>
              <a:defRPr/>
            </a:pPr>
            <a:r>
              <a:rPr lang="pl-PL" sz="2000" b="0" i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Od opieki szpitalnej do domowej </a:t>
            </a:r>
            <a:r>
              <a:rPr lang="pl-PL" sz="2000" b="0" i="1" dirty="0">
                <a:solidFill>
                  <a:schemeClr val="accent2">
                    <a:lumMod val="75000"/>
                  </a:schemeClr>
                </a:solidFill>
              </a:rPr>
              <a:t>to doskonały przykład nowoczesnej </a:t>
            </a:r>
            <a:r>
              <a:rPr lang="pl-PL" sz="2000" b="0" i="1" dirty="0" err="1">
                <a:solidFill>
                  <a:schemeClr val="accent2">
                    <a:lumMod val="75000"/>
                  </a:schemeClr>
                </a:solidFill>
              </a:rPr>
              <a:t>telemedycyny</a:t>
            </a:r>
            <a:r>
              <a:rPr lang="pl-PL" sz="2000" b="0" i="1" dirty="0">
                <a:solidFill>
                  <a:schemeClr val="accent2">
                    <a:lumMod val="75000"/>
                  </a:schemeClr>
                </a:solidFill>
              </a:rPr>
              <a:t>, mierzącej się z powszechnymi globalnymi problemami starzejącej się populacji i braku personelu medycznego.</a:t>
            </a:r>
            <a:endParaRPr lang="en-US" sz="20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Obraz 4" descr="Obraz zawierający zrzut ekranu&#10;&#10;Opis wygenerowany automatycznie">
            <a:extLst>
              <a:ext uri="{FF2B5EF4-FFF2-40B4-BE49-F238E27FC236}">
                <a16:creationId xmlns:a16="http://schemas.microsoft.com/office/drawing/2014/main" id="{4C98309B-EC63-4361-96F0-AC7447801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35" y="1594163"/>
            <a:ext cx="5717428" cy="444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95922"/>
      </p:ext>
    </p:extLst>
  </p:cSld>
  <p:clrMapOvr>
    <a:masterClrMapping/>
  </p:clrMapOvr>
  <p:transition advClick="0" advTm="3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BA00A72-9FDB-4EA5-83A5-93D85B2BAC60}"/>
              </a:ext>
            </a:extLst>
          </p:cNvPr>
          <p:cNvSpPr txBox="1"/>
          <p:nvPr/>
        </p:nvSpPr>
        <p:spPr>
          <a:xfrm>
            <a:off x="2267744" y="4509120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1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Wsparcie Komisji Europejskiej dla produkcji tej publikacji nie stanowi poparcia dla treści, które odzwierciedlają jedynie poglądy autorów, a Komisja nie może zostać pociągnięta do odpowiedzialności za jakiekolwiek wykorzystanie informacji w niej zawartych.</a:t>
            </a:r>
            <a:endParaRPr lang="pl-PL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30C973-7789-4E72-985E-078A822CE0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81" t="26477" r="17926" b="9566"/>
          <a:stretch/>
        </p:blipFill>
        <p:spPr>
          <a:xfrm>
            <a:off x="-143061" y="1"/>
            <a:ext cx="9287061" cy="691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56871"/>
      </p:ext>
    </p:extLst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79512" y="692696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Sieci czujników ciała (BSN) do wykrywania, przetwarzania i wizualizacji multimodalnych sygnałów fizjologicznych.</a:t>
            </a: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4E81B037-89E7-420D-AB1F-8D32EE150983}"/>
              </a:ext>
            </a:extLst>
          </p:cNvPr>
          <p:cNvSpPr/>
          <p:nvPr/>
        </p:nvSpPr>
        <p:spPr>
          <a:xfrm>
            <a:off x="179512" y="3985767"/>
            <a:ext cx="33843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l-PL" sz="2000" b="0" i="1" dirty="0">
                <a:solidFill>
                  <a:schemeClr val="accent2">
                    <a:lumMod val="75000"/>
                  </a:schemeClr>
                </a:solidFill>
              </a:rPr>
              <a:t>ECG -&gt; Tętno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l-PL" sz="2000" b="0" i="1" dirty="0">
                <a:solidFill>
                  <a:schemeClr val="accent2">
                    <a:lumMod val="75000"/>
                  </a:schemeClr>
                </a:solidFill>
              </a:rPr>
              <a:t>Ciśnienie krwi (BP)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l-PL" sz="2000" b="0" i="1" dirty="0">
                <a:solidFill>
                  <a:schemeClr val="accent2">
                    <a:lumMod val="75000"/>
                  </a:schemeClr>
                </a:solidFill>
              </a:rPr>
              <a:t>Czujnik słuchu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l-PL" sz="2000" b="0" i="1" dirty="0">
                <a:solidFill>
                  <a:schemeClr val="accent2">
                    <a:lumMod val="75000"/>
                  </a:schemeClr>
                </a:solidFill>
              </a:rPr>
              <a:t>EMG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l-PL" sz="2000" b="0" i="1" dirty="0">
                <a:solidFill>
                  <a:schemeClr val="accent2">
                    <a:lumMod val="75000"/>
                  </a:schemeClr>
                </a:solidFill>
              </a:rPr>
              <a:t>EOG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l-PL" sz="2000" b="0" i="1" dirty="0">
                <a:solidFill>
                  <a:schemeClr val="accent2">
                    <a:lumMod val="75000"/>
                  </a:schemeClr>
                </a:solidFill>
              </a:rPr>
              <a:t>Czujnik inercyjny ruchu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l-PL" sz="2000" b="0" i="1" dirty="0">
                <a:solidFill>
                  <a:schemeClr val="accent2">
                    <a:lumMod val="75000"/>
                  </a:schemeClr>
                </a:solidFill>
              </a:rPr>
              <a:t>inne</a:t>
            </a:r>
            <a:endParaRPr lang="pl-PL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0F75416-AB26-4764-9AD9-6935E85DB96D}"/>
              </a:ext>
            </a:extLst>
          </p:cNvPr>
          <p:cNvSpPr/>
          <p:nvPr/>
        </p:nvSpPr>
        <p:spPr>
          <a:xfrm>
            <a:off x="169185" y="1523693"/>
            <a:ext cx="29523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b="0" i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BSN</a:t>
            </a:r>
          </a:p>
          <a:p>
            <a:pPr>
              <a:defRPr/>
            </a:pPr>
            <a:r>
              <a:rPr lang="pl-PL" sz="2000" b="0" i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struktura kompletnego ekosystemu z rejestracją sygnałów w chmurze oraz cały system komunikacji z końcowym logowaniem danych w chmurze</a:t>
            </a:r>
            <a:endParaRPr lang="en-US" sz="2000" b="0" i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13" name="Obraz 12" descr="Obraz zawierający tekst, mapa&#10;&#10;Opis wygenerowany automatycznie">
            <a:extLst>
              <a:ext uri="{FF2B5EF4-FFF2-40B4-BE49-F238E27FC236}">
                <a16:creationId xmlns:a16="http://schemas.microsoft.com/office/drawing/2014/main" id="{FC68C689-D563-43B5-8571-4E99FEF48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65" y="2084864"/>
            <a:ext cx="6012160" cy="34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50812"/>
      </p:ext>
    </p:extLst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79512" y="692696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EKG - elektrokardiogram:   </a:t>
            </a:r>
            <a:endParaRPr lang="en-US" sz="2400" b="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4E81B037-89E7-420D-AB1F-8D32EE150983}"/>
              </a:ext>
            </a:extLst>
          </p:cNvPr>
          <p:cNvSpPr/>
          <p:nvPr/>
        </p:nvSpPr>
        <p:spPr>
          <a:xfrm>
            <a:off x="123054" y="1847056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l-PL" sz="2000" b="0" i="1" dirty="0">
                <a:solidFill>
                  <a:schemeClr val="accent2">
                    <a:lumMod val="75000"/>
                  </a:schemeClr>
                </a:solidFill>
              </a:rPr>
              <a:t>Kompletny system 12 </a:t>
            </a:r>
            <a:r>
              <a:rPr lang="pl-PL" sz="2000" b="0" i="1" dirty="0" err="1">
                <a:solidFill>
                  <a:schemeClr val="accent2">
                    <a:lumMod val="75000"/>
                  </a:schemeClr>
                </a:solidFill>
              </a:rPr>
              <a:t>odprowadzeń</a:t>
            </a:r>
            <a:r>
              <a:rPr lang="pl-PL" sz="2000" b="0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l-PL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Obraz 4" descr="Obraz zawierający tekst, mapa&#10;&#10;Opis wygenerowany automatycznie">
            <a:extLst>
              <a:ext uri="{FF2B5EF4-FFF2-40B4-BE49-F238E27FC236}">
                <a16:creationId xmlns:a16="http://schemas.microsoft.com/office/drawing/2014/main" id="{6E858999-AAE6-41F9-81F3-32B639DE3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09" y="1484784"/>
            <a:ext cx="4355879" cy="4355879"/>
          </a:xfrm>
          <a:prstGeom prst="rect">
            <a:avLst/>
          </a:prstGeom>
        </p:spPr>
      </p:pic>
      <p:pic>
        <p:nvPicPr>
          <p:cNvPr id="10" name="Obraz 9" descr="Obraz zawierający zdjęcie, różny, siedzi, wiszące&#10;&#10;Opis wygenerowany automatycznie">
            <a:extLst>
              <a:ext uri="{FF2B5EF4-FFF2-40B4-BE49-F238E27FC236}">
                <a16:creationId xmlns:a16="http://schemas.microsoft.com/office/drawing/2014/main" id="{AE8AB4D4-D326-4C3F-BA71-DAC4349CAF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1388" r="3076" b="-1"/>
          <a:stretch/>
        </p:blipFill>
        <p:spPr>
          <a:xfrm>
            <a:off x="110660" y="2462792"/>
            <a:ext cx="4507331" cy="319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49345"/>
      </p:ext>
    </p:extLst>
  </p:cSld>
  <p:clrMapOvr>
    <a:masterClrMapping/>
  </p:clrMapOvr>
  <p:transition advClick="0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79512" y="692696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Sieci czujników ciała do multimodalnego wykrywania, przetwarzania i wizualizacji sygnałów fizjologicznych.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0F20F1-A48F-4EEA-AAFF-9B55CF5C1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1941"/>
            <a:ext cx="6284781" cy="348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8B0E671B-D971-474B-86C4-A8FD849E8F5F}"/>
              </a:ext>
            </a:extLst>
          </p:cNvPr>
          <p:cNvSpPr/>
          <p:nvPr/>
        </p:nvSpPr>
        <p:spPr>
          <a:xfrm>
            <a:off x="179512" y="5045706"/>
            <a:ext cx="87849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700" b="0" dirty="0">
                <a:solidFill>
                  <a:srgbClr val="002060"/>
                </a:solidFill>
              </a:rPr>
              <a:t>Aktywność elektryczną serca można rejestrować w postaci </a:t>
            </a:r>
            <a:r>
              <a:rPr lang="pl-PL" sz="1700" b="0" dirty="0">
                <a:solidFill>
                  <a:srgbClr val="002060"/>
                </a:solidFill>
                <a:highlight>
                  <a:srgbClr val="FFFF00"/>
                </a:highlight>
              </a:rPr>
              <a:t>elektrokardiogramu</a:t>
            </a:r>
            <a:r>
              <a:rPr lang="pl-PL" sz="1700" b="0" dirty="0">
                <a:solidFill>
                  <a:srgbClr val="002060"/>
                </a:solidFill>
              </a:rPr>
              <a:t> (EKG). EKG to złożony zapis wszystkich potencjałów czynnościowych wytwarzanych przez węzły i komórki mięśnia sercowego. </a:t>
            </a:r>
            <a:r>
              <a:rPr lang="pl-PL" sz="1700" b="0" dirty="0">
                <a:solidFill>
                  <a:srgbClr val="002060"/>
                </a:solidFill>
                <a:highlight>
                  <a:srgbClr val="FFFF00"/>
                </a:highlight>
              </a:rPr>
              <a:t>Każda fala lub segment EKG odpowiada określonemu zdarzeniu w cyklu symulacji elektrycznej serca</a:t>
            </a:r>
            <a:endParaRPr lang="en-GB" sz="1700" b="0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pic>
        <p:nvPicPr>
          <p:cNvPr id="14" name="Obraz 13" descr="Obraz zawierający tekst, mapa&#10;&#10;Opis wygenerowany automatycznie">
            <a:extLst>
              <a:ext uri="{FF2B5EF4-FFF2-40B4-BE49-F238E27FC236}">
                <a16:creationId xmlns:a16="http://schemas.microsoft.com/office/drawing/2014/main" id="{087FF607-8FD6-4E88-854B-9C8A3C1FDA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t="4740" b="17932"/>
          <a:stretch/>
        </p:blipFill>
        <p:spPr>
          <a:xfrm>
            <a:off x="5276253" y="1581941"/>
            <a:ext cx="3867747" cy="307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055"/>
      </p:ext>
    </p:extLst>
  </p:cSld>
  <p:clrMapOvr>
    <a:masterClrMapping/>
  </p:clrMapOvr>
  <p:transition advClick="0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79512" y="69269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Sieci czujników ciała do multimodalnego wykrywania, przetwarzania i wizualizacji sygnałów fizjologicznych.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pl-PL" sz="24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I. EKG – </a:t>
            </a:r>
            <a:r>
              <a:rPr lang="pl-PL" sz="24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electrokardiogram</a:t>
            </a:r>
            <a:r>
              <a:rPr lang="pl-PL" sz="24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  </a:t>
            </a:r>
            <a:endParaRPr lang="en-US" sz="2400" b="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4E81B037-89E7-420D-AB1F-8D32EE150983}"/>
              </a:ext>
            </a:extLst>
          </p:cNvPr>
          <p:cNvSpPr/>
          <p:nvPr/>
        </p:nvSpPr>
        <p:spPr>
          <a:xfrm>
            <a:off x="166952" y="2062682"/>
            <a:ext cx="4549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l-PL" sz="2000" b="0" i="1" dirty="0">
                <a:solidFill>
                  <a:schemeClr val="accent2">
                    <a:lumMod val="75000"/>
                  </a:schemeClr>
                </a:solidFill>
              </a:rPr>
              <a:t>Elektrody i standardy kabli EKG</a:t>
            </a:r>
            <a:endParaRPr lang="pl-PL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D187527-C5AE-4C95-8572-239E799F8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t="4714" r="6696" b="5583"/>
          <a:stretch/>
        </p:blipFill>
        <p:spPr>
          <a:xfrm>
            <a:off x="4932040" y="1556792"/>
            <a:ext cx="3710282" cy="446449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CCD644A-3530-47EC-A678-A0972DD13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62792"/>
            <a:ext cx="2621868" cy="174791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2914CFA5-A437-4CBD-95A9-55C8DE0D97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44" y="4046968"/>
            <a:ext cx="2637444" cy="175829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4231B6B9-6DA4-4268-AF06-6A1BEED771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7" b="9235"/>
          <a:stretch/>
        </p:blipFill>
        <p:spPr>
          <a:xfrm rot="5400000">
            <a:off x="2484604" y="3381292"/>
            <a:ext cx="2690227" cy="143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65623"/>
      </p:ext>
    </p:extLst>
  </p:cSld>
  <p:clrMapOvr>
    <a:masterClrMapping/>
  </p:clrMapOvr>
  <p:transition advClick="0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79512" y="692696"/>
            <a:ext cx="878497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pl-PL" sz="24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EKG – elektrokardiogram, komfortowa akwizycja, systemami „inteligentnymi” (1 odprowadzenie)</a:t>
            </a:r>
            <a:endParaRPr lang="en-US" sz="2400" b="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091B8B6-4915-4C83-BF1D-0759D258D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3" y="2481595"/>
            <a:ext cx="4742137" cy="3554867"/>
          </a:xfrm>
          <a:prstGeom prst="rect">
            <a:avLst/>
          </a:prstGeom>
        </p:spPr>
      </p:pic>
      <p:sp>
        <p:nvSpPr>
          <p:cNvPr id="9" name="Prostokąt 3">
            <a:extLst>
              <a:ext uri="{FF2B5EF4-FFF2-40B4-BE49-F238E27FC236}">
                <a16:creationId xmlns:a16="http://schemas.microsoft.com/office/drawing/2014/main" id="{4E81B037-89E7-420D-AB1F-8D32EE150983}"/>
              </a:ext>
            </a:extLst>
          </p:cNvPr>
          <p:cNvSpPr/>
          <p:nvPr/>
        </p:nvSpPr>
        <p:spPr>
          <a:xfrm>
            <a:off x="251520" y="1973763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buFont typeface="Wingdings" panose="05000000000000000000" pitchFamily="2" charset="2"/>
              <a:buChar char="Ø"/>
              <a:defRPr/>
            </a:pPr>
            <a:r>
              <a:rPr lang="pl-PL" sz="2000" b="0" i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Jedno odprowadzeniowe EKG </a:t>
            </a:r>
            <a:r>
              <a:rPr lang="pl-PL" sz="2000" b="0" i="1" dirty="0">
                <a:solidFill>
                  <a:schemeClr val="accent2">
                    <a:lumMod val="75000"/>
                  </a:schemeClr>
                </a:solidFill>
              </a:rPr>
              <a:t>do wygodnego codziennego użytku m.in. za pomocą rozwiązań </a:t>
            </a:r>
            <a:r>
              <a:rPr lang="pl-PL" sz="2000" b="0" i="1" dirty="0" err="1">
                <a:solidFill>
                  <a:schemeClr val="accent2">
                    <a:lumMod val="75000"/>
                  </a:schemeClr>
                </a:solidFill>
              </a:rPr>
              <a:t>smartfonowych</a:t>
            </a:r>
            <a:r>
              <a:rPr lang="pl-PL" sz="2000" b="0" i="1" dirty="0">
                <a:solidFill>
                  <a:schemeClr val="accent2">
                    <a:lumMod val="75000"/>
                  </a:schemeClr>
                </a:solidFill>
              </a:rPr>
              <a:t> pozwala na uzyskanie precyzyjnego sygnału </a:t>
            </a:r>
            <a:r>
              <a:rPr lang="pl-PL" sz="2000" b="0" i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Tętna jako interwałów RR. </a:t>
            </a:r>
            <a:r>
              <a:rPr lang="pl-PL" sz="2000" b="0" i="1" dirty="0">
                <a:solidFill>
                  <a:schemeClr val="accent2">
                    <a:lumMod val="75000"/>
                  </a:schemeClr>
                </a:solidFill>
              </a:rPr>
              <a:t>	   </a:t>
            </a:r>
          </a:p>
        </p:txBody>
      </p:sp>
      <p:pic>
        <p:nvPicPr>
          <p:cNvPr id="2050" name="Picture 2" descr="Alivecor's answer to the Apple Watch ECG is a more accurate 6-lead ...">
            <a:extLst>
              <a:ext uri="{FF2B5EF4-FFF2-40B4-BE49-F238E27FC236}">
                <a16:creationId xmlns:a16="http://schemas.microsoft.com/office/drawing/2014/main" id="{9FE16501-4403-4EB0-A195-DA4D2B129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86078"/>
            <a:ext cx="3024336" cy="1677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E1E9C10-E597-4BE2-88C7-C1B2D130E0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51" t="5530" r="5529" b="12646"/>
          <a:stretch/>
        </p:blipFill>
        <p:spPr>
          <a:xfrm>
            <a:off x="6197291" y="3540559"/>
            <a:ext cx="2767197" cy="249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43465"/>
      </p:ext>
    </p:extLst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79512" y="692696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EKG – elektrokardiogram, komfortowa akwizycja, systemami „inteligentnymi” (1 odprowadzenie)</a:t>
            </a:r>
            <a:endParaRPr lang="en-US" sz="2400" b="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5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F7B14F38-A761-49D0-B674-30E1F4A55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0319"/>
            <a:ext cx="4248472" cy="3184799"/>
          </a:xfrm>
          <a:prstGeom prst="rect">
            <a:avLst/>
          </a:prstGeom>
        </p:spPr>
      </p:pic>
      <p:pic>
        <p:nvPicPr>
          <p:cNvPr id="8" name="Obraz 7" descr="Obraz zawierający czarny, znak&#10;&#10;Opis wygenerowany automatycznie">
            <a:extLst>
              <a:ext uri="{FF2B5EF4-FFF2-40B4-BE49-F238E27FC236}">
                <a16:creationId xmlns:a16="http://schemas.microsoft.com/office/drawing/2014/main" id="{8D418C56-F473-4D06-B2C2-4298B63815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7" t="22700" r="26900" b="21650"/>
          <a:stretch/>
        </p:blipFill>
        <p:spPr>
          <a:xfrm>
            <a:off x="5580112" y="2890853"/>
            <a:ext cx="2599947" cy="3267252"/>
          </a:xfrm>
          <a:prstGeom prst="rect">
            <a:avLst/>
          </a:prstGeom>
        </p:spPr>
      </p:pic>
      <p:sp>
        <p:nvSpPr>
          <p:cNvPr id="15" name="Prostokąt 3">
            <a:extLst>
              <a:ext uri="{FF2B5EF4-FFF2-40B4-BE49-F238E27FC236}">
                <a16:creationId xmlns:a16="http://schemas.microsoft.com/office/drawing/2014/main" id="{2077297F-C68A-45C6-BD3F-78F93386E05C}"/>
              </a:ext>
            </a:extLst>
          </p:cNvPr>
          <p:cNvSpPr/>
          <p:nvPr/>
        </p:nvSpPr>
        <p:spPr>
          <a:xfrm>
            <a:off x="4057556" y="1909118"/>
            <a:ext cx="48817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buFont typeface="Wingdings" panose="05000000000000000000" pitchFamily="2" charset="2"/>
              <a:buChar char="Ø"/>
              <a:defRPr/>
            </a:pPr>
            <a:r>
              <a:rPr lang="pl-PL" sz="2000" b="0" i="1" dirty="0">
                <a:solidFill>
                  <a:schemeClr val="accent2">
                    <a:lumMod val="75000"/>
                  </a:schemeClr>
                </a:solidFill>
              </a:rPr>
              <a:t>Jedno odprowadzeniowe EKG do wygodnego codziennego użytku</a:t>
            </a:r>
          </a:p>
          <a:p>
            <a:pPr algn="just">
              <a:defRPr/>
            </a:pPr>
            <a:r>
              <a:rPr lang="pl-PL" sz="2000" b="0" i="1" dirty="0">
                <a:solidFill>
                  <a:schemeClr val="accent2">
                    <a:lumMod val="75000"/>
                  </a:schemeClr>
                </a:solidFill>
              </a:rPr>
              <a:t>Rozwiązania </a:t>
            </a:r>
            <a:r>
              <a:rPr lang="pl-PL" sz="2000" b="0" i="1" dirty="0" err="1">
                <a:solidFill>
                  <a:schemeClr val="accent2">
                    <a:lumMod val="75000"/>
                  </a:schemeClr>
                </a:solidFill>
              </a:rPr>
              <a:t>smartwatchowe</a:t>
            </a:r>
            <a:r>
              <a:rPr lang="pl-PL" sz="2000" b="0" i="1" dirty="0">
                <a:solidFill>
                  <a:schemeClr val="accent2">
                    <a:lumMod val="75000"/>
                  </a:schemeClr>
                </a:solidFill>
              </a:rPr>
              <a:t>. 	   </a:t>
            </a:r>
          </a:p>
        </p:txBody>
      </p:sp>
    </p:spTree>
    <p:extLst>
      <p:ext uri="{BB962C8B-B14F-4D97-AF65-F5344CB8AC3E}">
        <p14:creationId xmlns:p14="http://schemas.microsoft.com/office/powerpoint/2010/main" val="3093683481"/>
      </p:ext>
    </p:extLst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251520" y="90872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Sieci czujników ciała do multimodalnego wykrywania, przetwarzania i wizualizacji sygnałów fizjologicznych.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pl-PL" sz="2400" b="0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Fotopletyzmografia</a:t>
            </a:r>
            <a:r>
              <a:rPr lang="pl-PL" sz="24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: sygnały PPG</a:t>
            </a:r>
            <a:endParaRPr lang="en-US" sz="2400" b="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4E81B037-89E7-420D-AB1F-8D32EE150983}"/>
              </a:ext>
            </a:extLst>
          </p:cNvPr>
          <p:cNvSpPr/>
          <p:nvPr/>
        </p:nvSpPr>
        <p:spPr>
          <a:xfrm>
            <a:off x="179512" y="2137257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Fotopletyzmografia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 (PPG) to prosta, nieinwazyjna i tania technika optyczna, którą można wykorzystać do wykrywania zmian objętości krwi w łożysku mikronaczyniowym tkanki. Często wykorzystuje się go w sposób 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nieinwazyjny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 do wykonywania pomiarów, które pozwalają na uzyskanie istotnych objawów fizjologicznych, takich jak m.in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. fala tętna lub saturacja krwi (SpO2).</a:t>
            </a:r>
          </a:p>
        </p:txBody>
      </p:sp>
      <p:pic>
        <p:nvPicPr>
          <p:cNvPr id="5" name="Obraz 4" descr="Obraz zawierający zegar&#10;&#10;Opis wygenerowany automatycznie">
            <a:extLst>
              <a:ext uri="{FF2B5EF4-FFF2-40B4-BE49-F238E27FC236}">
                <a16:creationId xmlns:a16="http://schemas.microsoft.com/office/drawing/2014/main" id="{1CAC81FD-571C-4130-BA86-1D85F5327B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8" r="13583" b="17639"/>
          <a:stretch/>
        </p:blipFill>
        <p:spPr>
          <a:xfrm>
            <a:off x="683568" y="4009798"/>
            <a:ext cx="2232248" cy="2062295"/>
          </a:xfrm>
          <a:prstGeom prst="rect">
            <a:avLst/>
          </a:prstGeom>
        </p:spPr>
      </p:pic>
      <p:sp>
        <p:nvSpPr>
          <p:cNvPr id="12" name="Prostokąt 3">
            <a:extLst>
              <a:ext uri="{FF2B5EF4-FFF2-40B4-BE49-F238E27FC236}">
                <a16:creationId xmlns:a16="http://schemas.microsoft.com/office/drawing/2014/main" id="{D5C14CBB-E110-4D31-9DBD-54B4AE77DB4A}"/>
              </a:ext>
            </a:extLst>
          </p:cNvPr>
          <p:cNvSpPr/>
          <p:nvPr/>
        </p:nvSpPr>
        <p:spPr>
          <a:xfrm>
            <a:off x="3396361" y="4179564"/>
            <a:ext cx="54961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SpO2, znany również jako saturacja tlenem, 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jest miarą ilości hemoglobiny przenoszącej tlen we krwi w stosunku do ilości hemoglobiny nie przenoszącej tlenu. Organizm potrzebuje odpowiedniego poziomu tlenu we krwi, inaczej nie będzie działał tak wydajnie</a:t>
            </a:r>
          </a:p>
        </p:txBody>
      </p:sp>
    </p:spTree>
    <p:extLst>
      <p:ext uri="{BB962C8B-B14F-4D97-AF65-F5344CB8AC3E}">
        <p14:creationId xmlns:p14="http://schemas.microsoft.com/office/powerpoint/2010/main" val="2000258400"/>
      </p:ext>
    </p:extLst>
  </p:cSld>
  <p:clrMapOvr>
    <a:masterClrMapping/>
  </p:clrMapOvr>
  <p:transition advClick="0" advTm="3000"/>
</p:sld>
</file>

<file path=ppt/theme/theme1.xml><?xml version="1.0" encoding="utf-8"?>
<a:theme xmlns:a="http://schemas.openxmlformats.org/drawingml/2006/main" name="Pantallazo inicio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ntallazo 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OIZ - prezentacja &quot;wykładowa&quot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00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0"/>
      </a:accent5>
      <a:accent6>
        <a:srgbClr val="2D2D8A"/>
      </a:accent6>
      <a:hlink>
        <a:srgbClr val="009999"/>
      </a:hlink>
      <a:folHlink>
        <a:srgbClr val="99CC00"/>
      </a:folHlink>
    </a:clrScheme>
    <a:fontScheme name="WOIZ - prezentacja &quot;wykładowa&quot;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WOIZ - prezentacja &quot;wykładowa&quot;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Szablon_prezentacji_wer_2A_(z_1_logo)_v2</Template>
  <TotalTime>39415</TotalTime>
  <Pages>0</Pages>
  <Words>1073</Words>
  <Characters>0</Characters>
  <Application>Microsoft Office PowerPoint</Application>
  <PresentationFormat>Pokaz na ekranie (4:3)</PresentationFormat>
  <Lines>0</Lines>
  <Paragraphs>92</Paragraphs>
  <Slides>21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21</vt:i4>
      </vt:variant>
    </vt:vector>
  </HeadingPairs>
  <TitlesOfParts>
    <vt:vector size="31" baseType="lpstr">
      <vt:lpstr>Arial</vt:lpstr>
      <vt:lpstr>Arial Bold</vt:lpstr>
      <vt:lpstr>Bradley Hand ITC</vt:lpstr>
      <vt:lpstr>Calibri</vt:lpstr>
      <vt:lpstr>Gill Sans</vt:lpstr>
      <vt:lpstr>Times New Roman</vt:lpstr>
      <vt:lpstr>Wingdings</vt:lpstr>
      <vt:lpstr>Pantallazo inicio</vt:lpstr>
      <vt:lpstr>Pantallazo cierre</vt:lpstr>
      <vt:lpstr>1_WOIZ - prezentacja "wykładowa"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PKO BP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PKO BP SA</dc:creator>
  <cp:lastModifiedBy>Patrycja Kabiesz</cp:lastModifiedBy>
  <cp:revision>1064</cp:revision>
  <cp:lastPrinted>2011-07-18T19:05:36Z</cp:lastPrinted>
  <dcterms:created xsi:type="dcterms:W3CDTF">2010-06-23T19:02:16Z</dcterms:created>
  <dcterms:modified xsi:type="dcterms:W3CDTF">2021-07-02T10:59:11Z</dcterms:modified>
</cp:coreProperties>
</file>