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627" r:id="rId4"/>
    <p:sldId id="259" r:id="rId5"/>
    <p:sldId id="431" r:id="rId6"/>
    <p:sldId id="666" r:id="rId7"/>
    <p:sldId id="672" r:id="rId8"/>
    <p:sldId id="671" r:id="rId9"/>
    <p:sldId id="674" r:id="rId10"/>
    <p:sldId id="676" r:id="rId11"/>
    <p:sldId id="675" r:id="rId12"/>
    <p:sldId id="673" r:id="rId13"/>
    <p:sldId id="670" r:id="rId14"/>
    <p:sldId id="668" r:id="rId15"/>
    <p:sldId id="669" r:id="rId16"/>
    <p:sldId id="667" r:id="rId17"/>
    <p:sldId id="677" r:id="rId18"/>
    <p:sldId id="678" r:id="rId19"/>
    <p:sldId id="440" r:id="rId20"/>
    <p:sldId id="442" r:id="rId21"/>
    <p:sldId id="679" r:id="rId2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6"/>
    <a:srgbClr val="222061"/>
    <a:srgbClr val="F26200"/>
    <a:srgbClr val="262673"/>
    <a:srgbClr val="FF6600"/>
    <a:srgbClr val="D16D09"/>
    <a:srgbClr val="D15509"/>
    <a:srgbClr val="FF33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8620" autoAdjust="0"/>
  </p:normalViewPr>
  <p:slideViewPr>
    <p:cSldViewPr>
      <p:cViewPr varScale="1">
        <p:scale>
          <a:sx n="69" d="100"/>
          <a:sy n="69" d="100"/>
        </p:scale>
        <p:origin x="166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7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8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6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0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7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4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3645024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MODUL BIOMECHANIK: GRUNDLAGEN DER BIOMECHANIK ANGEWANDT AUF DEN BEWEGUNGSAPPARAT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Didaktische Einheit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 TECHNIKEN ZUR INSTRUMENTELLEN ANALYSE PHYSIOLOGISCHER ZEICHEN UND ANTHROPOMETRISCHER UND MORPHOMETRISCHER PARAMETER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Was sind die Anwendungen der Analyse von physiologischen Zeichen?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Herzratenvariabilitätsanalyse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breitem Anwendungsspektrum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88656" y="2147028"/>
            <a:ext cx="4830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In Anbetracht der komplexen Regelsysteme des Herzens ist es sinnvoll anzunehmen, dass nichtlineare Mechanismen an der Herzfrequenzregulation beteiligt sind. Die nichtlinearen Eigenschaften der HRV wurden mit Maßen wie dem Poincaré-Plot analysiert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Es handelt sich um eine grafische Darstellung der Korrelation zwischen aufeinanderfolgenden RR-Intervallen, d. h. die Darstellung von RRn+1 als Funktion von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RRn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. Die Form des Plots ist wesentlich und ein üblicher Ansatz zur Parametrisierung der Form ist die Anpassung einer Ellipse an den Plot, wie in Abb.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Poincare plot analysis of heart rate variability (HRV) data">
            <a:extLst>
              <a:ext uri="{FF2B5EF4-FFF2-40B4-BE49-F238E27FC236}">
                <a16:creationId xmlns:a16="http://schemas.microsoft.com/office/drawing/2014/main" id="{D6211C3A-B1A9-4010-A36E-8E2B67C8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5" y="1900471"/>
            <a:ext cx="3952195" cy="4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3">
            <a:extLst>
              <a:ext uri="{FF2B5EF4-FFF2-40B4-BE49-F238E27FC236}">
                <a16:creationId xmlns:a16="http://schemas.microsoft.com/office/drawing/2014/main" id="{067A0023-E249-4322-A6C2-E5DDEEB31E9F}"/>
              </a:ext>
            </a:extLst>
          </p:cNvPr>
          <p:cNvSpPr/>
          <p:nvPr/>
        </p:nvSpPr>
        <p:spPr>
          <a:xfrm>
            <a:off x="188656" y="145467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III.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Nichtlineare Analyse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des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Herzfrequenzsignals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90824988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200886" y="1844824"/>
            <a:ext cx="47311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Elektromyographie (EMG)-Signale 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können verwendet werden für: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klinische/biomedizinische Anwendungen,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Evolvierbarer Hardware-Chip (EHW) Entwicklung, und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moderne Mensch-Computer-Interaktion (MMI) z.B. bei EMG-gesteuerten Bio-Prothesen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EMG-Signale, die von Muskeln erfasst werden, erfordern fortschrittliche Methoden zur Erkennung, Zerlegung, Verarbeitung und Klassifizierung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40E89C-BDA0-4FC0-A4F7-492466A9B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5"/>
          <a:stretch/>
        </p:blipFill>
        <p:spPr>
          <a:xfrm>
            <a:off x="5436096" y="1412776"/>
            <a:ext cx="3024336" cy="1867507"/>
          </a:xfrm>
          <a:prstGeom prst="rect">
            <a:avLst/>
          </a:prstGeom>
        </p:spPr>
      </p:pic>
      <p:sp>
        <p:nvSpPr>
          <p:cNvPr id="15" name="Prostokąt 3">
            <a:extLst>
              <a:ext uri="{FF2B5EF4-FFF2-40B4-BE49-F238E27FC236}">
                <a16:creationId xmlns:a16="http://schemas.microsoft.com/office/drawing/2014/main" id="{CC69F7B9-251E-464C-A554-AC8D3DEE5E7F}"/>
              </a:ext>
            </a:extLst>
          </p:cNvPr>
          <p:cNvSpPr/>
          <p:nvPr/>
        </p:nvSpPr>
        <p:spPr>
          <a:xfrm>
            <a:off x="5148064" y="3470858"/>
            <a:ext cx="379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auf Dehnungsmessstreifen basierende isometrische Handdynamometer 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kann zur Messung der Griffkraft, der Kneifkraft und zur Durchführung von Muskelermüdungsstudien verwendet werden. Es kann mit anderen Sensoren (z. B. EKG-Sensor) verwendet werden, um die Muskelgesundheit und -aktivität zu untersuchen</a:t>
            </a:r>
            <a:endParaRPr lang="en-GB" sz="16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67BC667-55AD-4D03-B3D0-4C61E32FC96F}"/>
              </a:ext>
            </a:extLst>
          </p:cNvPr>
          <p:cNvSpPr/>
          <p:nvPr/>
        </p:nvSpPr>
        <p:spPr>
          <a:xfrm>
            <a:off x="182554" y="6926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Anwendungen zur Aufzeichnung und Analyse von Elektromyographie (EMG)-Signalen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0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Synchronisierte Handkraft- (Handgriffsensor) und EMG-Aufzeichnung z. B. in der Reha-Fortschrittskontrolle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5A598AE-1BE5-4E62-B84C-C21E5FD7A0DC}"/>
              </a:ext>
            </a:extLst>
          </p:cNvPr>
          <p:cNvGrpSpPr/>
          <p:nvPr/>
        </p:nvGrpSpPr>
        <p:grpSpPr>
          <a:xfrm>
            <a:off x="423584" y="2297730"/>
            <a:ext cx="8036848" cy="3507534"/>
            <a:chOff x="423584" y="2297730"/>
            <a:chExt cx="8036848" cy="350753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6C643FA-A116-4846-9107-82C46D092C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" t="3311" r="1595" b="9547"/>
            <a:stretch/>
          </p:blipFill>
          <p:spPr bwMode="auto">
            <a:xfrm>
              <a:off x="755575" y="2564903"/>
              <a:ext cx="7704857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4B7D310-281E-438C-8983-A8D3E931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84" y="2297730"/>
              <a:ext cx="3545717" cy="2223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88885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82554" y="1772816"/>
            <a:ext cx="3090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Die galvanische Hautreaktion misst den psycho-galvanischen Reflex.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Sie 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erzeugt eine Änderung der Hautleitfähigkeit in Zeiten von Stress, Erregung oder Schock und wird als Maß für die Aktivität des sympathischen Nervensystems verwendet.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Er </a:t>
            </a:r>
            <a:r>
              <a:rPr lang="pl-PL" sz="1600" b="0" dirty="0" err="1">
                <a:solidFill>
                  <a:schemeClr val="accent2">
                    <a:lumMod val="75000"/>
                  </a:schemeClr>
                </a:solidFill>
              </a:rPr>
              <a:t>kann 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sowohl schnelle als auch langsame Änderungen der Hautleitfähigkeit überwachen und ist daher ideal für Studien, die Schock, Erregung und Biofeedback beinhalten</a:t>
            </a:r>
            <a:endParaRPr lang="pl-PL" sz="16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CA8C40-6727-4FFC-9651-F9718949B5CF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Galvanische Hautreaktion 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- </a:t>
            </a: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Anwendungen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3DDDAA-CD89-4182-A56C-486FFF949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5000" r="18500" b="15000"/>
          <a:stretch/>
        </p:blipFill>
        <p:spPr bwMode="auto">
          <a:xfrm>
            <a:off x="3272814" y="1607605"/>
            <a:ext cx="5688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C31EE4-A62A-47A4-BAD9-F149E597FD8C}"/>
              </a:ext>
            </a:extLst>
          </p:cNvPr>
          <p:cNvSpPr txBox="1"/>
          <p:nvPr/>
        </p:nvSpPr>
        <p:spPr>
          <a:xfrm>
            <a:off x="3419872" y="5191767"/>
            <a:ext cx="5541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sym typeface="Arial" panose="020B0604020202020204" pitchFamily="34" charset="0"/>
              </a:rPr>
              <a:t>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sym typeface="Arial" panose="020B0604020202020204" pitchFamily="34" charset="0"/>
              </a:rPr>
              <a:t>überwacht die Leitfähigkeit der Haut zwischen zwei Einweg-Tab-Elektroden, die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sym typeface="Arial" panose="020B0604020202020204" pitchFamily="34" charset="0"/>
              </a:rPr>
              <a:t>z. B.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sym typeface="Arial" panose="020B0604020202020204" pitchFamily="34" charset="0"/>
              </a:rPr>
              <a:t>auf zwei benachbarten Fingern einer Hand angebracht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sym typeface="Arial" panose="020B0604020202020204" pitchFamily="34" charset="0"/>
              </a:rPr>
              <a:t>werden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51256790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Body Sensor Networks -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Multimodale synchronisierte Aufzeichnung </a:t>
            </a:r>
          </a:p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60208" y="1229758"/>
            <a:ext cx="878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Beispiel für 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ein schnelles multimodales Verfahren zur Erkennung von ektopischen Schlägen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angewandt 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für die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Blutdruckschätzung auf der Basis 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von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Pulswellengeschwindigkeitsmessungen 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tragbaren Sensoren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16812-C207-4E5A-8655-A4B232EB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50000"/>
          <a:stretch/>
        </p:blipFill>
        <p:spPr bwMode="auto">
          <a:xfrm>
            <a:off x="323528" y="2418202"/>
            <a:ext cx="4662358" cy="30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C4CE756-5A17-48F4-A289-674D9B3BFACC}"/>
              </a:ext>
            </a:extLst>
          </p:cNvPr>
          <p:cNvSpPr txBox="1"/>
          <p:nvPr/>
        </p:nvSpPr>
        <p:spPr>
          <a:xfrm>
            <a:off x="160208" y="5518973"/>
            <a:ext cx="8565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Synchronisierte Elektrokardiographie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(EKG) und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Photoplethysmographie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(PPG)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Wellenformen, die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einen einzelnen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vorzeitigen ventrikulären ektopischen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Schlag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erkennen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A03C7F-17AA-46EE-99CE-481AA55B6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2"/>
          <a:stretch/>
        </p:blipFill>
        <p:spPr>
          <a:xfrm>
            <a:off x="4976842" y="2515727"/>
            <a:ext cx="3949903" cy="21682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7A9EA5-C998-4632-9846-5CC9FCBEAD82}"/>
              </a:ext>
            </a:extLst>
          </p:cNvPr>
          <p:cNvSpPr txBox="1"/>
          <p:nvPr/>
        </p:nvSpPr>
        <p:spPr>
          <a:xfrm>
            <a:off x="4845439" y="4663892"/>
            <a:ext cx="4191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Methoden der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digitalen Signalverarbeitung (DSP) zur automatischen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Merkmalsextraktion </a:t>
            </a:r>
            <a:endParaRPr lang="en-GB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4786816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Körper-Sensor-Netzwerke: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Komplexes Systembeispiel für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Emotionserkennung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60208" y="1609333"/>
            <a:ext cx="878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Der emotionale Zustand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Menschen hängt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von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vielen Faktoren ab, daher werden multimodale Systeme entwickelt, die Informationen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von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vielen verschiedenen Sensoren sammeln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und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verarbeiten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F978B5-7C5F-44D4-954E-6C20554A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44433"/>
            <a:ext cx="3775086" cy="28968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CF43E10-7430-4A31-8974-D5B5BD376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0" y="2644433"/>
            <a:ext cx="3775086" cy="312253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A867D86-AE6E-4CDE-85B7-54FF45676C02}"/>
              </a:ext>
            </a:extLst>
          </p:cNvPr>
          <p:cNvSpPr txBox="1"/>
          <p:nvPr/>
        </p:nvSpPr>
        <p:spPr>
          <a:xfrm>
            <a:off x="0" y="5766969"/>
            <a:ext cx="9321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1" dirty="0">
                <a:solidFill>
                  <a:schemeClr val="accent2">
                    <a:lumMod val="75000"/>
                  </a:schemeClr>
                </a:solidFill>
              </a:rPr>
              <a:t>Die Beziehung zwischen Leistung und Erregung </a:t>
            </a:r>
            <a:r>
              <a:rPr lang="pl-PL" sz="1600" b="0" i="1" dirty="0">
                <a:solidFill>
                  <a:schemeClr val="accent2">
                    <a:lumMod val="75000"/>
                  </a:schemeClr>
                </a:solidFill>
              </a:rPr>
              <a:t>und das 2-D-Emotionsraummodell wird </a:t>
            </a:r>
            <a:r>
              <a:rPr lang="pl-PL" sz="1600" b="0" i="1" dirty="0" err="1">
                <a:solidFill>
                  <a:schemeClr val="accent2">
                    <a:lumMod val="75000"/>
                  </a:schemeClr>
                </a:solidFill>
              </a:rPr>
              <a:t>vorgestellt</a:t>
            </a:r>
            <a:r>
              <a:rPr lang="pl-PL" sz="1600" b="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sz="16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2210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Körper-Sensor-Netzwerke: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Komplexes Systembeispiel für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Emotionserkennung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AA4D86-E1C7-47AA-AB44-7C8B19EBD7AB}"/>
              </a:ext>
            </a:extLst>
          </p:cNvPr>
          <p:cNvSpPr txBox="1"/>
          <p:nvPr/>
        </p:nvSpPr>
        <p:spPr>
          <a:xfrm>
            <a:off x="0" y="15437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Die durchgeführten Untersuchungen haben gezeigt, </a:t>
            </a:r>
            <a:r>
              <a:rPr lang="en-GB" sz="1800" b="0" i="1" dirty="0">
                <a:solidFill>
                  <a:srgbClr val="333399">
                    <a:lumMod val="75000"/>
                  </a:srgbClr>
                </a:solidFill>
              </a:rPr>
              <a:t>dass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die Spezifität des autonomen Nervensystems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es ermöglicht, bestimmte Emotionen zu erkennen, und zwar anhand von Zeichen, die aus psychologischen Signalen aufgezeichnet werden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C25326-062E-47FA-96C4-4B9A8C80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92225"/>
            <a:ext cx="5940282" cy="370107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B8ED884-F817-4D7C-8AAD-5C70DF6DC85A}"/>
              </a:ext>
            </a:extLst>
          </p:cNvPr>
          <p:cNvSpPr txBox="1"/>
          <p:nvPr/>
        </p:nvSpPr>
        <p:spPr>
          <a:xfrm>
            <a:off x="6876256" y="2392225"/>
            <a:ext cx="21194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EOG,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RSP,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GRS,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EKG,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EEG,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BP,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Psychologische Signale </a:t>
            </a:r>
            <a:r>
              <a:rPr kumimoji="0" lang="pl-P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werden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 einem </a:t>
            </a:r>
            <a:r>
              <a:rPr kumimoji="0" lang="pl-P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multimodalen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Reasoning-System </a:t>
            </a:r>
            <a:r>
              <a:rPr kumimoji="0" lang="pl-P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verwendet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17524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99BED-930D-4BD8-AC41-5266F202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424936" cy="4505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404E6"/>
                </a:solidFill>
              </a:rPr>
              <a:t>Einige Hinweise, wie man die durchgeführten Forschungsergebnisse richtig bewertet, mittels </a:t>
            </a:r>
            <a:br>
              <a:rPr lang="en-GB" dirty="0">
                <a:solidFill>
                  <a:srgbClr val="0404E6"/>
                </a:solidFill>
              </a:rPr>
            </a:br>
            <a:r>
              <a:rPr lang="en-GB" dirty="0">
                <a:solidFill>
                  <a:srgbClr val="0404E6"/>
                </a:solidFill>
              </a:rPr>
              <a:t> Leistungsmaße des Klassifikators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0404E6"/>
                </a:solidFill>
                <a:highlight>
                  <a:srgbClr val="FFFF00"/>
                </a:highlight>
              </a:rPr>
              <a:t>Konfusionsmatrix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3A0F06-1137-45D5-84DE-BC66A6A0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122" y="2081716"/>
            <a:ext cx="6335780" cy="3194246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50988B8-02CE-44F5-801D-E9EFD44E16C7}"/>
              </a:ext>
            </a:extLst>
          </p:cNvPr>
          <p:cNvSpPr/>
          <p:nvPr/>
        </p:nvSpPr>
        <p:spPr>
          <a:xfrm>
            <a:off x="-12318" y="527596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404E6"/>
                </a:solidFill>
              </a:rPr>
              <a:t>Eine illustrierte Konfusionsmatrix zeigt Beispiele für wahre Negative (oben links), falsche Positive (oben rechts), falsche Negative (unten links) und wahre Positive (unten rechts)</a:t>
            </a:r>
          </a:p>
        </p:txBody>
      </p:sp>
    </p:spTree>
    <p:extLst>
      <p:ext uri="{BB962C8B-B14F-4D97-AF65-F5344CB8AC3E}">
        <p14:creationId xmlns:p14="http://schemas.microsoft.com/office/powerpoint/2010/main" val="262180685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CF3E8-2A2C-4C4B-AB6F-9F6B5640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92" y="841351"/>
            <a:ext cx="8142964" cy="604837"/>
          </a:xfrm>
        </p:spPr>
        <p:txBody>
          <a:bodyPr/>
          <a:lstStyle/>
          <a:p>
            <a:r>
              <a:rPr lang="pl-PL" dirty="0">
                <a:solidFill>
                  <a:srgbClr val="0404E6"/>
                </a:solidFill>
              </a:rPr>
              <a:t>Konfusionsmatrix - </a:t>
            </a:r>
            <a:r>
              <a:rPr lang="pl-PL" dirty="0" err="1">
                <a:solidFill>
                  <a:srgbClr val="0404E6"/>
                </a:solidFill>
              </a:rPr>
              <a:t>Maßnahmen</a:t>
            </a:r>
            <a:r>
              <a:rPr lang="pl-PL" dirty="0">
                <a:solidFill>
                  <a:srgbClr val="0404E6"/>
                </a:solidFill>
              </a:rPr>
              <a:t>, </a:t>
            </a:r>
            <a:r>
              <a:rPr lang="pl-PL" dirty="0" err="1">
                <a:solidFill>
                  <a:srgbClr val="0404E6"/>
                </a:solidFill>
              </a:rPr>
              <a:t>Indikatoren</a:t>
            </a:r>
            <a:endParaRPr lang="en-GB" dirty="0">
              <a:solidFill>
                <a:srgbClr val="0404E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E372B-2C28-4B7B-B31C-6C6DFCCF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9DBB7-BD3B-4412-B932-B46E6BEA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15642" cy="17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F4DD2A-F921-4C2F-9FAC-1F102E037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9" t="58418" r="34879" b="-1"/>
          <a:stretch/>
        </p:blipFill>
        <p:spPr>
          <a:xfrm>
            <a:off x="2714357" y="4149080"/>
            <a:ext cx="3715285" cy="199637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8BD7763-BEBD-42E1-BE37-A41B9278648F}"/>
              </a:ext>
            </a:extLst>
          </p:cNvPr>
          <p:cNvSpPr txBox="1">
            <a:spLocks/>
          </p:cNvSpPr>
          <p:nvPr/>
        </p:nvSpPr>
        <p:spPr>
          <a:xfrm>
            <a:off x="0" y="3717852"/>
            <a:ext cx="9027921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1600" i="1" kern="0" dirty="0" err="1">
                <a:solidFill>
                  <a:srgbClr val="0404E6"/>
                </a:solidFill>
              </a:rPr>
              <a:t>Oft </a:t>
            </a:r>
            <a:r>
              <a:rPr lang="pl-PL" sz="1600" i="1" kern="0" dirty="0">
                <a:solidFill>
                  <a:srgbClr val="0404E6"/>
                </a:solidFill>
              </a:rPr>
              <a:t>ist es </a:t>
            </a:r>
            <a:r>
              <a:rPr lang="pl-PL" sz="1600" i="1" kern="0" dirty="0" err="1">
                <a:solidFill>
                  <a:srgbClr val="0404E6"/>
                </a:solidFill>
              </a:rPr>
              <a:t>sinnvoll</a:t>
            </a:r>
            <a:r>
              <a:rPr lang="pl-PL" sz="1600" i="1" kern="0" dirty="0">
                <a:solidFill>
                  <a:srgbClr val="0404E6"/>
                </a:solidFill>
              </a:rPr>
              <a:t>, Präzision und </a:t>
            </a:r>
            <a:r>
              <a:rPr lang="pl-PL" sz="1600" i="1" kern="0" dirty="0" err="1">
                <a:solidFill>
                  <a:srgbClr val="0404E6"/>
                </a:solidFill>
              </a:rPr>
              <a:t>Recall zu einer </a:t>
            </a:r>
            <a:r>
              <a:rPr lang="pl-PL" sz="1600" i="1" kern="0" dirty="0">
                <a:solidFill>
                  <a:srgbClr val="0404E6"/>
                </a:solidFill>
              </a:rPr>
              <a:t>einzigen </a:t>
            </a:r>
            <a:r>
              <a:rPr lang="pl-PL" sz="1600" i="1" kern="0" dirty="0" err="1">
                <a:solidFill>
                  <a:srgbClr val="0404E6"/>
                </a:solidFill>
              </a:rPr>
              <a:t>Metrik zu kombinieren, dem F1-Score</a:t>
            </a:r>
            <a:endParaRPr lang="en-GB" sz="1600" i="1" kern="0" dirty="0">
              <a:solidFill>
                <a:srgbClr val="040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4856"/>
      </p:ext>
    </p:extLst>
  </p:cSld>
  <p:clrMapOvr>
    <a:masterClrMapping/>
  </p:clrMapOvr>
  <p:transition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9B4C076-B655-4948-9970-195FD38C90A5}"/>
              </a:ext>
            </a:extLst>
          </p:cNvPr>
          <p:cNvPicPr/>
          <p:nvPr/>
        </p:nvPicPr>
        <p:blipFill rotWithShape="1">
          <a:blip r:embed="rId2"/>
          <a:srcRect l="12666" r="13371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705529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33A65-C89A-4031-AA1D-92CE0971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1" y="1016339"/>
            <a:ext cx="7429499" cy="11089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Datenwissenschaft (Datenexploration &amp; Schürfen)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	ist ein "neues Öl" des XXI Jahrhunderts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7F3FB-645C-4F7A-A828-A26100F6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5266"/>
            <a:ext cx="8964488" cy="3896021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600"/>
              </a:spcBef>
            </a:pPr>
            <a:r>
              <a:rPr lang="en-US" sz="2200">
                <a:solidFill>
                  <a:srgbClr val="222061"/>
                </a:solidFill>
                <a:highlight>
                  <a:srgbClr val="FFFF00"/>
                </a:highlight>
              </a:rPr>
              <a:t>ZIEL: </a:t>
            </a:r>
          </a:p>
          <a:p>
            <a:pPr marL="0">
              <a:spcBef>
                <a:spcPts val="600"/>
              </a:spcBef>
            </a:pPr>
            <a:r>
              <a:rPr lang="en-US" sz="2100">
                <a:solidFill>
                  <a:srgbClr val="002060"/>
                </a:solidFill>
                <a:highlight>
                  <a:srgbClr val="FFFF00"/>
                </a:highlight>
                <a:latin typeface="+mj-lt"/>
              </a:rPr>
              <a:t>	ROHE EINGANGSDATEN </a:t>
            </a:r>
            <a:r>
              <a:rPr lang="en-US" sz="2100">
                <a:solidFill>
                  <a:srgbClr val="002060"/>
                </a:solidFill>
                <a:latin typeface="+mj-lt"/>
              </a:rPr>
              <a:t>IN </a:t>
            </a:r>
            <a:r>
              <a:rPr lang="en-US" sz="2100">
                <a:solidFill>
                  <a:srgbClr val="002060"/>
                </a:solidFill>
                <a:highlight>
                  <a:srgbClr val="FFFF00"/>
                </a:highlight>
                <a:latin typeface="+mj-lt"/>
              </a:rPr>
              <a:t>WISSEN UND WEISHEIT </a:t>
            </a:r>
            <a:r>
              <a:rPr lang="en-US" sz="2100">
                <a:solidFill>
                  <a:srgbClr val="002060"/>
                </a:solidFill>
                <a:latin typeface="+mj-lt"/>
              </a:rPr>
              <a:t>UMWANDELN</a:t>
            </a:r>
          </a:p>
          <a:p>
            <a:pPr marL="0">
              <a:spcBef>
                <a:spcPts val="600"/>
              </a:spcBef>
            </a:pPr>
            <a:endParaRPr lang="en-US" sz="2200">
              <a:solidFill>
                <a:srgbClr val="002060"/>
              </a:solidFill>
              <a:latin typeface="+mj-lt"/>
            </a:endParaRPr>
          </a:p>
          <a:p>
            <a:pPr marL="0">
              <a:spcBef>
                <a:spcPts val="600"/>
              </a:spcBef>
            </a:pPr>
            <a:r>
              <a:rPr lang="en-US" sz="2200">
                <a:solidFill>
                  <a:srgbClr val="222061"/>
                </a:solidFill>
                <a:highlight>
                  <a:srgbClr val="FFFF00"/>
                </a:highlight>
              </a:rPr>
              <a:t>WIE:</a:t>
            </a:r>
          </a:p>
          <a:p>
            <a:pPr marL="685800" lvl="2" indent="0" algn="just">
              <a:spcBef>
                <a:spcPts val="600"/>
              </a:spcBef>
              <a:buNone/>
            </a:pPr>
            <a:r>
              <a:rPr lang="en-US" sz="2100"/>
              <a:t>Methoden der FEATURE EXTRACTION aus RAW DATA zu entwickeln, um PREDIKTIVE ALGORITHMEN (Satz oder REGELN) vorzubereiten, basierend auf verschiedenen Arten von Methoden: </a:t>
            </a:r>
            <a:r>
              <a:rPr lang="en-US" sz="2100" i="1"/>
              <a:t>mathematisch, statistisch, biologisch inspiriert z.B. neuronale Netze oder basierend auf genetischem Ansatz, </a:t>
            </a:r>
            <a:r>
              <a:rPr lang="en-US" sz="2100"/>
              <a:t>mittels COMPUTER WISSENSCHAFT und sich schnell entwickelnden Informationstechnologien, um entscheidende, signifikante Abhängigkeiten in Datengruppen zu finden - um ein DECISION SUPPORT SYSTEM zu schaffen.</a:t>
            </a:r>
          </a:p>
        </p:txBody>
      </p:sp>
    </p:spTree>
    <p:extLst>
      <p:ext uri="{BB962C8B-B14F-4D97-AF65-F5344CB8AC3E}">
        <p14:creationId xmlns:p14="http://schemas.microsoft.com/office/powerpoint/2010/main" val="1298077268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9325B3F-85D4-463E-BA5B-53B1F59A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4" y="1420091"/>
            <a:ext cx="7691769" cy="40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55002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Berechnung der Herzfrequenz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aus dem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EKG-Signal auf der Basis von RR-Intervallen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und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Anwendung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von intelligenten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Handgriffsensoren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577009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Benutzerfreundliche Aufzeichnung der Herzfrequenz zur weiteren Analyse und Visualisierung bei der medizinischen Diagnose, Behandlung oder Auswertung von Sport- und Fitnessfortschritten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5527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Der Handgriff-Pulsmesser ist ideal für die kontinuierliche Überwachung der Herzfrequenz vor, während und nach dem Training oder im Stand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709685B-13EF-48D4-AC0F-50B86881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58" y="3933056"/>
            <a:ext cx="2860785" cy="151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661421-66C5-4962-9C80-8E23D9B71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20186"/>
            <a:ext cx="2592288" cy="17603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E3CA51D-C72E-4F1B-BED8-90A2718F4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596117"/>
            <a:ext cx="3581584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409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Schätzung der Herzfrequenz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aus dem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PPG-Pulswellensignal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23422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Benutzerfreundliche Aufzeichnung der Herzfrequenz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zur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weiteren Analyse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und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Visualisierung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bei der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medizinischen Diagnose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Behandlung oder Auswertung von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Sport- und Fitnessfortschritten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542643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Der Handgriff-Pulsmesser ist ideal für die kontinuierliche Überwachung der Herzfrequenz vor, während und nach dem Training oder im Stand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FibriCheck Beat-to-Beat Accuracy Compared With Wearable ECG in Broad  Dynamic Range | FibriCheck">
            <a:extLst>
              <a:ext uri="{FF2B5EF4-FFF2-40B4-BE49-F238E27FC236}">
                <a16:creationId xmlns:a16="http://schemas.microsoft.com/office/drawing/2014/main" id="{0EA1E691-0687-42D4-952E-98605C1C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"/>
          <a:stretch/>
        </p:blipFill>
        <p:spPr bwMode="auto">
          <a:xfrm>
            <a:off x="4484129" y="2394811"/>
            <a:ext cx="3400240" cy="29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PG sensor including the light source (LED) and the light receiver... |  Download Scientific Diagram">
            <a:extLst>
              <a:ext uri="{FF2B5EF4-FFF2-40B4-BE49-F238E27FC236}">
                <a16:creationId xmlns:a16="http://schemas.microsoft.com/office/drawing/2014/main" id="{CC838506-C064-463C-9C24-C4F0CDC8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7809"/>
            <a:ext cx="3400053" cy="2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48120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Analyse der Herzfrequenzvariabilität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, die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nichtinvasiv den Zustand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des ZNS in einem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breiten Anwendungsspektrum widerspiegelt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7208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Die Herzfrequenz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wird vom Zentralen Nervensystem (ZNS)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moduliert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und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gesteuert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hauptsächlich durch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die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Baroreflexschleife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so dass ihre Analyse wichtige Informationen über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das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symphatische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und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parasympathische Gleichgewicht liefert, das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für den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Zustand des Patienten entscheidend ist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- und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das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auf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nicht-invasive Weise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.  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3197341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Wichtige Parameter, die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aus dem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HRV-Signal berechnet werden, können sowohl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in:</a:t>
            </a:r>
          </a:p>
          <a:p>
            <a:pPr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Zeitbereich</a:t>
            </a:r>
            <a:endParaRPr lang="pl-PL" sz="18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400050" indent="-400050">
              <a:buFont typeface="+mj-lt"/>
              <a:buAutoNum type="romanU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Frequenzbereich</a:t>
            </a:r>
            <a:endParaRPr lang="pl-PL" sz="18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400050" indent="-400050">
              <a:buFont typeface="+mj-lt"/>
              <a:buAutoNum type="romanU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sowie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Ergebnis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</a:rPr>
              <a:t>nichtlinearen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</a:rPr>
              <a:t>Analyse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wie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00050" indent="-400050">
              <a:buFont typeface="+mj-lt"/>
              <a:buAutoNum type="romanUcPeriod" startAt="3"/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Poincare-Karten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26" name="Picture 2" descr="Blood pressure regulation and baroreflex">
            <a:extLst>
              <a:ext uri="{FF2B5EF4-FFF2-40B4-BE49-F238E27FC236}">
                <a16:creationId xmlns:a16="http://schemas.microsoft.com/office/drawing/2014/main" id="{104FCF19-A2DB-4740-8EB8-7126E9A47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2043"/>
          <a:stretch/>
        </p:blipFill>
        <p:spPr bwMode="auto">
          <a:xfrm>
            <a:off x="5652120" y="3501008"/>
            <a:ext cx="2239214" cy="26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10252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Herzratenvariabilitätsanalyse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breitem Anwendungsspektrum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23422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I.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Parameter im Zeitbereich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3">
                <a:extLst>
                  <a:ext uri="{FF2B5EF4-FFF2-40B4-BE49-F238E27FC236}">
                    <a16:creationId xmlns:a16="http://schemas.microsoft.com/office/drawing/2014/main" id="{F2AFC639-B7FE-43D4-A8A7-B61700749D08}"/>
                  </a:ext>
                </a:extLst>
              </p:cNvPr>
              <p:cNvSpPr/>
              <p:nvPr/>
            </p:nvSpPr>
            <p:spPr>
              <a:xfrm>
                <a:off x="179512" y="1858282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Die Zeitbereichsmethoden werden von den Schlag-zu-Schlag-RR-Intervallwerten im Zeitbereich abgeleitet. Die RR-Intervall-Zeitreihe soll N aufeinanderfolgende Schlagintervalle enthalten</a:t>
                </a: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  <a:p>
                <a:pPr algn="just">
                  <a:defRPr/>
                </a:pPr>
                <a:endParaRPr lang="pl-PL" sz="1800" b="0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just">
                  <a:defRPr/>
                </a:pPr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Das mittlere RR-Intervall ( ) und die mittlere Herzfrequenz ( ) sind dann definiert als</a:t>
                </a: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2" name="Prostokąt 3">
                <a:extLst>
                  <a:ext uri="{FF2B5EF4-FFF2-40B4-BE49-F238E27FC236}">
                    <a16:creationId id="{F2AFC639-B7FE-43D4-A8A7-B61700749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8282"/>
                <a:ext cx="8712968" cy="1200329"/>
              </a:xfrm>
              <a:prstGeom prst="rect">
                <a:avLst/>
              </a:prstGeom>
              <a:blipFill>
                <a:blip r:embed="rId3"/>
                <a:stretch>
                  <a:fillRect l="-559" t="-3046" r="-55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0">
            <a:extLst>
              <a:ext uri="{FF2B5EF4-FFF2-40B4-BE49-F238E27FC236}">
                <a16:creationId xmlns:a16="http://schemas.microsoft.com/office/drawing/2014/main" id="{7DB0D2E4-5142-4493-84A9-C16AB2585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058611"/>
            <a:ext cx="3062073" cy="811250"/>
          </a:xfrm>
          <a:prstGeom prst="rect">
            <a:avLst/>
          </a:prstGeom>
        </p:spPr>
      </p:pic>
      <p:sp>
        <p:nvSpPr>
          <p:cNvPr id="21" name="Prostokąt 3">
            <a:extLst>
              <a:ext uri="{FF2B5EF4-FFF2-40B4-BE49-F238E27FC236}">
                <a16:creationId xmlns:a16="http://schemas.microsoft.com/office/drawing/2014/main" id="{B91FDC13-C113-4BB6-9191-B8852BA8385A}"/>
              </a:ext>
            </a:extLst>
          </p:cNvPr>
          <p:cNvSpPr/>
          <p:nvPr/>
        </p:nvSpPr>
        <p:spPr>
          <a:xfrm>
            <a:off x="215516" y="40050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Maß 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für die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Herzfrequenzvariabilität 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ist als 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Standardabweichung der RR-Intervalle (SDNN)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definiert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definiert 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als: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63E612C-3536-4565-BE7A-8BF52E94B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820756"/>
            <a:ext cx="3109799" cy="9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086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Herzratenvariabilitätsanalyse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pl-PL" sz="2200" dirty="0" err="1">
                <a:solidFill>
                  <a:schemeClr val="accent2">
                    <a:lumMod val="75000"/>
                  </a:schemeClr>
                </a:solidFill>
              </a:rPr>
              <a:t>breitem Anwendungsspektrum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23422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I.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Parameter im Zeitbereich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.  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215516" y="174087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Zusätzlich zu den statistischen Maßen, die 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auf der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vorherigen Folie vorgestellt wurden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, gibt es einige geometrische Maße, die aus der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RR-Intervall-Histogramm-Verteilung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berechnet werden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8" descr="Computation of geometric measures of heart rate variability (HRV) (triangular index and TINN)">
            <a:extLst>
              <a:ext uri="{FF2B5EF4-FFF2-40B4-BE49-F238E27FC236}">
                <a16:creationId xmlns:a16="http://schemas.microsoft.com/office/drawing/2014/main" id="{92FC65BF-05B2-4573-BDA6-220C196E3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 bwMode="auto">
          <a:xfrm>
            <a:off x="1241884" y="2647876"/>
            <a:ext cx="5706380" cy="28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3">
            <a:extLst>
              <a:ext uri="{FF2B5EF4-FFF2-40B4-BE49-F238E27FC236}">
                <a16:creationId xmlns:a16="http://schemas.microsoft.com/office/drawing/2014/main" id="{ABA9D8FF-4878-4F01-96EB-969A0AD7AAB9}"/>
              </a:ext>
            </a:extLst>
          </p:cNvPr>
          <p:cNvSpPr/>
          <p:nvPr/>
        </p:nvSpPr>
        <p:spPr>
          <a:xfrm>
            <a:off x="67093" y="55892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UcParenR"/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Dreiecksindex 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HRVi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) und Dreiecksinterpolation der RR-Intervalle (TINN), 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AutoNum type="alphaUcParenR"/>
              <a:defRPr/>
            </a:pP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Baevsky's 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Spannungsindex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95518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Herzratenvariabilitätsanalyse in breitem Anwendungsspektrum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498437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Die Frequenzbereichsmaße, die aus einer Spektrumsschätzung für jedes Frequenzband extrahiert werden, umfassen die absoluten und relativen Leistungen der VLF-, NF- und HF-Bänder, die Leistungen der NF- und HF-Bänder in normierten Einheiten, das NF/HF-Leistungsverhältnis und die Spitzenfrequenzen für jedes Band</a:t>
            </a:r>
          </a:p>
        </p:txBody>
      </p:sp>
      <p:pic>
        <p:nvPicPr>
          <p:cNvPr id="2050" name="Picture 2" descr="Heart rate variability (HRV) spectrum estimation (LF and HF power)">
            <a:extLst>
              <a:ext uri="{FF2B5EF4-FFF2-40B4-BE49-F238E27FC236}">
                <a16:creationId xmlns:a16="http://schemas.microsoft.com/office/drawing/2014/main" id="{9FDE5A0D-D3C0-42F6-875D-2444137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3" y="1661791"/>
            <a:ext cx="7012210" cy="3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3">
            <a:extLst>
              <a:ext uri="{FF2B5EF4-FFF2-40B4-BE49-F238E27FC236}">
                <a16:creationId xmlns:a16="http://schemas.microsoft.com/office/drawing/2014/main" id="{FCC9D3E1-96E2-4D01-ABEB-BC73B0B02A63}"/>
              </a:ext>
            </a:extLst>
          </p:cNvPr>
          <p:cNvSpPr/>
          <p:nvPr/>
        </p:nvSpPr>
        <p:spPr>
          <a:xfrm>
            <a:off x="179512" y="1234221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II. Frequenzbereichsparameter aus dem Herzfrequenzspektrum.  </a:t>
            </a:r>
          </a:p>
        </p:txBody>
      </p:sp>
    </p:spTree>
    <p:extLst>
      <p:ext uri="{BB962C8B-B14F-4D97-AF65-F5344CB8AC3E}">
        <p14:creationId xmlns:p14="http://schemas.microsoft.com/office/powerpoint/2010/main" val="4001193281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0</TotalTime>
  <Pages>0</Pages>
  <Words>1074</Words>
  <Characters>0</Characters>
  <Application>Microsoft Office PowerPoint</Application>
  <PresentationFormat>Pokaz na ekranie (4:3)</PresentationFormat>
  <Lines>0</Lines>
  <Paragraphs>96</Paragraphs>
  <Slides>19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Arial Bold</vt:lpstr>
      <vt:lpstr>Bradley Hand ITC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Datenwissenschaft (Datenexploration &amp; Schürfen)    ist ein "neues Öl" des XXI Jahrhunderts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Einige Hinweise, wie man die durchgeführten Forschungsergebnisse richtig bewertet, mittels   Leistungsmaße des Klassifikators  Konfusionsmatrix</vt:lpstr>
      <vt:lpstr>Konfusionsmatrix - Maßnahmen, Indikatoren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1095</cp:revision>
  <cp:lastPrinted>2011-07-18T19:05:36Z</cp:lastPrinted>
  <dcterms:created xsi:type="dcterms:W3CDTF">2010-06-23T19:02:16Z</dcterms:created>
  <dcterms:modified xsi:type="dcterms:W3CDTF">2021-07-02T19:59:53Z</dcterms:modified>
</cp:coreProperties>
</file>