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 id="2147483697" r:id="rId4"/>
  </p:sldMasterIdLst>
  <p:notesMasterIdLst>
    <p:notesMasterId r:id="rId24"/>
  </p:notesMasterIdLst>
  <p:handoutMasterIdLst>
    <p:handoutMasterId r:id="rId25"/>
  </p:handoutMasterIdLst>
  <p:sldIdLst>
    <p:sldId id="627" r:id="rId5"/>
    <p:sldId id="259" r:id="rId6"/>
    <p:sldId id="431" r:id="rId7"/>
    <p:sldId id="666" r:id="rId8"/>
    <p:sldId id="672" r:id="rId9"/>
    <p:sldId id="671" r:id="rId10"/>
    <p:sldId id="674" r:id="rId11"/>
    <p:sldId id="676" r:id="rId12"/>
    <p:sldId id="675" r:id="rId13"/>
    <p:sldId id="673" r:id="rId14"/>
    <p:sldId id="670" r:id="rId15"/>
    <p:sldId id="668" r:id="rId16"/>
    <p:sldId id="669" r:id="rId17"/>
    <p:sldId id="667" r:id="rId18"/>
    <p:sldId id="677" r:id="rId19"/>
    <p:sldId id="678" r:id="rId20"/>
    <p:sldId id="440" r:id="rId21"/>
    <p:sldId id="442" r:id="rId22"/>
    <p:sldId id="626" r:id="rId23"/>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E6"/>
    <a:srgbClr val="222061"/>
    <a:srgbClr val="F26200"/>
    <a:srgbClr val="262673"/>
    <a:srgbClr val="FF6600"/>
    <a:srgbClr val="D16D09"/>
    <a:srgbClr val="D15509"/>
    <a:srgbClr val="FF3300"/>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8620" autoAdjust="0"/>
  </p:normalViewPr>
  <p:slideViewPr>
    <p:cSldViewPr>
      <p:cViewPr varScale="1">
        <p:scale>
          <a:sx n="72" d="100"/>
          <a:sy n="72" d="100"/>
        </p:scale>
        <p:origin x="1565"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36374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3838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72203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9566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117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25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44943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7352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8529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3430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5487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2767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p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23643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326447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05/07/2021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16.pn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560924510"/>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323528" y="3501008"/>
            <a:ext cx="856895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GB" sz="2000" dirty="0">
                <a:solidFill>
                  <a:schemeClr val="accent2">
                    <a:lumMod val="75000"/>
                  </a:schemeClr>
                </a:solidFill>
                <a:latin typeface="Bradley Hand ITC" panose="03070402050302030203" pitchFamily="66" charset="0"/>
                <a:cs typeface="+mn-cs"/>
                <a:sym typeface="Arial" charset="0"/>
              </a:rPr>
              <a:t>MODULE BIOMECHANICS: FOUNDATIONS OF BIOMECHANICS APPLIED TO THE LOCOMOTOR SYSTEM</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Didactic Unit </a:t>
            </a: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 TECHNIQUES FOR THE</a:t>
            </a:r>
            <a:r>
              <a:rPr lang="pl-PL" sz="2000" dirty="0">
                <a:solidFill>
                  <a:schemeClr val="accent2">
                    <a:lumMod val="75000"/>
                  </a:schemeClr>
                </a:solidFill>
                <a:latin typeface="Bradley Hand ITC" panose="03070402050302030203" pitchFamily="66" charset="0"/>
                <a:cs typeface="+mn-cs"/>
                <a:sym typeface="Arial" charset="0"/>
              </a:rPr>
              <a:t> </a:t>
            </a:r>
            <a:r>
              <a:rPr lang="en-US" sz="2000" dirty="0">
                <a:solidFill>
                  <a:schemeClr val="accent2">
                    <a:lumMod val="75000"/>
                  </a:schemeClr>
                </a:solidFill>
                <a:latin typeface="Bradley Hand ITC" panose="03070402050302030203" pitchFamily="66" charset="0"/>
                <a:cs typeface="+mn-cs"/>
                <a:sym typeface="Arial" charset="0"/>
              </a:rPr>
              <a:t>INSTRUMENTAL ANALYSIS OF PHYSIOLOGICAL SIGNS AND ANTHROPOMETRIC AND MORPHOMETRIC PARAMETERS</a:t>
            </a:r>
            <a:endParaRPr lang="pl-PL" sz="2000" dirty="0">
              <a:solidFill>
                <a:schemeClr val="accent2">
                  <a:lumMod val="75000"/>
                </a:schemeClr>
              </a:solidFill>
              <a:latin typeface="Bradley Hand ITC" panose="03070402050302030203" pitchFamily="66" charset="0"/>
              <a:cs typeface="+mn-cs"/>
              <a:sym typeface="Arial" charset="0"/>
            </a:endParaRPr>
          </a:p>
          <a:p>
            <a:pPr algn="r" eaLnBrk="1" hangingPunct="1">
              <a:lnSpc>
                <a:spcPct val="90000"/>
              </a:lnSpc>
              <a:spcBef>
                <a:spcPts val="1675"/>
              </a:spcBef>
              <a:buSzPct val="171000"/>
              <a:buFont typeface="Arial" charset="0"/>
              <a:buNone/>
              <a:defRPr/>
            </a:pPr>
            <a:r>
              <a:rPr lang="pl-PL" sz="2000" dirty="0">
                <a:solidFill>
                  <a:schemeClr val="accent2">
                    <a:lumMod val="75000"/>
                  </a:schemeClr>
                </a:solidFill>
                <a:latin typeface="Bradley Hand ITC" panose="03070402050302030203" pitchFamily="66" charset="0"/>
                <a:cs typeface="+mn-cs"/>
                <a:sym typeface="Arial" charset="0"/>
              </a:rPr>
              <a:t>E</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2</a:t>
            </a:r>
            <a:r>
              <a:rPr lang="en-US" sz="2000" dirty="0">
                <a:solidFill>
                  <a:schemeClr val="accent2">
                    <a:lumMod val="75000"/>
                  </a:schemeClr>
                </a:solidFill>
                <a:latin typeface="Bradley Hand ITC" panose="03070402050302030203" pitchFamily="66" charset="0"/>
                <a:cs typeface="+mn-cs"/>
                <a:sym typeface="Arial" charset="0"/>
              </a:rPr>
              <a:t>.</a:t>
            </a:r>
            <a:r>
              <a:rPr lang="pl-PL" sz="2000" dirty="0">
                <a:solidFill>
                  <a:schemeClr val="accent2">
                    <a:lumMod val="75000"/>
                  </a:schemeClr>
                </a:solidFill>
                <a:latin typeface="Bradley Hand ITC" panose="03070402050302030203" pitchFamily="66" charset="0"/>
                <a:cs typeface="+mn-cs"/>
                <a:sym typeface="Arial" charset="0"/>
              </a:rPr>
              <a:t> </a:t>
            </a:r>
            <a:r>
              <a:rPr lang="en-GB" sz="2000" dirty="0">
                <a:solidFill>
                  <a:schemeClr val="accent2">
                    <a:lumMod val="75000"/>
                  </a:schemeClr>
                </a:solidFill>
                <a:latin typeface="Bradley Hand ITC" panose="03070402050302030203" pitchFamily="66" charset="0"/>
                <a:cs typeface="+mn-cs"/>
                <a:sym typeface="Arial" charset="0"/>
              </a:rPr>
              <a:t>What are the applications of the analysis of physiological signs?</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798337"/>
            <a:ext cx="9144000" cy="430887"/>
          </a:xfrm>
          <a:prstGeom prst="rect">
            <a:avLst/>
          </a:prstGeom>
        </p:spPr>
        <p:txBody>
          <a:bodyPr wrap="square">
            <a:spAutoFit/>
          </a:bodyPr>
          <a:lstStyle/>
          <a:p>
            <a:pPr algn="ctr">
              <a:defRPr/>
            </a:pPr>
            <a:r>
              <a:rPr lang="pl-PL" sz="2200" dirty="0">
                <a:solidFill>
                  <a:schemeClr val="accent2">
                    <a:lumMod val="75000"/>
                  </a:schemeClr>
                </a:solidFill>
              </a:rPr>
              <a:t>Heart </a:t>
            </a:r>
            <a:r>
              <a:rPr lang="pl-PL" sz="2200" dirty="0" err="1">
                <a:solidFill>
                  <a:schemeClr val="accent2">
                    <a:lumMod val="75000"/>
                  </a:schemeClr>
                </a:solidFill>
              </a:rPr>
              <a:t>rate</a:t>
            </a:r>
            <a:r>
              <a:rPr lang="pl-PL" sz="2200" dirty="0">
                <a:solidFill>
                  <a:schemeClr val="accent2">
                    <a:lumMod val="75000"/>
                  </a:schemeClr>
                </a:solidFill>
              </a:rPr>
              <a:t> </a:t>
            </a:r>
            <a:r>
              <a:rPr lang="pl-PL" sz="2200" dirty="0" err="1">
                <a:solidFill>
                  <a:schemeClr val="accent2">
                    <a:lumMod val="75000"/>
                  </a:schemeClr>
                </a:solidFill>
              </a:rPr>
              <a:t>variability</a:t>
            </a:r>
            <a:r>
              <a:rPr lang="pl-PL" sz="2200" dirty="0">
                <a:solidFill>
                  <a:schemeClr val="accent2">
                    <a:lumMod val="75000"/>
                  </a:schemeClr>
                </a:solidFill>
              </a:rPr>
              <a:t> </a:t>
            </a:r>
            <a:r>
              <a:rPr lang="pl-PL" sz="2200" dirty="0" err="1">
                <a:solidFill>
                  <a:schemeClr val="accent2">
                    <a:lumMod val="75000"/>
                  </a:schemeClr>
                </a:solidFill>
              </a:rPr>
              <a:t>analysis</a:t>
            </a:r>
            <a:r>
              <a:rPr lang="pl-PL" sz="2200" dirty="0">
                <a:solidFill>
                  <a:schemeClr val="accent2">
                    <a:lumMod val="75000"/>
                  </a:schemeClr>
                </a:solidFill>
              </a:rPr>
              <a:t> in </a:t>
            </a:r>
            <a:r>
              <a:rPr lang="pl-PL" sz="2200" dirty="0" err="1">
                <a:solidFill>
                  <a:schemeClr val="accent2">
                    <a:lumMod val="75000"/>
                  </a:schemeClr>
                </a:solidFill>
              </a:rPr>
              <a:t>wide</a:t>
            </a:r>
            <a:r>
              <a:rPr lang="pl-PL" sz="2200" dirty="0">
                <a:solidFill>
                  <a:schemeClr val="accent2">
                    <a:lumMod val="75000"/>
                  </a:schemeClr>
                </a:solidFill>
              </a:rPr>
              <a:t> spectrum of </a:t>
            </a:r>
            <a:r>
              <a:rPr lang="pl-PL" sz="2200" dirty="0" err="1">
                <a:solidFill>
                  <a:schemeClr val="accent2">
                    <a:lumMod val="75000"/>
                  </a:schemeClr>
                </a:solidFill>
              </a:rPr>
              <a:t>application</a:t>
            </a:r>
            <a:endParaRPr lang="pl-PL" sz="2200" dirty="0">
              <a:solidFill>
                <a:schemeClr val="accent2">
                  <a:lumMod val="75000"/>
                </a:schemeClr>
              </a:solidFill>
            </a:endParaRPr>
          </a:p>
        </p:txBody>
      </p:sp>
      <p:sp>
        <p:nvSpPr>
          <p:cNvPr id="12" name="Prostokąt 3">
            <a:extLst>
              <a:ext uri="{FF2B5EF4-FFF2-40B4-BE49-F238E27FC236}">
                <a16:creationId xmlns:a16="http://schemas.microsoft.com/office/drawing/2014/main" id="{F2AFC639-B7FE-43D4-A8A7-B61700749D08}"/>
              </a:ext>
            </a:extLst>
          </p:cNvPr>
          <p:cNvSpPr/>
          <p:nvPr/>
        </p:nvSpPr>
        <p:spPr>
          <a:xfrm>
            <a:off x="188656" y="2147028"/>
            <a:ext cx="4830335" cy="3416320"/>
          </a:xfrm>
          <a:prstGeom prst="rect">
            <a:avLst/>
          </a:prstGeom>
        </p:spPr>
        <p:txBody>
          <a:bodyPr wrap="square">
            <a:spAutoFit/>
          </a:bodyPr>
          <a:lstStyle/>
          <a:p>
            <a:pPr algn="just">
              <a:defRPr/>
            </a:pPr>
            <a:r>
              <a:rPr lang="en-GB" sz="1800" b="0" i="1" dirty="0">
                <a:solidFill>
                  <a:schemeClr val="accent2">
                    <a:lumMod val="75000"/>
                  </a:schemeClr>
                </a:solidFill>
              </a:rPr>
              <a:t>Considering the complex control systems of the heart it is reasonable to assume that nonlinear mechanisms are involved in heart rate regulation. The nonlinear properties of HRV have been analysed using measures such as </a:t>
            </a:r>
            <a:r>
              <a:rPr lang="en-GB" sz="1800" b="0" i="1" dirty="0" err="1">
                <a:solidFill>
                  <a:schemeClr val="accent2">
                    <a:lumMod val="75000"/>
                  </a:schemeClr>
                </a:solidFill>
              </a:rPr>
              <a:t>Poincaré</a:t>
            </a:r>
            <a:r>
              <a:rPr lang="en-GB" sz="1800" b="0" i="1" dirty="0">
                <a:solidFill>
                  <a:schemeClr val="accent2">
                    <a:lumMod val="75000"/>
                  </a:schemeClr>
                </a:solidFill>
              </a:rPr>
              <a:t> plot</a:t>
            </a:r>
            <a:r>
              <a:rPr lang="pl-PL" sz="1800" b="0" i="1" dirty="0">
                <a:solidFill>
                  <a:schemeClr val="accent2">
                    <a:lumMod val="75000"/>
                  </a:schemeClr>
                </a:solidFill>
              </a:rPr>
              <a:t>.</a:t>
            </a:r>
          </a:p>
          <a:p>
            <a:pPr algn="just">
              <a:defRPr/>
            </a:pPr>
            <a:r>
              <a:rPr lang="en-GB" sz="1800" b="0" i="1" dirty="0">
                <a:solidFill>
                  <a:schemeClr val="accent2">
                    <a:lumMod val="75000"/>
                  </a:schemeClr>
                </a:solidFill>
              </a:rPr>
              <a:t>It is a graphical representation of the correlation between successive RR intervals, i.e. plot of RR</a:t>
            </a:r>
            <a:r>
              <a:rPr lang="pl-PL" sz="1800" b="0" i="1" baseline="-25000" dirty="0">
                <a:solidFill>
                  <a:schemeClr val="accent2">
                    <a:lumMod val="75000"/>
                  </a:schemeClr>
                </a:solidFill>
              </a:rPr>
              <a:t>n+1</a:t>
            </a:r>
            <a:r>
              <a:rPr lang="en-GB" sz="1800" b="0" i="1" dirty="0">
                <a:solidFill>
                  <a:schemeClr val="accent2">
                    <a:lumMod val="75000"/>
                  </a:schemeClr>
                </a:solidFill>
              </a:rPr>
              <a:t> as a function of </a:t>
            </a:r>
            <a:r>
              <a:rPr lang="en-GB" sz="1800" b="0" i="1" dirty="0" err="1">
                <a:solidFill>
                  <a:schemeClr val="accent2">
                    <a:lumMod val="75000"/>
                  </a:schemeClr>
                </a:solidFill>
              </a:rPr>
              <a:t>RR</a:t>
            </a:r>
            <a:r>
              <a:rPr lang="en-GB" sz="1800" b="0" i="1" baseline="-25000" dirty="0" err="1">
                <a:solidFill>
                  <a:schemeClr val="accent2">
                    <a:lumMod val="75000"/>
                  </a:schemeClr>
                </a:solidFill>
              </a:rPr>
              <a:t>n</a:t>
            </a:r>
            <a:r>
              <a:rPr lang="en-GB" sz="1800" b="0" i="1" dirty="0">
                <a:solidFill>
                  <a:schemeClr val="accent2">
                    <a:lumMod val="75000"/>
                  </a:schemeClr>
                </a:solidFill>
              </a:rPr>
              <a:t>. The shape of the plot is essential and a common approach to parameterize the shape is to fit an ellipse to the plot as shown in Fig</a:t>
            </a:r>
            <a:endParaRPr lang="pl-PL" sz="1800" b="0" i="1" dirty="0">
              <a:solidFill>
                <a:schemeClr val="accent2">
                  <a:lumMod val="75000"/>
                </a:schemeClr>
              </a:solidFill>
            </a:endParaRPr>
          </a:p>
        </p:txBody>
      </p:sp>
      <p:pic>
        <p:nvPicPr>
          <p:cNvPr id="2052" name="Picture 4" descr="Poincare plot analysis of heart rate variability (HRV) data">
            <a:extLst>
              <a:ext uri="{FF2B5EF4-FFF2-40B4-BE49-F238E27FC236}">
                <a16:creationId xmlns:a16="http://schemas.microsoft.com/office/drawing/2014/main" id="{D6211C3A-B1A9-4010-A36E-8E2B67C80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805" y="1900471"/>
            <a:ext cx="3952195" cy="4159192"/>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3">
            <a:extLst>
              <a:ext uri="{FF2B5EF4-FFF2-40B4-BE49-F238E27FC236}">
                <a16:creationId xmlns:a16="http://schemas.microsoft.com/office/drawing/2014/main" id="{067A0023-E249-4322-A6C2-E5DDEEB31E9F}"/>
              </a:ext>
            </a:extLst>
          </p:cNvPr>
          <p:cNvSpPr/>
          <p:nvPr/>
        </p:nvSpPr>
        <p:spPr>
          <a:xfrm>
            <a:off x="188656" y="1454672"/>
            <a:ext cx="8784976" cy="400110"/>
          </a:xfrm>
          <a:prstGeom prst="rect">
            <a:avLst/>
          </a:prstGeom>
        </p:spPr>
        <p:txBody>
          <a:bodyPr wrap="square">
            <a:spAutoFit/>
          </a:bodyPr>
          <a:lstStyle/>
          <a:p>
            <a:pPr>
              <a:defRPr/>
            </a:pPr>
            <a:r>
              <a:rPr lang="pl-PL" sz="2000" b="0" dirty="0">
                <a:solidFill>
                  <a:schemeClr val="accent2">
                    <a:lumMod val="75000"/>
                  </a:schemeClr>
                </a:solidFill>
                <a:highlight>
                  <a:srgbClr val="FFFF00"/>
                </a:highlight>
              </a:rPr>
              <a:t>III. </a:t>
            </a:r>
            <a:r>
              <a:rPr lang="pl-PL" sz="2000" b="0" dirty="0" err="1">
                <a:solidFill>
                  <a:schemeClr val="accent2">
                    <a:lumMod val="75000"/>
                  </a:schemeClr>
                </a:solidFill>
                <a:highlight>
                  <a:srgbClr val="FFFF00"/>
                </a:highlight>
              </a:rPr>
              <a:t>Nonlinear</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analysis</a:t>
            </a:r>
            <a:r>
              <a:rPr lang="pl-PL" sz="2000" b="0" dirty="0">
                <a:solidFill>
                  <a:schemeClr val="accent2">
                    <a:lumMod val="75000"/>
                  </a:schemeClr>
                </a:solidFill>
                <a:highlight>
                  <a:srgbClr val="FFFF00"/>
                </a:highlight>
              </a:rPr>
              <a:t> of Heart </a:t>
            </a:r>
            <a:r>
              <a:rPr lang="pl-PL" sz="2000" b="0" dirty="0" err="1">
                <a:solidFill>
                  <a:schemeClr val="accent2">
                    <a:lumMod val="75000"/>
                  </a:schemeClr>
                </a:solidFill>
                <a:highlight>
                  <a:srgbClr val="FFFF00"/>
                </a:highlight>
              </a:rPr>
              <a:t>Rate</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signal</a:t>
            </a:r>
            <a:r>
              <a:rPr lang="pl-PL" sz="2000" b="0" dirty="0">
                <a:solidFill>
                  <a:schemeClr val="accent2">
                    <a:lumMod val="75000"/>
                  </a:schemeClr>
                </a:solidFill>
                <a:highlight>
                  <a:srgbClr val="FFFF00"/>
                </a:highlight>
              </a:rPr>
              <a:t>.  </a:t>
            </a:r>
          </a:p>
        </p:txBody>
      </p:sp>
    </p:spTree>
    <p:extLst>
      <p:ext uri="{BB962C8B-B14F-4D97-AF65-F5344CB8AC3E}">
        <p14:creationId xmlns:p14="http://schemas.microsoft.com/office/powerpoint/2010/main" val="2590824988"/>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14" name="Prostokąt 3">
            <a:extLst>
              <a:ext uri="{FF2B5EF4-FFF2-40B4-BE49-F238E27FC236}">
                <a16:creationId xmlns:a16="http://schemas.microsoft.com/office/drawing/2014/main" id="{C56B10F0-F5A8-49E5-9AB1-7C54A87DE64A}"/>
              </a:ext>
            </a:extLst>
          </p:cNvPr>
          <p:cNvSpPr/>
          <p:nvPr/>
        </p:nvSpPr>
        <p:spPr>
          <a:xfrm>
            <a:off x="200886" y="1844824"/>
            <a:ext cx="4731154" cy="4093428"/>
          </a:xfrm>
          <a:prstGeom prst="rect">
            <a:avLst/>
          </a:prstGeom>
        </p:spPr>
        <p:txBody>
          <a:bodyPr wrap="square">
            <a:spAutoFit/>
          </a:bodyPr>
          <a:lstStyle/>
          <a:p>
            <a:pPr algn="just">
              <a:defRPr/>
            </a:pPr>
            <a:r>
              <a:rPr lang="en-GB" sz="2000" b="0" dirty="0">
                <a:solidFill>
                  <a:schemeClr val="accent2">
                    <a:lumMod val="75000"/>
                  </a:schemeClr>
                </a:solidFill>
                <a:highlight>
                  <a:srgbClr val="FFFF00"/>
                </a:highlight>
              </a:rPr>
              <a:t>Electromyography (EMG) signals </a:t>
            </a:r>
            <a:r>
              <a:rPr lang="en-GB" sz="2000" b="0" dirty="0">
                <a:solidFill>
                  <a:schemeClr val="accent2">
                    <a:lumMod val="75000"/>
                  </a:schemeClr>
                </a:solidFill>
              </a:rPr>
              <a:t>can be used for: </a:t>
            </a:r>
          </a:p>
          <a:p>
            <a:pPr marL="342900" indent="-342900" algn="just">
              <a:buFont typeface="Wingdings" panose="05000000000000000000" pitchFamily="2" charset="2"/>
              <a:buChar char="Ø"/>
              <a:defRPr/>
            </a:pPr>
            <a:r>
              <a:rPr lang="en-GB" sz="2000" b="0" dirty="0">
                <a:solidFill>
                  <a:schemeClr val="accent2">
                    <a:lumMod val="75000"/>
                  </a:schemeClr>
                </a:solidFill>
              </a:rPr>
              <a:t>clinical/biomedical applications,</a:t>
            </a:r>
          </a:p>
          <a:p>
            <a:pPr marL="342900" indent="-342900" algn="just">
              <a:buFont typeface="Wingdings" panose="05000000000000000000" pitchFamily="2" charset="2"/>
              <a:buChar char="Ø"/>
              <a:defRPr/>
            </a:pPr>
            <a:r>
              <a:rPr lang="en-GB" sz="2000" b="0" dirty="0">
                <a:solidFill>
                  <a:schemeClr val="accent2">
                    <a:lumMod val="75000"/>
                  </a:schemeClr>
                </a:solidFill>
              </a:rPr>
              <a:t>Evolvable Hardware Chip (EHW) development, and </a:t>
            </a:r>
          </a:p>
          <a:p>
            <a:pPr marL="342900" indent="-342900" algn="just">
              <a:buFont typeface="Wingdings" panose="05000000000000000000" pitchFamily="2" charset="2"/>
              <a:buChar char="Ø"/>
              <a:defRPr/>
            </a:pPr>
            <a:r>
              <a:rPr lang="en-GB" sz="2000" b="0" dirty="0">
                <a:solidFill>
                  <a:schemeClr val="accent2">
                    <a:lumMod val="75000"/>
                  </a:schemeClr>
                </a:solidFill>
              </a:rPr>
              <a:t>modern human computer interaction (MMI) e.g. in </a:t>
            </a:r>
            <a:r>
              <a:rPr lang="pl-PL" sz="2000" b="0" dirty="0">
                <a:solidFill>
                  <a:schemeClr val="accent2">
                    <a:lumMod val="75000"/>
                  </a:schemeClr>
                </a:solidFill>
              </a:rPr>
              <a:t>EMG</a:t>
            </a:r>
            <a:r>
              <a:rPr lang="en-GB" sz="2000" b="0" dirty="0">
                <a:solidFill>
                  <a:schemeClr val="accent2">
                    <a:lumMod val="75000"/>
                  </a:schemeClr>
                </a:solidFill>
              </a:rPr>
              <a:t> controlled bio</a:t>
            </a:r>
            <a:r>
              <a:rPr lang="pl-PL" sz="2000" b="0" dirty="0">
                <a:solidFill>
                  <a:schemeClr val="accent2">
                    <a:lumMod val="75000"/>
                  </a:schemeClr>
                </a:solidFill>
              </a:rPr>
              <a:t>-</a:t>
            </a:r>
            <a:r>
              <a:rPr lang="en-GB" sz="2000" b="0" dirty="0">
                <a:solidFill>
                  <a:schemeClr val="accent2">
                    <a:lumMod val="75000"/>
                  </a:schemeClr>
                </a:solidFill>
              </a:rPr>
              <a:t> prostheses </a:t>
            </a:r>
          </a:p>
          <a:p>
            <a:pPr marL="342900" indent="-342900" algn="just">
              <a:buFont typeface="Wingdings" panose="05000000000000000000" pitchFamily="2" charset="2"/>
              <a:buChar char="Ø"/>
              <a:defRPr/>
            </a:pPr>
            <a:endParaRPr lang="en-GB" sz="2000" b="0" dirty="0">
              <a:solidFill>
                <a:schemeClr val="accent2">
                  <a:lumMod val="75000"/>
                </a:schemeClr>
              </a:solidFill>
            </a:endParaRPr>
          </a:p>
          <a:p>
            <a:pPr algn="just">
              <a:defRPr/>
            </a:pPr>
            <a:r>
              <a:rPr lang="en-GB" sz="2000" b="0" i="1" dirty="0">
                <a:solidFill>
                  <a:schemeClr val="accent2">
                    <a:lumMod val="75000"/>
                  </a:schemeClr>
                </a:solidFill>
              </a:rPr>
              <a:t>EMG signals acquired from muscles require advanced methods for detection, decomposition, processing, and classification</a:t>
            </a:r>
            <a:r>
              <a:rPr lang="pl-PL" sz="2000" b="0" i="1" dirty="0">
                <a:solidFill>
                  <a:schemeClr val="accent2">
                    <a:lumMod val="75000"/>
                  </a:schemeClr>
                </a:solidFill>
              </a:rPr>
              <a:t>.</a:t>
            </a:r>
            <a:r>
              <a:rPr lang="en-GB" sz="2000" b="0" i="1" dirty="0">
                <a:solidFill>
                  <a:schemeClr val="accent2">
                    <a:lumMod val="75000"/>
                  </a:schemeClr>
                </a:solidFill>
              </a:rPr>
              <a:t> </a:t>
            </a:r>
          </a:p>
        </p:txBody>
      </p:sp>
      <p:pic>
        <p:nvPicPr>
          <p:cNvPr id="4" name="Obraz 3">
            <a:extLst>
              <a:ext uri="{FF2B5EF4-FFF2-40B4-BE49-F238E27FC236}">
                <a16:creationId xmlns:a16="http://schemas.microsoft.com/office/drawing/2014/main" id="{B840E89C-BDA0-4FC0-A4F7-492466A9BC74}"/>
              </a:ext>
            </a:extLst>
          </p:cNvPr>
          <p:cNvPicPr>
            <a:picLocks noChangeAspect="1"/>
          </p:cNvPicPr>
          <p:nvPr/>
        </p:nvPicPr>
        <p:blipFill rotWithShape="1">
          <a:blip r:embed="rId3"/>
          <a:srcRect r="2325"/>
          <a:stretch/>
        </p:blipFill>
        <p:spPr>
          <a:xfrm>
            <a:off x="5436096" y="1563522"/>
            <a:ext cx="3024336" cy="1867507"/>
          </a:xfrm>
          <a:prstGeom prst="rect">
            <a:avLst/>
          </a:prstGeom>
        </p:spPr>
      </p:pic>
      <p:sp>
        <p:nvSpPr>
          <p:cNvPr id="15" name="Prostokąt 3">
            <a:extLst>
              <a:ext uri="{FF2B5EF4-FFF2-40B4-BE49-F238E27FC236}">
                <a16:creationId xmlns:a16="http://schemas.microsoft.com/office/drawing/2014/main" id="{CC69F7B9-251E-464C-A554-AC8D3DEE5E7F}"/>
              </a:ext>
            </a:extLst>
          </p:cNvPr>
          <p:cNvSpPr/>
          <p:nvPr/>
        </p:nvSpPr>
        <p:spPr>
          <a:xfrm>
            <a:off x="5148064" y="3470858"/>
            <a:ext cx="3795050" cy="2554545"/>
          </a:xfrm>
          <a:prstGeom prst="rect">
            <a:avLst/>
          </a:prstGeom>
        </p:spPr>
        <p:txBody>
          <a:bodyPr wrap="square">
            <a:spAutoFit/>
          </a:bodyPr>
          <a:lstStyle/>
          <a:p>
            <a:pPr algn="just">
              <a:defRPr/>
            </a:pPr>
            <a:r>
              <a:rPr lang="en-GB" sz="2000" b="0" dirty="0">
                <a:solidFill>
                  <a:schemeClr val="accent2">
                    <a:lumMod val="75000"/>
                  </a:schemeClr>
                </a:solidFill>
                <a:highlight>
                  <a:srgbClr val="FFFF00"/>
                </a:highlight>
              </a:rPr>
              <a:t>Strain-gauge based isometric Hand Dynamometer </a:t>
            </a:r>
            <a:r>
              <a:rPr lang="en-GB" sz="2000" b="0" dirty="0">
                <a:solidFill>
                  <a:schemeClr val="accent2">
                    <a:lumMod val="75000"/>
                  </a:schemeClr>
                </a:solidFill>
              </a:rPr>
              <a:t>can be used to measure grip strength, pinch strength, and to perform muscle fatigue studies. It can be used with other sensors (e.g., EKG Sensor) to study muscular health and activity</a:t>
            </a:r>
            <a:endParaRPr lang="en-GB" sz="2000" b="0" i="1" dirty="0">
              <a:solidFill>
                <a:schemeClr val="accent2">
                  <a:lumMod val="75000"/>
                </a:schemeClr>
              </a:solidFill>
            </a:endParaRPr>
          </a:p>
        </p:txBody>
      </p:sp>
      <p:sp>
        <p:nvSpPr>
          <p:cNvPr id="7" name="Prostokąt 6">
            <a:extLst>
              <a:ext uri="{FF2B5EF4-FFF2-40B4-BE49-F238E27FC236}">
                <a16:creationId xmlns:a16="http://schemas.microsoft.com/office/drawing/2014/main" id="{B67BC667-55AD-4D03-B3D0-4C61E32FC96F}"/>
              </a:ext>
            </a:extLst>
          </p:cNvPr>
          <p:cNvSpPr/>
          <p:nvPr/>
        </p:nvSpPr>
        <p:spPr>
          <a:xfrm>
            <a:off x="182554" y="692696"/>
            <a:ext cx="8568952" cy="830997"/>
          </a:xfrm>
          <a:prstGeom prst="rect">
            <a:avLst/>
          </a:prstGeom>
        </p:spPr>
        <p:txBody>
          <a:bodyPr wrap="square">
            <a:spAutoFit/>
          </a:bodyPr>
          <a:lstStyle/>
          <a:p>
            <a:pPr algn="ctr">
              <a:defRPr/>
            </a:pPr>
            <a:r>
              <a:rPr lang="en-GB" sz="2400" b="0" dirty="0">
                <a:solidFill>
                  <a:schemeClr val="accent2">
                    <a:lumMod val="75000"/>
                  </a:schemeClr>
                </a:solidFill>
                <a:highlight>
                  <a:srgbClr val="FFFF00"/>
                </a:highlight>
              </a:rPr>
              <a:t>Electromyography (EMG) signal recording and analysis applications</a:t>
            </a:r>
            <a:endParaRPr lang="en-GB" sz="2400" dirty="0">
              <a:solidFill>
                <a:schemeClr val="accent2">
                  <a:lumMod val="75000"/>
                </a:schemeClr>
              </a:solidFill>
            </a:endParaRPr>
          </a:p>
        </p:txBody>
      </p:sp>
    </p:spTree>
    <p:extLst>
      <p:ext uri="{BB962C8B-B14F-4D97-AF65-F5344CB8AC3E}">
        <p14:creationId xmlns:p14="http://schemas.microsoft.com/office/powerpoint/2010/main" val="26686280"/>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830997"/>
          </a:xfrm>
          <a:prstGeom prst="rect">
            <a:avLst/>
          </a:prstGeom>
        </p:spPr>
        <p:txBody>
          <a:bodyPr wrap="square">
            <a:spAutoFit/>
          </a:bodyPr>
          <a:lstStyle/>
          <a:p>
            <a:pPr algn="ctr">
              <a:defRPr/>
            </a:pPr>
            <a:r>
              <a:rPr lang="en-GB" sz="2400" b="0" dirty="0">
                <a:solidFill>
                  <a:schemeClr val="accent2">
                    <a:lumMod val="75000"/>
                  </a:schemeClr>
                </a:solidFill>
                <a:highlight>
                  <a:srgbClr val="FFFF00"/>
                </a:highlight>
              </a:rPr>
              <a:t>Synchronized hand force (hand grip sensor) and EMG recording e.g. in rehabilitation progress assessment</a:t>
            </a:r>
            <a:r>
              <a:rPr lang="en-GB" sz="2400" dirty="0">
                <a:solidFill>
                  <a:schemeClr val="accent2">
                    <a:lumMod val="75000"/>
                  </a:schemeClr>
                </a:solidFill>
              </a:rPr>
              <a:t>  </a:t>
            </a:r>
          </a:p>
        </p:txBody>
      </p:sp>
      <p:grpSp>
        <p:nvGrpSpPr>
          <p:cNvPr id="5" name="Grupa 4">
            <a:extLst>
              <a:ext uri="{FF2B5EF4-FFF2-40B4-BE49-F238E27FC236}">
                <a16:creationId xmlns:a16="http://schemas.microsoft.com/office/drawing/2014/main" id="{15A598AE-1BE5-4E62-B84C-C21E5FD7A0DC}"/>
              </a:ext>
            </a:extLst>
          </p:cNvPr>
          <p:cNvGrpSpPr/>
          <p:nvPr/>
        </p:nvGrpSpPr>
        <p:grpSpPr>
          <a:xfrm>
            <a:off x="423584" y="2297730"/>
            <a:ext cx="8036848" cy="3507534"/>
            <a:chOff x="423584" y="2297730"/>
            <a:chExt cx="8036848" cy="3507534"/>
          </a:xfrm>
        </p:grpSpPr>
        <p:pic>
          <p:nvPicPr>
            <p:cNvPr id="2050" name="Picture 2">
              <a:extLst>
                <a:ext uri="{FF2B5EF4-FFF2-40B4-BE49-F238E27FC236}">
                  <a16:creationId xmlns:a16="http://schemas.microsoft.com/office/drawing/2014/main" id="{26C643FA-A116-4846-9107-82C46D092C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3" t="3311" r="1595" b="9547"/>
            <a:stretch/>
          </p:blipFill>
          <p:spPr bwMode="auto">
            <a:xfrm>
              <a:off x="755575" y="2564903"/>
              <a:ext cx="7704857" cy="3240361"/>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F4B7D310-281E-438C-8983-A8D3E931C49D}"/>
                </a:ext>
              </a:extLst>
            </p:cNvPr>
            <p:cNvPicPr>
              <a:picLocks noChangeAspect="1"/>
            </p:cNvPicPr>
            <p:nvPr/>
          </p:nvPicPr>
          <p:blipFill>
            <a:blip r:embed="rId4"/>
            <a:stretch>
              <a:fillRect/>
            </a:stretch>
          </p:blipFill>
          <p:spPr>
            <a:xfrm>
              <a:off x="423584" y="2297730"/>
              <a:ext cx="3545717" cy="2223585"/>
            </a:xfrm>
            <a:prstGeom prst="rect">
              <a:avLst/>
            </a:prstGeom>
          </p:spPr>
        </p:pic>
      </p:grpSp>
    </p:spTree>
    <p:extLst>
      <p:ext uri="{BB962C8B-B14F-4D97-AF65-F5344CB8AC3E}">
        <p14:creationId xmlns:p14="http://schemas.microsoft.com/office/powerpoint/2010/main" val="2296188885"/>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182554" y="692696"/>
            <a:ext cx="8568952" cy="461665"/>
          </a:xfrm>
          <a:prstGeom prst="rect">
            <a:avLst/>
          </a:prstGeom>
        </p:spPr>
        <p:txBody>
          <a:bodyPr wrap="square">
            <a:spAutoFit/>
          </a:bodyPr>
          <a:lstStyle/>
          <a:p>
            <a:pPr algn="ctr">
              <a:defRPr/>
            </a:pPr>
            <a:r>
              <a:rPr lang="pl-PL" sz="2400" dirty="0">
                <a:solidFill>
                  <a:schemeClr val="accent2">
                    <a:lumMod val="75000"/>
                  </a:schemeClr>
                </a:solidFill>
              </a:rPr>
              <a:t>  </a:t>
            </a:r>
          </a:p>
        </p:txBody>
      </p:sp>
      <p:sp>
        <p:nvSpPr>
          <p:cNvPr id="14" name="Prostokąt 3">
            <a:extLst>
              <a:ext uri="{FF2B5EF4-FFF2-40B4-BE49-F238E27FC236}">
                <a16:creationId xmlns:a16="http://schemas.microsoft.com/office/drawing/2014/main" id="{C56B10F0-F5A8-49E5-9AB1-7C54A87DE64A}"/>
              </a:ext>
            </a:extLst>
          </p:cNvPr>
          <p:cNvSpPr/>
          <p:nvPr/>
        </p:nvSpPr>
        <p:spPr>
          <a:xfrm>
            <a:off x="182554" y="1772816"/>
            <a:ext cx="3090260" cy="3970318"/>
          </a:xfrm>
          <a:prstGeom prst="rect">
            <a:avLst/>
          </a:prstGeom>
        </p:spPr>
        <p:txBody>
          <a:bodyPr wrap="square">
            <a:spAutoFit/>
          </a:bodyPr>
          <a:lstStyle/>
          <a:p>
            <a:pPr algn="just">
              <a:defRPr/>
            </a:pPr>
            <a:r>
              <a:rPr lang="en-GB" sz="1800" b="0" dirty="0">
                <a:solidFill>
                  <a:schemeClr val="accent2">
                    <a:lumMod val="75000"/>
                  </a:schemeClr>
                </a:solidFill>
              </a:rPr>
              <a:t>Galvanic Skin Response measures </a:t>
            </a:r>
            <a:r>
              <a:rPr lang="pl-PL" sz="1800" b="0" dirty="0" err="1">
                <a:solidFill>
                  <a:schemeClr val="accent2">
                    <a:lumMod val="75000"/>
                  </a:schemeClr>
                </a:solidFill>
              </a:rPr>
              <a:t>physio</a:t>
            </a:r>
            <a:r>
              <a:rPr lang="en-GB" sz="1800" b="0" dirty="0">
                <a:solidFill>
                  <a:schemeClr val="accent2">
                    <a:lumMod val="75000"/>
                  </a:schemeClr>
                </a:solidFill>
              </a:rPr>
              <a:t>-galvanic reflex. </a:t>
            </a:r>
            <a:r>
              <a:rPr lang="pl-PL" sz="1800" b="0" dirty="0">
                <a:solidFill>
                  <a:schemeClr val="accent2">
                    <a:lumMod val="75000"/>
                  </a:schemeClr>
                </a:solidFill>
              </a:rPr>
              <a:t>It</a:t>
            </a:r>
            <a:r>
              <a:rPr lang="en-GB" sz="1800" b="0" dirty="0">
                <a:solidFill>
                  <a:schemeClr val="accent2">
                    <a:lumMod val="75000"/>
                  </a:schemeClr>
                </a:solidFill>
              </a:rPr>
              <a:t> generates a change in skin conductivity during periods of stress, excitement, or shock and is used as a measure of sympathetic nervous system activity.</a:t>
            </a:r>
            <a:r>
              <a:rPr lang="pl-PL" sz="1800" b="0" dirty="0">
                <a:solidFill>
                  <a:schemeClr val="accent2">
                    <a:lumMod val="75000"/>
                  </a:schemeClr>
                </a:solidFill>
              </a:rPr>
              <a:t> It </a:t>
            </a:r>
            <a:r>
              <a:rPr lang="pl-PL" sz="1800" b="0" dirty="0" err="1">
                <a:solidFill>
                  <a:schemeClr val="accent2">
                    <a:lumMod val="75000"/>
                  </a:schemeClr>
                </a:solidFill>
              </a:rPr>
              <a:t>can</a:t>
            </a:r>
            <a:r>
              <a:rPr lang="en-GB" sz="1800" b="0" dirty="0">
                <a:solidFill>
                  <a:schemeClr val="accent2">
                    <a:lumMod val="75000"/>
                  </a:schemeClr>
                </a:solidFill>
              </a:rPr>
              <a:t> can monitor both rapid and slow changes in skin conductivity, making it ideal for studies involving shock, arousal, and biofeedback</a:t>
            </a:r>
            <a:endParaRPr lang="pl-PL" sz="1800" b="0" i="1" dirty="0">
              <a:solidFill>
                <a:schemeClr val="accent2">
                  <a:lumMod val="75000"/>
                </a:schemeClr>
              </a:solidFill>
            </a:endParaRPr>
          </a:p>
        </p:txBody>
      </p:sp>
      <p:sp>
        <p:nvSpPr>
          <p:cNvPr id="3" name="Prostokąt 2">
            <a:extLst>
              <a:ext uri="{FF2B5EF4-FFF2-40B4-BE49-F238E27FC236}">
                <a16:creationId xmlns:a16="http://schemas.microsoft.com/office/drawing/2014/main" id="{48CA8C40-6727-4FFC-9651-F9718949B5CF}"/>
              </a:ext>
            </a:extLst>
          </p:cNvPr>
          <p:cNvSpPr/>
          <p:nvPr/>
        </p:nvSpPr>
        <p:spPr>
          <a:xfrm>
            <a:off x="182554" y="692696"/>
            <a:ext cx="8568952" cy="461665"/>
          </a:xfrm>
          <a:prstGeom prst="rect">
            <a:avLst/>
          </a:prstGeom>
        </p:spPr>
        <p:txBody>
          <a:bodyPr wrap="square">
            <a:spAutoFit/>
          </a:bodyPr>
          <a:lstStyle/>
          <a:p>
            <a:pPr algn="ctr">
              <a:defRPr/>
            </a:pPr>
            <a:r>
              <a:rPr lang="pl-PL" sz="2400" b="0" dirty="0" err="1">
                <a:solidFill>
                  <a:schemeClr val="accent2">
                    <a:lumMod val="75000"/>
                  </a:schemeClr>
                </a:solidFill>
                <a:highlight>
                  <a:srgbClr val="FFFF00"/>
                </a:highlight>
              </a:rPr>
              <a:t>Galvanic</a:t>
            </a:r>
            <a:r>
              <a:rPr lang="pl-PL" sz="2400" b="0" dirty="0">
                <a:solidFill>
                  <a:schemeClr val="accent2">
                    <a:lumMod val="75000"/>
                  </a:schemeClr>
                </a:solidFill>
                <a:highlight>
                  <a:srgbClr val="FFFF00"/>
                </a:highlight>
              </a:rPr>
              <a:t> Skin </a:t>
            </a:r>
            <a:r>
              <a:rPr lang="pl-PL" sz="2400" b="0" dirty="0" err="1">
                <a:solidFill>
                  <a:schemeClr val="accent2">
                    <a:lumMod val="75000"/>
                  </a:schemeClr>
                </a:solidFill>
                <a:highlight>
                  <a:srgbClr val="FFFF00"/>
                </a:highlight>
              </a:rPr>
              <a:t>Response</a:t>
            </a:r>
            <a:r>
              <a:rPr lang="pl-PL" sz="2400" b="0" dirty="0">
                <a:solidFill>
                  <a:schemeClr val="accent2">
                    <a:lumMod val="75000"/>
                  </a:schemeClr>
                </a:solidFill>
                <a:highlight>
                  <a:srgbClr val="FFFF00"/>
                </a:highlight>
              </a:rPr>
              <a:t> - </a:t>
            </a:r>
            <a:r>
              <a:rPr lang="pl-PL" sz="2400" b="0" dirty="0" err="1">
                <a:solidFill>
                  <a:schemeClr val="accent2">
                    <a:lumMod val="75000"/>
                  </a:schemeClr>
                </a:solidFill>
                <a:highlight>
                  <a:srgbClr val="FFFF00"/>
                </a:highlight>
              </a:rPr>
              <a:t>applications</a:t>
            </a:r>
            <a:endParaRPr lang="pl-PL" sz="2400" dirty="0">
              <a:solidFill>
                <a:schemeClr val="accent2">
                  <a:lumMod val="75000"/>
                </a:schemeClr>
              </a:solidFill>
            </a:endParaRPr>
          </a:p>
        </p:txBody>
      </p:sp>
      <p:pic>
        <p:nvPicPr>
          <p:cNvPr id="1026" name="Picture 2">
            <a:extLst>
              <a:ext uri="{FF2B5EF4-FFF2-40B4-BE49-F238E27FC236}">
                <a16:creationId xmlns:a16="http://schemas.microsoft.com/office/drawing/2014/main" id="{A23DDDAA-CD89-4182-A56C-486FFF9493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88" t="15000" r="18500" b="15000"/>
          <a:stretch/>
        </p:blipFill>
        <p:spPr bwMode="auto">
          <a:xfrm>
            <a:off x="3272814" y="1607605"/>
            <a:ext cx="5688632" cy="3600400"/>
          </a:xfrm>
          <a:prstGeom prst="rect">
            <a:avLst/>
          </a:prstGeom>
          <a:noFill/>
          <a:extLst>
            <a:ext uri="{909E8E84-426E-40DD-AFC4-6F175D3DCCD1}">
              <a14:hiddenFill xmlns:a14="http://schemas.microsoft.com/office/drawing/2010/main">
                <a:solidFill>
                  <a:srgbClr val="FFFFFF"/>
                </a:solidFill>
              </a14:hiddenFill>
            </a:ext>
          </a:extLst>
        </p:spPr>
      </p:pic>
      <p:sp>
        <p:nvSpPr>
          <p:cNvPr id="13" name="pole tekstowe 12">
            <a:extLst>
              <a:ext uri="{FF2B5EF4-FFF2-40B4-BE49-F238E27FC236}">
                <a16:creationId xmlns:a16="http://schemas.microsoft.com/office/drawing/2014/main" id="{C7C31EE4-A62A-47A4-BAD9-F149E597FD8C}"/>
              </a:ext>
            </a:extLst>
          </p:cNvPr>
          <p:cNvSpPr txBox="1"/>
          <p:nvPr/>
        </p:nvSpPr>
        <p:spPr>
          <a:xfrm>
            <a:off x="3419872" y="5191767"/>
            <a:ext cx="5541574" cy="923330"/>
          </a:xfrm>
          <a:prstGeom prst="rect">
            <a:avLst/>
          </a:prstGeom>
          <a:noFill/>
        </p:spPr>
        <p:txBody>
          <a:bodyPr wrap="square">
            <a:spAutoFit/>
          </a:bodyPr>
          <a:lstStyle/>
          <a:p>
            <a:r>
              <a:rPr kumimoji="0" lang="pl-PL" sz="18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It </a:t>
            </a:r>
            <a:r>
              <a:rPr kumimoji="0" lang="en-GB" sz="18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monitors the conductivity of the skin between two disposable tab electrodes that are placed</a:t>
            </a:r>
            <a:r>
              <a:rPr kumimoji="0" lang="pl-PL" sz="18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0"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e.g</a:t>
            </a:r>
            <a:r>
              <a:rPr kumimoji="0" lang="pl-PL" sz="18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en-GB" sz="18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on two adjacent fingers of one hand</a:t>
            </a:r>
            <a:endParaRPr lang="en-GB" sz="1800" dirty="0"/>
          </a:p>
        </p:txBody>
      </p:sp>
    </p:spTree>
    <p:extLst>
      <p:ext uri="{BB962C8B-B14F-4D97-AF65-F5344CB8AC3E}">
        <p14:creationId xmlns:p14="http://schemas.microsoft.com/office/powerpoint/2010/main" val="1551256790"/>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830997"/>
          </a:xfrm>
          <a:prstGeom prst="rect">
            <a:avLst/>
          </a:prstGeom>
        </p:spPr>
        <p:txBody>
          <a:bodyPr wrap="square">
            <a:spAutoFit/>
          </a:bodyPr>
          <a:lstStyle/>
          <a:p>
            <a:pPr algn="ctr">
              <a:defRPr/>
            </a:pPr>
            <a:r>
              <a:rPr lang="pl-PL" sz="2400" dirty="0">
                <a:solidFill>
                  <a:schemeClr val="accent2">
                    <a:lumMod val="75000"/>
                  </a:schemeClr>
                </a:solidFill>
              </a:rPr>
              <a:t>Body Sensor Networks - </a:t>
            </a:r>
            <a:r>
              <a:rPr lang="pl-PL" sz="2400" dirty="0" err="1">
                <a:solidFill>
                  <a:schemeClr val="accent2">
                    <a:lumMod val="75000"/>
                  </a:schemeClr>
                </a:solidFill>
              </a:rPr>
              <a:t>Multimodal</a:t>
            </a:r>
            <a:r>
              <a:rPr lang="pl-PL" sz="2400" dirty="0">
                <a:solidFill>
                  <a:schemeClr val="accent2">
                    <a:lumMod val="75000"/>
                  </a:schemeClr>
                </a:solidFill>
              </a:rPr>
              <a:t> </a:t>
            </a:r>
            <a:r>
              <a:rPr lang="pl-PL" sz="2400" dirty="0" err="1">
                <a:solidFill>
                  <a:schemeClr val="accent2">
                    <a:lumMod val="75000"/>
                  </a:schemeClr>
                </a:solidFill>
              </a:rPr>
              <a:t>synchronized</a:t>
            </a:r>
            <a:r>
              <a:rPr lang="pl-PL" sz="2400" dirty="0">
                <a:solidFill>
                  <a:schemeClr val="accent2">
                    <a:lumMod val="75000"/>
                  </a:schemeClr>
                </a:solidFill>
              </a:rPr>
              <a:t> </a:t>
            </a:r>
            <a:r>
              <a:rPr lang="pl-PL" sz="2400" dirty="0" err="1">
                <a:solidFill>
                  <a:schemeClr val="accent2">
                    <a:lumMod val="75000"/>
                  </a:schemeClr>
                </a:solidFill>
              </a:rPr>
              <a:t>recording</a:t>
            </a:r>
            <a:r>
              <a:rPr lang="pl-PL" sz="2400" dirty="0">
                <a:solidFill>
                  <a:schemeClr val="accent2">
                    <a:lumMod val="75000"/>
                  </a:schemeClr>
                </a:solidFill>
              </a:rPr>
              <a:t> </a:t>
            </a:r>
          </a:p>
          <a:p>
            <a:pPr algn="ctr">
              <a:defRPr/>
            </a:pPr>
            <a:r>
              <a:rPr lang="pl-PL" sz="2400" dirty="0">
                <a:solidFill>
                  <a:schemeClr val="accent2">
                    <a:lumMod val="75000"/>
                  </a:schemeClr>
                </a:solidFill>
              </a:rPr>
              <a:t>  </a:t>
            </a:r>
          </a:p>
        </p:txBody>
      </p:sp>
      <p:sp>
        <p:nvSpPr>
          <p:cNvPr id="14" name="Prostokąt 3">
            <a:extLst>
              <a:ext uri="{FF2B5EF4-FFF2-40B4-BE49-F238E27FC236}">
                <a16:creationId xmlns:a16="http://schemas.microsoft.com/office/drawing/2014/main" id="{C56B10F0-F5A8-49E5-9AB1-7C54A87DE64A}"/>
              </a:ext>
            </a:extLst>
          </p:cNvPr>
          <p:cNvSpPr/>
          <p:nvPr/>
        </p:nvSpPr>
        <p:spPr>
          <a:xfrm>
            <a:off x="160208" y="1229758"/>
            <a:ext cx="8781210" cy="1015663"/>
          </a:xfrm>
          <a:prstGeom prst="rect">
            <a:avLst/>
          </a:prstGeom>
        </p:spPr>
        <p:txBody>
          <a:bodyPr wrap="square">
            <a:spAutoFit/>
          </a:bodyPr>
          <a:lstStyle/>
          <a:p>
            <a:pPr algn="just">
              <a:defRPr/>
            </a:pPr>
            <a:r>
              <a:rPr lang="en-GB" sz="2000" b="0" dirty="0">
                <a:solidFill>
                  <a:schemeClr val="accent2">
                    <a:lumMod val="75000"/>
                  </a:schemeClr>
                </a:solidFill>
              </a:rPr>
              <a:t>A Fast Multimodal Ectopic Beat Detection Method</a:t>
            </a:r>
            <a:r>
              <a:rPr lang="pl-PL" sz="2000" b="0" dirty="0">
                <a:solidFill>
                  <a:schemeClr val="accent2">
                    <a:lumMod val="75000"/>
                  </a:schemeClr>
                </a:solidFill>
              </a:rPr>
              <a:t> </a:t>
            </a:r>
            <a:r>
              <a:rPr lang="pl-PL" sz="2000" b="0" dirty="0" err="1">
                <a:solidFill>
                  <a:schemeClr val="accent2">
                    <a:lumMod val="75000"/>
                  </a:schemeClr>
                </a:solidFill>
              </a:rPr>
              <a:t>example</a:t>
            </a:r>
            <a:r>
              <a:rPr lang="pl-PL" sz="2000" b="0" dirty="0">
                <a:solidFill>
                  <a:schemeClr val="accent2">
                    <a:lumMod val="75000"/>
                  </a:schemeClr>
                </a:solidFill>
              </a:rPr>
              <a:t>, a</a:t>
            </a:r>
            <a:r>
              <a:rPr lang="en-GB" sz="2000" b="0" dirty="0" err="1">
                <a:solidFill>
                  <a:schemeClr val="accent2">
                    <a:lumMod val="75000"/>
                  </a:schemeClr>
                </a:solidFill>
              </a:rPr>
              <a:t>pplied</a:t>
            </a:r>
            <a:r>
              <a:rPr lang="en-GB" sz="2000" b="0" dirty="0">
                <a:solidFill>
                  <a:schemeClr val="accent2">
                    <a:lumMod val="75000"/>
                  </a:schemeClr>
                </a:solidFill>
              </a:rPr>
              <a:t> for </a:t>
            </a:r>
            <a:r>
              <a:rPr lang="pl-PL" sz="2000" b="0" dirty="0">
                <a:solidFill>
                  <a:schemeClr val="accent2">
                    <a:lumMod val="75000"/>
                  </a:schemeClr>
                </a:solidFill>
              </a:rPr>
              <a:t>b</a:t>
            </a:r>
            <a:r>
              <a:rPr lang="en-GB" sz="2000" b="0" dirty="0" err="1">
                <a:solidFill>
                  <a:schemeClr val="accent2">
                    <a:lumMod val="75000"/>
                  </a:schemeClr>
                </a:solidFill>
              </a:rPr>
              <a:t>lood</a:t>
            </a:r>
            <a:r>
              <a:rPr lang="en-GB" sz="2000" b="0" dirty="0">
                <a:solidFill>
                  <a:schemeClr val="accent2">
                    <a:lumMod val="75000"/>
                  </a:schemeClr>
                </a:solidFill>
              </a:rPr>
              <a:t> </a:t>
            </a:r>
            <a:r>
              <a:rPr lang="pl-PL" sz="2000" b="0" dirty="0">
                <a:solidFill>
                  <a:schemeClr val="accent2">
                    <a:lumMod val="75000"/>
                  </a:schemeClr>
                </a:solidFill>
              </a:rPr>
              <a:t>p</a:t>
            </a:r>
            <a:r>
              <a:rPr lang="en-GB" sz="2000" b="0" dirty="0" err="1">
                <a:solidFill>
                  <a:schemeClr val="accent2">
                    <a:lumMod val="75000"/>
                  </a:schemeClr>
                </a:solidFill>
              </a:rPr>
              <a:t>ressure</a:t>
            </a:r>
            <a:r>
              <a:rPr lang="en-GB" sz="2000" b="0" dirty="0">
                <a:solidFill>
                  <a:schemeClr val="accent2">
                    <a:lumMod val="75000"/>
                  </a:schemeClr>
                </a:solidFill>
              </a:rPr>
              <a:t> </a:t>
            </a:r>
            <a:r>
              <a:rPr lang="pl-PL" sz="2000" b="0" dirty="0">
                <a:solidFill>
                  <a:schemeClr val="accent2">
                    <a:lumMod val="75000"/>
                  </a:schemeClr>
                </a:solidFill>
              </a:rPr>
              <a:t>e</a:t>
            </a:r>
            <a:r>
              <a:rPr lang="en-GB" sz="2000" b="0" dirty="0" err="1">
                <a:solidFill>
                  <a:schemeClr val="accent2">
                    <a:lumMod val="75000"/>
                  </a:schemeClr>
                </a:solidFill>
              </a:rPr>
              <a:t>stimation</a:t>
            </a:r>
            <a:r>
              <a:rPr lang="en-GB" sz="2000" b="0" dirty="0">
                <a:solidFill>
                  <a:schemeClr val="accent2">
                    <a:lumMod val="75000"/>
                  </a:schemeClr>
                </a:solidFill>
              </a:rPr>
              <a:t> </a:t>
            </a:r>
            <a:r>
              <a:rPr lang="pl-PL" sz="2000" b="0" dirty="0">
                <a:solidFill>
                  <a:schemeClr val="accent2">
                    <a:lumMod val="75000"/>
                  </a:schemeClr>
                </a:solidFill>
              </a:rPr>
              <a:t>b</a:t>
            </a:r>
            <a:r>
              <a:rPr lang="en-GB" sz="2000" b="0" dirty="0" err="1">
                <a:solidFill>
                  <a:schemeClr val="accent2">
                    <a:lumMod val="75000"/>
                  </a:schemeClr>
                </a:solidFill>
              </a:rPr>
              <a:t>ased</a:t>
            </a:r>
            <a:r>
              <a:rPr lang="en-GB" sz="2000" b="0" dirty="0">
                <a:solidFill>
                  <a:schemeClr val="accent2">
                    <a:lumMod val="75000"/>
                  </a:schemeClr>
                </a:solidFill>
              </a:rPr>
              <a:t> on </a:t>
            </a:r>
            <a:r>
              <a:rPr lang="pl-PL" sz="2000" b="0" dirty="0">
                <a:solidFill>
                  <a:schemeClr val="accent2">
                    <a:lumMod val="75000"/>
                  </a:schemeClr>
                </a:solidFill>
              </a:rPr>
              <a:t>p</a:t>
            </a:r>
            <a:r>
              <a:rPr lang="en-GB" sz="2000" b="0" dirty="0" err="1">
                <a:solidFill>
                  <a:schemeClr val="accent2">
                    <a:lumMod val="75000"/>
                  </a:schemeClr>
                </a:solidFill>
              </a:rPr>
              <a:t>ulse</a:t>
            </a:r>
            <a:r>
              <a:rPr lang="pl-PL" sz="2000" b="0" dirty="0">
                <a:solidFill>
                  <a:schemeClr val="accent2">
                    <a:lumMod val="75000"/>
                  </a:schemeClr>
                </a:solidFill>
              </a:rPr>
              <a:t> w</a:t>
            </a:r>
            <a:r>
              <a:rPr lang="en-GB" sz="2000" b="0" dirty="0" err="1">
                <a:solidFill>
                  <a:schemeClr val="accent2">
                    <a:lumMod val="75000"/>
                  </a:schemeClr>
                </a:solidFill>
              </a:rPr>
              <a:t>ave</a:t>
            </a:r>
            <a:r>
              <a:rPr lang="en-GB" sz="2000" b="0" dirty="0">
                <a:solidFill>
                  <a:schemeClr val="accent2">
                    <a:lumMod val="75000"/>
                  </a:schemeClr>
                </a:solidFill>
              </a:rPr>
              <a:t> </a:t>
            </a:r>
            <a:r>
              <a:rPr lang="pl-PL" sz="2000" b="0" dirty="0">
                <a:solidFill>
                  <a:schemeClr val="accent2">
                    <a:lumMod val="75000"/>
                  </a:schemeClr>
                </a:solidFill>
              </a:rPr>
              <a:t>v</a:t>
            </a:r>
            <a:r>
              <a:rPr lang="en-GB" sz="2000" b="0" dirty="0" err="1">
                <a:solidFill>
                  <a:schemeClr val="accent2">
                    <a:lumMod val="75000"/>
                  </a:schemeClr>
                </a:solidFill>
              </a:rPr>
              <a:t>elocity</a:t>
            </a:r>
            <a:r>
              <a:rPr lang="en-GB" sz="2000" b="0" dirty="0">
                <a:solidFill>
                  <a:schemeClr val="accent2">
                    <a:lumMod val="75000"/>
                  </a:schemeClr>
                </a:solidFill>
              </a:rPr>
              <a:t> </a:t>
            </a:r>
            <a:r>
              <a:rPr lang="pl-PL" sz="2000" b="0" dirty="0">
                <a:solidFill>
                  <a:schemeClr val="accent2">
                    <a:lumMod val="75000"/>
                  </a:schemeClr>
                </a:solidFill>
              </a:rPr>
              <a:t>m</a:t>
            </a:r>
            <a:r>
              <a:rPr lang="en-GB" sz="2000" b="0" dirty="0" err="1">
                <a:solidFill>
                  <a:schemeClr val="accent2">
                    <a:lumMod val="75000"/>
                  </a:schemeClr>
                </a:solidFill>
              </a:rPr>
              <a:t>easurements</a:t>
            </a:r>
            <a:r>
              <a:rPr lang="en-GB" sz="2000" b="0" dirty="0">
                <a:solidFill>
                  <a:schemeClr val="accent2">
                    <a:lumMod val="75000"/>
                  </a:schemeClr>
                </a:solidFill>
              </a:rPr>
              <a:t> in </a:t>
            </a:r>
            <a:r>
              <a:rPr lang="pl-PL" sz="2000" b="0" dirty="0">
                <a:solidFill>
                  <a:schemeClr val="accent2">
                    <a:lumMod val="75000"/>
                  </a:schemeClr>
                </a:solidFill>
              </a:rPr>
              <a:t>w</a:t>
            </a:r>
            <a:r>
              <a:rPr lang="en-GB" sz="2000" b="0" dirty="0" err="1">
                <a:solidFill>
                  <a:schemeClr val="accent2">
                    <a:lumMod val="75000"/>
                  </a:schemeClr>
                </a:solidFill>
              </a:rPr>
              <a:t>earable</a:t>
            </a:r>
            <a:r>
              <a:rPr lang="en-GB" sz="2000" b="0" dirty="0">
                <a:solidFill>
                  <a:schemeClr val="accent2">
                    <a:lumMod val="75000"/>
                  </a:schemeClr>
                </a:solidFill>
              </a:rPr>
              <a:t> </a:t>
            </a:r>
            <a:r>
              <a:rPr lang="pl-PL" sz="2000" b="0" dirty="0">
                <a:solidFill>
                  <a:schemeClr val="accent2">
                    <a:lumMod val="75000"/>
                  </a:schemeClr>
                </a:solidFill>
              </a:rPr>
              <a:t>s</a:t>
            </a:r>
            <a:r>
              <a:rPr lang="en-GB" sz="2000" b="0" dirty="0" err="1">
                <a:solidFill>
                  <a:schemeClr val="accent2">
                    <a:lumMod val="75000"/>
                  </a:schemeClr>
                </a:solidFill>
              </a:rPr>
              <a:t>ensors</a:t>
            </a:r>
            <a:r>
              <a:rPr lang="pl-PL" sz="2000" b="0" dirty="0">
                <a:solidFill>
                  <a:schemeClr val="accent2">
                    <a:lumMod val="75000"/>
                  </a:schemeClr>
                </a:solidFill>
              </a:rPr>
              <a:t>.</a:t>
            </a:r>
          </a:p>
        </p:txBody>
      </p:sp>
      <p:pic>
        <p:nvPicPr>
          <p:cNvPr id="1026" name="Picture 2">
            <a:extLst>
              <a:ext uri="{FF2B5EF4-FFF2-40B4-BE49-F238E27FC236}">
                <a16:creationId xmlns:a16="http://schemas.microsoft.com/office/drawing/2014/main" id="{C9F16812-C207-4E5A-8655-A4B232EBA2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15" r="50000"/>
          <a:stretch/>
        </p:blipFill>
        <p:spPr bwMode="auto">
          <a:xfrm>
            <a:off x="323528" y="2418202"/>
            <a:ext cx="4662358" cy="3088499"/>
          </a:xfrm>
          <a:prstGeom prst="rect">
            <a:avLst/>
          </a:prstGeom>
          <a:noFill/>
          <a:extLst>
            <a:ext uri="{909E8E84-426E-40DD-AFC4-6F175D3DCCD1}">
              <a14:hiddenFill xmlns:a14="http://schemas.microsoft.com/office/drawing/2010/main">
                <a:solidFill>
                  <a:srgbClr val="FFFFFF"/>
                </a:solidFill>
              </a14:hiddenFill>
            </a:ext>
          </a:extLst>
        </p:spPr>
      </p:pic>
      <p:sp>
        <p:nvSpPr>
          <p:cNvPr id="11" name="pole tekstowe 10">
            <a:extLst>
              <a:ext uri="{FF2B5EF4-FFF2-40B4-BE49-F238E27FC236}">
                <a16:creationId xmlns:a16="http://schemas.microsoft.com/office/drawing/2014/main" id="{4C4CE756-5A17-48F4-A289-674D9B3BFACC}"/>
              </a:ext>
            </a:extLst>
          </p:cNvPr>
          <p:cNvSpPr txBox="1"/>
          <p:nvPr/>
        </p:nvSpPr>
        <p:spPr>
          <a:xfrm>
            <a:off x="160208" y="5518973"/>
            <a:ext cx="8565383"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Synchronized</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electrocardiography</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(ECG) and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photoplethysmography</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(PPG)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waveforms</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detecting</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single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premature</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ventricular</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ectopic</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beat </a:t>
            </a:r>
          </a:p>
        </p:txBody>
      </p:sp>
      <p:pic>
        <p:nvPicPr>
          <p:cNvPr id="5" name="Obraz 4">
            <a:extLst>
              <a:ext uri="{FF2B5EF4-FFF2-40B4-BE49-F238E27FC236}">
                <a16:creationId xmlns:a16="http://schemas.microsoft.com/office/drawing/2014/main" id="{A7A03C7F-17AA-46EE-99CE-481AA55B628E}"/>
              </a:ext>
            </a:extLst>
          </p:cNvPr>
          <p:cNvPicPr>
            <a:picLocks noChangeAspect="1"/>
          </p:cNvPicPr>
          <p:nvPr/>
        </p:nvPicPr>
        <p:blipFill rotWithShape="1">
          <a:blip r:embed="rId4"/>
          <a:srcRect t="4892"/>
          <a:stretch/>
        </p:blipFill>
        <p:spPr>
          <a:xfrm>
            <a:off x="4976842" y="2515727"/>
            <a:ext cx="3949903" cy="2168244"/>
          </a:xfrm>
          <a:prstGeom prst="rect">
            <a:avLst/>
          </a:prstGeom>
        </p:spPr>
      </p:pic>
      <p:sp>
        <p:nvSpPr>
          <p:cNvPr id="15" name="pole tekstowe 14">
            <a:extLst>
              <a:ext uri="{FF2B5EF4-FFF2-40B4-BE49-F238E27FC236}">
                <a16:creationId xmlns:a16="http://schemas.microsoft.com/office/drawing/2014/main" id="{247A9EA5-C998-4632-9846-5CC9FCBEAD82}"/>
              </a:ext>
            </a:extLst>
          </p:cNvPr>
          <p:cNvSpPr txBox="1"/>
          <p:nvPr/>
        </p:nvSpPr>
        <p:spPr>
          <a:xfrm>
            <a:off x="4845439" y="4663892"/>
            <a:ext cx="4191057" cy="584775"/>
          </a:xfrm>
          <a:prstGeom prst="rect">
            <a:avLst/>
          </a:prstGeom>
          <a:noFill/>
        </p:spPr>
        <p:txBody>
          <a:bodyPr wrap="square">
            <a:spAutoFit/>
          </a:bodyPr>
          <a:lstStyle/>
          <a:p>
            <a:pPr algn="ctr"/>
            <a:r>
              <a:rPr kumimoji="0" lang="pl-PL" sz="1600" b="0" i="1" u="none" strike="noStrike" kern="1200" cap="none" spc="0" normalizeH="0" baseline="0" noProof="0" dirty="0">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Digital </a:t>
            </a:r>
            <a:r>
              <a:rPr kumimoji="0" lang="pl-PL" sz="1600" b="0" i="1" u="none" strike="noStrike" kern="1200" cap="none" spc="0" normalizeH="0" baseline="0" noProof="0" dirty="0" err="1">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Signal</a:t>
            </a:r>
            <a:r>
              <a:rPr kumimoji="0" lang="pl-PL" sz="1600" b="0" i="1" u="none" strike="noStrike" kern="1200" cap="none" spc="0" normalizeH="0" baseline="0" noProof="0" dirty="0">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 Processing (DSP) </a:t>
            </a:r>
            <a:r>
              <a:rPr kumimoji="0" lang="pl-PL" sz="1600" b="0" i="1" u="none" strike="noStrike" kern="1200" cap="none" spc="0" normalizeH="0" baseline="0" noProof="0" dirty="0" err="1">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methods</a:t>
            </a:r>
            <a:r>
              <a:rPr kumimoji="0" lang="pl-PL" sz="1600" b="0" i="1" u="none" strike="noStrike" kern="1200" cap="none" spc="0" normalizeH="0" baseline="0" noProof="0" dirty="0">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 for  automatic </a:t>
            </a:r>
            <a:r>
              <a:rPr kumimoji="0" lang="pl-PL" sz="1600" b="0" i="1" u="none" strike="noStrike" kern="1200" cap="none" spc="0" normalizeH="0" baseline="0" noProof="0" dirty="0" err="1">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feature</a:t>
            </a:r>
            <a:r>
              <a:rPr kumimoji="0" lang="pl-PL" sz="1600" b="0" i="1" u="none" strike="noStrike" kern="1200" cap="none" spc="0" normalizeH="0" baseline="0" noProof="0" dirty="0">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600" b="0" i="1" u="none" strike="noStrike" kern="1200" cap="none" spc="0" normalizeH="0" baseline="0" noProof="0" dirty="0" err="1">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extraction</a:t>
            </a:r>
            <a:r>
              <a:rPr kumimoji="0" lang="pl-PL" sz="1600" b="0" i="1" u="none" strike="noStrike" kern="1200" cap="none" spc="0" normalizeH="0" baseline="0" noProof="0" dirty="0">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 </a:t>
            </a:r>
            <a:endParaRPr lang="en-GB" sz="1600" dirty="0">
              <a:highlight>
                <a:srgbClr val="FFFF00"/>
              </a:highlight>
            </a:endParaRPr>
          </a:p>
        </p:txBody>
      </p:sp>
    </p:spTree>
    <p:extLst>
      <p:ext uri="{BB962C8B-B14F-4D97-AF65-F5344CB8AC3E}">
        <p14:creationId xmlns:p14="http://schemas.microsoft.com/office/powerpoint/2010/main" val="1284786816"/>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200329"/>
          </a:xfrm>
          <a:prstGeom prst="rect">
            <a:avLst/>
          </a:prstGeom>
        </p:spPr>
        <p:txBody>
          <a:bodyPr wrap="square">
            <a:spAutoFit/>
          </a:bodyPr>
          <a:lstStyle/>
          <a:p>
            <a:pPr algn="ctr">
              <a:defRPr/>
            </a:pPr>
            <a:r>
              <a:rPr lang="en-GB" sz="2400" dirty="0">
                <a:solidFill>
                  <a:schemeClr val="accent2">
                    <a:lumMod val="75000"/>
                  </a:schemeClr>
                </a:solidFill>
              </a:rPr>
              <a:t>Body Sensor Networks:</a:t>
            </a:r>
          </a:p>
          <a:p>
            <a:pPr algn="ctr">
              <a:defRPr/>
            </a:pPr>
            <a:r>
              <a:rPr lang="en-GB" sz="2400" dirty="0">
                <a:solidFill>
                  <a:schemeClr val="accent2">
                    <a:lumMod val="75000"/>
                  </a:schemeClr>
                </a:solidFill>
              </a:rPr>
              <a:t>Complex system example for </a:t>
            </a:r>
            <a:r>
              <a:rPr lang="en-GB" sz="2400" dirty="0">
                <a:solidFill>
                  <a:schemeClr val="accent2">
                    <a:lumMod val="75000"/>
                  </a:schemeClr>
                </a:solidFill>
                <a:highlight>
                  <a:srgbClr val="FFFF00"/>
                </a:highlight>
              </a:rPr>
              <a:t>emotion recognition</a:t>
            </a:r>
          </a:p>
          <a:p>
            <a:pPr algn="ctr">
              <a:defRPr/>
            </a:pPr>
            <a:r>
              <a:rPr lang="en-GB" sz="2400" dirty="0">
                <a:solidFill>
                  <a:schemeClr val="accent2">
                    <a:lumMod val="75000"/>
                  </a:schemeClr>
                </a:solidFill>
              </a:rPr>
              <a:t>  </a:t>
            </a:r>
          </a:p>
        </p:txBody>
      </p:sp>
      <p:sp>
        <p:nvSpPr>
          <p:cNvPr id="14" name="Prostokąt 3">
            <a:extLst>
              <a:ext uri="{FF2B5EF4-FFF2-40B4-BE49-F238E27FC236}">
                <a16:creationId xmlns:a16="http://schemas.microsoft.com/office/drawing/2014/main" id="{C56B10F0-F5A8-49E5-9AB1-7C54A87DE64A}"/>
              </a:ext>
            </a:extLst>
          </p:cNvPr>
          <p:cNvSpPr/>
          <p:nvPr/>
        </p:nvSpPr>
        <p:spPr>
          <a:xfrm>
            <a:off x="160208" y="1609333"/>
            <a:ext cx="8781210" cy="1015663"/>
          </a:xfrm>
          <a:prstGeom prst="rect">
            <a:avLst/>
          </a:prstGeom>
        </p:spPr>
        <p:txBody>
          <a:bodyPr wrap="square">
            <a:spAutoFit/>
          </a:bodyPr>
          <a:lstStyle/>
          <a:p>
            <a:pPr algn="just">
              <a:defRPr/>
            </a:pPr>
            <a:r>
              <a:rPr lang="pl-PL" sz="2000" b="0" dirty="0" err="1">
                <a:solidFill>
                  <a:schemeClr val="accent2">
                    <a:lumMod val="75000"/>
                  </a:schemeClr>
                </a:solidFill>
              </a:rPr>
              <a:t>Emotional</a:t>
            </a:r>
            <a:r>
              <a:rPr lang="pl-PL" sz="2000" b="0" dirty="0">
                <a:solidFill>
                  <a:schemeClr val="accent2">
                    <a:lumMod val="75000"/>
                  </a:schemeClr>
                </a:solidFill>
              </a:rPr>
              <a:t> </a:t>
            </a:r>
            <a:r>
              <a:rPr lang="pl-PL" sz="2000" b="0" dirty="0" err="1">
                <a:solidFill>
                  <a:schemeClr val="accent2">
                    <a:lumMod val="75000"/>
                  </a:schemeClr>
                </a:solidFill>
              </a:rPr>
              <a:t>state</a:t>
            </a:r>
            <a:r>
              <a:rPr lang="pl-PL" sz="2000" b="0" dirty="0">
                <a:solidFill>
                  <a:schemeClr val="accent2">
                    <a:lumMod val="75000"/>
                  </a:schemeClr>
                </a:solidFill>
              </a:rPr>
              <a:t> of </a:t>
            </a:r>
            <a:r>
              <a:rPr lang="pl-PL" sz="2000" b="0" dirty="0" err="1">
                <a:solidFill>
                  <a:schemeClr val="accent2">
                    <a:lumMod val="75000"/>
                  </a:schemeClr>
                </a:solidFill>
              </a:rPr>
              <a:t>human</a:t>
            </a:r>
            <a:r>
              <a:rPr lang="pl-PL" sz="2000" b="0" dirty="0">
                <a:solidFill>
                  <a:schemeClr val="accent2">
                    <a:lumMod val="75000"/>
                  </a:schemeClr>
                </a:solidFill>
              </a:rPr>
              <a:t> </a:t>
            </a:r>
            <a:r>
              <a:rPr lang="pl-PL" sz="2000" b="0" dirty="0" err="1">
                <a:solidFill>
                  <a:schemeClr val="accent2">
                    <a:lumMod val="75000"/>
                  </a:schemeClr>
                </a:solidFill>
              </a:rPr>
              <a:t>depends</a:t>
            </a:r>
            <a:r>
              <a:rPr lang="pl-PL" sz="2000" b="0" dirty="0">
                <a:solidFill>
                  <a:schemeClr val="accent2">
                    <a:lumMod val="75000"/>
                  </a:schemeClr>
                </a:solidFill>
              </a:rPr>
              <a:t> on </a:t>
            </a:r>
            <a:r>
              <a:rPr lang="pl-PL" sz="2000" b="0" dirty="0" err="1">
                <a:solidFill>
                  <a:schemeClr val="accent2">
                    <a:lumMod val="75000"/>
                  </a:schemeClr>
                </a:solidFill>
              </a:rPr>
              <a:t>many</a:t>
            </a:r>
            <a:r>
              <a:rPr lang="pl-PL" sz="2000" b="0" dirty="0">
                <a:solidFill>
                  <a:schemeClr val="accent2">
                    <a:lumMod val="75000"/>
                  </a:schemeClr>
                </a:solidFill>
              </a:rPr>
              <a:t> </a:t>
            </a:r>
            <a:r>
              <a:rPr lang="pl-PL" sz="2000" b="0" dirty="0" err="1">
                <a:solidFill>
                  <a:schemeClr val="accent2">
                    <a:lumMod val="75000"/>
                  </a:schemeClr>
                </a:solidFill>
              </a:rPr>
              <a:t>factors</a:t>
            </a:r>
            <a:r>
              <a:rPr lang="pl-PL" sz="2000" b="0" dirty="0">
                <a:solidFill>
                  <a:schemeClr val="accent2">
                    <a:lumMod val="75000"/>
                  </a:schemeClr>
                </a:solidFill>
              </a:rPr>
              <a:t> </a:t>
            </a:r>
            <a:r>
              <a:rPr lang="pl-PL" sz="2000" b="0" dirty="0" err="1">
                <a:solidFill>
                  <a:schemeClr val="accent2">
                    <a:lumMod val="75000"/>
                  </a:schemeClr>
                </a:solidFill>
              </a:rPr>
              <a:t>so</a:t>
            </a:r>
            <a:r>
              <a:rPr lang="pl-PL" sz="2000" b="0" dirty="0">
                <a:solidFill>
                  <a:schemeClr val="accent2">
                    <a:lumMod val="75000"/>
                  </a:schemeClr>
                </a:solidFill>
              </a:rPr>
              <a:t> </a:t>
            </a:r>
            <a:r>
              <a:rPr lang="pl-PL" sz="2000" b="0" dirty="0" err="1">
                <a:solidFill>
                  <a:schemeClr val="accent2">
                    <a:lumMod val="75000"/>
                  </a:schemeClr>
                </a:solidFill>
              </a:rPr>
              <a:t>multimodal</a:t>
            </a:r>
            <a:r>
              <a:rPr lang="pl-PL" sz="2000" b="0" dirty="0">
                <a:solidFill>
                  <a:schemeClr val="accent2">
                    <a:lumMod val="75000"/>
                  </a:schemeClr>
                </a:solidFill>
              </a:rPr>
              <a:t> </a:t>
            </a:r>
            <a:r>
              <a:rPr lang="pl-PL" sz="2000" b="0" dirty="0" err="1">
                <a:solidFill>
                  <a:schemeClr val="accent2">
                    <a:lumMod val="75000"/>
                  </a:schemeClr>
                </a:solidFill>
              </a:rPr>
              <a:t>systems</a:t>
            </a:r>
            <a:r>
              <a:rPr lang="pl-PL" sz="2000" b="0" dirty="0">
                <a:solidFill>
                  <a:schemeClr val="accent2">
                    <a:lumMod val="75000"/>
                  </a:schemeClr>
                </a:solidFill>
              </a:rPr>
              <a:t> </a:t>
            </a:r>
            <a:r>
              <a:rPr lang="pl-PL" sz="2000" b="0" dirty="0" err="1">
                <a:solidFill>
                  <a:schemeClr val="accent2">
                    <a:lumMod val="75000"/>
                  </a:schemeClr>
                </a:solidFill>
              </a:rPr>
              <a:t>gathering</a:t>
            </a:r>
            <a:r>
              <a:rPr lang="pl-PL" sz="2000" b="0" dirty="0">
                <a:solidFill>
                  <a:schemeClr val="accent2">
                    <a:lumMod val="75000"/>
                  </a:schemeClr>
                </a:solidFill>
              </a:rPr>
              <a:t> and </a:t>
            </a:r>
            <a:r>
              <a:rPr lang="pl-PL" sz="2000" b="0" dirty="0" err="1">
                <a:solidFill>
                  <a:schemeClr val="accent2">
                    <a:lumMod val="75000"/>
                  </a:schemeClr>
                </a:solidFill>
              </a:rPr>
              <a:t>processing</a:t>
            </a:r>
            <a:r>
              <a:rPr lang="pl-PL" sz="2000" b="0" dirty="0">
                <a:solidFill>
                  <a:schemeClr val="accent2">
                    <a:lumMod val="75000"/>
                  </a:schemeClr>
                </a:solidFill>
              </a:rPr>
              <a:t> </a:t>
            </a:r>
            <a:r>
              <a:rPr lang="pl-PL" sz="2000" b="0" dirty="0" err="1">
                <a:solidFill>
                  <a:schemeClr val="accent2">
                    <a:lumMod val="75000"/>
                  </a:schemeClr>
                </a:solidFill>
              </a:rPr>
              <a:t>information</a:t>
            </a:r>
            <a:r>
              <a:rPr lang="pl-PL" sz="2000" b="0" dirty="0">
                <a:solidFill>
                  <a:schemeClr val="accent2">
                    <a:lumMod val="75000"/>
                  </a:schemeClr>
                </a:solidFill>
              </a:rPr>
              <a:t> from </a:t>
            </a:r>
            <a:r>
              <a:rPr lang="pl-PL" sz="2000" b="0" dirty="0" err="1">
                <a:solidFill>
                  <a:schemeClr val="accent2">
                    <a:lumMod val="75000"/>
                  </a:schemeClr>
                </a:solidFill>
              </a:rPr>
              <a:t>many</a:t>
            </a:r>
            <a:r>
              <a:rPr lang="pl-PL" sz="2000" b="0" dirty="0">
                <a:solidFill>
                  <a:schemeClr val="accent2">
                    <a:lumMod val="75000"/>
                  </a:schemeClr>
                </a:solidFill>
              </a:rPr>
              <a:t> </a:t>
            </a:r>
            <a:r>
              <a:rPr lang="pl-PL" sz="2000" b="0" dirty="0" err="1">
                <a:solidFill>
                  <a:schemeClr val="accent2">
                    <a:lumMod val="75000"/>
                  </a:schemeClr>
                </a:solidFill>
              </a:rPr>
              <a:t>different</a:t>
            </a:r>
            <a:r>
              <a:rPr lang="pl-PL" sz="2000" b="0" dirty="0">
                <a:solidFill>
                  <a:schemeClr val="accent2">
                    <a:lumMod val="75000"/>
                  </a:schemeClr>
                </a:solidFill>
              </a:rPr>
              <a:t> </a:t>
            </a:r>
            <a:r>
              <a:rPr lang="pl-PL" sz="2000" b="0" dirty="0" err="1">
                <a:solidFill>
                  <a:schemeClr val="accent2">
                    <a:lumMod val="75000"/>
                  </a:schemeClr>
                </a:solidFill>
              </a:rPr>
              <a:t>sensors</a:t>
            </a:r>
            <a:r>
              <a:rPr lang="pl-PL" sz="2000" b="0" dirty="0">
                <a:solidFill>
                  <a:schemeClr val="accent2">
                    <a:lumMod val="75000"/>
                  </a:schemeClr>
                </a:solidFill>
              </a:rPr>
              <a:t> </a:t>
            </a:r>
            <a:r>
              <a:rPr lang="pl-PL" sz="2000" b="0" dirty="0" err="1">
                <a:solidFill>
                  <a:schemeClr val="accent2">
                    <a:lumMod val="75000"/>
                  </a:schemeClr>
                </a:solidFill>
              </a:rPr>
              <a:t>are</a:t>
            </a:r>
            <a:r>
              <a:rPr lang="pl-PL" sz="2000" b="0" dirty="0">
                <a:solidFill>
                  <a:schemeClr val="accent2">
                    <a:lumMod val="75000"/>
                  </a:schemeClr>
                </a:solidFill>
              </a:rPr>
              <a:t> </a:t>
            </a:r>
            <a:r>
              <a:rPr lang="pl-PL" sz="2000" b="0" dirty="0" err="1">
                <a:solidFill>
                  <a:schemeClr val="accent2">
                    <a:lumMod val="75000"/>
                  </a:schemeClr>
                </a:solidFill>
              </a:rPr>
              <a:t>developed</a:t>
            </a:r>
            <a:r>
              <a:rPr lang="pl-PL" sz="2000" b="0" dirty="0">
                <a:solidFill>
                  <a:schemeClr val="accent2">
                    <a:lumMod val="75000"/>
                  </a:schemeClr>
                </a:solidFill>
              </a:rPr>
              <a:t>. </a:t>
            </a:r>
          </a:p>
        </p:txBody>
      </p:sp>
      <p:pic>
        <p:nvPicPr>
          <p:cNvPr id="3" name="Obraz 2">
            <a:extLst>
              <a:ext uri="{FF2B5EF4-FFF2-40B4-BE49-F238E27FC236}">
                <a16:creationId xmlns:a16="http://schemas.microsoft.com/office/drawing/2014/main" id="{00F978B5-7C5F-44D4-954E-6C20554AF5AD}"/>
              </a:ext>
            </a:extLst>
          </p:cNvPr>
          <p:cNvPicPr>
            <a:picLocks noChangeAspect="1"/>
          </p:cNvPicPr>
          <p:nvPr/>
        </p:nvPicPr>
        <p:blipFill>
          <a:blip r:embed="rId3"/>
          <a:stretch>
            <a:fillRect/>
          </a:stretch>
        </p:blipFill>
        <p:spPr>
          <a:xfrm>
            <a:off x="4860032" y="2644433"/>
            <a:ext cx="3775086" cy="2896821"/>
          </a:xfrm>
          <a:prstGeom prst="rect">
            <a:avLst/>
          </a:prstGeom>
        </p:spPr>
      </p:pic>
      <p:pic>
        <p:nvPicPr>
          <p:cNvPr id="6" name="Obraz 5">
            <a:extLst>
              <a:ext uri="{FF2B5EF4-FFF2-40B4-BE49-F238E27FC236}">
                <a16:creationId xmlns:a16="http://schemas.microsoft.com/office/drawing/2014/main" id="{5CF43E10-7430-4A31-8974-D5B5BD3769D2}"/>
              </a:ext>
            </a:extLst>
          </p:cNvPr>
          <p:cNvPicPr>
            <a:picLocks noChangeAspect="1"/>
          </p:cNvPicPr>
          <p:nvPr/>
        </p:nvPicPr>
        <p:blipFill>
          <a:blip r:embed="rId4"/>
          <a:stretch>
            <a:fillRect/>
          </a:stretch>
        </p:blipFill>
        <p:spPr>
          <a:xfrm>
            <a:off x="508880" y="2644433"/>
            <a:ext cx="3775086" cy="3122536"/>
          </a:xfrm>
          <a:prstGeom prst="rect">
            <a:avLst/>
          </a:prstGeom>
        </p:spPr>
      </p:pic>
      <p:sp>
        <p:nvSpPr>
          <p:cNvPr id="17" name="pole tekstowe 16">
            <a:extLst>
              <a:ext uri="{FF2B5EF4-FFF2-40B4-BE49-F238E27FC236}">
                <a16:creationId xmlns:a16="http://schemas.microsoft.com/office/drawing/2014/main" id="{DA867D86-AE6E-4CDE-85B7-54FF45676C02}"/>
              </a:ext>
            </a:extLst>
          </p:cNvPr>
          <p:cNvSpPr txBox="1"/>
          <p:nvPr/>
        </p:nvSpPr>
        <p:spPr>
          <a:xfrm>
            <a:off x="218885" y="5737962"/>
            <a:ext cx="8781210" cy="338554"/>
          </a:xfrm>
          <a:prstGeom prst="rect">
            <a:avLst/>
          </a:prstGeom>
          <a:noFill/>
        </p:spPr>
        <p:txBody>
          <a:bodyPr wrap="square">
            <a:spAutoFit/>
          </a:bodyPr>
          <a:lstStyle/>
          <a:p>
            <a:r>
              <a:rPr lang="en-GB" sz="1600" b="0" i="1" dirty="0">
                <a:solidFill>
                  <a:schemeClr val="accent2">
                    <a:lumMod val="75000"/>
                  </a:schemeClr>
                </a:solidFill>
              </a:rPr>
              <a:t>The relationship between performance and arousal</a:t>
            </a:r>
            <a:r>
              <a:rPr lang="pl-PL" sz="1600" b="0" i="1" dirty="0">
                <a:solidFill>
                  <a:schemeClr val="accent2">
                    <a:lumMod val="75000"/>
                  </a:schemeClr>
                </a:solidFill>
              </a:rPr>
              <a:t> and 2-D </a:t>
            </a:r>
            <a:r>
              <a:rPr lang="pl-PL" sz="1600" b="0" i="1" dirty="0" err="1">
                <a:solidFill>
                  <a:schemeClr val="accent2">
                    <a:lumMod val="75000"/>
                  </a:schemeClr>
                </a:solidFill>
              </a:rPr>
              <a:t>emotion</a:t>
            </a:r>
            <a:r>
              <a:rPr lang="pl-PL" sz="1600" b="0" i="1" dirty="0">
                <a:solidFill>
                  <a:schemeClr val="accent2">
                    <a:lumMod val="75000"/>
                  </a:schemeClr>
                </a:solidFill>
              </a:rPr>
              <a:t> </a:t>
            </a:r>
            <a:r>
              <a:rPr lang="pl-PL" sz="1600" b="0" i="1" dirty="0" err="1">
                <a:solidFill>
                  <a:schemeClr val="accent2">
                    <a:lumMod val="75000"/>
                  </a:schemeClr>
                </a:solidFill>
              </a:rPr>
              <a:t>space</a:t>
            </a:r>
            <a:r>
              <a:rPr lang="pl-PL" sz="1600" b="0" i="1" dirty="0">
                <a:solidFill>
                  <a:schemeClr val="accent2">
                    <a:lumMod val="75000"/>
                  </a:schemeClr>
                </a:solidFill>
              </a:rPr>
              <a:t> model is </a:t>
            </a:r>
            <a:r>
              <a:rPr lang="pl-PL" sz="1600" b="0" i="1" dirty="0" err="1">
                <a:solidFill>
                  <a:schemeClr val="accent2">
                    <a:lumMod val="75000"/>
                  </a:schemeClr>
                </a:solidFill>
              </a:rPr>
              <a:t>presented</a:t>
            </a:r>
            <a:r>
              <a:rPr lang="pl-PL" sz="1600" b="0" i="1" dirty="0">
                <a:solidFill>
                  <a:schemeClr val="accent2">
                    <a:lumMod val="75000"/>
                  </a:schemeClr>
                </a:solidFill>
              </a:rPr>
              <a:t>.</a:t>
            </a:r>
            <a:endParaRPr lang="en-GB" sz="1600" b="0" i="1" dirty="0">
              <a:solidFill>
                <a:schemeClr val="accent2">
                  <a:lumMod val="75000"/>
                </a:schemeClr>
              </a:solidFill>
            </a:endParaRPr>
          </a:p>
        </p:txBody>
      </p:sp>
    </p:spTree>
    <p:extLst>
      <p:ext uri="{BB962C8B-B14F-4D97-AF65-F5344CB8AC3E}">
        <p14:creationId xmlns:p14="http://schemas.microsoft.com/office/powerpoint/2010/main" val="744452210"/>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692696"/>
            <a:ext cx="9144000" cy="1200329"/>
          </a:xfrm>
          <a:prstGeom prst="rect">
            <a:avLst/>
          </a:prstGeom>
        </p:spPr>
        <p:txBody>
          <a:bodyPr wrap="square">
            <a:spAutoFit/>
          </a:bodyPr>
          <a:lstStyle/>
          <a:p>
            <a:pPr algn="ctr">
              <a:defRPr/>
            </a:pPr>
            <a:r>
              <a:rPr lang="en-GB" sz="2400" dirty="0">
                <a:solidFill>
                  <a:schemeClr val="accent2">
                    <a:lumMod val="75000"/>
                  </a:schemeClr>
                </a:solidFill>
              </a:rPr>
              <a:t>Body Sensor Networks:</a:t>
            </a:r>
          </a:p>
          <a:p>
            <a:pPr algn="ctr">
              <a:defRPr/>
            </a:pPr>
            <a:r>
              <a:rPr lang="en-GB" sz="2400" dirty="0">
                <a:solidFill>
                  <a:schemeClr val="accent2">
                    <a:lumMod val="75000"/>
                  </a:schemeClr>
                </a:solidFill>
              </a:rPr>
              <a:t>Complex system example for </a:t>
            </a:r>
            <a:r>
              <a:rPr lang="en-GB" sz="2400" dirty="0">
                <a:solidFill>
                  <a:schemeClr val="accent2">
                    <a:lumMod val="75000"/>
                  </a:schemeClr>
                </a:solidFill>
                <a:highlight>
                  <a:srgbClr val="FFFF00"/>
                </a:highlight>
              </a:rPr>
              <a:t>emotion recognition</a:t>
            </a:r>
          </a:p>
          <a:p>
            <a:pPr algn="ctr">
              <a:defRPr/>
            </a:pPr>
            <a:r>
              <a:rPr lang="en-GB" sz="2400" dirty="0">
                <a:solidFill>
                  <a:schemeClr val="accent2">
                    <a:lumMod val="75000"/>
                  </a:schemeClr>
                </a:solidFill>
              </a:rPr>
              <a:t>  </a:t>
            </a:r>
          </a:p>
        </p:txBody>
      </p:sp>
      <p:sp>
        <p:nvSpPr>
          <p:cNvPr id="4" name="pole tekstowe 3">
            <a:extLst>
              <a:ext uri="{FF2B5EF4-FFF2-40B4-BE49-F238E27FC236}">
                <a16:creationId xmlns:a16="http://schemas.microsoft.com/office/drawing/2014/main" id="{80AA4D86-E1C7-47AA-AB44-7C8B19EBD7AB}"/>
              </a:ext>
            </a:extLst>
          </p:cNvPr>
          <p:cNvSpPr txBox="1"/>
          <p:nvPr/>
        </p:nvSpPr>
        <p:spPr>
          <a:xfrm>
            <a:off x="0" y="1543769"/>
            <a:ext cx="914400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Research conducted showed</a:t>
            </a:r>
            <a:r>
              <a:rPr lang="en-GB" sz="1800" b="0" i="1" dirty="0">
                <a:solidFill>
                  <a:srgbClr val="333399">
                    <a:lumMod val="75000"/>
                  </a:srgbClr>
                </a:solidFill>
              </a:rPr>
              <a:t>, that </a:t>
            </a:r>
            <a:r>
              <a:rPr kumimoji="0" lang="en-GB" sz="1800" b="0" i="1" u="none" strike="noStrike" kern="1200" cap="none" spc="0" normalizeH="0" baseline="0" noProof="0" dirty="0">
                <a:ln>
                  <a:noFill/>
                </a:ln>
                <a:solidFill>
                  <a:srgbClr val="333399">
                    <a:lumMod val="75000"/>
                  </a:srgbClr>
                </a:solidFill>
                <a:effectLst/>
                <a:highlight>
                  <a:srgbClr val="FFFF00"/>
                </a:highlight>
                <a:uLnTx/>
                <a:uFillTx/>
                <a:latin typeface="Arial" panose="020B0604020202020204" pitchFamily="34" charset="0"/>
                <a:ea typeface="+mn-ea"/>
                <a:cs typeface="Arial" panose="020B0604020202020204" pitchFamily="34" charset="0"/>
                <a:sym typeface="Arial" panose="020B0604020202020204" pitchFamily="34" charset="0"/>
              </a:rPr>
              <a:t>autonomic nervous system specificity </a:t>
            </a:r>
            <a:r>
              <a:rPr kumimoji="0" lang="en-GB"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allows certain emotions to be recognized, by means of signs recorded from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physio</a:t>
            </a:r>
            <a:r>
              <a:rPr kumimoji="0" lang="en-GB"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logical signals</a:t>
            </a:r>
          </a:p>
        </p:txBody>
      </p:sp>
      <p:pic>
        <p:nvPicPr>
          <p:cNvPr id="5" name="Obraz 4">
            <a:extLst>
              <a:ext uri="{FF2B5EF4-FFF2-40B4-BE49-F238E27FC236}">
                <a16:creationId xmlns:a16="http://schemas.microsoft.com/office/drawing/2014/main" id="{9CC25326-062E-47FA-96C4-4B9A8C80CF64}"/>
              </a:ext>
            </a:extLst>
          </p:cNvPr>
          <p:cNvPicPr>
            <a:picLocks noChangeAspect="1"/>
          </p:cNvPicPr>
          <p:nvPr/>
        </p:nvPicPr>
        <p:blipFill>
          <a:blip r:embed="rId3"/>
          <a:stretch>
            <a:fillRect/>
          </a:stretch>
        </p:blipFill>
        <p:spPr>
          <a:xfrm>
            <a:off x="251520" y="2190100"/>
            <a:ext cx="6741885" cy="3903197"/>
          </a:xfrm>
          <a:prstGeom prst="rect">
            <a:avLst/>
          </a:prstGeom>
        </p:spPr>
      </p:pic>
      <p:sp>
        <p:nvSpPr>
          <p:cNvPr id="17" name="pole tekstowe 16">
            <a:extLst>
              <a:ext uri="{FF2B5EF4-FFF2-40B4-BE49-F238E27FC236}">
                <a16:creationId xmlns:a16="http://schemas.microsoft.com/office/drawing/2014/main" id="{5B8ED884-F817-4D7C-8AAD-5C70DF6DC85A}"/>
              </a:ext>
            </a:extLst>
          </p:cNvPr>
          <p:cNvSpPr txBox="1"/>
          <p:nvPr/>
        </p:nvSpPr>
        <p:spPr>
          <a:xfrm>
            <a:off x="7123449" y="2392225"/>
            <a:ext cx="1872208" cy="3416320"/>
          </a:xfrm>
          <a:prstGeom prst="rect">
            <a:avLst/>
          </a:prstGeom>
          <a:noFill/>
        </p:spPr>
        <p:txBody>
          <a:bodyPr wrap="square">
            <a:sp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EOG,</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pl-PL" sz="1800" b="0" i="1" dirty="0">
                <a:solidFill>
                  <a:srgbClr val="333399">
                    <a:lumMod val="75000"/>
                  </a:srgbClr>
                </a:solidFill>
              </a:rPr>
              <a:t>RSP,</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GRS,</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pl-PL" sz="1800" b="0" i="1" dirty="0">
                <a:solidFill>
                  <a:srgbClr val="333399">
                    <a:lumMod val="75000"/>
                  </a:srgbClr>
                </a:solidFill>
              </a:rPr>
              <a:t>ECG,</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EEG,</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pl-PL" sz="1800" b="0" i="1" dirty="0">
                <a:solidFill>
                  <a:srgbClr val="333399">
                    <a:lumMod val="75000"/>
                  </a:srgbClr>
                </a:solidFill>
              </a:rPr>
              <a:t>BP,</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T</a:t>
            </a:r>
          </a:p>
          <a:p>
            <a:pPr marR="0" lvl="0" defTabSz="914400" rtl="0" eaLnBrk="0" fontAlgn="base" latinLnBrk="0" hangingPunct="0">
              <a:lnSpc>
                <a:spcPct val="100000"/>
              </a:lnSpc>
              <a:spcBef>
                <a:spcPct val="0"/>
              </a:spcBef>
              <a:spcAft>
                <a:spcPct val="0"/>
              </a:spcAft>
              <a:buClrTx/>
              <a:buSzTx/>
              <a:tabLst/>
              <a:defRPr/>
            </a:pPr>
            <a:r>
              <a:rPr kumimoji="0" lang="pl-PL" sz="1800" b="0" i="1" u="none" strike="noStrike" kern="1200" cap="none" spc="0" normalizeH="0" baseline="0" noProof="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physio</a:t>
            </a:r>
            <a:r>
              <a:rPr kumimoji="0" lang="en-GB" sz="1800" b="0" i="1" u="none" strike="noStrike" kern="1200" cap="none" spc="0" normalizeH="0" baseline="0" noProof="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logical </a:t>
            </a:r>
            <a:r>
              <a:rPr kumimoji="0" lang="en-GB"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signals</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are</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used</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in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multimodal</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a:t>
            </a:r>
            <a:r>
              <a:rPr kumimoji="0" lang="pl-PL" sz="1800" b="0" i="1" u="none" strike="noStrike" kern="1200" cap="none" spc="0" normalizeH="0" baseline="0" noProof="0" dirty="0" err="1">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reasoning</a:t>
            </a:r>
            <a:r>
              <a:rPr kumimoji="0" lang="pl-PL"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 system.</a:t>
            </a:r>
            <a:endParaRPr kumimoji="0" lang="en-GB" sz="1800" b="0" i="1"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87517524"/>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E99BED-930D-4BD8-AC41-5266F20274A1}"/>
              </a:ext>
            </a:extLst>
          </p:cNvPr>
          <p:cNvSpPr>
            <a:spLocks noGrp="1"/>
          </p:cNvSpPr>
          <p:nvPr>
            <p:ph type="title"/>
          </p:nvPr>
        </p:nvSpPr>
        <p:spPr>
          <a:xfrm>
            <a:off x="467544" y="764704"/>
            <a:ext cx="8424936" cy="450512"/>
          </a:xfrm>
        </p:spPr>
        <p:txBody>
          <a:bodyPr>
            <a:normAutofit fontScale="90000"/>
          </a:bodyPr>
          <a:lstStyle/>
          <a:p>
            <a:pPr algn="ctr"/>
            <a:r>
              <a:rPr lang="en-GB" dirty="0">
                <a:solidFill>
                  <a:srgbClr val="0404E6"/>
                </a:solidFill>
              </a:rPr>
              <a:t>Some hints, how to properly asses the conducted research results, by means of </a:t>
            </a:r>
            <a:br>
              <a:rPr lang="en-GB" dirty="0">
                <a:solidFill>
                  <a:srgbClr val="0404E6"/>
                </a:solidFill>
              </a:rPr>
            </a:br>
            <a:r>
              <a:rPr lang="en-GB" dirty="0">
                <a:solidFill>
                  <a:srgbClr val="0404E6"/>
                </a:solidFill>
              </a:rPr>
              <a:t> classifier’s performance measures</a:t>
            </a:r>
            <a:br>
              <a:rPr lang="en-GB" dirty="0"/>
            </a:br>
            <a:br>
              <a:rPr lang="en-GB" dirty="0"/>
            </a:br>
            <a:r>
              <a:rPr lang="en-GB" dirty="0">
                <a:solidFill>
                  <a:srgbClr val="0404E6"/>
                </a:solidFill>
                <a:highlight>
                  <a:srgbClr val="FFFF00"/>
                </a:highlight>
              </a:rPr>
              <a:t>C</a:t>
            </a:r>
            <a:r>
              <a:rPr lang="en-GB" b="1" dirty="0">
                <a:solidFill>
                  <a:srgbClr val="0404E6"/>
                </a:solidFill>
                <a:highlight>
                  <a:srgbClr val="FFFF00"/>
                </a:highlight>
              </a:rPr>
              <a:t>onfusion Matrix</a:t>
            </a:r>
          </a:p>
        </p:txBody>
      </p:sp>
      <p:pic>
        <p:nvPicPr>
          <p:cNvPr id="5" name="Symbol zastępczy zawartości 4">
            <a:extLst>
              <a:ext uri="{FF2B5EF4-FFF2-40B4-BE49-F238E27FC236}">
                <a16:creationId xmlns:a16="http://schemas.microsoft.com/office/drawing/2014/main" id="{283A0F06-1137-45D5-84DE-BC66A6A078DB}"/>
              </a:ext>
            </a:extLst>
          </p:cNvPr>
          <p:cNvPicPr>
            <a:picLocks noGrp="1" noChangeAspect="1"/>
          </p:cNvPicPr>
          <p:nvPr>
            <p:ph idx="1"/>
          </p:nvPr>
        </p:nvPicPr>
        <p:blipFill>
          <a:blip r:embed="rId2"/>
          <a:stretch>
            <a:fillRect/>
          </a:stretch>
        </p:blipFill>
        <p:spPr>
          <a:xfrm>
            <a:off x="1512122" y="2081716"/>
            <a:ext cx="6335780" cy="3194246"/>
          </a:xfrm>
        </p:spPr>
      </p:pic>
      <p:sp>
        <p:nvSpPr>
          <p:cNvPr id="3" name="Prostokąt 2">
            <a:extLst>
              <a:ext uri="{FF2B5EF4-FFF2-40B4-BE49-F238E27FC236}">
                <a16:creationId xmlns:a16="http://schemas.microsoft.com/office/drawing/2014/main" id="{150988B8-02CE-44F5-801D-E9EFD44E16C7}"/>
              </a:ext>
            </a:extLst>
          </p:cNvPr>
          <p:cNvSpPr/>
          <p:nvPr/>
        </p:nvSpPr>
        <p:spPr>
          <a:xfrm>
            <a:off x="-12318" y="5275962"/>
            <a:ext cx="9036496" cy="646331"/>
          </a:xfrm>
          <a:prstGeom prst="rect">
            <a:avLst/>
          </a:prstGeom>
        </p:spPr>
        <p:txBody>
          <a:bodyPr wrap="square">
            <a:spAutoFit/>
          </a:bodyPr>
          <a:lstStyle/>
          <a:p>
            <a:pPr algn="ctr"/>
            <a:r>
              <a:rPr lang="en-GB" sz="1800" dirty="0">
                <a:solidFill>
                  <a:srgbClr val="0404E6"/>
                </a:solidFill>
              </a:rPr>
              <a:t>An illustrated confusion matrix shows examples of true negatives (top left), false positives (top right), false negatives (lower left), and true positives (lower right)</a:t>
            </a:r>
          </a:p>
        </p:txBody>
      </p:sp>
    </p:spTree>
    <p:extLst>
      <p:ext uri="{BB962C8B-B14F-4D97-AF65-F5344CB8AC3E}">
        <p14:creationId xmlns:p14="http://schemas.microsoft.com/office/powerpoint/2010/main" val="262180685"/>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0CF3E8-2A2C-4C4B-AB6F-9F6B56404DC5}"/>
              </a:ext>
            </a:extLst>
          </p:cNvPr>
          <p:cNvSpPr>
            <a:spLocks noGrp="1"/>
          </p:cNvSpPr>
          <p:nvPr>
            <p:ph type="title"/>
          </p:nvPr>
        </p:nvSpPr>
        <p:spPr>
          <a:xfrm>
            <a:off x="533492" y="841351"/>
            <a:ext cx="8142964" cy="604837"/>
          </a:xfrm>
        </p:spPr>
        <p:txBody>
          <a:bodyPr/>
          <a:lstStyle/>
          <a:p>
            <a:r>
              <a:rPr lang="pl-PL" dirty="0" err="1">
                <a:solidFill>
                  <a:srgbClr val="0404E6"/>
                </a:solidFill>
              </a:rPr>
              <a:t>Confusion</a:t>
            </a:r>
            <a:r>
              <a:rPr lang="pl-PL" dirty="0">
                <a:solidFill>
                  <a:srgbClr val="0404E6"/>
                </a:solidFill>
              </a:rPr>
              <a:t> matrix – </a:t>
            </a:r>
            <a:r>
              <a:rPr lang="pl-PL" dirty="0" err="1">
                <a:solidFill>
                  <a:srgbClr val="0404E6"/>
                </a:solidFill>
              </a:rPr>
              <a:t>measures</a:t>
            </a:r>
            <a:r>
              <a:rPr lang="pl-PL" dirty="0">
                <a:solidFill>
                  <a:srgbClr val="0404E6"/>
                </a:solidFill>
              </a:rPr>
              <a:t>, </a:t>
            </a:r>
            <a:r>
              <a:rPr lang="pl-PL" dirty="0" err="1">
                <a:solidFill>
                  <a:srgbClr val="0404E6"/>
                </a:solidFill>
              </a:rPr>
              <a:t>indicators</a:t>
            </a:r>
            <a:endParaRPr lang="en-GB" dirty="0">
              <a:solidFill>
                <a:srgbClr val="0404E6"/>
              </a:solidFill>
            </a:endParaRPr>
          </a:p>
        </p:txBody>
      </p:sp>
      <p:sp>
        <p:nvSpPr>
          <p:cNvPr id="3" name="Symbol zastępczy zawartości 2">
            <a:extLst>
              <a:ext uri="{FF2B5EF4-FFF2-40B4-BE49-F238E27FC236}">
                <a16:creationId xmlns:a16="http://schemas.microsoft.com/office/drawing/2014/main" id="{33CE372B-2C28-4B7B-B31C-6C6DFCCFF379}"/>
              </a:ext>
            </a:extLst>
          </p:cNvPr>
          <p:cNvSpPr>
            <a:spLocks noGrp="1"/>
          </p:cNvSpPr>
          <p:nvPr>
            <p:ph idx="1"/>
          </p:nvPr>
        </p:nvSpPr>
        <p:spPr/>
        <p:txBody>
          <a:bodyPr/>
          <a:lstStyle/>
          <a:p>
            <a:endParaRPr lang="en-GB" dirty="0"/>
          </a:p>
        </p:txBody>
      </p:sp>
      <p:pic>
        <p:nvPicPr>
          <p:cNvPr id="1026" name="Picture 2">
            <a:extLst>
              <a:ext uri="{FF2B5EF4-FFF2-40B4-BE49-F238E27FC236}">
                <a16:creationId xmlns:a16="http://schemas.microsoft.com/office/drawing/2014/main" id="{07E9DBB7-BD3B-4412-B932-B46E6BEAB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315642" cy="1762667"/>
          </a:xfrm>
          <a:prstGeom prst="rect">
            <a:avLst/>
          </a:prstGeom>
          <a:noFill/>
          <a:extLst>
            <a:ext uri="{909E8E84-426E-40DD-AFC4-6F175D3DCCD1}">
              <a14:hiddenFill xmlns:a14="http://schemas.microsoft.com/office/drawing/2010/main">
                <a:solidFill>
                  <a:srgbClr val="FFFFFF"/>
                </a:solidFill>
              </a14:hiddenFill>
            </a:ext>
          </a:extLst>
        </p:spPr>
      </p:pic>
      <p:pic>
        <p:nvPicPr>
          <p:cNvPr id="5" name="Symbol zastępczy zawartości 4">
            <a:extLst>
              <a:ext uri="{FF2B5EF4-FFF2-40B4-BE49-F238E27FC236}">
                <a16:creationId xmlns:a16="http://schemas.microsoft.com/office/drawing/2014/main" id="{5AF4DD2A-F921-4C2F-9FAC-1F102E03748C}"/>
              </a:ext>
            </a:extLst>
          </p:cNvPr>
          <p:cNvPicPr>
            <a:picLocks noChangeAspect="1"/>
          </p:cNvPicPr>
          <p:nvPr/>
        </p:nvPicPr>
        <p:blipFill rotWithShape="1">
          <a:blip r:embed="rId3"/>
          <a:srcRect l="35719" t="58418" r="34879" b="-1"/>
          <a:stretch/>
        </p:blipFill>
        <p:spPr>
          <a:xfrm>
            <a:off x="2714357" y="4149080"/>
            <a:ext cx="3715285" cy="1996379"/>
          </a:xfrm>
          <a:prstGeom prst="rect">
            <a:avLst/>
          </a:prstGeom>
        </p:spPr>
      </p:pic>
      <p:sp>
        <p:nvSpPr>
          <p:cNvPr id="6" name="Tytuł 1">
            <a:extLst>
              <a:ext uri="{FF2B5EF4-FFF2-40B4-BE49-F238E27FC236}">
                <a16:creationId xmlns:a16="http://schemas.microsoft.com/office/drawing/2014/main" id="{C8BD7763-BEBD-42E1-BE37-A41B9278648F}"/>
              </a:ext>
            </a:extLst>
          </p:cNvPr>
          <p:cNvSpPr txBox="1">
            <a:spLocks/>
          </p:cNvSpPr>
          <p:nvPr/>
        </p:nvSpPr>
        <p:spPr>
          <a:xfrm>
            <a:off x="0" y="3717852"/>
            <a:ext cx="9027921"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pl-PL" sz="1600" i="1" kern="0" dirty="0">
                <a:solidFill>
                  <a:srgbClr val="0404E6"/>
                </a:solidFill>
              </a:rPr>
              <a:t>It is </a:t>
            </a:r>
            <a:r>
              <a:rPr lang="pl-PL" sz="1600" i="1" kern="0" dirty="0" err="1">
                <a:solidFill>
                  <a:srgbClr val="0404E6"/>
                </a:solidFill>
              </a:rPr>
              <a:t>often</a:t>
            </a:r>
            <a:r>
              <a:rPr lang="pl-PL" sz="1600" i="1" kern="0" dirty="0">
                <a:solidFill>
                  <a:srgbClr val="0404E6"/>
                </a:solidFill>
              </a:rPr>
              <a:t> </a:t>
            </a:r>
            <a:r>
              <a:rPr lang="pl-PL" sz="1600" i="1" kern="0" dirty="0" err="1">
                <a:solidFill>
                  <a:srgbClr val="0404E6"/>
                </a:solidFill>
              </a:rPr>
              <a:t>convenient</a:t>
            </a:r>
            <a:r>
              <a:rPr lang="pl-PL" sz="1600" i="1" kern="0" dirty="0">
                <a:solidFill>
                  <a:srgbClr val="0404E6"/>
                </a:solidFill>
              </a:rPr>
              <a:t> to </a:t>
            </a:r>
            <a:r>
              <a:rPr lang="pl-PL" sz="1600" i="1" kern="0" dirty="0" err="1">
                <a:solidFill>
                  <a:srgbClr val="0404E6"/>
                </a:solidFill>
              </a:rPr>
              <a:t>combine</a:t>
            </a:r>
            <a:r>
              <a:rPr lang="pl-PL" sz="1600" i="1" kern="0" dirty="0">
                <a:solidFill>
                  <a:srgbClr val="0404E6"/>
                </a:solidFill>
              </a:rPr>
              <a:t> precision and </a:t>
            </a:r>
            <a:r>
              <a:rPr lang="pl-PL" sz="1600" i="1" kern="0" dirty="0" err="1">
                <a:solidFill>
                  <a:srgbClr val="0404E6"/>
                </a:solidFill>
              </a:rPr>
              <a:t>recall</a:t>
            </a:r>
            <a:r>
              <a:rPr lang="pl-PL" sz="1600" i="1" kern="0" dirty="0">
                <a:solidFill>
                  <a:srgbClr val="0404E6"/>
                </a:solidFill>
              </a:rPr>
              <a:t> </a:t>
            </a:r>
            <a:r>
              <a:rPr lang="pl-PL" sz="1600" i="1" kern="0" dirty="0" err="1">
                <a:solidFill>
                  <a:srgbClr val="0404E6"/>
                </a:solidFill>
              </a:rPr>
              <a:t>into</a:t>
            </a:r>
            <a:r>
              <a:rPr lang="pl-PL" sz="1600" i="1" kern="0" dirty="0">
                <a:solidFill>
                  <a:srgbClr val="0404E6"/>
                </a:solidFill>
              </a:rPr>
              <a:t> single </a:t>
            </a:r>
            <a:r>
              <a:rPr lang="pl-PL" sz="1600" i="1" kern="0" dirty="0" err="1">
                <a:solidFill>
                  <a:srgbClr val="0404E6"/>
                </a:solidFill>
              </a:rPr>
              <a:t>metric</a:t>
            </a:r>
            <a:r>
              <a:rPr lang="pl-PL" sz="1600" i="1" kern="0" dirty="0">
                <a:solidFill>
                  <a:srgbClr val="0404E6"/>
                </a:solidFill>
              </a:rPr>
              <a:t> </a:t>
            </a:r>
            <a:r>
              <a:rPr lang="pl-PL" sz="1600" i="1" kern="0" dirty="0" err="1">
                <a:solidFill>
                  <a:srgbClr val="0404E6"/>
                </a:solidFill>
              </a:rPr>
              <a:t>called</a:t>
            </a:r>
            <a:r>
              <a:rPr lang="pl-PL" sz="1600" i="1" kern="0" dirty="0">
                <a:solidFill>
                  <a:srgbClr val="0404E6"/>
                </a:solidFill>
              </a:rPr>
              <a:t> F1 </a:t>
            </a:r>
            <a:r>
              <a:rPr lang="pl-PL" sz="1600" i="1" kern="0" dirty="0" err="1">
                <a:solidFill>
                  <a:srgbClr val="0404E6"/>
                </a:solidFill>
              </a:rPr>
              <a:t>score</a:t>
            </a:r>
            <a:endParaRPr lang="en-GB" sz="1600" i="1" kern="0" dirty="0">
              <a:solidFill>
                <a:srgbClr val="0404E6"/>
              </a:solidFill>
            </a:endParaRPr>
          </a:p>
        </p:txBody>
      </p:sp>
    </p:spTree>
    <p:extLst>
      <p:ext uri="{BB962C8B-B14F-4D97-AF65-F5344CB8AC3E}">
        <p14:creationId xmlns:p14="http://schemas.microsoft.com/office/powerpoint/2010/main" val="345854856"/>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27A297D4-F53F-4E86-8C17-F6DAAA59A52F}"/>
              </a:ext>
            </a:extLst>
          </p:cNvPr>
          <p:cNvPicPr>
            <a:picLocks noChangeAspect="1"/>
          </p:cNvPicPr>
          <p:nvPr/>
        </p:nvPicPr>
        <p:blipFill>
          <a:blip r:embed="rId2"/>
          <a:stretch>
            <a:fillRect/>
          </a:stretch>
        </p:blipFill>
        <p:spPr>
          <a:xfrm>
            <a:off x="1699011" y="4797152"/>
            <a:ext cx="5745978" cy="967824"/>
          </a:xfrm>
          <a:prstGeom prst="rect">
            <a:avLst/>
          </a:prstGeom>
        </p:spPr>
      </p:pic>
    </p:spTree>
    <p:extLst>
      <p:ext uri="{BB962C8B-B14F-4D97-AF65-F5344CB8AC3E}">
        <p14:creationId xmlns:p14="http://schemas.microsoft.com/office/powerpoint/2010/main" val="154305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133A65-C89A-4031-AA1D-92CE09718048}"/>
              </a:ext>
            </a:extLst>
          </p:cNvPr>
          <p:cNvSpPr>
            <a:spLocks noGrp="1"/>
          </p:cNvSpPr>
          <p:nvPr>
            <p:ph type="title"/>
          </p:nvPr>
        </p:nvSpPr>
        <p:spPr>
          <a:xfrm>
            <a:off x="857251" y="1016339"/>
            <a:ext cx="7429499" cy="1108928"/>
          </a:xfrm>
        </p:spPr>
        <p:txBody>
          <a:bodyPr>
            <a:normAutofit fontScale="90000"/>
          </a:bodyPr>
          <a:lstStyle/>
          <a:p>
            <a:r>
              <a:rPr lang="en-US" dirty="0">
                <a:solidFill>
                  <a:srgbClr val="0070C0"/>
                </a:solidFill>
              </a:rPr>
              <a:t>Data science (data exploration &amp; digging)</a:t>
            </a:r>
            <a:br>
              <a:rPr lang="en-US" dirty="0">
                <a:solidFill>
                  <a:srgbClr val="0070C0"/>
                </a:solidFill>
              </a:rPr>
            </a:br>
            <a:br>
              <a:rPr lang="en-US" dirty="0">
                <a:solidFill>
                  <a:srgbClr val="0070C0"/>
                </a:solidFill>
              </a:rPr>
            </a:br>
            <a:r>
              <a:rPr lang="en-US" dirty="0">
                <a:solidFill>
                  <a:srgbClr val="0070C0"/>
                </a:solidFill>
              </a:rPr>
              <a:t>		is a “new oil” of XXI century</a:t>
            </a:r>
            <a:br>
              <a:rPr lang="en-US" dirty="0">
                <a:solidFill>
                  <a:srgbClr val="0070C0"/>
                </a:solidFill>
              </a:rPr>
            </a:br>
            <a:endParaRPr lang="en-US" dirty="0">
              <a:solidFill>
                <a:srgbClr val="0070C0"/>
              </a:solidFill>
            </a:endParaRPr>
          </a:p>
        </p:txBody>
      </p:sp>
      <p:sp>
        <p:nvSpPr>
          <p:cNvPr id="3" name="Symbol zastępczy zawartości 2">
            <a:extLst>
              <a:ext uri="{FF2B5EF4-FFF2-40B4-BE49-F238E27FC236}">
                <a16:creationId xmlns:a16="http://schemas.microsoft.com/office/drawing/2014/main" id="{7577F3FB-645C-4F7A-A828-A26100F654B1}"/>
              </a:ext>
            </a:extLst>
          </p:cNvPr>
          <p:cNvSpPr>
            <a:spLocks noGrp="1"/>
          </p:cNvSpPr>
          <p:nvPr>
            <p:ph idx="1"/>
          </p:nvPr>
        </p:nvSpPr>
        <p:spPr>
          <a:xfrm>
            <a:off x="0" y="2125266"/>
            <a:ext cx="8964488" cy="3896021"/>
          </a:xfrm>
        </p:spPr>
        <p:txBody>
          <a:bodyPr>
            <a:normAutofit lnSpcReduction="10000"/>
          </a:bodyPr>
          <a:lstStyle/>
          <a:p>
            <a:pPr marL="0">
              <a:spcBef>
                <a:spcPts val="600"/>
              </a:spcBef>
            </a:pPr>
            <a:r>
              <a:rPr lang="en-US" sz="2200">
                <a:solidFill>
                  <a:srgbClr val="222061"/>
                </a:solidFill>
                <a:highlight>
                  <a:srgbClr val="FFFF00"/>
                </a:highlight>
              </a:rPr>
              <a:t>GOAL: </a:t>
            </a:r>
          </a:p>
          <a:p>
            <a:pPr marL="0">
              <a:spcBef>
                <a:spcPts val="600"/>
              </a:spcBef>
            </a:pPr>
            <a:r>
              <a:rPr lang="en-US" sz="2200">
                <a:solidFill>
                  <a:srgbClr val="FFFF00"/>
                </a:solidFill>
              </a:rPr>
              <a:t>	</a:t>
            </a:r>
            <a:r>
              <a:rPr lang="en-US" sz="2100">
                <a:solidFill>
                  <a:srgbClr val="002060"/>
                </a:solidFill>
                <a:latin typeface="+mj-lt"/>
              </a:rPr>
              <a:t>CHANGE </a:t>
            </a:r>
            <a:r>
              <a:rPr lang="en-US" sz="2100">
                <a:solidFill>
                  <a:srgbClr val="002060"/>
                </a:solidFill>
                <a:highlight>
                  <a:srgbClr val="FFFF00"/>
                </a:highlight>
                <a:latin typeface="+mj-lt"/>
              </a:rPr>
              <a:t>RAW INPUT DATA </a:t>
            </a:r>
            <a:r>
              <a:rPr lang="en-US" sz="2100">
                <a:solidFill>
                  <a:srgbClr val="002060"/>
                </a:solidFill>
                <a:latin typeface="+mj-lt"/>
              </a:rPr>
              <a:t>INTO </a:t>
            </a:r>
            <a:r>
              <a:rPr lang="en-US" sz="2100">
                <a:solidFill>
                  <a:srgbClr val="002060"/>
                </a:solidFill>
                <a:highlight>
                  <a:srgbClr val="FFFF00"/>
                </a:highlight>
                <a:latin typeface="+mj-lt"/>
              </a:rPr>
              <a:t>KNOWLEDGE AND WISDOM</a:t>
            </a:r>
          </a:p>
          <a:p>
            <a:pPr marL="0">
              <a:spcBef>
                <a:spcPts val="600"/>
              </a:spcBef>
            </a:pPr>
            <a:endParaRPr lang="en-US" sz="2200">
              <a:solidFill>
                <a:srgbClr val="002060"/>
              </a:solidFill>
              <a:latin typeface="+mj-lt"/>
            </a:endParaRPr>
          </a:p>
          <a:p>
            <a:pPr marL="0">
              <a:spcBef>
                <a:spcPts val="600"/>
              </a:spcBef>
            </a:pPr>
            <a:r>
              <a:rPr lang="en-US" sz="2200">
                <a:solidFill>
                  <a:srgbClr val="222061"/>
                </a:solidFill>
                <a:highlight>
                  <a:srgbClr val="FFFF00"/>
                </a:highlight>
              </a:rPr>
              <a:t>HOW:</a:t>
            </a:r>
          </a:p>
          <a:p>
            <a:pPr marL="685800" lvl="2" indent="0" algn="just">
              <a:spcBef>
                <a:spcPts val="600"/>
              </a:spcBef>
              <a:buNone/>
            </a:pPr>
            <a:r>
              <a:rPr lang="en-US" sz="2100"/>
              <a:t>To develope methods of FEATURE EXTRACTION from RAW DATA to prepare PREDICTIVE ALGORITHMS (set or RULES), based on different type of  methods: </a:t>
            </a:r>
            <a:r>
              <a:rPr lang="en-US" sz="2100" i="1"/>
              <a:t>mathematical, statistical, biologically inspired e.g. neural networks or based on genetic approach, </a:t>
            </a:r>
            <a:r>
              <a:rPr lang="en-US" sz="2100"/>
              <a:t>by means of COMPUTER SCIENCE and rapidly developing information technologies, to find crucial, significant dependencies into data groups – to create a DECISION SUPPORT SYSTEM.</a:t>
            </a:r>
          </a:p>
        </p:txBody>
      </p:sp>
    </p:spTree>
    <p:extLst>
      <p:ext uri="{BB962C8B-B14F-4D97-AF65-F5344CB8AC3E}">
        <p14:creationId xmlns:p14="http://schemas.microsoft.com/office/powerpoint/2010/main" val="1298077268"/>
      </p:ext>
    </p:extLst>
  </p:cSld>
  <p:clrMapOvr>
    <a:masterClrMapping/>
  </p:clrMapOvr>
  <p:transition advClick="0"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9325B3F-85D4-463E-BA5B-53B1F59AD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44" y="1420091"/>
            <a:ext cx="7691769" cy="401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55002"/>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798337"/>
            <a:ext cx="9144000" cy="769441"/>
          </a:xfrm>
          <a:prstGeom prst="rect">
            <a:avLst/>
          </a:prstGeom>
        </p:spPr>
        <p:txBody>
          <a:bodyPr wrap="square">
            <a:spAutoFit/>
          </a:bodyPr>
          <a:lstStyle/>
          <a:p>
            <a:pPr algn="ctr">
              <a:defRPr/>
            </a:pPr>
            <a:r>
              <a:rPr lang="pl-PL" sz="2200" dirty="0">
                <a:solidFill>
                  <a:schemeClr val="accent2">
                    <a:lumMod val="75000"/>
                  </a:schemeClr>
                </a:solidFill>
              </a:rPr>
              <a:t>Heart </a:t>
            </a:r>
            <a:r>
              <a:rPr lang="pl-PL" sz="2200" dirty="0" err="1">
                <a:solidFill>
                  <a:schemeClr val="accent2">
                    <a:lumMod val="75000"/>
                  </a:schemeClr>
                </a:solidFill>
              </a:rPr>
              <a:t>rate</a:t>
            </a:r>
            <a:r>
              <a:rPr lang="pl-PL" sz="2200" dirty="0">
                <a:solidFill>
                  <a:schemeClr val="accent2">
                    <a:lumMod val="75000"/>
                  </a:schemeClr>
                </a:solidFill>
              </a:rPr>
              <a:t> </a:t>
            </a:r>
            <a:r>
              <a:rPr lang="pl-PL" sz="2200" dirty="0" err="1">
                <a:solidFill>
                  <a:schemeClr val="accent2">
                    <a:lumMod val="75000"/>
                  </a:schemeClr>
                </a:solidFill>
              </a:rPr>
              <a:t>computation</a:t>
            </a:r>
            <a:r>
              <a:rPr lang="pl-PL" sz="2200" dirty="0">
                <a:solidFill>
                  <a:schemeClr val="accent2">
                    <a:lumMod val="75000"/>
                  </a:schemeClr>
                </a:solidFill>
              </a:rPr>
              <a:t> from ECG </a:t>
            </a:r>
            <a:r>
              <a:rPr lang="pl-PL" sz="2200" dirty="0" err="1">
                <a:solidFill>
                  <a:schemeClr val="accent2">
                    <a:lumMod val="75000"/>
                  </a:schemeClr>
                </a:solidFill>
              </a:rPr>
              <a:t>signal</a:t>
            </a:r>
            <a:r>
              <a:rPr lang="pl-PL" sz="2200" dirty="0">
                <a:solidFill>
                  <a:schemeClr val="accent2">
                    <a:lumMod val="75000"/>
                  </a:schemeClr>
                </a:solidFill>
              </a:rPr>
              <a:t> </a:t>
            </a:r>
            <a:r>
              <a:rPr lang="pl-PL" sz="2200" dirty="0" err="1">
                <a:solidFill>
                  <a:schemeClr val="accent2">
                    <a:lumMod val="75000"/>
                  </a:schemeClr>
                </a:solidFill>
              </a:rPr>
              <a:t>based</a:t>
            </a:r>
            <a:r>
              <a:rPr lang="pl-PL" sz="2200" dirty="0">
                <a:solidFill>
                  <a:schemeClr val="accent2">
                    <a:lumMod val="75000"/>
                  </a:schemeClr>
                </a:solidFill>
              </a:rPr>
              <a:t> on RR </a:t>
            </a:r>
            <a:r>
              <a:rPr lang="pl-PL" sz="2200" dirty="0" err="1">
                <a:solidFill>
                  <a:schemeClr val="accent2">
                    <a:lumMod val="75000"/>
                  </a:schemeClr>
                </a:solidFill>
              </a:rPr>
              <a:t>intervals</a:t>
            </a:r>
            <a:r>
              <a:rPr lang="pl-PL" sz="2200" dirty="0">
                <a:solidFill>
                  <a:schemeClr val="accent2">
                    <a:lumMod val="75000"/>
                  </a:schemeClr>
                </a:solidFill>
              </a:rPr>
              <a:t>, and </a:t>
            </a:r>
            <a:r>
              <a:rPr lang="pl-PL" sz="2200" dirty="0" err="1">
                <a:solidFill>
                  <a:schemeClr val="accent2">
                    <a:lumMod val="75000"/>
                  </a:schemeClr>
                </a:solidFill>
              </a:rPr>
              <a:t>application</a:t>
            </a:r>
            <a:r>
              <a:rPr lang="pl-PL" sz="2200" dirty="0">
                <a:solidFill>
                  <a:schemeClr val="accent2">
                    <a:lumMod val="75000"/>
                  </a:schemeClr>
                </a:solidFill>
              </a:rPr>
              <a:t> from smart </a:t>
            </a:r>
            <a:r>
              <a:rPr lang="pl-PL" sz="2200" dirty="0" err="1">
                <a:solidFill>
                  <a:schemeClr val="accent2">
                    <a:lumMod val="75000"/>
                  </a:schemeClr>
                </a:solidFill>
              </a:rPr>
              <a:t>hand</a:t>
            </a:r>
            <a:r>
              <a:rPr lang="pl-PL" sz="2200" dirty="0">
                <a:solidFill>
                  <a:schemeClr val="accent2">
                    <a:lumMod val="75000"/>
                  </a:schemeClr>
                </a:solidFill>
              </a:rPr>
              <a:t> </a:t>
            </a:r>
            <a:r>
              <a:rPr lang="pl-PL" sz="2200" dirty="0" err="1">
                <a:solidFill>
                  <a:schemeClr val="accent2">
                    <a:lumMod val="75000"/>
                  </a:schemeClr>
                </a:solidFill>
              </a:rPr>
              <a:t>grip</a:t>
            </a:r>
            <a:r>
              <a:rPr lang="pl-PL" sz="2200" dirty="0">
                <a:solidFill>
                  <a:schemeClr val="accent2">
                    <a:lumMod val="75000"/>
                  </a:schemeClr>
                </a:solidFill>
              </a:rPr>
              <a:t> </a:t>
            </a:r>
            <a:r>
              <a:rPr lang="pl-PL" sz="2200" dirty="0" err="1">
                <a:solidFill>
                  <a:schemeClr val="accent2">
                    <a:lumMod val="75000"/>
                  </a:schemeClr>
                </a:solidFill>
              </a:rPr>
              <a:t>sensors</a:t>
            </a:r>
            <a:r>
              <a:rPr lang="pl-PL" sz="2200" dirty="0">
                <a:solidFill>
                  <a:schemeClr val="accent2">
                    <a:lumMod val="75000"/>
                  </a:schemeClr>
                </a:solidFill>
              </a:rPr>
              <a:t>.  </a:t>
            </a:r>
          </a:p>
        </p:txBody>
      </p:sp>
      <p:sp>
        <p:nvSpPr>
          <p:cNvPr id="14" name="Prostokąt 3">
            <a:extLst>
              <a:ext uri="{FF2B5EF4-FFF2-40B4-BE49-F238E27FC236}">
                <a16:creationId xmlns:a16="http://schemas.microsoft.com/office/drawing/2014/main" id="{C56B10F0-F5A8-49E5-9AB1-7C54A87DE64A}"/>
              </a:ext>
            </a:extLst>
          </p:cNvPr>
          <p:cNvSpPr/>
          <p:nvPr/>
        </p:nvSpPr>
        <p:spPr>
          <a:xfrm>
            <a:off x="179512" y="1577009"/>
            <a:ext cx="8568952" cy="707886"/>
          </a:xfrm>
          <a:prstGeom prst="rect">
            <a:avLst/>
          </a:prstGeom>
        </p:spPr>
        <p:txBody>
          <a:bodyPr wrap="square">
            <a:spAutoFit/>
          </a:bodyPr>
          <a:lstStyle/>
          <a:p>
            <a:pPr algn="ctr">
              <a:defRPr/>
            </a:pPr>
            <a:r>
              <a:rPr lang="en-GB" sz="2000" b="0" dirty="0">
                <a:solidFill>
                  <a:schemeClr val="accent2">
                    <a:lumMod val="75000"/>
                  </a:schemeClr>
                </a:solidFill>
                <a:highlight>
                  <a:srgbClr val="FFFF00"/>
                </a:highlight>
              </a:rPr>
              <a:t>User friendly Heart Rate recording for further analysis and visualisation in medical diagnosis, treatment or sport &amp; fitness </a:t>
            </a:r>
            <a:r>
              <a:rPr lang="en-GB" sz="2000" b="0" dirty="0" err="1">
                <a:solidFill>
                  <a:schemeClr val="accent2">
                    <a:lumMod val="75000"/>
                  </a:schemeClr>
                </a:solidFill>
                <a:highlight>
                  <a:srgbClr val="FFFF00"/>
                </a:highlight>
              </a:rPr>
              <a:t>progres</a:t>
            </a:r>
            <a:r>
              <a:rPr lang="en-GB" sz="2000" b="0" dirty="0">
                <a:solidFill>
                  <a:schemeClr val="accent2">
                    <a:lumMod val="75000"/>
                  </a:schemeClr>
                </a:solidFill>
                <a:highlight>
                  <a:srgbClr val="FFFF00"/>
                </a:highlight>
              </a:rPr>
              <a:t> evaluation</a:t>
            </a:r>
          </a:p>
        </p:txBody>
      </p:sp>
      <p:sp>
        <p:nvSpPr>
          <p:cNvPr id="12" name="Prostokąt 3">
            <a:extLst>
              <a:ext uri="{FF2B5EF4-FFF2-40B4-BE49-F238E27FC236}">
                <a16:creationId xmlns:a16="http://schemas.microsoft.com/office/drawing/2014/main" id="{F2AFC639-B7FE-43D4-A8A7-B61700749D08}"/>
              </a:ext>
            </a:extLst>
          </p:cNvPr>
          <p:cNvSpPr/>
          <p:nvPr/>
        </p:nvSpPr>
        <p:spPr>
          <a:xfrm>
            <a:off x="179512" y="5527656"/>
            <a:ext cx="8568952" cy="646331"/>
          </a:xfrm>
          <a:prstGeom prst="rect">
            <a:avLst/>
          </a:prstGeom>
        </p:spPr>
        <p:txBody>
          <a:bodyPr wrap="square">
            <a:spAutoFit/>
          </a:bodyPr>
          <a:lstStyle/>
          <a:p>
            <a:pPr algn="ctr">
              <a:defRPr/>
            </a:pPr>
            <a:r>
              <a:rPr lang="en-GB" sz="1800" b="0" i="1" dirty="0">
                <a:solidFill>
                  <a:schemeClr val="accent2">
                    <a:lumMod val="75000"/>
                  </a:schemeClr>
                </a:solidFill>
              </a:rPr>
              <a:t>The Hand-Grip Heart Rate Monitor is ideal for continuously monitoring heart rate before, during, and after exercise or while a person is stationary</a:t>
            </a:r>
            <a:endParaRPr lang="pl-PL" sz="1800" b="0" i="1" dirty="0">
              <a:solidFill>
                <a:schemeClr val="accent2">
                  <a:lumMod val="75000"/>
                </a:schemeClr>
              </a:solidFill>
            </a:endParaRPr>
          </a:p>
        </p:txBody>
      </p:sp>
      <p:pic>
        <p:nvPicPr>
          <p:cNvPr id="6" name="Obraz 5">
            <a:extLst>
              <a:ext uri="{FF2B5EF4-FFF2-40B4-BE49-F238E27FC236}">
                <a16:creationId xmlns:a16="http://schemas.microsoft.com/office/drawing/2014/main" id="{0709685B-13EF-48D4-AC0F-50B86881B040}"/>
              </a:ext>
            </a:extLst>
          </p:cNvPr>
          <p:cNvPicPr>
            <a:picLocks noChangeAspect="1"/>
          </p:cNvPicPr>
          <p:nvPr/>
        </p:nvPicPr>
        <p:blipFill>
          <a:blip r:embed="rId3"/>
          <a:stretch>
            <a:fillRect/>
          </a:stretch>
        </p:blipFill>
        <p:spPr>
          <a:xfrm>
            <a:off x="1054258" y="3585550"/>
            <a:ext cx="3517742" cy="1860757"/>
          </a:xfrm>
          <a:prstGeom prst="rect">
            <a:avLst/>
          </a:prstGeom>
        </p:spPr>
      </p:pic>
      <p:pic>
        <p:nvPicPr>
          <p:cNvPr id="8" name="Obraz 7">
            <a:extLst>
              <a:ext uri="{FF2B5EF4-FFF2-40B4-BE49-F238E27FC236}">
                <a16:creationId xmlns:a16="http://schemas.microsoft.com/office/drawing/2014/main" id="{C5661421-66C5-4962-9C80-8E23D9B71224}"/>
              </a:ext>
            </a:extLst>
          </p:cNvPr>
          <p:cNvPicPr>
            <a:picLocks noChangeAspect="1"/>
          </p:cNvPicPr>
          <p:nvPr/>
        </p:nvPicPr>
        <p:blipFill>
          <a:blip r:embed="rId4"/>
          <a:stretch>
            <a:fillRect/>
          </a:stretch>
        </p:blipFill>
        <p:spPr>
          <a:xfrm>
            <a:off x="5364088" y="3524587"/>
            <a:ext cx="2880320" cy="1955993"/>
          </a:xfrm>
          <a:prstGeom prst="rect">
            <a:avLst/>
          </a:prstGeom>
        </p:spPr>
      </p:pic>
      <p:pic>
        <p:nvPicPr>
          <p:cNvPr id="4" name="Obraz 3">
            <a:extLst>
              <a:ext uri="{FF2B5EF4-FFF2-40B4-BE49-F238E27FC236}">
                <a16:creationId xmlns:a16="http://schemas.microsoft.com/office/drawing/2014/main" id="{3E3CA51D-C72E-4F1B-BED8-90A2718F44E5}"/>
              </a:ext>
            </a:extLst>
          </p:cNvPr>
          <p:cNvPicPr>
            <a:picLocks noChangeAspect="1"/>
          </p:cNvPicPr>
          <p:nvPr/>
        </p:nvPicPr>
        <p:blipFill>
          <a:blip r:embed="rId5"/>
          <a:stretch>
            <a:fillRect/>
          </a:stretch>
        </p:blipFill>
        <p:spPr>
          <a:xfrm>
            <a:off x="2673196" y="2213880"/>
            <a:ext cx="3581584" cy="1371670"/>
          </a:xfrm>
          <a:prstGeom prst="rect">
            <a:avLst/>
          </a:prstGeom>
        </p:spPr>
      </p:pic>
    </p:spTree>
    <p:extLst>
      <p:ext uri="{BB962C8B-B14F-4D97-AF65-F5344CB8AC3E}">
        <p14:creationId xmlns:p14="http://schemas.microsoft.com/office/powerpoint/2010/main" val="1393404097"/>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798337"/>
            <a:ext cx="9144000" cy="430887"/>
          </a:xfrm>
          <a:prstGeom prst="rect">
            <a:avLst/>
          </a:prstGeom>
        </p:spPr>
        <p:txBody>
          <a:bodyPr wrap="square">
            <a:spAutoFit/>
          </a:bodyPr>
          <a:lstStyle/>
          <a:p>
            <a:pPr algn="ctr">
              <a:defRPr/>
            </a:pPr>
            <a:r>
              <a:rPr lang="pl-PL" sz="2200" dirty="0">
                <a:solidFill>
                  <a:schemeClr val="accent2">
                    <a:lumMod val="75000"/>
                  </a:schemeClr>
                </a:solidFill>
              </a:rPr>
              <a:t>Heart </a:t>
            </a:r>
            <a:r>
              <a:rPr lang="pl-PL" sz="2200" dirty="0" err="1">
                <a:solidFill>
                  <a:schemeClr val="accent2">
                    <a:lumMod val="75000"/>
                  </a:schemeClr>
                </a:solidFill>
              </a:rPr>
              <a:t>rate</a:t>
            </a:r>
            <a:r>
              <a:rPr lang="pl-PL" sz="2200" dirty="0">
                <a:solidFill>
                  <a:schemeClr val="accent2">
                    <a:lumMod val="75000"/>
                  </a:schemeClr>
                </a:solidFill>
              </a:rPr>
              <a:t> </a:t>
            </a:r>
            <a:r>
              <a:rPr lang="pl-PL" sz="2200" dirty="0" err="1">
                <a:solidFill>
                  <a:schemeClr val="accent2">
                    <a:lumMod val="75000"/>
                  </a:schemeClr>
                </a:solidFill>
              </a:rPr>
              <a:t>estimation</a:t>
            </a:r>
            <a:r>
              <a:rPr lang="pl-PL" sz="2200" dirty="0">
                <a:solidFill>
                  <a:schemeClr val="accent2">
                    <a:lumMod val="75000"/>
                  </a:schemeClr>
                </a:solidFill>
              </a:rPr>
              <a:t> from PPG </a:t>
            </a:r>
            <a:r>
              <a:rPr lang="pl-PL" sz="2200" dirty="0" err="1">
                <a:solidFill>
                  <a:schemeClr val="accent2">
                    <a:lumMod val="75000"/>
                  </a:schemeClr>
                </a:solidFill>
              </a:rPr>
              <a:t>pulse</a:t>
            </a:r>
            <a:r>
              <a:rPr lang="pl-PL" sz="2200" dirty="0">
                <a:solidFill>
                  <a:schemeClr val="accent2">
                    <a:lumMod val="75000"/>
                  </a:schemeClr>
                </a:solidFill>
              </a:rPr>
              <a:t> </a:t>
            </a:r>
            <a:r>
              <a:rPr lang="pl-PL" sz="2200" dirty="0" err="1">
                <a:solidFill>
                  <a:schemeClr val="accent2">
                    <a:lumMod val="75000"/>
                  </a:schemeClr>
                </a:solidFill>
              </a:rPr>
              <a:t>wave</a:t>
            </a:r>
            <a:r>
              <a:rPr lang="pl-PL" sz="2200" dirty="0">
                <a:solidFill>
                  <a:schemeClr val="accent2">
                    <a:lumMod val="75000"/>
                  </a:schemeClr>
                </a:solidFill>
              </a:rPr>
              <a:t> </a:t>
            </a:r>
            <a:r>
              <a:rPr lang="pl-PL" sz="2200" dirty="0" err="1">
                <a:solidFill>
                  <a:schemeClr val="accent2">
                    <a:lumMod val="75000"/>
                  </a:schemeClr>
                </a:solidFill>
              </a:rPr>
              <a:t>signal</a:t>
            </a:r>
            <a:r>
              <a:rPr lang="pl-PL" sz="2200" dirty="0">
                <a:solidFill>
                  <a:schemeClr val="accent2">
                    <a:lumMod val="75000"/>
                  </a:schemeClr>
                </a:solidFill>
              </a:rPr>
              <a:t>.  </a:t>
            </a:r>
          </a:p>
        </p:txBody>
      </p:sp>
      <p:sp>
        <p:nvSpPr>
          <p:cNvPr id="14" name="Prostokąt 3">
            <a:extLst>
              <a:ext uri="{FF2B5EF4-FFF2-40B4-BE49-F238E27FC236}">
                <a16:creationId xmlns:a16="http://schemas.microsoft.com/office/drawing/2014/main" id="{C56B10F0-F5A8-49E5-9AB1-7C54A87DE64A}"/>
              </a:ext>
            </a:extLst>
          </p:cNvPr>
          <p:cNvSpPr/>
          <p:nvPr/>
        </p:nvSpPr>
        <p:spPr>
          <a:xfrm>
            <a:off x="179512" y="1234221"/>
            <a:ext cx="8568952" cy="707886"/>
          </a:xfrm>
          <a:prstGeom prst="rect">
            <a:avLst/>
          </a:prstGeom>
        </p:spPr>
        <p:txBody>
          <a:bodyPr wrap="square">
            <a:spAutoFit/>
          </a:bodyPr>
          <a:lstStyle/>
          <a:p>
            <a:pPr algn="ctr">
              <a:defRPr/>
            </a:pPr>
            <a:r>
              <a:rPr lang="pl-PL" sz="2000" b="0" dirty="0">
                <a:solidFill>
                  <a:schemeClr val="accent2">
                    <a:lumMod val="75000"/>
                  </a:schemeClr>
                </a:solidFill>
                <a:highlight>
                  <a:srgbClr val="FFFF00"/>
                </a:highlight>
              </a:rPr>
              <a:t>User </a:t>
            </a:r>
            <a:r>
              <a:rPr lang="pl-PL" sz="2000" b="0" dirty="0" err="1">
                <a:solidFill>
                  <a:schemeClr val="accent2">
                    <a:lumMod val="75000"/>
                  </a:schemeClr>
                </a:solidFill>
                <a:highlight>
                  <a:srgbClr val="FFFF00"/>
                </a:highlight>
              </a:rPr>
              <a:t>friendly</a:t>
            </a:r>
            <a:r>
              <a:rPr lang="pl-PL" sz="2000" b="0" dirty="0">
                <a:solidFill>
                  <a:schemeClr val="accent2">
                    <a:lumMod val="75000"/>
                  </a:schemeClr>
                </a:solidFill>
                <a:highlight>
                  <a:srgbClr val="FFFF00"/>
                </a:highlight>
              </a:rPr>
              <a:t> Heart </a:t>
            </a:r>
            <a:r>
              <a:rPr lang="pl-PL" sz="2000" b="0" dirty="0" err="1">
                <a:solidFill>
                  <a:schemeClr val="accent2">
                    <a:lumMod val="75000"/>
                  </a:schemeClr>
                </a:solidFill>
                <a:highlight>
                  <a:srgbClr val="FFFF00"/>
                </a:highlight>
              </a:rPr>
              <a:t>Rate</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recording</a:t>
            </a:r>
            <a:r>
              <a:rPr lang="pl-PL" sz="2000" b="0" dirty="0">
                <a:solidFill>
                  <a:schemeClr val="accent2">
                    <a:lumMod val="75000"/>
                  </a:schemeClr>
                </a:solidFill>
                <a:highlight>
                  <a:srgbClr val="FFFF00"/>
                </a:highlight>
              </a:rPr>
              <a:t> for </a:t>
            </a:r>
            <a:r>
              <a:rPr lang="pl-PL" sz="2000" b="0" dirty="0" err="1">
                <a:solidFill>
                  <a:schemeClr val="accent2">
                    <a:lumMod val="75000"/>
                  </a:schemeClr>
                </a:solidFill>
                <a:highlight>
                  <a:srgbClr val="FFFF00"/>
                </a:highlight>
              </a:rPr>
              <a:t>further</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analysis</a:t>
            </a:r>
            <a:r>
              <a:rPr lang="pl-PL" sz="2000" b="0" dirty="0">
                <a:solidFill>
                  <a:schemeClr val="accent2">
                    <a:lumMod val="75000"/>
                  </a:schemeClr>
                </a:solidFill>
                <a:highlight>
                  <a:srgbClr val="FFFF00"/>
                </a:highlight>
              </a:rPr>
              <a:t> and </a:t>
            </a:r>
            <a:r>
              <a:rPr lang="pl-PL" sz="2000" b="0" dirty="0" err="1">
                <a:solidFill>
                  <a:schemeClr val="accent2">
                    <a:lumMod val="75000"/>
                  </a:schemeClr>
                </a:solidFill>
                <a:highlight>
                  <a:srgbClr val="FFFF00"/>
                </a:highlight>
              </a:rPr>
              <a:t>visualisation</a:t>
            </a:r>
            <a:r>
              <a:rPr lang="pl-PL" sz="2000" b="0" dirty="0">
                <a:solidFill>
                  <a:schemeClr val="accent2">
                    <a:lumMod val="75000"/>
                  </a:schemeClr>
                </a:solidFill>
                <a:highlight>
                  <a:srgbClr val="FFFF00"/>
                </a:highlight>
              </a:rPr>
              <a:t> in </a:t>
            </a:r>
            <a:r>
              <a:rPr lang="pl-PL" sz="2000" b="0" dirty="0" err="1">
                <a:solidFill>
                  <a:schemeClr val="accent2">
                    <a:lumMod val="75000"/>
                  </a:schemeClr>
                </a:solidFill>
                <a:highlight>
                  <a:srgbClr val="FFFF00"/>
                </a:highlight>
              </a:rPr>
              <a:t>medical</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diagnosis</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treatment</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or</a:t>
            </a:r>
            <a:r>
              <a:rPr lang="pl-PL" sz="2000" b="0" dirty="0">
                <a:solidFill>
                  <a:schemeClr val="accent2">
                    <a:lumMod val="75000"/>
                  </a:schemeClr>
                </a:solidFill>
                <a:highlight>
                  <a:srgbClr val="FFFF00"/>
                </a:highlight>
              </a:rPr>
              <a:t> sport &amp; fitness progres </a:t>
            </a:r>
            <a:r>
              <a:rPr lang="pl-PL" sz="2000" b="0" dirty="0" err="1">
                <a:solidFill>
                  <a:schemeClr val="accent2">
                    <a:lumMod val="75000"/>
                  </a:schemeClr>
                </a:solidFill>
                <a:highlight>
                  <a:srgbClr val="FFFF00"/>
                </a:highlight>
              </a:rPr>
              <a:t>evaluation</a:t>
            </a:r>
            <a:endParaRPr lang="pl-PL" sz="2000" b="0" dirty="0">
              <a:solidFill>
                <a:schemeClr val="accent2">
                  <a:lumMod val="75000"/>
                </a:schemeClr>
              </a:solidFill>
              <a:highlight>
                <a:srgbClr val="FFFF00"/>
              </a:highlight>
            </a:endParaRPr>
          </a:p>
        </p:txBody>
      </p:sp>
      <p:sp>
        <p:nvSpPr>
          <p:cNvPr id="12" name="Prostokąt 3">
            <a:extLst>
              <a:ext uri="{FF2B5EF4-FFF2-40B4-BE49-F238E27FC236}">
                <a16:creationId xmlns:a16="http://schemas.microsoft.com/office/drawing/2014/main" id="{F2AFC639-B7FE-43D4-A8A7-B61700749D08}"/>
              </a:ext>
            </a:extLst>
          </p:cNvPr>
          <p:cNvSpPr/>
          <p:nvPr/>
        </p:nvSpPr>
        <p:spPr>
          <a:xfrm>
            <a:off x="179512" y="5426439"/>
            <a:ext cx="8568952" cy="646331"/>
          </a:xfrm>
          <a:prstGeom prst="rect">
            <a:avLst/>
          </a:prstGeom>
        </p:spPr>
        <p:txBody>
          <a:bodyPr wrap="square">
            <a:spAutoFit/>
          </a:bodyPr>
          <a:lstStyle/>
          <a:p>
            <a:pPr algn="ctr">
              <a:defRPr/>
            </a:pPr>
            <a:r>
              <a:rPr lang="en-GB" sz="1800" b="0" i="1" dirty="0">
                <a:solidFill>
                  <a:schemeClr val="accent2">
                    <a:lumMod val="75000"/>
                  </a:schemeClr>
                </a:solidFill>
              </a:rPr>
              <a:t>The Hand-Grip Heart Rate Monitor is ideal for continuously monitoring heart rate before, during, and after exercise or while a person is stationary</a:t>
            </a:r>
            <a:endParaRPr lang="pl-PL" sz="1800" b="0" i="1" dirty="0">
              <a:solidFill>
                <a:schemeClr val="accent2">
                  <a:lumMod val="75000"/>
                </a:schemeClr>
              </a:solidFill>
            </a:endParaRPr>
          </a:p>
        </p:txBody>
      </p:sp>
      <p:pic>
        <p:nvPicPr>
          <p:cNvPr id="2052" name="Picture 4" descr="FibriCheck Beat-to-Beat Accuracy Compared With Wearable ECG in Broad  Dynamic Range | FibriCheck">
            <a:extLst>
              <a:ext uri="{FF2B5EF4-FFF2-40B4-BE49-F238E27FC236}">
                <a16:creationId xmlns:a16="http://schemas.microsoft.com/office/drawing/2014/main" id="{0EA1E691-0687-42D4-952E-98605C1C0E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52"/>
          <a:stretch/>
        </p:blipFill>
        <p:spPr bwMode="auto">
          <a:xfrm>
            <a:off x="4484128" y="2083825"/>
            <a:ext cx="3755799" cy="32849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PG sensor including the light source (LED) and the light receiver... |  Download Scientific Diagram">
            <a:extLst>
              <a:ext uri="{FF2B5EF4-FFF2-40B4-BE49-F238E27FC236}">
                <a16:creationId xmlns:a16="http://schemas.microsoft.com/office/drawing/2014/main" id="{CC838506-C064-463C-9C24-C4F0CDC88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67809"/>
            <a:ext cx="3400053" cy="23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48120"/>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798337"/>
            <a:ext cx="9144000" cy="769441"/>
          </a:xfrm>
          <a:prstGeom prst="rect">
            <a:avLst/>
          </a:prstGeom>
        </p:spPr>
        <p:txBody>
          <a:bodyPr wrap="square">
            <a:spAutoFit/>
          </a:bodyPr>
          <a:lstStyle/>
          <a:p>
            <a:pPr algn="ctr">
              <a:defRPr/>
            </a:pPr>
            <a:r>
              <a:rPr lang="pl-PL" sz="2200" dirty="0">
                <a:solidFill>
                  <a:schemeClr val="accent2">
                    <a:lumMod val="75000"/>
                  </a:schemeClr>
                </a:solidFill>
              </a:rPr>
              <a:t>Heart </a:t>
            </a:r>
            <a:r>
              <a:rPr lang="pl-PL" sz="2200" dirty="0" err="1">
                <a:solidFill>
                  <a:schemeClr val="accent2">
                    <a:lumMod val="75000"/>
                  </a:schemeClr>
                </a:solidFill>
              </a:rPr>
              <a:t>rate</a:t>
            </a:r>
            <a:r>
              <a:rPr lang="pl-PL" sz="2200" dirty="0">
                <a:solidFill>
                  <a:schemeClr val="accent2">
                    <a:lumMod val="75000"/>
                  </a:schemeClr>
                </a:solidFill>
              </a:rPr>
              <a:t> </a:t>
            </a:r>
            <a:r>
              <a:rPr lang="pl-PL" sz="2200" dirty="0" err="1">
                <a:solidFill>
                  <a:schemeClr val="accent2">
                    <a:lumMod val="75000"/>
                  </a:schemeClr>
                </a:solidFill>
              </a:rPr>
              <a:t>variability</a:t>
            </a:r>
            <a:r>
              <a:rPr lang="pl-PL" sz="2200" dirty="0">
                <a:solidFill>
                  <a:schemeClr val="accent2">
                    <a:lumMod val="75000"/>
                  </a:schemeClr>
                </a:solidFill>
              </a:rPr>
              <a:t> </a:t>
            </a:r>
            <a:r>
              <a:rPr lang="pl-PL" sz="2200" dirty="0" err="1">
                <a:solidFill>
                  <a:schemeClr val="accent2">
                    <a:lumMod val="75000"/>
                  </a:schemeClr>
                </a:solidFill>
              </a:rPr>
              <a:t>analysis</a:t>
            </a:r>
            <a:r>
              <a:rPr lang="pl-PL" sz="2200" dirty="0">
                <a:solidFill>
                  <a:schemeClr val="accent2">
                    <a:lumMod val="75000"/>
                  </a:schemeClr>
                </a:solidFill>
              </a:rPr>
              <a:t>, </a:t>
            </a:r>
            <a:r>
              <a:rPr lang="pl-PL" sz="2200" dirty="0" err="1">
                <a:solidFill>
                  <a:schemeClr val="accent2">
                    <a:lumMod val="75000"/>
                  </a:schemeClr>
                </a:solidFill>
              </a:rPr>
              <a:t>reflecting</a:t>
            </a:r>
            <a:r>
              <a:rPr lang="pl-PL" sz="2200" dirty="0">
                <a:solidFill>
                  <a:schemeClr val="accent2">
                    <a:lumMod val="75000"/>
                  </a:schemeClr>
                </a:solidFill>
              </a:rPr>
              <a:t> </a:t>
            </a:r>
            <a:r>
              <a:rPr lang="pl-PL" sz="2200" dirty="0" err="1">
                <a:solidFill>
                  <a:schemeClr val="accent2">
                    <a:lumMod val="75000"/>
                  </a:schemeClr>
                </a:solidFill>
              </a:rPr>
              <a:t>noninvasivly</a:t>
            </a:r>
            <a:r>
              <a:rPr lang="pl-PL" sz="2200" dirty="0">
                <a:solidFill>
                  <a:schemeClr val="accent2">
                    <a:lumMod val="75000"/>
                  </a:schemeClr>
                </a:solidFill>
              </a:rPr>
              <a:t> </a:t>
            </a:r>
            <a:r>
              <a:rPr lang="pl-PL" sz="2200" dirty="0" err="1">
                <a:solidFill>
                  <a:schemeClr val="accent2">
                    <a:lumMod val="75000"/>
                  </a:schemeClr>
                </a:solidFill>
              </a:rPr>
              <a:t>way</a:t>
            </a:r>
            <a:r>
              <a:rPr lang="pl-PL" sz="2200" dirty="0">
                <a:solidFill>
                  <a:schemeClr val="accent2">
                    <a:lumMod val="75000"/>
                  </a:schemeClr>
                </a:solidFill>
              </a:rPr>
              <a:t> CNS </a:t>
            </a:r>
            <a:r>
              <a:rPr lang="pl-PL" sz="2200" dirty="0" err="1">
                <a:solidFill>
                  <a:schemeClr val="accent2">
                    <a:lumMod val="75000"/>
                  </a:schemeClr>
                </a:solidFill>
              </a:rPr>
              <a:t>state</a:t>
            </a:r>
            <a:r>
              <a:rPr lang="pl-PL" sz="2200" dirty="0">
                <a:solidFill>
                  <a:schemeClr val="accent2">
                    <a:lumMod val="75000"/>
                  </a:schemeClr>
                </a:solidFill>
              </a:rPr>
              <a:t> in </a:t>
            </a:r>
            <a:r>
              <a:rPr lang="pl-PL" sz="2200" dirty="0" err="1">
                <a:solidFill>
                  <a:schemeClr val="accent2">
                    <a:lumMod val="75000"/>
                  </a:schemeClr>
                </a:solidFill>
              </a:rPr>
              <a:t>wide</a:t>
            </a:r>
            <a:r>
              <a:rPr lang="pl-PL" sz="2200" dirty="0">
                <a:solidFill>
                  <a:schemeClr val="accent2">
                    <a:lumMod val="75000"/>
                  </a:schemeClr>
                </a:solidFill>
              </a:rPr>
              <a:t> spectrum of </a:t>
            </a:r>
            <a:r>
              <a:rPr lang="pl-PL" sz="2200" dirty="0" err="1">
                <a:solidFill>
                  <a:schemeClr val="accent2">
                    <a:lumMod val="75000"/>
                  </a:schemeClr>
                </a:solidFill>
              </a:rPr>
              <a:t>application</a:t>
            </a:r>
            <a:endParaRPr lang="pl-PL" sz="2200" dirty="0">
              <a:solidFill>
                <a:schemeClr val="accent2">
                  <a:lumMod val="75000"/>
                </a:schemeClr>
              </a:solidFill>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179512" y="1720840"/>
            <a:ext cx="8568952" cy="1323439"/>
          </a:xfrm>
          <a:prstGeom prst="rect">
            <a:avLst/>
          </a:prstGeom>
        </p:spPr>
        <p:txBody>
          <a:bodyPr wrap="square">
            <a:spAutoFit/>
          </a:bodyPr>
          <a:lstStyle/>
          <a:p>
            <a:pPr algn="ctr">
              <a:defRPr/>
            </a:pPr>
            <a:r>
              <a:rPr lang="pl-PL" sz="2000" b="0" dirty="0">
                <a:solidFill>
                  <a:schemeClr val="accent2">
                    <a:lumMod val="75000"/>
                  </a:schemeClr>
                </a:solidFill>
                <a:highlight>
                  <a:srgbClr val="FFFF00"/>
                </a:highlight>
              </a:rPr>
              <a:t>Heart </a:t>
            </a:r>
            <a:r>
              <a:rPr lang="pl-PL" sz="2000" b="0" dirty="0" err="1">
                <a:solidFill>
                  <a:schemeClr val="accent2">
                    <a:lumMod val="75000"/>
                  </a:schemeClr>
                </a:solidFill>
                <a:highlight>
                  <a:srgbClr val="FFFF00"/>
                </a:highlight>
              </a:rPr>
              <a:t>rate</a:t>
            </a:r>
            <a:r>
              <a:rPr lang="pl-PL" sz="2000" b="0" dirty="0">
                <a:solidFill>
                  <a:schemeClr val="accent2">
                    <a:lumMod val="75000"/>
                  </a:schemeClr>
                </a:solidFill>
                <a:highlight>
                  <a:srgbClr val="FFFF00"/>
                </a:highlight>
              </a:rPr>
              <a:t> is </a:t>
            </a:r>
            <a:r>
              <a:rPr lang="pl-PL" sz="2000" b="0" dirty="0" err="1">
                <a:solidFill>
                  <a:schemeClr val="accent2">
                    <a:lumMod val="75000"/>
                  </a:schemeClr>
                </a:solidFill>
                <a:highlight>
                  <a:srgbClr val="FFFF00"/>
                </a:highlight>
              </a:rPr>
              <a:t>modulated</a:t>
            </a:r>
            <a:r>
              <a:rPr lang="pl-PL" sz="2000" b="0" dirty="0">
                <a:solidFill>
                  <a:schemeClr val="accent2">
                    <a:lumMod val="75000"/>
                  </a:schemeClr>
                </a:solidFill>
                <a:highlight>
                  <a:srgbClr val="FFFF00"/>
                </a:highlight>
              </a:rPr>
              <a:t> and </a:t>
            </a:r>
            <a:r>
              <a:rPr lang="pl-PL" sz="2000" b="0" dirty="0" err="1">
                <a:solidFill>
                  <a:schemeClr val="accent2">
                    <a:lumMod val="75000"/>
                  </a:schemeClr>
                </a:solidFill>
                <a:highlight>
                  <a:srgbClr val="FFFF00"/>
                </a:highlight>
              </a:rPr>
              <a:t>controlled</a:t>
            </a:r>
            <a:r>
              <a:rPr lang="pl-PL" sz="2000" b="0" dirty="0">
                <a:solidFill>
                  <a:schemeClr val="accent2">
                    <a:lumMod val="75000"/>
                  </a:schemeClr>
                </a:solidFill>
                <a:highlight>
                  <a:srgbClr val="FFFF00"/>
                </a:highlight>
              </a:rPr>
              <a:t> by the Central </a:t>
            </a:r>
            <a:r>
              <a:rPr lang="pl-PL" sz="2000" b="0" dirty="0" err="1">
                <a:solidFill>
                  <a:schemeClr val="accent2">
                    <a:lumMod val="75000"/>
                  </a:schemeClr>
                </a:solidFill>
                <a:highlight>
                  <a:srgbClr val="FFFF00"/>
                </a:highlight>
              </a:rPr>
              <a:t>Nervous</a:t>
            </a:r>
            <a:r>
              <a:rPr lang="pl-PL" sz="2000" b="0" dirty="0">
                <a:solidFill>
                  <a:schemeClr val="accent2">
                    <a:lumMod val="75000"/>
                  </a:schemeClr>
                </a:solidFill>
                <a:highlight>
                  <a:srgbClr val="FFFF00"/>
                </a:highlight>
              </a:rPr>
              <a:t> System (CNS), </a:t>
            </a:r>
            <a:r>
              <a:rPr lang="pl-PL" sz="2000" b="0" dirty="0" err="1">
                <a:solidFill>
                  <a:schemeClr val="accent2">
                    <a:lumMod val="75000"/>
                  </a:schemeClr>
                </a:solidFill>
                <a:highlight>
                  <a:srgbClr val="FFFF00"/>
                </a:highlight>
              </a:rPr>
              <a:t>mainly</a:t>
            </a:r>
            <a:r>
              <a:rPr lang="pl-PL" sz="2000" b="0" dirty="0">
                <a:solidFill>
                  <a:schemeClr val="accent2">
                    <a:lumMod val="75000"/>
                  </a:schemeClr>
                </a:solidFill>
                <a:highlight>
                  <a:srgbClr val="FFFF00"/>
                </a:highlight>
              </a:rPr>
              <a:t> by </a:t>
            </a:r>
            <a:r>
              <a:rPr lang="pl-PL" sz="2000" b="0" dirty="0" err="1">
                <a:solidFill>
                  <a:schemeClr val="accent2">
                    <a:lumMod val="75000"/>
                  </a:schemeClr>
                </a:solidFill>
                <a:highlight>
                  <a:srgbClr val="FFFF00"/>
                </a:highlight>
              </a:rPr>
              <a:t>means</a:t>
            </a:r>
            <a:r>
              <a:rPr lang="pl-PL" sz="2000" b="0" dirty="0">
                <a:solidFill>
                  <a:schemeClr val="accent2">
                    <a:lumMod val="75000"/>
                  </a:schemeClr>
                </a:solidFill>
                <a:highlight>
                  <a:srgbClr val="FFFF00"/>
                </a:highlight>
              </a:rPr>
              <a:t> of </a:t>
            </a:r>
            <a:r>
              <a:rPr lang="pl-PL" sz="2000" b="0" dirty="0" err="1">
                <a:solidFill>
                  <a:schemeClr val="accent2">
                    <a:lumMod val="75000"/>
                  </a:schemeClr>
                </a:solidFill>
                <a:highlight>
                  <a:srgbClr val="FFFF00"/>
                </a:highlight>
              </a:rPr>
              <a:t>baroreflex</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loop</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so</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its</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analysis</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gives</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important</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information</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about</a:t>
            </a:r>
            <a:r>
              <a:rPr lang="pl-PL" sz="2000" b="0" dirty="0">
                <a:solidFill>
                  <a:schemeClr val="accent2">
                    <a:lumMod val="75000"/>
                  </a:schemeClr>
                </a:solidFill>
                <a:highlight>
                  <a:srgbClr val="FFFF00"/>
                </a:highlight>
              </a:rPr>
              <a:t> the </a:t>
            </a:r>
            <a:r>
              <a:rPr lang="pl-PL" sz="2000" b="0" dirty="0" err="1">
                <a:solidFill>
                  <a:schemeClr val="accent2">
                    <a:lumMod val="75000"/>
                  </a:schemeClr>
                </a:solidFill>
                <a:highlight>
                  <a:srgbClr val="FFFF00"/>
                </a:highlight>
              </a:rPr>
              <a:t>symphatetic</a:t>
            </a:r>
            <a:r>
              <a:rPr lang="pl-PL" sz="2000" b="0" dirty="0">
                <a:solidFill>
                  <a:schemeClr val="accent2">
                    <a:lumMod val="75000"/>
                  </a:schemeClr>
                </a:solidFill>
                <a:highlight>
                  <a:srgbClr val="FFFF00"/>
                </a:highlight>
              </a:rPr>
              <a:t> and </a:t>
            </a:r>
            <a:r>
              <a:rPr lang="pl-PL" sz="2000" b="0" dirty="0" err="1">
                <a:solidFill>
                  <a:schemeClr val="accent2">
                    <a:lumMod val="75000"/>
                  </a:schemeClr>
                </a:solidFill>
                <a:highlight>
                  <a:srgbClr val="FFFF00"/>
                </a:highlight>
              </a:rPr>
              <a:t>parasympathetic</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balance</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crucial</a:t>
            </a:r>
            <a:r>
              <a:rPr lang="pl-PL" sz="2000" b="0" dirty="0">
                <a:solidFill>
                  <a:schemeClr val="accent2">
                    <a:lumMod val="75000"/>
                  </a:schemeClr>
                </a:solidFill>
                <a:highlight>
                  <a:srgbClr val="FFFF00"/>
                </a:highlight>
              </a:rPr>
              <a:t> for </a:t>
            </a:r>
            <a:r>
              <a:rPr lang="pl-PL" sz="2000" b="0" dirty="0" err="1">
                <a:solidFill>
                  <a:schemeClr val="accent2">
                    <a:lumMod val="75000"/>
                  </a:schemeClr>
                </a:solidFill>
                <a:highlight>
                  <a:srgbClr val="FFFF00"/>
                </a:highlight>
              </a:rPr>
              <a:t>patient’s</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state</a:t>
            </a:r>
            <a:r>
              <a:rPr lang="pl-PL" sz="2000" b="0" dirty="0">
                <a:solidFill>
                  <a:schemeClr val="accent2">
                    <a:lumMod val="75000"/>
                  </a:schemeClr>
                </a:solidFill>
                <a:highlight>
                  <a:srgbClr val="FFFF00"/>
                </a:highlight>
              </a:rPr>
              <a:t> – </a:t>
            </a:r>
            <a:r>
              <a:rPr lang="pl-PL" sz="2000" b="0" dirty="0" err="1">
                <a:solidFill>
                  <a:schemeClr val="accent2">
                    <a:lumMod val="75000"/>
                  </a:schemeClr>
                </a:solidFill>
                <a:highlight>
                  <a:srgbClr val="FFFF00"/>
                </a:highlight>
              </a:rPr>
              <a:t>obtained</a:t>
            </a:r>
            <a:r>
              <a:rPr lang="pl-PL" sz="2000" b="0" dirty="0">
                <a:solidFill>
                  <a:schemeClr val="accent2">
                    <a:lumMod val="75000"/>
                  </a:schemeClr>
                </a:solidFill>
                <a:highlight>
                  <a:srgbClr val="FFFF00"/>
                </a:highlight>
              </a:rPr>
              <a:t> in </a:t>
            </a:r>
            <a:r>
              <a:rPr lang="pl-PL" sz="2000" b="0" dirty="0" err="1">
                <a:solidFill>
                  <a:schemeClr val="accent2">
                    <a:lumMod val="75000"/>
                  </a:schemeClr>
                </a:solidFill>
                <a:highlight>
                  <a:srgbClr val="FFFF00"/>
                </a:highlight>
              </a:rPr>
              <a:t>noninvasive</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way</a:t>
            </a:r>
            <a:r>
              <a:rPr lang="pl-PL" sz="2000" b="0" dirty="0">
                <a:solidFill>
                  <a:schemeClr val="accent2">
                    <a:lumMod val="75000"/>
                  </a:schemeClr>
                </a:solidFill>
                <a:highlight>
                  <a:srgbClr val="FFFF00"/>
                </a:highlight>
              </a:rPr>
              <a:t>.  </a:t>
            </a:r>
          </a:p>
        </p:txBody>
      </p:sp>
      <p:sp>
        <p:nvSpPr>
          <p:cNvPr id="12" name="Prostokąt 3">
            <a:extLst>
              <a:ext uri="{FF2B5EF4-FFF2-40B4-BE49-F238E27FC236}">
                <a16:creationId xmlns:a16="http://schemas.microsoft.com/office/drawing/2014/main" id="{F2AFC639-B7FE-43D4-A8A7-B61700749D08}"/>
              </a:ext>
            </a:extLst>
          </p:cNvPr>
          <p:cNvSpPr/>
          <p:nvPr/>
        </p:nvSpPr>
        <p:spPr>
          <a:xfrm>
            <a:off x="179512" y="3197341"/>
            <a:ext cx="4536504" cy="2862322"/>
          </a:xfrm>
          <a:prstGeom prst="rect">
            <a:avLst/>
          </a:prstGeom>
        </p:spPr>
        <p:txBody>
          <a:bodyPr wrap="square">
            <a:spAutoFit/>
          </a:bodyPr>
          <a:lstStyle/>
          <a:p>
            <a:pPr>
              <a:defRPr/>
            </a:pPr>
            <a:r>
              <a:rPr lang="pl-PL" sz="1800" b="0" dirty="0" err="1">
                <a:solidFill>
                  <a:schemeClr val="accent2">
                    <a:lumMod val="75000"/>
                  </a:schemeClr>
                </a:solidFill>
              </a:rPr>
              <a:t>Important</a:t>
            </a:r>
            <a:r>
              <a:rPr lang="pl-PL" sz="1800" b="0" dirty="0">
                <a:solidFill>
                  <a:schemeClr val="accent2">
                    <a:lumMod val="75000"/>
                  </a:schemeClr>
                </a:solidFill>
              </a:rPr>
              <a:t> </a:t>
            </a:r>
            <a:r>
              <a:rPr lang="pl-PL" sz="1800" b="0" dirty="0" err="1">
                <a:solidFill>
                  <a:schemeClr val="accent2">
                    <a:lumMod val="75000"/>
                  </a:schemeClr>
                </a:solidFill>
              </a:rPr>
              <a:t>parameters</a:t>
            </a:r>
            <a:r>
              <a:rPr lang="pl-PL" sz="1800" b="0" dirty="0">
                <a:solidFill>
                  <a:schemeClr val="accent2">
                    <a:lumMod val="75000"/>
                  </a:schemeClr>
                </a:solidFill>
              </a:rPr>
              <a:t> </a:t>
            </a:r>
            <a:r>
              <a:rPr lang="pl-PL" sz="1800" b="0" dirty="0" err="1">
                <a:solidFill>
                  <a:schemeClr val="accent2">
                    <a:lumMod val="75000"/>
                  </a:schemeClr>
                </a:solidFill>
              </a:rPr>
              <a:t>computed</a:t>
            </a:r>
            <a:r>
              <a:rPr lang="pl-PL" sz="1800" b="0" dirty="0">
                <a:solidFill>
                  <a:schemeClr val="accent2">
                    <a:lumMod val="75000"/>
                  </a:schemeClr>
                </a:solidFill>
              </a:rPr>
              <a:t> from HRV </a:t>
            </a:r>
            <a:r>
              <a:rPr lang="pl-PL" sz="1800" b="0" dirty="0" err="1">
                <a:solidFill>
                  <a:schemeClr val="accent2">
                    <a:lumMod val="75000"/>
                  </a:schemeClr>
                </a:solidFill>
              </a:rPr>
              <a:t>signal</a:t>
            </a:r>
            <a:r>
              <a:rPr lang="pl-PL" sz="1800" b="0" dirty="0">
                <a:solidFill>
                  <a:schemeClr val="accent2">
                    <a:lumMod val="75000"/>
                  </a:schemeClr>
                </a:solidFill>
              </a:rPr>
              <a:t> </a:t>
            </a:r>
            <a:r>
              <a:rPr lang="pl-PL" sz="1800" b="0" dirty="0" err="1">
                <a:solidFill>
                  <a:schemeClr val="accent2">
                    <a:lumMod val="75000"/>
                  </a:schemeClr>
                </a:solidFill>
              </a:rPr>
              <a:t>can</a:t>
            </a:r>
            <a:r>
              <a:rPr lang="pl-PL" sz="1800" b="0" dirty="0">
                <a:solidFill>
                  <a:schemeClr val="accent2">
                    <a:lumMod val="75000"/>
                  </a:schemeClr>
                </a:solidFill>
              </a:rPr>
              <a:t> be </a:t>
            </a:r>
            <a:r>
              <a:rPr lang="pl-PL" sz="1800" b="0" dirty="0" err="1">
                <a:solidFill>
                  <a:schemeClr val="accent2">
                    <a:lumMod val="75000"/>
                  </a:schemeClr>
                </a:solidFill>
              </a:rPr>
              <a:t>obtained</a:t>
            </a:r>
            <a:r>
              <a:rPr lang="pl-PL" sz="1800" b="0" dirty="0">
                <a:solidFill>
                  <a:schemeClr val="accent2">
                    <a:lumMod val="75000"/>
                  </a:schemeClr>
                </a:solidFill>
              </a:rPr>
              <a:t> </a:t>
            </a:r>
            <a:r>
              <a:rPr lang="pl-PL" sz="1800" b="0" dirty="0" err="1">
                <a:solidFill>
                  <a:schemeClr val="accent2">
                    <a:lumMod val="75000"/>
                  </a:schemeClr>
                </a:solidFill>
              </a:rPr>
              <a:t>both</a:t>
            </a:r>
            <a:r>
              <a:rPr lang="pl-PL" sz="1800" b="0" dirty="0">
                <a:solidFill>
                  <a:schemeClr val="accent2">
                    <a:lumMod val="75000"/>
                  </a:schemeClr>
                </a:solidFill>
              </a:rPr>
              <a:t> in:</a:t>
            </a:r>
          </a:p>
          <a:p>
            <a:pPr>
              <a:defRPr/>
            </a:pPr>
            <a:endParaRPr lang="pl-PL" sz="1800" b="0" dirty="0">
              <a:solidFill>
                <a:schemeClr val="accent2">
                  <a:lumMod val="75000"/>
                </a:schemeClr>
              </a:solidFill>
            </a:endParaRPr>
          </a:p>
          <a:p>
            <a:pPr marL="400050" indent="-400050">
              <a:buFont typeface="+mj-lt"/>
              <a:buAutoNum type="romanUcPeriod"/>
              <a:defRPr/>
            </a:pPr>
            <a:r>
              <a:rPr lang="pl-PL" sz="1800" b="0" dirty="0">
                <a:solidFill>
                  <a:schemeClr val="accent2">
                    <a:lumMod val="75000"/>
                  </a:schemeClr>
                </a:solidFill>
                <a:highlight>
                  <a:srgbClr val="FFFF00"/>
                </a:highlight>
              </a:rPr>
              <a:t>Time </a:t>
            </a:r>
            <a:r>
              <a:rPr lang="pl-PL" sz="1800" b="0" dirty="0" err="1">
                <a:solidFill>
                  <a:schemeClr val="accent2">
                    <a:lumMod val="75000"/>
                  </a:schemeClr>
                </a:solidFill>
                <a:highlight>
                  <a:srgbClr val="FFFF00"/>
                </a:highlight>
              </a:rPr>
              <a:t>domain</a:t>
            </a:r>
            <a:endParaRPr lang="pl-PL" sz="1800" b="0" dirty="0">
              <a:solidFill>
                <a:schemeClr val="accent2">
                  <a:lumMod val="75000"/>
                </a:schemeClr>
              </a:solidFill>
              <a:highlight>
                <a:srgbClr val="FFFF00"/>
              </a:highlight>
            </a:endParaRPr>
          </a:p>
          <a:p>
            <a:pPr marL="400050" indent="-400050">
              <a:buFont typeface="+mj-lt"/>
              <a:buAutoNum type="romanUcPeriod"/>
              <a:defRPr/>
            </a:pPr>
            <a:endParaRPr lang="pl-PL" sz="1800" b="0" dirty="0">
              <a:solidFill>
                <a:schemeClr val="accent2">
                  <a:lumMod val="75000"/>
                </a:schemeClr>
              </a:solidFill>
            </a:endParaRPr>
          </a:p>
          <a:p>
            <a:pPr marL="400050" indent="-400050">
              <a:buFont typeface="+mj-lt"/>
              <a:buAutoNum type="romanUcPeriod"/>
              <a:defRPr/>
            </a:pPr>
            <a:r>
              <a:rPr lang="pl-PL" sz="1800" b="0" dirty="0" err="1">
                <a:solidFill>
                  <a:schemeClr val="accent2">
                    <a:lumMod val="75000"/>
                  </a:schemeClr>
                </a:solidFill>
                <a:highlight>
                  <a:srgbClr val="FFFF00"/>
                </a:highlight>
              </a:rPr>
              <a:t>Frequency</a:t>
            </a:r>
            <a:r>
              <a:rPr lang="pl-PL" sz="1800" b="0" dirty="0">
                <a:solidFill>
                  <a:schemeClr val="accent2">
                    <a:lumMod val="75000"/>
                  </a:schemeClr>
                </a:solidFill>
                <a:highlight>
                  <a:srgbClr val="FFFF00"/>
                </a:highlight>
              </a:rPr>
              <a:t> </a:t>
            </a:r>
            <a:r>
              <a:rPr lang="pl-PL" sz="1800" b="0" dirty="0" err="1">
                <a:solidFill>
                  <a:schemeClr val="accent2">
                    <a:lumMod val="75000"/>
                  </a:schemeClr>
                </a:solidFill>
                <a:highlight>
                  <a:srgbClr val="FFFF00"/>
                </a:highlight>
              </a:rPr>
              <a:t>domain</a:t>
            </a:r>
            <a:endParaRPr lang="pl-PL" sz="1800" b="0" dirty="0">
              <a:solidFill>
                <a:schemeClr val="accent2">
                  <a:lumMod val="75000"/>
                </a:schemeClr>
              </a:solidFill>
              <a:highlight>
                <a:srgbClr val="FFFF00"/>
              </a:highlight>
            </a:endParaRPr>
          </a:p>
          <a:p>
            <a:pPr marL="400050" indent="-400050">
              <a:buFont typeface="+mj-lt"/>
              <a:buAutoNum type="romanUcPeriod"/>
              <a:defRPr/>
            </a:pPr>
            <a:endParaRPr lang="pl-PL" sz="1800" b="0" dirty="0">
              <a:solidFill>
                <a:schemeClr val="accent2">
                  <a:lumMod val="75000"/>
                </a:schemeClr>
              </a:solidFill>
            </a:endParaRPr>
          </a:p>
          <a:p>
            <a:pPr>
              <a:defRPr/>
            </a:pPr>
            <a:r>
              <a:rPr lang="pl-PL" sz="1800" b="0" dirty="0">
                <a:solidFill>
                  <a:schemeClr val="accent2">
                    <a:lumMod val="75000"/>
                  </a:schemeClr>
                </a:solidFill>
              </a:rPr>
              <a:t>as </a:t>
            </a:r>
            <a:r>
              <a:rPr lang="pl-PL" sz="1800" b="0" dirty="0" err="1">
                <a:solidFill>
                  <a:schemeClr val="accent2">
                    <a:lumMod val="75000"/>
                  </a:schemeClr>
                </a:solidFill>
              </a:rPr>
              <a:t>well</a:t>
            </a:r>
            <a:r>
              <a:rPr lang="pl-PL" sz="1800" b="0" dirty="0">
                <a:solidFill>
                  <a:schemeClr val="accent2">
                    <a:lumMod val="75000"/>
                  </a:schemeClr>
                </a:solidFill>
              </a:rPr>
              <a:t> as </a:t>
            </a:r>
            <a:r>
              <a:rPr lang="pl-PL" sz="1800" b="0" dirty="0" err="1">
                <a:solidFill>
                  <a:schemeClr val="accent2">
                    <a:lumMod val="75000"/>
                  </a:schemeClr>
                </a:solidFill>
              </a:rPr>
              <a:t>result</a:t>
            </a:r>
            <a:r>
              <a:rPr lang="pl-PL" sz="1800" b="0" dirty="0">
                <a:solidFill>
                  <a:schemeClr val="accent2">
                    <a:lumMod val="75000"/>
                  </a:schemeClr>
                </a:solidFill>
              </a:rPr>
              <a:t> of </a:t>
            </a:r>
            <a:r>
              <a:rPr lang="pl-PL" sz="1800" b="0" dirty="0">
                <a:solidFill>
                  <a:schemeClr val="accent2">
                    <a:lumMod val="75000"/>
                  </a:schemeClr>
                </a:solidFill>
                <a:highlight>
                  <a:srgbClr val="00FF00"/>
                </a:highlight>
              </a:rPr>
              <a:t>non-</a:t>
            </a:r>
            <a:r>
              <a:rPr lang="pl-PL" sz="1800" b="0" dirty="0" err="1">
                <a:solidFill>
                  <a:schemeClr val="accent2">
                    <a:lumMod val="75000"/>
                  </a:schemeClr>
                </a:solidFill>
                <a:highlight>
                  <a:srgbClr val="00FF00"/>
                </a:highlight>
              </a:rPr>
              <a:t>linear</a:t>
            </a:r>
            <a:r>
              <a:rPr lang="pl-PL" sz="1800" b="0" dirty="0">
                <a:solidFill>
                  <a:schemeClr val="accent2">
                    <a:lumMod val="75000"/>
                  </a:schemeClr>
                </a:solidFill>
                <a:highlight>
                  <a:srgbClr val="00FF00"/>
                </a:highlight>
              </a:rPr>
              <a:t> </a:t>
            </a:r>
            <a:r>
              <a:rPr lang="pl-PL" sz="1800" b="0" dirty="0" err="1">
                <a:solidFill>
                  <a:schemeClr val="accent2">
                    <a:lumMod val="75000"/>
                  </a:schemeClr>
                </a:solidFill>
                <a:highlight>
                  <a:srgbClr val="00FF00"/>
                </a:highlight>
              </a:rPr>
              <a:t>analysis</a:t>
            </a:r>
            <a:r>
              <a:rPr lang="pl-PL" sz="1800" b="0" dirty="0">
                <a:solidFill>
                  <a:schemeClr val="accent2">
                    <a:lumMod val="75000"/>
                  </a:schemeClr>
                </a:solidFill>
                <a:highlight>
                  <a:srgbClr val="00FF00"/>
                </a:highlight>
              </a:rPr>
              <a:t> </a:t>
            </a:r>
            <a:r>
              <a:rPr lang="pl-PL" sz="1800" b="0" dirty="0" err="1">
                <a:solidFill>
                  <a:schemeClr val="accent2">
                    <a:lumMod val="75000"/>
                  </a:schemeClr>
                </a:solidFill>
              </a:rPr>
              <a:t>like</a:t>
            </a:r>
            <a:r>
              <a:rPr lang="pl-PL" sz="1800" b="0" dirty="0">
                <a:solidFill>
                  <a:schemeClr val="accent2">
                    <a:lumMod val="75000"/>
                  </a:schemeClr>
                </a:solidFill>
              </a:rPr>
              <a:t>:</a:t>
            </a:r>
          </a:p>
          <a:p>
            <a:pPr>
              <a:defRPr/>
            </a:pPr>
            <a:r>
              <a:rPr lang="pl-PL" sz="1800" b="0" dirty="0">
                <a:solidFill>
                  <a:schemeClr val="accent2">
                    <a:lumMod val="75000"/>
                  </a:schemeClr>
                </a:solidFill>
              </a:rPr>
              <a:t> </a:t>
            </a:r>
          </a:p>
          <a:p>
            <a:pPr marL="400050" indent="-400050">
              <a:buFont typeface="+mj-lt"/>
              <a:buAutoNum type="romanUcPeriod" startAt="3"/>
              <a:defRPr/>
            </a:pPr>
            <a:r>
              <a:rPr lang="pl-PL" sz="1800" b="0" dirty="0">
                <a:solidFill>
                  <a:schemeClr val="accent2">
                    <a:lumMod val="75000"/>
                  </a:schemeClr>
                </a:solidFill>
                <a:highlight>
                  <a:srgbClr val="FFFF00"/>
                </a:highlight>
              </a:rPr>
              <a:t>Poincare </a:t>
            </a:r>
            <a:r>
              <a:rPr lang="pl-PL" sz="1800" b="0" dirty="0" err="1">
                <a:solidFill>
                  <a:schemeClr val="accent2">
                    <a:lumMod val="75000"/>
                  </a:schemeClr>
                </a:solidFill>
                <a:highlight>
                  <a:srgbClr val="FFFF00"/>
                </a:highlight>
              </a:rPr>
              <a:t>maps</a:t>
            </a:r>
            <a:r>
              <a:rPr lang="pl-PL" sz="1800" b="0" dirty="0">
                <a:solidFill>
                  <a:schemeClr val="accent2">
                    <a:lumMod val="75000"/>
                  </a:schemeClr>
                </a:solidFill>
              </a:rPr>
              <a:t>. </a:t>
            </a:r>
          </a:p>
        </p:txBody>
      </p:sp>
      <p:pic>
        <p:nvPicPr>
          <p:cNvPr id="1026" name="Picture 2" descr="Blood pressure regulation and baroreflex">
            <a:extLst>
              <a:ext uri="{FF2B5EF4-FFF2-40B4-BE49-F238E27FC236}">
                <a16:creationId xmlns:a16="http://schemas.microsoft.com/office/drawing/2014/main" id="{104FCF19-A2DB-4740-8EB8-7126E9A470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91" r="2043"/>
          <a:stretch/>
        </p:blipFill>
        <p:spPr bwMode="auto">
          <a:xfrm>
            <a:off x="5652120" y="2993544"/>
            <a:ext cx="2664296" cy="318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10252"/>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798337"/>
            <a:ext cx="9144000" cy="430887"/>
          </a:xfrm>
          <a:prstGeom prst="rect">
            <a:avLst/>
          </a:prstGeom>
        </p:spPr>
        <p:txBody>
          <a:bodyPr wrap="square">
            <a:spAutoFit/>
          </a:bodyPr>
          <a:lstStyle/>
          <a:p>
            <a:pPr algn="ctr">
              <a:defRPr/>
            </a:pPr>
            <a:r>
              <a:rPr lang="pl-PL" sz="2200" dirty="0">
                <a:solidFill>
                  <a:schemeClr val="accent2">
                    <a:lumMod val="75000"/>
                  </a:schemeClr>
                </a:solidFill>
              </a:rPr>
              <a:t>Heart </a:t>
            </a:r>
            <a:r>
              <a:rPr lang="pl-PL" sz="2200" dirty="0" err="1">
                <a:solidFill>
                  <a:schemeClr val="accent2">
                    <a:lumMod val="75000"/>
                  </a:schemeClr>
                </a:solidFill>
              </a:rPr>
              <a:t>rate</a:t>
            </a:r>
            <a:r>
              <a:rPr lang="pl-PL" sz="2200" dirty="0">
                <a:solidFill>
                  <a:schemeClr val="accent2">
                    <a:lumMod val="75000"/>
                  </a:schemeClr>
                </a:solidFill>
              </a:rPr>
              <a:t> </a:t>
            </a:r>
            <a:r>
              <a:rPr lang="pl-PL" sz="2200" dirty="0" err="1">
                <a:solidFill>
                  <a:schemeClr val="accent2">
                    <a:lumMod val="75000"/>
                  </a:schemeClr>
                </a:solidFill>
              </a:rPr>
              <a:t>variability</a:t>
            </a:r>
            <a:r>
              <a:rPr lang="pl-PL" sz="2200" dirty="0">
                <a:solidFill>
                  <a:schemeClr val="accent2">
                    <a:lumMod val="75000"/>
                  </a:schemeClr>
                </a:solidFill>
              </a:rPr>
              <a:t> </a:t>
            </a:r>
            <a:r>
              <a:rPr lang="pl-PL" sz="2200" dirty="0" err="1">
                <a:solidFill>
                  <a:schemeClr val="accent2">
                    <a:lumMod val="75000"/>
                  </a:schemeClr>
                </a:solidFill>
              </a:rPr>
              <a:t>analysis</a:t>
            </a:r>
            <a:r>
              <a:rPr lang="pl-PL" sz="2200" dirty="0">
                <a:solidFill>
                  <a:schemeClr val="accent2">
                    <a:lumMod val="75000"/>
                  </a:schemeClr>
                </a:solidFill>
              </a:rPr>
              <a:t> in </a:t>
            </a:r>
            <a:r>
              <a:rPr lang="pl-PL" sz="2200" dirty="0" err="1">
                <a:solidFill>
                  <a:schemeClr val="accent2">
                    <a:lumMod val="75000"/>
                  </a:schemeClr>
                </a:solidFill>
              </a:rPr>
              <a:t>wide</a:t>
            </a:r>
            <a:r>
              <a:rPr lang="pl-PL" sz="2200" dirty="0">
                <a:solidFill>
                  <a:schemeClr val="accent2">
                    <a:lumMod val="75000"/>
                  </a:schemeClr>
                </a:solidFill>
              </a:rPr>
              <a:t> spectrum of </a:t>
            </a:r>
            <a:r>
              <a:rPr lang="pl-PL" sz="2200" dirty="0" err="1">
                <a:solidFill>
                  <a:schemeClr val="accent2">
                    <a:lumMod val="75000"/>
                  </a:schemeClr>
                </a:solidFill>
              </a:rPr>
              <a:t>application</a:t>
            </a:r>
            <a:endParaRPr lang="pl-PL" sz="2200" dirty="0">
              <a:solidFill>
                <a:schemeClr val="accent2">
                  <a:lumMod val="75000"/>
                </a:schemeClr>
              </a:solidFill>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179512" y="1234221"/>
            <a:ext cx="8568952" cy="400110"/>
          </a:xfrm>
          <a:prstGeom prst="rect">
            <a:avLst/>
          </a:prstGeom>
        </p:spPr>
        <p:txBody>
          <a:bodyPr wrap="square">
            <a:spAutoFit/>
          </a:bodyPr>
          <a:lstStyle/>
          <a:p>
            <a:pPr>
              <a:defRPr/>
            </a:pPr>
            <a:r>
              <a:rPr lang="pl-PL" sz="2000" b="0" dirty="0">
                <a:solidFill>
                  <a:schemeClr val="accent2">
                    <a:lumMod val="75000"/>
                  </a:schemeClr>
                </a:solidFill>
                <a:highlight>
                  <a:srgbClr val="FFFF00"/>
                </a:highlight>
              </a:rPr>
              <a:t>I. Time </a:t>
            </a:r>
            <a:r>
              <a:rPr lang="pl-PL" sz="2000" b="0" dirty="0" err="1">
                <a:solidFill>
                  <a:schemeClr val="accent2">
                    <a:lumMod val="75000"/>
                  </a:schemeClr>
                </a:solidFill>
                <a:highlight>
                  <a:srgbClr val="FFFF00"/>
                </a:highlight>
              </a:rPr>
              <a:t>domain</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parameters</a:t>
            </a:r>
            <a:r>
              <a:rPr lang="pl-PL" sz="2000" b="0" dirty="0">
                <a:solidFill>
                  <a:schemeClr val="accent2">
                    <a:lumMod val="75000"/>
                  </a:schemeClr>
                </a:solidFill>
                <a:highlight>
                  <a:srgbClr val="FFFF00"/>
                </a:highlight>
              </a:rPr>
              <a:t>.  </a:t>
            </a:r>
          </a:p>
        </p:txBody>
      </p:sp>
      <mc:AlternateContent xmlns:mc="http://schemas.openxmlformats.org/markup-compatibility/2006" xmlns:a14="http://schemas.microsoft.com/office/drawing/2010/main">
        <mc:Choice Requires="a14">
          <p:sp>
            <p:nvSpPr>
              <p:cNvPr id="12" name="Prostokąt 3">
                <a:extLst>
                  <a:ext uri="{FF2B5EF4-FFF2-40B4-BE49-F238E27FC236}">
                    <a16:creationId xmlns:a16="http://schemas.microsoft.com/office/drawing/2014/main" id="{F2AFC639-B7FE-43D4-A8A7-B61700749D08}"/>
                  </a:ext>
                </a:extLst>
              </p:cNvPr>
              <p:cNvSpPr/>
              <p:nvPr/>
            </p:nvSpPr>
            <p:spPr>
              <a:xfrm>
                <a:off x="179512" y="1858282"/>
                <a:ext cx="8712968" cy="1200329"/>
              </a:xfrm>
              <a:prstGeom prst="rect">
                <a:avLst/>
              </a:prstGeom>
            </p:spPr>
            <p:txBody>
              <a:bodyPr wrap="square">
                <a:spAutoFit/>
              </a:bodyPr>
              <a:lstStyle/>
              <a:p>
                <a:pPr algn="just">
                  <a:defRPr/>
                </a:pPr>
                <a:r>
                  <a:rPr lang="en-GB" sz="1800" b="0" i="1" dirty="0">
                    <a:solidFill>
                      <a:schemeClr val="accent2">
                        <a:lumMod val="75000"/>
                      </a:schemeClr>
                    </a:solidFill>
                  </a:rPr>
                  <a:t>The time-domain methods are derived from the beat-to-beat RR interval values in time domain. Let the RR interval time series include N successive beat intervals</a:t>
                </a:r>
                <a:r>
                  <a:rPr lang="pl-PL" sz="1800" b="0" i="1" dirty="0">
                    <a:solidFill>
                      <a:schemeClr val="accent2">
                        <a:lumMod val="75000"/>
                      </a:schemeClr>
                    </a:solidFill>
                  </a:rPr>
                  <a:t>.</a:t>
                </a:r>
              </a:p>
              <a:p>
                <a:pPr algn="just">
                  <a:defRPr/>
                </a:pPr>
                <a:endParaRPr lang="pl-PL" sz="1800" b="0" i="1" dirty="0">
                  <a:solidFill>
                    <a:schemeClr val="accent2">
                      <a:lumMod val="75000"/>
                    </a:schemeClr>
                  </a:solidFill>
                </a:endParaRPr>
              </a:p>
              <a:p>
                <a:pPr algn="just">
                  <a:defRPr/>
                </a:pPr>
                <a:r>
                  <a:rPr lang="en-GB" sz="1800" b="0" i="1" dirty="0">
                    <a:solidFill>
                      <a:schemeClr val="accent2">
                        <a:lumMod val="75000"/>
                      </a:schemeClr>
                    </a:solidFill>
                  </a:rPr>
                  <a:t>The mean RR interval (</a:t>
                </a:r>
                <a14:m>
                  <m:oMath xmlns:m="http://schemas.openxmlformats.org/officeDocument/2006/math">
                    <m:acc>
                      <m:accPr>
                        <m:chr m:val="̅"/>
                        <m:ctrlPr>
                          <a:rPr lang="pl-PL" sz="1800" b="0" i="1" smtClean="0">
                            <a:solidFill>
                              <a:schemeClr val="accent2">
                                <a:lumMod val="75000"/>
                              </a:schemeClr>
                            </a:solidFill>
                            <a:latin typeface="Cambria Math" panose="02040503050406030204" pitchFamily="18" charset="0"/>
                          </a:rPr>
                        </m:ctrlPr>
                      </m:accPr>
                      <m:e>
                        <m:r>
                          <a:rPr lang="pl-PL" sz="1800" b="0" i="1" smtClean="0">
                            <a:solidFill>
                              <a:schemeClr val="accent2">
                                <a:lumMod val="75000"/>
                              </a:schemeClr>
                            </a:solidFill>
                            <a:latin typeface="Cambria Math" panose="02040503050406030204" pitchFamily="18" charset="0"/>
                          </a:rPr>
                          <m:t>𝑅𝑅</m:t>
                        </m:r>
                      </m:e>
                    </m:acc>
                  </m:oMath>
                </a14:m>
                <a:r>
                  <a:rPr lang="en-GB" sz="1800" b="0" i="1" dirty="0">
                    <a:solidFill>
                      <a:schemeClr val="accent2">
                        <a:lumMod val="75000"/>
                      </a:schemeClr>
                    </a:solidFill>
                  </a:rPr>
                  <a:t>) and the mean heart rate (</a:t>
                </a:r>
                <a14:m>
                  <m:oMath xmlns:m="http://schemas.openxmlformats.org/officeDocument/2006/math">
                    <m:acc>
                      <m:accPr>
                        <m:chr m:val="̅"/>
                        <m:ctrlPr>
                          <a:rPr lang="pl-PL" sz="1800" b="0" i="1">
                            <a:solidFill>
                              <a:schemeClr val="accent2">
                                <a:lumMod val="75000"/>
                              </a:schemeClr>
                            </a:solidFill>
                            <a:latin typeface="Cambria Math" panose="02040503050406030204" pitchFamily="18" charset="0"/>
                          </a:rPr>
                        </m:ctrlPr>
                      </m:accPr>
                      <m:e>
                        <m:r>
                          <a:rPr lang="pl-PL" sz="1800" b="0" i="1" smtClean="0">
                            <a:solidFill>
                              <a:schemeClr val="accent2">
                                <a:lumMod val="75000"/>
                              </a:schemeClr>
                            </a:solidFill>
                            <a:latin typeface="Cambria Math" panose="02040503050406030204" pitchFamily="18" charset="0"/>
                          </a:rPr>
                          <m:t>𝐻𝑅</m:t>
                        </m:r>
                      </m:e>
                    </m:acc>
                  </m:oMath>
                </a14:m>
                <a:r>
                  <a:rPr lang="en-GB" sz="1800" b="0" i="1" dirty="0">
                    <a:solidFill>
                      <a:schemeClr val="accent2">
                        <a:lumMod val="75000"/>
                      </a:schemeClr>
                    </a:solidFill>
                  </a:rPr>
                  <a:t>) are then defined as</a:t>
                </a:r>
                <a:r>
                  <a:rPr lang="pl-PL" sz="1800" b="0" i="1" dirty="0">
                    <a:solidFill>
                      <a:schemeClr val="accent2">
                        <a:lumMod val="75000"/>
                      </a:schemeClr>
                    </a:solidFill>
                  </a:rPr>
                  <a:t>:</a:t>
                </a:r>
              </a:p>
            </p:txBody>
          </p:sp>
        </mc:Choice>
        <mc:Fallback xmlns="">
          <p:sp>
            <p:nvSpPr>
              <p:cNvPr id="12" name="Prostokąt 3">
                <a:extLst>
                  <a:ext uri="{FF2B5EF4-FFF2-40B4-BE49-F238E27FC236}">
                    <a16:creationId xmlns:a16="http://schemas.microsoft.com/office/drawing/2014/main" id="{F2AFC639-B7FE-43D4-A8A7-B61700749D08}"/>
                  </a:ext>
                </a:extLst>
              </p:cNvPr>
              <p:cNvSpPr>
                <a:spLocks noRot="1" noChangeAspect="1" noMove="1" noResize="1" noEditPoints="1" noAdjustHandles="1" noChangeArrowheads="1" noChangeShapeType="1" noTextEdit="1"/>
              </p:cNvSpPr>
              <p:nvPr/>
            </p:nvSpPr>
            <p:spPr>
              <a:xfrm>
                <a:off x="179512" y="1858282"/>
                <a:ext cx="8712968" cy="1200329"/>
              </a:xfrm>
              <a:prstGeom prst="rect">
                <a:avLst/>
              </a:prstGeom>
              <a:blipFill>
                <a:blip r:embed="rId3"/>
                <a:stretch>
                  <a:fillRect l="-559" t="-3046" r="-559" b="-7107"/>
                </a:stretch>
              </a:blipFill>
            </p:spPr>
            <p:txBody>
              <a:bodyPr/>
              <a:lstStyle/>
              <a:p>
                <a:r>
                  <a:rPr lang="en-GB">
                    <a:noFill/>
                  </a:rPr>
                  <a:t> </a:t>
                </a:r>
              </a:p>
            </p:txBody>
          </p:sp>
        </mc:Fallback>
      </mc:AlternateContent>
      <p:pic>
        <p:nvPicPr>
          <p:cNvPr id="11" name="Obraz 10">
            <a:extLst>
              <a:ext uri="{FF2B5EF4-FFF2-40B4-BE49-F238E27FC236}">
                <a16:creationId xmlns:a16="http://schemas.microsoft.com/office/drawing/2014/main" id="{7DB0D2E4-5142-4493-84A9-C16AB25853F1}"/>
              </a:ext>
            </a:extLst>
          </p:cNvPr>
          <p:cNvPicPr>
            <a:picLocks noChangeAspect="1"/>
          </p:cNvPicPr>
          <p:nvPr/>
        </p:nvPicPr>
        <p:blipFill>
          <a:blip r:embed="rId4"/>
          <a:stretch>
            <a:fillRect/>
          </a:stretch>
        </p:blipFill>
        <p:spPr>
          <a:xfrm>
            <a:off x="3275856" y="3058611"/>
            <a:ext cx="3062073" cy="811250"/>
          </a:xfrm>
          <a:prstGeom prst="rect">
            <a:avLst/>
          </a:prstGeom>
        </p:spPr>
      </p:pic>
      <p:sp>
        <p:nvSpPr>
          <p:cNvPr id="21" name="Prostokąt 3">
            <a:extLst>
              <a:ext uri="{FF2B5EF4-FFF2-40B4-BE49-F238E27FC236}">
                <a16:creationId xmlns:a16="http://schemas.microsoft.com/office/drawing/2014/main" id="{B91FDC13-C113-4BB6-9191-B8852BA8385A}"/>
              </a:ext>
            </a:extLst>
          </p:cNvPr>
          <p:cNvSpPr/>
          <p:nvPr/>
        </p:nvSpPr>
        <p:spPr>
          <a:xfrm>
            <a:off x="215516" y="4005064"/>
            <a:ext cx="8712968" cy="646331"/>
          </a:xfrm>
          <a:prstGeom prst="rect">
            <a:avLst/>
          </a:prstGeom>
        </p:spPr>
        <p:txBody>
          <a:bodyPr wrap="square">
            <a:spAutoFit/>
          </a:bodyPr>
          <a:lstStyle/>
          <a:p>
            <a:pPr algn="just">
              <a:defRPr/>
            </a:pPr>
            <a:r>
              <a:rPr lang="pl-PL" sz="1800" b="0" i="1" dirty="0">
                <a:solidFill>
                  <a:schemeClr val="accent2">
                    <a:lumMod val="75000"/>
                  </a:schemeClr>
                </a:solidFill>
              </a:rPr>
              <a:t>The </a:t>
            </a:r>
            <a:r>
              <a:rPr lang="pl-PL" sz="1800" b="0" i="1" dirty="0" err="1">
                <a:solidFill>
                  <a:schemeClr val="accent2">
                    <a:lumMod val="75000"/>
                  </a:schemeClr>
                </a:solidFill>
              </a:rPr>
              <a:t>measure</a:t>
            </a:r>
            <a:r>
              <a:rPr lang="pl-PL" sz="1800" b="0" i="1" dirty="0">
                <a:solidFill>
                  <a:schemeClr val="accent2">
                    <a:lumMod val="75000"/>
                  </a:schemeClr>
                </a:solidFill>
              </a:rPr>
              <a:t> of the Heart </a:t>
            </a:r>
            <a:r>
              <a:rPr lang="pl-PL" sz="1800" b="0" i="1" dirty="0" err="1">
                <a:solidFill>
                  <a:schemeClr val="accent2">
                    <a:lumMod val="75000"/>
                  </a:schemeClr>
                </a:solidFill>
              </a:rPr>
              <a:t>Rate</a:t>
            </a:r>
            <a:r>
              <a:rPr lang="pl-PL" sz="1800" b="0" i="1" dirty="0">
                <a:solidFill>
                  <a:schemeClr val="accent2">
                    <a:lumMod val="75000"/>
                  </a:schemeClr>
                </a:solidFill>
              </a:rPr>
              <a:t> </a:t>
            </a:r>
            <a:r>
              <a:rPr lang="pl-PL" sz="1800" b="0" i="1" dirty="0" err="1">
                <a:solidFill>
                  <a:schemeClr val="accent2">
                    <a:lumMod val="75000"/>
                  </a:schemeClr>
                </a:solidFill>
              </a:rPr>
              <a:t>variability</a:t>
            </a:r>
            <a:r>
              <a:rPr lang="pl-PL" sz="1800" b="0" i="1" dirty="0">
                <a:solidFill>
                  <a:schemeClr val="accent2">
                    <a:lumMod val="75000"/>
                  </a:schemeClr>
                </a:solidFill>
              </a:rPr>
              <a:t> is </a:t>
            </a:r>
            <a:r>
              <a:rPr lang="pl-PL" sz="1800" b="0" i="1" dirty="0" err="1">
                <a:solidFill>
                  <a:schemeClr val="accent2">
                    <a:lumMod val="75000"/>
                  </a:schemeClr>
                </a:solidFill>
              </a:rPr>
              <a:t>defined</a:t>
            </a:r>
            <a:r>
              <a:rPr lang="pl-PL" sz="1800" b="0" i="1" dirty="0">
                <a:solidFill>
                  <a:schemeClr val="accent2">
                    <a:lumMod val="75000"/>
                  </a:schemeClr>
                </a:solidFill>
              </a:rPr>
              <a:t> as </a:t>
            </a:r>
            <a:r>
              <a:rPr lang="en-GB" sz="1800" b="0" i="1" dirty="0">
                <a:solidFill>
                  <a:schemeClr val="accent2">
                    <a:lumMod val="75000"/>
                  </a:schemeClr>
                </a:solidFill>
              </a:rPr>
              <a:t>standard deviation of RR intervals (SDNN)</a:t>
            </a:r>
            <a:r>
              <a:rPr lang="pl-PL" sz="1800" b="0" i="1" dirty="0">
                <a:solidFill>
                  <a:schemeClr val="accent2">
                    <a:lumMod val="75000"/>
                  </a:schemeClr>
                </a:solidFill>
              </a:rPr>
              <a:t>, </a:t>
            </a:r>
            <a:r>
              <a:rPr lang="pl-PL" sz="1800" b="0" i="1" dirty="0" err="1">
                <a:solidFill>
                  <a:schemeClr val="accent2">
                    <a:lumMod val="75000"/>
                  </a:schemeClr>
                </a:solidFill>
              </a:rPr>
              <a:t>defined</a:t>
            </a:r>
            <a:r>
              <a:rPr lang="pl-PL" sz="1800" b="0" i="1" dirty="0">
                <a:solidFill>
                  <a:schemeClr val="accent2">
                    <a:lumMod val="75000"/>
                  </a:schemeClr>
                </a:solidFill>
              </a:rPr>
              <a:t> as:</a:t>
            </a:r>
          </a:p>
        </p:txBody>
      </p:sp>
      <p:pic>
        <p:nvPicPr>
          <p:cNvPr id="15" name="Obraz 14">
            <a:extLst>
              <a:ext uri="{FF2B5EF4-FFF2-40B4-BE49-F238E27FC236}">
                <a16:creationId xmlns:a16="http://schemas.microsoft.com/office/drawing/2014/main" id="{463E612C-3536-4565-BE7A-8BF52E94B255}"/>
              </a:ext>
            </a:extLst>
          </p:cNvPr>
          <p:cNvPicPr>
            <a:picLocks noChangeAspect="1"/>
          </p:cNvPicPr>
          <p:nvPr/>
        </p:nvPicPr>
        <p:blipFill>
          <a:blip r:embed="rId5"/>
          <a:stretch>
            <a:fillRect/>
          </a:stretch>
        </p:blipFill>
        <p:spPr>
          <a:xfrm>
            <a:off x="3275856" y="4820756"/>
            <a:ext cx="3109799" cy="912500"/>
          </a:xfrm>
          <a:prstGeom prst="rect">
            <a:avLst/>
          </a:prstGeom>
        </p:spPr>
      </p:pic>
    </p:spTree>
    <p:extLst>
      <p:ext uri="{BB962C8B-B14F-4D97-AF65-F5344CB8AC3E}">
        <p14:creationId xmlns:p14="http://schemas.microsoft.com/office/powerpoint/2010/main" val="2205123086"/>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0" y="798337"/>
            <a:ext cx="9144000" cy="430887"/>
          </a:xfrm>
          <a:prstGeom prst="rect">
            <a:avLst/>
          </a:prstGeom>
        </p:spPr>
        <p:txBody>
          <a:bodyPr wrap="square">
            <a:spAutoFit/>
          </a:bodyPr>
          <a:lstStyle/>
          <a:p>
            <a:pPr algn="ctr">
              <a:defRPr/>
            </a:pPr>
            <a:r>
              <a:rPr lang="pl-PL" sz="2200" dirty="0">
                <a:solidFill>
                  <a:schemeClr val="accent2">
                    <a:lumMod val="75000"/>
                  </a:schemeClr>
                </a:solidFill>
              </a:rPr>
              <a:t>Heart </a:t>
            </a:r>
            <a:r>
              <a:rPr lang="pl-PL" sz="2200" dirty="0" err="1">
                <a:solidFill>
                  <a:schemeClr val="accent2">
                    <a:lumMod val="75000"/>
                  </a:schemeClr>
                </a:solidFill>
              </a:rPr>
              <a:t>rate</a:t>
            </a:r>
            <a:r>
              <a:rPr lang="pl-PL" sz="2200" dirty="0">
                <a:solidFill>
                  <a:schemeClr val="accent2">
                    <a:lumMod val="75000"/>
                  </a:schemeClr>
                </a:solidFill>
              </a:rPr>
              <a:t> </a:t>
            </a:r>
            <a:r>
              <a:rPr lang="pl-PL" sz="2200" dirty="0" err="1">
                <a:solidFill>
                  <a:schemeClr val="accent2">
                    <a:lumMod val="75000"/>
                  </a:schemeClr>
                </a:solidFill>
              </a:rPr>
              <a:t>variability</a:t>
            </a:r>
            <a:r>
              <a:rPr lang="pl-PL" sz="2200" dirty="0">
                <a:solidFill>
                  <a:schemeClr val="accent2">
                    <a:lumMod val="75000"/>
                  </a:schemeClr>
                </a:solidFill>
              </a:rPr>
              <a:t> </a:t>
            </a:r>
            <a:r>
              <a:rPr lang="pl-PL" sz="2200" dirty="0" err="1">
                <a:solidFill>
                  <a:schemeClr val="accent2">
                    <a:lumMod val="75000"/>
                  </a:schemeClr>
                </a:solidFill>
              </a:rPr>
              <a:t>analysis</a:t>
            </a:r>
            <a:r>
              <a:rPr lang="pl-PL" sz="2200" dirty="0">
                <a:solidFill>
                  <a:schemeClr val="accent2">
                    <a:lumMod val="75000"/>
                  </a:schemeClr>
                </a:solidFill>
              </a:rPr>
              <a:t> in </a:t>
            </a:r>
            <a:r>
              <a:rPr lang="pl-PL" sz="2200" dirty="0" err="1">
                <a:solidFill>
                  <a:schemeClr val="accent2">
                    <a:lumMod val="75000"/>
                  </a:schemeClr>
                </a:solidFill>
              </a:rPr>
              <a:t>wide</a:t>
            </a:r>
            <a:r>
              <a:rPr lang="pl-PL" sz="2200" dirty="0">
                <a:solidFill>
                  <a:schemeClr val="accent2">
                    <a:lumMod val="75000"/>
                  </a:schemeClr>
                </a:solidFill>
              </a:rPr>
              <a:t> spectrum of </a:t>
            </a:r>
            <a:r>
              <a:rPr lang="pl-PL" sz="2200" dirty="0" err="1">
                <a:solidFill>
                  <a:schemeClr val="accent2">
                    <a:lumMod val="75000"/>
                  </a:schemeClr>
                </a:solidFill>
              </a:rPr>
              <a:t>application</a:t>
            </a:r>
            <a:endParaRPr lang="pl-PL" sz="2200" dirty="0">
              <a:solidFill>
                <a:schemeClr val="accent2">
                  <a:lumMod val="75000"/>
                </a:schemeClr>
              </a:solidFill>
            </a:endParaRPr>
          </a:p>
        </p:txBody>
      </p:sp>
      <p:sp>
        <p:nvSpPr>
          <p:cNvPr id="14" name="Prostokąt 3">
            <a:extLst>
              <a:ext uri="{FF2B5EF4-FFF2-40B4-BE49-F238E27FC236}">
                <a16:creationId xmlns:a16="http://schemas.microsoft.com/office/drawing/2014/main" id="{C56B10F0-F5A8-49E5-9AB1-7C54A87DE64A}"/>
              </a:ext>
            </a:extLst>
          </p:cNvPr>
          <p:cNvSpPr/>
          <p:nvPr/>
        </p:nvSpPr>
        <p:spPr>
          <a:xfrm>
            <a:off x="179512" y="1234221"/>
            <a:ext cx="8568952" cy="400110"/>
          </a:xfrm>
          <a:prstGeom prst="rect">
            <a:avLst/>
          </a:prstGeom>
        </p:spPr>
        <p:txBody>
          <a:bodyPr wrap="square">
            <a:spAutoFit/>
          </a:bodyPr>
          <a:lstStyle/>
          <a:p>
            <a:pPr>
              <a:defRPr/>
            </a:pPr>
            <a:r>
              <a:rPr lang="pl-PL" sz="2000" b="0" dirty="0">
                <a:solidFill>
                  <a:schemeClr val="accent2">
                    <a:lumMod val="75000"/>
                  </a:schemeClr>
                </a:solidFill>
                <a:highlight>
                  <a:srgbClr val="FFFF00"/>
                </a:highlight>
              </a:rPr>
              <a:t>I. Time </a:t>
            </a:r>
            <a:r>
              <a:rPr lang="pl-PL" sz="2000" b="0" dirty="0" err="1">
                <a:solidFill>
                  <a:schemeClr val="accent2">
                    <a:lumMod val="75000"/>
                  </a:schemeClr>
                </a:solidFill>
                <a:highlight>
                  <a:srgbClr val="FFFF00"/>
                </a:highlight>
              </a:rPr>
              <a:t>domain</a:t>
            </a:r>
            <a:r>
              <a:rPr lang="pl-PL" sz="2000" b="0" dirty="0">
                <a:solidFill>
                  <a:schemeClr val="accent2">
                    <a:lumMod val="75000"/>
                  </a:schemeClr>
                </a:solidFill>
                <a:highlight>
                  <a:srgbClr val="FFFF00"/>
                </a:highlight>
              </a:rPr>
              <a:t> </a:t>
            </a:r>
            <a:r>
              <a:rPr lang="pl-PL" sz="2000" b="0" dirty="0" err="1">
                <a:solidFill>
                  <a:schemeClr val="accent2">
                    <a:lumMod val="75000"/>
                  </a:schemeClr>
                </a:solidFill>
                <a:highlight>
                  <a:srgbClr val="FFFF00"/>
                </a:highlight>
              </a:rPr>
              <a:t>parameters</a:t>
            </a:r>
            <a:r>
              <a:rPr lang="pl-PL" sz="2000" b="0" dirty="0">
                <a:solidFill>
                  <a:schemeClr val="accent2">
                    <a:lumMod val="75000"/>
                  </a:schemeClr>
                </a:solidFill>
                <a:highlight>
                  <a:srgbClr val="FFFF00"/>
                </a:highlight>
              </a:rPr>
              <a:t>.  </a:t>
            </a:r>
          </a:p>
        </p:txBody>
      </p:sp>
      <p:sp>
        <p:nvSpPr>
          <p:cNvPr id="12" name="Prostokąt 3">
            <a:extLst>
              <a:ext uri="{FF2B5EF4-FFF2-40B4-BE49-F238E27FC236}">
                <a16:creationId xmlns:a16="http://schemas.microsoft.com/office/drawing/2014/main" id="{F2AFC639-B7FE-43D4-A8A7-B61700749D08}"/>
              </a:ext>
            </a:extLst>
          </p:cNvPr>
          <p:cNvSpPr/>
          <p:nvPr/>
        </p:nvSpPr>
        <p:spPr>
          <a:xfrm>
            <a:off x="215516" y="1740878"/>
            <a:ext cx="8712968" cy="646331"/>
          </a:xfrm>
          <a:prstGeom prst="rect">
            <a:avLst/>
          </a:prstGeom>
        </p:spPr>
        <p:txBody>
          <a:bodyPr wrap="square">
            <a:spAutoFit/>
          </a:bodyPr>
          <a:lstStyle/>
          <a:p>
            <a:pPr algn="just">
              <a:defRPr/>
            </a:pPr>
            <a:r>
              <a:rPr lang="en-GB" sz="1800" b="0" i="1" dirty="0">
                <a:solidFill>
                  <a:schemeClr val="accent2">
                    <a:lumMod val="75000"/>
                  </a:schemeClr>
                </a:solidFill>
              </a:rPr>
              <a:t>In addition to statistical measures,</a:t>
            </a:r>
            <a:r>
              <a:rPr lang="pl-PL" sz="1800" b="0" i="1" dirty="0">
                <a:solidFill>
                  <a:schemeClr val="accent2">
                    <a:lumMod val="75000"/>
                  </a:schemeClr>
                </a:solidFill>
              </a:rPr>
              <a:t> </a:t>
            </a:r>
            <a:r>
              <a:rPr lang="pl-PL" sz="1800" b="0" i="1" dirty="0" err="1">
                <a:solidFill>
                  <a:schemeClr val="accent2">
                    <a:lumMod val="75000"/>
                  </a:schemeClr>
                </a:solidFill>
              </a:rPr>
              <a:t>presented</a:t>
            </a:r>
            <a:r>
              <a:rPr lang="pl-PL" sz="1800" b="0" i="1" dirty="0">
                <a:solidFill>
                  <a:schemeClr val="accent2">
                    <a:lumMod val="75000"/>
                  </a:schemeClr>
                </a:solidFill>
              </a:rPr>
              <a:t> on </a:t>
            </a:r>
            <a:r>
              <a:rPr lang="pl-PL" sz="1800" b="0" i="1" dirty="0" err="1">
                <a:solidFill>
                  <a:schemeClr val="accent2">
                    <a:lumMod val="75000"/>
                  </a:schemeClr>
                </a:solidFill>
              </a:rPr>
              <a:t>previous</a:t>
            </a:r>
            <a:r>
              <a:rPr lang="pl-PL" sz="1800" b="0" i="1" dirty="0">
                <a:solidFill>
                  <a:schemeClr val="accent2">
                    <a:lumMod val="75000"/>
                  </a:schemeClr>
                </a:solidFill>
              </a:rPr>
              <a:t> </a:t>
            </a:r>
            <a:r>
              <a:rPr lang="pl-PL" sz="1800" b="0" i="1" dirty="0" err="1">
                <a:solidFill>
                  <a:schemeClr val="accent2">
                    <a:lumMod val="75000"/>
                  </a:schemeClr>
                </a:solidFill>
              </a:rPr>
              <a:t>slide</a:t>
            </a:r>
            <a:r>
              <a:rPr lang="pl-PL" sz="1800" b="0" i="1" dirty="0">
                <a:solidFill>
                  <a:schemeClr val="accent2">
                    <a:lumMod val="75000"/>
                  </a:schemeClr>
                </a:solidFill>
              </a:rPr>
              <a:t> </a:t>
            </a:r>
            <a:r>
              <a:rPr lang="en-GB" sz="1800" b="0" i="1" dirty="0">
                <a:solidFill>
                  <a:schemeClr val="accent2">
                    <a:lumMod val="75000"/>
                  </a:schemeClr>
                </a:solidFill>
              </a:rPr>
              <a:t> there are some geometric measures that are calculated from the RR interval histogram</a:t>
            </a:r>
            <a:r>
              <a:rPr lang="pl-PL" sz="1800" b="0" i="1" dirty="0">
                <a:solidFill>
                  <a:schemeClr val="accent2">
                    <a:lumMod val="75000"/>
                  </a:schemeClr>
                </a:solidFill>
              </a:rPr>
              <a:t> </a:t>
            </a:r>
            <a:r>
              <a:rPr lang="pl-PL" sz="1800" b="0" i="1" dirty="0" err="1">
                <a:solidFill>
                  <a:schemeClr val="accent2">
                    <a:lumMod val="75000"/>
                  </a:schemeClr>
                </a:solidFill>
              </a:rPr>
              <a:t>distribution</a:t>
            </a:r>
            <a:endParaRPr lang="pl-PL" sz="1800" b="0" i="1" dirty="0">
              <a:solidFill>
                <a:schemeClr val="accent2">
                  <a:lumMod val="75000"/>
                </a:schemeClr>
              </a:solidFill>
            </a:endParaRPr>
          </a:p>
        </p:txBody>
      </p:sp>
      <p:pic>
        <p:nvPicPr>
          <p:cNvPr id="3" name="Picture 8" descr="Computation of geometric measures of heart rate variability (HRV) (triangular index and TINN)">
            <a:extLst>
              <a:ext uri="{FF2B5EF4-FFF2-40B4-BE49-F238E27FC236}">
                <a16:creationId xmlns:a16="http://schemas.microsoft.com/office/drawing/2014/main" id="{92FC65BF-05B2-4573-BDA6-220C196E3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78"/>
          <a:stretch/>
        </p:blipFill>
        <p:spPr bwMode="auto">
          <a:xfrm>
            <a:off x="1241884" y="2276872"/>
            <a:ext cx="6444208" cy="3240360"/>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3">
            <a:extLst>
              <a:ext uri="{FF2B5EF4-FFF2-40B4-BE49-F238E27FC236}">
                <a16:creationId xmlns:a16="http://schemas.microsoft.com/office/drawing/2014/main" id="{ABA9D8FF-4878-4F01-96EB-969A0AD7AAB9}"/>
              </a:ext>
            </a:extLst>
          </p:cNvPr>
          <p:cNvSpPr/>
          <p:nvPr/>
        </p:nvSpPr>
        <p:spPr>
          <a:xfrm>
            <a:off x="54754" y="5623779"/>
            <a:ext cx="8712968" cy="646331"/>
          </a:xfrm>
          <a:prstGeom prst="rect">
            <a:avLst/>
          </a:prstGeom>
        </p:spPr>
        <p:txBody>
          <a:bodyPr wrap="square">
            <a:spAutoFit/>
          </a:bodyPr>
          <a:lstStyle/>
          <a:p>
            <a:pPr marL="342900" indent="-342900" algn="just">
              <a:buAutoNum type="alphaUcParenR"/>
              <a:defRPr/>
            </a:pPr>
            <a:r>
              <a:rPr lang="en-GB" sz="1800" b="0" i="1" dirty="0">
                <a:solidFill>
                  <a:schemeClr val="accent2">
                    <a:lumMod val="75000"/>
                  </a:schemeClr>
                </a:solidFill>
              </a:rPr>
              <a:t>triangular index (</a:t>
            </a:r>
            <a:r>
              <a:rPr lang="en-GB" sz="1800" b="0" i="1" dirty="0" err="1">
                <a:solidFill>
                  <a:schemeClr val="accent2">
                    <a:lumMod val="75000"/>
                  </a:schemeClr>
                </a:solidFill>
              </a:rPr>
              <a:t>HRVi</a:t>
            </a:r>
            <a:r>
              <a:rPr lang="en-GB" sz="1800" b="0" i="1" dirty="0">
                <a:solidFill>
                  <a:schemeClr val="accent2">
                    <a:lumMod val="75000"/>
                  </a:schemeClr>
                </a:solidFill>
              </a:rPr>
              <a:t>) and triangular interpolation of RR intervals (TINN), </a:t>
            </a:r>
            <a:endParaRPr lang="pl-PL" sz="1800" b="0" i="1" dirty="0">
              <a:solidFill>
                <a:schemeClr val="accent2">
                  <a:lumMod val="75000"/>
                </a:schemeClr>
              </a:solidFill>
            </a:endParaRPr>
          </a:p>
          <a:p>
            <a:pPr marL="342900" indent="-342900" algn="just">
              <a:buAutoNum type="alphaUcParenR"/>
              <a:defRPr/>
            </a:pPr>
            <a:r>
              <a:rPr lang="en-GB" sz="1800" b="0" i="1" dirty="0" err="1">
                <a:solidFill>
                  <a:schemeClr val="accent2">
                    <a:lumMod val="75000"/>
                  </a:schemeClr>
                </a:solidFill>
              </a:rPr>
              <a:t>Baevsky’s</a:t>
            </a:r>
            <a:r>
              <a:rPr lang="en-GB" sz="1800" b="0" i="1" dirty="0">
                <a:solidFill>
                  <a:schemeClr val="accent2">
                    <a:lumMod val="75000"/>
                  </a:schemeClr>
                </a:solidFill>
              </a:rPr>
              <a:t> stress index</a:t>
            </a:r>
            <a:endParaRPr lang="pl-PL" sz="1800" b="0" i="1" dirty="0">
              <a:solidFill>
                <a:schemeClr val="accent2">
                  <a:lumMod val="75000"/>
                </a:schemeClr>
              </a:solidFill>
            </a:endParaRPr>
          </a:p>
        </p:txBody>
      </p:sp>
    </p:spTree>
    <p:extLst>
      <p:ext uri="{BB962C8B-B14F-4D97-AF65-F5344CB8AC3E}">
        <p14:creationId xmlns:p14="http://schemas.microsoft.com/office/powerpoint/2010/main" val="2389795518"/>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12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en-GB" altLang="pl-PL" dirty="0"/>
          </a:p>
        </p:txBody>
      </p:sp>
      <p:sp>
        <p:nvSpPr>
          <p:cNvPr id="2" name="Prostokąt 1">
            <a:extLst>
              <a:ext uri="{FF2B5EF4-FFF2-40B4-BE49-F238E27FC236}">
                <a16:creationId xmlns:a16="http://schemas.microsoft.com/office/drawing/2014/main" id="{28B9937F-6FB0-4170-A270-96E0A5C60740}"/>
              </a:ext>
            </a:extLst>
          </p:cNvPr>
          <p:cNvSpPr/>
          <p:nvPr/>
        </p:nvSpPr>
        <p:spPr>
          <a:xfrm>
            <a:off x="0" y="798337"/>
            <a:ext cx="9144000" cy="430887"/>
          </a:xfrm>
          <a:prstGeom prst="rect">
            <a:avLst/>
          </a:prstGeom>
        </p:spPr>
        <p:txBody>
          <a:bodyPr wrap="square">
            <a:spAutoFit/>
          </a:bodyPr>
          <a:lstStyle/>
          <a:p>
            <a:pPr algn="ctr">
              <a:defRPr/>
            </a:pPr>
            <a:r>
              <a:rPr lang="en-GB" sz="2200" dirty="0">
                <a:solidFill>
                  <a:schemeClr val="accent2">
                    <a:lumMod val="75000"/>
                  </a:schemeClr>
                </a:solidFill>
              </a:rPr>
              <a:t>Heart rate variability analysis in wide spectrum of application</a:t>
            </a:r>
          </a:p>
        </p:txBody>
      </p:sp>
      <p:sp>
        <p:nvSpPr>
          <p:cNvPr id="12" name="Prostokąt 3">
            <a:extLst>
              <a:ext uri="{FF2B5EF4-FFF2-40B4-BE49-F238E27FC236}">
                <a16:creationId xmlns:a16="http://schemas.microsoft.com/office/drawing/2014/main" id="{F2AFC639-B7FE-43D4-A8A7-B61700749D08}"/>
              </a:ext>
            </a:extLst>
          </p:cNvPr>
          <p:cNvSpPr/>
          <p:nvPr/>
        </p:nvSpPr>
        <p:spPr>
          <a:xfrm>
            <a:off x="179512" y="4984373"/>
            <a:ext cx="8784976" cy="1200329"/>
          </a:xfrm>
          <a:prstGeom prst="rect">
            <a:avLst/>
          </a:prstGeom>
        </p:spPr>
        <p:txBody>
          <a:bodyPr wrap="square">
            <a:spAutoFit/>
          </a:bodyPr>
          <a:lstStyle/>
          <a:p>
            <a:pPr algn="just">
              <a:defRPr/>
            </a:pPr>
            <a:r>
              <a:rPr lang="en-GB" sz="1800" b="0" i="1" dirty="0">
                <a:solidFill>
                  <a:schemeClr val="accent2">
                    <a:lumMod val="75000"/>
                  </a:schemeClr>
                </a:solidFill>
              </a:rPr>
              <a:t>The frequency-domain measures extracted from a spectrum estimate for each frequency band include absolute and relative powers of VLF, LF and HF bands; LF and HF band powers in normalized units; the LF/HF power ratio; and peak frequencies for each band</a:t>
            </a:r>
          </a:p>
        </p:txBody>
      </p:sp>
      <p:pic>
        <p:nvPicPr>
          <p:cNvPr id="2050" name="Picture 2" descr="Heart rate variability (HRV) spectrum estimation (LF and HF power)">
            <a:extLst>
              <a:ext uri="{FF2B5EF4-FFF2-40B4-BE49-F238E27FC236}">
                <a16:creationId xmlns:a16="http://schemas.microsoft.com/office/drawing/2014/main" id="{9FDE5A0D-D3C0-42F6-875D-2444137B3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883" y="1661791"/>
            <a:ext cx="7012210" cy="3274800"/>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3">
            <a:extLst>
              <a:ext uri="{FF2B5EF4-FFF2-40B4-BE49-F238E27FC236}">
                <a16:creationId xmlns:a16="http://schemas.microsoft.com/office/drawing/2014/main" id="{FCC9D3E1-96E2-4D01-ABEB-BC73B0B02A63}"/>
              </a:ext>
            </a:extLst>
          </p:cNvPr>
          <p:cNvSpPr/>
          <p:nvPr/>
        </p:nvSpPr>
        <p:spPr>
          <a:xfrm>
            <a:off x="179512" y="1234221"/>
            <a:ext cx="8784976" cy="400110"/>
          </a:xfrm>
          <a:prstGeom prst="rect">
            <a:avLst/>
          </a:prstGeom>
        </p:spPr>
        <p:txBody>
          <a:bodyPr wrap="square">
            <a:spAutoFit/>
          </a:bodyPr>
          <a:lstStyle/>
          <a:p>
            <a:pPr>
              <a:defRPr/>
            </a:pPr>
            <a:r>
              <a:rPr lang="en-GB" sz="2000" b="0" dirty="0">
                <a:solidFill>
                  <a:schemeClr val="accent2">
                    <a:lumMod val="75000"/>
                  </a:schemeClr>
                </a:solidFill>
                <a:highlight>
                  <a:srgbClr val="FFFF00"/>
                </a:highlight>
              </a:rPr>
              <a:t>II. Frequency domain parameters from Heart Rate Spectrum.  </a:t>
            </a:r>
          </a:p>
        </p:txBody>
      </p:sp>
    </p:spTree>
    <p:extLst>
      <p:ext uri="{BB962C8B-B14F-4D97-AF65-F5344CB8AC3E}">
        <p14:creationId xmlns:p14="http://schemas.microsoft.com/office/powerpoint/2010/main" val="4001193281"/>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39450</TotalTime>
  <Pages>0</Pages>
  <Words>1165</Words>
  <Characters>0</Characters>
  <Application>Microsoft Office PowerPoint</Application>
  <PresentationFormat>Pokaz na ekranie (4:3)</PresentationFormat>
  <Lines>0</Lines>
  <Paragraphs>96</Paragraphs>
  <Slides>19</Slides>
  <Notes>13</Notes>
  <HiddenSlides>0</HiddenSlides>
  <MMClips>0</MMClips>
  <ScaleCrop>false</ScaleCrop>
  <HeadingPairs>
    <vt:vector size="6" baseType="variant">
      <vt:variant>
        <vt:lpstr>Używane czcionki</vt:lpstr>
      </vt:variant>
      <vt:variant>
        <vt:i4>7</vt:i4>
      </vt:variant>
      <vt:variant>
        <vt:lpstr>Motyw</vt:lpstr>
      </vt:variant>
      <vt:variant>
        <vt:i4>4</vt:i4>
      </vt:variant>
      <vt:variant>
        <vt:lpstr>Tytuły slajdów</vt:lpstr>
      </vt:variant>
      <vt:variant>
        <vt:i4>19</vt:i4>
      </vt:variant>
    </vt:vector>
  </HeadingPairs>
  <TitlesOfParts>
    <vt:vector size="30" baseType="lpstr">
      <vt:lpstr>Arial</vt:lpstr>
      <vt:lpstr>Arial Bold</vt:lpstr>
      <vt:lpstr>Bradley Hand ITC</vt:lpstr>
      <vt:lpstr>Cambria Math</vt:lpstr>
      <vt:lpstr>Gill Sans</vt:lpstr>
      <vt:lpstr>Times New Roman</vt:lpstr>
      <vt:lpstr>Wingdings</vt:lpstr>
      <vt:lpstr>Pantallazo inicio</vt:lpstr>
      <vt:lpstr>Pantallazo cierre</vt:lpstr>
      <vt:lpstr>1_WOIZ - prezentacja "wykładowa"</vt:lpstr>
      <vt:lpstr>1_Pantallazo cierre</vt:lpstr>
      <vt:lpstr>Prezentacja programu PowerPoint</vt:lpstr>
      <vt:lpstr>Data science (data exploration &amp; digging)    is a “new oil” of XXI century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Some hints, how to properly asses the conducted research results, by means of   classifier’s performance measures  Confusion Matrix</vt:lpstr>
      <vt:lpstr>Confusion matrix – measures, indicators</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Katarzyna Mleczko</cp:lastModifiedBy>
  <cp:revision>1093</cp:revision>
  <cp:lastPrinted>2011-07-18T19:05:36Z</cp:lastPrinted>
  <dcterms:created xsi:type="dcterms:W3CDTF">2010-06-23T19:02:16Z</dcterms:created>
  <dcterms:modified xsi:type="dcterms:W3CDTF">2021-07-05T08:08:45Z</dcterms:modified>
</cp:coreProperties>
</file>