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23"/>
  </p:notesMasterIdLst>
  <p:handoutMasterIdLst>
    <p:handoutMasterId r:id="rId24"/>
  </p:handoutMasterIdLst>
  <p:sldIdLst>
    <p:sldId id="627" r:id="rId4"/>
    <p:sldId id="259" r:id="rId5"/>
    <p:sldId id="431" r:id="rId6"/>
    <p:sldId id="666" r:id="rId7"/>
    <p:sldId id="672" r:id="rId8"/>
    <p:sldId id="671" r:id="rId9"/>
    <p:sldId id="674" r:id="rId10"/>
    <p:sldId id="676" r:id="rId11"/>
    <p:sldId id="675" r:id="rId12"/>
    <p:sldId id="673" r:id="rId13"/>
    <p:sldId id="670" r:id="rId14"/>
    <p:sldId id="668" r:id="rId15"/>
    <p:sldId id="669" r:id="rId16"/>
    <p:sldId id="667" r:id="rId17"/>
    <p:sldId id="677" r:id="rId18"/>
    <p:sldId id="678" r:id="rId19"/>
    <p:sldId id="440" r:id="rId20"/>
    <p:sldId id="442" r:id="rId21"/>
    <p:sldId id="679" r:id="rId22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E6"/>
    <a:srgbClr val="222061"/>
    <a:srgbClr val="F26200"/>
    <a:srgbClr val="262673"/>
    <a:srgbClr val="FF6600"/>
    <a:srgbClr val="D16D09"/>
    <a:srgbClr val="D15509"/>
    <a:srgbClr val="FF33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8620" autoAdjust="0"/>
  </p:normalViewPr>
  <p:slideViewPr>
    <p:cSldViewPr>
      <p:cViewPr varScale="1">
        <p:scale>
          <a:sx n="69" d="100"/>
          <a:sy n="69" d="100"/>
        </p:scale>
        <p:origin x="1661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548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920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7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8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3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60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9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3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2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9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0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70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7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3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501008"/>
            <a:ext cx="85689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MODU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Ł BIOMECHANIKA: PODSTAWY BIOMECHANIKI STOSOWANEJ W ODNIESIENIU DO UKŁADU RUCHOWEGO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Moduł dydaktyczny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: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METODY INSTRUMENTALNEJ ANALIZY PARAMETRÓW FIZJOLOGICZNYCH ANTROPOMETRCZNYCH I MORFOMETRYCZNYCH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.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.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 Jakie są zastosowania analizy znaków fizjologicznych?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cs typeface="+mn-cs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Analiza zmienności tętna w szerokim spektrum zastosowań</a:t>
            </a: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188656" y="2147028"/>
            <a:ext cx="48303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Biorąc pod uwagę złożone systemy kontroli pracy serca, uzasadnione jest założenie, że w regulację rytmu serca zaangażowane są mechanizmy nieliniowe. Nieliniowe właściwości HRV zostały przeanalizowane za pomocą miar, takich jak wykres </a:t>
            </a:r>
            <a:r>
              <a:rPr lang="pl-PL" sz="1800" b="0" i="1" dirty="0" err="1">
                <a:solidFill>
                  <a:schemeClr val="accent2">
                    <a:lumMod val="75000"/>
                  </a:schemeClr>
                </a:solidFill>
              </a:rPr>
              <a:t>Poincarégo</a:t>
            </a: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defRPr/>
            </a:pP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Jest to graficzna reprezentacja korelacji między kolejnymi przedziałami RR, czyli wykres RRn+1 w funkcji </a:t>
            </a:r>
            <a:r>
              <a:rPr lang="pl-PL" sz="1800" b="0" i="1" dirty="0" err="1">
                <a:solidFill>
                  <a:schemeClr val="accent2">
                    <a:lumMod val="75000"/>
                  </a:schemeClr>
                </a:solidFill>
              </a:rPr>
              <a:t>RRn</a:t>
            </a: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. Kształt wykresu jest niezbędny, a powszechnym podejściem do parametryzacji kształtu jest dopasowanie elipsy do wykresu, jak pokazano na rys.</a:t>
            </a:r>
          </a:p>
        </p:txBody>
      </p:sp>
      <p:pic>
        <p:nvPicPr>
          <p:cNvPr id="2052" name="Picture 4" descr="Poincare plot analysis of heart rate variability (HRV) data">
            <a:extLst>
              <a:ext uri="{FF2B5EF4-FFF2-40B4-BE49-F238E27FC236}">
                <a16:creationId xmlns:a16="http://schemas.microsoft.com/office/drawing/2014/main" id="{D6211C3A-B1A9-4010-A36E-8E2B67C80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05" y="1900471"/>
            <a:ext cx="3952195" cy="41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3">
            <a:extLst>
              <a:ext uri="{FF2B5EF4-FFF2-40B4-BE49-F238E27FC236}">
                <a16:creationId xmlns:a16="http://schemas.microsoft.com/office/drawing/2014/main" id="{067A0023-E249-4322-A6C2-E5DDEEB31E9F}"/>
              </a:ext>
            </a:extLst>
          </p:cNvPr>
          <p:cNvSpPr/>
          <p:nvPr/>
        </p:nvSpPr>
        <p:spPr>
          <a:xfrm>
            <a:off x="188656" y="145467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III. Nieliniowa analiza sygnału tętna.</a:t>
            </a:r>
          </a:p>
        </p:txBody>
      </p:sp>
    </p:spTree>
    <p:extLst>
      <p:ext uri="{BB962C8B-B14F-4D97-AF65-F5344CB8AC3E}">
        <p14:creationId xmlns:p14="http://schemas.microsoft.com/office/powerpoint/2010/main" val="2590824988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200886" y="1844824"/>
            <a:ext cx="47311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Sygnały elektromiograficzne  EMG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mogą być wykorzystywane do: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zastosowania kliniczne/biomedyczne,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Ewoluujący sprzętowy układ scalony (EHW) oraz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współczesna interakcja człowiek-komputer (MMI) m.in. w bioprotezach kontrolowanych EMG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Sygnały EMG uzyskane z mięśni wymagają zaawansowanych metod wykrywania, rozkładu, przetwarzania i klasyfikacji.</a:t>
            </a:r>
            <a:endParaRPr lang="en-GB" sz="20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40E89C-BDA0-4FC0-A4F7-492466A9B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5"/>
          <a:stretch/>
        </p:blipFill>
        <p:spPr>
          <a:xfrm>
            <a:off x="5436096" y="1519635"/>
            <a:ext cx="3024336" cy="1867507"/>
          </a:xfrm>
          <a:prstGeom prst="rect">
            <a:avLst/>
          </a:prstGeom>
        </p:spPr>
      </p:pic>
      <p:sp>
        <p:nvSpPr>
          <p:cNvPr id="15" name="Prostokąt 3">
            <a:extLst>
              <a:ext uri="{FF2B5EF4-FFF2-40B4-BE49-F238E27FC236}">
                <a16:creationId xmlns:a16="http://schemas.microsoft.com/office/drawing/2014/main" id="{CC69F7B9-251E-464C-A554-AC8D3DEE5E7F}"/>
              </a:ext>
            </a:extLst>
          </p:cNvPr>
          <p:cNvSpPr/>
          <p:nvPr/>
        </p:nvSpPr>
        <p:spPr>
          <a:xfrm>
            <a:off x="5148064" y="3289662"/>
            <a:ext cx="3795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Izometryczny dynamometr ręczny oparty na tensometrze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może być używany do pomiaru siły chwytu, siły szczypania i wykonywania badań zmęczenia mięśni. Może być używany z innymi czujnikami (np. Czujnik EKG) do badania zdrowia i aktywności mięśni</a:t>
            </a:r>
            <a:endParaRPr lang="en-GB" sz="20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67BC667-55AD-4D03-B3D0-4C61E32FC96F}"/>
              </a:ext>
            </a:extLst>
          </p:cNvPr>
          <p:cNvSpPr/>
          <p:nvPr/>
        </p:nvSpPr>
        <p:spPr>
          <a:xfrm>
            <a:off x="182554" y="69269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Z</a:t>
            </a:r>
            <a:r>
              <a:rPr lang="en-GB" sz="24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astosowania</a:t>
            </a:r>
            <a:r>
              <a:rPr lang="en-GB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GB" sz="24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analityczne</a:t>
            </a: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do rejestracji i analizy sygnału elektromiograficznego (EMG)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280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82554" y="69269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Zsynchronizowana siła ręki (czujnik uchwytu) i rejestracja EMG, m.in. w ocenie postępów rehabilitacji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15A598AE-1BE5-4E62-B84C-C21E5FD7A0DC}"/>
              </a:ext>
            </a:extLst>
          </p:cNvPr>
          <p:cNvGrpSpPr/>
          <p:nvPr/>
        </p:nvGrpSpPr>
        <p:grpSpPr>
          <a:xfrm>
            <a:off x="423584" y="2297730"/>
            <a:ext cx="8036848" cy="3507534"/>
            <a:chOff x="423584" y="2297730"/>
            <a:chExt cx="8036848" cy="350753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6C643FA-A116-4846-9107-82C46D092C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" t="3311" r="1595" b="9547"/>
            <a:stretch/>
          </p:blipFill>
          <p:spPr bwMode="auto">
            <a:xfrm>
              <a:off x="755575" y="2564903"/>
              <a:ext cx="7704857" cy="324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F4B7D310-281E-438C-8983-A8D3E931C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584" y="2297730"/>
              <a:ext cx="3545717" cy="2223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188885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82554" y="69269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82554" y="1313783"/>
            <a:ext cx="30902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Galvanic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 Skin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Response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 mierzy odruch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fizjo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-galwaniczny. Generuje on zmiany w przewodnictwie skóry w okresach stresu, podniecenia lub szoku i jest wykorzystywany jako miernik aktywności współczulnego układu nerwowego. Może monitorować zarówno szybkie, jak i powolne zmiany przewodnictwa skóry, co czyni go idealnym do badań obejmujących szok, pobudzenie i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</a:rPr>
              <a:t>biofeedback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8CA8C40-6727-4FFC-9651-F9718949B5CF}"/>
              </a:ext>
            </a:extLst>
          </p:cNvPr>
          <p:cNvSpPr/>
          <p:nvPr/>
        </p:nvSpPr>
        <p:spPr>
          <a:xfrm>
            <a:off x="182554" y="69269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Reakcja galwaniczna skóry - zastosowania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3DDDAA-CD89-4182-A56C-486FFF949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5000" r="18500" b="15000"/>
          <a:stretch/>
        </p:blipFill>
        <p:spPr bwMode="auto">
          <a:xfrm>
            <a:off x="3272814" y="1607605"/>
            <a:ext cx="56886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7C31EE4-A62A-47A4-BAD9-F149E597FD8C}"/>
              </a:ext>
            </a:extLst>
          </p:cNvPr>
          <p:cNvSpPr txBox="1"/>
          <p:nvPr/>
        </p:nvSpPr>
        <p:spPr>
          <a:xfrm>
            <a:off x="3419872" y="4998981"/>
            <a:ext cx="5541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Monitoruje przewodnictwo skóry pomiędzy dwoma jednorazowymi elektrodami zakładkowymi, które są umieszczone np. na dwóch sąsiadujących palcach jednej ręki.</a:t>
            </a:r>
          </a:p>
        </p:txBody>
      </p:sp>
    </p:spTree>
    <p:extLst>
      <p:ext uri="{BB962C8B-B14F-4D97-AF65-F5344CB8AC3E}">
        <p14:creationId xmlns:p14="http://schemas.microsoft.com/office/powerpoint/2010/main" val="1551256790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 - Multimodalny zapis zsynchronizowany </a:t>
            </a:r>
          </a:p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81395" y="1223208"/>
            <a:ext cx="8781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Przykład szybkiej wielomodalnej metody detekcji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pobudzeń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ektopowych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, zastosowanej do szacowania ciśnienia krwi na podstawie pomiaru prędkości fali tętna w czujnikach typu noszonego.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F16812-C207-4E5A-8655-A4B232EBA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 r="50000"/>
          <a:stretch/>
        </p:blipFill>
        <p:spPr bwMode="auto">
          <a:xfrm>
            <a:off x="326437" y="2310146"/>
            <a:ext cx="4662358" cy="30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C4CE756-5A17-48F4-A289-674D9B3BFACC}"/>
              </a:ext>
            </a:extLst>
          </p:cNvPr>
          <p:cNvSpPr txBox="1"/>
          <p:nvPr/>
        </p:nvSpPr>
        <p:spPr>
          <a:xfrm>
            <a:off x="151550" y="5327384"/>
            <a:ext cx="8992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Synchronizacja przebiegów elektrokardiograficznych (EKG) i </a:t>
            </a:r>
            <a:r>
              <a:rPr kumimoji="0" lang="pl-PL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fotopletyzmograficznych</a:t>
            </a: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(PPG) w wykrywaniu pojedynczego przedwczesnego komorowego pobudzenia </a:t>
            </a:r>
            <a:r>
              <a:rPr kumimoji="0" lang="pl-PL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ektopowego</a:t>
            </a: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A03C7F-17AA-46EE-99CE-481AA55B62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92"/>
          <a:stretch/>
        </p:blipFill>
        <p:spPr>
          <a:xfrm>
            <a:off x="4976842" y="2515727"/>
            <a:ext cx="3949903" cy="21682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47A9EA5-C998-4632-9846-5CC9FCBEAD82}"/>
              </a:ext>
            </a:extLst>
          </p:cNvPr>
          <p:cNvSpPr txBox="1"/>
          <p:nvPr/>
        </p:nvSpPr>
        <p:spPr>
          <a:xfrm>
            <a:off x="4845439" y="4663892"/>
            <a:ext cx="4191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Metody cyfrowego przetwarzania sygnałów (DSP) do automatycznej ekstrakcji cech </a:t>
            </a:r>
          </a:p>
        </p:txBody>
      </p:sp>
    </p:spTree>
    <p:extLst>
      <p:ext uri="{BB962C8B-B14F-4D97-AF65-F5344CB8AC3E}">
        <p14:creationId xmlns:p14="http://schemas.microsoft.com/office/powerpoint/2010/main" val="1284786816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9269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ciała:</a:t>
            </a:r>
          </a:p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Przykład systemu złożonego dla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rozpoznawania emocji</a:t>
            </a:r>
          </a:p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 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60208" y="1609333"/>
            <a:ext cx="8781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Stan emocjonalny człowieka zależy od wielu czynników, dlatego rozwijane są systemy multimodalne zbierające i przetwarzające informacje z wielu różnych czujników.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0F978B5-7C5F-44D4-954E-6C20554A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644433"/>
            <a:ext cx="3775086" cy="289682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CF43E10-7430-4A31-8974-D5B5BD376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0" y="2644433"/>
            <a:ext cx="3775086" cy="3122536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A867D86-AE6E-4CDE-85B7-54FF45676C02}"/>
              </a:ext>
            </a:extLst>
          </p:cNvPr>
          <p:cNvSpPr txBox="1"/>
          <p:nvPr/>
        </p:nvSpPr>
        <p:spPr>
          <a:xfrm>
            <a:off x="218884" y="5737962"/>
            <a:ext cx="89251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0" i="1" dirty="0">
                <a:solidFill>
                  <a:schemeClr val="accent2">
                    <a:lumMod val="75000"/>
                  </a:schemeClr>
                </a:solidFill>
              </a:rPr>
              <a:t>Przedstawiono związek między wydajnością i pobudzeniem oraz model 2-D  przestrzeni emocji.</a:t>
            </a:r>
            <a:endParaRPr lang="en-GB" sz="16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52210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58169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ciała:</a:t>
            </a:r>
          </a:p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Przykład systemu złożonego dla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rozpoznawania emocji</a:t>
            </a:r>
          </a:p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0AA4D86-E1C7-47AA-AB44-7C8B19EBD7AB}"/>
              </a:ext>
            </a:extLst>
          </p:cNvPr>
          <p:cNvSpPr txBox="1"/>
          <p:nvPr/>
        </p:nvSpPr>
        <p:spPr>
          <a:xfrm>
            <a:off x="0" y="1320358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Przeprowadzone badania wykazały, że </a:t>
            </a: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specyfika autonomicznego układu nerwowego </a:t>
            </a: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pozwala na rozpoznanie pewnych emocji za pomocą znaków zarejestrowanych z sygnałów psychologicznych.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CC25326-062E-47FA-96C4-4B9A8C80C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90100"/>
            <a:ext cx="6741885" cy="3903197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B8ED884-F817-4D7C-8AAD-5C70DF6DC85A}"/>
              </a:ext>
            </a:extLst>
          </p:cNvPr>
          <p:cNvSpPr txBox="1"/>
          <p:nvPr/>
        </p:nvSpPr>
        <p:spPr>
          <a:xfrm>
            <a:off x="7020272" y="1964815"/>
            <a:ext cx="18722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EOG,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b="0" i="1" dirty="0">
                <a:solidFill>
                  <a:srgbClr val="333399">
                    <a:lumMod val="75000"/>
                  </a:srgbClr>
                </a:solidFill>
              </a:rPr>
              <a:t>RSP,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GRS,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b="0" i="1" dirty="0">
                <a:solidFill>
                  <a:srgbClr val="333399">
                    <a:lumMod val="75000"/>
                  </a:srgbClr>
                </a:solidFill>
              </a:rPr>
              <a:t>ECG,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EEG,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b="0" i="1" dirty="0">
                <a:solidFill>
                  <a:srgbClr val="333399">
                    <a:lumMod val="75000"/>
                  </a:srgbClr>
                </a:solidFill>
              </a:rPr>
              <a:t>BP,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sygnały psychologiczne są wykorzystywane w multimodalnym systemie rozumowania.</a:t>
            </a:r>
          </a:p>
        </p:txBody>
      </p:sp>
    </p:spTree>
    <p:extLst>
      <p:ext uri="{BB962C8B-B14F-4D97-AF65-F5344CB8AC3E}">
        <p14:creationId xmlns:p14="http://schemas.microsoft.com/office/powerpoint/2010/main" val="3387517524"/>
      </p:ext>
    </p:extLst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E99BED-930D-4BD8-AC41-5266F202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10451"/>
            <a:ext cx="8424936" cy="45051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404E6"/>
                </a:solidFill>
              </a:rPr>
              <a:t>Kilka wskazówek, jak prawidłowo ocenić wyniki przeprowadzonych badań, za pomocą miar wydajności klasyfikatorów</a:t>
            </a:r>
            <a:br>
              <a:rPr lang="pl-PL" dirty="0">
                <a:solidFill>
                  <a:srgbClr val="0404E6"/>
                </a:solidFill>
              </a:rPr>
            </a:br>
            <a:r>
              <a:rPr lang="pl-PL" dirty="0">
                <a:solidFill>
                  <a:srgbClr val="0404E6"/>
                </a:solidFill>
                <a:highlight>
                  <a:srgbClr val="FFFF00"/>
                </a:highlight>
              </a:rPr>
              <a:t>Macierz konfuzji</a:t>
            </a:r>
            <a:endParaRPr lang="en-GB" b="1" dirty="0">
              <a:solidFill>
                <a:srgbClr val="0404E6"/>
              </a:solidFill>
              <a:highlight>
                <a:srgbClr val="FFFF00"/>
              </a:highlight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83A0F06-1137-45D5-84DE-BC66A6A07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122" y="2081716"/>
            <a:ext cx="6335780" cy="3194246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50988B8-02CE-44F5-801D-E9EFD44E16C7}"/>
              </a:ext>
            </a:extLst>
          </p:cNvPr>
          <p:cNvSpPr/>
          <p:nvPr/>
        </p:nvSpPr>
        <p:spPr>
          <a:xfrm>
            <a:off x="-12318" y="5275962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solidFill>
                  <a:srgbClr val="0404E6"/>
                </a:solidFill>
              </a:rPr>
              <a:t>Ilustrowana macierz konfuzji pokazuje przykłady prawdziwych negatywów (u góry po lewej), fałszywie dodatnich (u góry po prawej), fałszywie ujemnych (na dole po lewej) i prawdziwych dodatnich (na dole po prawej)</a:t>
            </a:r>
            <a:endParaRPr lang="en-GB" sz="1800" dirty="0">
              <a:solidFill>
                <a:srgbClr val="040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0685"/>
      </p:ext>
    </p:extLst>
  </p:cSld>
  <p:clrMapOvr>
    <a:masterClrMapping/>
  </p:clrMapOvr>
  <p:transition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CF3E8-2A2C-4C4B-AB6F-9F6B5640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92" y="841351"/>
            <a:ext cx="8142964" cy="604837"/>
          </a:xfrm>
        </p:spPr>
        <p:txBody>
          <a:bodyPr/>
          <a:lstStyle/>
          <a:p>
            <a:r>
              <a:rPr lang="pl-PL" dirty="0">
                <a:solidFill>
                  <a:srgbClr val="0404E6"/>
                </a:solidFill>
              </a:rPr>
              <a:t>Macierz konfuzji – miary, wskaźniki</a:t>
            </a:r>
            <a:endParaRPr lang="en-GB" dirty="0">
              <a:solidFill>
                <a:srgbClr val="0404E6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CE372B-2C28-4B7B-B31C-6C6DFCCFF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E9DBB7-BD3B-4412-B932-B46E6BEA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315642" cy="17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AF4DD2A-F921-4C2F-9FAC-1F102E037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19" t="58418" r="34879" b="-1"/>
          <a:stretch/>
        </p:blipFill>
        <p:spPr>
          <a:xfrm>
            <a:off x="2714357" y="4149080"/>
            <a:ext cx="3715285" cy="1996379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C8BD7763-BEBD-42E1-BE37-A41B9278648F}"/>
              </a:ext>
            </a:extLst>
          </p:cNvPr>
          <p:cNvSpPr txBox="1">
            <a:spLocks/>
          </p:cNvSpPr>
          <p:nvPr/>
        </p:nvSpPr>
        <p:spPr>
          <a:xfrm>
            <a:off x="0" y="3717852"/>
            <a:ext cx="9027921" cy="604837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sz="1600" i="1" kern="0" dirty="0">
                <a:solidFill>
                  <a:srgbClr val="0404E6"/>
                </a:solidFill>
              </a:rPr>
              <a:t>Często wygodnie jest połączyć precyzję i odwołanie w jednym wskaźniku zwanym wynikiem F1</a:t>
            </a:r>
            <a:endParaRPr lang="en-GB" sz="1600" i="1" kern="0" dirty="0">
              <a:solidFill>
                <a:srgbClr val="040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4856"/>
      </p:ext>
    </p:extLst>
  </p:cSld>
  <p:clrMapOvr>
    <a:masterClrMapping/>
  </p:clrMapOvr>
  <p:transition advClick="0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830C973-7789-4E72-985E-078A822CE010}"/>
              </a:ext>
            </a:extLst>
          </p:cNvPr>
          <p:cNvPicPr/>
          <p:nvPr/>
        </p:nvPicPr>
        <p:blipFill rotWithShape="1">
          <a:blip r:embed="rId2"/>
          <a:srcRect l="33781" t="26477" r="17926" b="9566"/>
          <a:stretch/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5594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133A65-C89A-4031-AA1D-92CE0971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1" y="1016339"/>
            <a:ext cx="7429499" cy="110892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70C0"/>
                </a:solidFill>
              </a:rPr>
              <a:t>Przetwarzanie danych (eksploracja i drążenie danych) to „nowa ropa” XXI wieku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77F3FB-645C-4F7A-A828-A26100F65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5266"/>
            <a:ext cx="8964488" cy="3896021"/>
          </a:xfrm>
        </p:spPr>
        <p:txBody>
          <a:bodyPr>
            <a:normAutofit/>
          </a:bodyPr>
          <a:lstStyle/>
          <a:p>
            <a:pPr marL="0">
              <a:spcBef>
                <a:spcPts val="600"/>
              </a:spcBef>
            </a:pPr>
            <a:r>
              <a:rPr lang="pl-PL" sz="2200" dirty="0">
                <a:solidFill>
                  <a:srgbClr val="222061"/>
                </a:solidFill>
                <a:highlight>
                  <a:srgbClr val="FFFF00"/>
                </a:highlight>
              </a:rPr>
              <a:t>CEL</a:t>
            </a:r>
            <a:r>
              <a:rPr lang="en-US" sz="2200" dirty="0">
                <a:solidFill>
                  <a:srgbClr val="222061"/>
                </a:solidFill>
                <a:highlight>
                  <a:srgbClr val="FFFF00"/>
                </a:highlight>
              </a:rPr>
              <a:t>: </a:t>
            </a:r>
          </a:p>
          <a:p>
            <a:pPr marL="0">
              <a:spcBef>
                <a:spcPts val="600"/>
              </a:spcBef>
            </a:pPr>
            <a:r>
              <a:rPr lang="en-US" sz="2200" dirty="0">
                <a:solidFill>
                  <a:srgbClr val="FFFF00"/>
                </a:solidFill>
              </a:rPr>
              <a:t>	</a:t>
            </a:r>
            <a:r>
              <a:rPr lang="pl-PL" sz="2100" dirty="0">
                <a:solidFill>
                  <a:srgbClr val="002060"/>
                </a:solidFill>
                <a:latin typeface="+mj-lt"/>
              </a:rPr>
              <a:t>ZMIENIĆ </a:t>
            </a:r>
            <a:r>
              <a:rPr lang="pl-PL" sz="2100" dirty="0">
                <a:solidFill>
                  <a:srgbClr val="002060"/>
                </a:solidFill>
                <a:highlight>
                  <a:srgbClr val="FFFF00"/>
                </a:highlight>
                <a:latin typeface="+mj-lt"/>
              </a:rPr>
              <a:t>SUROWE DANE WEJŚCIOWE</a:t>
            </a:r>
            <a:r>
              <a:rPr lang="pl-PL" sz="2100" dirty="0">
                <a:solidFill>
                  <a:srgbClr val="002060"/>
                </a:solidFill>
                <a:latin typeface="+mj-lt"/>
              </a:rPr>
              <a:t> W </a:t>
            </a:r>
            <a:r>
              <a:rPr lang="pl-PL" sz="2100" dirty="0">
                <a:solidFill>
                  <a:srgbClr val="002060"/>
                </a:solidFill>
                <a:highlight>
                  <a:srgbClr val="FFFF00"/>
                </a:highlight>
                <a:latin typeface="+mj-lt"/>
              </a:rPr>
              <a:t>WIEDZĘ I MĄDROŚĆ</a:t>
            </a:r>
            <a:endParaRPr lang="en-US" sz="2200" dirty="0">
              <a:solidFill>
                <a:srgbClr val="002060"/>
              </a:solidFill>
              <a:highlight>
                <a:srgbClr val="FFFF00"/>
              </a:highlight>
              <a:latin typeface="+mj-lt"/>
            </a:endParaRPr>
          </a:p>
          <a:p>
            <a:pPr marL="0">
              <a:spcBef>
                <a:spcPts val="600"/>
              </a:spcBef>
            </a:pPr>
            <a:r>
              <a:rPr lang="pl-PL" sz="2200" dirty="0">
                <a:solidFill>
                  <a:srgbClr val="222061"/>
                </a:solidFill>
                <a:highlight>
                  <a:srgbClr val="FFFF00"/>
                </a:highlight>
              </a:rPr>
              <a:t>JAK</a:t>
            </a:r>
            <a:r>
              <a:rPr lang="en-US" sz="2200" dirty="0">
                <a:solidFill>
                  <a:srgbClr val="222061"/>
                </a:solidFill>
                <a:highlight>
                  <a:srgbClr val="FFFF00"/>
                </a:highlight>
              </a:rPr>
              <a:t>:</a:t>
            </a:r>
          </a:p>
          <a:p>
            <a:pPr marL="685800" lvl="2" indent="0" algn="just">
              <a:spcBef>
                <a:spcPts val="600"/>
              </a:spcBef>
              <a:buNone/>
            </a:pPr>
            <a:r>
              <a:rPr lang="pl-PL" sz="2100" dirty="0"/>
              <a:t>Opracowanie metod EKSTRAKCJI CECH z DANYCH SUROWYCH w celu przygotowania ALGORYTMÓW PREDYKCYJNYCH (zestaw lub REGUŁY), w oparciu o różnego rodzaju metody: matematyczne, statystyczne, inspirowane biologicznie, np. sieci neuronowych lub w oparciu o podejście genetyczne, za pomocą NAUKI KOMPUTEROWEJ i szybko rozwijających się technologii informatycznych, aby znaleźć kluczowe, znaczące zależności w grupach danych – stworzyć SYSTEM WSPARCIA DECYZJI.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98077268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9325B3F-85D4-463E-BA5B-53B1F59A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4" y="1420091"/>
            <a:ext cx="7691769" cy="40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55002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4023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Obliczanie tętna na podstawie sygnału EKG z interwałów RR i aplikacji z inteligentnych czujników uchwytu ręcznego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79512" y="1482493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Przyjazny dla użytkownika zapis tętna w celu dalszej analizy i wizualizacji w diagnostyce medycznej, leczeniu lub ocenie postępów w sporcie i sprawności fizycznej.</a:t>
            </a:r>
            <a:endParaRPr lang="en-GB" sz="20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179512" y="55276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Monitor tętna z uchwytem na rękę jest idealny do ciągłego monitorowania tętna przed, w trakcie i po treningu lub gdy dana osoba jest nieruchoma.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709685B-13EF-48D4-AC0F-50B86881B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58" y="3814088"/>
            <a:ext cx="3085694" cy="16322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5661421-66C5-4962-9C80-8E23D9B71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524587"/>
            <a:ext cx="2880320" cy="195599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E3CA51D-C72E-4F1B-BED8-90A2718F4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394" y="2545232"/>
            <a:ext cx="3085694" cy="11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04097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65161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Ocena częstości akcji serca na podstawie sygnału fali tętna PPG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79512" y="108249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Przyjazny dla użytkownika zapis tętna w celu dalszej analizy i wizualizacji w diagnostyce medycznej, leczeniu lub ocenie postępów w sporcie i sprawności fizycznej.</a:t>
            </a: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179512" y="542643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Monitor tętna z uchwytem na rękę jest idealny do ciągłego monitorowania tętna przed, w trakcie i po treningu lub gdy dana osoba jest nieruchoma.</a:t>
            </a:r>
          </a:p>
        </p:txBody>
      </p:sp>
      <p:pic>
        <p:nvPicPr>
          <p:cNvPr id="2052" name="Picture 4" descr="FibriCheck Beat-to-Beat Accuracy Compared With Wearable ECG in Broad  Dynamic Range | FibriCheck">
            <a:extLst>
              <a:ext uri="{FF2B5EF4-FFF2-40B4-BE49-F238E27FC236}">
                <a16:creationId xmlns:a16="http://schemas.microsoft.com/office/drawing/2014/main" id="{0EA1E691-0687-42D4-952E-98605C1C0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2"/>
          <a:stretch/>
        </p:blipFill>
        <p:spPr bwMode="auto">
          <a:xfrm>
            <a:off x="4484128" y="2083825"/>
            <a:ext cx="3755799" cy="32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PG sensor including the light source (LED) and the light receiver... |  Download Scientific Diagram">
            <a:extLst>
              <a:ext uri="{FF2B5EF4-FFF2-40B4-BE49-F238E27FC236}">
                <a16:creationId xmlns:a16="http://schemas.microsoft.com/office/drawing/2014/main" id="{CC838506-C064-463C-9C24-C4F0CDC8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7809"/>
            <a:ext cx="3400053" cy="2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48120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Analiza zmienności tętna, odzwierciedlająca nieinwazyjnie stan OUN w szerokim spektrum zastosowań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79512" y="1566952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Częstość akcji serca jest modulowana i kontrolowana przez Centralny Układ Nerwowy (OUN), głównie za pomocą pętli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barorefleksu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, dlatego jej analiza dostarcza ważnych informacji o równowadze współczulnej i przywspółczulnej kluczowej dla stanu pacjenta – uzyskanej w sposób nieinwazyjny.</a:t>
            </a: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179512" y="3197341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Ważne parametry wyliczane z sygnału HRV można uzyskać zarówno w:</a:t>
            </a:r>
          </a:p>
          <a:p>
            <a:pPr marL="400050" indent="-400050">
              <a:buFont typeface="+mj-lt"/>
              <a:buAutoNum type="romanU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Domenie czasu</a:t>
            </a:r>
          </a:p>
          <a:p>
            <a:pPr marL="400050" indent="-400050">
              <a:buFont typeface="+mj-lt"/>
              <a:buAutoNum type="romanUcPeriod"/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Domenie częstotliwości</a:t>
            </a:r>
          </a:p>
          <a:p>
            <a:pPr marL="400050" indent="-400050">
              <a:buFont typeface="+mj-lt"/>
              <a:buAutoNum type="romanUcPeriod"/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a także w wyniku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</a:rPr>
              <a:t>analiz nieliniowych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takich jak: </a:t>
            </a:r>
          </a:p>
          <a:p>
            <a:pPr marL="400050" indent="-400050">
              <a:buFont typeface="+mj-lt"/>
              <a:buAutoNum type="romanUcPeriod" startAt="3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Mapy </a:t>
            </a:r>
            <a:r>
              <a:rPr lang="pl-PL" sz="1800" b="0" i="0" dirty="0" err="1">
                <a:solidFill>
                  <a:srgbClr val="111111"/>
                </a:solidFill>
                <a:effectLst/>
                <a:highlight>
                  <a:srgbClr val="FFFF00"/>
                </a:highlight>
              </a:rPr>
              <a:t>Poincaré</a:t>
            </a:r>
            <a:endParaRPr lang="pl-PL" sz="18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026" name="Picture 2" descr="Blood pressure regulation and baroreflex">
            <a:extLst>
              <a:ext uri="{FF2B5EF4-FFF2-40B4-BE49-F238E27FC236}">
                <a16:creationId xmlns:a16="http://schemas.microsoft.com/office/drawing/2014/main" id="{104FCF19-A2DB-4740-8EB8-7126E9A47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2043"/>
          <a:stretch/>
        </p:blipFill>
        <p:spPr bwMode="auto">
          <a:xfrm>
            <a:off x="5652120" y="2993544"/>
            <a:ext cx="2664296" cy="31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10252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Analiza zmienności tętna w szerokim spektrum zastosowań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79512" y="123422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I . Parametry w dziedzinie czasu.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 3">
                <a:extLst>
                  <a:ext uri="{FF2B5EF4-FFF2-40B4-BE49-F238E27FC236}">
                    <a16:creationId xmlns:a16="http://schemas.microsoft.com/office/drawing/2014/main" id="{F2AFC639-B7FE-43D4-A8A7-B61700749D08}"/>
                  </a:ext>
                </a:extLst>
              </p:cNvPr>
              <p:cNvSpPr/>
              <p:nvPr/>
            </p:nvSpPr>
            <p:spPr>
              <a:xfrm>
                <a:off x="179512" y="1858282"/>
                <a:ext cx="871296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pl-PL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Metody w dziedzinie czasu pochodzą z wartości odstępów RR między uderzeniami w dziedzinie czasu. Niech szeregi czasowe interwału RR obejmują N kolejnych interwałów między uderzeniami serca.</a:t>
                </a:r>
              </a:p>
              <a:p>
                <a:pPr algn="just">
                  <a:defRPr/>
                </a:pPr>
                <a:r>
                  <a:rPr lang="pl-PL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Średnia interwału RR</a:t>
                </a:r>
                <a:r>
                  <a:rPr lang="en-GB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𝑅𝑅</m:t>
                        </m:r>
                      </m:e>
                    </m:acc>
                  </m:oMath>
                </a14:m>
                <a:r>
                  <a:rPr lang="en-GB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) </a:t>
                </a:r>
                <a:r>
                  <a:rPr lang="pl-PL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i średnia tętna</a:t>
                </a:r>
                <a:r>
                  <a:rPr lang="en-GB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sz="18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𝐻𝑅</m:t>
                        </m:r>
                      </m:e>
                    </m:acc>
                  </m:oMath>
                </a14:m>
                <a:r>
                  <a:rPr lang="en-GB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) </a:t>
                </a:r>
                <a:r>
                  <a:rPr lang="pl-PL" sz="18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są następnie identyfikowane jako:</a:t>
                </a:r>
              </a:p>
            </p:txBody>
          </p:sp>
        </mc:Choice>
        <mc:Fallback xmlns="">
          <p:sp>
            <p:nvSpPr>
              <p:cNvPr id="12" name="Prostokąt 3">
                <a:extLst>
                  <a:ext uri="{FF2B5EF4-FFF2-40B4-BE49-F238E27FC236}">
                    <a16:creationId xmlns:a16="http://schemas.microsoft.com/office/drawing/2014/main" id="{F2AFC639-B7FE-43D4-A8A7-B61700749D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58282"/>
                <a:ext cx="8712968" cy="1200329"/>
              </a:xfrm>
              <a:prstGeom prst="rect">
                <a:avLst/>
              </a:prstGeom>
              <a:blipFill>
                <a:blip r:embed="rId3"/>
                <a:stretch>
                  <a:fillRect l="-559" t="-3046" r="-559" b="-71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az 10">
            <a:extLst>
              <a:ext uri="{FF2B5EF4-FFF2-40B4-BE49-F238E27FC236}">
                <a16:creationId xmlns:a16="http://schemas.microsoft.com/office/drawing/2014/main" id="{7DB0D2E4-5142-4493-84A9-C16AB2585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058611"/>
            <a:ext cx="3062073" cy="811250"/>
          </a:xfrm>
          <a:prstGeom prst="rect">
            <a:avLst/>
          </a:prstGeom>
        </p:spPr>
      </p:pic>
      <p:sp>
        <p:nvSpPr>
          <p:cNvPr id="21" name="Prostokąt 3">
            <a:extLst>
              <a:ext uri="{FF2B5EF4-FFF2-40B4-BE49-F238E27FC236}">
                <a16:creationId xmlns:a16="http://schemas.microsoft.com/office/drawing/2014/main" id="{B91FDC13-C113-4BB6-9191-B8852BA8385A}"/>
              </a:ext>
            </a:extLst>
          </p:cNvPr>
          <p:cNvSpPr/>
          <p:nvPr/>
        </p:nvSpPr>
        <p:spPr>
          <a:xfrm>
            <a:off x="215516" y="400506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Miarą zmienności częstości akcji serca jest odchylenie standardowe interwałów RR (SDNN), zdefiniowane jako: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63E612C-3536-4565-BE7A-8BF52E94B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820756"/>
            <a:ext cx="3109799" cy="9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3086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Analiza zmienności tętna w szerokim spektrum zastosowań</a:t>
            </a: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79512" y="123422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I. Parametry w dziedzinie czasu.</a:t>
            </a: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215516" y="1565895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Oprócz miar statystycznych przedstawionych na poprzednim slajdzie istnieje kilka miar geometrycznych, które są obliczane na podstawie rozkładu histogramu interwału RR</a:t>
            </a:r>
          </a:p>
        </p:txBody>
      </p:sp>
      <p:pic>
        <p:nvPicPr>
          <p:cNvPr id="3" name="Picture 8" descr="Computation of geometric measures of heart rate variability (HRV) (triangular index and TINN)">
            <a:extLst>
              <a:ext uri="{FF2B5EF4-FFF2-40B4-BE49-F238E27FC236}">
                <a16:creationId xmlns:a16="http://schemas.microsoft.com/office/drawing/2014/main" id="{92FC65BF-05B2-4573-BDA6-220C196E3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"/>
          <a:stretch/>
        </p:blipFill>
        <p:spPr bwMode="auto">
          <a:xfrm>
            <a:off x="1241884" y="2276872"/>
            <a:ext cx="64442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3">
            <a:extLst>
              <a:ext uri="{FF2B5EF4-FFF2-40B4-BE49-F238E27FC236}">
                <a16:creationId xmlns:a16="http://schemas.microsoft.com/office/drawing/2014/main" id="{ABA9D8FF-4878-4F01-96EB-969A0AD7AAB9}"/>
              </a:ext>
            </a:extLst>
          </p:cNvPr>
          <p:cNvSpPr/>
          <p:nvPr/>
        </p:nvSpPr>
        <p:spPr>
          <a:xfrm>
            <a:off x="54754" y="562377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UcParenR"/>
              <a:defRPr/>
            </a:pP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indeks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trójkątny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HRVi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trójkątna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interpolacja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odstępów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RR (TINN),</a:t>
            </a:r>
          </a:p>
          <a:p>
            <a:pPr marL="342900" indent="-342900" algn="just">
              <a:buAutoNum type="alphaUcParenR"/>
              <a:defRPr/>
            </a:pP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Indeks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stresu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Baevsky'ego</a:t>
            </a:r>
            <a:endParaRPr lang="pl-PL" sz="18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95518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GB" alt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0" y="79833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Analiza zmienności tętna w szerokim spektrum zastosowań</a:t>
            </a:r>
            <a:endParaRPr lang="en-GB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F2AFC639-B7FE-43D4-A8A7-B61700749D08}"/>
              </a:ext>
            </a:extLst>
          </p:cNvPr>
          <p:cNvSpPr/>
          <p:nvPr/>
        </p:nvSpPr>
        <p:spPr>
          <a:xfrm>
            <a:off x="179512" y="4984373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800" b="0" i="1" dirty="0">
                <a:solidFill>
                  <a:schemeClr val="accent2">
                    <a:lumMod val="75000"/>
                  </a:schemeClr>
                </a:solidFill>
              </a:rPr>
              <a:t>Miary w dziedzinie częstotliwości wyodrębnione z oszacowania widma dla każdego pasma częstotliwości obejmują bezwzględne i względne moce pasm VLF, LF i HF; Moce w pasmach LF i HF w jednostkach znormalizowanych; stosunek mocy LF/HF; i szczytowe częstotliwości dla każdego pasma.</a:t>
            </a:r>
            <a:endParaRPr lang="en-GB" sz="18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eart rate variability (HRV) spectrum estimation (LF and HF power)">
            <a:extLst>
              <a:ext uri="{FF2B5EF4-FFF2-40B4-BE49-F238E27FC236}">
                <a16:creationId xmlns:a16="http://schemas.microsoft.com/office/drawing/2014/main" id="{9FDE5A0D-D3C0-42F6-875D-2444137B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83" y="1661791"/>
            <a:ext cx="7012210" cy="32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3">
            <a:extLst>
              <a:ext uri="{FF2B5EF4-FFF2-40B4-BE49-F238E27FC236}">
                <a16:creationId xmlns:a16="http://schemas.microsoft.com/office/drawing/2014/main" id="{FCC9D3E1-96E2-4D01-ABEB-BC73B0B02A63}"/>
              </a:ext>
            </a:extLst>
          </p:cNvPr>
          <p:cNvSpPr/>
          <p:nvPr/>
        </p:nvSpPr>
        <p:spPr>
          <a:xfrm>
            <a:off x="179512" y="1234221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II.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Parametry domeny częstotliwości z widma tętna.</a:t>
            </a:r>
            <a:endParaRPr lang="en-GB" sz="20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1193281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39484</TotalTime>
  <Pages>0</Pages>
  <Words>1074</Words>
  <Characters>0</Characters>
  <Application>Microsoft Office PowerPoint</Application>
  <PresentationFormat>Pokaz na ekranie (4:3)</PresentationFormat>
  <Lines>0</Lines>
  <Paragraphs>91</Paragraphs>
  <Slides>19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29" baseType="lpstr">
      <vt:lpstr>Arial</vt:lpstr>
      <vt:lpstr>Arial Bold</vt:lpstr>
      <vt:lpstr>Bradley Hand ITC</vt:lpstr>
      <vt:lpstr>Cambria Math</vt:lpstr>
      <vt:lpstr>Gill Sans</vt:lpstr>
      <vt:lpstr>Times New Roman</vt:lpstr>
      <vt:lpstr>Wingdings</vt:lpstr>
      <vt:lpstr>Pantallazo inicio</vt:lpstr>
      <vt:lpstr>Pantallazo cierre</vt:lpstr>
      <vt:lpstr>1_WOIZ - prezentacja "wykładowa"</vt:lpstr>
      <vt:lpstr>Prezentacja programu PowerPoint</vt:lpstr>
      <vt:lpstr>Przetwarzanie danych (eksploracja i drążenie danych) to „nowa ropa” XXI wieku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Kilka wskazówek, jak prawidłowo ocenić wyniki przeprowadzonych badań, za pomocą miar wydajności klasyfikatorów Macierz konfuzji</vt:lpstr>
      <vt:lpstr>Macierz konfuzji – miary, wskaźniki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1096</cp:revision>
  <cp:lastPrinted>2011-07-18T19:05:36Z</cp:lastPrinted>
  <dcterms:created xsi:type="dcterms:W3CDTF">2010-06-23T19:02:16Z</dcterms:created>
  <dcterms:modified xsi:type="dcterms:W3CDTF">2021-07-02T11:02:14Z</dcterms:modified>
</cp:coreProperties>
</file>