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688" r:id="rId2"/>
    <p:sldMasterId id="2147483675" r:id="rId3"/>
  </p:sldMasterIdLst>
  <p:notesMasterIdLst>
    <p:notesMasterId r:id="rId23"/>
  </p:notesMasterIdLst>
  <p:handoutMasterIdLst>
    <p:handoutMasterId r:id="rId24"/>
  </p:handoutMasterIdLst>
  <p:sldIdLst>
    <p:sldId id="627" r:id="rId4"/>
    <p:sldId id="640" r:id="rId5"/>
    <p:sldId id="653" r:id="rId6"/>
    <p:sldId id="654" r:id="rId7"/>
    <p:sldId id="655" r:id="rId8"/>
    <p:sldId id="650" r:id="rId9"/>
    <p:sldId id="652" r:id="rId10"/>
    <p:sldId id="649" r:id="rId11"/>
    <p:sldId id="651" r:id="rId12"/>
    <p:sldId id="648" r:id="rId13"/>
    <p:sldId id="641" r:id="rId14"/>
    <p:sldId id="645" r:id="rId15"/>
    <p:sldId id="647" r:id="rId16"/>
    <p:sldId id="646" r:id="rId17"/>
    <p:sldId id="644" r:id="rId18"/>
    <p:sldId id="642" r:id="rId19"/>
    <p:sldId id="643" r:id="rId20"/>
    <p:sldId id="639" r:id="rId21"/>
    <p:sldId id="626" r:id="rId22"/>
  </p:sldIdLst>
  <p:sldSz cx="9144000" cy="6858000" type="screen4x3"/>
  <p:notesSz cx="6669088" cy="9928225"/>
  <p:defaultTextStyle>
    <a:defPPr>
      <a:defRPr lang="en-US"/>
    </a:defPPr>
    <a:lvl1pPr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istina Herrero Ligero" initials="CH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200"/>
    <a:srgbClr val="262673"/>
    <a:srgbClr val="0404E6"/>
    <a:srgbClr val="FF6600"/>
    <a:srgbClr val="D16D09"/>
    <a:srgbClr val="D15509"/>
    <a:srgbClr val="FF3300"/>
    <a:srgbClr val="222061"/>
    <a:srgbClr val="FF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88620" autoAdjust="0"/>
  </p:normalViewPr>
  <p:slideViewPr>
    <p:cSldViewPr>
      <p:cViewPr varScale="1">
        <p:scale>
          <a:sx n="65" d="100"/>
          <a:sy n="65" d="100"/>
        </p:scale>
        <p:origin x="1901" y="4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A786AC13-3B3C-434F-930F-3759522426C4}"/>
              </a:ext>
            </a:extLst>
          </p:cNvPr>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1" name="Rectangle 3">
            <a:extLst>
              <a:ext uri="{FF2B5EF4-FFF2-40B4-BE49-F238E27FC236}">
                <a16:creationId xmlns:a16="http://schemas.microsoft.com/office/drawing/2014/main" id="{12F27FC0-06F0-4D51-AA51-8BDFE07682D6}"/>
              </a:ext>
            </a:extLst>
          </p:cNvPr>
          <p:cNvSpPr>
            <a:spLocks noGrp="1" noChangeArrowheads="1"/>
          </p:cNvSpPr>
          <p:nvPr>
            <p:ph type="dt" sz="quarter" idx="1"/>
          </p:nvPr>
        </p:nvSpPr>
        <p:spPr bwMode="auto">
          <a:xfrm>
            <a:off x="3778250" y="0"/>
            <a:ext cx="2889250"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2" name="Rectangle 4">
            <a:extLst>
              <a:ext uri="{FF2B5EF4-FFF2-40B4-BE49-F238E27FC236}">
                <a16:creationId xmlns:a16="http://schemas.microsoft.com/office/drawing/2014/main" id="{E82735A0-647D-4BD1-BD5B-45621751ED74}"/>
              </a:ext>
            </a:extLst>
          </p:cNvPr>
          <p:cNvSpPr>
            <a:spLocks noGrp="1" noChangeArrowheads="1"/>
          </p:cNvSpPr>
          <p:nvPr>
            <p:ph type="ftr" sz="quarter" idx="2"/>
          </p:nvPr>
        </p:nvSpPr>
        <p:spPr bwMode="auto">
          <a:xfrm>
            <a:off x="0" y="9431338"/>
            <a:ext cx="2890838"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3" name="Rectangle 5">
            <a:extLst>
              <a:ext uri="{FF2B5EF4-FFF2-40B4-BE49-F238E27FC236}">
                <a16:creationId xmlns:a16="http://schemas.microsoft.com/office/drawing/2014/main" id="{8BC580F7-5C43-4800-8EB5-F383B44EFA06}"/>
              </a:ext>
            </a:extLst>
          </p:cNvPr>
          <p:cNvSpPr>
            <a:spLocks noGrp="1" noChangeArrowheads="1"/>
          </p:cNvSpPr>
          <p:nvPr>
            <p:ph type="sldNum" sz="quarter" idx="3"/>
          </p:nvPr>
        </p:nvSpPr>
        <p:spPr bwMode="auto">
          <a:xfrm>
            <a:off x="3778250" y="9431338"/>
            <a:ext cx="2889250"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eaLnBrk="1" hangingPunct="1">
              <a:defRPr sz="1200" b="0">
                <a:solidFill>
                  <a:schemeClr val="tx1"/>
                </a:solidFill>
                <a:latin typeface="Gill Sans" charset="0"/>
              </a:defRPr>
            </a:lvl1pPr>
          </a:lstStyle>
          <a:p>
            <a:pPr>
              <a:defRPr/>
            </a:pPr>
            <a:fld id="{0F4D8571-DAE3-4A0A-B55A-D352E17371B3}" type="slidenum">
              <a:rPr lang="pl-PL" altLang="pl-PL"/>
              <a:pPr>
                <a:defRPr/>
              </a:pPr>
              <a:t>‹#›</a:t>
            </a:fld>
            <a:endParaRPr lang="pl-PL" altLang="pl-PL"/>
          </a:p>
        </p:txBody>
      </p:sp>
    </p:spTree>
    <p:extLst>
      <p:ext uri="{BB962C8B-B14F-4D97-AF65-F5344CB8AC3E}">
        <p14:creationId xmlns:p14="http://schemas.microsoft.com/office/powerpoint/2010/main" val="635484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9D23DB73-A9FE-4E14-959C-1751FBB3DBE7}"/>
              </a:ext>
            </a:extLst>
          </p:cNvPr>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3603" name="Rectangle 3">
            <a:extLst>
              <a:ext uri="{FF2B5EF4-FFF2-40B4-BE49-F238E27FC236}">
                <a16:creationId xmlns:a16="http://schemas.microsoft.com/office/drawing/2014/main" id="{A9DAA2C6-4EF0-41B4-BC9E-E27E5042BB98}"/>
              </a:ext>
            </a:extLst>
          </p:cNvPr>
          <p:cNvSpPr>
            <a:spLocks noGrp="1" noChangeArrowheads="1"/>
          </p:cNvSpPr>
          <p:nvPr>
            <p:ph type="dt" idx="1"/>
          </p:nvPr>
        </p:nvSpPr>
        <p:spPr bwMode="auto">
          <a:xfrm>
            <a:off x="3778250" y="0"/>
            <a:ext cx="2889250"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3076" name="Rectangle 4">
            <a:extLst>
              <a:ext uri="{FF2B5EF4-FFF2-40B4-BE49-F238E27FC236}">
                <a16:creationId xmlns:a16="http://schemas.microsoft.com/office/drawing/2014/main" id="{6437E330-273C-4546-B9FD-22B008B64B45}"/>
              </a:ext>
            </a:extLst>
          </p:cNvPr>
          <p:cNvSpPr>
            <a:spLocks noGrp="1" noRot="1" noChangeAspect="1" noChangeArrowheads="1" noTextEdit="1"/>
          </p:cNvSpPr>
          <p:nvPr>
            <p:ph type="sldImg" idx="2"/>
          </p:nvPr>
        </p:nvSpPr>
        <p:spPr bwMode="auto">
          <a:xfrm>
            <a:off x="854075" y="746125"/>
            <a:ext cx="4960938"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5" name="Rectangle 5">
            <a:extLst>
              <a:ext uri="{FF2B5EF4-FFF2-40B4-BE49-F238E27FC236}">
                <a16:creationId xmlns:a16="http://schemas.microsoft.com/office/drawing/2014/main" id="{DB446E1B-717C-4A79-9E33-9563462D8FF2}"/>
              </a:ext>
            </a:extLst>
          </p:cNvPr>
          <p:cNvSpPr>
            <a:spLocks noGrp="1" noChangeArrowheads="1"/>
          </p:cNvSpPr>
          <p:nvPr>
            <p:ph type="body" sz="quarter" idx="3"/>
          </p:nvPr>
        </p:nvSpPr>
        <p:spPr bwMode="auto">
          <a:xfrm>
            <a:off x="666750" y="4714875"/>
            <a:ext cx="5335588" cy="4467225"/>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153606" name="Rectangle 6">
            <a:extLst>
              <a:ext uri="{FF2B5EF4-FFF2-40B4-BE49-F238E27FC236}">
                <a16:creationId xmlns:a16="http://schemas.microsoft.com/office/drawing/2014/main" id="{FCD46796-19B0-4292-B146-6897B629387F}"/>
              </a:ext>
            </a:extLst>
          </p:cNvPr>
          <p:cNvSpPr>
            <a:spLocks noGrp="1" noChangeArrowheads="1"/>
          </p:cNvSpPr>
          <p:nvPr>
            <p:ph type="ftr" sz="quarter" idx="4"/>
          </p:nvPr>
        </p:nvSpPr>
        <p:spPr bwMode="auto">
          <a:xfrm>
            <a:off x="0" y="9431338"/>
            <a:ext cx="2890838"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3607" name="Rectangle 7">
            <a:extLst>
              <a:ext uri="{FF2B5EF4-FFF2-40B4-BE49-F238E27FC236}">
                <a16:creationId xmlns:a16="http://schemas.microsoft.com/office/drawing/2014/main" id="{9D239CE3-0A73-4B0C-BABC-9F9F7B8A64F9}"/>
              </a:ext>
            </a:extLst>
          </p:cNvPr>
          <p:cNvSpPr>
            <a:spLocks noGrp="1" noChangeArrowheads="1"/>
          </p:cNvSpPr>
          <p:nvPr>
            <p:ph type="sldNum" sz="quarter" idx="5"/>
          </p:nvPr>
        </p:nvSpPr>
        <p:spPr bwMode="auto">
          <a:xfrm>
            <a:off x="3778250" y="9431338"/>
            <a:ext cx="2889250"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eaLnBrk="1" hangingPunct="1">
              <a:defRPr sz="1200" b="0">
                <a:solidFill>
                  <a:schemeClr val="tx1"/>
                </a:solidFill>
                <a:latin typeface="Gill Sans" charset="0"/>
              </a:defRPr>
            </a:lvl1pPr>
          </a:lstStyle>
          <a:p>
            <a:pPr>
              <a:defRPr/>
            </a:pPr>
            <a:fld id="{006E914C-D4D4-4E1B-A2D4-BEC8EAE69E5B}" type="slidenum">
              <a:rPr lang="pl-PL" altLang="pl-PL"/>
              <a:t>‹#›</a:t>
            </a:fld>
            <a:endParaRPr lang="pl-PL" altLang="pl-PL"/>
          </a:p>
        </p:txBody>
      </p:sp>
    </p:spTree>
    <p:extLst>
      <p:ext uri="{BB962C8B-B14F-4D97-AF65-F5344CB8AC3E}">
        <p14:creationId xmlns:p14="http://schemas.microsoft.com/office/powerpoint/2010/main" val="1479205412"/>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mn-ea"/>
        <a:cs typeface="+mn-cs"/>
      </a:defRPr>
    </a:lvl1pPr>
    <a:lvl2pPr marL="457200" algn="l" rtl="0" eaLnBrk="0" fontAlgn="base" hangingPunct="0">
      <a:spcBef>
        <a:spcPct val="0"/>
      </a:spcBef>
      <a:spcAft>
        <a:spcPct val="0"/>
      </a:spcAft>
      <a:defRPr sz="1200" kern="1200">
        <a:solidFill>
          <a:schemeClr val="tx1"/>
        </a:solidFill>
        <a:latin typeface="Gill Sans" charset="0"/>
        <a:ea typeface="+mn-ea"/>
        <a:cs typeface="+mn-cs"/>
      </a:defRPr>
    </a:lvl2pPr>
    <a:lvl3pPr marL="914400" algn="l" rtl="0" eaLnBrk="0" fontAlgn="base" hangingPunct="0">
      <a:spcBef>
        <a:spcPct val="0"/>
      </a:spcBef>
      <a:spcAft>
        <a:spcPct val="0"/>
      </a:spcAft>
      <a:defRPr sz="1200" kern="1200">
        <a:solidFill>
          <a:schemeClr val="tx1"/>
        </a:solidFill>
        <a:latin typeface="Gill Sans" charset="0"/>
        <a:ea typeface="+mn-ea"/>
        <a:cs typeface="+mn-cs"/>
      </a:defRPr>
    </a:lvl3pPr>
    <a:lvl4pPr marL="1371600" algn="l" rtl="0" eaLnBrk="0" fontAlgn="base" hangingPunct="0">
      <a:spcBef>
        <a:spcPct val="0"/>
      </a:spcBef>
      <a:spcAft>
        <a:spcPct val="0"/>
      </a:spcAft>
      <a:defRPr sz="1200" kern="1200">
        <a:solidFill>
          <a:schemeClr val="tx1"/>
        </a:solidFill>
        <a:latin typeface="Gill Sans" charset="0"/>
        <a:ea typeface="+mn-ea"/>
        <a:cs typeface="+mn-cs"/>
      </a:defRPr>
    </a:lvl4pPr>
    <a:lvl5pPr marL="1828800" algn="l" rtl="0" eaLnBrk="0" fontAlgn="base" hangingPunct="0">
      <a:spcBef>
        <a:spcPct val="0"/>
      </a:spcBef>
      <a:spcAft>
        <a:spcPct val="0"/>
      </a:spcAft>
      <a:defRPr sz="1200" kern="1200">
        <a:solidFill>
          <a:schemeClr val="tx1"/>
        </a:solidFill>
        <a:latin typeface="Gill San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t>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996756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t>11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81757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t>12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868019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t>13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05092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t>14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514757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t>15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244405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t>16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461377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t>17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6850664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t>18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682137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t>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822732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t>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854125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t>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887912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t>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875052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t>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098032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t>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955450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t>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44360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t>10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760550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979225554"/>
      </p:ext>
    </p:extLst>
  </p:cSld>
  <p:clrMapOvr>
    <a:masterClrMapping/>
  </p:clrMapOvr>
  <p:transition advClick="0" advTm="300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a:prstGeom prst="rect">
            <a:avLst/>
          </a:prstGeo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475500510"/>
      </p:ext>
    </p:extLst>
  </p:cSld>
  <p:clrMapOvr>
    <a:masterClrMapping/>
  </p:clrMapOvr>
  <p:transition advClick="0"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sym typeface="Arial" charset="0"/>
            </a:endParaRPr>
          </a:p>
        </p:txBody>
      </p:sp>
      <p:sp>
        <p:nvSpPr>
          <p:cNvPr id="4" name="Symbol zastępczy tekstu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942999680"/>
      </p:ext>
    </p:extLst>
  </p:cSld>
  <p:clrMapOvr>
    <a:masterClrMapping/>
  </p:clrMapOvr>
  <p:transition advClick="0" advTm="300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tytułu pionowego 2"/>
          <p:cNvSpPr>
            <a:spLocks noGrp="1"/>
          </p:cNvSpPr>
          <p:nvPr>
            <p:ph type="body" orient="vert" idx="1"/>
          </p:nvPr>
        </p:nvSpPr>
        <p:spPr>
          <a:xfrm>
            <a:off x="539750" y="1778000"/>
            <a:ext cx="2447925" cy="300038"/>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323957132"/>
      </p:ext>
    </p:extLst>
  </p:cSld>
  <p:clrMapOvr>
    <a:masterClrMapping/>
  </p:clrMapOvr>
  <p:transition advClick="0" advTm="300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734175" y="179388"/>
            <a:ext cx="2159000" cy="5781675"/>
          </a:xfrm>
          <a:prstGeom prst="rect">
            <a:avLst/>
          </a:prstGeo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252413" y="179388"/>
            <a:ext cx="6329362" cy="5781675"/>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124156749"/>
      </p:ext>
    </p:extLst>
  </p:cSld>
  <p:clrMapOvr>
    <a:masterClrMapping/>
  </p:clrMapOvr>
  <p:transition advClick="0" advTm="300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A28829C-D2C5-4D42-BE8A-4F8A41114E2B}"/>
              </a:ext>
            </a:extLst>
          </p:cNvPr>
          <p:cNvSpPr>
            <a:spLocks noGrp="1"/>
          </p:cNvSpPr>
          <p:nvPr>
            <p:ph type="dt" sz="half" idx="10"/>
          </p:nvPr>
        </p:nvSpPr>
        <p:spPr>
          <a:xfrm>
            <a:off x="628650" y="6356350"/>
            <a:ext cx="2057400" cy="365125"/>
          </a:xfrm>
          <a:prstGeom prst="rect">
            <a:avLst/>
          </a:prstGeom>
        </p:spPr>
        <p:txBody>
          <a:bodyPr/>
          <a:lstStyle/>
          <a:p>
            <a:fld id="{712B9414-CB0F-4C23-B371-28EC791D4E6B}" type="datetimeFigureOut">
              <a:rPr lang="es-ES" smtClean="0"/>
              <a:t>02/07/2021</a:t>
            </a:fld>
            <a:endParaRPr lang="es-ES"/>
          </a:p>
        </p:txBody>
      </p:sp>
      <p:sp>
        <p:nvSpPr>
          <p:cNvPr id="3" name="Marcador de pie de página 2">
            <a:extLst>
              <a:ext uri="{FF2B5EF4-FFF2-40B4-BE49-F238E27FC236}">
                <a16:creationId xmlns:a16="http://schemas.microsoft.com/office/drawing/2014/main" id="{6D0BB456-2253-4052-BF6A-44170294294E}"/>
              </a:ext>
            </a:extLst>
          </p:cNvPr>
          <p:cNvSpPr>
            <a:spLocks noGrp="1"/>
          </p:cNvSpPr>
          <p:nvPr>
            <p:ph type="ftr" sz="quarter" idx="11"/>
          </p:nvPr>
        </p:nvSpPr>
        <p:spPr>
          <a:xfrm>
            <a:off x="3028950" y="6356350"/>
            <a:ext cx="3086100" cy="365125"/>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BCB6EDE6-DB8A-4DB0-A5E1-EE58A5EEE730}"/>
              </a:ext>
            </a:extLst>
          </p:cNvPr>
          <p:cNvSpPr>
            <a:spLocks noGrp="1"/>
          </p:cNvSpPr>
          <p:nvPr>
            <p:ph type="sldNum" sz="quarter" idx="12"/>
          </p:nvPr>
        </p:nvSpPr>
        <p:spPr>
          <a:xfrm>
            <a:off x="6457950" y="6356350"/>
            <a:ext cx="2057400" cy="365125"/>
          </a:xfrm>
          <a:prstGeom prst="rect">
            <a:avLst/>
          </a:prstGeom>
        </p:spPr>
        <p:txBody>
          <a:bodyPr/>
          <a:lstStyle/>
          <a:p>
            <a:fld id="{44C48ACA-3E37-4987-8F1A-67691E09B26D}" type="slidenum">
              <a:rPr lang="es-ES" smtClean="0"/>
              <a:t>‹#›</a:t>
            </a:fld>
            <a:endParaRPr lang="es-ES"/>
          </a:p>
        </p:txBody>
      </p:sp>
    </p:spTree>
    <p:extLst>
      <p:ext uri="{BB962C8B-B14F-4D97-AF65-F5344CB8AC3E}">
        <p14:creationId xmlns:p14="http://schemas.microsoft.com/office/powerpoint/2010/main" val="1983156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a:prstGeom prst="rect">
            <a:avLst/>
          </a:prstGeo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Tree>
    <p:extLst>
      <p:ext uri="{BB962C8B-B14F-4D97-AF65-F5344CB8AC3E}">
        <p14:creationId xmlns:p14="http://schemas.microsoft.com/office/powerpoint/2010/main" val="1792898901"/>
      </p:ext>
    </p:extLst>
  </p:cSld>
  <p:clrMapOvr>
    <a:masterClrMapping/>
  </p:clrMapOvr>
  <p:transition advClick="0"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idx="1"/>
          </p:nvPr>
        </p:nvSpPr>
        <p:spPr>
          <a:xfrm>
            <a:off x="539750" y="1778000"/>
            <a:ext cx="2447925" cy="300038"/>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957903230"/>
      </p:ext>
    </p:extLst>
  </p:cSld>
  <p:clrMapOvr>
    <a:masterClrMapping/>
  </p:clrMapOvr>
  <p:transition advClick="0" advTm="300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Tree>
    <p:extLst>
      <p:ext uri="{BB962C8B-B14F-4D97-AF65-F5344CB8AC3E}">
        <p14:creationId xmlns:p14="http://schemas.microsoft.com/office/powerpoint/2010/main" val="1971424270"/>
      </p:ext>
    </p:extLst>
  </p:cSld>
  <p:clrMapOvr>
    <a:masterClrMapping/>
  </p:clrMapOvr>
  <p:transition advClick="0" advTm="300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sz="half" idx="1"/>
          </p:nvPr>
        </p:nvSpPr>
        <p:spPr>
          <a:xfrm>
            <a:off x="252413" y="1400175"/>
            <a:ext cx="4243387"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400175"/>
            <a:ext cx="4244975"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716525946"/>
      </p:ext>
    </p:extLst>
  </p:cSld>
  <p:clrMapOvr>
    <a:masterClrMapping/>
  </p:clrMapOvr>
  <p:transition advClick="0" advTm="300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a:prstGeom prst="rect">
            <a:avLst/>
          </a:prstGeo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844907675"/>
      </p:ext>
    </p:extLst>
  </p:cSld>
  <p:clrMapOvr>
    <a:masterClrMapping/>
  </p:clrMapOvr>
  <p:transition advClick="0" advTm="300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Tree>
    <p:extLst>
      <p:ext uri="{BB962C8B-B14F-4D97-AF65-F5344CB8AC3E}">
        <p14:creationId xmlns:p14="http://schemas.microsoft.com/office/powerpoint/2010/main" val="2339326563"/>
      </p:ext>
    </p:extLst>
  </p:cSld>
  <p:clrMapOvr>
    <a:masterClrMapping/>
  </p:clrMapOvr>
  <p:transition advClick="0" advTm="300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512791"/>
      </p:ext>
    </p:extLst>
  </p:cSld>
  <p:clrMapOvr>
    <a:masterClrMapping/>
  </p:clrMapOvr>
  <p:transition advClick="0" advTm="300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9.jpg"/><Relationship Id="rId7"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 Id="rId9"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1.jpg"/><Relationship Id="rId18" Type="http://schemas.openxmlformats.org/officeDocument/2006/relationships/image" Target="../media/image15.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17" Type="http://schemas.openxmlformats.org/officeDocument/2006/relationships/image" Target="../media/image14.gif"/><Relationship Id="rId2" Type="http://schemas.openxmlformats.org/officeDocument/2006/relationships/slideLayout" Target="../slideLayouts/slideLayout4.xml"/><Relationship Id="rId16"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1.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 name="Obraz 13" descr="Logo Politechniki ÅlÄskiej">
            <a:extLst>
              <a:ext uri="{FF2B5EF4-FFF2-40B4-BE49-F238E27FC236}">
                <a16:creationId xmlns:a16="http://schemas.microsoft.com/office/drawing/2014/main" id="{FC0A478C-BDBE-4BDE-AA43-47749735BE7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1044" r="29419"/>
          <a:stretch>
            <a:fillRect/>
          </a:stretch>
        </p:blipFill>
        <p:spPr bwMode="auto">
          <a:xfrm>
            <a:off x="539750" y="5932488"/>
            <a:ext cx="18716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Obraz 14">
            <a:extLst>
              <a:ext uri="{FF2B5EF4-FFF2-40B4-BE49-F238E27FC236}">
                <a16:creationId xmlns:a16="http://schemas.microsoft.com/office/drawing/2014/main" id="{95BCF6DF-C3EE-4187-9DC0-ACE2D108ED2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253038" y="5805488"/>
            <a:ext cx="9747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Obraz 15">
            <a:extLst>
              <a:ext uri="{FF2B5EF4-FFF2-40B4-BE49-F238E27FC236}">
                <a16:creationId xmlns:a16="http://schemas.microsoft.com/office/drawing/2014/main" id="{1D9DFB03-099B-426B-8DE4-903ED8CC404B}"/>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l="10886" t="30379" r="9628" b="26703"/>
          <a:stretch>
            <a:fillRect/>
          </a:stretch>
        </p:blipFill>
        <p:spPr bwMode="auto">
          <a:xfrm>
            <a:off x="6958013" y="5868988"/>
            <a:ext cx="1646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Imagen 11">
            <a:extLst>
              <a:ext uri="{FF2B5EF4-FFF2-40B4-BE49-F238E27FC236}">
                <a16:creationId xmlns:a16="http://schemas.microsoft.com/office/drawing/2014/main" id="{05FE09E8-6CB9-4FD9-9D83-68B2B84BA510}"/>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070225" y="5983288"/>
            <a:ext cx="1452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a:extLst>
              <a:ext uri="{FF2B5EF4-FFF2-40B4-BE49-F238E27FC236}">
                <a16:creationId xmlns:a16="http://schemas.microsoft.com/office/drawing/2014/main" id="{C78C4C2B-68B9-4C0C-9BAD-FF084FB00A3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4691"/>
            <a:ext cx="9144000" cy="1859280"/>
          </a:xfrm>
          <a:prstGeom prst="rect">
            <a:avLst/>
          </a:prstGeom>
        </p:spPr>
      </p:pic>
      <p:pic>
        <p:nvPicPr>
          <p:cNvPr id="12" name="Imagen 11">
            <a:extLst>
              <a:ext uri="{FF2B5EF4-FFF2-40B4-BE49-F238E27FC236}">
                <a16:creationId xmlns:a16="http://schemas.microsoft.com/office/drawing/2014/main" id="{25F30BC2-E2E6-493D-955E-C69103BB7BA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164287" y="1327888"/>
            <a:ext cx="1812155" cy="516936"/>
          </a:xfrm>
          <a:prstGeom prst="rect">
            <a:avLst/>
          </a:prstGeom>
        </p:spPr>
      </p:pic>
      <p:pic>
        <p:nvPicPr>
          <p:cNvPr id="15" name="Imagen 1">
            <a:extLst>
              <a:ext uri="{FF2B5EF4-FFF2-40B4-BE49-F238E27FC236}">
                <a16:creationId xmlns:a16="http://schemas.microsoft.com/office/drawing/2014/main" id="{D69C079C-D2FD-47BA-A0D7-4871D4A9AFC2}"/>
              </a:ext>
            </a:extLst>
          </p:cNvPr>
          <p:cNvPicPr>
            <a:picLocks noChangeAspect="1" noChangeArrowheads="1"/>
          </p:cNvPicPr>
          <p:nvPr userDrawn="1"/>
        </p:nvPicPr>
        <p:blipFill rotWithShape="1">
          <a:blip r:embed="rId9" cstate="print">
            <a:extLst>
              <a:ext uri="{28A0092B-C50C-407E-A947-70E740481C1C}">
                <a14:useLocalDpi xmlns:a14="http://schemas.microsoft.com/office/drawing/2010/main" val="0"/>
              </a:ext>
            </a:extLst>
          </a:blip>
          <a:srcRect t="26203" b="8290"/>
          <a:stretch/>
        </p:blipFill>
        <p:spPr bwMode="auto">
          <a:xfrm rot="16200000">
            <a:off x="-1467543" y="3788789"/>
            <a:ext cx="3324052" cy="36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upo 5">
            <a:extLst>
              <a:ext uri="{FF2B5EF4-FFF2-40B4-BE49-F238E27FC236}">
                <a16:creationId xmlns:a16="http://schemas.microsoft.com/office/drawing/2014/main" id="{7F5898CD-F109-43CE-8333-D377CDEFC4E3}"/>
              </a:ext>
            </a:extLst>
          </p:cNvPr>
          <p:cNvGrpSpPr/>
          <p:nvPr userDrawn="1"/>
        </p:nvGrpSpPr>
        <p:grpSpPr>
          <a:xfrm>
            <a:off x="1427789" y="2101850"/>
            <a:ext cx="6288423" cy="1543174"/>
            <a:chOff x="2483768" y="2101850"/>
            <a:chExt cx="6288423" cy="1543174"/>
          </a:xfrm>
        </p:grpSpPr>
        <p:pic>
          <p:nvPicPr>
            <p:cNvPr id="14" name="Obraz 1">
              <a:extLst>
                <a:ext uri="{FF2B5EF4-FFF2-40B4-BE49-F238E27FC236}">
                  <a16:creationId xmlns:a16="http://schemas.microsoft.com/office/drawing/2014/main" id="{1407952D-8B25-4FA2-8918-81203F0FE34D}"/>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6839351" y="2101850"/>
              <a:ext cx="1932840" cy="154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pole tekstowe 17">
              <a:extLst>
                <a:ext uri="{FF2B5EF4-FFF2-40B4-BE49-F238E27FC236}">
                  <a16:creationId xmlns:a16="http://schemas.microsoft.com/office/drawing/2014/main" id="{D1CE1919-414B-4DE4-964C-B2C5E44ED078}"/>
                </a:ext>
              </a:extLst>
            </p:cNvPr>
            <p:cNvSpPr txBox="1"/>
            <p:nvPr userDrawn="1"/>
          </p:nvSpPr>
          <p:spPr bwMode="auto">
            <a:xfrm>
              <a:off x="2483768" y="2321491"/>
              <a:ext cx="4184730" cy="1103893"/>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r">
                <a:spcAft>
                  <a:spcPts val="0"/>
                </a:spcAft>
                <a:defRPr/>
              </a:pPr>
              <a:r>
                <a:rPr lang="en-US" sz="1800" dirty="0">
                  <a:solidFill>
                    <a:schemeClr val="bg1">
                      <a:lumMod val="50000"/>
                    </a:schemeClr>
                  </a:solidFill>
                  <a:ea typeface="Times New Roman" panose="02020603050405020304" pitchFamily="18" charset="0"/>
                </a:rPr>
                <a:t>Development of innovative training solutions in the ﬁeld of functional evaluation aimed at updating of the curricula of health sciences schools</a:t>
              </a:r>
              <a:endParaRPr lang="pl-PL" sz="1800" dirty="0">
                <a:solidFill>
                  <a:schemeClr val="bg1">
                    <a:lumMod val="50000"/>
                  </a:schemeClr>
                </a:solidFill>
                <a:latin typeface="Times New Roman" panose="02020603050405020304" pitchFamily="18" charset="0"/>
                <a:ea typeface="Times New Roman" panose="02020603050405020304" pitchFamily="18" charset="0"/>
              </a:endParaRPr>
            </a:p>
          </p:txBody>
        </p:sp>
      </p:grpSp>
    </p:spTree>
  </p:cSld>
  <p:clrMap bg1="lt1" tx1="dk1" bg2="lt2" tx2="dk2" accent1="accent1" accent2="accent2" accent3="accent3" accent4="accent4" accent5="accent5" accent6="accent6" hlink="hlink" folHlink="folHlink"/>
  <p:sldLayoutIdLst>
    <p:sldLayoutId id="2147483696" r:id="rId1"/>
  </p:sldLayoutIdLst>
  <p:transition advClick="0" advTm="3000"/>
  <p:txStyles>
    <p:titleStyle>
      <a:lvl1pPr algn="ctr" defTabSz="642938" rtl="0" eaLnBrk="0" fontAlgn="base" hangingPunct="0">
        <a:spcBef>
          <a:spcPct val="0"/>
        </a:spcBef>
        <a:spcAft>
          <a:spcPct val="0"/>
        </a:spcAft>
        <a:defRPr sz="3000">
          <a:solidFill>
            <a:schemeClr val="tx2"/>
          </a:solidFill>
          <a:latin typeface="+mj-lt"/>
          <a:ea typeface="+mj-ea"/>
          <a:cs typeface="+mj-cs"/>
        </a:defRPr>
      </a:lvl1pPr>
      <a:lvl2pPr algn="ctr" defTabSz="642938" rtl="0" eaLnBrk="0" fontAlgn="base" hangingPunct="0">
        <a:spcBef>
          <a:spcPct val="0"/>
        </a:spcBef>
        <a:spcAft>
          <a:spcPct val="0"/>
        </a:spcAft>
        <a:defRPr sz="3000">
          <a:solidFill>
            <a:schemeClr val="tx2"/>
          </a:solidFill>
          <a:latin typeface="Arial" charset="0"/>
        </a:defRPr>
      </a:lvl2pPr>
      <a:lvl3pPr algn="ctr" defTabSz="642938" rtl="0" eaLnBrk="0" fontAlgn="base" hangingPunct="0">
        <a:spcBef>
          <a:spcPct val="0"/>
        </a:spcBef>
        <a:spcAft>
          <a:spcPct val="0"/>
        </a:spcAft>
        <a:defRPr sz="3000">
          <a:solidFill>
            <a:schemeClr val="tx2"/>
          </a:solidFill>
          <a:latin typeface="Arial" charset="0"/>
        </a:defRPr>
      </a:lvl3pPr>
      <a:lvl4pPr algn="ctr" defTabSz="642938" rtl="0" eaLnBrk="0" fontAlgn="base" hangingPunct="0">
        <a:spcBef>
          <a:spcPct val="0"/>
        </a:spcBef>
        <a:spcAft>
          <a:spcPct val="0"/>
        </a:spcAft>
        <a:defRPr sz="3000">
          <a:solidFill>
            <a:schemeClr val="tx2"/>
          </a:solidFill>
          <a:latin typeface="Arial" charset="0"/>
        </a:defRPr>
      </a:lvl4pPr>
      <a:lvl5pPr algn="ctr" defTabSz="642938" rtl="0" eaLnBrk="0" fontAlgn="base" hangingPunct="0">
        <a:spcBef>
          <a:spcPct val="0"/>
        </a:spcBef>
        <a:spcAft>
          <a:spcPct val="0"/>
        </a:spcAft>
        <a:defRPr sz="3000">
          <a:solidFill>
            <a:schemeClr val="tx2"/>
          </a:solidFill>
          <a:latin typeface="Arial" charset="0"/>
        </a:defRPr>
      </a:lvl5pPr>
      <a:lvl6pPr marL="457200" algn="ctr" defTabSz="642938" rtl="0" eaLnBrk="1" fontAlgn="base" hangingPunct="1">
        <a:spcBef>
          <a:spcPct val="0"/>
        </a:spcBef>
        <a:spcAft>
          <a:spcPct val="0"/>
        </a:spcAft>
        <a:defRPr sz="3000">
          <a:solidFill>
            <a:schemeClr val="tx2"/>
          </a:solidFill>
          <a:latin typeface="Arial" charset="0"/>
        </a:defRPr>
      </a:lvl6pPr>
      <a:lvl7pPr marL="914400" algn="ctr" defTabSz="642938" rtl="0" eaLnBrk="1" fontAlgn="base" hangingPunct="1">
        <a:spcBef>
          <a:spcPct val="0"/>
        </a:spcBef>
        <a:spcAft>
          <a:spcPct val="0"/>
        </a:spcAft>
        <a:defRPr sz="3000">
          <a:solidFill>
            <a:schemeClr val="tx2"/>
          </a:solidFill>
          <a:latin typeface="Arial" charset="0"/>
        </a:defRPr>
      </a:lvl7pPr>
      <a:lvl8pPr marL="1371600" algn="ctr" defTabSz="642938" rtl="0" eaLnBrk="1" fontAlgn="base" hangingPunct="1">
        <a:spcBef>
          <a:spcPct val="0"/>
        </a:spcBef>
        <a:spcAft>
          <a:spcPct val="0"/>
        </a:spcAft>
        <a:defRPr sz="3000">
          <a:solidFill>
            <a:schemeClr val="tx2"/>
          </a:solidFill>
          <a:latin typeface="Arial" charset="0"/>
        </a:defRPr>
      </a:lvl8pPr>
      <a:lvl9pPr marL="1828800" algn="ctr" defTabSz="642938" rtl="0" eaLnBrk="1" fontAlgn="base" hangingPunct="1">
        <a:spcBef>
          <a:spcPct val="0"/>
        </a:spcBef>
        <a:spcAft>
          <a:spcPct val="0"/>
        </a:spcAft>
        <a:defRPr sz="3000">
          <a:solidFill>
            <a:schemeClr val="tx2"/>
          </a:solidFill>
          <a:latin typeface="Arial" charset="0"/>
        </a:defRPr>
      </a:lvl9pPr>
    </p:titleStyle>
    <p:bodyStyle>
      <a:lvl1pPr marL="241300" indent="-241300" algn="l" defTabSz="642938" rtl="0" eaLnBrk="0" fontAlgn="base" hangingPunct="0">
        <a:spcBef>
          <a:spcPct val="20000"/>
        </a:spcBef>
        <a:spcAft>
          <a:spcPct val="0"/>
        </a:spcAft>
        <a:buChar char="•"/>
        <a:defRPr sz="2200">
          <a:solidFill>
            <a:schemeClr val="tx1"/>
          </a:solidFill>
          <a:latin typeface="+mn-lt"/>
          <a:ea typeface="+mn-ea"/>
          <a:cs typeface="+mn-cs"/>
        </a:defRPr>
      </a:lvl1pPr>
      <a:lvl2pPr marL="522288" indent="-203200" algn="l" defTabSz="642938" rtl="0" eaLnBrk="0" fontAlgn="base" hangingPunct="0">
        <a:spcBef>
          <a:spcPct val="20000"/>
        </a:spcBef>
        <a:spcAft>
          <a:spcPct val="0"/>
        </a:spcAft>
        <a:buChar char="–"/>
        <a:defRPr sz="2000">
          <a:solidFill>
            <a:schemeClr val="tx1"/>
          </a:solidFill>
          <a:latin typeface="+mn-lt"/>
        </a:defRPr>
      </a:lvl2pPr>
      <a:lvl3pPr marL="803275" indent="-160338" algn="l" defTabSz="642938" rtl="0" eaLnBrk="0" fontAlgn="base" hangingPunct="0">
        <a:spcBef>
          <a:spcPct val="20000"/>
        </a:spcBef>
        <a:spcAft>
          <a:spcPct val="0"/>
        </a:spcAft>
        <a:buChar char="•"/>
        <a:defRPr sz="1700">
          <a:solidFill>
            <a:schemeClr val="tx1"/>
          </a:solidFill>
          <a:latin typeface="+mn-lt"/>
        </a:defRPr>
      </a:lvl3pPr>
      <a:lvl4pPr marL="1123950" indent="-160338" algn="l" defTabSz="642938" rtl="0" eaLnBrk="0" fontAlgn="base" hangingPunct="0">
        <a:spcBef>
          <a:spcPct val="20000"/>
        </a:spcBef>
        <a:spcAft>
          <a:spcPct val="0"/>
        </a:spcAft>
        <a:buChar char="–"/>
        <a:defRPr sz="1400">
          <a:solidFill>
            <a:schemeClr val="tx1"/>
          </a:solidFill>
          <a:latin typeface="+mn-lt"/>
        </a:defRPr>
      </a:lvl4pPr>
      <a:lvl5pPr marL="1446213" indent="-158750" algn="l" defTabSz="642938" rtl="0" eaLnBrk="0" fontAlgn="base" hangingPunct="0">
        <a:spcBef>
          <a:spcPct val="20000"/>
        </a:spcBef>
        <a:spcAft>
          <a:spcPct val="0"/>
        </a:spcAft>
        <a:buChar char="»"/>
        <a:defRPr sz="1400">
          <a:solidFill>
            <a:schemeClr val="tx1"/>
          </a:solidFill>
          <a:latin typeface="+mn-lt"/>
        </a:defRPr>
      </a:lvl5pPr>
      <a:lvl6pPr marL="1903413" indent="-158750" algn="l" defTabSz="642938" rtl="0" eaLnBrk="1" fontAlgn="base" hangingPunct="1">
        <a:spcBef>
          <a:spcPct val="20000"/>
        </a:spcBef>
        <a:spcAft>
          <a:spcPct val="0"/>
        </a:spcAft>
        <a:buChar char="»"/>
        <a:defRPr sz="1400">
          <a:solidFill>
            <a:schemeClr val="tx1"/>
          </a:solidFill>
          <a:latin typeface="+mn-lt"/>
        </a:defRPr>
      </a:lvl6pPr>
      <a:lvl7pPr marL="2360613" indent="-158750" algn="l" defTabSz="642938" rtl="0" eaLnBrk="1" fontAlgn="base" hangingPunct="1">
        <a:spcBef>
          <a:spcPct val="20000"/>
        </a:spcBef>
        <a:spcAft>
          <a:spcPct val="0"/>
        </a:spcAft>
        <a:buChar char="»"/>
        <a:defRPr sz="1400">
          <a:solidFill>
            <a:schemeClr val="tx1"/>
          </a:solidFill>
          <a:latin typeface="+mn-lt"/>
        </a:defRPr>
      </a:lvl7pPr>
      <a:lvl8pPr marL="2817813" indent="-158750" algn="l" defTabSz="642938" rtl="0" eaLnBrk="1" fontAlgn="base" hangingPunct="1">
        <a:spcBef>
          <a:spcPct val="20000"/>
        </a:spcBef>
        <a:spcAft>
          <a:spcPct val="0"/>
        </a:spcAft>
        <a:buChar char="»"/>
        <a:defRPr sz="1400">
          <a:solidFill>
            <a:schemeClr val="tx1"/>
          </a:solidFill>
          <a:latin typeface="+mn-lt"/>
        </a:defRPr>
      </a:lvl8pPr>
      <a:lvl9pPr marL="3275013" indent="-158750" algn="l" defTabSz="642938" rtl="0" eaLnBrk="1" fontAlgn="base" hangingPunct="1">
        <a:spcBef>
          <a:spcPct val="20000"/>
        </a:spcBef>
        <a:spcAft>
          <a:spcPct val="0"/>
        </a:spcAft>
        <a:buChar char="»"/>
        <a:defRPr sz="14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3" name="Imagen 22">
            <a:extLst>
              <a:ext uri="{FF2B5EF4-FFF2-40B4-BE49-F238E27FC236}">
                <a16:creationId xmlns:a16="http://schemas.microsoft.com/office/drawing/2014/main" id="{A25EB961-88E4-4728-B314-FAFCF9B56B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499360"/>
            <a:ext cx="9144000" cy="1859280"/>
          </a:xfrm>
          <a:prstGeom prst="rect">
            <a:avLst/>
          </a:prstGeom>
        </p:spPr>
      </p:pic>
      <p:pic>
        <p:nvPicPr>
          <p:cNvPr id="10" name="Obraz 13" descr="Logo Politechniki ÅlÄskiej">
            <a:extLst>
              <a:ext uri="{FF2B5EF4-FFF2-40B4-BE49-F238E27FC236}">
                <a16:creationId xmlns:a16="http://schemas.microsoft.com/office/drawing/2014/main" id="{E6F63310-57AE-4CB7-ABA2-0D38297FF5C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1044" r="29419"/>
          <a:stretch>
            <a:fillRect/>
          </a:stretch>
        </p:blipFill>
        <p:spPr bwMode="auto">
          <a:xfrm>
            <a:off x="539750" y="5932488"/>
            <a:ext cx="18716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4">
            <a:extLst>
              <a:ext uri="{FF2B5EF4-FFF2-40B4-BE49-F238E27FC236}">
                <a16:creationId xmlns:a16="http://schemas.microsoft.com/office/drawing/2014/main" id="{9292324C-CFB2-460B-9F44-369411AFF05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53038" y="5805488"/>
            <a:ext cx="9747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raz 15">
            <a:extLst>
              <a:ext uri="{FF2B5EF4-FFF2-40B4-BE49-F238E27FC236}">
                <a16:creationId xmlns:a16="http://schemas.microsoft.com/office/drawing/2014/main" id="{4053F563-1DBE-4277-9844-25737225E5DD}"/>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l="10886" t="30379" r="9628" b="26703"/>
          <a:stretch>
            <a:fillRect/>
          </a:stretch>
        </p:blipFill>
        <p:spPr bwMode="auto">
          <a:xfrm>
            <a:off x="6958013" y="5868988"/>
            <a:ext cx="1646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11">
            <a:extLst>
              <a:ext uri="{FF2B5EF4-FFF2-40B4-BE49-F238E27FC236}">
                <a16:creationId xmlns:a16="http://schemas.microsoft.com/office/drawing/2014/main" id="{7119E8FE-952A-43B4-AB5D-00E7AAB77D56}"/>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070225" y="5983288"/>
            <a:ext cx="1452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Obraz 1">
            <a:extLst>
              <a:ext uri="{FF2B5EF4-FFF2-40B4-BE49-F238E27FC236}">
                <a16:creationId xmlns:a16="http://schemas.microsoft.com/office/drawing/2014/main" id="{4B91E131-E34F-4142-B43E-EB4BE20902F2}"/>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020542" y="1605980"/>
            <a:ext cx="1102916" cy="88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n 18">
            <a:extLst>
              <a:ext uri="{FF2B5EF4-FFF2-40B4-BE49-F238E27FC236}">
                <a16:creationId xmlns:a16="http://schemas.microsoft.com/office/drawing/2014/main" id="{281C17BF-4D2D-4320-886C-F959A3F3F51B}"/>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75053" y="3789040"/>
            <a:ext cx="1812155" cy="516936"/>
          </a:xfrm>
          <a:prstGeom prst="rect">
            <a:avLst/>
          </a:prstGeom>
        </p:spPr>
      </p:pic>
    </p:spTree>
    <p:extLst>
      <p:ext uri="{BB962C8B-B14F-4D97-AF65-F5344CB8AC3E}">
        <p14:creationId xmlns:p14="http://schemas.microsoft.com/office/powerpoint/2010/main" val="2782553589"/>
      </p:ext>
    </p:extLst>
  </p:cSld>
  <p:clrMap bg1="lt1" tx1="dk1" bg2="lt2" tx2="dk2" accent1="accent1" accent2="accent2" accent3="accent3" accent4="accent4" accent5="accent5" accent6="accent6" hlink="hlink" folHlink="folHlink"/>
  <p:sldLayoutIdLst>
    <p:sldLayoutId id="214748369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5" name="Imagen 34">
            <a:extLst>
              <a:ext uri="{FF2B5EF4-FFF2-40B4-BE49-F238E27FC236}">
                <a16:creationId xmlns:a16="http://schemas.microsoft.com/office/drawing/2014/main" id="{D43AE6C3-53DE-461E-AC57-9DBAB6517CE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4055"/>
            <a:ext cx="9144000" cy="693420"/>
          </a:xfrm>
          <a:prstGeom prst="rect">
            <a:avLst/>
          </a:prstGeom>
        </p:spPr>
      </p:pic>
      <p:cxnSp>
        <p:nvCxnSpPr>
          <p:cNvPr id="2054" name="Łącznik prosty 12">
            <a:extLst>
              <a:ext uri="{FF2B5EF4-FFF2-40B4-BE49-F238E27FC236}">
                <a16:creationId xmlns:a16="http://schemas.microsoft.com/office/drawing/2014/main" id="{BDA8FF72-1F9A-4CBC-95D9-36F84D2911F7}"/>
              </a:ext>
            </a:extLst>
          </p:cNvPr>
          <p:cNvCxnSpPr>
            <a:cxnSpLocks noChangeShapeType="1"/>
          </p:cNvCxnSpPr>
          <p:nvPr userDrawn="1"/>
        </p:nvCxnSpPr>
        <p:spPr bwMode="auto">
          <a:xfrm>
            <a:off x="-49213" y="6165304"/>
            <a:ext cx="9193213" cy="0"/>
          </a:xfrm>
          <a:prstGeom prst="line">
            <a:avLst/>
          </a:prstGeom>
          <a:noFill/>
          <a:ln w="12700" algn="ctr">
            <a:solidFill>
              <a:srgbClr val="0404E6"/>
            </a:solidFill>
            <a:round/>
            <a:headEnd/>
            <a:tailEnd/>
          </a:ln>
          <a:extLst>
            <a:ext uri="{909E8E84-426E-40DD-AFC4-6F175D3DCCD1}">
              <a14:hiddenFill xmlns:a14="http://schemas.microsoft.com/office/drawing/2010/main">
                <a:noFill/>
              </a14:hiddenFill>
            </a:ext>
          </a:extLst>
        </p:spPr>
      </p:cxnSp>
      <p:pic>
        <p:nvPicPr>
          <p:cNvPr id="20" name="Imagen 19">
            <a:extLst>
              <a:ext uri="{FF2B5EF4-FFF2-40B4-BE49-F238E27FC236}">
                <a16:creationId xmlns:a16="http://schemas.microsoft.com/office/drawing/2014/main" id="{84B2078D-D761-4969-AC15-3F27511FE3F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596336" y="260041"/>
            <a:ext cx="1235793" cy="352523"/>
          </a:xfrm>
          <a:prstGeom prst="rect">
            <a:avLst/>
          </a:prstGeom>
        </p:spPr>
      </p:pic>
      <p:grpSp>
        <p:nvGrpSpPr>
          <p:cNvPr id="27" name="Grupo 26">
            <a:extLst>
              <a:ext uri="{FF2B5EF4-FFF2-40B4-BE49-F238E27FC236}">
                <a16:creationId xmlns:a16="http://schemas.microsoft.com/office/drawing/2014/main" id="{84DE3E14-E354-4D50-B4D8-AF37FC47E772}"/>
              </a:ext>
            </a:extLst>
          </p:cNvPr>
          <p:cNvGrpSpPr/>
          <p:nvPr userDrawn="1"/>
        </p:nvGrpSpPr>
        <p:grpSpPr>
          <a:xfrm>
            <a:off x="323528" y="6309320"/>
            <a:ext cx="2664296" cy="386577"/>
            <a:chOff x="395536" y="6066170"/>
            <a:chExt cx="3468321" cy="503237"/>
          </a:xfrm>
        </p:grpSpPr>
        <p:pic>
          <p:nvPicPr>
            <p:cNvPr id="2051" name="Obraz 13" descr="Logo Politechniki ÅlÄskiej">
              <a:extLst>
                <a:ext uri="{FF2B5EF4-FFF2-40B4-BE49-F238E27FC236}">
                  <a16:creationId xmlns:a16="http://schemas.microsoft.com/office/drawing/2014/main" id="{45244FFF-A08E-4535-B2FB-082E0D4E4996}"/>
                </a:ext>
              </a:extLst>
            </p:cNvPr>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r="78612"/>
            <a:stretch/>
          </p:blipFill>
          <p:spPr bwMode="auto">
            <a:xfrm>
              <a:off x="395536" y="6066170"/>
              <a:ext cx="575866"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n 21">
              <a:extLst>
                <a:ext uri="{FF2B5EF4-FFF2-40B4-BE49-F238E27FC236}">
                  <a16:creationId xmlns:a16="http://schemas.microsoft.com/office/drawing/2014/main" id="{135AAC17-25D0-4F3A-8A2F-2B3D2BE9F5CF}"/>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256834" y="6140748"/>
              <a:ext cx="686346" cy="354081"/>
            </a:xfrm>
            <a:prstGeom prst="rect">
              <a:avLst/>
            </a:prstGeom>
          </p:spPr>
        </p:pic>
        <p:pic>
          <p:nvPicPr>
            <p:cNvPr id="24" name="Imagen 23">
              <a:extLst>
                <a:ext uri="{FF2B5EF4-FFF2-40B4-BE49-F238E27FC236}">
                  <a16:creationId xmlns:a16="http://schemas.microsoft.com/office/drawing/2014/main" id="{7910E8F0-C8C4-4479-9403-941484277EAB}"/>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228612" y="6081970"/>
              <a:ext cx="470833" cy="471636"/>
            </a:xfrm>
            <a:prstGeom prst="rect">
              <a:avLst/>
            </a:prstGeom>
          </p:spPr>
        </p:pic>
        <p:pic>
          <p:nvPicPr>
            <p:cNvPr id="26" name="Imagen 25">
              <a:extLst>
                <a:ext uri="{FF2B5EF4-FFF2-40B4-BE49-F238E27FC236}">
                  <a16:creationId xmlns:a16="http://schemas.microsoft.com/office/drawing/2014/main" id="{D4C56CC0-078F-4C43-8D48-D8AF64722201}"/>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984877" y="6141605"/>
              <a:ext cx="878980" cy="352366"/>
            </a:xfrm>
            <a:prstGeom prst="rect">
              <a:avLst/>
            </a:prstGeom>
          </p:spPr>
        </p:pic>
      </p:grpSp>
      <p:cxnSp>
        <p:nvCxnSpPr>
          <p:cNvPr id="3" name="Conector recto 2">
            <a:extLst>
              <a:ext uri="{FF2B5EF4-FFF2-40B4-BE49-F238E27FC236}">
                <a16:creationId xmlns:a16="http://schemas.microsoft.com/office/drawing/2014/main" id="{9DF42E42-F554-4418-AD40-D27470710720}"/>
              </a:ext>
            </a:extLst>
          </p:cNvPr>
          <p:cNvCxnSpPr>
            <a:stCxn id="2051" idx="1"/>
          </p:cNvCxnSpPr>
          <p:nvPr userDrawn="1"/>
        </p:nvCxnSpPr>
        <p:spPr bwMode="auto">
          <a:xfrm flipV="1">
            <a:off x="323528" y="1340768"/>
            <a:ext cx="288032" cy="5161841"/>
          </a:xfrm>
          <a:prstGeom prst="line">
            <a:avLst/>
          </a:prstGeom>
          <a:noFill/>
          <a:ln w="12700" cap="flat" cmpd="sng" algn="ctr">
            <a:noFill/>
            <a:prstDash val="solid"/>
            <a:round/>
            <a:headEnd type="none" w="med" len="med"/>
            <a:tailEnd type="none" w="med" len="med"/>
          </a:ln>
          <a:effectLst/>
        </p:spPr>
      </p:cxnSp>
      <p:sp>
        <p:nvSpPr>
          <p:cNvPr id="12" name="pole tekstowe 17">
            <a:extLst>
              <a:ext uri="{FF2B5EF4-FFF2-40B4-BE49-F238E27FC236}">
                <a16:creationId xmlns:a16="http://schemas.microsoft.com/office/drawing/2014/main" id="{E7769513-69E3-4124-9A93-139F735492EC}"/>
              </a:ext>
            </a:extLst>
          </p:cNvPr>
          <p:cNvSpPr txBox="1"/>
          <p:nvPr userDrawn="1"/>
        </p:nvSpPr>
        <p:spPr>
          <a:xfrm>
            <a:off x="251520" y="116631"/>
            <a:ext cx="2980206" cy="432049"/>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r">
              <a:spcAft>
                <a:spcPts val="0"/>
              </a:spcAft>
              <a:defRPr/>
            </a:pPr>
            <a:r>
              <a:rPr lang="en-US" sz="900" dirty="0">
                <a:solidFill>
                  <a:schemeClr val="bg2">
                    <a:lumMod val="75000"/>
                  </a:schemeClr>
                </a:solidFill>
                <a:ea typeface="Times New Roman" panose="02020603050405020304" pitchFamily="18" charset="0"/>
              </a:rPr>
              <a:t>Development of innovative training solutions in the ﬁeld of functional evaluation aimed at updating of the curricula of health sciences schools</a:t>
            </a:r>
            <a:endParaRPr lang="pl-PL" sz="900" dirty="0">
              <a:solidFill>
                <a:schemeClr val="bg2">
                  <a:lumMod val="75000"/>
                </a:schemeClr>
              </a:solidFill>
              <a:latin typeface="Times New Roman" panose="02020603050405020304" pitchFamily="18" charset="0"/>
              <a:ea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advClick="0" advTm="3000"/>
  <p:txStyles>
    <p:title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p:titleStyle>
    <p:bodyStyle>
      <a:lvl1pPr marL="187325" algn="l" defTabSz="642938" rtl="0" eaLnBrk="0" fontAlgn="base" hangingPunct="0">
        <a:spcBef>
          <a:spcPts val="1675"/>
        </a:spcBef>
        <a:spcAft>
          <a:spcPct val="0"/>
        </a:spcAft>
        <a:buSzPct val="171000"/>
        <a:buFont typeface="Arial" panose="020B0604020202020204" pitchFamily="34" charset="0"/>
        <a:defRPr lang="en-US" sz="1100">
          <a:solidFill>
            <a:schemeClr val="tx1"/>
          </a:solidFill>
          <a:latin typeface="+mn-lt"/>
          <a:ea typeface="+mn-ea"/>
          <a:cs typeface="+mn-cs"/>
          <a:sym typeface="Arial" panose="020B0604020202020204" pitchFamily="34" charset="0"/>
        </a:defRPr>
      </a:lvl1pPr>
      <a:lvl2pPr marL="901700"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2pPr>
      <a:lvl3pPr marL="1212850" indent="-400050"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3pPr>
      <a:lvl4pPr marL="1527175" indent="-403225"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4pPr>
      <a:lvl5pPr marL="1839913"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1AE9CA9-0967-4022-809E-3EFAC109DA22}"/>
              </a:ext>
            </a:extLst>
          </p:cNvPr>
          <p:cNvSpPr>
            <a:spLocks noChangeArrowheads="1"/>
          </p:cNvSpPr>
          <p:nvPr/>
        </p:nvSpPr>
        <p:spPr bwMode="auto">
          <a:xfrm>
            <a:off x="125760" y="3717032"/>
            <a:ext cx="8892480" cy="187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pPr algn="r" eaLnBrk="1" hangingPunct="1">
              <a:lnSpc>
                <a:spcPct val="90000"/>
              </a:lnSpc>
              <a:spcBef>
                <a:spcPts val="1675"/>
              </a:spcBef>
              <a:buSzPct val="171000"/>
              <a:buFont typeface="Arial" charset="0"/>
              <a:buNone/>
              <a:defRPr/>
            </a:pPr>
            <a:r>
              <a:rPr lang="en-US" sz="2000" dirty="0">
                <a:solidFill>
                  <a:schemeClr val="accent2">
                    <a:lumMod val="75000"/>
                  </a:schemeClr>
                </a:solidFill>
                <a:latin typeface="Bradley Hand ITC" panose="03070402050302030203" pitchFamily="66" charset="0"/>
                <a:cs typeface="+mn-cs"/>
                <a:sym typeface="Arial" charset="0"/>
              </a:rPr>
              <a:t>MODUL BIOMECHANIK DER WIRBELSÄULE  </a:t>
            </a:r>
          </a:p>
          <a:p>
            <a:pPr algn="r" eaLnBrk="1" hangingPunct="1">
              <a:lnSpc>
                <a:spcPct val="90000"/>
              </a:lnSpc>
              <a:spcBef>
                <a:spcPts val="1675"/>
              </a:spcBef>
              <a:buSzPct val="171000"/>
              <a:buFont typeface="Arial" charset="0"/>
              <a:buNone/>
              <a:defRPr/>
            </a:pPr>
            <a:r>
              <a:rPr lang="en-US" sz="2000" dirty="0">
                <a:solidFill>
                  <a:schemeClr val="accent2">
                    <a:lumMod val="75000"/>
                  </a:schemeClr>
                </a:solidFill>
                <a:latin typeface="Bradley Hand ITC" panose="03070402050302030203" pitchFamily="66" charset="0"/>
                <a:cs typeface="+mn-cs"/>
                <a:sym typeface="Arial" charset="0"/>
              </a:rPr>
              <a:t>Didaktische Einheit </a:t>
            </a:r>
            <a:r>
              <a:rPr lang="pl-PL" sz="2000" dirty="0">
                <a:solidFill>
                  <a:schemeClr val="accent2">
                    <a:lumMod val="75000"/>
                  </a:schemeClr>
                </a:solidFill>
                <a:latin typeface="Bradley Hand ITC" panose="03070402050302030203" pitchFamily="66" charset="0"/>
                <a:cs typeface="+mn-cs"/>
                <a:sym typeface="Arial" charset="0"/>
              </a:rPr>
              <a:t>E</a:t>
            </a:r>
            <a:r>
              <a:rPr lang="en-US" sz="2000" dirty="0">
                <a:solidFill>
                  <a:schemeClr val="accent2">
                    <a:lumMod val="75000"/>
                  </a:schemeClr>
                </a:solidFill>
                <a:latin typeface="Bradley Hand ITC" panose="03070402050302030203" pitchFamily="66" charset="0"/>
                <a:cs typeface="+mn-cs"/>
                <a:sym typeface="Arial" charset="0"/>
              </a:rPr>
              <a:t>: TECHNIKEN ZUR INSTRUMENTELLEN ANALYSE VON ANTHROPOMETRISCHEN UND MORPHOMETRISCHEN PARAMETERN</a:t>
            </a:r>
            <a:endParaRPr lang="pl-PL" sz="2000" dirty="0">
              <a:solidFill>
                <a:schemeClr val="accent2">
                  <a:lumMod val="75000"/>
                </a:schemeClr>
              </a:solidFill>
              <a:latin typeface="Bradley Hand ITC" panose="03070402050302030203" pitchFamily="66" charset="0"/>
              <a:cs typeface="+mn-cs"/>
              <a:sym typeface="Arial" charset="0"/>
            </a:endParaRPr>
          </a:p>
          <a:p>
            <a:pPr algn="r" eaLnBrk="1" hangingPunct="1">
              <a:lnSpc>
                <a:spcPct val="90000"/>
              </a:lnSpc>
              <a:spcBef>
                <a:spcPts val="1675"/>
              </a:spcBef>
              <a:buSzPct val="171000"/>
              <a:buFont typeface="Arial" charset="0"/>
              <a:buNone/>
              <a:defRPr/>
            </a:pPr>
            <a:r>
              <a:rPr lang="pl-PL" sz="2000" dirty="0">
                <a:solidFill>
                  <a:schemeClr val="accent2">
                    <a:lumMod val="75000"/>
                  </a:schemeClr>
                </a:solidFill>
                <a:latin typeface="Bradley Hand ITC" panose="03070402050302030203" pitchFamily="66" charset="0"/>
                <a:cs typeface="+mn-cs"/>
                <a:sym typeface="Arial" charset="0"/>
              </a:rPr>
              <a:t>E</a:t>
            </a:r>
            <a:r>
              <a:rPr lang="en-US" sz="2000" dirty="0">
                <a:solidFill>
                  <a:schemeClr val="accent2">
                    <a:lumMod val="75000"/>
                  </a:schemeClr>
                </a:solidFill>
                <a:latin typeface="Bradley Hand ITC" panose="03070402050302030203" pitchFamily="66" charset="0"/>
                <a:cs typeface="+mn-cs"/>
                <a:sym typeface="Arial" charset="0"/>
              </a:rPr>
              <a:t>. </a:t>
            </a:r>
            <a:r>
              <a:rPr lang="pl-PL" sz="2000" dirty="0">
                <a:solidFill>
                  <a:schemeClr val="accent2">
                    <a:lumMod val="75000"/>
                  </a:schemeClr>
                </a:solidFill>
                <a:latin typeface="Bradley Hand ITC" panose="03070402050302030203" pitchFamily="66" charset="0"/>
                <a:cs typeface="+mn-cs"/>
                <a:sym typeface="Arial" charset="0"/>
              </a:rPr>
              <a:t>3</a:t>
            </a:r>
            <a:r>
              <a:rPr lang="en-US" sz="2000" dirty="0">
                <a:solidFill>
                  <a:schemeClr val="accent2">
                    <a:lumMod val="75000"/>
                  </a:schemeClr>
                </a:solidFill>
                <a:latin typeface="Bradley Hand ITC" panose="03070402050302030203" pitchFamily="66" charset="0"/>
                <a:cs typeface="+mn-cs"/>
                <a:sym typeface="Arial" charset="0"/>
              </a:rPr>
              <a:t>. </a:t>
            </a:r>
            <a:r>
              <a:rPr lang="en-GB" sz="2000" dirty="0">
                <a:solidFill>
                  <a:schemeClr val="accent2">
                    <a:lumMod val="75000"/>
                  </a:schemeClr>
                </a:solidFill>
                <a:latin typeface="Bradley Hand ITC" panose="03070402050302030203" pitchFamily="66" charset="0"/>
                <a:cs typeface="+mn-cs"/>
                <a:sym typeface="Arial" charset="0"/>
              </a:rPr>
              <a:t>Wie kann ich morphometrische und anthropometrische Parameter messen</a:t>
            </a:r>
            <a:r>
              <a:rPr lang="en-US" sz="2000" dirty="0">
                <a:solidFill>
                  <a:schemeClr val="accent2">
                    <a:lumMod val="75000"/>
                  </a:schemeClr>
                </a:solidFill>
                <a:latin typeface="Bradley Hand ITC" panose="03070402050302030203" pitchFamily="66" charset="0"/>
                <a:cs typeface="+mn-cs"/>
                <a:sym typeface="Arial" charset="0"/>
              </a:rPr>
              <a:t>?</a:t>
            </a:r>
          </a:p>
        </p:txBody>
      </p:sp>
    </p:spTree>
    <p:extLst>
      <p:ext uri="{BB962C8B-B14F-4D97-AF65-F5344CB8AC3E}">
        <p14:creationId xmlns:p14="http://schemas.microsoft.com/office/powerpoint/2010/main" val="3470262893"/>
      </p:ext>
    </p:extLst>
  </p:cSld>
  <p:clrMapOvr>
    <a:masterClrMapping/>
  </p:clrMapOvr>
  <p:transition advClick="0" advTm="3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640354" y="908720"/>
            <a:ext cx="8135938" cy="1200329"/>
          </a:xfrm>
          <a:prstGeom prst="rect">
            <a:avLst/>
          </a:prstGeom>
        </p:spPr>
        <p:txBody>
          <a:bodyPr>
            <a:spAutoFit/>
          </a:bodyPr>
          <a:lstStyle/>
          <a:p>
            <a:pPr algn="ctr">
              <a:defRPr/>
            </a:pPr>
            <a:r>
              <a:rPr lang="pl-PL" sz="2400" dirty="0">
                <a:solidFill>
                  <a:schemeClr val="accent2">
                    <a:lumMod val="75000"/>
                  </a:schemeClr>
                </a:solidFill>
              </a:rPr>
              <a:t>Moderne </a:t>
            </a:r>
            <a:r>
              <a:rPr lang="pl-PL" sz="2400" dirty="0" err="1">
                <a:solidFill>
                  <a:schemeClr val="accent2">
                    <a:lumMod val="75000"/>
                  </a:schemeClr>
                </a:solidFill>
              </a:rPr>
              <a:t>Methoden </a:t>
            </a:r>
            <a:r>
              <a:rPr lang="pl-PL" sz="2400" dirty="0">
                <a:solidFill>
                  <a:schemeClr val="accent2">
                    <a:lumMod val="75000"/>
                  </a:schemeClr>
                </a:solidFill>
              </a:rPr>
              <a:t>zur </a:t>
            </a:r>
            <a:r>
              <a:rPr lang="pl-PL" sz="2400" dirty="0" err="1">
                <a:solidFill>
                  <a:schemeClr val="accent2">
                    <a:lumMod val="75000"/>
                  </a:schemeClr>
                </a:solidFill>
              </a:rPr>
              <a:t>Messung von Winkel</a:t>
            </a:r>
            <a:r>
              <a:rPr lang="pl-PL" sz="2400" dirty="0">
                <a:solidFill>
                  <a:schemeClr val="accent2">
                    <a:lumMod val="75000"/>
                  </a:schemeClr>
                </a:solidFill>
              </a:rPr>
              <a:t>, </a:t>
            </a:r>
            <a:r>
              <a:rPr lang="pl-PL" sz="2400" dirty="0" err="1">
                <a:solidFill>
                  <a:schemeClr val="accent2">
                    <a:lumMod val="75000"/>
                  </a:schemeClr>
                </a:solidFill>
              </a:rPr>
              <a:t>Geschwindigkeit</a:t>
            </a:r>
            <a:r>
              <a:rPr lang="pl-PL" sz="2400" dirty="0">
                <a:solidFill>
                  <a:schemeClr val="accent2">
                    <a:lumMod val="75000"/>
                  </a:schemeClr>
                </a:solidFill>
              </a:rPr>
              <a:t>, </a:t>
            </a:r>
            <a:r>
              <a:rPr lang="pl-PL" sz="2400" dirty="0" err="1">
                <a:solidFill>
                  <a:schemeClr val="accent2">
                    <a:lumMod val="75000"/>
                  </a:schemeClr>
                </a:solidFill>
              </a:rPr>
              <a:t>Beschleunigung </a:t>
            </a:r>
            <a:r>
              <a:rPr lang="pl-PL" sz="2400" dirty="0">
                <a:solidFill>
                  <a:schemeClr val="accent2">
                    <a:lumMod val="75000"/>
                  </a:schemeClr>
                </a:solidFill>
              </a:rPr>
              <a:t>von </a:t>
            </a:r>
            <a:r>
              <a:rPr lang="pl-PL" sz="2400" dirty="0" err="1">
                <a:solidFill>
                  <a:schemeClr val="accent2">
                    <a:lumMod val="75000"/>
                  </a:schemeClr>
                </a:solidFill>
              </a:rPr>
              <a:t>Körperteilbewegungen</a:t>
            </a:r>
            <a:r>
              <a:rPr lang="pl-PL" sz="2400" dirty="0">
                <a:solidFill>
                  <a:schemeClr val="accent2">
                    <a:lumMod val="75000"/>
                  </a:schemeClr>
                </a:solidFill>
              </a:rPr>
              <a:t>.  </a:t>
            </a:r>
            <a:endParaRPr lang="en-US" sz="2400" dirty="0">
              <a:solidFill>
                <a:schemeClr val="accent2">
                  <a:lumMod val="75000"/>
                </a:schemeClr>
              </a:solidFill>
            </a:endParaRPr>
          </a:p>
          <a:p>
            <a:pPr algn="ctr">
              <a:defRPr/>
            </a:pPr>
            <a:r>
              <a:rPr lang="pl-PL" sz="2400" b="0" dirty="0">
                <a:solidFill>
                  <a:schemeClr val="accent2">
                    <a:lumMod val="75000"/>
                  </a:schemeClr>
                </a:solidFill>
              </a:rPr>
              <a:t>NEUE TECHNOLOGIE-SENSOREN: IMU</a:t>
            </a:r>
            <a:endParaRPr lang="en-US" sz="2400" b="0" dirty="0">
              <a:solidFill>
                <a:schemeClr val="accent2">
                  <a:lumMod val="75000"/>
                </a:schemeClr>
              </a:solidFill>
            </a:endParaRPr>
          </a:p>
        </p:txBody>
      </p:sp>
      <p:sp>
        <p:nvSpPr>
          <p:cNvPr id="9" name="Prostokąt 3">
            <a:extLst>
              <a:ext uri="{FF2B5EF4-FFF2-40B4-BE49-F238E27FC236}">
                <a16:creationId xmlns:a16="http://schemas.microsoft.com/office/drawing/2014/main" id="{4E81B037-89E7-420D-AB1F-8D32EE150983}"/>
              </a:ext>
            </a:extLst>
          </p:cNvPr>
          <p:cNvSpPr/>
          <p:nvPr/>
        </p:nvSpPr>
        <p:spPr>
          <a:xfrm>
            <a:off x="107504" y="2688505"/>
            <a:ext cx="3744416" cy="3416320"/>
          </a:xfrm>
          <a:prstGeom prst="rect">
            <a:avLst/>
          </a:prstGeom>
        </p:spPr>
        <p:txBody>
          <a:bodyPr wrap="square">
            <a:spAutoFit/>
          </a:bodyPr>
          <a:lstStyle/>
          <a:p>
            <a:pPr>
              <a:defRPr/>
            </a:pPr>
            <a:r>
              <a:rPr lang="en-GB" sz="1800" b="0" dirty="0">
                <a:solidFill>
                  <a:schemeClr val="accent2">
                    <a:lumMod val="75000"/>
                  </a:schemeClr>
                </a:solidFill>
              </a:rPr>
              <a:t>Ein gemeinsames Merkmal von Systemen </a:t>
            </a:r>
            <a:r>
              <a:rPr lang="pl-PL" sz="1800" b="0" dirty="0">
                <a:solidFill>
                  <a:schemeClr val="accent2">
                    <a:lumMod val="75000"/>
                  </a:schemeClr>
                </a:solidFill>
              </a:rPr>
              <a:t>zur </a:t>
            </a:r>
            <a:r>
              <a:rPr lang="pl-PL" sz="1800" b="0" dirty="0" err="1">
                <a:solidFill>
                  <a:schemeClr val="accent2">
                    <a:lumMod val="75000"/>
                  </a:schemeClr>
                </a:solidFill>
              </a:rPr>
              <a:t>Erkennung von anatomischen Winkeln </a:t>
            </a:r>
            <a:r>
              <a:rPr lang="en-GB" sz="1800" b="0" dirty="0">
                <a:solidFill>
                  <a:schemeClr val="accent2">
                    <a:lumMod val="75000"/>
                  </a:schemeClr>
                </a:solidFill>
              </a:rPr>
              <a:t>ist die Berechnung des Winkels durch die Erfassung von Koordinaten </a:t>
            </a:r>
            <a:r>
              <a:rPr lang="en-GB" sz="1800" b="0" dirty="0" err="1">
                <a:solidFill>
                  <a:schemeClr val="accent2">
                    <a:lumMod val="75000"/>
                  </a:schemeClr>
                </a:solidFill>
              </a:rPr>
              <a:t>verschiedener </a:t>
            </a:r>
            <a:r>
              <a:rPr lang="en-GB" sz="1800" b="0" dirty="0">
                <a:solidFill>
                  <a:schemeClr val="accent2">
                    <a:lumMod val="75000"/>
                  </a:schemeClr>
                </a:solidFill>
              </a:rPr>
              <a:t>Punkte auf einem menschlichen Körper in einem dreidimensionalen Raum. Diese Daten können auch zur Berechnung der Geschwindigkeit, Beschleunigung und Richtung des Winkels verwendet werden. </a:t>
            </a:r>
            <a:endParaRPr lang="pl-PL" sz="1800" b="0" dirty="0">
              <a:solidFill>
                <a:schemeClr val="accent2">
                  <a:lumMod val="75000"/>
                </a:schemeClr>
              </a:solidFill>
            </a:endParaRPr>
          </a:p>
        </p:txBody>
      </p:sp>
      <p:pic>
        <p:nvPicPr>
          <p:cNvPr id="6" name="Obraz 5" descr="Obraz zawierający rysunek&#10;&#10;Opis wygenerowany automatycznie">
            <a:extLst>
              <a:ext uri="{FF2B5EF4-FFF2-40B4-BE49-F238E27FC236}">
                <a16:creationId xmlns:a16="http://schemas.microsoft.com/office/drawing/2014/main" id="{19ABDF3F-B854-4B25-8FC4-11B7035BD6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2" y="2477698"/>
            <a:ext cx="2987824" cy="3471582"/>
          </a:xfrm>
          <a:prstGeom prst="rect">
            <a:avLst/>
          </a:prstGeom>
        </p:spPr>
      </p:pic>
      <p:sp>
        <p:nvSpPr>
          <p:cNvPr id="7" name="Prostokąt 6">
            <a:extLst>
              <a:ext uri="{FF2B5EF4-FFF2-40B4-BE49-F238E27FC236}">
                <a16:creationId xmlns:a16="http://schemas.microsoft.com/office/drawing/2014/main" id="{10CFE128-A40A-4BCC-A131-A39898FB7AAF}"/>
              </a:ext>
            </a:extLst>
          </p:cNvPr>
          <p:cNvSpPr/>
          <p:nvPr/>
        </p:nvSpPr>
        <p:spPr>
          <a:xfrm>
            <a:off x="3376694" y="6264241"/>
            <a:ext cx="5126916" cy="400110"/>
          </a:xfrm>
          <a:prstGeom prst="rect">
            <a:avLst/>
          </a:prstGeom>
        </p:spPr>
        <p:txBody>
          <a:bodyPr wrap="none">
            <a:spAutoFit/>
          </a:bodyPr>
          <a:lstStyle/>
          <a:p>
            <a:r>
              <a:rPr lang="en-GB" sz="2000" b="0" dirty="0">
                <a:solidFill>
                  <a:schemeClr val="accent2">
                    <a:lumMod val="75000"/>
                  </a:schemeClr>
                </a:solidFill>
              </a:rPr>
              <a:t>Position des Prüflings während der Untersuchung</a:t>
            </a:r>
          </a:p>
        </p:txBody>
      </p:sp>
      <p:pic>
        <p:nvPicPr>
          <p:cNvPr id="10" name="Obraz 9" descr="Obraz zawierający parasol, gra&#10;&#10;Opis wygenerowany automatycznie">
            <a:extLst>
              <a:ext uri="{FF2B5EF4-FFF2-40B4-BE49-F238E27FC236}">
                <a16:creationId xmlns:a16="http://schemas.microsoft.com/office/drawing/2014/main" id="{C869D2E1-AC6F-4E7E-8D03-702980993A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182" t="20601" r="20586" b="38494"/>
          <a:stretch/>
        </p:blipFill>
        <p:spPr>
          <a:xfrm>
            <a:off x="3736780" y="3717032"/>
            <a:ext cx="2160240" cy="1753325"/>
          </a:xfrm>
          <a:prstGeom prst="rect">
            <a:avLst/>
          </a:prstGeom>
        </p:spPr>
      </p:pic>
    </p:spTree>
    <p:extLst>
      <p:ext uri="{BB962C8B-B14F-4D97-AF65-F5344CB8AC3E}">
        <p14:creationId xmlns:p14="http://schemas.microsoft.com/office/powerpoint/2010/main" val="871407856"/>
      </p:ext>
    </p:extLst>
  </p:cSld>
  <p:clrMapOvr>
    <a:masterClrMapping/>
  </p:clrMapOvr>
  <p:transition advClick="0" advTm="3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323528" y="908720"/>
            <a:ext cx="8452764" cy="1369606"/>
          </a:xfrm>
          <a:prstGeom prst="rect">
            <a:avLst/>
          </a:prstGeom>
        </p:spPr>
        <p:txBody>
          <a:bodyPr wrap="square">
            <a:spAutoFit/>
          </a:bodyPr>
          <a:lstStyle/>
          <a:p>
            <a:pPr algn="ctr">
              <a:defRPr/>
            </a:pPr>
            <a:r>
              <a:rPr lang="pl-PL" sz="2400" dirty="0" err="1">
                <a:solidFill>
                  <a:schemeClr val="accent2">
                    <a:lumMod val="75000"/>
                  </a:schemeClr>
                </a:solidFill>
              </a:rPr>
              <a:t>Überprüfung </a:t>
            </a:r>
            <a:r>
              <a:rPr lang="pl-PL" sz="2400" dirty="0">
                <a:solidFill>
                  <a:schemeClr val="accent2">
                    <a:lumMod val="75000"/>
                  </a:schemeClr>
                </a:solidFill>
              </a:rPr>
              <a:t>der </a:t>
            </a:r>
            <a:r>
              <a:rPr lang="pl-PL" sz="2400" dirty="0" err="1">
                <a:solidFill>
                  <a:schemeClr val="accent2">
                    <a:lumMod val="75000"/>
                  </a:schemeClr>
                </a:solidFill>
              </a:rPr>
              <a:t>Methoden </a:t>
            </a:r>
            <a:r>
              <a:rPr lang="en-GB" sz="2400" dirty="0">
                <a:solidFill>
                  <a:schemeClr val="accent2">
                    <a:lumMod val="75000"/>
                  </a:schemeClr>
                </a:solidFill>
              </a:rPr>
              <a:t>von </a:t>
            </a:r>
            <a:r>
              <a:rPr lang="en-GB" sz="2400" dirty="0" err="1">
                <a:solidFill>
                  <a:schemeClr val="accent2">
                    <a:lumMod val="75000"/>
                  </a:schemeClr>
                </a:solidFill>
              </a:rPr>
              <a:t>Sensortechnologien</a:t>
            </a:r>
            <a:endParaRPr lang="pl-PL" sz="2400" dirty="0">
              <a:solidFill>
                <a:schemeClr val="accent2">
                  <a:lumMod val="75000"/>
                </a:schemeClr>
              </a:solidFill>
            </a:endParaRPr>
          </a:p>
          <a:p>
            <a:pPr algn="ctr">
              <a:defRPr/>
            </a:pPr>
            <a:r>
              <a:rPr lang="en-GB" sz="2400" dirty="0">
                <a:solidFill>
                  <a:schemeClr val="accent2">
                    <a:lumMod val="75000"/>
                  </a:schemeClr>
                </a:solidFill>
              </a:rPr>
              <a:t>für </a:t>
            </a:r>
            <a:r>
              <a:rPr lang="pl-PL" sz="2400" dirty="0">
                <a:solidFill>
                  <a:schemeClr val="accent2">
                    <a:lumMod val="75000"/>
                  </a:schemeClr>
                </a:solidFill>
              </a:rPr>
              <a:t>Haltungs- und </a:t>
            </a:r>
            <a:r>
              <a:rPr lang="en-GB" sz="2400" dirty="0" err="1">
                <a:solidFill>
                  <a:schemeClr val="accent2">
                    <a:lumMod val="75000"/>
                  </a:schemeClr>
                </a:solidFill>
              </a:rPr>
              <a:t>Körperbewegungserkennung</a:t>
            </a:r>
            <a:r>
              <a:rPr lang="pl-PL" sz="2400" dirty="0">
                <a:solidFill>
                  <a:schemeClr val="accent2">
                    <a:lumMod val="75000"/>
                  </a:schemeClr>
                </a:solidFill>
              </a:rPr>
              <a:t>.  </a:t>
            </a:r>
          </a:p>
          <a:p>
            <a:pPr algn="ctr">
              <a:defRPr/>
            </a:pPr>
            <a:endParaRPr lang="en-US" sz="1100" dirty="0">
              <a:solidFill>
                <a:schemeClr val="accent2">
                  <a:lumMod val="75000"/>
                </a:schemeClr>
              </a:solidFill>
            </a:endParaRPr>
          </a:p>
          <a:p>
            <a:pPr algn="ctr">
              <a:defRPr/>
            </a:pPr>
            <a:r>
              <a:rPr lang="pl-PL" sz="2400" b="0" dirty="0" err="1">
                <a:solidFill>
                  <a:schemeClr val="accent2">
                    <a:lumMod val="75000"/>
                  </a:schemeClr>
                </a:solidFill>
                <a:highlight>
                  <a:srgbClr val="FFFF00"/>
                </a:highlight>
              </a:rPr>
              <a:t>Vision-basierte </a:t>
            </a:r>
            <a:r>
              <a:rPr lang="pl-PL" sz="2400" b="0" dirty="0">
                <a:solidFill>
                  <a:schemeClr val="accent2">
                    <a:lumMod val="75000"/>
                  </a:schemeClr>
                </a:solidFill>
                <a:highlight>
                  <a:srgbClr val="FFFF00"/>
                </a:highlight>
              </a:rPr>
              <a:t>Systeme</a:t>
            </a:r>
            <a:endParaRPr lang="en-US" sz="2400" b="0" dirty="0">
              <a:solidFill>
                <a:schemeClr val="accent2">
                  <a:lumMod val="75000"/>
                </a:schemeClr>
              </a:solidFill>
              <a:highlight>
                <a:srgbClr val="FFFF00"/>
              </a:highlight>
            </a:endParaRPr>
          </a:p>
        </p:txBody>
      </p:sp>
      <p:sp>
        <p:nvSpPr>
          <p:cNvPr id="9" name="Prostokąt 3">
            <a:extLst>
              <a:ext uri="{FF2B5EF4-FFF2-40B4-BE49-F238E27FC236}">
                <a16:creationId xmlns:a16="http://schemas.microsoft.com/office/drawing/2014/main" id="{4E81B037-89E7-420D-AB1F-8D32EE150983}"/>
              </a:ext>
            </a:extLst>
          </p:cNvPr>
          <p:cNvSpPr/>
          <p:nvPr/>
        </p:nvSpPr>
        <p:spPr>
          <a:xfrm>
            <a:off x="193426" y="2625910"/>
            <a:ext cx="8712968" cy="3170099"/>
          </a:xfrm>
          <a:prstGeom prst="rect">
            <a:avLst/>
          </a:prstGeom>
        </p:spPr>
        <p:txBody>
          <a:bodyPr wrap="square">
            <a:spAutoFit/>
          </a:bodyPr>
          <a:lstStyle/>
          <a:p>
            <a:pPr marL="342900" indent="-342900" algn="just">
              <a:buFont typeface="Arial" panose="020B0604020202020204" pitchFamily="34" charset="0"/>
              <a:buChar char="•"/>
              <a:defRPr/>
            </a:pPr>
            <a:r>
              <a:rPr lang="en-GB" sz="2000" b="0" dirty="0">
                <a:solidFill>
                  <a:schemeClr val="accent2">
                    <a:lumMod val="75000"/>
                  </a:schemeClr>
                </a:solidFill>
              </a:rPr>
              <a:t>Vision-basierte Systeme bestehen aus Hochgeschwindigkeitskameras und Reflexionsmarkern oder 3D-Kameras. Ihr Betrieb hängt stark von der Anpassung der Kameraeinstellungen, der Auswahl der richtigen Beleuchtungsbedingungen und der Verwendung von Video-/Bildverarbeitungsalgorithmen ab. </a:t>
            </a:r>
            <a:endParaRPr lang="pl-PL" sz="2000" b="0" dirty="0">
              <a:solidFill>
                <a:schemeClr val="accent2">
                  <a:lumMod val="75000"/>
                </a:schemeClr>
              </a:solidFill>
            </a:endParaRPr>
          </a:p>
          <a:p>
            <a:pPr marL="342900" indent="-342900" algn="just">
              <a:buFont typeface="Arial" panose="020B0604020202020204" pitchFamily="34" charset="0"/>
              <a:buChar char="•"/>
              <a:defRPr/>
            </a:pPr>
            <a:r>
              <a:rPr lang="en-GB" sz="2000" b="0" dirty="0">
                <a:solidFill>
                  <a:schemeClr val="accent2">
                    <a:lumMod val="75000"/>
                  </a:schemeClr>
                </a:solidFill>
              </a:rPr>
              <a:t>Vision-basierte Systeme können in zwei Kategorien unterteilt werden</a:t>
            </a:r>
            <a:r>
              <a:rPr lang="pl-PL" sz="2000" b="0" dirty="0">
                <a:solidFill>
                  <a:schemeClr val="accent2">
                    <a:lumMod val="75000"/>
                  </a:schemeClr>
                </a:solidFill>
              </a:rPr>
              <a:t>:</a:t>
            </a:r>
          </a:p>
          <a:p>
            <a:pPr marL="800100" lvl="1" indent="-342900" algn="just">
              <a:buFont typeface="Wingdings" panose="05000000000000000000" pitchFamily="2" charset="2"/>
              <a:buChar char="Ø"/>
              <a:defRPr/>
            </a:pPr>
            <a:r>
              <a:rPr lang="en-GB" sz="2000" b="0" dirty="0">
                <a:solidFill>
                  <a:schemeClr val="accent2">
                    <a:lumMod val="75000"/>
                  </a:schemeClr>
                </a:solidFill>
              </a:rPr>
              <a:t>markerbasierte Systeme </a:t>
            </a:r>
            <a:endParaRPr lang="pl-PL" sz="2000" b="0" dirty="0">
              <a:solidFill>
                <a:schemeClr val="accent2">
                  <a:lumMod val="75000"/>
                </a:schemeClr>
              </a:solidFill>
            </a:endParaRPr>
          </a:p>
          <a:p>
            <a:pPr marL="800100" lvl="1" indent="-342900" algn="just">
              <a:buFont typeface="Wingdings" panose="05000000000000000000" pitchFamily="2" charset="2"/>
              <a:buChar char="Ø"/>
              <a:defRPr/>
            </a:pPr>
            <a:r>
              <a:rPr lang="en-GB" sz="2000" b="0" dirty="0">
                <a:solidFill>
                  <a:schemeClr val="accent2">
                    <a:lumMod val="75000"/>
                  </a:schemeClr>
                </a:solidFill>
              </a:rPr>
              <a:t>markerlose Systeme</a:t>
            </a:r>
            <a:endParaRPr lang="pl-PL" sz="2000" b="0" dirty="0">
              <a:solidFill>
                <a:schemeClr val="accent2">
                  <a:lumMod val="75000"/>
                </a:schemeClr>
              </a:solidFill>
            </a:endParaRPr>
          </a:p>
          <a:p>
            <a:pPr marL="342900" indent="-342900" algn="just">
              <a:buFont typeface="Arial" panose="020B0604020202020204" pitchFamily="34" charset="0"/>
              <a:buChar char="•"/>
              <a:defRPr/>
            </a:pPr>
            <a:r>
              <a:rPr lang="en-GB" sz="2000" b="0" dirty="0">
                <a:solidFill>
                  <a:schemeClr val="accent2">
                    <a:lumMod val="75000"/>
                  </a:schemeClr>
                </a:solidFill>
              </a:rPr>
              <a:t>Vision-basierte Systeme können präzise und genaue Messungen liefern, aber ihr Einsatz ist auf die Laborumgebung beschränkt. Außerdem sind ihre Kosten relativ hoch.</a:t>
            </a:r>
            <a:endParaRPr lang="pl-PL" sz="2000" b="0" dirty="0">
              <a:solidFill>
                <a:schemeClr val="accent2">
                  <a:lumMod val="75000"/>
                </a:schemeClr>
              </a:solidFill>
            </a:endParaRPr>
          </a:p>
        </p:txBody>
      </p:sp>
    </p:spTree>
    <p:extLst>
      <p:ext uri="{BB962C8B-B14F-4D97-AF65-F5344CB8AC3E}">
        <p14:creationId xmlns:p14="http://schemas.microsoft.com/office/powerpoint/2010/main" val="176720299"/>
      </p:ext>
    </p:extLst>
  </p:cSld>
  <p:clrMapOvr>
    <a:masterClrMapping/>
  </p:clrMapOvr>
  <p:transition advClick="0" advTm="3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640354" y="908720"/>
            <a:ext cx="8135938" cy="1369606"/>
          </a:xfrm>
          <a:prstGeom prst="rect">
            <a:avLst/>
          </a:prstGeom>
        </p:spPr>
        <p:txBody>
          <a:bodyPr>
            <a:spAutoFit/>
          </a:bodyPr>
          <a:lstStyle/>
          <a:p>
            <a:pPr algn="ctr">
              <a:defRPr/>
            </a:pPr>
            <a:r>
              <a:rPr lang="pl-PL" sz="2400" dirty="0" err="1">
                <a:solidFill>
                  <a:schemeClr val="accent2">
                    <a:lumMod val="75000"/>
                  </a:schemeClr>
                </a:solidFill>
              </a:rPr>
              <a:t>Dratf </a:t>
            </a:r>
            <a:r>
              <a:rPr lang="pl-PL" sz="2400" dirty="0">
                <a:solidFill>
                  <a:schemeClr val="accent2">
                    <a:lumMod val="75000"/>
                  </a:schemeClr>
                </a:solidFill>
              </a:rPr>
              <a:t>zu </a:t>
            </a:r>
            <a:r>
              <a:rPr lang="pl-PL" sz="2400" dirty="0" err="1">
                <a:solidFill>
                  <a:schemeClr val="accent2">
                    <a:lumMod val="75000"/>
                  </a:schemeClr>
                </a:solidFill>
              </a:rPr>
              <a:t>Antrop</a:t>
            </a:r>
            <a:r>
              <a:rPr lang="pl-PL" sz="2400" dirty="0">
                <a:solidFill>
                  <a:schemeClr val="accent2">
                    <a:lumMod val="75000"/>
                  </a:schemeClr>
                </a:solidFill>
              </a:rPr>
              <a:t>.: </a:t>
            </a:r>
            <a:r>
              <a:rPr lang="pl-PL" sz="2400" dirty="0" err="1">
                <a:solidFill>
                  <a:schemeClr val="accent2">
                    <a:lumMod val="75000"/>
                  </a:schemeClr>
                </a:solidFill>
              </a:rPr>
              <a:t>Übersicht </a:t>
            </a:r>
            <a:r>
              <a:rPr lang="pl-PL" sz="2400" dirty="0">
                <a:solidFill>
                  <a:schemeClr val="accent2">
                    <a:lumMod val="75000"/>
                  </a:schemeClr>
                </a:solidFill>
              </a:rPr>
              <a:t>über </a:t>
            </a:r>
            <a:r>
              <a:rPr lang="pl-PL" sz="2400" dirty="0" err="1">
                <a:solidFill>
                  <a:schemeClr val="accent2">
                    <a:lumMod val="75000"/>
                  </a:schemeClr>
                </a:solidFill>
              </a:rPr>
              <a:t>Methoden </a:t>
            </a:r>
            <a:r>
              <a:rPr lang="en-GB" sz="2400" dirty="0">
                <a:solidFill>
                  <a:schemeClr val="accent2">
                    <a:lumMod val="75000"/>
                  </a:schemeClr>
                </a:solidFill>
              </a:rPr>
              <a:t>der Sensortechnologien zur Körperbewegungserfassung</a:t>
            </a:r>
            <a:r>
              <a:rPr lang="pl-PL" sz="2400" dirty="0">
                <a:solidFill>
                  <a:schemeClr val="accent2">
                    <a:lumMod val="75000"/>
                  </a:schemeClr>
                </a:solidFill>
              </a:rPr>
              <a:t>.  </a:t>
            </a:r>
          </a:p>
          <a:p>
            <a:pPr algn="ctr">
              <a:defRPr/>
            </a:pPr>
            <a:endParaRPr lang="en-US" sz="1100" dirty="0">
              <a:solidFill>
                <a:schemeClr val="accent2">
                  <a:lumMod val="75000"/>
                </a:schemeClr>
              </a:solidFill>
            </a:endParaRPr>
          </a:p>
          <a:p>
            <a:pPr algn="ctr">
              <a:defRPr/>
            </a:pPr>
            <a:r>
              <a:rPr lang="pl-PL" sz="2400" b="0" dirty="0">
                <a:solidFill>
                  <a:schemeClr val="accent2">
                    <a:lumMod val="75000"/>
                  </a:schemeClr>
                </a:solidFill>
                <a:highlight>
                  <a:srgbClr val="FFFF00"/>
                </a:highlight>
              </a:rPr>
              <a:t>I. </a:t>
            </a:r>
            <a:r>
              <a:rPr lang="pl-PL" sz="2400" b="0" dirty="0" err="1">
                <a:solidFill>
                  <a:schemeClr val="accent2">
                    <a:lumMod val="75000"/>
                  </a:schemeClr>
                </a:solidFill>
                <a:highlight>
                  <a:srgbClr val="FFFF00"/>
                </a:highlight>
              </a:rPr>
              <a:t>Vision-basierte </a:t>
            </a:r>
            <a:r>
              <a:rPr lang="pl-PL" sz="2400" b="0" dirty="0">
                <a:solidFill>
                  <a:schemeClr val="accent2">
                    <a:lumMod val="75000"/>
                  </a:schemeClr>
                </a:solidFill>
                <a:highlight>
                  <a:srgbClr val="FFFF00"/>
                </a:highlight>
              </a:rPr>
              <a:t>Systeme</a:t>
            </a:r>
            <a:endParaRPr lang="en-US" sz="2400" b="0" dirty="0">
              <a:solidFill>
                <a:schemeClr val="accent2">
                  <a:lumMod val="75000"/>
                </a:schemeClr>
              </a:solidFill>
              <a:highlight>
                <a:srgbClr val="FFFF00"/>
              </a:highlight>
            </a:endParaRPr>
          </a:p>
        </p:txBody>
      </p:sp>
      <p:pic>
        <p:nvPicPr>
          <p:cNvPr id="1026" name="Picture 2">
            <a:extLst>
              <a:ext uri="{FF2B5EF4-FFF2-40B4-BE49-F238E27FC236}">
                <a16:creationId xmlns:a16="http://schemas.microsoft.com/office/drawing/2014/main" id="{52449ED8-75D3-49C5-93D1-8B8FE962FF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27"/>
          <a:stretch/>
        </p:blipFill>
        <p:spPr bwMode="auto">
          <a:xfrm>
            <a:off x="4740537" y="2348880"/>
            <a:ext cx="3672409" cy="3622913"/>
          </a:xfrm>
          <a:prstGeom prst="rect">
            <a:avLst/>
          </a:prstGeom>
          <a:noFill/>
          <a:extLst>
            <a:ext uri="{909E8E84-426E-40DD-AFC4-6F175D3DCCD1}">
              <a14:hiddenFill xmlns:a14="http://schemas.microsoft.com/office/drawing/2010/main">
                <a:solidFill>
                  <a:srgbClr val="FFFFFF"/>
                </a:solidFill>
              </a14:hiddenFill>
            </a:ext>
          </a:extLst>
        </p:spPr>
      </p:pic>
      <p:pic>
        <p:nvPicPr>
          <p:cNvPr id="9" name="Obraz 8">
            <a:extLst>
              <a:ext uri="{FF2B5EF4-FFF2-40B4-BE49-F238E27FC236}">
                <a16:creationId xmlns:a16="http://schemas.microsoft.com/office/drawing/2014/main" id="{954CC2CB-9359-47A2-A989-64FE7A09D289}"/>
              </a:ext>
            </a:extLst>
          </p:cNvPr>
          <p:cNvPicPr>
            <a:picLocks noChangeAspect="1"/>
          </p:cNvPicPr>
          <p:nvPr/>
        </p:nvPicPr>
        <p:blipFill rotWithShape="1">
          <a:blip r:embed="rId4"/>
          <a:srcRect l="35038" t="19200" r="36612" b="30400"/>
          <a:stretch/>
        </p:blipFill>
        <p:spPr>
          <a:xfrm>
            <a:off x="899592" y="2348880"/>
            <a:ext cx="3600403" cy="3600400"/>
          </a:xfrm>
          <a:prstGeom prst="rect">
            <a:avLst/>
          </a:prstGeom>
        </p:spPr>
      </p:pic>
    </p:spTree>
    <p:extLst>
      <p:ext uri="{BB962C8B-B14F-4D97-AF65-F5344CB8AC3E}">
        <p14:creationId xmlns:p14="http://schemas.microsoft.com/office/powerpoint/2010/main" val="3604579585"/>
      </p:ext>
    </p:extLst>
  </p:cSld>
  <p:clrMapOvr>
    <a:masterClrMapping/>
  </p:clrMapOvr>
  <p:transition advClick="0" advTm="3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640354" y="908720"/>
            <a:ext cx="8135938" cy="1369606"/>
          </a:xfrm>
          <a:prstGeom prst="rect">
            <a:avLst/>
          </a:prstGeom>
        </p:spPr>
        <p:txBody>
          <a:bodyPr>
            <a:spAutoFit/>
          </a:bodyPr>
          <a:lstStyle/>
          <a:p>
            <a:pPr algn="ctr">
              <a:defRPr/>
            </a:pPr>
            <a:r>
              <a:rPr lang="pl-PL" sz="2400" dirty="0" err="1">
                <a:solidFill>
                  <a:schemeClr val="accent2">
                    <a:lumMod val="75000"/>
                  </a:schemeClr>
                </a:solidFill>
              </a:rPr>
              <a:t>Überprüfung </a:t>
            </a:r>
            <a:r>
              <a:rPr lang="pl-PL" sz="2400" dirty="0">
                <a:solidFill>
                  <a:schemeClr val="accent2">
                    <a:lumMod val="75000"/>
                  </a:schemeClr>
                </a:solidFill>
              </a:rPr>
              <a:t>von </a:t>
            </a:r>
            <a:r>
              <a:rPr lang="pl-PL" sz="2400" dirty="0" err="1">
                <a:solidFill>
                  <a:schemeClr val="accent2">
                    <a:lumMod val="75000"/>
                  </a:schemeClr>
                </a:solidFill>
              </a:rPr>
              <a:t>Methoden </a:t>
            </a:r>
            <a:r>
              <a:rPr lang="en-GB" sz="2400" dirty="0">
                <a:solidFill>
                  <a:schemeClr val="accent2">
                    <a:lumMod val="75000"/>
                  </a:schemeClr>
                </a:solidFill>
              </a:rPr>
              <a:t>der Sensortechnologien für die Körperbewegungserkennung</a:t>
            </a:r>
            <a:r>
              <a:rPr lang="pl-PL" sz="2400" dirty="0">
                <a:solidFill>
                  <a:schemeClr val="accent2">
                    <a:lumMod val="75000"/>
                  </a:schemeClr>
                </a:solidFill>
              </a:rPr>
              <a:t>.  </a:t>
            </a:r>
          </a:p>
          <a:p>
            <a:pPr algn="ctr">
              <a:defRPr/>
            </a:pPr>
            <a:endParaRPr lang="en-US" sz="1100" dirty="0">
              <a:solidFill>
                <a:schemeClr val="accent2">
                  <a:lumMod val="75000"/>
                </a:schemeClr>
              </a:solidFill>
            </a:endParaRPr>
          </a:p>
          <a:p>
            <a:pPr algn="ctr">
              <a:defRPr/>
            </a:pPr>
            <a:r>
              <a:rPr lang="pl-PL" sz="2400" b="0" dirty="0" err="1">
                <a:solidFill>
                  <a:schemeClr val="accent2">
                    <a:lumMod val="75000"/>
                  </a:schemeClr>
                </a:solidFill>
                <a:highlight>
                  <a:srgbClr val="FFFF00"/>
                </a:highlight>
              </a:rPr>
              <a:t>Vision-basierte </a:t>
            </a:r>
            <a:r>
              <a:rPr lang="pl-PL" sz="2400" b="0" dirty="0">
                <a:solidFill>
                  <a:schemeClr val="accent2">
                    <a:lumMod val="75000"/>
                  </a:schemeClr>
                </a:solidFill>
                <a:highlight>
                  <a:srgbClr val="FFFF00"/>
                </a:highlight>
              </a:rPr>
              <a:t>Systeme</a:t>
            </a:r>
            <a:endParaRPr lang="en-US" sz="2400" b="0" dirty="0">
              <a:solidFill>
                <a:schemeClr val="accent2">
                  <a:lumMod val="75000"/>
                </a:schemeClr>
              </a:solidFill>
              <a:highlight>
                <a:srgbClr val="FFFF00"/>
              </a:highlight>
            </a:endParaRPr>
          </a:p>
        </p:txBody>
      </p:sp>
      <p:sp>
        <p:nvSpPr>
          <p:cNvPr id="9" name="Prostokąt 3">
            <a:extLst>
              <a:ext uri="{FF2B5EF4-FFF2-40B4-BE49-F238E27FC236}">
                <a16:creationId xmlns:a16="http://schemas.microsoft.com/office/drawing/2014/main" id="{4E81B037-89E7-420D-AB1F-8D32EE150983}"/>
              </a:ext>
            </a:extLst>
          </p:cNvPr>
          <p:cNvSpPr/>
          <p:nvPr/>
        </p:nvSpPr>
        <p:spPr>
          <a:xfrm>
            <a:off x="179512" y="2635165"/>
            <a:ext cx="8712968" cy="3170099"/>
          </a:xfrm>
          <a:prstGeom prst="rect">
            <a:avLst/>
          </a:prstGeom>
        </p:spPr>
        <p:txBody>
          <a:bodyPr wrap="square">
            <a:spAutoFit/>
          </a:bodyPr>
          <a:lstStyle/>
          <a:p>
            <a:pPr marL="342900" indent="-342900" algn="just">
              <a:buFont typeface="Arial" panose="020B0604020202020204" pitchFamily="34" charset="0"/>
              <a:buChar char="•"/>
              <a:defRPr/>
            </a:pPr>
            <a:r>
              <a:rPr lang="en-GB" sz="1800" dirty="0">
                <a:solidFill>
                  <a:schemeClr val="accent2">
                    <a:lumMod val="75000"/>
                  </a:schemeClr>
                </a:solidFill>
                <a:highlight>
                  <a:srgbClr val="00FF00"/>
                </a:highlight>
              </a:rPr>
              <a:t>Markerbasierte Systeme </a:t>
            </a:r>
            <a:r>
              <a:rPr lang="en-GB" sz="1800" b="0" dirty="0">
                <a:solidFill>
                  <a:schemeClr val="accent2">
                    <a:lumMod val="75000"/>
                  </a:schemeClr>
                </a:solidFill>
              </a:rPr>
              <a:t>benötigen reflektierende oder sendende Marker für die Messung der körperlichen Bewegung. Es verwendet infrarot-optische oder Hochgeschwindigkeitskameras, um die Lichtreflexion der Marker zu erkennen und misst die Aktivität anhand der Berechnung der Trajektorien der Marker in einem dreidimensionalen Raum</a:t>
            </a:r>
            <a:endParaRPr lang="pl-PL" sz="1800" b="0" dirty="0">
              <a:solidFill>
                <a:schemeClr val="accent2">
                  <a:lumMod val="75000"/>
                </a:schemeClr>
              </a:solidFill>
            </a:endParaRPr>
          </a:p>
          <a:p>
            <a:pPr marL="342900" indent="-342900" algn="just">
              <a:buFont typeface="Arial" panose="020B0604020202020204" pitchFamily="34" charset="0"/>
              <a:buChar char="•"/>
              <a:defRPr/>
            </a:pPr>
            <a:r>
              <a:rPr lang="en-GB" sz="1800" dirty="0">
                <a:solidFill>
                  <a:schemeClr val="accent2">
                    <a:lumMod val="75000"/>
                  </a:schemeClr>
                </a:solidFill>
                <a:highlight>
                  <a:srgbClr val="00FF00"/>
                </a:highlight>
              </a:rPr>
              <a:t>Markerlose bildverarbeitungsbasierte Systeme </a:t>
            </a:r>
            <a:r>
              <a:rPr lang="en-GB" sz="1800" b="0" dirty="0">
                <a:solidFill>
                  <a:schemeClr val="accent2">
                    <a:lumMod val="75000"/>
                  </a:schemeClr>
                </a:solidFill>
              </a:rPr>
              <a:t>verwenden Multikameras, IR-Sensoren oder RGB-D-Kameras bei der Analyse von Körperbewegungen oder -haltungen. Die Analysen können mit einem einzelnen Bild oder Videoclips durchgeführt werden und erfordern nicht die Anbringung von Markern an Personen. Microsoft Kinect ist ein bekanntes kommerzielles markerloses System zur Bewegungserfassung</a:t>
            </a:r>
            <a:endParaRPr lang="pl-PL" sz="1800" b="0" dirty="0">
              <a:solidFill>
                <a:schemeClr val="accent2">
                  <a:lumMod val="75000"/>
                </a:schemeClr>
              </a:solidFill>
            </a:endParaRPr>
          </a:p>
        </p:txBody>
      </p:sp>
    </p:spTree>
    <p:extLst>
      <p:ext uri="{BB962C8B-B14F-4D97-AF65-F5344CB8AC3E}">
        <p14:creationId xmlns:p14="http://schemas.microsoft.com/office/powerpoint/2010/main" val="2439710595"/>
      </p:ext>
    </p:extLst>
  </p:cSld>
  <p:clrMapOvr>
    <a:masterClrMapping/>
  </p:clrMapOvr>
  <p:transition advClick="0" advTm="3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640354" y="908720"/>
            <a:ext cx="8135938" cy="1369606"/>
          </a:xfrm>
          <a:prstGeom prst="rect">
            <a:avLst/>
          </a:prstGeom>
        </p:spPr>
        <p:txBody>
          <a:bodyPr>
            <a:spAutoFit/>
          </a:bodyPr>
          <a:lstStyle/>
          <a:p>
            <a:pPr algn="ctr">
              <a:defRPr/>
            </a:pPr>
            <a:r>
              <a:rPr lang="pl-PL" sz="2400" dirty="0" err="1">
                <a:solidFill>
                  <a:schemeClr val="accent2">
                    <a:lumMod val="75000"/>
                  </a:schemeClr>
                </a:solidFill>
              </a:rPr>
              <a:t>Überprüfung </a:t>
            </a:r>
            <a:r>
              <a:rPr lang="pl-PL" sz="2400" dirty="0">
                <a:solidFill>
                  <a:schemeClr val="accent2">
                    <a:lumMod val="75000"/>
                  </a:schemeClr>
                </a:solidFill>
              </a:rPr>
              <a:t>von </a:t>
            </a:r>
            <a:r>
              <a:rPr lang="pl-PL" sz="2400" dirty="0" err="1">
                <a:solidFill>
                  <a:schemeClr val="accent2">
                    <a:lumMod val="75000"/>
                  </a:schemeClr>
                </a:solidFill>
              </a:rPr>
              <a:t>Methoden </a:t>
            </a:r>
            <a:r>
              <a:rPr lang="en-GB" sz="2400" dirty="0">
                <a:solidFill>
                  <a:schemeClr val="accent2">
                    <a:lumMod val="75000"/>
                  </a:schemeClr>
                </a:solidFill>
              </a:rPr>
              <a:t>der Sensortechnologien für die Körperbewegungserkennung</a:t>
            </a:r>
            <a:r>
              <a:rPr lang="pl-PL" sz="2400" dirty="0">
                <a:solidFill>
                  <a:schemeClr val="accent2">
                    <a:lumMod val="75000"/>
                  </a:schemeClr>
                </a:solidFill>
              </a:rPr>
              <a:t>.  </a:t>
            </a:r>
          </a:p>
          <a:p>
            <a:pPr algn="ctr">
              <a:defRPr/>
            </a:pPr>
            <a:endParaRPr lang="en-US" sz="1100" dirty="0">
              <a:solidFill>
                <a:schemeClr val="accent2">
                  <a:lumMod val="75000"/>
                </a:schemeClr>
              </a:solidFill>
            </a:endParaRPr>
          </a:p>
          <a:p>
            <a:pPr algn="ctr">
              <a:defRPr/>
            </a:pPr>
            <a:r>
              <a:rPr lang="pl-PL" sz="2400" b="0" dirty="0" err="1">
                <a:solidFill>
                  <a:schemeClr val="accent2">
                    <a:lumMod val="75000"/>
                  </a:schemeClr>
                </a:solidFill>
                <a:highlight>
                  <a:srgbClr val="FFFF00"/>
                </a:highlight>
              </a:rPr>
              <a:t>Vision-basierte </a:t>
            </a:r>
            <a:r>
              <a:rPr lang="pl-PL" sz="2400" b="0" dirty="0">
                <a:solidFill>
                  <a:schemeClr val="accent2">
                    <a:lumMod val="75000"/>
                  </a:schemeClr>
                </a:solidFill>
                <a:highlight>
                  <a:srgbClr val="FFFF00"/>
                </a:highlight>
              </a:rPr>
              <a:t>Systeme</a:t>
            </a:r>
            <a:endParaRPr lang="en-US" sz="2400" b="0" dirty="0">
              <a:solidFill>
                <a:schemeClr val="accent2">
                  <a:lumMod val="75000"/>
                </a:schemeClr>
              </a:solidFill>
              <a:highlight>
                <a:srgbClr val="FFFF00"/>
              </a:highlight>
            </a:endParaRPr>
          </a:p>
        </p:txBody>
      </p:sp>
      <p:sp>
        <p:nvSpPr>
          <p:cNvPr id="9" name="Prostokąt 3">
            <a:extLst>
              <a:ext uri="{FF2B5EF4-FFF2-40B4-BE49-F238E27FC236}">
                <a16:creationId xmlns:a16="http://schemas.microsoft.com/office/drawing/2014/main" id="{4E81B037-89E7-420D-AB1F-8D32EE150983}"/>
              </a:ext>
            </a:extLst>
          </p:cNvPr>
          <p:cNvSpPr/>
          <p:nvPr/>
        </p:nvSpPr>
        <p:spPr>
          <a:xfrm>
            <a:off x="377534" y="2278326"/>
            <a:ext cx="8388932" cy="3785652"/>
          </a:xfrm>
          <a:prstGeom prst="rect">
            <a:avLst/>
          </a:prstGeom>
        </p:spPr>
        <p:txBody>
          <a:bodyPr wrap="square">
            <a:spAutoFit/>
          </a:bodyPr>
          <a:lstStyle/>
          <a:p>
            <a:pPr marL="342900" indent="-342900">
              <a:buFont typeface="Arial" panose="020B0604020202020204" pitchFamily="34" charset="0"/>
              <a:buChar char="•"/>
              <a:defRPr/>
            </a:pPr>
            <a:r>
              <a:rPr lang="en-GB" sz="2000" b="0" dirty="0">
                <a:solidFill>
                  <a:schemeClr val="accent2">
                    <a:lumMod val="75000"/>
                  </a:schemeClr>
                </a:solidFill>
              </a:rPr>
              <a:t>Lumbal-Becken-Bewegungen beziehen sich auf die Bewegungen im unteren Rückenbereich, die Beugung, Streckung umfassen,</a:t>
            </a:r>
          </a:p>
          <a:p>
            <a:pPr marL="342900" indent="-342900">
              <a:buFont typeface="Arial" panose="020B0604020202020204" pitchFamily="34" charset="0"/>
              <a:buChar char="•"/>
              <a:defRPr/>
            </a:pPr>
            <a:r>
              <a:rPr lang="en-GB" sz="2000" b="0" dirty="0">
                <a:solidFill>
                  <a:schemeClr val="accent2">
                    <a:lumMod val="75000"/>
                  </a:schemeClr>
                </a:solidFill>
              </a:rPr>
              <a:t>Lateralflexion, anterior-posteriore Beckenkippung und Rotation. </a:t>
            </a:r>
            <a:endParaRPr lang="pl-PL" sz="2000" b="0" dirty="0">
              <a:solidFill>
                <a:schemeClr val="accent2">
                  <a:lumMod val="75000"/>
                </a:schemeClr>
              </a:solidFill>
            </a:endParaRPr>
          </a:p>
          <a:p>
            <a:pPr marL="800100" lvl="1" indent="-342900">
              <a:buFont typeface="Arial" panose="020B0604020202020204" pitchFamily="34" charset="0"/>
              <a:buChar char="•"/>
              <a:defRPr/>
            </a:pPr>
            <a:r>
              <a:rPr lang="en-GB" sz="2000" b="0" dirty="0">
                <a:solidFill>
                  <a:schemeClr val="accent2">
                    <a:lumMod val="75000"/>
                  </a:schemeClr>
                </a:solidFill>
              </a:rPr>
              <a:t>Bildverarbeitungsbasierte Systeme können präzise und genaue Messungen liefern, aber ihr Einsatz ist auf den Laborbereich beschränkt. Außerdem sind ihre Kosten relativ hoch.</a:t>
            </a:r>
            <a:endParaRPr lang="pl-PL" sz="2000" b="0" dirty="0">
              <a:solidFill>
                <a:schemeClr val="accent2">
                  <a:lumMod val="75000"/>
                </a:schemeClr>
              </a:solidFill>
            </a:endParaRPr>
          </a:p>
          <a:p>
            <a:pPr marL="800100" lvl="1" indent="-342900">
              <a:buFont typeface="Arial" panose="020B0604020202020204" pitchFamily="34" charset="0"/>
              <a:buChar char="•"/>
              <a:defRPr/>
            </a:pPr>
            <a:r>
              <a:rPr lang="en-GB" sz="2000" b="0" dirty="0">
                <a:solidFill>
                  <a:schemeClr val="accent2">
                    <a:lumMod val="75000"/>
                  </a:schemeClr>
                </a:solidFill>
              </a:rPr>
              <a:t>Die IMU-basierten Systeme können für die Überwachung außerhalb des Krankenhauses verwendet werden. Sie erfordern jedoch den Einsatz mehrerer IMUs, um eine relativ genaue und präzise Messung zu ermöglichen. Sie benötigen außerdem drahtgebundene oder drahtlose Module für die Kommunikation jeder IMU</a:t>
            </a:r>
            <a:endParaRPr lang="pl-PL" sz="2000" b="0" dirty="0">
              <a:solidFill>
                <a:schemeClr val="accent2">
                  <a:lumMod val="75000"/>
                </a:schemeClr>
              </a:solidFill>
            </a:endParaRPr>
          </a:p>
        </p:txBody>
      </p:sp>
    </p:spTree>
    <p:extLst>
      <p:ext uri="{BB962C8B-B14F-4D97-AF65-F5344CB8AC3E}">
        <p14:creationId xmlns:p14="http://schemas.microsoft.com/office/powerpoint/2010/main" val="380003684"/>
      </p:ext>
    </p:extLst>
  </p:cSld>
  <p:clrMapOvr>
    <a:masterClrMapping/>
  </p:clrMapOvr>
  <p:transition advClick="0" advTm="3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123110"/>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en-GB" altLang="pl-PL" dirty="0"/>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123110"/>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en-GB" altLang="pl-PL" dirty="0"/>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123110"/>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en-GB" altLang="pl-PL" dirty="0"/>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123110"/>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en-GB" altLang="pl-PL" dirty="0"/>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123110"/>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en-GB" altLang="pl-PL" dirty="0"/>
          </a:p>
        </p:txBody>
      </p:sp>
      <p:sp>
        <p:nvSpPr>
          <p:cNvPr id="2" name="Prostokąt 1">
            <a:extLst>
              <a:ext uri="{FF2B5EF4-FFF2-40B4-BE49-F238E27FC236}">
                <a16:creationId xmlns:a16="http://schemas.microsoft.com/office/drawing/2014/main" id="{28B9937F-6FB0-4170-A270-96E0A5C60740}"/>
              </a:ext>
            </a:extLst>
          </p:cNvPr>
          <p:cNvSpPr/>
          <p:nvPr/>
        </p:nvSpPr>
        <p:spPr>
          <a:xfrm>
            <a:off x="640354" y="908720"/>
            <a:ext cx="8135938" cy="1200329"/>
          </a:xfrm>
          <a:prstGeom prst="rect">
            <a:avLst/>
          </a:prstGeom>
        </p:spPr>
        <p:txBody>
          <a:bodyPr>
            <a:spAutoFit/>
          </a:bodyPr>
          <a:lstStyle/>
          <a:p>
            <a:pPr algn="ctr">
              <a:defRPr/>
            </a:pPr>
            <a:r>
              <a:rPr lang="en-GB" sz="2400" dirty="0">
                <a:solidFill>
                  <a:schemeClr val="accent2">
                    <a:lumMod val="75000"/>
                  </a:schemeClr>
                </a:solidFill>
              </a:rPr>
              <a:t>Methoden zur Messung von Winkel, Geschwindigkeit, Beschleunigung von Körperteilbewegungen.  </a:t>
            </a:r>
          </a:p>
          <a:p>
            <a:pPr algn="ctr">
              <a:defRPr/>
            </a:pPr>
            <a:r>
              <a:rPr lang="en-GB" sz="2400" b="0" dirty="0">
                <a:solidFill>
                  <a:schemeClr val="accent2">
                    <a:lumMod val="75000"/>
                  </a:schemeClr>
                </a:solidFill>
                <a:highlight>
                  <a:srgbClr val="FFFF00"/>
                </a:highlight>
              </a:rPr>
              <a:t>TRÄGHEITSSENSOREN: IMU</a:t>
            </a:r>
          </a:p>
        </p:txBody>
      </p:sp>
      <p:sp>
        <p:nvSpPr>
          <p:cNvPr id="9" name="Prostokąt 3">
            <a:extLst>
              <a:ext uri="{FF2B5EF4-FFF2-40B4-BE49-F238E27FC236}">
                <a16:creationId xmlns:a16="http://schemas.microsoft.com/office/drawing/2014/main" id="{4E81B037-89E7-420D-AB1F-8D32EE150983}"/>
              </a:ext>
            </a:extLst>
          </p:cNvPr>
          <p:cNvSpPr/>
          <p:nvPr/>
        </p:nvSpPr>
        <p:spPr>
          <a:xfrm>
            <a:off x="28149" y="2492896"/>
            <a:ext cx="8928992" cy="3149580"/>
          </a:xfrm>
          <a:prstGeom prst="rect">
            <a:avLst/>
          </a:prstGeom>
        </p:spPr>
        <p:txBody>
          <a:bodyPr wrap="square">
            <a:spAutoFit/>
          </a:bodyPr>
          <a:lstStyle/>
          <a:p>
            <a:pPr>
              <a:spcAft>
                <a:spcPts val="400"/>
              </a:spcAft>
              <a:defRPr/>
            </a:pPr>
            <a:r>
              <a:rPr lang="en-GB" sz="1600" b="0" dirty="0">
                <a:solidFill>
                  <a:schemeClr val="accent2">
                    <a:lumMod val="75000"/>
                  </a:schemeClr>
                </a:solidFill>
              </a:rPr>
              <a:t>Ein gemeinsames Merkmal von Systemen zur Erkennung von anatomischen Winkeln ist die Berechnung des Winkels durch die Erfassung von Koordinaten verschiedener Punkte auf einem menschlichen Körper in einem dreidimensionalen Raum. Diese Daten können auch zur Berechnung der Geschwindigkeit, Beschleunigung und Richtung des Winkels verwendet werden. </a:t>
            </a:r>
          </a:p>
          <a:p>
            <a:pPr marL="342900" indent="-342900">
              <a:spcAft>
                <a:spcPts val="400"/>
              </a:spcAft>
              <a:buFont typeface="Arial" panose="020B0604020202020204" pitchFamily="34" charset="0"/>
              <a:buChar char="•"/>
              <a:defRPr/>
            </a:pPr>
            <a:r>
              <a:rPr lang="en-GB" sz="1600" b="0" dirty="0">
                <a:solidFill>
                  <a:schemeClr val="accent2">
                    <a:lumMod val="75000"/>
                  </a:schemeClr>
                </a:solidFill>
                <a:highlight>
                  <a:srgbClr val="FFFF00"/>
                </a:highlight>
              </a:rPr>
              <a:t>Vision-basierte Systeme </a:t>
            </a:r>
            <a:r>
              <a:rPr lang="en-GB" sz="1600" b="0" dirty="0">
                <a:solidFill>
                  <a:schemeClr val="accent2">
                    <a:lumMod val="75000"/>
                  </a:schemeClr>
                </a:solidFill>
              </a:rPr>
              <a:t>können präzise und genaue Messungen liefern, aber ihr Einsatz ist auf die Laborumgebung beschränkt. Außerdem sind ihre Kosten relativ hoch.</a:t>
            </a:r>
          </a:p>
          <a:p>
            <a:pPr marL="342900" indent="-342900">
              <a:spcAft>
                <a:spcPts val="400"/>
              </a:spcAft>
              <a:buFont typeface="Arial" panose="020B0604020202020204" pitchFamily="34" charset="0"/>
              <a:buChar char="•"/>
              <a:defRPr/>
            </a:pPr>
            <a:r>
              <a:rPr lang="en-GB" sz="1600" b="0" dirty="0">
                <a:solidFill>
                  <a:schemeClr val="accent2">
                    <a:lumMod val="75000"/>
                  </a:schemeClr>
                </a:solidFill>
                <a:highlight>
                  <a:srgbClr val="FFFF00"/>
                </a:highlight>
              </a:rPr>
              <a:t>Die inertialen, IMU-basierten Systeme </a:t>
            </a:r>
            <a:r>
              <a:rPr lang="en-GB" sz="1600" b="0" dirty="0">
                <a:solidFill>
                  <a:schemeClr val="accent2">
                    <a:lumMod val="75000"/>
                  </a:schemeClr>
                </a:solidFill>
              </a:rPr>
              <a:t>können für die Überwachung außerhalb des Krankenhauses verwendet werden. Sie erfordern jedoch den Einsatz von einzelnen oder besser mehreren IMUs, um eine relativ genaue und präzise Messung zu ermöglichen. Außerdem benötigen sie kabelgebundene oder drahtlose Module für die Kommunikation jeder IMU mit dem elektronischen integrierten Modul (z. B. Smartphone) - kabelgebunden oder drahtlos</a:t>
            </a:r>
          </a:p>
        </p:txBody>
      </p:sp>
    </p:spTree>
    <p:extLst>
      <p:ext uri="{BB962C8B-B14F-4D97-AF65-F5344CB8AC3E}">
        <p14:creationId xmlns:p14="http://schemas.microsoft.com/office/powerpoint/2010/main" val="758302493"/>
      </p:ext>
    </p:extLst>
  </p:cSld>
  <p:clrMapOvr>
    <a:masterClrMapping/>
  </p:clrMapOvr>
  <p:transition advClick="0" advTm="3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640354" y="908720"/>
            <a:ext cx="8135938" cy="1200329"/>
          </a:xfrm>
          <a:prstGeom prst="rect">
            <a:avLst/>
          </a:prstGeom>
        </p:spPr>
        <p:txBody>
          <a:bodyPr>
            <a:spAutoFit/>
          </a:bodyPr>
          <a:lstStyle/>
          <a:p>
            <a:pPr algn="ctr">
              <a:defRPr/>
            </a:pPr>
            <a:r>
              <a:rPr lang="pl-PL" sz="2400" dirty="0" err="1">
                <a:solidFill>
                  <a:schemeClr val="accent2">
                    <a:lumMod val="75000"/>
                  </a:schemeClr>
                </a:solidFill>
              </a:rPr>
              <a:t>Methoden </a:t>
            </a:r>
            <a:r>
              <a:rPr lang="pl-PL" sz="2400" dirty="0">
                <a:solidFill>
                  <a:schemeClr val="accent2">
                    <a:lumMod val="75000"/>
                  </a:schemeClr>
                </a:solidFill>
              </a:rPr>
              <a:t>zur </a:t>
            </a:r>
            <a:r>
              <a:rPr lang="pl-PL" sz="2400" dirty="0" err="1">
                <a:solidFill>
                  <a:schemeClr val="accent2">
                    <a:lumMod val="75000"/>
                  </a:schemeClr>
                </a:solidFill>
              </a:rPr>
              <a:t>Messung von Winkel</a:t>
            </a:r>
            <a:r>
              <a:rPr lang="pl-PL" sz="2400" dirty="0">
                <a:solidFill>
                  <a:schemeClr val="accent2">
                    <a:lumMod val="75000"/>
                  </a:schemeClr>
                </a:solidFill>
              </a:rPr>
              <a:t>, </a:t>
            </a:r>
            <a:r>
              <a:rPr lang="pl-PL" sz="2400" dirty="0" err="1">
                <a:solidFill>
                  <a:schemeClr val="accent2">
                    <a:lumMod val="75000"/>
                  </a:schemeClr>
                </a:solidFill>
              </a:rPr>
              <a:t>Geschwindigkeit</a:t>
            </a:r>
            <a:r>
              <a:rPr lang="pl-PL" sz="2400" dirty="0">
                <a:solidFill>
                  <a:schemeClr val="accent2">
                    <a:lumMod val="75000"/>
                  </a:schemeClr>
                </a:solidFill>
              </a:rPr>
              <a:t>, </a:t>
            </a:r>
            <a:r>
              <a:rPr lang="pl-PL" sz="2400" dirty="0" err="1">
                <a:solidFill>
                  <a:schemeClr val="accent2">
                    <a:lumMod val="75000"/>
                  </a:schemeClr>
                </a:solidFill>
              </a:rPr>
              <a:t>Beschleunigung </a:t>
            </a:r>
            <a:r>
              <a:rPr lang="pl-PL" sz="2400" dirty="0">
                <a:solidFill>
                  <a:schemeClr val="accent2">
                    <a:lumMod val="75000"/>
                  </a:schemeClr>
                </a:solidFill>
              </a:rPr>
              <a:t>von </a:t>
            </a:r>
            <a:r>
              <a:rPr lang="pl-PL" sz="2400" dirty="0" err="1">
                <a:solidFill>
                  <a:schemeClr val="accent2">
                    <a:lumMod val="75000"/>
                  </a:schemeClr>
                </a:solidFill>
              </a:rPr>
              <a:t>Körperteilbewegungen</a:t>
            </a:r>
            <a:r>
              <a:rPr lang="pl-PL" sz="2400" dirty="0">
                <a:solidFill>
                  <a:schemeClr val="accent2">
                    <a:lumMod val="75000"/>
                  </a:schemeClr>
                </a:solidFill>
              </a:rPr>
              <a:t>.  </a:t>
            </a:r>
            <a:endParaRPr lang="en-US" sz="2400" dirty="0">
              <a:solidFill>
                <a:schemeClr val="accent2">
                  <a:lumMod val="75000"/>
                </a:schemeClr>
              </a:solidFill>
            </a:endParaRPr>
          </a:p>
          <a:p>
            <a:pPr algn="ctr">
              <a:defRPr/>
            </a:pPr>
            <a:r>
              <a:rPr lang="pl-PL" sz="2400" b="0" dirty="0">
                <a:solidFill>
                  <a:schemeClr val="accent2">
                    <a:lumMod val="75000"/>
                  </a:schemeClr>
                </a:solidFill>
              </a:rPr>
              <a:t>NEUE TECHNOLOGIE INERTIALSENSOREN: IMU</a:t>
            </a:r>
            <a:endParaRPr lang="en-US" sz="2400" b="0" dirty="0">
              <a:solidFill>
                <a:schemeClr val="accent2">
                  <a:lumMod val="75000"/>
                </a:schemeClr>
              </a:solidFill>
            </a:endParaRPr>
          </a:p>
        </p:txBody>
      </p:sp>
      <p:sp>
        <p:nvSpPr>
          <p:cNvPr id="9" name="Prostokąt 3">
            <a:extLst>
              <a:ext uri="{FF2B5EF4-FFF2-40B4-BE49-F238E27FC236}">
                <a16:creationId xmlns:a16="http://schemas.microsoft.com/office/drawing/2014/main" id="{4E81B037-89E7-420D-AB1F-8D32EE150983}"/>
              </a:ext>
            </a:extLst>
          </p:cNvPr>
          <p:cNvSpPr/>
          <p:nvPr/>
        </p:nvSpPr>
        <p:spPr>
          <a:xfrm>
            <a:off x="539552" y="2132856"/>
            <a:ext cx="7992888" cy="400110"/>
          </a:xfrm>
          <a:prstGeom prst="rect">
            <a:avLst/>
          </a:prstGeom>
        </p:spPr>
        <p:txBody>
          <a:bodyPr wrap="square">
            <a:spAutoFit/>
          </a:bodyPr>
          <a:lstStyle/>
          <a:p>
            <a:pPr marL="342900" indent="-342900">
              <a:buFont typeface="Arial" panose="020B0604020202020204" pitchFamily="34" charset="0"/>
              <a:buChar char="•"/>
              <a:defRPr/>
            </a:pPr>
            <a:r>
              <a:rPr lang="en-GB" sz="2000" b="0" dirty="0">
                <a:solidFill>
                  <a:schemeClr val="accent2">
                    <a:lumMod val="75000"/>
                  </a:schemeClr>
                </a:solidFill>
              </a:rPr>
              <a:t>Ein gemeinsames Merkmal von Systemen </a:t>
            </a:r>
            <a:r>
              <a:rPr lang="pl-PL" sz="2000" b="0" dirty="0">
                <a:solidFill>
                  <a:schemeClr val="accent2">
                    <a:lumMod val="75000"/>
                  </a:schemeClr>
                </a:solidFill>
              </a:rPr>
              <a:t>für </a:t>
            </a:r>
            <a:r>
              <a:rPr lang="pl-PL" sz="2000" b="0" dirty="0" err="1">
                <a:solidFill>
                  <a:schemeClr val="accent2">
                    <a:lumMod val="75000"/>
                  </a:schemeClr>
                </a:solidFill>
              </a:rPr>
              <a:t>anatomische Winkel</a:t>
            </a:r>
            <a:endParaRPr lang="pl-PL" sz="2000" b="0" dirty="0">
              <a:solidFill>
                <a:schemeClr val="accent2">
                  <a:lumMod val="75000"/>
                </a:schemeClr>
              </a:solidFill>
            </a:endParaRPr>
          </a:p>
        </p:txBody>
      </p:sp>
      <p:pic>
        <p:nvPicPr>
          <p:cNvPr id="5" name="Obraz 4">
            <a:extLst>
              <a:ext uri="{FF2B5EF4-FFF2-40B4-BE49-F238E27FC236}">
                <a16:creationId xmlns:a16="http://schemas.microsoft.com/office/drawing/2014/main" id="{1599F9F5-5D72-477E-AF44-AC77E36339FE}"/>
              </a:ext>
            </a:extLst>
          </p:cNvPr>
          <p:cNvPicPr>
            <a:picLocks noChangeAspect="1"/>
          </p:cNvPicPr>
          <p:nvPr/>
        </p:nvPicPr>
        <p:blipFill>
          <a:blip r:embed="rId3"/>
          <a:stretch>
            <a:fillRect/>
          </a:stretch>
        </p:blipFill>
        <p:spPr>
          <a:xfrm>
            <a:off x="2987824" y="2780928"/>
            <a:ext cx="3080469" cy="3236442"/>
          </a:xfrm>
          <a:prstGeom prst="rect">
            <a:avLst/>
          </a:prstGeom>
        </p:spPr>
      </p:pic>
    </p:spTree>
    <p:extLst>
      <p:ext uri="{BB962C8B-B14F-4D97-AF65-F5344CB8AC3E}">
        <p14:creationId xmlns:p14="http://schemas.microsoft.com/office/powerpoint/2010/main" val="798239362"/>
      </p:ext>
    </p:extLst>
  </p:cSld>
  <p:clrMapOvr>
    <a:masterClrMapping/>
  </p:clrMapOvr>
  <p:transition advClick="0" advTm="3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683568" y="714406"/>
            <a:ext cx="8135938" cy="1200329"/>
          </a:xfrm>
          <a:prstGeom prst="rect">
            <a:avLst/>
          </a:prstGeom>
        </p:spPr>
        <p:txBody>
          <a:bodyPr>
            <a:spAutoFit/>
          </a:bodyPr>
          <a:lstStyle/>
          <a:p>
            <a:pPr algn="ctr">
              <a:defRPr/>
            </a:pPr>
            <a:r>
              <a:rPr lang="pl-PL" sz="2400" dirty="0" err="1">
                <a:solidFill>
                  <a:schemeClr val="accent2">
                    <a:lumMod val="75000"/>
                  </a:schemeClr>
                </a:solidFill>
              </a:rPr>
              <a:t>Methoden </a:t>
            </a:r>
            <a:r>
              <a:rPr lang="pl-PL" sz="2400" dirty="0">
                <a:solidFill>
                  <a:schemeClr val="accent2">
                    <a:lumMod val="75000"/>
                  </a:schemeClr>
                </a:solidFill>
              </a:rPr>
              <a:t>zur </a:t>
            </a:r>
            <a:r>
              <a:rPr lang="pl-PL" sz="2400" dirty="0" err="1">
                <a:solidFill>
                  <a:schemeClr val="accent2">
                    <a:lumMod val="75000"/>
                  </a:schemeClr>
                </a:solidFill>
              </a:rPr>
              <a:t>Messung von Winkel</a:t>
            </a:r>
            <a:r>
              <a:rPr lang="pl-PL" sz="2400" dirty="0">
                <a:solidFill>
                  <a:schemeClr val="accent2">
                    <a:lumMod val="75000"/>
                  </a:schemeClr>
                </a:solidFill>
              </a:rPr>
              <a:t>, </a:t>
            </a:r>
            <a:r>
              <a:rPr lang="pl-PL" sz="2400" dirty="0" err="1">
                <a:solidFill>
                  <a:schemeClr val="accent2">
                    <a:lumMod val="75000"/>
                  </a:schemeClr>
                </a:solidFill>
              </a:rPr>
              <a:t>Geschwindigkeit</a:t>
            </a:r>
            <a:r>
              <a:rPr lang="pl-PL" sz="2400" dirty="0">
                <a:solidFill>
                  <a:schemeClr val="accent2">
                    <a:lumMod val="75000"/>
                  </a:schemeClr>
                </a:solidFill>
              </a:rPr>
              <a:t>, </a:t>
            </a:r>
            <a:r>
              <a:rPr lang="pl-PL" sz="2400" dirty="0" err="1">
                <a:solidFill>
                  <a:schemeClr val="accent2">
                    <a:lumMod val="75000"/>
                  </a:schemeClr>
                </a:solidFill>
              </a:rPr>
              <a:t>Beschleunigung </a:t>
            </a:r>
            <a:r>
              <a:rPr lang="pl-PL" sz="2400" dirty="0">
                <a:solidFill>
                  <a:schemeClr val="accent2">
                    <a:lumMod val="75000"/>
                  </a:schemeClr>
                </a:solidFill>
              </a:rPr>
              <a:t>von </a:t>
            </a:r>
            <a:r>
              <a:rPr lang="pl-PL" sz="2400" dirty="0" err="1">
                <a:solidFill>
                  <a:schemeClr val="accent2">
                    <a:lumMod val="75000"/>
                  </a:schemeClr>
                </a:solidFill>
              </a:rPr>
              <a:t>Körperteilbewegungen</a:t>
            </a:r>
            <a:r>
              <a:rPr lang="pl-PL" sz="2400" dirty="0">
                <a:solidFill>
                  <a:schemeClr val="accent2">
                    <a:lumMod val="75000"/>
                  </a:schemeClr>
                </a:solidFill>
              </a:rPr>
              <a:t>.  </a:t>
            </a:r>
            <a:endParaRPr lang="en-US" sz="2400" dirty="0">
              <a:solidFill>
                <a:schemeClr val="accent2">
                  <a:lumMod val="75000"/>
                </a:schemeClr>
              </a:solidFill>
            </a:endParaRPr>
          </a:p>
          <a:p>
            <a:pPr algn="ctr">
              <a:defRPr/>
            </a:pPr>
            <a:r>
              <a:rPr lang="pl-PL" sz="2400" b="0" dirty="0">
                <a:solidFill>
                  <a:schemeClr val="accent2">
                    <a:lumMod val="75000"/>
                  </a:schemeClr>
                </a:solidFill>
              </a:rPr>
              <a:t>NEUE TECHNOLOGIE-SENSOREN: IMU</a:t>
            </a:r>
            <a:endParaRPr lang="en-US" sz="2400" b="0" dirty="0">
              <a:solidFill>
                <a:schemeClr val="accent2">
                  <a:lumMod val="75000"/>
                </a:schemeClr>
              </a:solidFill>
            </a:endParaRPr>
          </a:p>
        </p:txBody>
      </p:sp>
      <p:sp>
        <p:nvSpPr>
          <p:cNvPr id="9" name="Prostokąt 3">
            <a:extLst>
              <a:ext uri="{FF2B5EF4-FFF2-40B4-BE49-F238E27FC236}">
                <a16:creationId xmlns:a16="http://schemas.microsoft.com/office/drawing/2014/main" id="{4E81B037-89E7-420D-AB1F-8D32EE150983}"/>
              </a:ext>
            </a:extLst>
          </p:cNvPr>
          <p:cNvSpPr/>
          <p:nvPr/>
        </p:nvSpPr>
        <p:spPr>
          <a:xfrm>
            <a:off x="154967" y="1914735"/>
            <a:ext cx="8856730" cy="1477328"/>
          </a:xfrm>
          <a:prstGeom prst="rect">
            <a:avLst/>
          </a:prstGeom>
        </p:spPr>
        <p:txBody>
          <a:bodyPr wrap="square">
            <a:spAutoFit/>
          </a:bodyPr>
          <a:lstStyle/>
          <a:p>
            <a:pPr algn="just">
              <a:defRPr/>
            </a:pPr>
            <a:r>
              <a:rPr lang="en-GB" sz="1800" b="0" dirty="0">
                <a:solidFill>
                  <a:schemeClr val="accent2">
                    <a:lumMod val="75000"/>
                  </a:schemeClr>
                </a:solidFill>
              </a:rPr>
              <a:t>Ein gemeinsames Merkmal von Systemen zur Erkennung von anatomischen Winkeln ist die Berechnung des Winkels durch die Erfassung von Koordinaten verschiedener Punkte auf einem menschlichen Körper in einem dreidimensionalen Raum. Diese Daten können auch zur Berechnung der Geschwindigkeit, Beschleunigung und Richtung des Winkels verwendet werden. </a:t>
            </a:r>
          </a:p>
        </p:txBody>
      </p:sp>
      <p:pic>
        <p:nvPicPr>
          <p:cNvPr id="4" name="Obraz 3">
            <a:extLst>
              <a:ext uri="{FF2B5EF4-FFF2-40B4-BE49-F238E27FC236}">
                <a16:creationId xmlns:a16="http://schemas.microsoft.com/office/drawing/2014/main" id="{D72DF695-3C92-4335-BEFF-57DAA3379166}"/>
              </a:ext>
            </a:extLst>
          </p:cNvPr>
          <p:cNvPicPr>
            <a:picLocks noChangeAspect="1"/>
          </p:cNvPicPr>
          <p:nvPr/>
        </p:nvPicPr>
        <p:blipFill rotWithShape="1">
          <a:blip r:embed="rId3"/>
          <a:srcRect l="2357" b="11222"/>
          <a:stretch/>
        </p:blipFill>
        <p:spPr>
          <a:xfrm>
            <a:off x="107758" y="3476183"/>
            <a:ext cx="8928484" cy="2676539"/>
          </a:xfrm>
          <a:prstGeom prst="rect">
            <a:avLst/>
          </a:prstGeom>
        </p:spPr>
      </p:pic>
      <p:sp>
        <p:nvSpPr>
          <p:cNvPr id="3" name="Objaśnienie: linia bez obramowania 2">
            <a:extLst>
              <a:ext uri="{FF2B5EF4-FFF2-40B4-BE49-F238E27FC236}">
                <a16:creationId xmlns:a16="http://schemas.microsoft.com/office/drawing/2014/main" id="{14393C0F-9F9A-4363-8533-8520C186DBA4}"/>
              </a:ext>
            </a:extLst>
          </p:cNvPr>
          <p:cNvSpPr/>
          <p:nvPr/>
        </p:nvSpPr>
        <p:spPr bwMode="auto">
          <a:xfrm>
            <a:off x="6300192" y="6237312"/>
            <a:ext cx="2711505" cy="477044"/>
          </a:xfrm>
          <a:prstGeom prst="callout1">
            <a:avLst>
              <a:gd name="adj1" fmla="val 18750"/>
              <a:gd name="adj2" fmla="val -8333"/>
              <a:gd name="adj3" fmla="val -197542"/>
              <a:gd name="adj4" fmla="val 55142"/>
            </a:avLst>
          </a:prstGeom>
          <a:ln>
            <a:headEnd type="none" w="med" len="med"/>
            <a:tailEnd type="triangle" w="med" len="med"/>
          </a:ln>
        </p:spPr>
        <p:style>
          <a:lnRef idx="3">
            <a:schemeClr val="lt1"/>
          </a:lnRef>
          <a:fillRef idx="1">
            <a:schemeClr val="accent2"/>
          </a:fillRef>
          <a:effectRef idx="1">
            <a:schemeClr val="accent2"/>
          </a:effectRef>
          <a:fontRef idx="minor">
            <a:schemeClr val="lt1"/>
          </a:fontRef>
        </p:style>
        <p:txBody>
          <a:bodyPr vert="horz" wrap="square" lIns="50751" tIns="50751" rIns="50751" bIns="50751" numCol="1" rtlCol="0" anchor="ctr" anchorCtr="0" compatLnSpc="1">
            <a:prstTxWarp prst="textNoShape">
              <a:avLst/>
            </a:prstTxWarp>
          </a:bodyPr>
          <a:lstStyle/>
          <a:p>
            <a:pPr marL="187325" marR="0" defTabSz="642938" rtl="0" eaLnBrk="1" fontAlgn="base" latinLnBrk="0" hangingPunct="1">
              <a:lnSpc>
                <a:spcPct val="90000"/>
              </a:lnSpc>
              <a:spcBef>
                <a:spcPts val="1675"/>
              </a:spcBef>
              <a:spcAft>
                <a:spcPct val="0"/>
              </a:spcAft>
              <a:buClrTx/>
              <a:buSzPct val="171000"/>
              <a:tabLst/>
            </a:pPr>
            <a:r>
              <a:rPr kumimoji="0" lang="pl-PL" sz="1400" b="1" i="1" u="none" strike="noStrike" cap="none" normalizeH="0" baseline="0" dirty="0">
                <a:ln>
                  <a:noFill/>
                </a:ln>
                <a:solidFill>
                  <a:schemeClr val="bg1"/>
                </a:solidFill>
                <a:effectLst/>
                <a:latin typeface="Arial" charset="0"/>
                <a:sym typeface="Arial" charset="0"/>
              </a:rPr>
              <a:t>IMU-Sensor zur </a:t>
            </a:r>
            <a:r>
              <a:rPr kumimoji="0" lang="pl-PL" sz="1400" b="1" i="1" u="none" strike="noStrike" cap="none" normalizeH="0" baseline="0" dirty="0" err="1">
                <a:ln>
                  <a:noFill/>
                </a:ln>
                <a:solidFill>
                  <a:schemeClr val="bg1"/>
                </a:solidFill>
                <a:effectLst/>
                <a:latin typeface="Arial" charset="0"/>
                <a:sym typeface="Arial" charset="0"/>
              </a:rPr>
              <a:t>Erfassung </a:t>
            </a:r>
            <a:r>
              <a:rPr kumimoji="0" lang="pl-PL" sz="1400" b="1" i="1" u="none" strike="noStrike" cap="none" normalizeH="0" baseline="0" dirty="0">
                <a:ln>
                  <a:noFill/>
                </a:ln>
                <a:solidFill>
                  <a:schemeClr val="bg1"/>
                </a:solidFill>
                <a:effectLst/>
                <a:latin typeface="Arial" charset="0"/>
                <a:sym typeface="Arial" charset="0"/>
              </a:rPr>
              <a:t>des </a:t>
            </a:r>
            <a:r>
              <a:rPr kumimoji="0" lang="pl-PL" sz="1400" b="1" i="1" u="none" strike="noStrike" cap="none" normalizeH="0" baseline="0" dirty="0" err="1">
                <a:ln>
                  <a:noFill/>
                </a:ln>
                <a:solidFill>
                  <a:schemeClr val="bg1"/>
                </a:solidFill>
                <a:effectLst/>
                <a:latin typeface="Arial" charset="0"/>
                <a:sym typeface="Arial" charset="0"/>
              </a:rPr>
              <a:t>Beckenwinkels</a:t>
            </a:r>
            <a:endParaRPr kumimoji="0" lang="en-GB" sz="1400" b="1" i="1" u="none" strike="noStrike" cap="none" normalizeH="0" baseline="0" dirty="0">
              <a:ln>
                <a:noFill/>
              </a:ln>
              <a:solidFill>
                <a:schemeClr val="bg1"/>
              </a:solidFill>
              <a:effectLst/>
              <a:latin typeface="Arial" charset="0"/>
              <a:sym typeface="Arial" charset="0"/>
            </a:endParaRPr>
          </a:p>
        </p:txBody>
      </p:sp>
    </p:spTree>
    <p:extLst>
      <p:ext uri="{BB962C8B-B14F-4D97-AF65-F5344CB8AC3E}">
        <p14:creationId xmlns:p14="http://schemas.microsoft.com/office/powerpoint/2010/main" val="2601142847"/>
      </p:ext>
    </p:extLst>
  </p:cSld>
  <p:clrMapOvr>
    <a:masterClrMapping/>
  </p:clrMapOvr>
  <p:transition advClick="0" advTm="3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179512" y="908720"/>
            <a:ext cx="8784976" cy="830997"/>
          </a:xfrm>
          <a:prstGeom prst="rect">
            <a:avLst/>
          </a:prstGeom>
        </p:spPr>
        <p:txBody>
          <a:bodyPr wrap="square">
            <a:spAutoFit/>
          </a:bodyPr>
          <a:lstStyle/>
          <a:p>
            <a:pPr algn="ctr">
              <a:defRPr/>
            </a:pPr>
            <a:r>
              <a:rPr lang="es-ES" sz="2400" b="0" dirty="0">
                <a:solidFill>
                  <a:schemeClr val="accent2">
                    <a:lumMod val="75000"/>
                  </a:schemeClr>
                </a:solidFill>
              </a:rPr>
              <a:t>SCHLUSSFOLGERUNGEN</a:t>
            </a:r>
            <a:endParaRPr lang="pl-PL" sz="2400" b="0" dirty="0">
              <a:solidFill>
                <a:schemeClr val="accent2">
                  <a:lumMod val="75000"/>
                </a:schemeClr>
              </a:solidFill>
            </a:endParaRPr>
          </a:p>
          <a:p>
            <a:pPr algn="ctr">
              <a:defRPr/>
            </a:pPr>
            <a:r>
              <a:rPr lang="pl-PL" sz="2400" b="0" i="1" dirty="0" err="1">
                <a:solidFill>
                  <a:schemeClr val="accent2">
                    <a:lumMod val="75000"/>
                  </a:schemeClr>
                </a:solidFill>
              </a:rPr>
              <a:t>Klinische Bedeutung </a:t>
            </a:r>
            <a:r>
              <a:rPr lang="pl-PL" sz="2400" b="0" i="1" dirty="0">
                <a:solidFill>
                  <a:schemeClr val="accent2">
                    <a:lumMod val="75000"/>
                  </a:schemeClr>
                </a:solidFill>
              </a:rPr>
              <a:t>&amp; Verbesserung der </a:t>
            </a:r>
            <a:r>
              <a:rPr lang="en-US" sz="2400" b="0" i="1" dirty="0">
                <a:solidFill>
                  <a:schemeClr val="accent2">
                    <a:lumMod val="75000"/>
                  </a:schemeClr>
                </a:solidFill>
              </a:rPr>
              <a:t>Ergebnisse des Behandlungsteams</a:t>
            </a:r>
          </a:p>
        </p:txBody>
      </p:sp>
      <p:sp>
        <p:nvSpPr>
          <p:cNvPr id="9" name="Prostokąt 3">
            <a:extLst>
              <a:ext uri="{FF2B5EF4-FFF2-40B4-BE49-F238E27FC236}">
                <a16:creationId xmlns:a16="http://schemas.microsoft.com/office/drawing/2014/main" id="{4E81B037-89E7-420D-AB1F-8D32EE150983}"/>
              </a:ext>
            </a:extLst>
          </p:cNvPr>
          <p:cNvSpPr/>
          <p:nvPr/>
        </p:nvSpPr>
        <p:spPr>
          <a:xfrm>
            <a:off x="179512" y="2204864"/>
            <a:ext cx="8496944" cy="3539430"/>
          </a:xfrm>
          <a:prstGeom prst="rect">
            <a:avLst/>
          </a:prstGeom>
        </p:spPr>
        <p:txBody>
          <a:bodyPr wrap="square">
            <a:spAutoFit/>
          </a:bodyPr>
          <a:lstStyle/>
          <a:p>
            <a:pPr marL="342900" indent="-342900" algn="just">
              <a:buFont typeface="Arial" panose="020B0604020202020204" pitchFamily="34" charset="0"/>
              <a:buChar char="•"/>
              <a:defRPr/>
            </a:pPr>
            <a:r>
              <a:rPr lang="en-GB" sz="1600" b="0" i="1" dirty="0">
                <a:solidFill>
                  <a:schemeClr val="accent2">
                    <a:lumMod val="75000"/>
                  </a:schemeClr>
                </a:solidFill>
              </a:rPr>
              <a:t>Anthropometrische Messungen sind nützlich bei der Beurteilung von Daten zur körperlichen Fitness für eine große Bandbreite der Bevölkerung, von Kindern über Spitzensportler bis hin zu älteren Menschen. Diese Messungen, einschließlich Größe, Gewicht, Umfänge und Hautfalten, können entweder als Ausgangswert oder als Marker für Fortschritte verwendet werden. </a:t>
            </a:r>
            <a:endParaRPr lang="en-US" sz="1600" b="0" i="1" dirty="0">
              <a:solidFill>
                <a:schemeClr val="accent2">
                  <a:lumMod val="75000"/>
                </a:schemeClr>
              </a:solidFill>
            </a:endParaRPr>
          </a:p>
          <a:p>
            <a:pPr algn="just">
              <a:defRPr/>
            </a:pPr>
            <a:endParaRPr lang="en-US" sz="1600" b="0" i="1" dirty="0">
              <a:solidFill>
                <a:schemeClr val="accent2">
                  <a:lumMod val="75000"/>
                </a:schemeClr>
              </a:solidFill>
            </a:endParaRPr>
          </a:p>
          <a:p>
            <a:pPr marL="342900" indent="-342900" algn="just">
              <a:buFont typeface="Arial" panose="020B0604020202020204" pitchFamily="34" charset="0"/>
              <a:buChar char="•"/>
              <a:defRPr/>
            </a:pPr>
            <a:r>
              <a:rPr lang="en-GB" sz="1600" b="0" i="1" dirty="0">
                <a:solidFill>
                  <a:schemeClr val="accent2">
                    <a:lumMod val="75000"/>
                  </a:schemeClr>
                </a:solidFill>
              </a:rPr>
              <a:t>Der beste Weg, die Ergebnisse anthropometrischer Daten zu verbessern, ist die Verbesserung der Genauigkeit der Messungen. Der effektivste Weg, die Genauigkeit zu verbessern, besteht darin, immer die gleichen einheitlichen Methoden zur Gewinnung von Messungen anzuwenden. Um die langfristigen Ergebnisse für die Patienten zu verbessern, sollte ein interprofessionelles Team, bestehend aus Krankenschwestern, Krankenpflegern, Arzthelferinnen und Ärzten, zusammenarbeiten, um konsequent einen gesunden Lebensstil für die Patienten zu fördern, um die gut dokumentierten negativen Auswirkungen von Adipositas und Mangelernährung zu vermeiden.</a:t>
            </a:r>
            <a:endParaRPr lang="en-US" sz="1600" b="0" i="1" dirty="0">
              <a:solidFill>
                <a:schemeClr val="accent2">
                  <a:lumMod val="75000"/>
                </a:schemeClr>
              </a:solidFill>
            </a:endParaRPr>
          </a:p>
        </p:txBody>
      </p:sp>
    </p:spTree>
    <p:extLst>
      <p:ext uri="{BB962C8B-B14F-4D97-AF65-F5344CB8AC3E}">
        <p14:creationId xmlns:p14="http://schemas.microsoft.com/office/powerpoint/2010/main" val="1142440887"/>
      </p:ext>
    </p:extLst>
  </p:cSld>
  <p:clrMapOvr>
    <a:masterClrMapping/>
  </p:clrMapOvr>
  <p:transition advClick="0" advTm="3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D1C53562-52DE-4B64-AFB7-7DA1ACC4F83B}"/>
              </a:ext>
            </a:extLst>
          </p:cNvPr>
          <p:cNvSpPr txBox="1"/>
          <p:nvPr/>
        </p:nvSpPr>
        <p:spPr>
          <a:xfrm>
            <a:off x="2051720" y="4509120"/>
            <a:ext cx="4572000" cy="907300"/>
          </a:xfrm>
          <a:prstGeom prst="rect">
            <a:avLst/>
          </a:prstGeom>
          <a:noFill/>
        </p:spPr>
        <p:txBody>
          <a:bodyPr wrap="square">
            <a:spAutoFit/>
          </a:bodyPr>
          <a:lstStyle/>
          <a:p>
            <a:pPr marL="548640" marR="255905" algn="ctr">
              <a:lnSpc>
                <a:spcPct val="107000"/>
              </a:lnSpc>
              <a:spcBef>
                <a:spcPts val="1000"/>
              </a:spcBef>
              <a:spcAft>
                <a:spcPts val="800"/>
              </a:spcAft>
            </a:pP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Die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Unterstützung</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der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Europäischen</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Kommission</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für</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die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Erstellung</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dieser</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Veröffentlichung</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stellt</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keine</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Billigung</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des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Inhalts</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dar</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welcher</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nur</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die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Ansichten</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der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Verfasser</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wiedergibt</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und die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Kommission</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kann</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nichtfür</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eine</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etwaige</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Verwendung</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der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darin</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enthaltenen</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Informationen</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haftbar</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gemacht</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werden</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a:t>
            </a:r>
            <a:endParaRPr lang="pl-PL" sz="1000" i="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3052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0" y="692696"/>
            <a:ext cx="9144000" cy="1456809"/>
          </a:xfrm>
          <a:prstGeom prst="rect">
            <a:avLst/>
          </a:prstGeom>
        </p:spPr>
        <p:txBody>
          <a:bodyPr wrap="square">
            <a:spAutoFit/>
          </a:bodyPr>
          <a:lstStyle/>
          <a:p>
            <a:pPr algn="ctr">
              <a:spcAft>
                <a:spcPts val="400"/>
              </a:spcAft>
              <a:defRPr/>
            </a:pPr>
            <a:r>
              <a:rPr lang="en-GB" sz="2400" dirty="0">
                <a:solidFill>
                  <a:schemeClr val="accent2">
                    <a:lumMod val="75000"/>
                  </a:schemeClr>
                </a:solidFill>
              </a:rPr>
              <a:t>Anthropometrische Parameter der Körperhaltung und morphologische Indikatoren als nicht-invasive Basismethode zur Beurteilung des Patientenzustands </a:t>
            </a:r>
          </a:p>
          <a:p>
            <a:pPr algn="ctr">
              <a:spcAft>
                <a:spcPts val="400"/>
              </a:spcAft>
              <a:defRPr/>
            </a:pPr>
            <a:endParaRPr lang="en-GB" sz="1200" b="0" dirty="0">
              <a:solidFill>
                <a:schemeClr val="accent2">
                  <a:lumMod val="75000"/>
                </a:schemeClr>
              </a:solidFill>
            </a:endParaRPr>
          </a:p>
          <a:p>
            <a:pPr algn="ctr">
              <a:spcAft>
                <a:spcPts val="400"/>
              </a:spcAft>
              <a:defRPr/>
            </a:pPr>
            <a:r>
              <a:rPr lang="en-GB" sz="2200" b="0" dirty="0">
                <a:solidFill>
                  <a:schemeClr val="accent2">
                    <a:lumMod val="75000"/>
                  </a:schemeClr>
                </a:solidFill>
              </a:rPr>
              <a:t>VERFAHREN, SENSOREN UND MESSSYSTEME</a:t>
            </a:r>
          </a:p>
        </p:txBody>
      </p:sp>
      <p:sp>
        <p:nvSpPr>
          <p:cNvPr id="9" name="Prostokąt 3">
            <a:extLst>
              <a:ext uri="{FF2B5EF4-FFF2-40B4-BE49-F238E27FC236}">
                <a16:creationId xmlns:a16="http://schemas.microsoft.com/office/drawing/2014/main" id="{4E81B037-89E7-420D-AB1F-8D32EE150983}"/>
              </a:ext>
            </a:extLst>
          </p:cNvPr>
          <p:cNvSpPr/>
          <p:nvPr/>
        </p:nvSpPr>
        <p:spPr>
          <a:xfrm>
            <a:off x="179512" y="2564904"/>
            <a:ext cx="8784976" cy="3708708"/>
          </a:xfrm>
          <a:prstGeom prst="rect">
            <a:avLst/>
          </a:prstGeom>
        </p:spPr>
        <p:txBody>
          <a:bodyPr wrap="square">
            <a:spAutoFit/>
          </a:bodyPr>
          <a:lstStyle/>
          <a:p>
            <a:pPr marL="342900" indent="-342900" algn="just">
              <a:spcAft>
                <a:spcPts val="600"/>
              </a:spcAft>
              <a:buFont typeface="Arial" panose="020B0604020202020204" pitchFamily="34" charset="0"/>
              <a:buChar char="•"/>
              <a:defRPr/>
            </a:pPr>
            <a:r>
              <a:rPr lang="en-GB" sz="1800" b="0" dirty="0">
                <a:solidFill>
                  <a:schemeClr val="accent2">
                    <a:lumMod val="75000"/>
                  </a:schemeClr>
                </a:solidFill>
              </a:rPr>
              <a:t>Die Morphometrie wird als quantitativer Ansatz zur Suche nach Informationen über Variationen und Veränderungen in den Formen von Organismen eingeführt, die die Beziehung zwischen dem menschlichen Körper und Krankheiten beschreiben</a:t>
            </a:r>
            <a:endParaRPr lang="pl-PL" sz="1800" b="0" dirty="0">
              <a:solidFill>
                <a:schemeClr val="accent2">
                  <a:lumMod val="75000"/>
                </a:schemeClr>
              </a:solidFill>
            </a:endParaRPr>
          </a:p>
          <a:p>
            <a:pPr marL="342900" indent="-342900" algn="just">
              <a:spcAft>
                <a:spcPts val="600"/>
              </a:spcAft>
              <a:buFont typeface="Arial" panose="020B0604020202020204" pitchFamily="34" charset="0"/>
              <a:buChar char="•"/>
              <a:defRPr/>
            </a:pPr>
            <a:r>
              <a:rPr lang="en-GB" sz="1800" b="0" dirty="0">
                <a:solidFill>
                  <a:schemeClr val="accent2">
                    <a:lumMod val="75000"/>
                  </a:schemeClr>
                </a:solidFill>
              </a:rPr>
              <a:t>Die Morphometrie kann auch als die quantitative Analyse biologischer Formen definiert werden.</a:t>
            </a:r>
            <a:endParaRPr lang="pl-PL" sz="1800" b="0" dirty="0">
              <a:solidFill>
                <a:schemeClr val="accent2">
                  <a:lumMod val="75000"/>
                </a:schemeClr>
              </a:solidFill>
            </a:endParaRPr>
          </a:p>
          <a:p>
            <a:pPr marL="342900" indent="-342900" algn="just">
              <a:spcAft>
                <a:spcPts val="600"/>
              </a:spcAft>
              <a:buFont typeface="Arial" panose="020B0604020202020204" pitchFamily="34" charset="0"/>
              <a:buChar char="•"/>
              <a:defRPr/>
            </a:pPr>
            <a:r>
              <a:rPr lang="en-GB" sz="1800" b="0" dirty="0">
                <a:solidFill>
                  <a:schemeClr val="accent2">
                    <a:lumMod val="75000"/>
                  </a:schemeClr>
                </a:solidFill>
              </a:rPr>
              <a:t>Die Anthropometrie, ein Zweig der Morphometrie, ist die Untersuchung der Größe und Form der Bestandteile biologischer Formen und ihrer Variationen in Populationen</a:t>
            </a:r>
            <a:endParaRPr lang="pl-PL" sz="1800" b="0" dirty="0">
              <a:solidFill>
                <a:schemeClr val="accent2">
                  <a:lumMod val="75000"/>
                </a:schemeClr>
              </a:solidFill>
            </a:endParaRPr>
          </a:p>
          <a:p>
            <a:pPr marL="342900" indent="-342900" algn="just">
              <a:spcAft>
                <a:spcPts val="600"/>
              </a:spcAft>
              <a:buFont typeface="Arial" panose="020B0604020202020204" pitchFamily="34" charset="0"/>
              <a:buChar char="•"/>
              <a:defRPr/>
            </a:pPr>
            <a:r>
              <a:rPr lang="en-GB" sz="1800" b="0" dirty="0">
                <a:solidFill>
                  <a:schemeClr val="accent2">
                    <a:lumMod val="75000"/>
                  </a:schemeClr>
                </a:solidFill>
              </a:rPr>
              <a:t>Anthropometrische Messungen sind eine Reihe von quantitativen Messungen des Muskel-, Knochen- und Fettgewebes, die zur Beurteilung der Körperzusammensetzung verwendet werden. </a:t>
            </a:r>
            <a:endParaRPr lang="pl-PL" sz="1800" b="0" dirty="0">
              <a:solidFill>
                <a:schemeClr val="accent2">
                  <a:lumMod val="75000"/>
                </a:schemeClr>
              </a:solidFill>
            </a:endParaRPr>
          </a:p>
        </p:txBody>
      </p:sp>
    </p:spTree>
    <p:extLst>
      <p:ext uri="{BB962C8B-B14F-4D97-AF65-F5344CB8AC3E}">
        <p14:creationId xmlns:p14="http://schemas.microsoft.com/office/powerpoint/2010/main" val="1893373524"/>
      </p:ext>
    </p:extLst>
  </p:cSld>
  <p:clrMapOvr>
    <a:masterClrMapping/>
  </p:clrMapOvr>
  <p:transition advClick="0" advTm="3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0" y="692696"/>
            <a:ext cx="9144000" cy="1887696"/>
          </a:xfrm>
          <a:prstGeom prst="rect">
            <a:avLst/>
          </a:prstGeom>
        </p:spPr>
        <p:txBody>
          <a:bodyPr wrap="square">
            <a:spAutoFit/>
          </a:bodyPr>
          <a:lstStyle/>
          <a:p>
            <a:pPr algn="ctr">
              <a:spcAft>
                <a:spcPts val="400"/>
              </a:spcAft>
              <a:defRPr/>
            </a:pPr>
            <a:r>
              <a:rPr lang="en-GB" sz="2200" dirty="0">
                <a:solidFill>
                  <a:schemeClr val="accent2">
                    <a:lumMod val="75000"/>
                  </a:schemeClr>
                </a:solidFill>
              </a:rPr>
              <a:t>Anthropometrische Parameter der Körperhaltung und morphologische Indikatoren,</a:t>
            </a:r>
            <a:endParaRPr lang="pl-PL" sz="2200" dirty="0">
              <a:solidFill>
                <a:schemeClr val="accent2">
                  <a:lumMod val="75000"/>
                </a:schemeClr>
              </a:solidFill>
            </a:endParaRPr>
          </a:p>
          <a:p>
            <a:pPr algn="ctr">
              <a:spcAft>
                <a:spcPts val="400"/>
              </a:spcAft>
              <a:defRPr/>
            </a:pPr>
            <a:r>
              <a:rPr lang="en-GB" sz="2200" dirty="0">
                <a:solidFill>
                  <a:schemeClr val="accent2">
                    <a:lumMod val="75000"/>
                  </a:schemeClr>
                </a:solidFill>
              </a:rPr>
              <a:t>als nicht-invasive Basismethode zur Beurteilung des Patientenzustands </a:t>
            </a:r>
          </a:p>
          <a:p>
            <a:pPr algn="ctr">
              <a:spcAft>
                <a:spcPts val="400"/>
              </a:spcAft>
              <a:defRPr/>
            </a:pPr>
            <a:r>
              <a:rPr lang="pl-PL" sz="2200" b="0" dirty="0">
                <a:solidFill>
                  <a:schemeClr val="accent2">
                    <a:lumMod val="75000"/>
                  </a:schemeClr>
                </a:solidFill>
              </a:rPr>
              <a:t>VERFAHREN, </a:t>
            </a:r>
            <a:r>
              <a:rPr lang="en-GB" sz="2200" b="0" dirty="0">
                <a:solidFill>
                  <a:schemeClr val="accent2">
                    <a:lumMod val="75000"/>
                  </a:schemeClr>
                </a:solidFill>
              </a:rPr>
              <a:t>SENSOREN UND MESSSYSTEME</a:t>
            </a:r>
          </a:p>
        </p:txBody>
      </p:sp>
      <p:sp>
        <p:nvSpPr>
          <p:cNvPr id="9" name="Prostokąt 3">
            <a:extLst>
              <a:ext uri="{FF2B5EF4-FFF2-40B4-BE49-F238E27FC236}">
                <a16:creationId xmlns:a16="http://schemas.microsoft.com/office/drawing/2014/main" id="{4E81B037-89E7-420D-AB1F-8D32EE150983}"/>
              </a:ext>
            </a:extLst>
          </p:cNvPr>
          <p:cNvSpPr/>
          <p:nvPr/>
        </p:nvSpPr>
        <p:spPr>
          <a:xfrm>
            <a:off x="251520" y="2610485"/>
            <a:ext cx="8640960" cy="3554819"/>
          </a:xfrm>
          <a:prstGeom prst="rect">
            <a:avLst/>
          </a:prstGeom>
        </p:spPr>
        <p:txBody>
          <a:bodyPr wrap="square">
            <a:spAutoFit/>
          </a:bodyPr>
          <a:lstStyle/>
          <a:p>
            <a:pPr algn="just">
              <a:spcAft>
                <a:spcPts val="600"/>
              </a:spcAft>
              <a:defRPr/>
            </a:pPr>
            <a:r>
              <a:rPr lang="en-GB" sz="1800" b="0" dirty="0">
                <a:solidFill>
                  <a:schemeClr val="accent2">
                    <a:lumMod val="75000"/>
                  </a:schemeClr>
                </a:solidFill>
              </a:rPr>
              <a:t>Anthropometrische Messungen sind eine Reihe von quantitativen Messungen des Muskel-, Knochen- und Fettgewebes, die zur Beurteilung der Körperzusammensetzung verwendet werden. Die Kernelemente der Anthropometrie sind Größe, Gewicht, Body-Mass-Index (BMI), Körperumfänge (Taille, Hüfte und Gliedmaßen) und Hautfaltendicke. Diese Messungen sind wichtig, weil sie diagnostische Kriterien für Adipositas darstellen, die das Risiko für Erkrankungen wie Herz-Kreislauf-Erkrankungen, Bluthochdruck, Diabetes mellitus und vieles mehr deutlich erhöht. </a:t>
            </a:r>
            <a:endParaRPr lang="pl-PL" sz="1800" b="0" dirty="0">
              <a:solidFill>
                <a:schemeClr val="accent2">
                  <a:lumMod val="75000"/>
                </a:schemeClr>
              </a:solidFill>
            </a:endParaRPr>
          </a:p>
          <a:p>
            <a:pPr algn="just">
              <a:spcAft>
                <a:spcPts val="600"/>
              </a:spcAft>
              <a:defRPr/>
            </a:pPr>
            <a:r>
              <a:rPr lang="en-GB" sz="1800" b="0" dirty="0">
                <a:solidFill>
                  <a:schemeClr val="accent2">
                    <a:lumMod val="75000"/>
                  </a:schemeClr>
                </a:solidFill>
              </a:rPr>
              <a:t>Ein weiterer Nutzen besteht in der Messung des Ernährungszustands bei Kindern und Schwangeren. Zusätzlich können anthropometrische Messungen als Basis für die körperliche Fitness und zur Messung des Fortschritts der Fitness verwendet werden. </a:t>
            </a:r>
            <a:endParaRPr lang="pl-PL" sz="1800" b="0" dirty="0">
              <a:solidFill>
                <a:schemeClr val="accent2">
                  <a:lumMod val="75000"/>
                </a:schemeClr>
              </a:solidFill>
            </a:endParaRPr>
          </a:p>
        </p:txBody>
      </p:sp>
    </p:spTree>
    <p:extLst>
      <p:ext uri="{BB962C8B-B14F-4D97-AF65-F5344CB8AC3E}">
        <p14:creationId xmlns:p14="http://schemas.microsoft.com/office/powerpoint/2010/main" val="3898479625"/>
      </p:ext>
    </p:extLst>
  </p:cSld>
  <p:clrMapOvr>
    <a:masterClrMapping/>
  </p:clrMapOvr>
  <p:transition advClick="0" advTm="3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0" y="692696"/>
            <a:ext cx="9144000" cy="1251625"/>
          </a:xfrm>
          <a:prstGeom prst="rect">
            <a:avLst/>
          </a:prstGeom>
        </p:spPr>
        <p:txBody>
          <a:bodyPr wrap="square">
            <a:spAutoFit/>
          </a:bodyPr>
          <a:lstStyle/>
          <a:p>
            <a:pPr algn="ctr">
              <a:spcAft>
                <a:spcPts val="400"/>
              </a:spcAft>
              <a:defRPr/>
            </a:pPr>
            <a:r>
              <a:rPr lang="en-GB" sz="2400" dirty="0">
                <a:solidFill>
                  <a:schemeClr val="accent2">
                    <a:lumMod val="75000"/>
                  </a:schemeClr>
                </a:solidFill>
              </a:rPr>
              <a:t>Anthropometrische </a:t>
            </a:r>
            <a:r>
              <a:rPr lang="en-GB" sz="2400" dirty="0" err="1">
                <a:solidFill>
                  <a:schemeClr val="accent2">
                    <a:lumMod val="75000"/>
                  </a:schemeClr>
                </a:solidFill>
              </a:rPr>
              <a:t>Parameter </a:t>
            </a:r>
            <a:r>
              <a:rPr lang="en-GB" sz="2400" dirty="0">
                <a:solidFill>
                  <a:schemeClr val="accent2">
                    <a:lumMod val="75000"/>
                  </a:schemeClr>
                </a:solidFill>
              </a:rPr>
              <a:t>der </a:t>
            </a:r>
            <a:r>
              <a:rPr lang="en-GB" sz="2400" dirty="0" err="1">
                <a:solidFill>
                  <a:schemeClr val="accent2">
                    <a:lumMod val="75000"/>
                  </a:schemeClr>
                </a:solidFill>
              </a:rPr>
              <a:t>Haltungs- </a:t>
            </a:r>
            <a:r>
              <a:rPr lang="pl-PL" sz="2400" dirty="0">
                <a:solidFill>
                  <a:schemeClr val="accent2">
                    <a:lumMod val="75000"/>
                  </a:schemeClr>
                </a:solidFill>
              </a:rPr>
              <a:t>und </a:t>
            </a:r>
            <a:r>
              <a:rPr lang="pl-PL" sz="2400" dirty="0" err="1">
                <a:solidFill>
                  <a:schemeClr val="accent2">
                    <a:lumMod val="75000"/>
                  </a:schemeClr>
                </a:solidFill>
              </a:rPr>
              <a:t>Körperbewegungsindikatoren</a:t>
            </a:r>
            <a:r>
              <a:rPr lang="en-GB" sz="2400" dirty="0">
                <a:solidFill>
                  <a:schemeClr val="accent2">
                    <a:lumMod val="75000"/>
                  </a:schemeClr>
                </a:solidFill>
              </a:rPr>
              <a:t>,</a:t>
            </a:r>
            <a:endParaRPr lang="pl-PL" sz="2400" dirty="0">
              <a:solidFill>
                <a:schemeClr val="accent2">
                  <a:lumMod val="75000"/>
                </a:schemeClr>
              </a:solidFill>
            </a:endParaRPr>
          </a:p>
          <a:p>
            <a:pPr algn="ctr">
              <a:spcAft>
                <a:spcPts val="400"/>
              </a:spcAft>
              <a:defRPr/>
            </a:pPr>
            <a:r>
              <a:rPr lang="pl-PL" sz="2400" dirty="0" err="1">
                <a:solidFill>
                  <a:schemeClr val="accent2">
                    <a:lumMod val="75000"/>
                  </a:schemeClr>
                </a:solidFill>
              </a:rPr>
              <a:t>Klassischer Ansatz</a:t>
            </a:r>
            <a:endParaRPr lang="en-GB" sz="2200" b="0" dirty="0">
              <a:solidFill>
                <a:schemeClr val="accent2">
                  <a:lumMod val="75000"/>
                </a:schemeClr>
              </a:solidFill>
            </a:endParaRPr>
          </a:p>
        </p:txBody>
      </p:sp>
      <p:sp>
        <p:nvSpPr>
          <p:cNvPr id="9" name="Prostokąt 3">
            <a:extLst>
              <a:ext uri="{FF2B5EF4-FFF2-40B4-BE49-F238E27FC236}">
                <a16:creationId xmlns:a16="http://schemas.microsoft.com/office/drawing/2014/main" id="{4E81B037-89E7-420D-AB1F-8D32EE150983}"/>
              </a:ext>
            </a:extLst>
          </p:cNvPr>
          <p:cNvSpPr/>
          <p:nvPr/>
        </p:nvSpPr>
        <p:spPr>
          <a:xfrm>
            <a:off x="251520" y="2266548"/>
            <a:ext cx="8640960" cy="3323987"/>
          </a:xfrm>
          <a:prstGeom prst="rect">
            <a:avLst/>
          </a:prstGeom>
        </p:spPr>
        <p:txBody>
          <a:bodyPr wrap="square">
            <a:spAutoFit/>
          </a:bodyPr>
          <a:lstStyle/>
          <a:p>
            <a:pPr algn="just">
              <a:spcAft>
                <a:spcPts val="600"/>
              </a:spcAft>
              <a:defRPr/>
            </a:pPr>
            <a:r>
              <a:rPr lang="en-GB" sz="2000" dirty="0">
                <a:solidFill>
                  <a:schemeClr val="accent2">
                    <a:lumMod val="75000"/>
                  </a:schemeClr>
                </a:solidFill>
              </a:rPr>
              <a:t>Indikationen</a:t>
            </a:r>
            <a:r>
              <a:rPr lang="pl-PL" sz="2000" dirty="0">
                <a:solidFill>
                  <a:schemeClr val="accent2">
                    <a:lumMod val="75000"/>
                  </a:schemeClr>
                </a:solidFill>
              </a:rPr>
              <a:t>.</a:t>
            </a:r>
          </a:p>
          <a:p>
            <a:pPr marL="342900" indent="-342900" algn="just">
              <a:spcAft>
                <a:spcPts val="600"/>
              </a:spcAft>
              <a:buFont typeface="Arial" panose="020B0604020202020204" pitchFamily="34" charset="0"/>
              <a:buChar char="•"/>
              <a:defRPr/>
            </a:pPr>
            <a:r>
              <a:rPr lang="en-GB" sz="2000" b="0" dirty="0">
                <a:solidFill>
                  <a:schemeClr val="accent2">
                    <a:lumMod val="75000"/>
                  </a:schemeClr>
                </a:solidFill>
              </a:rPr>
              <a:t>Es gibt mehrere mögliche Indikationen für anthropometrische Messungen. Bei Kindern gehören zu den Indikationen Stunting, Wasting und Untergewicht. Stunting ist, wenn Kinder eine niedrige Körpergröße im Verhältnis zum Alter haben, Wasting ist ein niedriges Gewicht im Verhältnis zur Körpergröße, und Untergewicht ist ein niedriges Gewicht im Verhältnis zum Alter.</a:t>
            </a:r>
            <a:endParaRPr lang="pl-PL" sz="2000" b="0" dirty="0">
              <a:solidFill>
                <a:schemeClr val="accent2">
                  <a:lumMod val="75000"/>
                </a:schemeClr>
              </a:solidFill>
            </a:endParaRPr>
          </a:p>
          <a:p>
            <a:pPr marL="342900" indent="-342900" algn="just">
              <a:spcAft>
                <a:spcPts val="600"/>
              </a:spcAft>
              <a:buFont typeface="Arial" panose="020B0604020202020204" pitchFamily="34" charset="0"/>
              <a:buChar char="•"/>
              <a:defRPr/>
            </a:pPr>
            <a:r>
              <a:rPr lang="en-GB" sz="2000" b="0" dirty="0">
                <a:solidFill>
                  <a:schemeClr val="accent2">
                    <a:lumMod val="75000"/>
                  </a:schemeClr>
                </a:solidFill>
              </a:rPr>
              <a:t>Der mittlere Oberarmumfang (MUAC) ist eine brauchbare Messung bei Kindern oder schwangeren Frauen als Marker für den Ernährungsstatus. Der BMI ist ein weiterer häufig verwendeter Index für den Ernährungszustand und wird als Maß für die Unterernährung bei Kindern und Erwachsenen verwendet</a:t>
            </a:r>
            <a:r>
              <a:rPr lang="pl-PL" sz="2000" b="0" dirty="0">
                <a:solidFill>
                  <a:schemeClr val="accent2">
                    <a:lumMod val="75000"/>
                  </a:schemeClr>
                </a:solidFill>
              </a:rPr>
              <a:t>. </a:t>
            </a:r>
          </a:p>
        </p:txBody>
      </p:sp>
    </p:spTree>
    <p:extLst>
      <p:ext uri="{BB962C8B-B14F-4D97-AF65-F5344CB8AC3E}">
        <p14:creationId xmlns:p14="http://schemas.microsoft.com/office/powerpoint/2010/main" val="3664533754"/>
      </p:ext>
    </p:extLst>
  </p:cSld>
  <p:clrMapOvr>
    <a:masterClrMapping/>
  </p:clrMapOvr>
  <p:transition advClick="0" advTm="3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0" y="836712"/>
            <a:ext cx="9144000" cy="830997"/>
          </a:xfrm>
          <a:prstGeom prst="rect">
            <a:avLst/>
          </a:prstGeom>
        </p:spPr>
        <p:txBody>
          <a:bodyPr wrap="square">
            <a:spAutoFit/>
          </a:bodyPr>
          <a:lstStyle/>
          <a:p>
            <a:pPr algn="ctr">
              <a:spcAft>
                <a:spcPts val="400"/>
              </a:spcAft>
              <a:defRPr/>
            </a:pPr>
            <a:r>
              <a:rPr lang="en-GB" sz="2400" dirty="0">
                <a:solidFill>
                  <a:schemeClr val="accent2">
                    <a:lumMod val="75000"/>
                  </a:schemeClr>
                </a:solidFill>
              </a:rPr>
              <a:t>Anthropometrische Parameter der Körperhaltung und Indikatoren der Körperbewegung. </a:t>
            </a:r>
            <a:r>
              <a:rPr lang="en-GB" sz="2400" i="1" dirty="0">
                <a:solidFill>
                  <a:schemeClr val="accent2">
                    <a:lumMod val="75000"/>
                  </a:schemeClr>
                </a:solidFill>
              </a:rPr>
              <a:t>Klassischer Ansatz</a:t>
            </a:r>
            <a:endParaRPr lang="en-GB" sz="2200" b="0" i="1" dirty="0">
              <a:solidFill>
                <a:schemeClr val="accent2">
                  <a:lumMod val="75000"/>
                </a:schemeClr>
              </a:solidFill>
            </a:endParaRPr>
          </a:p>
        </p:txBody>
      </p:sp>
      <p:sp>
        <p:nvSpPr>
          <p:cNvPr id="9" name="Prostokąt 3">
            <a:extLst>
              <a:ext uri="{FF2B5EF4-FFF2-40B4-BE49-F238E27FC236}">
                <a16:creationId xmlns:a16="http://schemas.microsoft.com/office/drawing/2014/main" id="{4E81B037-89E7-420D-AB1F-8D32EE150983}"/>
              </a:ext>
            </a:extLst>
          </p:cNvPr>
          <p:cNvSpPr/>
          <p:nvPr/>
        </p:nvSpPr>
        <p:spPr>
          <a:xfrm>
            <a:off x="251520" y="1988840"/>
            <a:ext cx="8640960" cy="3477875"/>
          </a:xfrm>
          <a:prstGeom prst="rect">
            <a:avLst/>
          </a:prstGeom>
        </p:spPr>
        <p:txBody>
          <a:bodyPr wrap="square">
            <a:spAutoFit/>
          </a:bodyPr>
          <a:lstStyle/>
          <a:p>
            <a:pPr algn="just">
              <a:spcAft>
                <a:spcPts val="600"/>
              </a:spcAft>
              <a:defRPr/>
            </a:pPr>
            <a:r>
              <a:rPr lang="en-GB" sz="2000" dirty="0">
                <a:solidFill>
                  <a:schemeClr val="accent2">
                    <a:lumMod val="75000"/>
                  </a:schemeClr>
                </a:solidFill>
              </a:rPr>
              <a:t>Ausstattung</a:t>
            </a:r>
            <a:r>
              <a:rPr lang="pl-PL" sz="2000" dirty="0">
                <a:solidFill>
                  <a:schemeClr val="accent2">
                    <a:lumMod val="75000"/>
                  </a:schemeClr>
                </a:solidFill>
              </a:rPr>
              <a:t>.</a:t>
            </a:r>
          </a:p>
          <a:p>
            <a:pPr marL="342900" indent="-342900" algn="just">
              <a:spcAft>
                <a:spcPts val="600"/>
              </a:spcAft>
              <a:buFont typeface="Arial" panose="020B0604020202020204" pitchFamily="34" charset="0"/>
              <a:buChar char="•"/>
              <a:defRPr/>
            </a:pPr>
            <a:r>
              <a:rPr lang="en-GB" sz="2000" b="0" dirty="0">
                <a:solidFill>
                  <a:schemeClr val="accent2">
                    <a:lumMod val="75000"/>
                  </a:schemeClr>
                </a:solidFill>
              </a:rPr>
              <a:t>Gewichtsskala</a:t>
            </a:r>
          </a:p>
          <a:p>
            <a:pPr marL="342900" indent="-342900" algn="just">
              <a:spcAft>
                <a:spcPts val="600"/>
              </a:spcAft>
              <a:buFont typeface="Arial" panose="020B0604020202020204" pitchFamily="34" charset="0"/>
              <a:buChar char="•"/>
              <a:defRPr/>
            </a:pPr>
            <a:r>
              <a:rPr lang="en-GB" sz="2000" b="0" dirty="0">
                <a:solidFill>
                  <a:schemeClr val="accent2">
                    <a:lumMod val="75000"/>
                  </a:schemeClr>
                </a:solidFill>
              </a:rPr>
              <a:t>Kalibrierungsgewichte</a:t>
            </a:r>
          </a:p>
          <a:p>
            <a:pPr marL="342900" indent="-342900" algn="just">
              <a:spcAft>
                <a:spcPts val="600"/>
              </a:spcAft>
              <a:buFont typeface="Arial" panose="020B0604020202020204" pitchFamily="34" charset="0"/>
              <a:buChar char="•"/>
              <a:defRPr/>
            </a:pPr>
            <a:r>
              <a:rPr lang="en-GB" sz="2000" b="0" dirty="0">
                <a:solidFill>
                  <a:schemeClr val="accent2">
                    <a:lumMod val="75000"/>
                  </a:schemeClr>
                </a:solidFill>
              </a:rPr>
              <a:t>Box zum Sitzen</a:t>
            </a:r>
          </a:p>
          <a:p>
            <a:pPr marL="342900" indent="-342900" algn="just">
              <a:spcAft>
                <a:spcPts val="600"/>
              </a:spcAft>
              <a:buFont typeface="Arial" panose="020B0604020202020204" pitchFamily="34" charset="0"/>
              <a:buChar char="•"/>
              <a:defRPr/>
            </a:pPr>
            <a:r>
              <a:rPr lang="en-GB" sz="2000" b="0" dirty="0">
                <a:solidFill>
                  <a:schemeClr val="accent2">
                    <a:lumMod val="75000"/>
                  </a:schemeClr>
                </a:solidFill>
              </a:rPr>
              <a:t>Stadiometer</a:t>
            </a:r>
          </a:p>
          <a:p>
            <a:pPr marL="342900" indent="-342900" algn="just">
              <a:spcAft>
                <a:spcPts val="600"/>
              </a:spcAft>
              <a:buFont typeface="Arial" panose="020B0604020202020204" pitchFamily="34" charset="0"/>
              <a:buChar char="•"/>
              <a:defRPr/>
            </a:pPr>
            <a:r>
              <a:rPr lang="en-GB" sz="2000" b="0" dirty="0" err="1">
                <a:solidFill>
                  <a:schemeClr val="accent2">
                    <a:lumMod val="75000"/>
                  </a:schemeClr>
                </a:solidFill>
              </a:rPr>
              <a:t>Knieschieber</a:t>
            </a:r>
            <a:endParaRPr lang="en-GB" sz="2000" b="0" dirty="0">
              <a:solidFill>
                <a:schemeClr val="accent2">
                  <a:lumMod val="75000"/>
                </a:schemeClr>
              </a:solidFill>
            </a:endParaRPr>
          </a:p>
          <a:p>
            <a:pPr marL="342900" indent="-342900" algn="just">
              <a:spcAft>
                <a:spcPts val="600"/>
              </a:spcAft>
              <a:buFont typeface="Arial" panose="020B0604020202020204" pitchFamily="34" charset="0"/>
              <a:buChar char="•"/>
              <a:defRPr/>
            </a:pPr>
            <a:r>
              <a:rPr lang="en-GB" sz="2000" b="0" dirty="0" err="1">
                <a:solidFill>
                  <a:schemeClr val="accent2">
                    <a:lumMod val="75000"/>
                  </a:schemeClr>
                </a:solidFill>
              </a:rPr>
              <a:t>Hautfaltendickenmessschieber</a:t>
            </a:r>
            <a:endParaRPr lang="en-GB" sz="2000" b="0" dirty="0">
              <a:solidFill>
                <a:schemeClr val="accent2">
                  <a:lumMod val="75000"/>
                </a:schemeClr>
              </a:solidFill>
            </a:endParaRPr>
          </a:p>
          <a:p>
            <a:pPr marL="342900" indent="-342900" algn="just">
              <a:spcAft>
                <a:spcPts val="600"/>
              </a:spcAft>
              <a:buFont typeface="Arial" panose="020B0604020202020204" pitchFamily="34" charset="0"/>
              <a:buChar char="•"/>
              <a:defRPr/>
            </a:pPr>
            <a:r>
              <a:rPr lang="en-GB" sz="2000" b="0" dirty="0">
                <a:solidFill>
                  <a:schemeClr val="accent2">
                    <a:lumMod val="75000"/>
                  </a:schemeClr>
                </a:solidFill>
              </a:rPr>
              <a:t>Bandmaß</a:t>
            </a:r>
          </a:p>
          <a:p>
            <a:pPr marL="342900" indent="-342900" algn="just">
              <a:spcAft>
                <a:spcPts val="600"/>
              </a:spcAft>
              <a:buFont typeface="Arial" panose="020B0604020202020204" pitchFamily="34" charset="0"/>
              <a:buChar char="•"/>
              <a:defRPr/>
            </a:pPr>
            <a:r>
              <a:rPr lang="en-GB" sz="2000" b="0" dirty="0" err="1">
                <a:solidFill>
                  <a:schemeClr val="accent2">
                    <a:lumMod val="75000"/>
                  </a:schemeClr>
                </a:solidFill>
              </a:rPr>
              <a:t>Infantometer </a:t>
            </a:r>
            <a:r>
              <a:rPr lang="en-GB" sz="2000" b="0" dirty="0">
                <a:solidFill>
                  <a:schemeClr val="accent2">
                    <a:lumMod val="75000"/>
                  </a:schemeClr>
                </a:solidFill>
              </a:rPr>
              <a:t>zur Messung der Liegelänge</a:t>
            </a:r>
            <a:endParaRPr lang="pl-PL" sz="2000" b="0" dirty="0">
              <a:solidFill>
                <a:schemeClr val="accent2">
                  <a:lumMod val="75000"/>
                </a:schemeClr>
              </a:solidFill>
            </a:endParaRPr>
          </a:p>
        </p:txBody>
      </p:sp>
    </p:spTree>
    <p:extLst>
      <p:ext uri="{BB962C8B-B14F-4D97-AF65-F5344CB8AC3E}">
        <p14:creationId xmlns:p14="http://schemas.microsoft.com/office/powerpoint/2010/main" val="880926586"/>
      </p:ext>
    </p:extLst>
  </p:cSld>
  <p:clrMapOvr>
    <a:masterClrMapping/>
  </p:clrMapOvr>
  <p:transition advClick="0" advTm="3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93156" y="786446"/>
            <a:ext cx="8957688" cy="830997"/>
          </a:xfrm>
          <a:prstGeom prst="rect">
            <a:avLst/>
          </a:prstGeom>
        </p:spPr>
        <p:txBody>
          <a:bodyPr wrap="square">
            <a:spAutoFit/>
          </a:bodyPr>
          <a:lstStyle/>
          <a:p>
            <a:pPr algn="ctr">
              <a:defRPr/>
            </a:pPr>
            <a:r>
              <a:rPr lang="pl-PL" sz="2400" dirty="0" err="1">
                <a:solidFill>
                  <a:schemeClr val="accent2">
                    <a:lumMod val="75000"/>
                  </a:schemeClr>
                </a:solidFill>
              </a:rPr>
              <a:t>Standardisierte antropometrische Maße</a:t>
            </a:r>
            <a:r>
              <a:rPr lang="pl-PL" sz="2400" dirty="0">
                <a:solidFill>
                  <a:schemeClr val="accent2">
                    <a:lumMod val="75000"/>
                  </a:schemeClr>
                </a:solidFill>
              </a:rPr>
              <a:t>, </a:t>
            </a:r>
            <a:r>
              <a:rPr lang="pl-PL" sz="2400" dirty="0" err="1">
                <a:solidFill>
                  <a:schemeClr val="accent2">
                    <a:lumMod val="75000"/>
                  </a:schemeClr>
                </a:solidFill>
              </a:rPr>
              <a:t>Indikatoren</a:t>
            </a:r>
            <a:r>
              <a:rPr lang="pl-PL" sz="2400" dirty="0">
                <a:solidFill>
                  <a:schemeClr val="accent2">
                    <a:lumMod val="75000"/>
                  </a:schemeClr>
                </a:solidFill>
              </a:rPr>
              <a:t>.  </a:t>
            </a:r>
          </a:p>
          <a:p>
            <a:pPr algn="ctr">
              <a:defRPr/>
            </a:pPr>
            <a:r>
              <a:rPr lang="en-GB" sz="2400" b="0" i="1" dirty="0">
                <a:solidFill>
                  <a:schemeClr val="accent2">
                    <a:lumMod val="75000"/>
                  </a:schemeClr>
                </a:solidFill>
              </a:rPr>
              <a:t>Charakteristische </a:t>
            </a:r>
            <a:r>
              <a:rPr lang="pl-PL" sz="2400" b="0" i="1" dirty="0" err="1">
                <a:solidFill>
                  <a:schemeClr val="accent2">
                    <a:lumMod val="75000"/>
                  </a:schemeClr>
                </a:solidFill>
              </a:rPr>
              <a:t>anthropometrische </a:t>
            </a:r>
            <a:r>
              <a:rPr lang="en-GB" sz="2400" b="0" i="1" dirty="0">
                <a:solidFill>
                  <a:schemeClr val="accent2">
                    <a:lumMod val="75000"/>
                  </a:schemeClr>
                </a:solidFill>
              </a:rPr>
              <a:t>Messpunkte und Verfahren </a:t>
            </a:r>
            <a:endParaRPr lang="en-US" sz="2400" b="0" i="1" dirty="0">
              <a:solidFill>
                <a:schemeClr val="accent2">
                  <a:lumMod val="75000"/>
                </a:schemeClr>
              </a:solidFill>
            </a:endParaRPr>
          </a:p>
        </p:txBody>
      </p:sp>
      <p:sp>
        <p:nvSpPr>
          <p:cNvPr id="7" name="Prostokąt 6">
            <a:extLst>
              <a:ext uri="{FF2B5EF4-FFF2-40B4-BE49-F238E27FC236}">
                <a16:creationId xmlns:a16="http://schemas.microsoft.com/office/drawing/2014/main" id="{10CFE128-A40A-4BCC-A131-A39898FB7AAF}"/>
              </a:ext>
            </a:extLst>
          </p:cNvPr>
          <p:cNvSpPr/>
          <p:nvPr/>
        </p:nvSpPr>
        <p:spPr>
          <a:xfrm>
            <a:off x="3131840" y="5661248"/>
            <a:ext cx="5126916" cy="400110"/>
          </a:xfrm>
          <a:prstGeom prst="rect">
            <a:avLst/>
          </a:prstGeom>
        </p:spPr>
        <p:txBody>
          <a:bodyPr wrap="none">
            <a:spAutoFit/>
          </a:bodyPr>
          <a:lstStyle/>
          <a:p>
            <a:r>
              <a:rPr lang="en-GB" sz="2000" b="0" dirty="0">
                <a:solidFill>
                  <a:schemeClr val="accent2">
                    <a:lumMod val="75000"/>
                  </a:schemeClr>
                </a:solidFill>
              </a:rPr>
              <a:t>Position des Prüflings während der Untersuchung</a:t>
            </a:r>
          </a:p>
        </p:txBody>
      </p:sp>
      <p:pic>
        <p:nvPicPr>
          <p:cNvPr id="5" name="Obraz 4" descr="Obraz zawierający tekst, mapa&#10;&#10;Opis wygenerowany automatycznie">
            <a:extLst>
              <a:ext uri="{FF2B5EF4-FFF2-40B4-BE49-F238E27FC236}">
                <a16:creationId xmlns:a16="http://schemas.microsoft.com/office/drawing/2014/main" id="{1A7D85CF-C217-4B61-8374-B14DDBD51E2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381" r="8725" b="3866"/>
          <a:stretch/>
        </p:blipFill>
        <p:spPr>
          <a:xfrm>
            <a:off x="2079327" y="1636398"/>
            <a:ext cx="4724922" cy="4107643"/>
          </a:xfrm>
          <a:prstGeom prst="rect">
            <a:avLst/>
          </a:prstGeom>
        </p:spPr>
      </p:pic>
    </p:spTree>
    <p:extLst>
      <p:ext uri="{BB962C8B-B14F-4D97-AF65-F5344CB8AC3E}">
        <p14:creationId xmlns:p14="http://schemas.microsoft.com/office/powerpoint/2010/main" val="4067187434"/>
      </p:ext>
    </p:extLst>
  </p:cSld>
  <p:clrMapOvr>
    <a:masterClrMapping/>
  </p:clrMapOvr>
  <p:transition advClick="0" advTm="3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640354" y="908720"/>
            <a:ext cx="8135938" cy="830997"/>
          </a:xfrm>
          <a:prstGeom prst="rect">
            <a:avLst/>
          </a:prstGeom>
        </p:spPr>
        <p:txBody>
          <a:bodyPr>
            <a:spAutoFit/>
          </a:bodyPr>
          <a:lstStyle/>
          <a:p>
            <a:pPr algn="ctr">
              <a:defRPr/>
            </a:pPr>
            <a:r>
              <a:rPr lang="pl-PL" sz="2400" dirty="0" err="1">
                <a:solidFill>
                  <a:schemeClr val="accent2">
                    <a:lumMod val="75000"/>
                  </a:schemeClr>
                </a:solidFill>
              </a:rPr>
              <a:t>Kennlinienpunkte </a:t>
            </a:r>
            <a:r>
              <a:rPr lang="pl-PL" sz="2400" dirty="0">
                <a:solidFill>
                  <a:schemeClr val="accent2">
                    <a:lumMod val="75000"/>
                  </a:schemeClr>
                </a:solidFill>
              </a:rPr>
              <a:t>für </a:t>
            </a:r>
            <a:r>
              <a:rPr lang="pl-PL" sz="2400" dirty="0" err="1">
                <a:solidFill>
                  <a:schemeClr val="accent2">
                    <a:lumMod val="75000"/>
                  </a:schemeClr>
                </a:solidFill>
              </a:rPr>
              <a:t>Messungen</a:t>
            </a:r>
            <a:r>
              <a:rPr lang="pl-PL" sz="2400" dirty="0">
                <a:solidFill>
                  <a:schemeClr val="accent2">
                    <a:lumMod val="75000"/>
                  </a:schemeClr>
                </a:solidFill>
              </a:rPr>
              <a:t>.  </a:t>
            </a:r>
            <a:endParaRPr lang="en-US" sz="2400" dirty="0">
              <a:solidFill>
                <a:schemeClr val="accent2">
                  <a:lumMod val="75000"/>
                </a:schemeClr>
              </a:solidFill>
            </a:endParaRPr>
          </a:p>
          <a:p>
            <a:pPr algn="ctr">
              <a:defRPr/>
            </a:pPr>
            <a:r>
              <a:rPr lang="pl-PL" sz="2400" b="0" i="1" dirty="0" err="1">
                <a:solidFill>
                  <a:schemeClr val="accent2">
                    <a:lumMod val="75000"/>
                  </a:schemeClr>
                </a:solidFill>
              </a:rPr>
              <a:t>Geometrische Indikatoren</a:t>
            </a:r>
            <a:endParaRPr lang="en-US" sz="2400" b="0" i="1" dirty="0">
              <a:solidFill>
                <a:schemeClr val="accent2">
                  <a:lumMod val="75000"/>
                </a:schemeClr>
              </a:solidFill>
            </a:endParaRPr>
          </a:p>
        </p:txBody>
      </p:sp>
      <p:pic>
        <p:nvPicPr>
          <p:cNvPr id="4" name="Obraz 3" descr="Obraz zawierający rysunek&#10;&#10;Opis wygenerowany automatycznie">
            <a:extLst>
              <a:ext uri="{FF2B5EF4-FFF2-40B4-BE49-F238E27FC236}">
                <a16:creationId xmlns:a16="http://schemas.microsoft.com/office/drawing/2014/main" id="{4F4DFD1C-059B-4627-84AF-844B99A252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2204865"/>
            <a:ext cx="2752958" cy="3672403"/>
          </a:xfrm>
          <a:prstGeom prst="rect">
            <a:avLst/>
          </a:prstGeom>
        </p:spPr>
      </p:pic>
      <p:pic>
        <p:nvPicPr>
          <p:cNvPr id="8" name="Obraz 7" descr="Obraz zawierający rysunek&#10;&#10;Opis wygenerowany automatycznie">
            <a:extLst>
              <a:ext uri="{FF2B5EF4-FFF2-40B4-BE49-F238E27FC236}">
                <a16:creationId xmlns:a16="http://schemas.microsoft.com/office/drawing/2014/main" id="{08E2E889-8E3B-4B9F-A44C-081E6DC9CD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7824" y="2262737"/>
            <a:ext cx="2752958" cy="3672403"/>
          </a:xfrm>
          <a:prstGeom prst="rect">
            <a:avLst/>
          </a:prstGeom>
        </p:spPr>
      </p:pic>
      <p:pic>
        <p:nvPicPr>
          <p:cNvPr id="12" name="Obraz 11" descr="Obraz zawierający rysunek&#10;&#10;Opis wygenerowany automatycznie">
            <a:extLst>
              <a:ext uri="{FF2B5EF4-FFF2-40B4-BE49-F238E27FC236}">
                <a16:creationId xmlns:a16="http://schemas.microsoft.com/office/drawing/2014/main" id="{2D09AA61-6B02-46D1-B422-6193C1020FA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43580" y="2209492"/>
            <a:ext cx="2752958" cy="3672403"/>
          </a:xfrm>
          <a:prstGeom prst="rect">
            <a:avLst/>
          </a:prstGeom>
        </p:spPr>
      </p:pic>
    </p:spTree>
    <p:extLst>
      <p:ext uri="{BB962C8B-B14F-4D97-AF65-F5344CB8AC3E}">
        <p14:creationId xmlns:p14="http://schemas.microsoft.com/office/powerpoint/2010/main" val="969821249"/>
      </p:ext>
    </p:extLst>
  </p:cSld>
  <p:clrMapOvr>
    <a:masterClrMapping/>
  </p:clrMapOvr>
  <p:transition advClick="0" advTm="3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93156" y="786446"/>
            <a:ext cx="8957688" cy="830997"/>
          </a:xfrm>
          <a:prstGeom prst="rect">
            <a:avLst/>
          </a:prstGeom>
        </p:spPr>
        <p:txBody>
          <a:bodyPr wrap="square">
            <a:spAutoFit/>
          </a:bodyPr>
          <a:lstStyle/>
          <a:p>
            <a:pPr algn="ctr">
              <a:defRPr/>
            </a:pPr>
            <a:r>
              <a:rPr lang="pl-PL" sz="2400" dirty="0" err="1">
                <a:solidFill>
                  <a:schemeClr val="accent2">
                    <a:lumMod val="75000"/>
                  </a:schemeClr>
                </a:solidFill>
              </a:rPr>
              <a:t>Standardisierte antropometrische Maße</a:t>
            </a:r>
            <a:r>
              <a:rPr lang="pl-PL" sz="2400" dirty="0">
                <a:solidFill>
                  <a:schemeClr val="accent2">
                    <a:lumMod val="75000"/>
                  </a:schemeClr>
                </a:solidFill>
              </a:rPr>
              <a:t>, </a:t>
            </a:r>
            <a:r>
              <a:rPr lang="pl-PL" sz="2400" dirty="0" err="1">
                <a:solidFill>
                  <a:schemeClr val="accent2">
                    <a:lumMod val="75000"/>
                  </a:schemeClr>
                </a:solidFill>
              </a:rPr>
              <a:t>Indikatoren</a:t>
            </a:r>
            <a:r>
              <a:rPr lang="pl-PL" sz="2400" dirty="0">
                <a:solidFill>
                  <a:schemeClr val="accent2">
                    <a:lumMod val="75000"/>
                  </a:schemeClr>
                </a:solidFill>
              </a:rPr>
              <a:t>.  </a:t>
            </a:r>
          </a:p>
          <a:p>
            <a:pPr algn="ctr">
              <a:defRPr/>
            </a:pPr>
            <a:r>
              <a:rPr lang="en-GB" sz="2400" b="0" i="1" dirty="0">
                <a:solidFill>
                  <a:schemeClr val="accent2">
                    <a:lumMod val="75000"/>
                  </a:schemeClr>
                </a:solidFill>
              </a:rPr>
              <a:t>Charakteristische </a:t>
            </a:r>
            <a:r>
              <a:rPr lang="pl-PL" sz="2400" b="0" i="1" dirty="0" err="1">
                <a:solidFill>
                  <a:schemeClr val="accent2">
                    <a:lumMod val="75000"/>
                  </a:schemeClr>
                </a:solidFill>
              </a:rPr>
              <a:t>anthropometrische </a:t>
            </a:r>
            <a:r>
              <a:rPr lang="en-GB" sz="2400" b="0" i="1" dirty="0">
                <a:solidFill>
                  <a:schemeClr val="accent2">
                    <a:lumMod val="75000"/>
                  </a:schemeClr>
                </a:solidFill>
              </a:rPr>
              <a:t>Messpunkte und Verfahren </a:t>
            </a:r>
            <a:endParaRPr lang="en-US" sz="2400" b="0" i="1" dirty="0">
              <a:solidFill>
                <a:schemeClr val="accent2">
                  <a:lumMod val="75000"/>
                </a:schemeClr>
              </a:solidFill>
            </a:endParaRPr>
          </a:p>
        </p:txBody>
      </p:sp>
      <p:sp>
        <p:nvSpPr>
          <p:cNvPr id="7" name="Prostokąt 6">
            <a:extLst>
              <a:ext uri="{FF2B5EF4-FFF2-40B4-BE49-F238E27FC236}">
                <a16:creationId xmlns:a16="http://schemas.microsoft.com/office/drawing/2014/main" id="{10CFE128-A40A-4BCC-A131-A39898FB7AAF}"/>
              </a:ext>
            </a:extLst>
          </p:cNvPr>
          <p:cNvSpPr/>
          <p:nvPr/>
        </p:nvSpPr>
        <p:spPr>
          <a:xfrm>
            <a:off x="3741185" y="6165304"/>
            <a:ext cx="5309659" cy="400110"/>
          </a:xfrm>
          <a:prstGeom prst="rect">
            <a:avLst/>
          </a:prstGeom>
        </p:spPr>
        <p:txBody>
          <a:bodyPr wrap="none">
            <a:spAutoFit/>
          </a:bodyPr>
          <a:lstStyle/>
          <a:p>
            <a:r>
              <a:rPr lang="en-GB" sz="2000" b="0" dirty="0">
                <a:solidFill>
                  <a:schemeClr val="accent2">
                    <a:lumMod val="75000"/>
                  </a:schemeClr>
                </a:solidFill>
              </a:rPr>
              <a:t>Position des Prüflings während der </a:t>
            </a:r>
            <a:r>
              <a:rPr lang="pl-PL" sz="2000" b="0" dirty="0" err="1">
                <a:solidFill>
                  <a:schemeClr val="accent2">
                    <a:lumMod val="75000"/>
                  </a:schemeClr>
                </a:solidFill>
              </a:rPr>
              <a:t>Messung</a:t>
            </a:r>
            <a:endParaRPr lang="en-GB" sz="2000" b="0" dirty="0">
              <a:solidFill>
                <a:schemeClr val="accent2">
                  <a:lumMod val="75000"/>
                </a:schemeClr>
              </a:solidFill>
            </a:endParaRPr>
          </a:p>
        </p:txBody>
      </p:sp>
      <p:pic>
        <p:nvPicPr>
          <p:cNvPr id="4" name="Obraz 3" descr="Obraz zawierający rysunek&#10;&#10;Opis wygenerowany automatycznie">
            <a:extLst>
              <a:ext uri="{FF2B5EF4-FFF2-40B4-BE49-F238E27FC236}">
                <a16:creationId xmlns:a16="http://schemas.microsoft.com/office/drawing/2014/main" id="{C8FE25B4-F500-4A08-A869-6C9ABB6082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4" y="2059116"/>
            <a:ext cx="1977859" cy="2638433"/>
          </a:xfrm>
          <a:prstGeom prst="rect">
            <a:avLst/>
          </a:prstGeom>
        </p:spPr>
      </p:pic>
      <p:pic>
        <p:nvPicPr>
          <p:cNvPr id="8" name="Obraz 7" descr="Obraz zawierający rysunek&#10;&#10;Opis wygenerowany automatycznie">
            <a:extLst>
              <a:ext uri="{FF2B5EF4-FFF2-40B4-BE49-F238E27FC236}">
                <a16:creationId xmlns:a16="http://schemas.microsoft.com/office/drawing/2014/main" id="{C2034C77-B64F-41C4-B43A-F915809ED7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8319" y="2060848"/>
            <a:ext cx="2996251" cy="3996952"/>
          </a:xfrm>
          <a:prstGeom prst="rect">
            <a:avLst/>
          </a:prstGeom>
        </p:spPr>
      </p:pic>
      <p:pic>
        <p:nvPicPr>
          <p:cNvPr id="12" name="Obraz 11" descr="Obraz zawierający tekst, mapa&#10;&#10;Opis wygenerowany automatycznie">
            <a:extLst>
              <a:ext uri="{FF2B5EF4-FFF2-40B4-BE49-F238E27FC236}">
                <a16:creationId xmlns:a16="http://schemas.microsoft.com/office/drawing/2014/main" id="{F8601478-5C5C-4E85-BAD3-9502F1991F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024" y="2060848"/>
            <a:ext cx="2877181" cy="3838114"/>
          </a:xfrm>
          <a:prstGeom prst="rect">
            <a:avLst/>
          </a:prstGeom>
        </p:spPr>
      </p:pic>
    </p:spTree>
    <p:extLst>
      <p:ext uri="{BB962C8B-B14F-4D97-AF65-F5344CB8AC3E}">
        <p14:creationId xmlns:p14="http://schemas.microsoft.com/office/powerpoint/2010/main" val="4255206865"/>
      </p:ext>
    </p:extLst>
  </p:cSld>
  <p:clrMapOvr>
    <a:masterClrMapping/>
  </p:clrMapOvr>
  <p:transition advClick="0" advTm="3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93156" y="786446"/>
            <a:ext cx="8957688" cy="830997"/>
          </a:xfrm>
          <a:prstGeom prst="rect">
            <a:avLst/>
          </a:prstGeom>
        </p:spPr>
        <p:txBody>
          <a:bodyPr wrap="square">
            <a:spAutoFit/>
          </a:bodyPr>
          <a:lstStyle/>
          <a:p>
            <a:pPr algn="ctr">
              <a:defRPr/>
            </a:pPr>
            <a:r>
              <a:rPr lang="pl-PL" sz="2400" dirty="0" err="1">
                <a:solidFill>
                  <a:schemeClr val="accent2">
                    <a:lumMod val="75000"/>
                  </a:schemeClr>
                </a:solidFill>
              </a:rPr>
              <a:t>Standardisierte antropometrische Maße</a:t>
            </a:r>
            <a:r>
              <a:rPr lang="pl-PL" sz="2400" dirty="0">
                <a:solidFill>
                  <a:schemeClr val="accent2">
                    <a:lumMod val="75000"/>
                  </a:schemeClr>
                </a:solidFill>
              </a:rPr>
              <a:t>, </a:t>
            </a:r>
            <a:r>
              <a:rPr lang="pl-PL" sz="2400" dirty="0" err="1">
                <a:solidFill>
                  <a:schemeClr val="accent2">
                    <a:lumMod val="75000"/>
                  </a:schemeClr>
                </a:solidFill>
              </a:rPr>
              <a:t>Indikatoren</a:t>
            </a:r>
            <a:r>
              <a:rPr lang="pl-PL" sz="2400" dirty="0">
                <a:solidFill>
                  <a:schemeClr val="accent2">
                    <a:lumMod val="75000"/>
                  </a:schemeClr>
                </a:solidFill>
              </a:rPr>
              <a:t>.  </a:t>
            </a:r>
          </a:p>
          <a:p>
            <a:pPr algn="ctr">
              <a:defRPr/>
            </a:pPr>
            <a:r>
              <a:rPr lang="en-GB" sz="2400" b="0" i="1" dirty="0">
                <a:solidFill>
                  <a:schemeClr val="accent2">
                    <a:lumMod val="75000"/>
                  </a:schemeClr>
                </a:solidFill>
              </a:rPr>
              <a:t>Charakteristische </a:t>
            </a:r>
            <a:r>
              <a:rPr lang="pl-PL" sz="2400" b="0" i="1" dirty="0" err="1">
                <a:solidFill>
                  <a:schemeClr val="accent2">
                    <a:lumMod val="75000"/>
                  </a:schemeClr>
                </a:solidFill>
              </a:rPr>
              <a:t>anthropometrische </a:t>
            </a:r>
            <a:r>
              <a:rPr lang="en-GB" sz="2400" b="0" i="1" dirty="0">
                <a:solidFill>
                  <a:schemeClr val="accent2">
                    <a:lumMod val="75000"/>
                  </a:schemeClr>
                </a:solidFill>
              </a:rPr>
              <a:t>Messpunkte und Verfahren </a:t>
            </a:r>
            <a:endParaRPr lang="en-US" sz="2400" b="0" i="1" dirty="0">
              <a:solidFill>
                <a:schemeClr val="accent2">
                  <a:lumMod val="75000"/>
                </a:schemeClr>
              </a:solidFill>
            </a:endParaRPr>
          </a:p>
        </p:txBody>
      </p:sp>
      <p:sp>
        <p:nvSpPr>
          <p:cNvPr id="7" name="Prostokąt 6">
            <a:extLst>
              <a:ext uri="{FF2B5EF4-FFF2-40B4-BE49-F238E27FC236}">
                <a16:creationId xmlns:a16="http://schemas.microsoft.com/office/drawing/2014/main" id="{10CFE128-A40A-4BCC-A131-A39898FB7AAF}"/>
              </a:ext>
            </a:extLst>
          </p:cNvPr>
          <p:cNvSpPr/>
          <p:nvPr/>
        </p:nvSpPr>
        <p:spPr>
          <a:xfrm>
            <a:off x="3059832" y="5642866"/>
            <a:ext cx="5126916" cy="400110"/>
          </a:xfrm>
          <a:prstGeom prst="rect">
            <a:avLst/>
          </a:prstGeom>
        </p:spPr>
        <p:txBody>
          <a:bodyPr wrap="none">
            <a:spAutoFit/>
          </a:bodyPr>
          <a:lstStyle/>
          <a:p>
            <a:r>
              <a:rPr lang="en-GB" sz="2000" b="0" dirty="0">
                <a:solidFill>
                  <a:schemeClr val="accent2">
                    <a:lumMod val="75000"/>
                  </a:schemeClr>
                </a:solidFill>
              </a:rPr>
              <a:t>Position des Prüflings während der Untersuchung</a:t>
            </a:r>
          </a:p>
        </p:txBody>
      </p:sp>
      <p:pic>
        <p:nvPicPr>
          <p:cNvPr id="10" name="Obraz 9" descr="Obraz zawierający rysunek&#10;&#10;Opis wygenerowany automatycznie">
            <a:extLst>
              <a:ext uri="{FF2B5EF4-FFF2-40B4-BE49-F238E27FC236}">
                <a16:creationId xmlns:a16="http://schemas.microsoft.com/office/drawing/2014/main" id="{D49D03F8-52EA-46F0-BE68-8D232775DA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1640" y="2132857"/>
            <a:ext cx="2520280" cy="3194651"/>
          </a:xfrm>
          <a:prstGeom prst="rect">
            <a:avLst/>
          </a:prstGeom>
        </p:spPr>
      </p:pic>
      <p:pic>
        <p:nvPicPr>
          <p:cNvPr id="4" name="Obraz 3" descr="Obraz zawierający rysunek&#10;&#10;Opis wygenerowany automatycznie">
            <a:extLst>
              <a:ext uri="{FF2B5EF4-FFF2-40B4-BE49-F238E27FC236}">
                <a16:creationId xmlns:a16="http://schemas.microsoft.com/office/drawing/2014/main" id="{8B840024-3735-4016-A694-D990C1D24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2080" y="2132856"/>
            <a:ext cx="2394819" cy="3194652"/>
          </a:xfrm>
          <a:prstGeom prst="rect">
            <a:avLst/>
          </a:prstGeom>
        </p:spPr>
      </p:pic>
    </p:spTree>
    <p:extLst>
      <p:ext uri="{BB962C8B-B14F-4D97-AF65-F5344CB8AC3E}">
        <p14:creationId xmlns:p14="http://schemas.microsoft.com/office/powerpoint/2010/main" val="784709960"/>
      </p:ext>
    </p:extLst>
  </p:cSld>
  <p:clrMapOvr>
    <a:masterClrMapping/>
  </p:clrMapOvr>
  <p:transition advClick="0" advTm="3000"/>
</p:sld>
</file>

<file path=ppt/theme/theme1.xml><?xml version="1.0" encoding="utf-8"?>
<a:theme xmlns:a="http://schemas.openxmlformats.org/drawingml/2006/main" name="Pantallazo inicio">
  <a:themeElements>
    <a:clrScheme name="1_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rojekt niestandardow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lnDef>
  </a:objectDefaults>
  <a:extraClrSchemeLst>
    <a:extraClrScheme>
      <a:clrScheme name="1_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rojekt niestandardow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rojekt niestandardow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rojekt niestandardow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rojekt niestandardow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rojekt niestandardow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rojekt niestandardow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rojekt niestandardow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rojekt niestandardow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rojekt niestandardow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rojekt niestandardow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rojekt niestandardow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antallazo cier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WOIZ - prezentacja &quot;wykładowa&quot;">
  <a:themeElements>
    <a:clrScheme name="">
      <a:dk1>
        <a:srgbClr val="000000"/>
      </a:dk1>
      <a:lt1>
        <a:srgbClr val="FFFFFF"/>
      </a:lt1>
      <a:dk2>
        <a:srgbClr val="000000"/>
      </a:dk2>
      <a:lt2>
        <a:srgbClr val="808080"/>
      </a:lt2>
      <a:accent1>
        <a:srgbClr val="140041"/>
      </a:accent1>
      <a:accent2>
        <a:srgbClr val="333399"/>
      </a:accent2>
      <a:accent3>
        <a:srgbClr val="FFFFFF"/>
      </a:accent3>
      <a:accent4>
        <a:srgbClr val="000000"/>
      </a:accent4>
      <a:accent5>
        <a:srgbClr val="AAAAB0"/>
      </a:accent5>
      <a:accent6>
        <a:srgbClr val="2D2D8A"/>
      </a:accent6>
      <a:hlink>
        <a:srgbClr val="009999"/>
      </a:hlink>
      <a:folHlink>
        <a:srgbClr val="99CC00"/>
      </a:folHlink>
    </a:clrScheme>
    <a:fontScheme name="WOIZ - prezentacja &quot;wykładowa&quot;">
      <a:majorFont>
        <a:latin typeface="Arial Bold"/>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lnDef>
  </a:objectDefaults>
  <a:extraClrSchemeLst>
    <a:extraClrScheme>
      <a:clrScheme name="WOIZ - prezentacja &quot;wykładowa&qu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Szablon_prezentacji_wer_2A_(z_1_logo)_v2</Template>
  <TotalTime>0</TotalTime>
  <Pages>0</Pages>
  <Words>1303</Words>
  <Characters>0</Characters>
  <Application>Microsoft Office PowerPoint</Application>
  <PresentationFormat>Pokaz na ekranie (4:3)</PresentationFormat>
  <Lines>0</Lines>
  <Paragraphs>104</Paragraphs>
  <Slides>19</Slides>
  <Notes>17</Notes>
  <HiddenSlides>0</HiddenSlides>
  <MMClips>0</MMClips>
  <ScaleCrop>false</ScaleCrop>
  <HeadingPairs>
    <vt:vector size="6" baseType="variant">
      <vt:variant>
        <vt:lpstr>Używane czcionki</vt:lpstr>
      </vt:variant>
      <vt:variant>
        <vt:i4>7</vt:i4>
      </vt:variant>
      <vt:variant>
        <vt:lpstr>Motyw</vt:lpstr>
      </vt:variant>
      <vt:variant>
        <vt:i4>3</vt:i4>
      </vt:variant>
      <vt:variant>
        <vt:lpstr>Tytuły slajdów</vt:lpstr>
      </vt:variant>
      <vt:variant>
        <vt:i4>19</vt:i4>
      </vt:variant>
    </vt:vector>
  </HeadingPairs>
  <TitlesOfParts>
    <vt:vector size="29" baseType="lpstr">
      <vt:lpstr>Arial</vt:lpstr>
      <vt:lpstr>Arial Bold</vt:lpstr>
      <vt:lpstr>Bradley Hand ITC</vt:lpstr>
      <vt:lpstr>Calibri</vt:lpstr>
      <vt:lpstr>Gill Sans</vt:lpstr>
      <vt:lpstr>Times New Roman</vt:lpstr>
      <vt:lpstr>Wingdings</vt:lpstr>
      <vt:lpstr>Pantallazo inicio</vt:lpstr>
      <vt:lpstr>Pantallazo cierre</vt:lpstr>
      <vt:lpstr>1_WOIZ - prezentacja "wykładowa"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PKO BP 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PKO BP SA</dc:creator>
  <cp:lastModifiedBy>Patrycja Kabiesz</cp:lastModifiedBy>
  <cp:revision>1027</cp:revision>
  <cp:lastPrinted>2011-07-18T19:05:36Z</cp:lastPrinted>
  <dcterms:created xsi:type="dcterms:W3CDTF">2010-06-23T19:02:16Z</dcterms:created>
  <dcterms:modified xsi:type="dcterms:W3CDTF">2021-07-02T20:02:45Z</dcterms:modified>
</cp:coreProperties>
</file>