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23"/>
  </p:notesMasterIdLst>
  <p:handoutMasterIdLst>
    <p:handoutMasterId r:id="rId24"/>
  </p:handoutMasterIdLst>
  <p:sldIdLst>
    <p:sldId id="627" r:id="rId4"/>
    <p:sldId id="640" r:id="rId5"/>
    <p:sldId id="653" r:id="rId6"/>
    <p:sldId id="654" r:id="rId7"/>
    <p:sldId id="655" r:id="rId8"/>
    <p:sldId id="650" r:id="rId9"/>
    <p:sldId id="652" r:id="rId10"/>
    <p:sldId id="649" r:id="rId11"/>
    <p:sldId id="651" r:id="rId12"/>
    <p:sldId id="648" r:id="rId13"/>
    <p:sldId id="641" r:id="rId14"/>
    <p:sldId id="645" r:id="rId15"/>
    <p:sldId id="647" r:id="rId16"/>
    <p:sldId id="646" r:id="rId17"/>
    <p:sldId id="644" r:id="rId18"/>
    <p:sldId id="642" r:id="rId19"/>
    <p:sldId id="643" r:id="rId20"/>
    <p:sldId id="639" r:id="rId21"/>
    <p:sldId id="626" r:id="rId22"/>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200"/>
    <a:srgbClr val="262673"/>
    <a:srgbClr val="0404E6"/>
    <a:srgbClr val="FF6600"/>
    <a:srgbClr val="D16D09"/>
    <a:srgbClr val="D15509"/>
    <a:srgbClr val="FF3300"/>
    <a:srgbClr val="22206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88620" autoAdjust="0"/>
  </p:normalViewPr>
  <p:slideViewPr>
    <p:cSldViewPr>
      <p:cViewPr varScale="1">
        <p:scale>
          <a:sx n="72" d="100"/>
          <a:sy n="72" d="100"/>
        </p:scale>
        <p:origin x="1709"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a:t>
            </a:fld>
            <a:endParaRPr lang="pl-PL" altLang="pl-PL"/>
          </a:p>
        </p:txBody>
      </p:sp>
    </p:spTree>
    <p:extLst>
      <p:ext uri="{BB962C8B-B14F-4D97-AF65-F5344CB8AC3E}">
        <p14:creationId xmlns:p14="http://schemas.microsoft.com/office/powerpoint/2010/main" val="635484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pPr>
                <a:defRPr/>
              </a:pPr>
              <a:t>‹#›</a:t>
            </a:fld>
            <a:endParaRPr lang="pl-PL" altLang="pl-PL"/>
          </a:p>
        </p:txBody>
      </p:sp>
    </p:spTree>
    <p:extLst>
      <p:ext uri="{BB962C8B-B14F-4D97-AF65-F5344CB8AC3E}">
        <p14:creationId xmlns:p14="http://schemas.microsoft.com/office/powerpoint/2010/main" val="147920541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996756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11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81757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12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868019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13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05092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14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514757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15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244405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16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461377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17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685066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18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2137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822732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854125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887912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875052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098032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955450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44360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10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760550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05/07/2021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1.jpg"/><Relationship Id="rId18" Type="http://schemas.openxmlformats.org/officeDocument/2006/relationships/image" Target="../media/image1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4.gif"/><Relationship Id="rId2" Type="http://schemas.openxmlformats.org/officeDocument/2006/relationships/slideLayout" Target="../slideLayouts/slideLayout4.xml"/><Relationship Id="rId16"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AE9CA9-0967-4022-809E-3EFAC109DA22}"/>
              </a:ext>
            </a:extLst>
          </p:cNvPr>
          <p:cNvSpPr>
            <a:spLocks noChangeArrowheads="1"/>
          </p:cNvSpPr>
          <p:nvPr/>
        </p:nvSpPr>
        <p:spPr bwMode="auto">
          <a:xfrm>
            <a:off x="251520" y="3501008"/>
            <a:ext cx="8064896"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cs typeface="+mn-cs"/>
                <a:sym typeface="Arial" charset="0"/>
              </a:rPr>
              <a:t>MODULE BIOMECHANICS OF SPINE  </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cs typeface="+mn-cs"/>
                <a:sym typeface="Arial" charset="0"/>
              </a:rPr>
              <a:t>Didactic Unit </a:t>
            </a:r>
            <a:r>
              <a:rPr lang="pl-PL" sz="2000" dirty="0">
                <a:solidFill>
                  <a:schemeClr val="accent2">
                    <a:lumMod val="75000"/>
                  </a:schemeClr>
                </a:solidFill>
                <a:latin typeface="Bradley Hand ITC" panose="03070402050302030203" pitchFamily="66" charset="0"/>
                <a:cs typeface="+mn-cs"/>
                <a:sym typeface="Arial" charset="0"/>
              </a:rPr>
              <a:t>E</a:t>
            </a:r>
            <a:r>
              <a:rPr lang="en-US" sz="2000" dirty="0">
                <a:solidFill>
                  <a:schemeClr val="accent2">
                    <a:lumMod val="75000"/>
                  </a:schemeClr>
                </a:solidFill>
                <a:latin typeface="Bradley Hand ITC" panose="03070402050302030203" pitchFamily="66" charset="0"/>
                <a:cs typeface="+mn-cs"/>
                <a:sym typeface="Arial" charset="0"/>
              </a:rPr>
              <a:t>: TECHNIQUES FOR THE</a:t>
            </a:r>
            <a:r>
              <a:rPr lang="pl-PL" sz="2000" dirty="0">
                <a:solidFill>
                  <a:schemeClr val="accent2">
                    <a:lumMod val="75000"/>
                  </a:schemeClr>
                </a:solidFill>
                <a:latin typeface="Bradley Hand ITC" panose="03070402050302030203" pitchFamily="66" charset="0"/>
                <a:cs typeface="+mn-cs"/>
                <a:sym typeface="Arial" charset="0"/>
              </a:rPr>
              <a:t> </a:t>
            </a:r>
            <a:r>
              <a:rPr lang="en-US" sz="2000" dirty="0">
                <a:solidFill>
                  <a:schemeClr val="accent2">
                    <a:lumMod val="75000"/>
                  </a:schemeClr>
                </a:solidFill>
                <a:latin typeface="Bradley Hand ITC" panose="03070402050302030203" pitchFamily="66" charset="0"/>
                <a:cs typeface="+mn-cs"/>
                <a:sym typeface="Arial" charset="0"/>
              </a:rPr>
              <a:t>INSTRUMENTAL ANALYSIS OF ANTHROPOMETRIC AND MORPHOMETRIC PARAMETERS</a:t>
            </a:r>
            <a:endParaRPr lang="pl-PL" sz="2000" dirty="0">
              <a:solidFill>
                <a:schemeClr val="accent2">
                  <a:lumMod val="75000"/>
                </a:schemeClr>
              </a:solidFill>
              <a:latin typeface="Bradley Hand ITC" panose="03070402050302030203" pitchFamily="66" charset="0"/>
              <a:cs typeface="+mn-cs"/>
              <a:sym typeface="Arial" charset="0"/>
            </a:endParaRPr>
          </a:p>
          <a:p>
            <a:pPr algn="r" eaLnBrk="1" hangingPunct="1">
              <a:lnSpc>
                <a:spcPct val="90000"/>
              </a:lnSpc>
              <a:spcBef>
                <a:spcPts val="1675"/>
              </a:spcBef>
              <a:buSzPct val="171000"/>
              <a:buFont typeface="Arial" charset="0"/>
              <a:buNone/>
              <a:defRPr/>
            </a:pPr>
            <a:r>
              <a:rPr lang="pl-PL" sz="2000" dirty="0">
                <a:solidFill>
                  <a:schemeClr val="accent2">
                    <a:lumMod val="75000"/>
                  </a:schemeClr>
                </a:solidFill>
                <a:latin typeface="Bradley Hand ITC" panose="03070402050302030203" pitchFamily="66" charset="0"/>
                <a:cs typeface="+mn-cs"/>
                <a:sym typeface="Arial" charset="0"/>
              </a:rPr>
              <a:t>E</a:t>
            </a:r>
            <a:r>
              <a:rPr lang="en-US" sz="2000" dirty="0">
                <a:solidFill>
                  <a:schemeClr val="accent2">
                    <a:lumMod val="75000"/>
                  </a:schemeClr>
                </a:solidFill>
                <a:latin typeface="Bradley Hand ITC" panose="03070402050302030203" pitchFamily="66" charset="0"/>
                <a:cs typeface="+mn-cs"/>
                <a:sym typeface="Arial" charset="0"/>
              </a:rPr>
              <a:t>.</a:t>
            </a:r>
            <a:r>
              <a:rPr lang="pl-PL" sz="2000" dirty="0">
                <a:solidFill>
                  <a:schemeClr val="accent2">
                    <a:lumMod val="75000"/>
                  </a:schemeClr>
                </a:solidFill>
                <a:latin typeface="Bradley Hand ITC" panose="03070402050302030203" pitchFamily="66" charset="0"/>
                <a:cs typeface="+mn-cs"/>
                <a:sym typeface="Arial" charset="0"/>
              </a:rPr>
              <a:t>3</a:t>
            </a:r>
            <a:r>
              <a:rPr lang="en-US" sz="2000" dirty="0">
                <a:solidFill>
                  <a:schemeClr val="accent2">
                    <a:lumMod val="75000"/>
                  </a:schemeClr>
                </a:solidFill>
                <a:latin typeface="Bradley Hand ITC" panose="03070402050302030203" pitchFamily="66" charset="0"/>
                <a:cs typeface="+mn-cs"/>
                <a:sym typeface="Arial" charset="0"/>
              </a:rPr>
              <a:t>.</a:t>
            </a:r>
            <a:r>
              <a:rPr lang="pl-PL" sz="2000" dirty="0">
                <a:solidFill>
                  <a:schemeClr val="accent2">
                    <a:lumMod val="75000"/>
                  </a:schemeClr>
                </a:solidFill>
                <a:latin typeface="Bradley Hand ITC" panose="03070402050302030203" pitchFamily="66" charset="0"/>
                <a:cs typeface="+mn-cs"/>
                <a:sym typeface="Arial" charset="0"/>
              </a:rPr>
              <a:t> </a:t>
            </a:r>
            <a:r>
              <a:rPr lang="en-GB" sz="2000" dirty="0">
                <a:solidFill>
                  <a:schemeClr val="accent2">
                    <a:lumMod val="75000"/>
                  </a:schemeClr>
                </a:solidFill>
                <a:latin typeface="Bradley Hand ITC" panose="03070402050302030203" pitchFamily="66" charset="0"/>
                <a:cs typeface="+mn-cs"/>
                <a:sym typeface="Arial" charset="0"/>
              </a:rPr>
              <a:t>How can I measure morphometric and anthropometric parameters</a:t>
            </a:r>
            <a:r>
              <a:rPr lang="en-US" sz="2000" dirty="0">
                <a:solidFill>
                  <a:schemeClr val="accent2">
                    <a:lumMod val="75000"/>
                  </a:schemeClr>
                </a:solidFill>
                <a:latin typeface="Bradley Hand ITC" panose="03070402050302030203" pitchFamily="66" charset="0"/>
                <a:cs typeface="+mn-cs"/>
                <a:sym typeface="Arial" charset="0"/>
              </a:rPr>
              <a:t>?</a:t>
            </a:r>
          </a:p>
        </p:txBody>
      </p:sp>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40354" y="908720"/>
            <a:ext cx="8135938" cy="1200329"/>
          </a:xfrm>
          <a:prstGeom prst="rect">
            <a:avLst/>
          </a:prstGeom>
        </p:spPr>
        <p:txBody>
          <a:bodyPr>
            <a:spAutoFit/>
          </a:bodyPr>
          <a:lstStyle/>
          <a:p>
            <a:pPr algn="ctr">
              <a:defRPr/>
            </a:pPr>
            <a:r>
              <a:rPr lang="pl-PL" sz="2400" dirty="0">
                <a:solidFill>
                  <a:schemeClr val="accent2">
                    <a:lumMod val="75000"/>
                  </a:schemeClr>
                </a:solidFill>
              </a:rPr>
              <a:t>Modern </a:t>
            </a:r>
            <a:r>
              <a:rPr lang="pl-PL" sz="2400" dirty="0" err="1">
                <a:solidFill>
                  <a:schemeClr val="accent2">
                    <a:lumMod val="75000"/>
                  </a:schemeClr>
                </a:solidFill>
              </a:rPr>
              <a:t>methods</a:t>
            </a:r>
            <a:r>
              <a:rPr lang="pl-PL" sz="2400" dirty="0">
                <a:solidFill>
                  <a:schemeClr val="accent2">
                    <a:lumMod val="75000"/>
                  </a:schemeClr>
                </a:solidFill>
              </a:rPr>
              <a:t> for </a:t>
            </a:r>
            <a:r>
              <a:rPr lang="pl-PL" sz="2400" dirty="0" err="1">
                <a:solidFill>
                  <a:schemeClr val="accent2">
                    <a:lumMod val="75000"/>
                  </a:schemeClr>
                </a:solidFill>
              </a:rPr>
              <a:t>angle</a:t>
            </a:r>
            <a:r>
              <a:rPr lang="pl-PL" sz="2400" dirty="0">
                <a:solidFill>
                  <a:schemeClr val="accent2">
                    <a:lumMod val="75000"/>
                  </a:schemeClr>
                </a:solidFill>
              </a:rPr>
              <a:t>, </a:t>
            </a:r>
            <a:r>
              <a:rPr lang="pl-PL" sz="2400" dirty="0" err="1">
                <a:solidFill>
                  <a:schemeClr val="accent2">
                    <a:lumMod val="75000"/>
                  </a:schemeClr>
                </a:solidFill>
              </a:rPr>
              <a:t>velocity</a:t>
            </a:r>
            <a:r>
              <a:rPr lang="pl-PL" sz="2400" dirty="0">
                <a:solidFill>
                  <a:schemeClr val="accent2">
                    <a:lumMod val="75000"/>
                  </a:schemeClr>
                </a:solidFill>
              </a:rPr>
              <a:t>, </a:t>
            </a:r>
            <a:r>
              <a:rPr lang="pl-PL" sz="2400" dirty="0" err="1">
                <a:solidFill>
                  <a:schemeClr val="accent2">
                    <a:lumMod val="75000"/>
                  </a:schemeClr>
                </a:solidFill>
              </a:rPr>
              <a:t>accel</a:t>
            </a:r>
            <a:r>
              <a:rPr lang="pl-PL" sz="2400" dirty="0">
                <a:solidFill>
                  <a:schemeClr val="accent2">
                    <a:lumMod val="75000"/>
                  </a:schemeClr>
                </a:solidFill>
              </a:rPr>
              <a:t> of body part </a:t>
            </a:r>
            <a:r>
              <a:rPr lang="pl-PL" sz="2400" dirty="0" err="1">
                <a:solidFill>
                  <a:schemeClr val="accent2">
                    <a:lumMod val="75000"/>
                  </a:schemeClr>
                </a:solidFill>
              </a:rPr>
              <a:t>movements</a:t>
            </a:r>
            <a:r>
              <a:rPr lang="pl-PL" sz="2400" dirty="0">
                <a:solidFill>
                  <a:schemeClr val="accent2">
                    <a:lumMod val="75000"/>
                  </a:schemeClr>
                </a:solidFill>
              </a:rPr>
              <a:t> </a:t>
            </a:r>
            <a:r>
              <a:rPr lang="pl-PL" sz="2400" dirty="0" err="1">
                <a:solidFill>
                  <a:schemeClr val="accent2">
                    <a:lumMod val="75000"/>
                  </a:schemeClr>
                </a:solidFill>
              </a:rPr>
              <a:t>measurement</a:t>
            </a:r>
            <a:r>
              <a:rPr lang="pl-PL" sz="2400" dirty="0">
                <a:solidFill>
                  <a:schemeClr val="accent2">
                    <a:lumMod val="75000"/>
                  </a:schemeClr>
                </a:solidFill>
              </a:rPr>
              <a:t>.  </a:t>
            </a:r>
            <a:endParaRPr lang="en-US" sz="2400" dirty="0">
              <a:solidFill>
                <a:schemeClr val="accent2">
                  <a:lumMod val="75000"/>
                </a:schemeClr>
              </a:solidFill>
            </a:endParaRPr>
          </a:p>
          <a:p>
            <a:pPr algn="ctr">
              <a:defRPr/>
            </a:pPr>
            <a:r>
              <a:rPr lang="pl-PL" sz="2400" b="0" dirty="0">
                <a:solidFill>
                  <a:schemeClr val="accent2">
                    <a:lumMod val="75000"/>
                  </a:schemeClr>
                </a:solidFill>
              </a:rPr>
              <a:t>NEW TECHNOLOGY SENSORS: IMU</a:t>
            </a:r>
            <a:endParaRPr lang="en-US" sz="2400" b="0" dirty="0">
              <a:solidFill>
                <a:schemeClr val="accent2">
                  <a:lumMod val="75000"/>
                </a:schemeClr>
              </a:solidFill>
            </a:endParaRPr>
          </a:p>
        </p:txBody>
      </p:sp>
      <p:sp>
        <p:nvSpPr>
          <p:cNvPr id="9" name="Prostokąt 3">
            <a:extLst>
              <a:ext uri="{FF2B5EF4-FFF2-40B4-BE49-F238E27FC236}">
                <a16:creationId xmlns:a16="http://schemas.microsoft.com/office/drawing/2014/main" id="{4E81B037-89E7-420D-AB1F-8D32EE150983}"/>
              </a:ext>
            </a:extLst>
          </p:cNvPr>
          <p:cNvSpPr/>
          <p:nvPr/>
        </p:nvSpPr>
        <p:spPr>
          <a:xfrm>
            <a:off x="15204" y="2109049"/>
            <a:ext cx="3744416" cy="3170099"/>
          </a:xfrm>
          <a:prstGeom prst="rect">
            <a:avLst/>
          </a:prstGeom>
        </p:spPr>
        <p:txBody>
          <a:bodyPr wrap="square">
            <a:spAutoFit/>
          </a:bodyPr>
          <a:lstStyle/>
          <a:p>
            <a:pPr>
              <a:defRPr/>
            </a:pPr>
            <a:r>
              <a:rPr lang="en-GB" sz="2000" b="0" dirty="0">
                <a:solidFill>
                  <a:schemeClr val="accent2">
                    <a:lumMod val="75000"/>
                  </a:schemeClr>
                </a:solidFill>
              </a:rPr>
              <a:t>One common characteristic of</a:t>
            </a:r>
            <a:r>
              <a:rPr lang="pl-PL" sz="2000" b="0" dirty="0">
                <a:solidFill>
                  <a:schemeClr val="accent2">
                    <a:lumMod val="75000"/>
                  </a:schemeClr>
                </a:solidFill>
              </a:rPr>
              <a:t> </a:t>
            </a:r>
            <a:r>
              <a:rPr lang="en-GB" sz="2000" b="0" dirty="0">
                <a:solidFill>
                  <a:schemeClr val="accent2">
                    <a:lumMod val="75000"/>
                  </a:schemeClr>
                </a:solidFill>
              </a:rPr>
              <a:t>systems</a:t>
            </a:r>
            <a:r>
              <a:rPr lang="pl-PL" sz="2000" b="0" dirty="0">
                <a:solidFill>
                  <a:schemeClr val="accent2">
                    <a:lumMod val="75000"/>
                  </a:schemeClr>
                </a:solidFill>
              </a:rPr>
              <a:t> for </a:t>
            </a:r>
            <a:r>
              <a:rPr lang="pl-PL" sz="2000" b="0" dirty="0" err="1">
                <a:solidFill>
                  <a:schemeClr val="accent2">
                    <a:lumMod val="75000"/>
                  </a:schemeClr>
                </a:solidFill>
              </a:rPr>
              <a:t>anatomical</a:t>
            </a:r>
            <a:r>
              <a:rPr lang="pl-PL" sz="2000" b="0" dirty="0">
                <a:solidFill>
                  <a:schemeClr val="accent2">
                    <a:lumMod val="75000"/>
                  </a:schemeClr>
                </a:solidFill>
              </a:rPr>
              <a:t> </a:t>
            </a:r>
            <a:r>
              <a:rPr lang="pl-PL" sz="2000" b="0" dirty="0" err="1">
                <a:solidFill>
                  <a:schemeClr val="accent2">
                    <a:lumMod val="75000"/>
                  </a:schemeClr>
                </a:solidFill>
              </a:rPr>
              <a:t>angles</a:t>
            </a:r>
            <a:r>
              <a:rPr lang="pl-PL" sz="2000" b="0" dirty="0">
                <a:solidFill>
                  <a:schemeClr val="accent2">
                    <a:lumMod val="75000"/>
                  </a:schemeClr>
                </a:solidFill>
              </a:rPr>
              <a:t> </a:t>
            </a:r>
            <a:r>
              <a:rPr lang="pl-PL" sz="2000" b="0" dirty="0" err="1">
                <a:solidFill>
                  <a:schemeClr val="accent2">
                    <a:lumMod val="75000"/>
                  </a:schemeClr>
                </a:solidFill>
              </a:rPr>
              <a:t>detection</a:t>
            </a:r>
            <a:r>
              <a:rPr lang="en-GB" sz="2000" b="0" dirty="0">
                <a:solidFill>
                  <a:schemeClr val="accent2">
                    <a:lumMod val="75000"/>
                  </a:schemeClr>
                </a:solidFill>
              </a:rPr>
              <a:t> is to compute the angle by sensing coordinates of di</a:t>
            </a:r>
            <a:r>
              <a:rPr lang="pl-PL" sz="2000" b="0" dirty="0" err="1">
                <a:solidFill>
                  <a:schemeClr val="accent2">
                    <a:lumMod val="75000"/>
                  </a:schemeClr>
                </a:solidFill>
              </a:rPr>
              <a:t>ff</a:t>
            </a:r>
            <a:r>
              <a:rPr lang="en-GB" sz="2000" b="0" dirty="0" err="1">
                <a:solidFill>
                  <a:schemeClr val="accent2">
                    <a:lumMod val="75000"/>
                  </a:schemeClr>
                </a:solidFill>
              </a:rPr>
              <a:t>erent</a:t>
            </a:r>
            <a:r>
              <a:rPr lang="en-GB" sz="2000" b="0" dirty="0">
                <a:solidFill>
                  <a:schemeClr val="accent2">
                    <a:lumMod val="75000"/>
                  </a:schemeClr>
                </a:solidFill>
              </a:rPr>
              <a:t> points on a human body in a</a:t>
            </a:r>
            <a:r>
              <a:rPr lang="pl-PL" sz="2000" b="0" dirty="0">
                <a:solidFill>
                  <a:schemeClr val="accent2">
                    <a:lumMod val="75000"/>
                  </a:schemeClr>
                </a:solidFill>
              </a:rPr>
              <a:t> </a:t>
            </a:r>
            <a:r>
              <a:rPr lang="en-GB" sz="2000" b="0" dirty="0">
                <a:solidFill>
                  <a:schemeClr val="accent2">
                    <a:lumMod val="75000"/>
                  </a:schemeClr>
                </a:solidFill>
              </a:rPr>
              <a:t>three-dimensional space. This data can also be used to calculate the speed, acceleration, and direction</a:t>
            </a:r>
            <a:r>
              <a:rPr lang="pl-PL" sz="2000" b="0" dirty="0">
                <a:solidFill>
                  <a:schemeClr val="accent2">
                    <a:lumMod val="75000"/>
                  </a:schemeClr>
                </a:solidFill>
              </a:rPr>
              <a:t> </a:t>
            </a:r>
            <a:r>
              <a:rPr lang="en-GB" sz="2000" b="0" dirty="0">
                <a:solidFill>
                  <a:schemeClr val="accent2">
                    <a:lumMod val="75000"/>
                  </a:schemeClr>
                </a:solidFill>
              </a:rPr>
              <a:t>of the angle. </a:t>
            </a:r>
            <a:endParaRPr lang="pl-PL" sz="2000" b="0" dirty="0">
              <a:solidFill>
                <a:schemeClr val="accent2">
                  <a:lumMod val="75000"/>
                </a:schemeClr>
              </a:solidFill>
            </a:endParaRPr>
          </a:p>
        </p:txBody>
      </p:sp>
      <p:pic>
        <p:nvPicPr>
          <p:cNvPr id="6" name="Obraz 5" descr="Obraz zawierający rysunek&#10;&#10;Opis wygenerowany automatycznie">
            <a:extLst>
              <a:ext uri="{FF2B5EF4-FFF2-40B4-BE49-F238E27FC236}">
                <a16:creationId xmlns:a16="http://schemas.microsoft.com/office/drawing/2014/main" id="{19ABDF3F-B854-4B25-8FC4-11B7035BD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2477698"/>
            <a:ext cx="2987824" cy="3471582"/>
          </a:xfrm>
          <a:prstGeom prst="rect">
            <a:avLst/>
          </a:prstGeom>
        </p:spPr>
      </p:pic>
      <p:sp>
        <p:nvSpPr>
          <p:cNvPr id="7" name="Prostokąt 6">
            <a:extLst>
              <a:ext uri="{FF2B5EF4-FFF2-40B4-BE49-F238E27FC236}">
                <a16:creationId xmlns:a16="http://schemas.microsoft.com/office/drawing/2014/main" id="{10CFE128-A40A-4BCC-A131-A39898FB7AAF}"/>
              </a:ext>
            </a:extLst>
          </p:cNvPr>
          <p:cNvSpPr/>
          <p:nvPr/>
        </p:nvSpPr>
        <p:spPr>
          <a:xfrm>
            <a:off x="3923928" y="6117874"/>
            <a:ext cx="5126916" cy="400110"/>
          </a:xfrm>
          <a:prstGeom prst="rect">
            <a:avLst/>
          </a:prstGeom>
        </p:spPr>
        <p:txBody>
          <a:bodyPr wrap="none">
            <a:spAutoFit/>
          </a:bodyPr>
          <a:lstStyle/>
          <a:p>
            <a:r>
              <a:rPr lang="en-GB" sz="2000" b="0" dirty="0">
                <a:solidFill>
                  <a:schemeClr val="accent2">
                    <a:lumMod val="75000"/>
                  </a:schemeClr>
                </a:solidFill>
              </a:rPr>
              <a:t>Examinee’s position during the examination</a:t>
            </a:r>
          </a:p>
        </p:txBody>
      </p:sp>
      <p:pic>
        <p:nvPicPr>
          <p:cNvPr id="10" name="Obraz 9" descr="Obraz zawierający parasol, gra&#10;&#10;Opis wygenerowany automatycznie">
            <a:extLst>
              <a:ext uri="{FF2B5EF4-FFF2-40B4-BE49-F238E27FC236}">
                <a16:creationId xmlns:a16="http://schemas.microsoft.com/office/drawing/2014/main" id="{C869D2E1-AC6F-4E7E-8D03-702980993A77}"/>
              </a:ext>
            </a:extLst>
          </p:cNvPr>
          <p:cNvPicPr>
            <a:picLocks noChangeAspect="1"/>
          </p:cNvPicPr>
          <p:nvPr/>
        </p:nvPicPr>
        <p:blipFill rotWithShape="1">
          <a:blip r:embed="rId4">
            <a:extLst>
              <a:ext uri="{28A0092B-C50C-407E-A947-70E740481C1C}">
                <a14:useLocalDpi xmlns:a14="http://schemas.microsoft.com/office/drawing/2010/main" val="0"/>
              </a:ext>
            </a:extLst>
          </a:blip>
          <a:srcRect l="12182" t="20601" r="20586" b="38494"/>
          <a:stretch/>
        </p:blipFill>
        <p:spPr>
          <a:xfrm>
            <a:off x="3491880" y="3742770"/>
            <a:ext cx="2160240" cy="1753325"/>
          </a:xfrm>
          <a:prstGeom prst="rect">
            <a:avLst/>
          </a:prstGeom>
        </p:spPr>
      </p:pic>
    </p:spTree>
    <p:extLst>
      <p:ext uri="{BB962C8B-B14F-4D97-AF65-F5344CB8AC3E}">
        <p14:creationId xmlns:p14="http://schemas.microsoft.com/office/powerpoint/2010/main" val="871407856"/>
      </p:ext>
    </p:extLst>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528" y="908720"/>
            <a:ext cx="8452764" cy="1369606"/>
          </a:xfrm>
          <a:prstGeom prst="rect">
            <a:avLst/>
          </a:prstGeom>
        </p:spPr>
        <p:txBody>
          <a:bodyPr wrap="square">
            <a:spAutoFit/>
          </a:bodyPr>
          <a:lstStyle/>
          <a:p>
            <a:pPr algn="ctr">
              <a:defRPr/>
            </a:pPr>
            <a:r>
              <a:rPr lang="pl-PL" sz="2400" dirty="0" err="1">
                <a:solidFill>
                  <a:schemeClr val="accent2">
                    <a:lumMod val="75000"/>
                  </a:schemeClr>
                </a:solidFill>
              </a:rPr>
              <a:t>Review</a:t>
            </a:r>
            <a:r>
              <a:rPr lang="pl-PL" sz="2400" dirty="0">
                <a:solidFill>
                  <a:schemeClr val="accent2">
                    <a:lumMod val="75000"/>
                  </a:schemeClr>
                </a:solidFill>
              </a:rPr>
              <a:t> of </a:t>
            </a:r>
            <a:r>
              <a:rPr lang="pl-PL" sz="2400" dirty="0" err="1">
                <a:solidFill>
                  <a:schemeClr val="accent2">
                    <a:lumMod val="75000"/>
                  </a:schemeClr>
                </a:solidFill>
              </a:rPr>
              <a:t>methods</a:t>
            </a:r>
            <a:r>
              <a:rPr lang="pl-PL" sz="2400" dirty="0">
                <a:solidFill>
                  <a:schemeClr val="accent2">
                    <a:lumMod val="75000"/>
                  </a:schemeClr>
                </a:solidFill>
              </a:rPr>
              <a:t> </a:t>
            </a:r>
            <a:r>
              <a:rPr lang="en-GB" sz="2400" dirty="0">
                <a:solidFill>
                  <a:schemeClr val="accent2">
                    <a:lumMod val="75000"/>
                  </a:schemeClr>
                </a:solidFill>
              </a:rPr>
              <a:t>of </a:t>
            </a:r>
            <a:r>
              <a:rPr lang="pl-PL" sz="2400" dirty="0">
                <a:solidFill>
                  <a:schemeClr val="accent2">
                    <a:lumMod val="75000"/>
                  </a:schemeClr>
                </a:solidFill>
              </a:rPr>
              <a:t>s</a:t>
            </a:r>
            <a:r>
              <a:rPr lang="en-GB" sz="2400" dirty="0" err="1">
                <a:solidFill>
                  <a:schemeClr val="accent2">
                    <a:lumMod val="75000"/>
                  </a:schemeClr>
                </a:solidFill>
              </a:rPr>
              <a:t>ensing</a:t>
            </a:r>
            <a:r>
              <a:rPr lang="en-GB" sz="2400" dirty="0">
                <a:solidFill>
                  <a:schemeClr val="accent2">
                    <a:lumMod val="75000"/>
                  </a:schemeClr>
                </a:solidFill>
              </a:rPr>
              <a:t> </a:t>
            </a:r>
            <a:r>
              <a:rPr lang="pl-PL" sz="2400" dirty="0">
                <a:solidFill>
                  <a:schemeClr val="accent2">
                    <a:lumMod val="75000"/>
                  </a:schemeClr>
                </a:solidFill>
              </a:rPr>
              <a:t>t</a:t>
            </a:r>
            <a:r>
              <a:rPr lang="en-GB" sz="2400" dirty="0" err="1">
                <a:solidFill>
                  <a:schemeClr val="accent2">
                    <a:lumMod val="75000"/>
                  </a:schemeClr>
                </a:solidFill>
              </a:rPr>
              <a:t>echnologies</a:t>
            </a:r>
            <a:endParaRPr lang="pl-PL" sz="2400" dirty="0">
              <a:solidFill>
                <a:schemeClr val="accent2">
                  <a:lumMod val="75000"/>
                </a:schemeClr>
              </a:solidFill>
            </a:endParaRPr>
          </a:p>
          <a:p>
            <a:pPr algn="ctr">
              <a:defRPr/>
            </a:pPr>
            <a:r>
              <a:rPr lang="en-GB" sz="2400" dirty="0">
                <a:solidFill>
                  <a:schemeClr val="accent2">
                    <a:lumMod val="75000"/>
                  </a:schemeClr>
                </a:solidFill>
              </a:rPr>
              <a:t>for</a:t>
            </a:r>
            <a:r>
              <a:rPr lang="pl-PL" sz="2400" dirty="0">
                <a:solidFill>
                  <a:schemeClr val="accent2">
                    <a:lumMod val="75000"/>
                  </a:schemeClr>
                </a:solidFill>
              </a:rPr>
              <a:t> posturę and body</a:t>
            </a:r>
            <a:r>
              <a:rPr lang="en-GB" sz="2400" dirty="0">
                <a:solidFill>
                  <a:schemeClr val="accent2">
                    <a:lumMod val="75000"/>
                  </a:schemeClr>
                </a:solidFill>
              </a:rPr>
              <a:t> </a:t>
            </a:r>
            <a:r>
              <a:rPr lang="pl-PL" sz="2400" dirty="0">
                <a:solidFill>
                  <a:schemeClr val="accent2">
                    <a:lumMod val="75000"/>
                  </a:schemeClr>
                </a:solidFill>
              </a:rPr>
              <a:t>m</a:t>
            </a:r>
            <a:r>
              <a:rPr lang="en-GB" sz="2400" dirty="0" err="1">
                <a:solidFill>
                  <a:schemeClr val="accent2">
                    <a:lumMod val="75000"/>
                  </a:schemeClr>
                </a:solidFill>
              </a:rPr>
              <a:t>otion</a:t>
            </a:r>
            <a:r>
              <a:rPr lang="en-GB" sz="2400" dirty="0">
                <a:solidFill>
                  <a:schemeClr val="accent2">
                    <a:lumMod val="75000"/>
                  </a:schemeClr>
                </a:solidFill>
              </a:rPr>
              <a:t> </a:t>
            </a:r>
            <a:r>
              <a:rPr lang="pl-PL" sz="2400" dirty="0">
                <a:solidFill>
                  <a:schemeClr val="accent2">
                    <a:lumMod val="75000"/>
                  </a:schemeClr>
                </a:solidFill>
              </a:rPr>
              <a:t>d</a:t>
            </a:r>
            <a:r>
              <a:rPr lang="en-GB" sz="2400" dirty="0" err="1">
                <a:solidFill>
                  <a:schemeClr val="accent2">
                    <a:lumMod val="75000"/>
                  </a:schemeClr>
                </a:solidFill>
              </a:rPr>
              <a:t>etection</a:t>
            </a:r>
            <a:r>
              <a:rPr lang="pl-PL" sz="2400" dirty="0">
                <a:solidFill>
                  <a:schemeClr val="accent2">
                    <a:lumMod val="75000"/>
                  </a:schemeClr>
                </a:solidFill>
              </a:rPr>
              <a:t>.  </a:t>
            </a:r>
          </a:p>
          <a:p>
            <a:pPr algn="ctr">
              <a:defRPr/>
            </a:pPr>
            <a:endParaRPr lang="en-US" sz="1100" dirty="0">
              <a:solidFill>
                <a:schemeClr val="accent2">
                  <a:lumMod val="75000"/>
                </a:schemeClr>
              </a:solidFill>
            </a:endParaRPr>
          </a:p>
          <a:p>
            <a:pPr algn="ctr">
              <a:defRPr/>
            </a:pPr>
            <a:r>
              <a:rPr lang="pl-PL" sz="2400" b="0" dirty="0" err="1">
                <a:solidFill>
                  <a:schemeClr val="accent2">
                    <a:lumMod val="75000"/>
                  </a:schemeClr>
                </a:solidFill>
                <a:highlight>
                  <a:srgbClr val="FFFF00"/>
                </a:highlight>
              </a:rPr>
              <a:t>Vision-Based</a:t>
            </a:r>
            <a:r>
              <a:rPr lang="pl-PL" sz="2400" b="0" dirty="0">
                <a:solidFill>
                  <a:schemeClr val="accent2">
                    <a:lumMod val="75000"/>
                  </a:schemeClr>
                </a:solidFill>
                <a:highlight>
                  <a:srgbClr val="FFFF00"/>
                </a:highlight>
              </a:rPr>
              <a:t> Systems</a:t>
            </a:r>
            <a:endParaRPr lang="en-US" sz="2400" b="0" dirty="0">
              <a:solidFill>
                <a:schemeClr val="accent2">
                  <a:lumMod val="75000"/>
                </a:schemeClr>
              </a:solidFill>
              <a:highlight>
                <a:srgbClr val="FFFF00"/>
              </a:highlight>
            </a:endParaRPr>
          </a:p>
        </p:txBody>
      </p:sp>
      <p:sp>
        <p:nvSpPr>
          <p:cNvPr id="9" name="Prostokąt 3">
            <a:extLst>
              <a:ext uri="{FF2B5EF4-FFF2-40B4-BE49-F238E27FC236}">
                <a16:creationId xmlns:a16="http://schemas.microsoft.com/office/drawing/2014/main" id="{4E81B037-89E7-420D-AB1F-8D32EE150983}"/>
              </a:ext>
            </a:extLst>
          </p:cNvPr>
          <p:cNvSpPr/>
          <p:nvPr/>
        </p:nvSpPr>
        <p:spPr>
          <a:xfrm>
            <a:off x="193426" y="2625910"/>
            <a:ext cx="8712968" cy="3170099"/>
          </a:xfrm>
          <a:prstGeom prst="rect">
            <a:avLst/>
          </a:prstGeom>
        </p:spPr>
        <p:txBody>
          <a:bodyPr wrap="square">
            <a:spAutoFit/>
          </a:bodyPr>
          <a:lstStyle/>
          <a:p>
            <a:pPr marL="342900" indent="-342900" algn="just">
              <a:buFont typeface="Arial" panose="020B0604020202020204" pitchFamily="34" charset="0"/>
              <a:buChar char="•"/>
              <a:defRPr/>
            </a:pPr>
            <a:r>
              <a:rPr lang="en-GB" sz="2000" b="0" dirty="0">
                <a:solidFill>
                  <a:schemeClr val="accent2">
                    <a:lumMod val="75000"/>
                  </a:schemeClr>
                </a:solidFill>
              </a:rPr>
              <a:t>Vision-based systems consist of high-speed cameras and reflection markers or 3D</a:t>
            </a:r>
            <a:r>
              <a:rPr lang="pl-PL" sz="2000" b="0" dirty="0">
                <a:solidFill>
                  <a:schemeClr val="accent2">
                    <a:lumMod val="75000"/>
                  </a:schemeClr>
                </a:solidFill>
              </a:rPr>
              <a:t> </a:t>
            </a:r>
            <a:r>
              <a:rPr lang="en-GB" sz="2000" b="0" dirty="0">
                <a:solidFill>
                  <a:schemeClr val="accent2">
                    <a:lumMod val="75000"/>
                  </a:schemeClr>
                </a:solidFill>
              </a:rPr>
              <a:t>cameras. Their operation highly depends on adjusting camera settings, selecting proper lighting</a:t>
            </a:r>
            <a:r>
              <a:rPr lang="pl-PL" sz="2000" b="0" dirty="0">
                <a:solidFill>
                  <a:schemeClr val="accent2">
                    <a:lumMod val="75000"/>
                  </a:schemeClr>
                </a:solidFill>
              </a:rPr>
              <a:t> </a:t>
            </a:r>
            <a:r>
              <a:rPr lang="en-GB" sz="2000" b="0" dirty="0">
                <a:solidFill>
                  <a:schemeClr val="accent2">
                    <a:lumMod val="75000"/>
                  </a:schemeClr>
                </a:solidFill>
              </a:rPr>
              <a:t>conditions,</a:t>
            </a:r>
            <a:r>
              <a:rPr lang="pl-PL" sz="2000" b="0" dirty="0">
                <a:solidFill>
                  <a:schemeClr val="accent2">
                    <a:lumMod val="75000"/>
                  </a:schemeClr>
                </a:solidFill>
              </a:rPr>
              <a:t> </a:t>
            </a:r>
            <a:r>
              <a:rPr lang="en-GB" sz="2000" b="0" dirty="0">
                <a:solidFill>
                  <a:schemeClr val="accent2">
                    <a:lumMod val="75000"/>
                  </a:schemeClr>
                </a:solidFill>
              </a:rPr>
              <a:t>and the use of video/image processing algorithms. </a:t>
            </a:r>
            <a:endParaRPr lang="pl-PL" sz="2000" b="0" dirty="0">
              <a:solidFill>
                <a:schemeClr val="accent2">
                  <a:lumMod val="75000"/>
                </a:schemeClr>
              </a:solidFill>
            </a:endParaRPr>
          </a:p>
          <a:p>
            <a:pPr marL="342900" indent="-342900" algn="just">
              <a:buFont typeface="Arial" panose="020B0604020202020204" pitchFamily="34" charset="0"/>
              <a:buChar char="•"/>
              <a:defRPr/>
            </a:pPr>
            <a:r>
              <a:rPr lang="en-GB" sz="2000" b="0" dirty="0">
                <a:solidFill>
                  <a:schemeClr val="accent2">
                    <a:lumMod val="75000"/>
                  </a:schemeClr>
                </a:solidFill>
              </a:rPr>
              <a:t>Vision-based systems can be divided into two categories</a:t>
            </a:r>
            <a:r>
              <a:rPr lang="pl-PL" sz="2000" b="0" dirty="0">
                <a:solidFill>
                  <a:schemeClr val="accent2">
                    <a:lumMod val="75000"/>
                  </a:schemeClr>
                </a:solidFill>
              </a:rPr>
              <a:t>:</a:t>
            </a:r>
          </a:p>
          <a:p>
            <a:pPr marL="800100" lvl="1" indent="-342900" algn="just">
              <a:buFont typeface="Wingdings" panose="05000000000000000000" pitchFamily="2" charset="2"/>
              <a:buChar char="Ø"/>
              <a:defRPr/>
            </a:pPr>
            <a:r>
              <a:rPr lang="en-GB" sz="2000" b="0" dirty="0">
                <a:solidFill>
                  <a:schemeClr val="accent2">
                    <a:lumMod val="75000"/>
                  </a:schemeClr>
                </a:solidFill>
              </a:rPr>
              <a:t>marker-based systems </a:t>
            </a:r>
            <a:endParaRPr lang="pl-PL" sz="2000" b="0" dirty="0">
              <a:solidFill>
                <a:schemeClr val="accent2">
                  <a:lumMod val="75000"/>
                </a:schemeClr>
              </a:solidFill>
            </a:endParaRPr>
          </a:p>
          <a:p>
            <a:pPr marL="800100" lvl="1" indent="-342900" algn="just">
              <a:buFont typeface="Wingdings" panose="05000000000000000000" pitchFamily="2" charset="2"/>
              <a:buChar char="Ø"/>
              <a:defRPr/>
            </a:pPr>
            <a:r>
              <a:rPr lang="en-GB" sz="2000" b="0" dirty="0">
                <a:solidFill>
                  <a:schemeClr val="accent2">
                    <a:lumMod val="75000"/>
                  </a:schemeClr>
                </a:solidFill>
              </a:rPr>
              <a:t>marker-less systems</a:t>
            </a:r>
            <a:endParaRPr lang="pl-PL" sz="2000" b="0" dirty="0">
              <a:solidFill>
                <a:schemeClr val="accent2">
                  <a:lumMod val="75000"/>
                </a:schemeClr>
              </a:solidFill>
            </a:endParaRPr>
          </a:p>
          <a:p>
            <a:pPr marL="342900" indent="-342900" algn="just">
              <a:buFont typeface="Arial" panose="020B0604020202020204" pitchFamily="34" charset="0"/>
              <a:buChar char="•"/>
              <a:defRPr/>
            </a:pPr>
            <a:r>
              <a:rPr lang="en-GB" sz="2000" b="0" dirty="0">
                <a:solidFill>
                  <a:schemeClr val="accent2">
                    <a:lumMod val="75000"/>
                  </a:schemeClr>
                </a:solidFill>
              </a:rPr>
              <a:t>Vision-based systems can provide precise and accurate measurements, but their use is</a:t>
            </a:r>
            <a:r>
              <a:rPr lang="pl-PL" sz="2000" b="0" dirty="0">
                <a:solidFill>
                  <a:schemeClr val="accent2">
                    <a:lumMod val="75000"/>
                  </a:schemeClr>
                </a:solidFill>
              </a:rPr>
              <a:t> </a:t>
            </a:r>
            <a:r>
              <a:rPr lang="en-GB" sz="2000" b="0" dirty="0">
                <a:solidFill>
                  <a:schemeClr val="accent2">
                    <a:lumMod val="75000"/>
                  </a:schemeClr>
                </a:solidFill>
              </a:rPr>
              <a:t>limited to the laboratory setting. Additionally, their costs are relatively high.</a:t>
            </a:r>
            <a:endParaRPr lang="pl-PL" sz="2000" b="0" dirty="0">
              <a:solidFill>
                <a:schemeClr val="accent2">
                  <a:lumMod val="75000"/>
                </a:schemeClr>
              </a:solidFill>
            </a:endParaRPr>
          </a:p>
        </p:txBody>
      </p:sp>
    </p:spTree>
    <p:extLst>
      <p:ext uri="{BB962C8B-B14F-4D97-AF65-F5344CB8AC3E}">
        <p14:creationId xmlns:p14="http://schemas.microsoft.com/office/powerpoint/2010/main" val="176720299"/>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40354" y="908720"/>
            <a:ext cx="8135938" cy="1369606"/>
          </a:xfrm>
          <a:prstGeom prst="rect">
            <a:avLst/>
          </a:prstGeom>
        </p:spPr>
        <p:txBody>
          <a:bodyPr>
            <a:spAutoFit/>
          </a:bodyPr>
          <a:lstStyle/>
          <a:p>
            <a:pPr algn="ctr">
              <a:defRPr/>
            </a:pPr>
            <a:r>
              <a:rPr lang="pl-PL" sz="2400" dirty="0" err="1">
                <a:solidFill>
                  <a:schemeClr val="accent2">
                    <a:lumMod val="75000"/>
                  </a:schemeClr>
                </a:solidFill>
              </a:rPr>
              <a:t>Dratf</a:t>
            </a:r>
            <a:r>
              <a:rPr lang="pl-PL" sz="2400" dirty="0">
                <a:solidFill>
                  <a:schemeClr val="accent2">
                    <a:lumMod val="75000"/>
                  </a:schemeClr>
                </a:solidFill>
              </a:rPr>
              <a:t> to </a:t>
            </a:r>
            <a:r>
              <a:rPr lang="pl-PL" sz="2400" dirty="0" err="1">
                <a:solidFill>
                  <a:schemeClr val="accent2">
                    <a:lumMod val="75000"/>
                  </a:schemeClr>
                </a:solidFill>
              </a:rPr>
              <a:t>Antrop</a:t>
            </a:r>
            <a:r>
              <a:rPr lang="pl-PL" sz="2400" dirty="0">
                <a:solidFill>
                  <a:schemeClr val="accent2">
                    <a:lumMod val="75000"/>
                  </a:schemeClr>
                </a:solidFill>
              </a:rPr>
              <a:t>.: </a:t>
            </a:r>
            <a:r>
              <a:rPr lang="pl-PL" sz="2400" dirty="0" err="1">
                <a:solidFill>
                  <a:schemeClr val="accent2">
                    <a:lumMod val="75000"/>
                  </a:schemeClr>
                </a:solidFill>
              </a:rPr>
              <a:t>Review</a:t>
            </a:r>
            <a:r>
              <a:rPr lang="pl-PL" sz="2400" dirty="0">
                <a:solidFill>
                  <a:schemeClr val="accent2">
                    <a:lumMod val="75000"/>
                  </a:schemeClr>
                </a:solidFill>
              </a:rPr>
              <a:t> of </a:t>
            </a:r>
            <a:r>
              <a:rPr lang="pl-PL" sz="2400" dirty="0" err="1">
                <a:solidFill>
                  <a:schemeClr val="accent2">
                    <a:lumMod val="75000"/>
                  </a:schemeClr>
                </a:solidFill>
              </a:rPr>
              <a:t>methods</a:t>
            </a:r>
            <a:r>
              <a:rPr lang="pl-PL" sz="2400" dirty="0">
                <a:solidFill>
                  <a:schemeClr val="accent2">
                    <a:lumMod val="75000"/>
                  </a:schemeClr>
                </a:solidFill>
              </a:rPr>
              <a:t> </a:t>
            </a:r>
            <a:r>
              <a:rPr lang="en-GB" sz="2400" dirty="0">
                <a:solidFill>
                  <a:schemeClr val="accent2">
                    <a:lumMod val="75000"/>
                  </a:schemeClr>
                </a:solidFill>
              </a:rPr>
              <a:t>of Sensing Technologies for Body Motion Detection</a:t>
            </a:r>
            <a:r>
              <a:rPr lang="pl-PL" sz="2400" dirty="0">
                <a:solidFill>
                  <a:schemeClr val="accent2">
                    <a:lumMod val="75000"/>
                  </a:schemeClr>
                </a:solidFill>
              </a:rPr>
              <a:t>.  </a:t>
            </a:r>
          </a:p>
          <a:p>
            <a:pPr algn="ctr">
              <a:defRPr/>
            </a:pPr>
            <a:endParaRPr lang="en-US" sz="1100" dirty="0">
              <a:solidFill>
                <a:schemeClr val="accent2">
                  <a:lumMod val="75000"/>
                </a:schemeClr>
              </a:solidFill>
            </a:endParaRPr>
          </a:p>
          <a:p>
            <a:pPr algn="ctr">
              <a:defRPr/>
            </a:pPr>
            <a:r>
              <a:rPr lang="pl-PL" sz="2400" b="0" dirty="0">
                <a:solidFill>
                  <a:schemeClr val="accent2">
                    <a:lumMod val="75000"/>
                  </a:schemeClr>
                </a:solidFill>
                <a:highlight>
                  <a:srgbClr val="FFFF00"/>
                </a:highlight>
              </a:rPr>
              <a:t>I. </a:t>
            </a:r>
            <a:r>
              <a:rPr lang="pl-PL" sz="2400" b="0" dirty="0" err="1">
                <a:solidFill>
                  <a:schemeClr val="accent2">
                    <a:lumMod val="75000"/>
                  </a:schemeClr>
                </a:solidFill>
                <a:highlight>
                  <a:srgbClr val="FFFF00"/>
                </a:highlight>
              </a:rPr>
              <a:t>Vision-Based</a:t>
            </a:r>
            <a:r>
              <a:rPr lang="pl-PL" sz="2400" b="0" dirty="0">
                <a:solidFill>
                  <a:schemeClr val="accent2">
                    <a:lumMod val="75000"/>
                  </a:schemeClr>
                </a:solidFill>
                <a:highlight>
                  <a:srgbClr val="FFFF00"/>
                </a:highlight>
              </a:rPr>
              <a:t> Systems</a:t>
            </a:r>
            <a:endParaRPr lang="en-US" sz="2400" b="0" dirty="0">
              <a:solidFill>
                <a:schemeClr val="accent2">
                  <a:lumMod val="75000"/>
                </a:schemeClr>
              </a:solidFill>
              <a:highlight>
                <a:srgbClr val="FFFF00"/>
              </a:highlight>
            </a:endParaRPr>
          </a:p>
        </p:txBody>
      </p:sp>
      <p:pic>
        <p:nvPicPr>
          <p:cNvPr id="4" name="Obraz 3">
            <a:extLst>
              <a:ext uri="{FF2B5EF4-FFF2-40B4-BE49-F238E27FC236}">
                <a16:creationId xmlns:a16="http://schemas.microsoft.com/office/drawing/2014/main" id="{954CC2CB-9359-47A2-A989-64FE7A09D289}"/>
              </a:ext>
            </a:extLst>
          </p:cNvPr>
          <p:cNvPicPr>
            <a:picLocks noChangeAspect="1"/>
          </p:cNvPicPr>
          <p:nvPr/>
        </p:nvPicPr>
        <p:blipFill rotWithShape="1">
          <a:blip r:embed="rId3"/>
          <a:srcRect l="35038" t="19200" r="36612" b="30400"/>
          <a:stretch/>
        </p:blipFill>
        <p:spPr>
          <a:xfrm>
            <a:off x="899592" y="2348880"/>
            <a:ext cx="3600403" cy="3600400"/>
          </a:xfrm>
          <a:prstGeom prst="rect">
            <a:avLst/>
          </a:prstGeom>
        </p:spPr>
      </p:pic>
      <p:pic>
        <p:nvPicPr>
          <p:cNvPr id="1026" name="Picture 2">
            <a:extLst>
              <a:ext uri="{FF2B5EF4-FFF2-40B4-BE49-F238E27FC236}">
                <a16:creationId xmlns:a16="http://schemas.microsoft.com/office/drawing/2014/main" id="{52449ED8-75D3-49C5-93D1-8B8FE962FF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27"/>
          <a:stretch/>
        </p:blipFill>
        <p:spPr bwMode="auto">
          <a:xfrm>
            <a:off x="4740537" y="2348880"/>
            <a:ext cx="3672409" cy="362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579585"/>
      </p:ext>
    </p:extLst>
  </p:cSld>
  <p:clrMapOvr>
    <a:masterClrMapping/>
  </p:clrMapOvr>
  <p:transition advClick="0" advTm="3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40354" y="908720"/>
            <a:ext cx="8135938" cy="1369606"/>
          </a:xfrm>
          <a:prstGeom prst="rect">
            <a:avLst/>
          </a:prstGeom>
        </p:spPr>
        <p:txBody>
          <a:bodyPr>
            <a:spAutoFit/>
          </a:bodyPr>
          <a:lstStyle/>
          <a:p>
            <a:pPr algn="ctr">
              <a:defRPr/>
            </a:pPr>
            <a:r>
              <a:rPr lang="pl-PL" sz="2400" dirty="0" err="1">
                <a:solidFill>
                  <a:schemeClr val="accent2">
                    <a:lumMod val="75000"/>
                  </a:schemeClr>
                </a:solidFill>
              </a:rPr>
              <a:t>Review</a:t>
            </a:r>
            <a:r>
              <a:rPr lang="pl-PL" sz="2400" dirty="0">
                <a:solidFill>
                  <a:schemeClr val="accent2">
                    <a:lumMod val="75000"/>
                  </a:schemeClr>
                </a:solidFill>
              </a:rPr>
              <a:t> of </a:t>
            </a:r>
            <a:r>
              <a:rPr lang="pl-PL" sz="2400" dirty="0" err="1">
                <a:solidFill>
                  <a:schemeClr val="accent2">
                    <a:lumMod val="75000"/>
                  </a:schemeClr>
                </a:solidFill>
              </a:rPr>
              <a:t>methods</a:t>
            </a:r>
            <a:r>
              <a:rPr lang="pl-PL" sz="2400" dirty="0">
                <a:solidFill>
                  <a:schemeClr val="accent2">
                    <a:lumMod val="75000"/>
                  </a:schemeClr>
                </a:solidFill>
              </a:rPr>
              <a:t> </a:t>
            </a:r>
            <a:r>
              <a:rPr lang="en-GB" sz="2400" dirty="0">
                <a:solidFill>
                  <a:schemeClr val="accent2">
                    <a:lumMod val="75000"/>
                  </a:schemeClr>
                </a:solidFill>
              </a:rPr>
              <a:t>of Sensing Technologies for Body Motion Detection</a:t>
            </a:r>
            <a:r>
              <a:rPr lang="pl-PL" sz="2400" dirty="0">
                <a:solidFill>
                  <a:schemeClr val="accent2">
                    <a:lumMod val="75000"/>
                  </a:schemeClr>
                </a:solidFill>
              </a:rPr>
              <a:t>.  </a:t>
            </a:r>
          </a:p>
          <a:p>
            <a:pPr algn="ctr">
              <a:defRPr/>
            </a:pPr>
            <a:endParaRPr lang="en-US" sz="1100" dirty="0">
              <a:solidFill>
                <a:schemeClr val="accent2">
                  <a:lumMod val="75000"/>
                </a:schemeClr>
              </a:solidFill>
            </a:endParaRPr>
          </a:p>
          <a:p>
            <a:pPr algn="ctr">
              <a:defRPr/>
            </a:pPr>
            <a:r>
              <a:rPr lang="pl-PL" sz="2400" b="0" dirty="0" err="1">
                <a:solidFill>
                  <a:schemeClr val="accent2">
                    <a:lumMod val="75000"/>
                  </a:schemeClr>
                </a:solidFill>
                <a:highlight>
                  <a:srgbClr val="FFFF00"/>
                </a:highlight>
              </a:rPr>
              <a:t>Vision-Based</a:t>
            </a:r>
            <a:r>
              <a:rPr lang="pl-PL" sz="2400" b="0" dirty="0">
                <a:solidFill>
                  <a:schemeClr val="accent2">
                    <a:lumMod val="75000"/>
                  </a:schemeClr>
                </a:solidFill>
                <a:highlight>
                  <a:srgbClr val="FFFF00"/>
                </a:highlight>
              </a:rPr>
              <a:t> Systems</a:t>
            </a:r>
            <a:endParaRPr lang="en-US" sz="2400" b="0" dirty="0">
              <a:solidFill>
                <a:schemeClr val="accent2">
                  <a:lumMod val="75000"/>
                </a:schemeClr>
              </a:solidFill>
              <a:highlight>
                <a:srgbClr val="FFFF00"/>
              </a:highlight>
            </a:endParaRPr>
          </a:p>
        </p:txBody>
      </p:sp>
      <p:sp>
        <p:nvSpPr>
          <p:cNvPr id="9" name="Prostokąt 3">
            <a:extLst>
              <a:ext uri="{FF2B5EF4-FFF2-40B4-BE49-F238E27FC236}">
                <a16:creationId xmlns:a16="http://schemas.microsoft.com/office/drawing/2014/main" id="{4E81B037-89E7-420D-AB1F-8D32EE150983}"/>
              </a:ext>
            </a:extLst>
          </p:cNvPr>
          <p:cNvSpPr/>
          <p:nvPr/>
        </p:nvSpPr>
        <p:spPr>
          <a:xfrm>
            <a:off x="179512" y="2635165"/>
            <a:ext cx="8712968" cy="3170099"/>
          </a:xfrm>
          <a:prstGeom prst="rect">
            <a:avLst/>
          </a:prstGeom>
        </p:spPr>
        <p:txBody>
          <a:bodyPr wrap="square">
            <a:spAutoFit/>
          </a:bodyPr>
          <a:lstStyle/>
          <a:p>
            <a:pPr marL="342900" indent="-342900" algn="just">
              <a:buFont typeface="Arial" panose="020B0604020202020204" pitchFamily="34" charset="0"/>
              <a:buChar char="•"/>
              <a:defRPr/>
            </a:pPr>
            <a:r>
              <a:rPr lang="en-GB" sz="2000" dirty="0">
                <a:solidFill>
                  <a:schemeClr val="accent2">
                    <a:lumMod val="75000"/>
                  </a:schemeClr>
                </a:solidFill>
                <a:highlight>
                  <a:srgbClr val="00FF00"/>
                </a:highlight>
              </a:rPr>
              <a:t>Marker-based systems </a:t>
            </a:r>
            <a:r>
              <a:rPr lang="en-GB" sz="2000" b="0" dirty="0">
                <a:solidFill>
                  <a:schemeClr val="accent2">
                    <a:lumMod val="75000"/>
                  </a:schemeClr>
                </a:solidFill>
              </a:rPr>
              <a:t>require reflection or transmitting markers for the measurement of physical</a:t>
            </a:r>
            <a:r>
              <a:rPr lang="pl-PL" sz="2000" b="0" dirty="0">
                <a:solidFill>
                  <a:schemeClr val="accent2">
                    <a:lumMod val="75000"/>
                  </a:schemeClr>
                </a:solidFill>
              </a:rPr>
              <a:t> </a:t>
            </a:r>
            <a:r>
              <a:rPr lang="en-GB" sz="2000" b="0" dirty="0">
                <a:solidFill>
                  <a:schemeClr val="accent2">
                    <a:lumMod val="75000"/>
                  </a:schemeClr>
                </a:solidFill>
              </a:rPr>
              <a:t>movement. It uses infrared optical or high-speed cameras to detect the light reflection of the markers</a:t>
            </a:r>
            <a:r>
              <a:rPr lang="pl-PL" sz="2000" b="0" dirty="0">
                <a:solidFill>
                  <a:schemeClr val="accent2">
                    <a:lumMod val="75000"/>
                  </a:schemeClr>
                </a:solidFill>
              </a:rPr>
              <a:t> </a:t>
            </a:r>
            <a:r>
              <a:rPr lang="en-GB" sz="2000" b="0" dirty="0">
                <a:solidFill>
                  <a:schemeClr val="accent2">
                    <a:lumMod val="75000"/>
                  </a:schemeClr>
                </a:solidFill>
              </a:rPr>
              <a:t>and measures activity using the computation of the markers’ trajectories in a three-dimensional</a:t>
            </a:r>
            <a:r>
              <a:rPr lang="pl-PL" sz="2000" b="0" dirty="0">
                <a:solidFill>
                  <a:schemeClr val="accent2">
                    <a:lumMod val="75000"/>
                  </a:schemeClr>
                </a:solidFill>
              </a:rPr>
              <a:t> </a:t>
            </a:r>
            <a:r>
              <a:rPr lang="en-GB" sz="2000" b="0" dirty="0">
                <a:solidFill>
                  <a:schemeClr val="accent2">
                    <a:lumMod val="75000"/>
                  </a:schemeClr>
                </a:solidFill>
              </a:rPr>
              <a:t>space</a:t>
            </a:r>
            <a:endParaRPr lang="pl-PL" sz="2000" b="0" dirty="0">
              <a:solidFill>
                <a:schemeClr val="accent2">
                  <a:lumMod val="75000"/>
                </a:schemeClr>
              </a:solidFill>
            </a:endParaRPr>
          </a:p>
          <a:p>
            <a:pPr marL="342900" indent="-342900" algn="just">
              <a:buFont typeface="Arial" panose="020B0604020202020204" pitchFamily="34" charset="0"/>
              <a:buChar char="•"/>
              <a:defRPr/>
            </a:pPr>
            <a:r>
              <a:rPr lang="en-GB" sz="2000" dirty="0">
                <a:solidFill>
                  <a:schemeClr val="accent2">
                    <a:lumMod val="75000"/>
                  </a:schemeClr>
                </a:solidFill>
                <a:highlight>
                  <a:srgbClr val="00FF00"/>
                </a:highlight>
              </a:rPr>
              <a:t>Marker-less vision-based systems </a:t>
            </a:r>
            <a:r>
              <a:rPr lang="en-GB" sz="2000" b="0" dirty="0">
                <a:solidFill>
                  <a:schemeClr val="accent2">
                    <a:lumMod val="75000"/>
                  </a:schemeClr>
                </a:solidFill>
              </a:rPr>
              <a:t>use multi-cameras, IR sensors, or RGB-D cameras in the analysis</a:t>
            </a:r>
            <a:r>
              <a:rPr lang="pl-PL" sz="2000" b="0" dirty="0">
                <a:solidFill>
                  <a:schemeClr val="accent2">
                    <a:lumMod val="75000"/>
                  </a:schemeClr>
                </a:solidFill>
              </a:rPr>
              <a:t> </a:t>
            </a:r>
            <a:r>
              <a:rPr lang="en-GB" sz="2000" b="0" dirty="0">
                <a:solidFill>
                  <a:schemeClr val="accent2">
                    <a:lumMod val="75000"/>
                  </a:schemeClr>
                </a:solidFill>
              </a:rPr>
              <a:t>of body movements or postures. The analyses could be done with a single image or video clips and do</a:t>
            </a:r>
            <a:r>
              <a:rPr lang="pl-PL" sz="2000" b="0" dirty="0">
                <a:solidFill>
                  <a:schemeClr val="accent2">
                    <a:lumMod val="75000"/>
                  </a:schemeClr>
                </a:solidFill>
              </a:rPr>
              <a:t> </a:t>
            </a:r>
            <a:r>
              <a:rPr lang="en-GB" sz="2000" b="0" dirty="0">
                <a:solidFill>
                  <a:schemeClr val="accent2">
                    <a:lumMod val="75000"/>
                  </a:schemeClr>
                </a:solidFill>
              </a:rPr>
              <a:t>not require the attachment of markers to individuals.</a:t>
            </a:r>
            <a:r>
              <a:rPr lang="pl-PL" sz="2000" b="0" dirty="0">
                <a:solidFill>
                  <a:schemeClr val="accent2">
                    <a:lumMod val="75000"/>
                  </a:schemeClr>
                </a:solidFill>
              </a:rPr>
              <a:t> </a:t>
            </a:r>
            <a:r>
              <a:rPr lang="en-GB" sz="2000" b="0" dirty="0">
                <a:solidFill>
                  <a:schemeClr val="accent2">
                    <a:lumMod val="75000"/>
                  </a:schemeClr>
                </a:solidFill>
              </a:rPr>
              <a:t>Microsoft Kinect is a well-known commercialised marker-less motion-capturing system</a:t>
            </a:r>
            <a:endParaRPr lang="pl-PL" sz="2000" b="0" dirty="0">
              <a:solidFill>
                <a:schemeClr val="accent2">
                  <a:lumMod val="75000"/>
                </a:schemeClr>
              </a:solidFill>
            </a:endParaRPr>
          </a:p>
        </p:txBody>
      </p:sp>
    </p:spTree>
    <p:extLst>
      <p:ext uri="{BB962C8B-B14F-4D97-AF65-F5344CB8AC3E}">
        <p14:creationId xmlns:p14="http://schemas.microsoft.com/office/powerpoint/2010/main" val="2439710595"/>
      </p:ext>
    </p:extLst>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40354" y="908720"/>
            <a:ext cx="8135938" cy="1369606"/>
          </a:xfrm>
          <a:prstGeom prst="rect">
            <a:avLst/>
          </a:prstGeom>
        </p:spPr>
        <p:txBody>
          <a:bodyPr>
            <a:spAutoFit/>
          </a:bodyPr>
          <a:lstStyle/>
          <a:p>
            <a:pPr algn="ctr">
              <a:defRPr/>
            </a:pPr>
            <a:r>
              <a:rPr lang="pl-PL" sz="2400" dirty="0" err="1">
                <a:solidFill>
                  <a:schemeClr val="accent2">
                    <a:lumMod val="75000"/>
                  </a:schemeClr>
                </a:solidFill>
              </a:rPr>
              <a:t>Review</a:t>
            </a:r>
            <a:r>
              <a:rPr lang="pl-PL" sz="2400" dirty="0">
                <a:solidFill>
                  <a:schemeClr val="accent2">
                    <a:lumMod val="75000"/>
                  </a:schemeClr>
                </a:solidFill>
              </a:rPr>
              <a:t> of </a:t>
            </a:r>
            <a:r>
              <a:rPr lang="pl-PL" sz="2400" dirty="0" err="1">
                <a:solidFill>
                  <a:schemeClr val="accent2">
                    <a:lumMod val="75000"/>
                  </a:schemeClr>
                </a:solidFill>
              </a:rPr>
              <a:t>methods</a:t>
            </a:r>
            <a:r>
              <a:rPr lang="pl-PL" sz="2400" dirty="0">
                <a:solidFill>
                  <a:schemeClr val="accent2">
                    <a:lumMod val="75000"/>
                  </a:schemeClr>
                </a:solidFill>
              </a:rPr>
              <a:t> </a:t>
            </a:r>
            <a:r>
              <a:rPr lang="en-GB" sz="2400" dirty="0">
                <a:solidFill>
                  <a:schemeClr val="accent2">
                    <a:lumMod val="75000"/>
                  </a:schemeClr>
                </a:solidFill>
              </a:rPr>
              <a:t>of Sensing Technologies for Body Motion Detection</a:t>
            </a:r>
            <a:r>
              <a:rPr lang="pl-PL" sz="2400" dirty="0">
                <a:solidFill>
                  <a:schemeClr val="accent2">
                    <a:lumMod val="75000"/>
                  </a:schemeClr>
                </a:solidFill>
              </a:rPr>
              <a:t>.  </a:t>
            </a:r>
          </a:p>
          <a:p>
            <a:pPr algn="ctr">
              <a:defRPr/>
            </a:pPr>
            <a:endParaRPr lang="en-US" sz="1100" dirty="0">
              <a:solidFill>
                <a:schemeClr val="accent2">
                  <a:lumMod val="75000"/>
                </a:schemeClr>
              </a:solidFill>
            </a:endParaRPr>
          </a:p>
          <a:p>
            <a:pPr algn="ctr">
              <a:defRPr/>
            </a:pPr>
            <a:r>
              <a:rPr lang="pl-PL" sz="2400" b="0" dirty="0" err="1">
                <a:solidFill>
                  <a:schemeClr val="accent2">
                    <a:lumMod val="75000"/>
                  </a:schemeClr>
                </a:solidFill>
                <a:highlight>
                  <a:srgbClr val="FFFF00"/>
                </a:highlight>
              </a:rPr>
              <a:t>Vision-Based</a:t>
            </a:r>
            <a:r>
              <a:rPr lang="pl-PL" sz="2400" b="0" dirty="0">
                <a:solidFill>
                  <a:schemeClr val="accent2">
                    <a:lumMod val="75000"/>
                  </a:schemeClr>
                </a:solidFill>
                <a:highlight>
                  <a:srgbClr val="FFFF00"/>
                </a:highlight>
              </a:rPr>
              <a:t> Systems</a:t>
            </a:r>
            <a:endParaRPr lang="en-US" sz="2400" b="0" dirty="0">
              <a:solidFill>
                <a:schemeClr val="accent2">
                  <a:lumMod val="75000"/>
                </a:schemeClr>
              </a:solidFill>
              <a:highlight>
                <a:srgbClr val="FFFF00"/>
              </a:highlight>
            </a:endParaRPr>
          </a:p>
        </p:txBody>
      </p:sp>
      <p:sp>
        <p:nvSpPr>
          <p:cNvPr id="9" name="Prostokąt 3">
            <a:extLst>
              <a:ext uri="{FF2B5EF4-FFF2-40B4-BE49-F238E27FC236}">
                <a16:creationId xmlns:a16="http://schemas.microsoft.com/office/drawing/2014/main" id="{4E81B037-89E7-420D-AB1F-8D32EE150983}"/>
              </a:ext>
            </a:extLst>
          </p:cNvPr>
          <p:cNvSpPr/>
          <p:nvPr/>
        </p:nvSpPr>
        <p:spPr>
          <a:xfrm>
            <a:off x="575556" y="2471405"/>
            <a:ext cx="7992888" cy="3477875"/>
          </a:xfrm>
          <a:prstGeom prst="rect">
            <a:avLst/>
          </a:prstGeom>
        </p:spPr>
        <p:txBody>
          <a:bodyPr wrap="square">
            <a:spAutoFit/>
          </a:bodyPr>
          <a:lstStyle/>
          <a:p>
            <a:pPr marL="342900" indent="-342900">
              <a:buFont typeface="Arial" panose="020B0604020202020204" pitchFamily="34" charset="0"/>
              <a:buChar char="•"/>
              <a:defRPr/>
            </a:pPr>
            <a:r>
              <a:rPr lang="en-GB" sz="2000" b="0" dirty="0">
                <a:solidFill>
                  <a:schemeClr val="accent2">
                    <a:lumMod val="75000"/>
                  </a:schemeClr>
                </a:solidFill>
              </a:rPr>
              <a:t>Lumbar–pelvic movements refer to the lower back area movements that include flexion, extension,</a:t>
            </a:r>
          </a:p>
          <a:p>
            <a:pPr marL="342900" indent="-342900">
              <a:buFont typeface="Arial" panose="020B0604020202020204" pitchFamily="34" charset="0"/>
              <a:buChar char="•"/>
              <a:defRPr/>
            </a:pPr>
            <a:r>
              <a:rPr lang="en-GB" sz="2000" b="0" dirty="0">
                <a:solidFill>
                  <a:schemeClr val="accent2">
                    <a:lumMod val="75000"/>
                  </a:schemeClr>
                </a:solidFill>
              </a:rPr>
              <a:t>lateral flexion, anterior posterior pelvic tilt, and rotation. </a:t>
            </a:r>
            <a:endParaRPr lang="pl-PL" sz="2000" b="0" dirty="0">
              <a:solidFill>
                <a:schemeClr val="accent2">
                  <a:lumMod val="75000"/>
                </a:schemeClr>
              </a:solidFill>
            </a:endParaRPr>
          </a:p>
          <a:p>
            <a:pPr marL="800100" lvl="1" indent="-342900">
              <a:buFont typeface="Arial" panose="020B0604020202020204" pitchFamily="34" charset="0"/>
              <a:buChar char="•"/>
              <a:defRPr/>
            </a:pPr>
            <a:r>
              <a:rPr lang="en-GB" sz="2000" b="0" dirty="0">
                <a:solidFill>
                  <a:schemeClr val="accent2">
                    <a:lumMod val="75000"/>
                  </a:schemeClr>
                </a:solidFill>
              </a:rPr>
              <a:t>Vision-based systems can provide precise and accurate measurements, but their use is</a:t>
            </a:r>
            <a:r>
              <a:rPr lang="pl-PL" sz="2000" b="0" dirty="0">
                <a:solidFill>
                  <a:schemeClr val="accent2">
                    <a:lumMod val="75000"/>
                  </a:schemeClr>
                </a:solidFill>
              </a:rPr>
              <a:t> </a:t>
            </a:r>
            <a:r>
              <a:rPr lang="en-GB" sz="2000" b="0" dirty="0">
                <a:solidFill>
                  <a:schemeClr val="accent2">
                    <a:lumMod val="75000"/>
                  </a:schemeClr>
                </a:solidFill>
              </a:rPr>
              <a:t>limited to the laboratory setting. Additionally, their costs are relatively high.</a:t>
            </a:r>
            <a:endParaRPr lang="pl-PL" sz="2000" b="0" dirty="0">
              <a:solidFill>
                <a:schemeClr val="accent2">
                  <a:lumMod val="75000"/>
                </a:schemeClr>
              </a:solidFill>
            </a:endParaRPr>
          </a:p>
          <a:p>
            <a:pPr marL="800100" lvl="1" indent="-342900">
              <a:buFont typeface="Arial" panose="020B0604020202020204" pitchFamily="34" charset="0"/>
              <a:buChar char="•"/>
              <a:defRPr/>
            </a:pPr>
            <a:r>
              <a:rPr lang="en-GB" sz="2000" b="0" dirty="0">
                <a:solidFill>
                  <a:schemeClr val="accent2">
                    <a:lumMod val="75000"/>
                  </a:schemeClr>
                </a:solidFill>
              </a:rPr>
              <a:t>The IMU-based systems</a:t>
            </a:r>
            <a:r>
              <a:rPr lang="pl-PL" sz="2000" b="0" dirty="0">
                <a:solidFill>
                  <a:schemeClr val="accent2">
                    <a:lumMod val="75000"/>
                  </a:schemeClr>
                </a:solidFill>
              </a:rPr>
              <a:t> </a:t>
            </a:r>
            <a:r>
              <a:rPr lang="en-GB" sz="2000" b="0" dirty="0">
                <a:solidFill>
                  <a:schemeClr val="accent2">
                    <a:lumMod val="75000"/>
                  </a:schemeClr>
                </a:solidFill>
              </a:rPr>
              <a:t>can be used for out-of-</a:t>
            </a:r>
            <a:r>
              <a:rPr lang="en-GB" sz="2000" b="0" dirty="0" err="1">
                <a:solidFill>
                  <a:schemeClr val="accent2">
                    <a:lumMod val="75000"/>
                  </a:schemeClr>
                </a:solidFill>
              </a:rPr>
              <a:t>hospita</a:t>
            </a:r>
            <a:r>
              <a:rPr lang="pl-PL" sz="2000" b="0" dirty="0">
                <a:solidFill>
                  <a:schemeClr val="accent2">
                    <a:lumMod val="75000"/>
                  </a:schemeClr>
                </a:solidFill>
              </a:rPr>
              <a:t>l </a:t>
            </a:r>
            <a:r>
              <a:rPr lang="en-GB" sz="2000" b="0" dirty="0">
                <a:solidFill>
                  <a:schemeClr val="accent2">
                    <a:lumMod val="75000"/>
                  </a:schemeClr>
                </a:solidFill>
              </a:rPr>
              <a:t>monitoring. Yet, they require the application of multiple IMUs to</a:t>
            </a:r>
            <a:r>
              <a:rPr lang="pl-PL" sz="2000" b="0" dirty="0">
                <a:solidFill>
                  <a:schemeClr val="accent2">
                    <a:lumMod val="75000"/>
                  </a:schemeClr>
                </a:solidFill>
              </a:rPr>
              <a:t> </a:t>
            </a:r>
            <a:r>
              <a:rPr lang="en-GB" sz="2000" b="0" dirty="0">
                <a:solidFill>
                  <a:schemeClr val="accent2">
                    <a:lumMod val="75000"/>
                  </a:schemeClr>
                </a:solidFill>
              </a:rPr>
              <a:t>provide a relatively accurate and precise measurement. They also need wired or wireless modules</a:t>
            </a:r>
            <a:r>
              <a:rPr lang="pl-PL" sz="2000" b="0" dirty="0">
                <a:solidFill>
                  <a:schemeClr val="accent2">
                    <a:lumMod val="75000"/>
                  </a:schemeClr>
                </a:solidFill>
              </a:rPr>
              <a:t> </a:t>
            </a:r>
            <a:r>
              <a:rPr lang="en-GB" sz="2000" b="0" dirty="0">
                <a:solidFill>
                  <a:schemeClr val="accent2">
                    <a:lumMod val="75000"/>
                  </a:schemeClr>
                </a:solidFill>
              </a:rPr>
              <a:t>for the communication of each IMU</a:t>
            </a:r>
            <a:endParaRPr lang="pl-PL" sz="2000" b="0" dirty="0">
              <a:solidFill>
                <a:schemeClr val="accent2">
                  <a:lumMod val="75000"/>
                </a:schemeClr>
              </a:solidFill>
            </a:endParaRPr>
          </a:p>
        </p:txBody>
      </p:sp>
    </p:spTree>
    <p:extLst>
      <p:ext uri="{BB962C8B-B14F-4D97-AF65-F5344CB8AC3E}">
        <p14:creationId xmlns:p14="http://schemas.microsoft.com/office/powerpoint/2010/main" val="380003684"/>
      </p:ext>
    </p:extLst>
  </p:cSld>
  <p:clrMapOvr>
    <a:masterClrMapping/>
  </p:clrMapOvr>
  <p:transition advClick="0" advTm="3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123110"/>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en-GB" altLang="pl-PL" dirty="0"/>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123110"/>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en-GB" altLang="pl-PL" dirty="0"/>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123110"/>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en-GB" altLang="pl-PL" dirty="0"/>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123110"/>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en-GB" altLang="pl-PL" dirty="0"/>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123110"/>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en-GB" altLang="pl-PL" dirty="0"/>
          </a:p>
        </p:txBody>
      </p:sp>
      <p:sp>
        <p:nvSpPr>
          <p:cNvPr id="2" name="Prostokąt 1">
            <a:extLst>
              <a:ext uri="{FF2B5EF4-FFF2-40B4-BE49-F238E27FC236}">
                <a16:creationId xmlns:a16="http://schemas.microsoft.com/office/drawing/2014/main" id="{28B9937F-6FB0-4170-A270-96E0A5C60740}"/>
              </a:ext>
            </a:extLst>
          </p:cNvPr>
          <p:cNvSpPr/>
          <p:nvPr/>
        </p:nvSpPr>
        <p:spPr>
          <a:xfrm>
            <a:off x="640354" y="908720"/>
            <a:ext cx="8135938" cy="1200329"/>
          </a:xfrm>
          <a:prstGeom prst="rect">
            <a:avLst/>
          </a:prstGeom>
        </p:spPr>
        <p:txBody>
          <a:bodyPr>
            <a:spAutoFit/>
          </a:bodyPr>
          <a:lstStyle/>
          <a:p>
            <a:pPr algn="ctr">
              <a:defRPr/>
            </a:pPr>
            <a:r>
              <a:rPr lang="en-GB" sz="2400" dirty="0">
                <a:solidFill>
                  <a:schemeClr val="accent2">
                    <a:lumMod val="75000"/>
                  </a:schemeClr>
                </a:solidFill>
              </a:rPr>
              <a:t>Methods for angle, velocity, accel of body part movements measurement.  </a:t>
            </a:r>
          </a:p>
          <a:p>
            <a:pPr algn="ctr">
              <a:defRPr/>
            </a:pPr>
            <a:r>
              <a:rPr lang="en-GB" sz="2400" b="0" dirty="0">
                <a:solidFill>
                  <a:schemeClr val="accent2">
                    <a:lumMod val="75000"/>
                  </a:schemeClr>
                </a:solidFill>
                <a:highlight>
                  <a:srgbClr val="FFFF00"/>
                </a:highlight>
              </a:rPr>
              <a:t>INERTIAL SENSORS: IMU</a:t>
            </a:r>
          </a:p>
        </p:txBody>
      </p:sp>
      <p:sp>
        <p:nvSpPr>
          <p:cNvPr id="9" name="Prostokąt 3">
            <a:extLst>
              <a:ext uri="{FF2B5EF4-FFF2-40B4-BE49-F238E27FC236}">
                <a16:creationId xmlns:a16="http://schemas.microsoft.com/office/drawing/2014/main" id="{4E81B037-89E7-420D-AB1F-8D32EE150983}"/>
              </a:ext>
            </a:extLst>
          </p:cNvPr>
          <p:cNvSpPr/>
          <p:nvPr/>
        </p:nvSpPr>
        <p:spPr>
          <a:xfrm>
            <a:off x="107504" y="2132856"/>
            <a:ext cx="8928992" cy="3888244"/>
          </a:xfrm>
          <a:prstGeom prst="rect">
            <a:avLst/>
          </a:prstGeom>
        </p:spPr>
        <p:txBody>
          <a:bodyPr wrap="square">
            <a:spAutoFit/>
          </a:bodyPr>
          <a:lstStyle/>
          <a:p>
            <a:pPr>
              <a:spcAft>
                <a:spcPts val="400"/>
              </a:spcAft>
              <a:defRPr/>
            </a:pPr>
            <a:r>
              <a:rPr lang="en-GB" sz="2000" b="0" dirty="0">
                <a:solidFill>
                  <a:schemeClr val="accent2">
                    <a:lumMod val="75000"/>
                  </a:schemeClr>
                </a:solidFill>
              </a:rPr>
              <a:t>One common characteristic of systems for anatomical angles detection is to compute the angle by sensing coordinates of different points on a human body in a three-dimensional space. This data can also be used to calculate the speed, acceleration, and direction of the angle. </a:t>
            </a:r>
          </a:p>
          <a:p>
            <a:pPr marL="342900" indent="-342900">
              <a:spcAft>
                <a:spcPts val="400"/>
              </a:spcAft>
              <a:buFont typeface="Arial" panose="020B0604020202020204" pitchFamily="34" charset="0"/>
              <a:buChar char="•"/>
              <a:defRPr/>
            </a:pPr>
            <a:r>
              <a:rPr lang="en-GB" sz="2000" b="0" dirty="0">
                <a:solidFill>
                  <a:schemeClr val="accent2">
                    <a:lumMod val="75000"/>
                  </a:schemeClr>
                </a:solidFill>
                <a:highlight>
                  <a:srgbClr val="FFFF00"/>
                </a:highlight>
              </a:rPr>
              <a:t>Vision-based systems </a:t>
            </a:r>
            <a:r>
              <a:rPr lang="en-GB" sz="2000" b="0" dirty="0">
                <a:solidFill>
                  <a:schemeClr val="accent2">
                    <a:lumMod val="75000"/>
                  </a:schemeClr>
                </a:solidFill>
              </a:rPr>
              <a:t>can provide precise and accurate measurements, but their use is limited to the laboratory setting. Additionally, their costs are relatively high.</a:t>
            </a:r>
          </a:p>
          <a:p>
            <a:pPr marL="342900" indent="-342900">
              <a:spcAft>
                <a:spcPts val="400"/>
              </a:spcAft>
              <a:buFont typeface="Arial" panose="020B0604020202020204" pitchFamily="34" charset="0"/>
              <a:buChar char="•"/>
              <a:defRPr/>
            </a:pPr>
            <a:r>
              <a:rPr lang="en-GB" sz="2000" b="0" dirty="0">
                <a:solidFill>
                  <a:schemeClr val="accent2">
                    <a:lumMod val="75000"/>
                  </a:schemeClr>
                </a:solidFill>
                <a:highlight>
                  <a:srgbClr val="FFFF00"/>
                </a:highlight>
              </a:rPr>
              <a:t>The inertial, IMU-based systems </a:t>
            </a:r>
            <a:r>
              <a:rPr lang="en-GB" sz="2000" b="0" dirty="0">
                <a:solidFill>
                  <a:schemeClr val="accent2">
                    <a:lumMod val="75000"/>
                  </a:schemeClr>
                </a:solidFill>
              </a:rPr>
              <a:t>can be used for out of hospital monitoring. Yet, they require the application of single or better multiple IMUs to provide a relatively accurate and precise measurement. They also need wired or wireless modules for the communication of each IMU with the electronic integrated module (e.g. Smartphone) - wired or wireless</a:t>
            </a:r>
          </a:p>
        </p:txBody>
      </p:sp>
    </p:spTree>
    <p:extLst>
      <p:ext uri="{BB962C8B-B14F-4D97-AF65-F5344CB8AC3E}">
        <p14:creationId xmlns:p14="http://schemas.microsoft.com/office/powerpoint/2010/main" val="758302493"/>
      </p:ext>
    </p:extLst>
  </p:cSld>
  <p:clrMapOvr>
    <a:masterClrMapping/>
  </p:clrMapOvr>
  <p:transition advClick="0" advTm="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40354" y="908720"/>
            <a:ext cx="8135938" cy="1200329"/>
          </a:xfrm>
          <a:prstGeom prst="rect">
            <a:avLst/>
          </a:prstGeom>
        </p:spPr>
        <p:txBody>
          <a:bodyPr>
            <a:spAutoFit/>
          </a:bodyPr>
          <a:lstStyle/>
          <a:p>
            <a:pPr algn="ctr">
              <a:defRPr/>
            </a:pPr>
            <a:r>
              <a:rPr lang="pl-PL" sz="2400" dirty="0" err="1">
                <a:solidFill>
                  <a:schemeClr val="accent2">
                    <a:lumMod val="75000"/>
                  </a:schemeClr>
                </a:solidFill>
              </a:rPr>
              <a:t>Methods</a:t>
            </a:r>
            <a:r>
              <a:rPr lang="pl-PL" sz="2400" dirty="0">
                <a:solidFill>
                  <a:schemeClr val="accent2">
                    <a:lumMod val="75000"/>
                  </a:schemeClr>
                </a:solidFill>
              </a:rPr>
              <a:t> for </a:t>
            </a:r>
            <a:r>
              <a:rPr lang="pl-PL" sz="2400" dirty="0" err="1">
                <a:solidFill>
                  <a:schemeClr val="accent2">
                    <a:lumMod val="75000"/>
                  </a:schemeClr>
                </a:solidFill>
              </a:rPr>
              <a:t>angle</a:t>
            </a:r>
            <a:r>
              <a:rPr lang="pl-PL" sz="2400" dirty="0">
                <a:solidFill>
                  <a:schemeClr val="accent2">
                    <a:lumMod val="75000"/>
                  </a:schemeClr>
                </a:solidFill>
              </a:rPr>
              <a:t>, </a:t>
            </a:r>
            <a:r>
              <a:rPr lang="pl-PL" sz="2400" dirty="0" err="1">
                <a:solidFill>
                  <a:schemeClr val="accent2">
                    <a:lumMod val="75000"/>
                  </a:schemeClr>
                </a:solidFill>
              </a:rPr>
              <a:t>velocity</a:t>
            </a:r>
            <a:r>
              <a:rPr lang="pl-PL" sz="2400" dirty="0">
                <a:solidFill>
                  <a:schemeClr val="accent2">
                    <a:lumMod val="75000"/>
                  </a:schemeClr>
                </a:solidFill>
              </a:rPr>
              <a:t>, </a:t>
            </a:r>
            <a:r>
              <a:rPr lang="pl-PL" sz="2400" dirty="0" err="1">
                <a:solidFill>
                  <a:schemeClr val="accent2">
                    <a:lumMod val="75000"/>
                  </a:schemeClr>
                </a:solidFill>
              </a:rPr>
              <a:t>accel</a:t>
            </a:r>
            <a:r>
              <a:rPr lang="pl-PL" sz="2400" dirty="0">
                <a:solidFill>
                  <a:schemeClr val="accent2">
                    <a:lumMod val="75000"/>
                  </a:schemeClr>
                </a:solidFill>
              </a:rPr>
              <a:t> of body part </a:t>
            </a:r>
            <a:r>
              <a:rPr lang="pl-PL" sz="2400" dirty="0" err="1">
                <a:solidFill>
                  <a:schemeClr val="accent2">
                    <a:lumMod val="75000"/>
                  </a:schemeClr>
                </a:solidFill>
              </a:rPr>
              <a:t>movements</a:t>
            </a:r>
            <a:r>
              <a:rPr lang="pl-PL" sz="2400" dirty="0">
                <a:solidFill>
                  <a:schemeClr val="accent2">
                    <a:lumMod val="75000"/>
                  </a:schemeClr>
                </a:solidFill>
              </a:rPr>
              <a:t> </a:t>
            </a:r>
            <a:r>
              <a:rPr lang="pl-PL" sz="2400" dirty="0" err="1">
                <a:solidFill>
                  <a:schemeClr val="accent2">
                    <a:lumMod val="75000"/>
                  </a:schemeClr>
                </a:solidFill>
              </a:rPr>
              <a:t>measurement</a:t>
            </a:r>
            <a:r>
              <a:rPr lang="pl-PL" sz="2400" dirty="0">
                <a:solidFill>
                  <a:schemeClr val="accent2">
                    <a:lumMod val="75000"/>
                  </a:schemeClr>
                </a:solidFill>
              </a:rPr>
              <a:t>.  </a:t>
            </a:r>
            <a:endParaRPr lang="en-US" sz="2400" dirty="0">
              <a:solidFill>
                <a:schemeClr val="accent2">
                  <a:lumMod val="75000"/>
                </a:schemeClr>
              </a:solidFill>
            </a:endParaRPr>
          </a:p>
          <a:p>
            <a:pPr algn="ctr">
              <a:defRPr/>
            </a:pPr>
            <a:r>
              <a:rPr lang="pl-PL" sz="2400" b="0" dirty="0">
                <a:solidFill>
                  <a:schemeClr val="accent2">
                    <a:lumMod val="75000"/>
                  </a:schemeClr>
                </a:solidFill>
              </a:rPr>
              <a:t>NEW TECHNOLOGY INERTIAL SENSORS: IMU</a:t>
            </a:r>
            <a:endParaRPr lang="en-US" sz="2400" b="0" dirty="0">
              <a:solidFill>
                <a:schemeClr val="accent2">
                  <a:lumMod val="75000"/>
                </a:schemeClr>
              </a:solidFill>
            </a:endParaRPr>
          </a:p>
        </p:txBody>
      </p:sp>
      <p:sp>
        <p:nvSpPr>
          <p:cNvPr id="9" name="Prostokąt 3">
            <a:extLst>
              <a:ext uri="{FF2B5EF4-FFF2-40B4-BE49-F238E27FC236}">
                <a16:creationId xmlns:a16="http://schemas.microsoft.com/office/drawing/2014/main" id="{4E81B037-89E7-420D-AB1F-8D32EE150983}"/>
              </a:ext>
            </a:extLst>
          </p:cNvPr>
          <p:cNvSpPr/>
          <p:nvPr/>
        </p:nvSpPr>
        <p:spPr>
          <a:xfrm>
            <a:off x="539552" y="2132856"/>
            <a:ext cx="7992888" cy="400110"/>
          </a:xfrm>
          <a:prstGeom prst="rect">
            <a:avLst/>
          </a:prstGeom>
        </p:spPr>
        <p:txBody>
          <a:bodyPr wrap="square">
            <a:spAutoFit/>
          </a:bodyPr>
          <a:lstStyle/>
          <a:p>
            <a:pPr marL="342900" indent="-342900">
              <a:buFont typeface="Arial" panose="020B0604020202020204" pitchFamily="34" charset="0"/>
              <a:buChar char="•"/>
              <a:defRPr/>
            </a:pPr>
            <a:r>
              <a:rPr lang="en-GB" sz="2000" b="0" dirty="0">
                <a:solidFill>
                  <a:schemeClr val="accent2">
                    <a:lumMod val="75000"/>
                  </a:schemeClr>
                </a:solidFill>
              </a:rPr>
              <a:t>One common characteristic of</a:t>
            </a:r>
            <a:r>
              <a:rPr lang="pl-PL" sz="2000" b="0" dirty="0">
                <a:solidFill>
                  <a:schemeClr val="accent2">
                    <a:lumMod val="75000"/>
                  </a:schemeClr>
                </a:solidFill>
              </a:rPr>
              <a:t> </a:t>
            </a:r>
            <a:r>
              <a:rPr lang="en-GB" sz="2000" b="0" dirty="0">
                <a:solidFill>
                  <a:schemeClr val="accent2">
                    <a:lumMod val="75000"/>
                  </a:schemeClr>
                </a:solidFill>
              </a:rPr>
              <a:t>systems</a:t>
            </a:r>
            <a:r>
              <a:rPr lang="pl-PL" sz="2000" b="0" dirty="0">
                <a:solidFill>
                  <a:schemeClr val="accent2">
                    <a:lumMod val="75000"/>
                  </a:schemeClr>
                </a:solidFill>
              </a:rPr>
              <a:t> for </a:t>
            </a:r>
            <a:r>
              <a:rPr lang="pl-PL" sz="2000" b="0" dirty="0" err="1">
                <a:solidFill>
                  <a:schemeClr val="accent2">
                    <a:lumMod val="75000"/>
                  </a:schemeClr>
                </a:solidFill>
              </a:rPr>
              <a:t>anatomical</a:t>
            </a:r>
            <a:r>
              <a:rPr lang="pl-PL" sz="2000" b="0" dirty="0">
                <a:solidFill>
                  <a:schemeClr val="accent2">
                    <a:lumMod val="75000"/>
                  </a:schemeClr>
                </a:solidFill>
              </a:rPr>
              <a:t> </a:t>
            </a:r>
            <a:r>
              <a:rPr lang="pl-PL" sz="2000" b="0" dirty="0" err="1">
                <a:solidFill>
                  <a:schemeClr val="accent2">
                    <a:lumMod val="75000"/>
                  </a:schemeClr>
                </a:solidFill>
              </a:rPr>
              <a:t>angles</a:t>
            </a:r>
            <a:endParaRPr lang="pl-PL" sz="2000" b="0" dirty="0">
              <a:solidFill>
                <a:schemeClr val="accent2">
                  <a:lumMod val="75000"/>
                </a:schemeClr>
              </a:solidFill>
            </a:endParaRPr>
          </a:p>
        </p:txBody>
      </p:sp>
      <p:pic>
        <p:nvPicPr>
          <p:cNvPr id="5" name="Obraz 4">
            <a:extLst>
              <a:ext uri="{FF2B5EF4-FFF2-40B4-BE49-F238E27FC236}">
                <a16:creationId xmlns:a16="http://schemas.microsoft.com/office/drawing/2014/main" id="{1599F9F5-5D72-477E-AF44-AC77E36339FE}"/>
              </a:ext>
            </a:extLst>
          </p:cNvPr>
          <p:cNvPicPr>
            <a:picLocks noChangeAspect="1"/>
          </p:cNvPicPr>
          <p:nvPr/>
        </p:nvPicPr>
        <p:blipFill>
          <a:blip r:embed="rId3"/>
          <a:stretch>
            <a:fillRect/>
          </a:stretch>
        </p:blipFill>
        <p:spPr>
          <a:xfrm>
            <a:off x="2840360" y="2543543"/>
            <a:ext cx="3531840" cy="3710667"/>
          </a:xfrm>
          <a:prstGeom prst="rect">
            <a:avLst/>
          </a:prstGeom>
        </p:spPr>
      </p:pic>
    </p:spTree>
    <p:extLst>
      <p:ext uri="{BB962C8B-B14F-4D97-AF65-F5344CB8AC3E}">
        <p14:creationId xmlns:p14="http://schemas.microsoft.com/office/powerpoint/2010/main" val="798239362"/>
      </p:ext>
    </p:extLst>
  </p:cSld>
  <p:clrMapOvr>
    <a:masterClrMapping/>
  </p:clrMapOvr>
  <p:transition advClick="0"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3568" y="714406"/>
            <a:ext cx="8135938" cy="1200329"/>
          </a:xfrm>
          <a:prstGeom prst="rect">
            <a:avLst/>
          </a:prstGeom>
        </p:spPr>
        <p:txBody>
          <a:bodyPr>
            <a:spAutoFit/>
          </a:bodyPr>
          <a:lstStyle/>
          <a:p>
            <a:pPr algn="ctr">
              <a:defRPr/>
            </a:pPr>
            <a:r>
              <a:rPr lang="pl-PL" sz="2400" dirty="0" err="1">
                <a:solidFill>
                  <a:schemeClr val="accent2">
                    <a:lumMod val="75000"/>
                  </a:schemeClr>
                </a:solidFill>
              </a:rPr>
              <a:t>Methods</a:t>
            </a:r>
            <a:r>
              <a:rPr lang="pl-PL" sz="2400" dirty="0">
                <a:solidFill>
                  <a:schemeClr val="accent2">
                    <a:lumMod val="75000"/>
                  </a:schemeClr>
                </a:solidFill>
              </a:rPr>
              <a:t> for </a:t>
            </a:r>
            <a:r>
              <a:rPr lang="pl-PL" sz="2400" dirty="0" err="1">
                <a:solidFill>
                  <a:schemeClr val="accent2">
                    <a:lumMod val="75000"/>
                  </a:schemeClr>
                </a:solidFill>
              </a:rPr>
              <a:t>angle</a:t>
            </a:r>
            <a:r>
              <a:rPr lang="pl-PL" sz="2400" dirty="0">
                <a:solidFill>
                  <a:schemeClr val="accent2">
                    <a:lumMod val="75000"/>
                  </a:schemeClr>
                </a:solidFill>
              </a:rPr>
              <a:t>, </a:t>
            </a:r>
            <a:r>
              <a:rPr lang="pl-PL" sz="2400" dirty="0" err="1">
                <a:solidFill>
                  <a:schemeClr val="accent2">
                    <a:lumMod val="75000"/>
                  </a:schemeClr>
                </a:solidFill>
              </a:rPr>
              <a:t>velocity</a:t>
            </a:r>
            <a:r>
              <a:rPr lang="pl-PL" sz="2400" dirty="0">
                <a:solidFill>
                  <a:schemeClr val="accent2">
                    <a:lumMod val="75000"/>
                  </a:schemeClr>
                </a:solidFill>
              </a:rPr>
              <a:t>, </a:t>
            </a:r>
            <a:r>
              <a:rPr lang="pl-PL" sz="2400" dirty="0" err="1">
                <a:solidFill>
                  <a:schemeClr val="accent2">
                    <a:lumMod val="75000"/>
                  </a:schemeClr>
                </a:solidFill>
              </a:rPr>
              <a:t>accel</a:t>
            </a:r>
            <a:r>
              <a:rPr lang="pl-PL" sz="2400" dirty="0">
                <a:solidFill>
                  <a:schemeClr val="accent2">
                    <a:lumMod val="75000"/>
                  </a:schemeClr>
                </a:solidFill>
              </a:rPr>
              <a:t> of body part </a:t>
            </a:r>
            <a:r>
              <a:rPr lang="pl-PL" sz="2400" dirty="0" err="1">
                <a:solidFill>
                  <a:schemeClr val="accent2">
                    <a:lumMod val="75000"/>
                  </a:schemeClr>
                </a:solidFill>
              </a:rPr>
              <a:t>movements</a:t>
            </a:r>
            <a:r>
              <a:rPr lang="pl-PL" sz="2400" dirty="0">
                <a:solidFill>
                  <a:schemeClr val="accent2">
                    <a:lumMod val="75000"/>
                  </a:schemeClr>
                </a:solidFill>
              </a:rPr>
              <a:t> </a:t>
            </a:r>
            <a:r>
              <a:rPr lang="pl-PL" sz="2400" dirty="0" err="1">
                <a:solidFill>
                  <a:schemeClr val="accent2">
                    <a:lumMod val="75000"/>
                  </a:schemeClr>
                </a:solidFill>
              </a:rPr>
              <a:t>measurement</a:t>
            </a:r>
            <a:r>
              <a:rPr lang="pl-PL" sz="2400" dirty="0">
                <a:solidFill>
                  <a:schemeClr val="accent2">
                    <a:lumMod val="75000"/>
                  </a:schemeClr>
                </a:solidFill>
              </a:rPr>
              <a:t>.  </a:t>
            </a:r>
            <a:endParaRPr lang="en-US" sz="2400" dirty="0">
              <a:solidFill>
                <a:schemeClr val="accent2">
                  <a:lumMod val="75000"/>
                </a:schemeClr>
              </a:solidFill>
            </a:endParaRPr>
          </a:p>
          <a:p>
            <a:pPr algn="ctr">
              <a:defRPr/>
            </a:pPr>
            <a:r>
              <a:rPr lang="pl-PL" sz="2400" b="0" dirty="0">
                <a:solidFill>
                  <a:schemeClr val="accent2">
                    <a:lumMod val="75000"/>
                  </a:schemeClr>
                </a:solidFill>
              </a:rPr>
              <a:t>NEW TECHNOLOGY SENSORS: IMU</a:t>
            </a:r>
            <a:endParaRPr lang="en-US" sz="2400" b="0" dirty="0">
              <a:solidFill>
                <a:schemeClr val="accent2">
                  <a:lumMod val="75000"/>
                </a:schemeClr>
              </a:solidFill>
            </a:endParaRPr>
          </a:p>
        </p:txBody>
      </p:sp>
      <p:sp>
        <p:nvSpPr>
          <p:cNvPr id="9" name="Prostokąt 3">
            <a:extLst>
              <a:ext uri="{FF2B5EF4-FFF2-40B4-BE49-F238E27FC236}">
                <a16:creationId xmlns:a16="http://schemas.microsoft.com/office/drawing/2014/main" id="{4E81B037-89E7-420D-AB1F-8D32EE150983}"/>
              </a:ext>
            </a:extLst>
          </p:cNvPr>
          <p:cNvSpPr/>
          <p:nvPr/>
        </p:nvSpPr>
        <p:spPr>
          <a:xfrm>
            <a:off x="154967" y="1914735"/>
            <a:ext cx="8856730" cy="1323439"/>
          </a:xfrm>
          <a:prstGeom prst="rect">
            <a:avLst/>
          </a:prstGeom>
        </p:spPr>
        <p:txBody>
          <a:bodyPr wrap="square">
            <a:spAutoFit/>
          </a:bodyPr>
          <a:lstStyle/>
          <a:p>
            <a:pPr algn="just">
              <a:defRPr/>
            </a:pPr>
            <a:r>
              <a:rPr lang="en-GB" sz="2000" b="0" dirty="0">
                <a:solidFill>
                  <a:schemeClr val="accent2">
                    <a:lumMod val="75000"/>
                  </a:schemeClr>
                </a:solidFill>
              </a:rPr>
              <a:t>One common characteristic of systems for anatomical angles detection is to compute the angle by sensing coordinates of different points on a human body in a three-dimensional space. This data can also be used to calculate the speed, acceleration, and direction of the angle. </a:t>
            </a:r>
          </a:p>
        </p:txBody>
      </p:sp>
      <p:pic>
        <p:nvPicPr>
          <p:cNvPr id="4" name="Obraz 3">
            <a:extLst>
              <a:ext uri="{FF2B5EF4-FFF2-40B4-BE49-F238E27FC236}">
                <a16:creationId xmlns:a16="http://schemas.microsoft.com/office/drawing/2014/main" id="{D72DF695-3C92-4335-BEFF-57DAA3379166}"/>
              </a:ext>
            </a:extLst>
          </p:cNvPr>
          <p:cNvPicPr>
            <a:picLocks noChangeAspect="1"/>
          </p:cNvPicPr>
          <p:nvPr/>
        </p:nvPicPr>
        <p:blipFill rotWithShape="1">
          <a:blip r:embed="rId3"/>
          <a:srcRect l="2357" b="11222"/>
          <a:stretch/>
        </p:blipFill>
        <p:spPr>
          <a:xfrm>
            <a:off x="107758" y="3476183"/>
            <a:ext cx="8928484" cy="2676539"/>
          </a:xfrm>
          <a:prstGeom prst="rect">
            <a:avLst/>
          </a:prstGeom>
        </p:spPr>
      </p:pic>
      <p:sp>
        <p:nvSpPr>
          <p:cNvPr id="3" name="Objaśnienie: linia bez obramowania 2">
            <a:extLst>
              <a:ext uri="{FF2B5EF4-FFF2-40B4-BE49-F238E27FC236}">
                <a16:creationId xmlns:a16="http://schemas.microsoft.com/office/drawing/2014/main" id="{14393C0F-9F9A-4363-8533-8520C186DBA4}"/>
              </a:ext>
            </a:extLst>
          </p:cNvPr>
          <p:cNvSpPr/>
          <p:nvPr/>
        </p:nvSpPr>
        <p:spPr bwMode="auto">
          <a:xfrm>
            <a:off x="6804249" y="6237312"/>
            <a:ext cx="2207448" cy="477044"/>
          </a:xfrm>
          <a:prstGeom prst="callout1">
            <a:avLst>
              <a:gd name="adj1" fmla="val 18750"/>
              <a:gd name="adj2" fmla="val -8333"/>
              <a:gd name="adj3" fmla="val -197542"/>
              <a:gd name="adj4" fmla="val 55142"/>
            </a:avLst>
          </a:prstGeom>
          <a:ln>
            <a:headEnd type="none" w="med" len="med"/>
            <a:tailEnd type="triangle" w="med" len="med"/>
          </a:ln>
        </p:spPr>
        <p:style>
          <a:lnRef idx="3">
            <a:schemeClr val="lt1"/>
          </a:lnRef>
          <a:fillRef idx="1">
            <a:schemeClr val="accent2"/>
          </a:fillRef>
          <a:effectRef idx="1">
            <a:schemeClr val="accent2"/>
          </a:effectRef>
          <a:fontRef idx="minor">
            <a:schemeClr val="lt1"/>
          </a:fontRef>
        </p:style>
        <p:txBody>
          <a:bodyPr vert="horz" wrap="square" lIns="50751" tIns="50751" rIns="50751" bIns="50751" numCol="1" rtlCol="0" anchor="ctr" anchorCtr="0" compatLnSpc="1">
            <a:prstTxWarp prst="textNoShape">
              <a:avLst/>
            </a:prstTxWarp>
          </a:bodyPr>
          <a:lstStyle/>
          <a:p>
            <a:pPr marL="187325" marR="0" defTabSz="642938" rtl="0" eaLnBrk="1" fontAlgn="base" latinLnBrk="0" hangingPunct="1">
              <a:lnSpc>
                <a:spcPct val="90000"/>
              </a:lnSpc>
              <a:spcBef>
                <a:spcPts val="1675"/>
              </a:spcBef>
              <a:spcAft>
                <a:spcPct val="0"/>
              </a:spcAft>
              <a:buClrTx/>
              <a:buSzPct val="171000"/>
              <a:tabLst/>
            </a:pPr>
            <a:r>
              <a:rPr kumimoji="0" lang="pl-PL" sz="1400" b="1" i="1" u="none" strike="noStrike" cap="none" normalizeH="0" baseline="0" dirty="0">
                <a:ln>
                  <a:noFill/>
                </a:ln>
                <a:solidFill>
                  <a:schemeClr val="bg1"/>
                </a:solidFill>
                <a:effectLst/>
                <a:latin typeface="Arial" charset="0"/>
                <a:sym typeface="Arial" charset="0"/>
              </a:rPr>
              <a:t>IMU sensor to </a:t>
            </a:r>
            <a:r>
              <a:rPr kumimoji="0" lang="pl-PL" sz="1400" b="1" i="1" u="none" strike="noStrike" cap="none" normalizeH="0" baseline="0" dirty="0" err="1">
                <a:ln>
                  <a:noFill/>
                </a:ln>
                <a:solidFill>
                  <a:schemeClr val="bg1"/>
                </a:solidFill>
                <a:effectLst/>
                <a:latin typeface="Arial" charset="0"/>
                <a:sym typeface="Arial" charset="0"/>
              </a:rPr>
              <a:t>detect</a:t>
            </a:r>
            <a:r>
              <a:rPr kumimoji="0" lang="pl-PL" sz="1400" b="1" i="1" u="none" strike="noStrike" cap="none" normalizeH="0" baseline="0" dirty="0">
                <a:ln>
                  <a:noFill/>
                </a:ln>
                <a:solidFill>
                  <a:schemeClr val="bg1"/>
                </a:solidFill>
                <a:effectLst/>
                <a:latin typeface="Arial" charset="0"/>
                <a:sym typeface="Arial" charset="0"/>
              </a:rPr>
              <a:t> the </a:t>
            </a:r>
            <a:r>
              <a:rPr kumimoji="0" lang="pl-PL" sz="1400" b="1" i="1" u="none" strike="noStrike" cap="none" normalizeH="0" baseline="0" dirty="0" err="1">
                <a:ln>
                  <a:noFill/>
                </a:ln>
                <a:solidFill>
                  <a:schemeClr val="bg1"/>
                </a:solidFill>
                <a:effectLst/>
                <a:latin typeface="Arial" charset="0"/>
                <a:sym typeface="Arial" charset="0"/>
              </a:rPr>
              <a:t>pelvis</a:t>
            </a:r>
            <a:r>
              <a:rPr kumimoji="0" lang="pl-PL" sz="1400" b="1" i="1" u="none" strike="noStrike" cap="none" normalizeH="0" baseline="0" dirty="0">
                <a:ln>
                  <a:noFill/>
                </a:ln>
                <a:solidFill>
                  <a:schemeClr val="bg1"/>
                </a:solidFill>
                <a:effectLst/>
                <a:latin typeface="Arial" charset="0"/>
                <a:sym typeface="Arial" charset="0"/>
              </a:rPr>
              <a:t> </a:t>
            </a:r>
            <a:r>
              <a:rPr kumimoji="0" lang="pl-PL" sz="1400" b="1" i="1" u="none" strike="noStrike" cap="none" normalizeH="0" baseline="0" dirty="0" err="1">
                <a:ln>
                  <a:noFill/>
                </a:ln>
                <a:solidFill>
                  <a:schemeClr val="bg1"/>
                </a:solidFill>
                <a:effectLst/>
                <a:latin typeface="Arial" charset="0"/>
                <a:sym typeface="Arial" charset="0"/>
              </a:rPr>
              <a:t>angle</a:t>
            </a:r>
            <a:endParaRPr kumimoji="0" lang="en-GB" sz="1400" b="1" i="1" u="none" strike="noStrike" cap="none" normalizeH="0" baseline="0" dirty="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2601142847"/>
      </p:ext>
    </p:extLst>
  </p:cSld>
  <p:clrMapOvr>
    <a:masterClrMapping/>
  </p:clrMapOvr>
  <p:transition advClick="0" advTm="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179512" y="908720"/>
            <a:ext cx="8784976" cy="830997"/>
          </a:xfrm>
          <a:prstGeom prst="rect">
            <a:avLst/>
          </a:prstGeom>
        </p:spPr>
        <p:txBody>
          <a:bodyPr wrap="square">
            <a:spAutoFit/>
          </a:bodyPr>
          <a:lstStyle/>
          <a:p>
            <a:pPr algn="ctr">
              <a:defRPr/>
            </a:pPr>
            <a:r>
              <a:rPr lang="es-ES" sz="2400" b="0" dirty="0">
                <a:solidFill>
                  <a:schemeClr val="accent2">
                    <a:lumMod val="75000"/>
                  </a:schemeClr>
                </a:solidFill>
              </a:rPr>
              <a:t>CONCLUSIONS</a:t>
            </a:r>
            <a:endParaRPr lang="pl-PL" sz="2400" b="0" dirty="0">
              <a:solidFill>
                <a:schemeClr val="accent2">
                  <a:lumMod val="75000"/>
                </a:schemeClr>
              </a:solidFill>
            </a:endParaRPr>
          </a:p>
          <a:p>
            <a:pPr algn="ctr">
              <a:defRPr/>
            </a:pPr>
            <a:r>
              <a:rPr lang="pl-PL" sz="2400" b="0" i="1" dirty="0" err="1">
                <a:solidFill>
                  <a:schemeClr val="accent2">
                    <a:lumMod val="75000"/>
                  </a:schemeClr>
                </a:solidFill>
              </a:rPr>
              <a:t>Clinical</a:t>
            </a:r>
            <a:r>
              <a:rPr lang="pl-PL" sz="2400" b="0" i="1" dirty="0">
                <a:solidFill>
                  <a:schemeClr val="accent2">
                    <a:lumMod val="75000"/>
                  </a:schemeClr>
                </a:solidFill>
              </a:rPr>
              <a:t> </a:t>
            </a:r>
            <a:r>
              <a:rPr lang="pl-PL" sz="2400" b="0" i="1" dirty="0" err="1">
                <a:solidFill>
                  <a:schemeClr val="accent2">
                    <a:lumMod val="75000"/>
                  </a:schemeClr>
                </a:solidFill>
              </a:rPr>
              <a:t>Significance</a:t>
            </a:r>
            <a:r>
              <a:rPr lang="pl-PL" sz="2400" b="0" i="1" dirty="0">
                <a:solidFill>
                  <a:schemeClr val="accent2">
                    <a:lumMod val="75000"/>
                  </a:schemeClr>
                </a:solidFill>
              </a:rPr>
              <a:t> &amp; </a:t>
            </a:r>
            <a:r>
              <a:rPr lang="en-US" sz="2400" b="0" i="1" dirty="0">
                <a:solidFill>
                  <a:schemeClr val="accent2">
                    <a:lumMod val="75000"/>
                  </a:schemeClr>
                </a:solidFill>
              </a:rPr>
              <a:t>Enhancing Healthcare Team Outcomes</a:t>
            </a:r>
          </a:p>
        </p:txBody>
      </p:sp>
      <p:sp>
        <p:nvSpPr>
          <p:cNvPr id="9" name="Prostokąt 3">
            <a:extLst>
              <a:ext uri="{FF2B5EF4-FFF2-40B4-BE49-F238E27FC236}">
                <a16:creationId xmlns:a16="http://schemas.microsoft.com/office/drawing/2014/main" id="{4E81B037-89E7-420D-AB1F-8D32EE150983}"/>
              </a:ext>
            </a:extLst>
          </p:cNvPr>
          <p:cNvSpPr/>
          <p:nvPr/>
        </p:nvSpPr>
        <p:spPr>
          <a:xfrm>
            <a:off x="467544" y="2204864"/>
            <a:ext cx="8208912" cy="3693319"/>
          </a:xfrm>
          <a:prstGeom prst="rect">
            <a:avLst/>
          </a:prstGeom>
        </p:spPr>
        <p:txBody>
          <a:bodyPr wrap="square">
            <a:spAutoFit/>
          </a:bodyPr>
          <a:lstStyle/>
          <a:p>
            <a:pPr marL="342900" indent="-342900" algn="just">
              <a:buFont typeface="Arial" panose="020B0604020202020204" pitchFamily="34" charset="0"/>
              <a:buChar char="•"/>
              <a:defRPr/>
            </a:pPr>
            <a:r>
              <a:rPr lang="en-GB" sz="1800" b="0" i="1" dirty="0">
                <a:solidFill>
                  <a:schemeClr val="accent2">
                    <a:lumMod val="75000"/>
                  </a:schemeClr>
                </a:solidFill>
              </a:rPr>
              <a:t>Anthropometric measurements have utility in assessing data of physical fitness for a wide variety of the population from children to elite athletes to the elderly. These measurements, including height, weight, circumferences, and skin folds, can be used either as a baseline or as a marker of progress. </a:t>
            </a:r>
            <a:endParaRPr lang="en-US" sz="1800" b="0" i="1" dirty="0">
              <a:solidFill>
                <a:schemeClr val="accent2">
                  <a:lumMod val="75000"/>
                </a:schemeClr>
              </a:solidFill>
            </a:endParaRPr>
          </a:p>
          <a:p>
            <a:pPr algn="just">
              <a:defRPr/>
            </a:pPr>
            <a:endParaRPr lang="en-US" sz="1800" b="0" i="1" dirty="0">
              <a:solidFill>
                <a:schemeClr val="accent2">
                  <a:lumMod val="75000"/>
                </a:schemeClr>
              </a:solidFill>
            </a:endParaRPr>
          </a:p>
          <a:p>
            <a:pPr marL="342900" indent="-342900" algn="just">
              <a:buFont typeface="Arial" panose="020B0604020202020204" pitchFamily="34" charset="0"/>
              <a:buChar char="•"/>
              <a:defRPr/>
            </a:pPr>
            <a:r>
              <a:rPr lang="en-GB" sz="1800" b="0" i="1" dirty="0">
                <a:solidFill>
                  <a:schemeClr val="accent2">
                    <a:lumMod val="75000"/>
                  </a:schemeClr>
                </a:solidFill>
              </a:rPr>
              <a:t>The best way to improve the outcomes of anthropometric data is to improve the accuracy of measurements. The most effective way to improve accuracy is always to follow the same uniform methods to obtain measurements. To enhance long-term patient outcomes, an interprofessional team consisting of nurses, nurse practitioners, physician assistants, and physicians should work together to consistently promote a healthy lifestyle for patients to avoid the well-documented adverse effects of obesity and malnutrition.</a:t>
            </a:r>
            <a:endParaRPr lang="en-US" sz="1800" b="0" i="1" dirty="0">
              <a:solidFill>
                <a:schemeClr val="accent2">
                  <a:lumMod val="75000"/>
                </a:schemeClr>
              </a:solidFill>
            </a:endParaRPr>
          </a:p>
        </p:txBody>
      </p:sp>
    </p:spTree>
    <p:extLst>
      <p:ext uri="{BB962C8B-B14F-4D97-AF65-F5344CB8AC3E}">
        <p14:creationId xmlns:p14="http://schemas.microsoft.com/office/powerpoint/2010/main" val="1142440887"/>
      </p:ext>
    </p:extLst>
  </p:cSld>
  <p:clrMapOvr>
    <a:masterClrMapping/>
  </p:clrMapOvr>
  <p:transition advClick="0" advTm="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AF256F95-6F52-4D7A-8EC7-08A77031DCC0}"/>
              </a:ext>
            </a:extLst>
          </p:cNvPr>
          <p:cNvPicPr>
            <a:picLocks noChangeAspect="1"/>
          </p:cNvPicPr>
          <p:nvPr/>
        </p:nvPicPr>
        <p:blipFill>
          <a:blip r:embed="rId2"/>
          <a:stretch>
            <a:fillRect/>
          </a:stretch>
        </p:blipFill>
        <p:spPr>
          <a:xfrm>
            <a:off x="1699011" y="4797152"/>
            <a:ext cx="5745978" cy="967824"/>
          </a:xfrm>
          <a:prstGeom prst="rect">
            <a:avLst/>
          </a:prstGeom>
        </p:spPr>
      </p:pic>
    </p:spTree>
    <p:extLst>
      <p:ext uri="{BB962C8B-B14F-4D97-AF65-F5344CB8AC3E}">
        <p14:creationId xmlns:p14="http://schemas.microsoft.com/office/powerpoint/2010/main" val="1543052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692696"/>
            <a:ext cx="9144000" cy="1456809"/>
          </a:xfrm>
          <a:prstGeom prst="rect">
            <a:avLst/>
          </a:prstGeom>
        </p:spPr>
        <p:txBody>
          <a:bodyPr wrap="square">
            <a:spAutoFit/>
          </a:bodyPr>
          <a:lstStyle/>
          <a:p>
            <a:pPr algn="ctr">
              <a:spcAft>
                <a:spcPts val="400"/>
              </a:spcAft>
              <a:defRPr/>
            </a:pPr>
            <a:r>
              <a:rPr lang="en-GB" sz="2400" dirty="0">
                <a:solidFill>
                  <a:schemeClr val="accent2">
                    <a:lumMod val="75000"/>
                  </a:schemeClr>
                </a:solidFill>
              </a:rPr>
              <a:t>Anthropometric parameters of the posture and morphological indicators, as a non-invasive basic way to asses patient state </a:t>
            </a:r>
          </a:p>
          <a:p>
            <a:pPr algn="ctr">
              <a:spcAft>
                <a:spcPts val="400"/>
              </a:spcAft>
              <a:defRPr/>
            </a:pPr>
            <a:endParaRPr lang="en-GB" sz="1200" b="0" dirty="0">
              <a:solidFill>
                <a:schemeClr val="accent2">
                  <a:lumMod val="75000"/>
                </a:schemeClr>
              </a:solidFill>
            </a:endParaRPr>
          </a:p>
          <a:p>
            <a:pPr algn="ctr">
              <a:spcAft>
                <a:spcPts val="400"/>
              </a:spcAft>
              <a:defRPr/>
            </a:pPr>
            <a:r>
              <a:rPr lang="en-GB" sz="2200" b="0" dirty="0">
                <a:solidFill>
                  <a:schemeClr val="accent2">
                    <a:lumMod val="75000"/>
                  </a:schemeClr>
                </a:solidFill>
              </a:rPr>
              <a:t>PROCEDURES, SENSORS AND MEASUREMENTS SYSTEMS</a:t>
            </a:r>
          </a:p>
        </p:txBody>
      </p:sp>
      <p:sp>
        <p:nvSpPr>
          <p:cNvPr id="9" name="Prostokąt 3">
            <a:extLst>
              <a:ext uri="{FF2B5EF4-FFF2-40B4-BE49-F238E27FC236}">
                <a16:creationId xmlns:a16="http://schemas.microsoft.com/office/drawing/2014/main" id="{4E81B037-89E7-420D-AB1F-8D32EE150983}"/>
              </a:ext>
            </a:extLst>
          </p:cNvPr>
          <p:cNvSpPr/>
          <p:nvPr/>
        </p:nvSpPr>
        <p:spPr>
          <a:xfrm>
            <a:off x="179512" y="2303393"/>
            <a:ext cx="8784976" cy="3708708"/>
          </a:xfrm>
          <a:prstGeom prst="rect">
            <a:avLst/>
          </a:prstGeom>
        </p:spPr>
        <p:txBody>
          <a:bodyPr wrap="square">
            <a:spAutoFit/>
          </a:bodyPr>
          <a:lstStyle/>
          <a:p>
            <a:pPr marL="342900" indent="-342900" algn="just">
              <a:spcAft>
                <a:spcPts val="600"/>
              </a:spcAft>
              <a:buFont typeface="Arial" panose="020B0604020202020204" pitchFamily="34" charset="0"/>
              <a:buChar char="•"/>
              <a:defRPr/>
            </a:pPr>
            <a:r>
              <a:rPr lang="en-GB" sz="2000" b="0" dirty="0">
                <a:solidFill>
                  <a:schemeClr val="accent2">
                    <a:lumMod val="75000"/>
                  </a:schemeClr>
                </a:solidFill>
              </a:rPr>
              <a:t>Morphometry is introduced as quantitative approach to seek information concerning variations and changes in the forms of</a:t>
            </a:r>
            <a:r>
              <a:rPr lang="pl-PL" sz="2000" b="0" dirty="0">
                <a:solidFill>
                  <a:schemeClr val="accent2">
                    <a:lumMod val="75000"/>
                  </a:schemeClr>
                </a:solidFill>
              </a:rPr>
              <a:t> </a:t>
            </a:r>
            <a:r>
              <a:rPr lang="en-GB" sz="2000" b="0" dirty="0">
                <a:solidFill>
                  <a:schemeClr val="accent2">
                    <a:lumMod val="75000"/>
                  </a:schemeClr>
                </a:solidFill>
              </a:rPr>
              <a:t>organisms that described the relationship between the human body and disease</a:t>
            </a:r>
            <a:endParaRPr lang="pl-PL" sz="2000" b="0" dirty="0">
              <a:solidFill>
                <a:schemeClr val="accent2">
                  <a:lumMod val="75000"/>
                </a:schemeClr>
              </a:solidFill>
            </a:endParaRPr>
          </a:p>
          <a:p>
            <a:pPr marL="342900" indent="-342900" algn="just">
              <a:spcAft>
                <a:spcPts val="600"/>
              </a:spcAft>
              <a:buFont typeface="Arial" panose="020B0604020202020204" pitchFamily="34" charset="0"/>
              <a:buChar char="•"/>
              <a:defRPr/>
            </a:pPr>
            <a:r>
              <a:rPr lang="en-GB" sz="2000" b="0" dirty="0">
                <a:solidFill>
                  <a:schemeClr val="accent2">
                    <a:lumMod val="75000"/>
                  </a:schemeClr>
                </a:solidFill>
              </a:rPr>
              <a:t>Morphometrics can also be defined as the quantitative analysis of biological</a:t>
            </a:r>
            <a:r>
              <a:rPr lang="pl-PL" sz="2000" b="0" dirty="0">
                <a:solidFill>
                  <a:schemeClr val="accent2">
                    <a:lumMod val="75000"/>
                  </a:schemeClr>
                </a:solidFill>
              </a:rPr>
              <a:t> </a:t>
            </a:r>
            <a:r>
              <a:rPr lang="en-GB" sz="2000" b="0" dirty="0">
                <a:solidFill>
                  <a:schemeClr val="accent2">
                    <a:lumMod val="75000"/>
                  </a:schemeClr>
                </a:solidFill>
              </a:rPr>
              <a:t>forms.</a:t>
            </a:r>
            <a:endParaRPr lang="pl-PL" sz="2000" b="0" dirty="0">
              <a:solidFill>
                <a:schemeClr val="accent2">
                  <a:lumMod val="75000"/>
                </a:schemeClr>
              </a:solidFill>
            </a:endParaRPr>
          </a:p>
          <a:p>
            <a:pPr marL="342900" indent="-342900" algn="just">
              <a:spcAft>
                <a:spcPts val="600"/>
              </a:spcAft>
              <a:buFont typeface="Arial" panose="020B0604020202020204" pitchFamily="34" charset="0"/>
              <a:buChar char="•"/>
              <a:defRPr/>
            </a:pPr>
            <a:r>
              <a:rPr lang="en-GB" sz="2000" b="0" dirty="0">
                <a:solidFill>
                  <a:schemeClr val="accent2">
                    <a:lumMod val="75000"/>
                  </a:schemeClr>
                </a:solidFill>
              </a:rPr>
              <a:t>Anthropometry, a branch of morphometry, is the study of the size and shape of the components of</a:t>
            </a:r>
            <a:r>
              <a:rPr lang="pl-PL" sz="2000" b="0" dirty="0">
                <a:solidFill>
                  <a:schemeClr val="accent2">
                    <a:lumMod val="75000"/>
                  </a:schemeClr>
                </a:solidFill>
              </a:rPr>
              <a:t> </a:t>
            </a:r>
            <a:r>
              <a:rPr lang="en-GB" sz="2000" b="0" dirty="0">
                <a:solidFill>
                  <a:schemeClr val="accent2">
                    <a:lumMod val="75000"/>
                  </a:schemeClr>
                </a:solidFill>
              </a:rPr>
              <a:t>biological forms and their variations in populations</a:t>
            </a:r>
            <a:endParaRPr lang="pl-PL" sz="2000" b="0" dirty="0">
              <a:solidFill>
                <a:schemeClr val="accent2">
                  <a:lumMod val="75000"/>
                </a:schemeClr>
              </a:solidFill>
            </a:endParaRPr>
          </a:p>
          <a:p>
            <a:pPr marL="342900" indent="-342900" algn="just">
              <a:spcAft>
                <a:spcPts val="600"/>
              </a:spcAft>
              <a:buFont typeface="Arial" panose="020B0604020202020204" pitchFamily="34" charset="0"/>
              <a:buChar char="•"/>
              <a:defRPr/>
            </a:pPr>
            <a:r>
              <a:rPr lang="en-GB" sz="2000" b="0" dirty="0">
                <a:solidFill>
                  <a:schemeClr val="accent2">
                    <a:lumMod val="75000"/>
                  </a:schemeClr>
                </a:solidFill>
              </a:rPr>
              <a:t>Anthropometric measurements are a series of quantitative measurements of the muscle, bone, and adipose tissue used to assess the composition of the body. </a:t>
            </a:r>
            <a:endParaRPr lang="pl-PL" sz="2000" b="0" dirty="0">
              <a:solidFill>
                <a:schemeClr val="accent2">
                  <a:lumMod val="75000"/>
                </a:schemeClr>
              </a:solidFill>
            </a:endParaRPr>
          </a:p>
        </p:txBody>
      </p:sp>
    </p:spTree>
    <p:extLst>
      <p:ext uri="{BB962C8B-B14F-4D97-AF65-F5344CB8AC3E}">
        <p14:creationId xmlns:p14="http://schemas.microsoft.com/office/powerpoint/2010/main" val="1893373524"/>
      </p:ext>
    </p:extLst>
  </p:cSld>
  <p:clrMapOvr>
    <a:masterClrMapping/>
  </p:clrMapOvr>
  <p:transition advClick="0"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692696"/>
            <a:ext cx="9144000" cy="1641475"/>
          </a:xfrm>
          <a:prstGeom prst="rect">
            <a:avLst/>
          </a:prstGeom>
        </p:spPr>
        <p:txBody>
          <a:bodyPr wrap="square">
            <a:spAutoFit/>
          </a:bodyPr>
          <a:lstStyle/>
          <a:p>
            <a:pPr algn="ctr">
              <a:spcAft>
                <a:spcPts val="400"/>
              </a:spcAft>
              <a:defRPr/>
            </a:pPr>
            <a:r>
              <a:rPr lang="en-GB" sz="2400" dirty="0">
                <a:solidFill>
                  <a:schemeClr val="accent2">
                    <a:lumMod val="75000"/>
                  </a:schemeClr>
                </a:solidFill>
              </a:rPr>
              <a:t>Anthropometric Parameters of the Posture and morphological indicators,</a:t>
            </a:r>
            <a:endParaRPr lang="pl-PL" sz="2400" dirty="0">
              <a:solidFill>
                <a:schemeClr val="accent2">
                  <a:lumMod val="75000"/>
                </a:schemeClr>
              </a:solidFill>
            </a:endParaRPr>
          </a:p>
          <a:p>
            <a:pPr algn="ctr">
              <a:spcAft>
                <a:spcPts val="400"/>
              </a:spcAft>
              <a:defRPr/>
            </a:pPr>
            <a:r>
              <a:rPr lang="en-GB" sz="2400" dirty="0">
                <a:solidFill>
                  <a:schemeClr val="accent2">
                    <a:lumMod val="75000"/>
                  </a:schemeClr>
                </a:solidFill>
              </a:rPr>
              <a:t>as a non-invasive basic way to asses patient state </a:t>
            </a:r>
          </a:p>
          <a:p>
            <a:pPr algn="ctr">
              <a:spcAft>
                <a:spcPts val="400"/>
              </a:spcAft>
              <a:defRPr/>
            </a:pPr>
            <a:r>
              <a:rPr lang="pl-PL" sz="2200" b="0" dirty="0">
                <a:solidFill>
                  <a:schemeClr val="accent2">
                    <a:lumMod val="75000"/>
                  </a:schemeClr>
                </a:solidFill>
              </a:rPr>
              <a:t>PROCEDURES, </a:t>
            </a:r>
            <a:r>
              <a:rPr lang="en-GB" sz="2200" b="0" dirty="0">
                <a:solidFill>
                  <a:schemeClr val="accent2">
                    <a:lumMod val="75000"/>
                  </a:schemeClr>
                </a:solidFill>
              </a:rPr>
              <a:t>SENSORS AND MEASUREMENTS SYSTEMS</a:t>
            </a:r>
          </a:p>
        </p:txBody>
      </p:sp>
      <p:sp>
        <p:nvSpPr>
          <p:cNvPr id="9" name="Prostokąt 3">
            <a:extLst>
              <a:ext uri="{FF2B5EF4-FFF2-40B4-BE49-F238E27FC236}">
                <a16:creationId xmlns:a16="http://schemas.microsoft.com/office/drawing/2014/main" id="{4E81B037-89E7-420D-AB1F-8D32EE150983}"/>
              </a:ext>
            </a:extLst>
          </p:cNvPr>
          <p:cNvSpPr/>
          <p:nvPr/>
        </p:nvSpPr>
        <p:spPr>
          <a:xfrm>
            <a:off x="251520" y="2472363"/>
            <a:ext cx="8640960" cy="3554819"/>
          </a:xfrm>
          <a:prstGeom prst="rect">
            <a:avLst/>
          </a:prstGeom>
        </p:spPr>
        <p:txBody>
          <a:bodyPr wrap="square">
            <a:spAutoFit/>
          </a:bodyPr>
          <a:lstStyle/>
          <a:p>
            <a:pPr algn="just">
              <a:spcAft>
                <a:spcPts val="600"/>
              </a:spcAft>
              <a:defRPr/>
            </a:pPr>
            <a:r>
              <a:rPr lang="en-GB" sz="2000" b="0" dirty="0">
                <a:solidFill>
                  <a:schemeClr val="accent2">
                    <a:lumMod val="75000"/>
                  </a:schemeClr>
                </a:solidFill>
              </a:rPr>
              <a:t>Anthropometric measurements are a series of quantitative measurements of the muscle, bone, and adipose tissue used to assess the composition of the body. The core elements of anthropometry are height, weight, body mass index (BMI), body circumferences (waist, hip, and limbs), and skinfold thickness. These measurements are important because they represent diagnostic criteria for obesity, which significantly increases the risk for conditions such as cardiovascular disease, hypertension, diabetes mellitus, and many more. </a:t>
            </a:r>
            <a:endParaRPr lang="pl-PL" sz="2000" b="0" dirty="0">
              <a:solidFill>
                <a:schemeClr val="accent2">
                  <a:lumMod val="75000"/>
                </a:schemeClr>
              </a:solidFill>
            </a:endParaRPr>
          </a:p>
          <a:p>
            <a:pPr algn="just">
              <a:spcAft>
                <a:spcPts val="600"/>
              </a:spcAft>
              <a:defRPr/>
            </a:pPr>
            <a:r>
              <a:rPr lang="en-GB" sz="2000" b="0" dirty="0">
                <a:solidFill>
                  <a:schemeClr val="accent2">
                    <a:lumMod val="75000"/>
                  </a:schemeClr>
                </a:solidFill>
              </a:rPr>
              <a:t>There is further utility as a measure of nutritional status in children and pregnant women. Additionally, anthropometric measurements can be used as a baseline for physical fitness and to measure the progress of fitness. </a:t>
            </a:r>
            <a:endParaRPr lang="pl-PL" sz="2000" b="0" dirty="0">
              <a:solidFill>
                <a:schemeClr val="accent2">
                  <a:lumMod val="75000"/>
                </a:schemeClr>
              </a:solidFill>
            </a:endParaRPr>
          </a:p>
        </p:txBody>
      </p:sp>
    </p:spTree>
    <p:extLst>
      <p:ext uri="{BB962C8B-B14F-4D97-AF65-F5344CB8AC3E}">
        <p14:creationId xmlns:p14="http://schemas.microsoft.com/office/powerpoint/2010/main" val="3898479625"/>
      </p:ext>
    </p:extLst>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692696"/>
            <a:ext cx="9144000" cy="1251625"/>
          </a:xfrm>
          <a:prstGeom prst="rect">
            <a:avLst/>
          </a:prstGeom>
        </p:spPr>
        <p:txBody>
          <a:bodyPr wrap="square">
            <a:spAutoFit/>
          </a:bodyPr>
          <a:lstStyle/>
          <a:p>
            <a:pPr algn="ctr">
              <a:spcAft>
                <a:spcPts val="400"/>
              </a:spcAft>
              <a:defRPr/>
            </a:pPr>
            <a:r>
              <a:rPr lang="en-GB" sz="2400" dirty="0">
                <a:solidFill>
                  <a:schemeClr val="accent2">
                    <a:lumMod val="75000"/>
                  </a:schemeClr>
                </a:solidFill>
              </a:rPr>
              <a:t>Anthropometric </a:t>
            </a:r>
            <a:r>
              <a:rPr lang="pl-PL" sz="2400" dirty="0">
                <a:solidFill>
                  <a:schemeClr val="accent2">
                    <a:lumMod val="75000"/>
                  </a:schemeClr>
                </a:solidFill>
              </a:rPr>
              <a:t>p</a:t>
            </a:r>
            <a:r>
              <a:rPr lang="en-GB" sz="2400" dirty="0" err="1">
                <a:solidFill>
                  <a:schemeClr val="accent2">
                    <a:lumMod val="75000"/>
                  </a:schemeClr>
                </a:solidFill>
              </a:rPr>
              <a:t>arameters</a:t>
            </a:r>
            <a:r>
              <a:rPr lang="en-GB" sz="2400" dirty="0">
                <a:solidFill>
                  <a:schemeClr val="accent2">
                    <a:lumMod val="75000"/>
                  </a:schemeClr>
                </a:solidFill>
              </a:rPr>
              <a:t> of the </a:t>
            </a:r>
            <a:r>
              <a:rPr lang="pl-PL" sz="2400" dirty="0">
                <a:solidFill>
                  <a:schemeClr val="accent2">
                    <a:lumMod val="75000"/>
                  </a:schemeClr>
                </a:solidFill>
              </a:rPr>
              <a:t>p</a:t>
            </a:r>
            <a:r>
              <a:rPr lang="en-GB" sz="2400" dirty="0" err="1">
                <a:solidFill>
                  <a:schemeClr val="accent2">
                    <a:lumMod val="75000"/>
                  </a:schemeClr>
                </a:solidFill>
              </a:rPr>
              <a:t>osture</a:t>
            </a:r>
            <a:r>
              <a:rPr lang="en-GB" sz="2400" dirty="0">
                <a:solidFill>
                  <a:schemeClr val="accent2">
                    <a:lumMod val="75000"/>
                  </a:schemeClr>
                </a:solidFill>
              </a:rPr>
              <a:t> </a:t>
            </a:r>
            <a:r>
              <a:rPr lang="pl-PL" sz="2400" dirty="0">
                <a:solidFill>
                  <a:schemeClr val="accent2">
                    <a:lumMod val="75000"/>
                  </a:schemeClr>
                </a:solidFill>
              </a:rPr>
              <a:t>and body </a:t>
            </a:r>
            <a:r>
              <a:rPr lang="pl-PL" sz="2400" dirty="0" err="1">
                <a:solidFill>
                  <a:schemeClr val="accent2">
                    <a:lumMod val="75000"/>
                  </a:schemeClr>
                </a:solidFill>
              </a:rPr>
              <a:t>movement</a:t>
            </a:r>
            <a:r>
              <a:rPr lang="pl-PL" sz="2400" dirty="0">
                <a:solidFill>
                  <a:schemeClr val="accent2">
                    <a:lumMod val="75000"/>
                  </a:schemeClr>
                </a:solidFill>
              </a:rPr>
              <a:t> </a:t>
            </a:r>
            <a:r>
              <a:rPr lang="pl-PL" sz="2400" dirty="0" err="1">
                <a:solidFill>
                  <a:schemeClr val="accent2">
                    <a:lumMod val="75000"/>
                  </a:schemeClr>
                </a:solidFill>
              </a:rPr>
              <a:t>indicators</a:t>
            </a:r>
            <a:r>
              <a:rPr lang="en-GB" sz="2400" dirty="0">
                <a:solidFill>
                  <a:schemeClr val="accent2">
                    <a:lumMod val="75000"/>
                  </a:schemeClr>
                </a:solidFill>
              </a:rPr>
              <a:t>,</a:t>
            </a:r>
            <a:endParaRPr lang="pl-PL" sz="2400" dirty="0">
              <a:solidFill>
                <a:schemeClr val="accent2">
                  <a:lumMod val="75000"/>
                </a:schemeClr>
              </a:solidFill>
            </a:endParaRPr>
          </a:p>
          <a:p>
            <a:pPr algn="ctr">
              <a:spcAft>
                <a:spcPts val="400"/>
              </a:spcAft>
              <a:defRPr/>
            </a:pPr>
            <a:r>
              <a:rPr lang="pl-PL" sz="2400" dirty="0" err="1">
                <a:solidFill>
                  <a:schemeClr val="accent2">
                    <a:lumMod val="75000"/>
                  </a:schemeClr>
                </a:solidFill>
              </a:rPr>
              <a:t>Classical</a:t>
            </a:r>
            <a:r>
              <a:rPr lang="pl-PL" sz="2400" dirty="0">
                <a:solidFill>
                  <a:schemeClr val="accent2">
                    <a:lumMod val="75000"/>
                  </a:schemeClr>
                </a:solidFill>
              </a:rPr>
              <a:t> </a:t>
            </a:r>
            <a:r>
              <a:rPr lang="pl-PL" sz="2400" dirty="0" err="1">
                <a:solidFill>
                  <a:schemeClr val="accent2">
                    <a:lumMod val="75000"/>
                  </a:schemeClr>
                </a:solidFill>
              </a:rPr>
              <a:t>approach</a:t>
            </a:r>
            <a:endParaRPr lang="en-GB" sz="2200" b="0" dirty="0">
              <a:solidFill>
                <a:schemeClr val="accent2">
                  <a:lumMod val="75000"/>
                </a:schemeClr>
              </a:solidFill>
            </a:endParaRPr>
          </a:p>
        </p:txBody>
      </p:sp>
      <p:sp>
        <p:nvSpPr>
          <p:cNvPr id="9" name="Prostokąt 3">
            <a:extLst>
              <a:ext uri="{FF2B5EF4-FFF2-40B4-BE49-F238E27FC236}">
                <a16:creationId xmlns:a16="http://schemas.microsoft.com/office/drawing/2014/main" id="{4E81B037-89E7-420D-AB1F-8D32EE150983}"/>
              </a:ext>
            </a:extLst>
          </p:cNvPr>
          <p:cNvSpPr/>
          <p:nvPr/>
        </p:nvSpPr>
        <p:spPr>
          <a:xfrm>
            <a:off x="251520" y="2266548"/>
            <a:ext cx="8640960" cy="3323987"/>
          </a:xfrm>
          <a:prstGeom prst="rect">
            <a:avLst/>
          </a:prstGeom>
        </p:spPr>
        <p:txBody>
          <a:bodyPr wrap="square">
            <a:spAutoFit/>
          </a:bodyPr>
          <a:lstStyle/>
          <a:p>
            <a:pPr algn="just">
              <a:spcAft>
                <a:spcPts val="600"/>
              </a:spcAft>
              <a:defRPr/>
            </a:pPr>
            <a:r>
              <a:rPr lang="en-GB" sz="2000" dirty="0">
                <a:solidFill>
                  <a:schemeClr val="accent2">
                    <a:lumMod val="75000"/>
                  </a:schemeClr>
                </a:solidFill>
              </a:rPr>
              <a:t>Indications</a:t>
            </a:r>
            <a:r>
              <a:rPr lang="pl-PL" sz="2000" dirty="0">
                <a:solidFill>
                  <a:schemeClr val="accent2">
                    <a:lumMod val="75000"/>
                  </a:schemeClr>
                </a:solidFill>
              </a:rPr>
              <a:t>.</a:t>
            </a:r>
          </a:p>
          <a:p>
            <a:pPr marL="342900" indent="-342900" algn="just">
              <a:spcAft>
                <a:spcPts val="600"/>
              </a:spcAft>
              <a:buFont typeface="Arial" panose="020B0604020202020204" pitchFamily="34" charset="0"/>
              <a:buChar char="•"/>
              <a:defRPr/>
            </a:pPr>
            <a:r>
              <a:rPr lang="en-GB" sz="2000" b="0" dirty="0">
                <a:solidFill>
                  <a:schemeClr val="accent2">
                    <a:lumMod val="75000"/>
                  </a:schemeClr>
                </a:solidFill>
              </a:rPr>
              <a:t>There are several possible indications for anthropometric measurements. In children, indications include stunting, wasting, and being underweight. Stunting is when children have a low height-for-age, wasting is a low weight-for-height, and underweight is a low weight-for-age.</a:t>
            </a:r>
            <a:endParaRPr lang="pl-PL" sz="2000" b="0" dirty="0">
              <a:solidFill>
                <a:schemeClr val="accent2">
                  <a:lumMod val="75000"/>
                </a:schemeClr>
              </a:solidFill>
            </a:endParaRPr>
          </a:p>
          <a:p>
            <a:pPr marL="342900" indent="-342900" algn="just">
              <a:spcAft>
                <a:spcPts val="600"/>
              </a:spcAft>
              <a:buFont typeface="Arial" panose="020B0604020202020204" pitchFamily="34" charset="0"/>
              <a:buChar char="•"/>
              <a:defRPr/>
            </a:pPr>
            <a:r>
              <a:rPr lang="en-GB" sz="2000" b="0" dirty="0">
                <a:solidFill>
                  <a:schemeClr val="accent2">
                    <a:lumMod val="75000"/>
                  </a:schemeClr>
                </a:solidFill>
              </a:rPr>
              <a:t>Mid-upper arm circumference (MUAC) is a viable measurement in children or pregnant women as a marker of nutritional status. BMI is another commonly employed index of nutritional status and used as a gauge of malnutrition in children and adults</a:t>
            </a:r>
            <a:r>
              <a:rPr lang="pl-PL" sz="2000" b="0" dirty="0">
                <a:solidFill>
                  <a:schemeClr val="accent2">
                    <a:lumMod val="75000"/>
                  </a:schemeClr>
                </a:solidFill>
              </a:rPr>
              <a:t>.</a:t>
            </a:r>
            <a:r>
              <a:rPr lang="en-GB" sz="2000" b="0" dirty="0">
                <a:solidFill>
                  <a:schemeClr val="accent2">
                    <a:lumMod val="75000"/>
                  </a:schemeClr>
                </a:solidFill>
              </a:rPr>
              <a:t> </a:t>
            </a:r>
            <a:endParaRPr lang="pl-PL" sz="2000" b="0" dirty="0">
              <a:solidFill>
                <a:schemeClr val="accent2">
                  <a:lumMod val="75000"/>
                </a:schemeClr>
              </a:solidFill>
            </a:endParaRPr>
          </a:p>
        </p:txBody>
      </p:sp>
    </p:spTree>
    <p:extLst>
      <p:ext uri="{BB962C8B-B14F-4D97-AF65-F5344CB8AC3E}">
        <p14:creationId xmlns:p14="http://schemas.microsoft.com/office/powerpoint/2010/main" val="3664533754"/>
      </p:ext>
    </p:extLst>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692696"/>
            <a:ext cx="9144000" cy="830997"/>
          </a:xfrm>
          <a:prstGeom prst="rect">
            <a:avLst/>
          </a:prstGeom>
        </p:spPr>
        <p:txBody>
          <a:bodyPr wrap="square">
            <a:spAutoFit/>
          </a:bodyPr>
          <a:lstStyle/>
          <a:p>
            <a:pPr algn="ctr">
              <a:spcAft>
                <a:spcPts val="400"/>
              </a:spcAft>
              <a:defRPr/>
            </a:pPr>
            <a:r>
              <a:rPr lang="en-GB" sz="2400" dirty="0">
                <a:solidFill>
                  <a:schemeClr val="accent2">
                    <a:lumMod val="75000"/>
                  </a:schemeClr>
                </a:solidFill>
              </a:rPr>
              <a:t>Anthropometric parameters of the posture and body movement indicators. </a:t>
            </a:r>
            <a:r>
              <a:rPr lang="en-GB" sz="2400" i="1" dirty="0">
                <a:solidFill>
                  <a:schemeClr val="accent2">
                    <a:lumMod val="75000"/>
                  </a:schemeClr>
                </a:solidFill>
              </a:rPr>
              <a:t>Classical approach</a:t>
            </a:r>
            <a:endParaRPr lang="en-GB" sz="2200" b="0" i="1" dirty="0">
              <a:solidFill>
                <a:schemeClr val="accent2">
                  <a:lumMod val="75000"/>
                </a:schemeClr>
              </a:solidFill>
            </a:endParaRPr>
          </a:p>
        </p:txBody>
      </p:sp>
      <p:sp>
        <p:nvSpPr>
          <p:cNvPr id="9" name="Prostokąt 3">
            <a:extLst>
              <a:ext uri="{FF2B5EF4-FFF2-40B4-BE49-F238E27FC236}">
                <a16:creationId xmlns:a16="http://schemas.microsoft.com/office/drawing/2014/main" id="{4E81B037-89E7-420D-AB1F-8D32EE150983}"/>
              </a:ext>
            </a:extLst>
          </p:cNvPr>
          <p:cNvSpPr/>
          <p:nvPr/>
        </p:nvSpPr>
        <p:spPr>
          <a:xfrm>
            <a:off x="251520" y="1988840"/>
            <a:ext cx="8640960" cy="3477875"/>
          </a:xfrm>
          <a:prstGeom prst="rect">
            <a:avLst/>
          </a:prstGeom>
        </p:spPr>
        <p:txBody>
          <a:bodyPr wrap="square">
            <a:spAutoFit/>
          </a:bodyPr>
          <a:lstStyle/>
          <a:p>
            <a:pPr algn="just">
              <a:spcAft>
                <a:spcPts val="600"/>
              </a:spcAft>
              <a:defRPr/>
            </a:pPr>
            <a:r>
              <a:rPr lang="en-GB" sz="2000" dirty="0">
                <a:solidFill>
                  <a:schemeClr val="accent2">
                    <a:lumMod val="75000"/>
                  </a:schemeClr>
                </a:solidFill>
              </a:rPr>
              <a:t>Equipment</a:t>
            </a:r>
            <a:r>
              <a:rPr lang="pl-PL" sz="2000" dirty="0">
                <a:solidFill>
                  <a:schemeClr val="accent2">
                    <a:lumMod val="75000"/>
                  </a:schemeClr>
                </a:solidFill>
              </a:rPr>
              <a:t>.</a:t>
            </a:r>
          </a:p>
          <a:p>
            <a:pPr marL="342900" indent="-342900" algn="just">
              <a:spcAft>
                <a:spcPts val="600"/>
              </a:spcAft>
              <a:buFont typeface="Arial" panose="020B0604020202020204" pitchFamily="34" charset="0"/>
              <a:buChar char="•"/>
              <a:defRPr/>
            </a:pPr>
            <a:r>
              <a:rPr lang="en-GB" sz="2000" b="0" dirty="0">
                <a:solidFill>
                  <a:schemeClr val="accent2">
                    <a:lumMod val="75000"/>
                  </a:schemeClr>
                </a:solidFill>
              </a:rPr>
              <a:t>Weight scale</a:t>
            </a:r>
          </a:p>
          <a:p>
            <a:pPr marL="342900" indent="-342900" algn="just">
              <a:spcAft>
                <a:spcPts val="600"/>
              </a:spcAft>
              <a:buFont typeface="Arial" panose="020B0604020202020204" pitchFamily="34" charset="0"/>
              <a:buChar char="•"/>
              <a:defRPr/>
            </a:pPr>
            <a:r>
              <a:rPr lang="en-GB" sz="2000" b="0" dirty="0">
                <a:solidFill>
                  <a:schemeClr val="accent2">
                    <a:lumMod val="75000"/>
                  </a:schemeClr>
                </a:solidFill>
              </a:rPr>
              <a:t>Calibration weights</a:t>
            </a:r>
          </a:p>
          <a:p>
            <a:pPr marL="342900" indent="-342900" algn="just">
              <a:spcAft>
                <a:spcPts val="600"/>
              </a:spcAft>
              <a:buFont typeface="Arial" panose="020B0604020202020204" pitchFamily="34" charset="0"/>
              <a:buChar char="•"/>
              <a:defRPr/>
            </a:pPr>
            <a:r>
              <a:rPr lang="en-GB" sz="2000" b="0" dirty="0">
                <a:solidFill>
                  <a:schemeClr val="accent2">
                    <a:lumMod val="75000"/>
                  </a:schemeClr>
                </a:solidFill>
              </a:rPr>
              <a:t>Box to sit on</a:t>
            </a:r>
          </a:p>
          <a:p>
            <a:pPr marL="342900" indent="-342900" algn="just">
              <a:spcAft>
                <a:spcPts val="600"/>
              </a:spcAft>
              <a:buFont typeface="Arial" panose="020B0604020202020204" pitchFamily="34" charset="0"/>
              <a:buChar char="•"/>
              <a:defRPr/>
            </a:pPr>
            <a:r>
              <a:rPr lang="en-GB" sz="2000" b="0" dirty="0">
                <a:solidFill>
                  <a:schemeClr val="accent2">
                    <a:lumMod val="75000"/>
                  </a:schemeClr>
                </a:solidFill>
              </a:rPr>
              <a:t>Stadiometer</a:t>
            </a:r>
          </a:p>
          <a:p>
            <a:pPr marL="342900" indent="-342900" algn="just">
              <a:spcAft>
                <a:spcPts val="600"/>
              </a:spcAft>
              <a:buFont typeface="Arial" panose="020B0604020202020204" pitchFamily="34" charset="0"/>
              <a:buChar char="•"/>
              <a:defRPr/>
            </a:pPr>
            <a:r>
              <a:rPr lang="en-GB" sz="2000" b="0" dirty="0">
                <a:solidFill>
                  <a:schemeClr val="accent2">
                    <a:lumMod val="75000"/>
                  </a:schemeClr>
                </a:solidFill>
              </a:rPr>
              <a:t>Knee </a:t>
            </a:r>
            <a:r>
              <a:rPr lang="en-GB" sz="2000" b="0" dirty="0" err="1">
                <a:solidFill>
                  <a:schemeClr val="accent2">
                    <a:lumMod val="75000"/>
                  </a:schemeClr>
                </a:solidFill>
              </a:rPr>
              <a:t>caliper</a:t>
            </a:r>
            <a:endParaRPr lang="en-GB" sz="2000" b="0" dirty="0">
              <a:solidFill>
                <a:schemeClr val="accent2">
                  <a:lumMod val="75000"/>
                </a:schemeClr>
              </a:solidFill>
            </a:endParaRPr>
          </a:p>
          <a:p>
            <a:pPr marL="342900" indent="-342900" algn="just">
              <a:spcAft>
                <a:spcPts val="600"/>
              </a:spcAft>
              <a:buFont typeface="Arial" panose="020B0604020202020204" pitchFamily="34" charset="0"/>
              <a:buChar char="•"/>
              <a:defRPr/>
            </a:pPr>
            <a:r>
              <a:rPr lang="en-GB" sz="2000" b="0" dirty="0">
                <a:solidFill>
                  <a:schemeClr val="accent2">
                    <a:lumMod val="75000"/>
                  </a:schemeClr>
                </a:solidFill>
              </a:rPr>
              <a:t>Skinfold </a:t>
            </a:r>
            <a:r>
              <a:rPr lang="en-GB" sz="2000" b="0" dirty="0" err="1">
                <a:solidFill>
                  <a:schemeClr val="accent2">
                    <a:lumMod val="75000"/>
                  </a:schemeClr>
                </a:solidFill>
              </a:rPr>
              <a:t>calipers</a:t>
            </a:r>
            <a:endParaRPr lang="en-GB" sz="2000" b="0" dirty="0">
              <a:solidFill>
                <a:schemeClr val="accent2">
                  <a:lumMod val="75000"/>
                </a:schemeClr>
              </a:solidFill>
            </a:endParaRPr>
          </a:p>
          <a:p>
            <a:pPr marL="342900" indent="-342900" algn="just">
              <a:spcAft>
                <a:spcPts val="600"/>
              </a:spcAft>
              <a:buFont typeface="Arial" panose="020B0604020202020204" pitchFamily="34" charset="0"/>
              <a:buChar char="•"/>
              <a:defRPr/>
            </a:pPr>
            <a:r>
              <a:rPr lang="en-GB" sz="2000" b="0" dirty="0">
                <a:solidFill>
                  <a:schemeClr val="accent2">
                    <a:lumMod val="75000"/>
                  </a:schemeClr>
                </a:solidFill>
              </a:rPr>
              <a:t>Tape measure</a:t>
            </a:r>
          </a:p>
          <a:p>
            <a:pPr marL="342900" indent="-342900" algn="just">
              <a:spcAft>
                <a:spcPts val="600"/>
              </a:spcAft>
              <a:buFont typeface="Arial" panose="020B0604020202020204" pitchFamily="34" charset="0"/>
              <a:buChar char="•"/>
              <a:defRPr/>
            </a:pPr>
            <a:r>
              <a:rPr lang="en-GB" sz="2000" b="0" dirty="0" err="1">
                <a:solidFill>
                  <a:schemeClr val="accent2">
                    <a:lumMod val="75000"/>
                  </a:schemeClr>
                </a:solidFill>
              </a:rPr>
              <a:t>Infantometer</a:t>
            </a:r>
            <a:r>
              <a:rPr lang="en-GB" sz="2000" b="0" dirty="0">
                <a:solidFill>
                  <a:schemeClr val="accent2">
                    <a:lumMod val="75000"/>
                  </a:schemeClr>
                </a:solidFill>
              </a:rPr>
              <a:t> to measure recumbent length</a:t>
            </a:r>
            <a:endParaRPr lang="pl-PL" sz="2000" b="0" dirty="0">
              <a:solidFill>
                <a:schemeClr val="accent2">
                  <a:lumMod val="75000"/>
                </a:schemeClr>
              </a:solidFill>
            </a:endParaRPr>
          </a:p>
        </p:txBody>
      </p:sp>
    </p:spTree>
    <p:extLst>
      <p:ext uri="{BB962C8B-B14F-4D97-AF65-F5344CB8AC3E}">
        <p14:creationId xmlns:p14="http://schemas.microsoft.com/office/powerpoint/2010/main" val="880926586"/>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93156" y="786446"/>
            <a:ext cx="8957688" cy="830997"/>
          </a:xfrm>
          <a:prstGeom prst="rect">
            <a:avLst/>
          </a:prstGeom>
        </p:spPr>
        <p:txBody>
          <a:bodyPr wrap="square">
            <a:spAutoFit/>
          </a:bodyPr>
          <a:lstStyle/>
          <a:p>
            <a:pPr algn="ctr">
              <a:defRPr/>
            </a:pPr>
            <a:r>
              <a:rPr lang="pl-PL" sz="2400" dirty="0" err="1">
                <a:solidFill>
                  <a:schemeClr val="accent2">
                    <a:lumMod val="75000"/>
                  </a:schemeClr>
                </a:solidFill>
              </a:rPr>
              <a:t>Standarized</a:t>
            </a:r>
            <a:r>
              <a:rPr lang="pl-PL" sz="2400" dirty="0">
                <a:solidFill>
                  <a:schemeClr val="accent2">
                    <a:lumMod val="75000"/>
                  </a:schemeClr>
                </a:solidFill>
              </a:rPr>
              <a:t> </a:t>
            </a:r>
            <a:r>
              <a:rPr lang="pl-PL" sz="2400" dirty="0" err="1">
                <a:solidFill>
                  <a:schemeClr val="accent2">
                    <a:lumMod val="75000"/>
                  </a:schemeClr>
                </a:solidFill>
              </a:rPr>
              <a:t>antropometric</a:t>
            </a:r>
            <a:r>
              <a:rPr lang="pl-PL" sz="2400" dirty="0">
                <a:solidFill>
                  <a:schemeClr val="accent2">
                    <a:lumMod val="75000"/>
                  </a:schemeClr>
                </a:solidFill>
              </a:rPr>
              <a:t> </a:t>
            </a:r>
            <a:r>
              <a:rPr lang="pl-PL" sz="2400" dirty="0" err="1">
                <a:solidFill>
                  <a:schemeClr val="accent2">
                    <a:lumMod val="75000"/>
                  </a:schemeClr>
                </a:solidFill>
              </a:rPr>
              <a:t>measures</a:t>
            </a:r>
            <a:r>
              <a:rPr lang="pl-PL" sz="2400" dirty="0">
                <a:solidFill>
                  <a:schemeClr val="accent2">
                    <a:lumMod val="75000"/>
                  </a:schemeClr>
                </a:solidFill>
              </a:rPr>
              <a:t>, </a:t>
            </a:r>
            <a:r>
              <a:rPr lang="pl-PL" sz="2400" dirty="0" err="1">
                <a:solidFill>
                  <a:schemeClr val="accent2">
                    <a:lumMod val="75000"/>
                  </a:schemeClr>
                </a:solidFill>
              </a:rPr>
              <a:t>indicators</a:t>
            </a:r>
            <a:r>
              <a:rPr lang="pl-PL" sz="2400" dirty="0">
                <a:solidFill>
                  <a:schemeClr val="accent2">
                    <a:lumMod val="75000"/>
                  </a:schemeClr>
                </a:solidFill>
              </a:rPr>
              <a:t>.  </a:t>
            </a:r>
          </a:p>
          <a:p>
            <a:pPr algn="ctr">
              <a:defRPr/>
            </a:pPr>
            <a:r>
              <a:rPr lang="en-GB" sz="2400" b="0" i="1" dirty="0">
                <a:solidFill>
                  <a:schemeClr val="accent2">
                    <a:lumMod val="75000"/>
                  </a:schemeClr>
                </a:solidFill>
              </a:rPr>
              <a:t>Characteristic</a:t>
            </a:r>
            <a:r>
              <a:rPr lang="pl-PL" sz="2400" b="0" i="1" dirty="0">
                <a:solidFill>
                  <a:schemeClr val="accent2">
                    <a:lumMod val="75000"/>
                  </a:schemeClr>
                </a:solidFill>
              </a:rPr>
              <a:t> </a:t>
            </a:r>
            <a:r>
              <a:rPr lang="pl-PL" sz="2400" b="0" i="1" dirty="0" err="1">
                <a:solidFill>
                  <a:schemeClr val="accent2">
                    <a:lumMod val="75000"/>
                  </a:schemeClr>
                </a:solidFill>
              </a:rPr>
              <a:t>anthropometric</a:t>
            </a:r>
            <a:r>
              <a:rPr lang="en-GB" sz="2400" b="0" i="1" dirty="0">
                <a:solidFill>
                  <a:schemeClr val="accent2">
                    <a:lumMod val="75000"/>
                  </a:schemeClr>
                </a:solidFill>
              </a:rPr>
              <a:t> measuring points and procedures </a:t>
            </a:r>
            <a:endParaRPr lang="en-US" sz="2400" b="0" i="1" dirty="0">
              <a:solidFill>
                <a:schemeClr val="accent2">
                  <a:lumMod val="75000"/>
                </a:schemeClr>
              </a:solidFill>
            </a:endParaRPr>
          </a:p>
        </p:txBody>
      </p:sp>
      <p:sp>
        <p:nvSpPr>
          <p:cNvPr id="7" name="Prostokąt 6">
            <a:extLst>
              <a:ext uri="{FF2B5EF4-FFF2-40B4-BE49-F238E27FC236}">
                <a16:creationId xmlns:a16="http://schemas.microsoft.com/office/drawing/2014/main" id="{10CFE128-A40A-4BCC-A131-A39898FB7AAF}"/>
              </a:ext>
            </a:extLst>
          </p:cNvPr>
          <p:cNvSpPr/>
          <p:nvPr/>
        </p:nvSpPr>
        <p:spPr>
          <a:xfrm>
            <a:off x="3923928" y="6117874"/>
            <a:ext cx="5126916" cy="400110"/>
          </a:xfrm>
          <a:prstGeom prst="rect">
            <a:avLst/>
          </a:prstGeom>
        </p:spPr>
        <p:txBody>
          <a:bodyPr wrap="none">
            <a:spAutoFit/>
          </a:bodyPr>
          <a:lstStyle/>
          <a:p>
            <a:r>
              <a:rPr lang="en-GB" sz="2000" b="0" dirty="0">
                <a:solidFill>
                  <a:schemeClr val="accent2">
                    <a:lumMod val="75000"/>
                  </a:schemeClr>
                </a:solidFill>
              </a:rPr>
              <a:t>Examinee’s position during the examination</a:t>
            </a:r>
          </a:p>
        </p:txBody>
      </p:sp>
      <p:pic>
        <p:nvPicPr>
          <p:cNvPr id="5" name="Obraz 4" descr="Obraz zawierający tekst, mapa&#10;&#10;Opis wygenerowany automatycznie">
            <a:extLst>
              <a:ext uri="{FF2B5EF4-FFF2-40B4-BE49-F238E27FC236}">
                <a16:creationId xmlns:a16="http://schemas.microsoft.com/office/drawing/2014/main" id="{1A7D85CF-C217-4B61-8374-B14DDBD51E26}"/>
              </a:ext>
            </a:extLst>
          </p:cNvPr>
          <p:cNvPicPr>
            <a:picLocks noChangeAspect="1"/>
          </p:cNvPicPr>
          <p:nvPr/>
        </p:nvPicPr>
        <p:blipFill rotWithShape="1">
          <a:blip r:embed="rId3">
            <a:extLst>
              <a:ext uri="{28A0092B-C50C-407E-A947-70E740481C1C}">
                <a14:useLocalDpi xmlns:a14="http://schemas.microsoft.com/office/drawing/2010/main" val="0"/>
              </a:ext>
            </a:extLst>
          </a:blip>
          <a:srcRect l="8381" r="8725" b="3866"/>
          <a:stretch/>
        </p:blipFill>
        <p:spPr>
          <a:xfrm>
            <a:off x="2079326" y="1636398"/>
            <a:ext cx="5228977" cy="4545847"/>
          </a:xfrm>
          <a:prstGeom prst="rect">
            <a:avLst/>
          </a:prstGeom>
        </p:spPr>
      </p:pic>
    </p:spTree>
    <p:extLst>
      <p:ext uri="{BB962C8B-B14F-4D97-AF65-F5344CB8AC3E}">
        <p14:creationId xmlns:p14="http://schemas.microsoft.com/office/powerpoint/2010/main" val="4067187434"/>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40354" y="908720"/>
            <a:ext cx="8135938" cy="830997"/>
          </a:xfrm>
          <a:prstGeom prst="rect">
            <a:avLst/>
          </a:prstGeom>
        </p:spPr>
        <p:txBody>
          <a:bodyPr>
            <a:spAutoFit/>
          </a:bodyPr>
          <a:lstStyle/>
          <a:p>
            <a:pPr algn="ctr">
              <a:defRPr/>
            </a:pPr>
            <a:r>
              <a:rPr lang="pl-PL" sz="2400" dirty="0" err="1">
                <a:solidFill>
                  <a:schemeClr val="accent2">
                    <a:lumMod val="75000"/>
                  </a:schemeClr>
                </a:solidFill>
              </a:rPr>
              <a:t>Characteristic</a:t>
            </a:r>
            <a:r>
              <a:rPr lang="pl-PL" sz="2400" dirty="0">
                <a:solidFill>
                  <a:schemeClr val="accent2">
                    <a:lumMod val="75000"/>
                  </a:schemeClr>
                </a:solidFill>
              </a:rPr>
              <a:t> </a:t>
            </a:r>
            <a:r>
              <a:rPr lang="pl-PL" sz="2400" dirty="0" err="1">
                <a:solidFill>
                  <a:schemeClr val="accent2">
                    <a:lumMod val="75000"/>
                  </a:schemeClr>
                </a:solidFill>
              </a:rPr>
              <a:t>points</a:t>
            </a:r>
            <a:r>
              <a:rPr lang="pl-PL" sz="2400" dirty="0">
                <a:solidFill>
                  <a:schemeClr val="accent2">
                    <a:lumMod val="75000"/>
                  </a:schemeClr>
                </a:solidFill>
              </a:rPr>
              <a:t> for </a:t>
            </a:r>
            <a:r>
              <a:rPr lang="pl-PL" sz="2400" dirty="0" err="1">
                <a:solidFill>
                  <a:schemeClr val="accent2">
                    <a:lumMod val="75000"/>
                  </a:schemeClr>
                </a:solidFill>
              </a:rPr>
              <a:t>measurements</a:t>
            </a:r>
            <a:r>
              <a:rPr lang="pl-PL" sz="2400" dirty="0">
                <a:solidFill>
                  <a:schemeClr val="accent2">
                    <a:lumMod val="75000"/>
                  </a:schemeClr>
                </a:solidFill>
              </a:rPr>
              <a:t>.  </a:t>
            </a:r>
            <a:endParaRPr lang="en-US" sz="2400" dirty="0">
              <a:solidFill>
                <a:schemeClr val="accent2">
                  <a:lumMod val="75000"/>
                </a:schemeClr>
              </a:solidFill>
            </a:endParaRPr>
          </a:p>
          <a:p>
            <a:pPr algn="ctr">
              <a:defRPr/>
            </a:pPr>
            <a:r>
              <a:rPr lang="pl-PL" sz="2400" b="0" i="1" dirty="0" err="1">
                <a:solidFill>
                  <a:schemeClr val="accent2">
                    <a:lumMod val="75000"/>
                  </a:schemeClr>
                </a:solidFill>
              </a:rPr>
              <a:t>Geometrical</a:t>
            </a:r>
            <a:r>
              <a:rPr lang="pl-PL" sz="2400" b="0" i="1" dirty="0">
                <a:solidFill>
                  <a:schemeClr val="accent2">
                    <a:lumMod val="75000"/>
                  </a:schemeClr>
                </a:solidFill>
              </a:rPr>
              <a:t> </a:t>
            </a:r>
            <a:r>
              <a:rPr lang="pl-PL" sz="2400" b="0" i="1" dirty="0" err="1">
                <a:solidFill>
                  <a:schemeClr val="accent2">
                    <a:lumMod val="75000"/>
                  </a:schemeClr>
                </a:solidFill>
              </a:rPr>
              <a:t>indicators</a:t>
            </a:r>
            <a:endParaRPr lang="en-US" sz="2400" b="0" i="1" dirty="0">
              <a:solidFill>
                <a:schemeClr val="accent2">
                  <a:lumMod val="75000"/>
                </a:schemeClr>
              </a:solidFill>
            </a:endParaRPr>
          </a:p>
        </p:txBody>
      </p:sp>
      <p:pic>
        <p:nvPicPr>
          <p:cNvPr id="4" name="Obraz 3" descr="Obraz zawierający rysunek&#10;&#10;Opis wygenerowany automatycznie">
            <a:extLst>
              <a:ext uri="{FF2B5EF4-FFF2-40B4-BE49-F238E27FC236}">
                <a16:creationId xmlns:a16="http://schemas.microsoft.com/office/drawing/2014/main" id="{4F4DFD1C-059B-4627-84AF-844B99A25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204865"/>
            <a:ext cx="2752958" cy="3672403"/>
          </a:xfrm>
          <a:prstGeom prst="rect">
            <a:avLst/>
          </a:prstGeom>
        </p:spPr>
      </p:pic>
      <p:pic>
        <p:nvPicPr>
          <p:cNvPr id="8" name="Obraz 7" descr="Obraz zawierający rysunek&#10;&#10;Opis wygenerowany automatycznie">
            <a:extLst>
              <a:ext uri="{FF2B5EF4-FFF2-40B4-BE49-F238E27FC236}">
                <a16:creationId xmlns:a16="http://schemas.microsoft.com/office/drawing/2014/main" id="{08E2E889-8E3B-4B9F-A44C-081E6DC9C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824" y="2262737"/>
            <a:ext cx="2752958" cy="3672403"/>
          </a:xfrm>
          <a:prstGeom prst="rect">
            <a:avLst/>
          </a:prstGeom>
        </p:spPr>
      </p:pic>
      <p:pic>
        <p:nvPicPr>
          <p:cNvPr id="12" name="Obraz 11" descr="Obraz zawierający rysunek&#10;&#10;Opis wygenerowany automatycznie">
            <a:extLst>
              <a:ext uri="{FF2B5EF4-FFF2-40B4-BE49-F238E27FC236}">
                <a16:creationId xmlns:a16="http://schemas.microsoft.com/office/drawing/2014/main" id="{2D09AA61-6B02-46D1-B422-6193C1020F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3580" y="2209492"/>
            <a:ext cx="2752958" cy="3672403"/>
          </a:xfrm>
          <a:prstGeom prst="rect">
            <a:avLst/>
          </a:prstGeom>
        </p:spPr>
      </p:pic>
    </p:spTree>
    <p:extLst>
      <p:ext uri="{BB962C8B-B14F-4D97-AF65-F5344CB8AC3E}">
        <p14:creationId xmlns:p14="http://schemas.microsoft.com/office/powerpoint/2010/main" val="969821249"/>
      </p:ext>
    </p:ext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93156" y="786446"/>
            <a:ext cx="8957688" cy="830997"/>
          </a:xfrm>
          <a:prstGeom prst="rect">
            <a:avLst/>
          </a:prstGeom>
        </p:spPr>
        <p:txBody>
          <a:bodyPr wrap="square">
            <a:spAutoFit/>
          </a:bodyPr>
          <a:lstStyle/>
          <a:p>
            <a:pPr algn="ctr">
              <a:defRPr/>
            </a:pPr>
            <a:r>
              <a:rPr lang="pl-PL" sz="2400" dirty="0" err="1">
                <a:solidFill>
                  <a:schemeClr val="accent2">
                    <a:lumMod val="75000"/>
                  </a:schemeClr>
                </a:solidFill>
              </a:rPr>
              <a:t>Standarized</a:t>
            </a:r>
            <a:r>
              <a:rPr lang="pl-PL" sz="2400" dirty="0">
                <a:solidFill>
                  <a:schemeClr val="accent2">
                    <a:lumMod val="75000"/>
                  </a:schemeClr>
                </a:solidFill>
              </a:rPr>
              <a:t> </a:t>
            </a:r>
            <a:r>
              <a:rPr lang="pl-PL" sz="2400" dirty="0" err="1">
                <a:solidFill>
                  <a:schemeClr val="accent2">
                    <a:lumMod val="75000"/>
                  </a:schemeClr>
                </a:solidFill>
              </a:rPr>
              <a:t>antropometric</a:t>
            </a:r>
            <a:r>
              <a:rPr lang="pl-PL" sz="2400" dirty="0">
                <a:solidFill>
                  <a:schemeClr val="accent2">
                    <a:lumMod val="75000"/>
                  </a:schemeClr>
                </a:solidFill>
              </a:rPr>
              <a:t> </a:t>
            </a:r>
            <a:r>
              <a:rPr lang="pl-PL" sz="2400" dirty="0" err="1">
                <a:solidFill>
                  <a:schemeClr val="accent2">
                    <a:lumMod val="75000"/>
                  </a:schemeClr>
                </a:solidFill>
              </a:rPr>
              <a:t>measures</a:t>
            </a:r>
            <a:r>
              <a:rPr lang="pl-PL" sz="2400" dirty="0">
                <a:solidFill>
                  <a:schemeClr val="accent2">
                    <a:lumMod val="75000"/>
                  </a:schemeClr>
                </a:solidFill>
              </a:rPr>
              <a:t>, </a:t>
            </a:r>
            <a:r>
              <a:rPr lang="pl-PL" sz="2400" dirty="0" err="1">
                <a:solidFill>
                  <a:schemeClr val="accent2">
                    <a:lumMod val="75000"/>
                  </a:schemeClr>
                </a:solidFill>
              </a:rPr>
              <a:t>indicators</a:t>
            </a:r>
            <a:r>
              <a:rPr lang="pl-PL" sz="2400" dirty="0">
                <a:solidFill>
                  <a:schemeClr val="accent2">
                    <a:lumMod val="75000"/>
                  </a:schemeClr>
                </a:solidFill>
              </a:rPr>
              <a:t>.  </a:t>
            </a:r>
          </a:p>
          <a:p>
            <a:pPr algn="ctr">
              <a:defRPr/>
            </a:pPr>
            <a:r>
              <a:rPr lang="en-GB" sz="2400" b="0" i="1" dirty="0">
                <a:solidFill>
                  <a:schemeClr val="accent2">
                    <a:lumMod val="75000"/>
                  </a:schemeClr>
                </a:solidFill>
              </a:rPr>
              <a:t>Characteristic</a:t>
            </a:r>
            <a:r>
              <a:rPr lang="pl-PL" sz="2400" b="0" i="1" dirty="0">
                <a:solidFill>
                  <a:schemeClr val="accent2">
                    <a:lumMod val="75000"/>
                  </a:schemeClr>
                </a:solidFill>
              </a:rPr>
              <a:t> </a:t>
            </a:r>
            <a:r>
              <a:rPr lang="pl-PL" sz="2400" b="0" i="1" dirty="0" err="1">
                <a:solidFill>
                  <a:schemeClr val="accent2">
                    <a:lumMod val="75000"/>
                  </a:schemeClr>
                </a:solidFill>
              </a:rPr>
              <a:t>anthropometric</a:t>
            </a:r>
            <a:r>
              <a:rPr lang="en-GB" sz="2400" b="0" i="1" dirty="0">
                <a:solidFill>
                  <a:schemeClr val="accent2">
                    <a:lumMod val="75000"/>
                  </a:schemeClr>
                </a:solidFill>
              </a:rPr>
              <a:t> measuring points and procedures </a:t>
            </a:r>
            <a:endParaRPr lang="en-US" sz="2400" b="0" i="1" dirty="0">
              <a:solidFill>
                <a:schemeClr val="accent2">
                  <a:lumMod val="75000"/>
                </a:schemeClr>
              </a:solidFill>
            </a:endParaRPr>
          </a:p>
        </p:txBody>
      </p:sp>
      <p:sp>
        <p:nvSpPr>
          <p:cNvPr id="7" name="Prostokąt 6">
            <a:extLst>
              <a:ext uri="{FF2B5EF4-FFF2-40B4-BE49-F238E27FC236}">
                <a16:creationId xmlns:a16="http://schemas.microsoft.com/office/drawing/2014/main" id="{10CFE128-A40A-4BCC-A131-A39898FB7AAF}"/>
              </a:ext>
            </a:extLst>
          </p:cNvPr>
          <p:cNvSpPr/>
          <p:nvPr/>
        </p:nvSpPr>
        <p:spPr>
          <a:xfrm>
            <a:off x="3741185" y="6165304"/>
            <a:ext cx="5309659" cy="400110"/>
          </a:xfrm>
          <a:prstGeom prst="rect">
            <a:avLst/>
          </a:prstGeom>
        </p:spPr>
        <p:txBody>
          <a:bodyPr wrap="none">
            <a:spAutoFit/>
          </a:bodyPr>
          <a:lstStyle/>
          <a:p>
            <a:r>
              <a:rPr lang="en-GB" sz="2000" b="0" dirty="0">
                <a:solidFill>
                  <a:schemeClr val="accent2">
                    <a:lumMod val="75000"/>
                  </a:schemeClr>
                </a:solidFill>
              </a:rPr>
              <a:t>Examinee’s position during the </a:t>
            </a:r>
            <a:r>
              <a:rPr lang="pl-PL" sz="2000" b="0" dirty="0" err="1">
                <a:solidFill>
                  <a:schemeClr val="accent2">
                    <a:lumMod val="75000"/>
                  </a:schemeClr>
                </a:solidFill>
              </a:rPr>
              <a:t>measurement</a:t>
            </a:r>
            <a:endParaRPr lang="en-GB" sz="2000" b="0" dirty="0">
              <a:solidFill>
                <a:schemeClr val="accent2">
                  <a:lumMod val="75000"/>
                </a:schemeClr>
              </a:solidFill>
            </a:endParaRPr>
          </a:p>
        </p:txBody>
      </p:sp>
      <p:pic>
        <p:nvPicPr>
          <p:cNvPr id="4" name="Obraz 3" descr="Obraz zawierający rysunek&#10;&#10;Opis wygenerowany automatycznie">
            <a:extLst>
              <a:ext uri="{FF2B5EF4-FFF2-40B4-BE49-F238E27FC236}">
                <a16:creationId xmlns:a16="http://schemas.microsoft.com/office/drawing/2014/main" id="{C8FE25B4-F500-4A08-A869-6C9ABB608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64" y="2059116"/>
            <a:ext cx="1977859" cy="2638433"/>
          </a:xfrm>
          <a:prstGeom prst="rect">
            <a:avLst/>
          </a:prstGeom>
        </p:spPr>
      </p:pic>
      <p:pic>
        <p:nvPicPr>
          <p:cNvPr id="8" name="Obraz 7" descr="Obraz zawierający rysunek&#10;&#10;Opis wygenerowany automatycznie">
            <a:extLst>
              <a:ext uri="{FF2B5EF4-FFF2-40B4-BE49-F238E27FC236}">
                <a16:creationId xmlns:a16="http://schemas.microsoft.com/office/drawing/2014/main" id="{C2034C77-B64F-41C4-B43A-F915809ED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319" y="2060848"/>
            <a:ext cx="2996251" cy="3996952"/>
          </a:xfrm>
          <a:prstGeom prst="rect">
            <a:avLst/>
          </a:prstGeom>
        </p:spPr>
      </p:pic>
      <p:pic>
        <p:nvPicPr>
          <p:cNvPr id="12" name="Obraz 11" descr="Obraz zawierający tekst, mapa&#10;&#10;Opis wygenerowany automatycznie">
            <a:extLst>
              <a:ext uri="{FF2B5EF4-FFF2-40B4-BE49-F238E27FC236}">
                <a16:creationId xmlns:a16="http://schemas.microsoft.com/office/drawing/2014/main" id="{F8601478-5C5C-4E85-BAD3-9502F1991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024" y="2060848"/>
            <a:ext cx="2877181" cy="3838114"/>
          </a:xfrm>
          <a:prstGeom prst="rect">
            <a:avLst/>
          </a:prstGeom>
        </p:spPr>
      </p:pic>
    </p:spTree>
    <p:extLst>
      <p:ext uri="{BB962C8B-B14F-4D97-AF65-F5344CB8AC3E}">
        <p14:creationId xmlns:p14="http://schemas.microsoft.com/office/powerpoint/2010/main" val="4255206865"/>
      </p:ext>
    </p:extLst>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93156" y="786446"/>
            <a:ext cx="8957688" cy="830997"/>
          </a:xfrm>
          <a:prstGeom prst="rect">
            <a:avLst/>
          </a:prstGeom>
        </p:spPr>
        <p:txBody>
          <a:bodyPr wrap="square">
            <a:spAutoFit/>
          </a:bodyPr>
          <a:lstStyle/>
          <a:p>
            <a:pPr algn="ctr">
              <a:defRPr/>
            </a:pPr>
            <a:r>
              <a:rPr lang="pl-PL" sz="2400" dirty="0" err="1">
                <a:solidFill>
                  <a:schemeClr val="accent2">
                    <a:lumMod val="75000"/>
                  </a:schemeClr>
                </a:solidFill>
              </a:rPr>
              <a:t>Standarized</a:t>
            </a:r>
            <a:r>
              <a:rPr lang="pl-PL" sz="2400" dirty="0">
                <a:solidFill>
                  <a:schemeClr val="accent2">
                    <a:lumMod val="75000"/>
                  </a:schemeClr>
                </a:solidFill>
              </a:rPr>
              <a:t> </a:t>
            </a:r>
            <a:r>
              <a:rPr lang="pl-PL" sz="2400" dirty="0" err="1">
                <a:solidFill>
                  <a:schemeClr val="accent2">
                    <a:lumMod val="75000"/>
                  </a:schemeClr>
                </a:solidFill>
              </a:rPr>
              <a:t>antropometric</a:t>
            </a:r>
            <a:r>
              <a:rPr lang="pl-PL" sz="2400" dirty="0">
                <a:solidFill>
                  <a:schemeClr val="accent2">
                    <a:lumMod val="75000"/>
                  </a:schemeClr>
                </a:solidFill>
              </a:rPr>
              <a:t> </a:t>
            </a:r>
            <a:r>
              <a:rPr lang="pl-PL" sz="2400" dirty="0" err="1">
                <a:solidFill>
                  <a:schemeClr val="accent2">
                    <a:lumMod val="75000"/>
                  </a:schemeClr>
                </a:solidFill>
              </a:rPr>
              <a:t>measures</a:t>
            </a:r>
            <a:r>
              <a:rPr lang="pl-PL" sz="2400" dirty="0">
                <a:solidFill>
                  <a:schemeClr val="accent2">
                    <a:lumMod val="75000"/>
                  </a:schemeClr>
                </a:solidFill>
              </a:rPr>
              <a:t>, </a:t>
            </a:r>
            <a:r>
              <a:rPr lang="pl-PL" sz="2400" dirty="0" err="1">
                <a:solidFill>
                  <a:schemeClr val="accent2">
                    <a:lumMod val="75000"/>
                  </a:schemeClr>
                </a:solidFill>
              </a:rPr>
              <a:t>indicators</a:t>
            </a:r>
            <a:r>
              <a:rPr lang="pl-PL" sz="2400" dirty="0">
                <a:solidFill>
                  <a:schemeClr val="accent2">
                    <a:lumMod val="75000"/>
                  </a:schemeClr>
                </a:solidFill>
              </a:rPr>
              <a:t>.  </a:t>
            </a:r>
          </a:p>
          <a:p>
            <a:pPr algn="ctr">
              <a:defRPr/>
            </a:pPr>
            <a:r>
              <a:rPr lang="en-GB" sz="2400" b="0" i="1" dirty="0">
                <a:solidFill>
                  <a:schemeClr val="accent2">
                    <a:lumMod val="75000"/>
                  </a:schemeClr>
                </a:solidFill>
              </a:rPr>
              <a:t>Characteristic</a:t>
            </a:r>
            <a:r>
              <a:rPr lang="pl-PL" sz="2400" b="0" i="1" dirty="0">
                <a:solidFill>
                  <a:schemeClr val="accent2">
                    <a:lumMod val="75000"/>
                  </a:schemeClr>
                </a:solidFill>
              </a:rPr>
              <a:t> </a:t>
            </a:r>
            <a:r>
              <a:rPr lang="pl-PL" sz="2400" b="0" i="1" dirty="0" err="1">
                <a:solidFill>
                  <a:schemeClr val="accent2">
                    <a:lumMod val="75000"/>
                  </a:schemeClr>
                </a:solidFill>
              </a:rPr>
              <a:t>anthropometric</a:t>
            </a:r>
            <a:r>
              <a:rPr lang="en-GB" sz="2400" b="0" i="1" dirty="0">
                <a:solidFill>
                  <a:schemeClr val="accent2">
                    <a:lumMod val="75000"/>
                  </a:schemeClr>
                </a:solidFill>
              </a:rPr>
              <a:t> measuring points and procedures </a:t>
            </a:r>
            <a:endParaRPr lang="en-US" sz="2400" b="0" i="1" dirty="0">
              <a:solidFill>
                <a:schemeClr val="accent2">
                  <a:lumMod val="75000"/>
                </a:schemeClr>
              </a:solidFill>
            </a:endParaRPr>
          </a:p>
        </p:txBody>
      </p:sp>
      <p:sp>
        <p:nvSpPr>
          <p:cNvPr id="7" name="Prostokąt 6">
            <a:extLst>
              <a:ext uri="{FF2B5EF4-FFF2-40B4-BE49-F238E27FC236}">
                <a16:creationId xmlns:a16="http://schemas.microsoft.com/office/drawing/2014/main" id="{10CFE128-A40A-4BCC-A131-A39898FB7AAF}"/>
              </a:ext>
            </a:extLst>
          </p:cNvPr>
          <p:cNvSpPr/>
          <p:nvPr/>
        </p:nvSpPr>
        <p:spPr>
          <a:xfrm>
            <a:off x="3923928" y="6117874"/>
            <a:ext cx="5126916" cy="400110"/>
          </a:xfrm>
          <a:prstGeom prst="rect">
            <a:avLst/>
          </a:prstGeom>
        </p:spPr>
        <p:txBody>
          <a:bodyPr wrap="none">
            <a:spAutoFit/>
          </a:bodyPr>
          <a:lstStyle/>
          <a:p>
            <a:r>
              <a:rPr lang="en-GB" sz="2000" b="0" dirty="0">
                <a:solidFill>
                  <a:schemeClr val="accent2">
                    <a:lumMod val="75000"/>
                  </a:schemeClr>
                </a:solidFill>
              </a:rPr>
              <a:t>Examinee’s position during the examination</a:t>
            </a:r>
          </a:p>
        </p:txBody>
      </p:sp>
      <p:pic>
        <p:nvPicPr>
          <p:cNvPr id="10" name="Obraz 9" descr="Obraz zawierający rysunek&#10;&#10;Opis wygenerowany automatycznie">
            <a:extLst>
              <a:ext uri="{FF2B5EF4-FFF2-40B4-BE49-F238E27FC236}">
                <a16:creationId xmlns:a16="http://schemas.microsoft.com/office/drawing/2014/main" id="{D49D03F8-52EA-46F0-BE68-8D232775D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132857"/>
            <a:ext cx="2520280" cy="3194651"/>
          </a:xfrm>
          <a:prstGeom prst="rect">
            <a:avLst/>
          </a:prstGeom>
        </p:spPr>
      </p:pic>
      <p:pic>
        <p:nvPicPr>
          <p:cNvPr id="4" name="Obraz 3" descr="Obraz zawierający rysunek&#10;&#10;Opis wygenerowany automatycznie">
            <a:extLst>
              <a:ext uri="{FF2B5EF4-FFF2-40B4-BE49-F238E27FC236}">
                <a16:creationId xmlns:a16="http://schemas.microsoft.com/office/drawing/2014/main" id="{8B840024-3735-4016-A694-D990C1D24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2132856"/>
            <a:ext cx="2394819" cy="3194652"/>
          </a:xfrm>
          <a:prstGeom prst="rect">
            <a:avLst/>
          </a:prstGeom>
        </p:spPr>
      </p:pic>
    </p:spTree>
    <p:extLst>
      <p:ext uri="{BB962C8B-B14F-4D97-AF65-F5344CB8AC3E}">
        <p14:creationId xmlns:p14="http://schemas.microsoft.com/office/powerpoint/2010/main" val="784709960"/>
      </p:ext>
    </p:extLst>
  </p:cSld>
  <p:clrMapOvr>
    <a:masterClrMapping/>
  </p:clrMapOvr>
  <p:transition advClick="0" advTm="3000"/>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38943</TotalTime>
  <Pages>0</Pages>
  <Words>1317</Words>
  <Characters>0</Characters>
  <Application>Microsoft Office PowerPoint</Application>
  <PresentationFormat>Pokaz na ekranie (4:3)</PresentationFormat>
  <Lines>0</Lines>
  <Paragraphs>103</Paragraphs>
  <Slides>19</Slides>
  <Notes>17</Notes>
  <HiddenSlides>0</HiddenSlides>
  <MMClips>0</MMClips>
  <ScaleCrop>false</ScaleCrop>
  <HeadingPairs>
    <vt:vector size="6" baseType="variant">
      <vt:variant>
        <vt:lpstr>Używane czcionki</vt:lpstr>
      </vt:variant>
      <vt:variant>
        <vt:i4>6</vt:i4>
      </vt:variant>
      <vt:variant>
        <vt:lpstr>Motyw</vt:lpstr>
      </vt:variant>
      <vt:variant>
        <vt:i4>3</vt:i4>
      </vt:variant>
      <vt:variant>
        <vt:lpstr>Tytuły slajdów</vt:lpstr>
      </vt:variant>
      <vt:variant>
        <vt:i4>19</vt:i4>
      </vt:variant>
    </vt:vector>
  </HeadingPairs>
  <TitlesOfParts>
    <vt:vector size="28" baseType="lpstr">
      <vt:lpstr>Arial</vt:lpstr>
      <vt:lpstr>Arial Bold</vt:lpstr>
      <vt:lpstr>Bradley Hand ITC</vt:lpstr>
      <vt:lpstr>Gill Sans</vt:lpstr>
      <vt:lpstr>Times New Roman</vt:lpstr>
      <vt:lpstr>Wingdings</vt:lpstr>
      <vt:lpstr>Pantallazo inicio</vt:lpstr>
      <vt:lpstr>Pantallazo cierre</vt:lpstr>
      <vt:lpstr>1_WOIZ - prezentacja "wykładowa"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Katarzyna Mleczko</cp:lastModifiedBy>
  <cp:revision>1023</cp:revision>
  <cp:lastPrinted>2011-07-18T19:05:36Z</cp:lastPrinted>
  <dcterms:created xsi:type="dcterms:W3CDTF">2010-06-23T19:02:16Z</dcterms:created>
  <dcterms:modified xsi:type="dcterms:W3CDTF">2021-07-05T08:14:03Z</dcterms:modified>
</cp:coreProperties>
</file>