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21"/>
  </p:notesMasterIdLst>
  <p:handoutMasterIdLst>
    <p:handoutMasterId r:id="rId22"/>
  </p:handoutMasterIdLst>
  <p:sldIdLst>
    <p:sldId id="627" r:id="rId4"/>
    <p:sldId id="656" r:id="rId5"/>
    <p:sldId id="659" r:id="rId6"/>
    <p:sldId id="660" r:id="rId7"/>
    <p:sldId id="657" r:id="rId8"/>
    <p:sldId id="667" r:id="rId9"/>
    <p:sldId id="670" r:id="rId10"/>
    <p:sldId id="669" r:id="rId11"/>
    <p:sldId id="668" r:id="rId12"/>
    <p:sldId id="671" r:id="rId13"/>
    <p:sldId id="662" r:id="rId14"/>
    <p:sldId id="663" r:id="rId15"/>
    <p:sldId id="665" r:id="rId16"/>
    <p:sldId id="664" r:id="rId17"/>
    <p:sldId id="666" r:id="rId18"/>
    <p:sldId id="639" r:id="rId19"/>
    <p:sldId id="626" r:id="rId20"/>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200"/>
    <a:srgbClr val="262673"/>
    <a:srgbClr val="0404E6"/>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8620" autoAdjust="0"/>
  </p:normalViewPr>
  <p:slideViewPr>
    <p:cSldViewPr>
      <p:cViewPr varScale="1">
        <p:scale>
          <a:sx n="69" d="100"/>
          <a:sy n="69" d="100"/>
        </p:scale>
        <p:origin x="1805"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635484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t>‹#›</a:t>
            </a:fld>
            <a:endParaRPr lang="pl-PL" altLang="pl-PL"/>
          </a:p>
        </p:txBody>
      </p:sp>
    </p:spTree>
    <p:extLst>
      <p:ext uri="{BB962C8B-B14F-4D97-AF65-F5344CB8AC3E}">
        <p14:creationId xmlns:p14="http://schemas.microsoft.com/office/powerpoint/2010/main" val="14792054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28489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09588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08825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21323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93824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51650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8213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3480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4236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004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9335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20599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6170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7289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95218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03/07/2021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4"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
        <p:nvSpPr>
          <p:cNvPr id="12"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683568" y="3645024"/>
            <a:ext cx="806489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MODUL BIOMECHANIK DER WIRBELSÄULE  </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Didaktische Einheit </a:t>
            </a:r>
            <a:r>
              <a:rPr lang="pl-PL" sz="2000" dirty="0">
                <a:solidFill>
                  <a:schemeClr val="accent2">
                    <a:lumMod val="75000"/>
                  </a:schemeClr>
                </a:solidFill>
                <a:latin typeface="Bradley Hand ITC" panose="03070402050302030203" pitchFamily="66" charset="0"/>
                <a:cs typeface="+mn-cs"/>
                <a:sym typeface="Arial" charset="0"/>
              </a:rPr>
              <a:t>E</a:t>
            </a:r>
            <a:r>
              <a:rPr lang="en-US" sz="2000" dirty="0">
                <a:solidFill>
                  <a:schemeClr val="accent2">
                    <a:lumMod val="75000"/>
                  </a:schemeClr>
                </a:solidFill>
                <a:latin typeface="Bradley Hand ITC" panose="03070402050302030203" pitchFamily="66" charset="0"/>
                <a:cs typeface="+mn-cs"/>
                <a:sym typeface="Arial" charset="0"/>
              </a:rPr>
              <a:t>: TECHNIKEN ZUR INSTRUMENTELLEN ANALYSE VON ANTHROPOMETRISCHEN UND MORPHOMETRISCHEN PARAMETERN</a:t>
            </a:r>
            <a:endParaRPr lang="pl-PL" sz="2000" dirty="0">
              <a:solidFill>
                <a:schemeClr val="accent2">
                  <a:lumMod val="75000"/>
                </a:schemeClr>
              </a:solidFill>
              <a:latin typeface="Bradley Hand ITC" panose="03070402050302030203" pitchFamily="66" charset="0"/>
              <a:cs typeface="+mn-cs"/>
              <a:sym typeface="Arial" charset="0"/>
            </a:endParaRPr>
          </a:p>
          <a:p>
            <a:pPr algn="r" eaLnBrk="1" hangingPunct="1">
              <a:lnSpc>
                <a:spcPct val="90000"/>
              </a:lnSpc>
              <a:spcBef>
                <a:spcPts val="1675"/>
              </a:spcBef>
              <a:buSzPct val="171000"/>
              <a:buFont typeface="Arial" charset="0"/>
              <a:buNone/>
              <a:defRPr/>
            </a:pPr>
            <a:r>
              <a:rPr lang="pl-PL" sz="2000" dirty="0">
                <a:solidFill>
                  <a:schemeClr val="accent2">
                    <a:lumMod val="75000"/>
                  </a:schemeClr>
                </a:solidFill>
                <a:latin typeface="Bradley Hand ITC" panose="03070402050302030203" pitchFamily="66" charset="0"/>
                <a:cs typeface="+mn-cs"/>
                <a:sym typeface="Arial" charset="0"/>
              </a:rPr>
              <a:t>E</a:t>
            </a:r>
            <a:r>
              <a:rPr lang="en-US" sz="2000" dirty="0">
                <a:solidFill>
                  <a:schemeClr val="accent2">
                    <a:lumMod val="75000"/>
                  </a:schemeClr>
                </a:solidFill>
                <a:latin typeface="Bradley Hand ITC" panose="03070402050302030203" pitchFamily="66" charset="0"/>
                <a:cs typeface="+mn-cs"/>
                <a:sym typeface="Arial" charset="0"/>
              </a:rPr>
              <a:t>. </a:t>
            </a:r>
            <a:r>
              <a:rPr lang="pl-PL" sz="2000" dirty="0">
                <a:solidFill>
                  <a:schemeClr val="accent2">
                    <a:lumMod val="75000"/>
                  </a:schemeClr>
                </a:solidFill>
                <a:latin typeface="Bradley Hand ITC" panose="03070402050302030203" pitchFamily="66" charset="0"/>
                <a:cs typeface="+mn-cs"/>
                <a:sym typeface="Arial" charset="0"/>
              </a:rPr>
              <a:t>4</a:t>
            </a:r>
            <a:r>
              <a:rPr lang="en-US" sz="2000" dirty="0">
                <a:solidFill>
                  <a:schemeClr val="accent2">
                    <a:lumMod val="75000"/>
                  </a:schemeClr>
                </a:solidFill>
                <a:latin typeface="Bradley Hand ITC" panose="03070402050302030203" pitchFamily="66" charset="0"/>
                <a:cs typeface="+mn-cs"/>
                <a:sym typeface="Arial" charset="0"/>
              </a:rPr>
              <a:t>. </a:t>
            </a:r>
            <a:r>
              <a:rPr lang="en-GB" sz="2000" dirty="0">
                <a:solidFill>
                  <a:schemeClr val="accent2">
                    <a:lumMod val="75000"/>
                  </a:schemeClr>
                </a:solidFill>
                <a:latin typeface="Bradley Hand ITC" panose="03070402050302030203" pitchFamily="66" charset="0"/>
                <a:cs typeface="+mn-cs"/>
                <a:sym typeface="Arial" charset="0"/>
              </a:rPr>
              <a:t>Was sind die Anwendungen der Analyse von anthropometrischen und morphometrischen Parametern?</a:t>
            </a:r>
            <a:endParaRPr lang="en-US"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ole tekstowe 9">
            <a:extLst>
              <a:ext uri="{FF2B5EF4-FFF2-40B4-BE49-F238E27FC236}">
                <a16:creationId xmlns:a16="http://schemas.microsoft.com/office/drawing/2014/main" id="{A1F7656F-B7BC-4DF5-82AC-176894E5BC6D}"/>
              </a:ext>
            </a:extLst>
          </p:cNvPr>
          <p:cNvSpPr txBox="1"/>
          <p:nvPr/>
        </p:nvSpPr>
        <p:spPr>
          <a:xfrm>
            <a:off x="0" y="1772816"/>
            <a:ext cx="8784976" cy="4154984"/>
          </a:xfrm>
          <a:prstGeom prst="rect">
            <a:avLst/>
          </a:prstGeom>
          <a:noFill/>
        </p:spPr>
        <p:txBody>
          <a:bodyPr wrap="square">
            <a:spAutoFit/>
          </a:bodyPr>
          <a:lstStyle/>
          <a:p>
            <a:pPr marL="342900" indent="-342900" algn="just">
              <a:buFont typeface="Wingdings" panose="05000000000000000000" pitchFamily="2" charset="2"/>
              <a:buChar char="§"/>
            </a:pPr>
            <a:r>
              <a:rPr lang="en-GB" sz="2200" b="0" dirty="0">
                <a:solidFill>
                  <a:srgbClr val="002060"/>
                </a:solidFill>
              </a:rPr>
              <a:t>Die Standardisierungsmethode besteht darin, ein gegebenes somatisches Merkmal (z.B. Körpergewicht) eines Individuums auf einen Mittelwert und eine Standardabweichung für Alter und Geschlecht, bezogen auf eine Referenzpopulation, nach der Formel zu normalisieren:</a:t>
            </a:r>
            <a:endParaRPr lang="pl-PL" sz="2200" b="0" dirty="0">
              <a:solidFill>
                <a:srgbClr val="002060"/>
              </a:solidFill>
            </a:endParaRPr>
          </a:p>
          <a:p>
            <a:pPr marL="342900" indent="-342900" algn="just">
              <a:buFont typeface="Wingdings" panose="05000000000000000000" pitchFamily="2" charset="2"/>
              <a:buChar char="§"/>
            </a:pPr>
            <a:endParaRPr lang="en-GB" sz="2200" b="0" dirty="0">
              <a:solidFill>
                <a:srgbClr val="002060"/>
              </a:solidFill>
            </a:endParaRPr>
          </a:p>
          <a:p>
            <a:pPr algn="just"/>
            <a:r>
              <a:rPr lang="en-GB" sz="2200" b="0" dirty="0">
                <a:solidFill>
                  <a:srgbClr val="002060"/>
                </a:solidFill>
              </a:rPr>
              <a:t>			SDS = </a:t>
            </a:r>
            <a:r>
              <a:rPr lang="en-GB" sz="2200" b="0" dirty="0" err="1">
                <a:solidFill>
                  <a:srgbClr val="002060"/>
                </a:solidFill>
              </a:rPr>
              <a:t>Xb </a:t>
            </a:r>
            <a:r>
              <a:rPr lang="en-GB" sz="2200" b="0" dirty="0">
                <a:solidFill>
                  <a:srgbClr val="002060"/>
                </a:solidFill>
              </a:rPr>
              <a:t>- </a:t>
            </a:r>
            <a:r>
              <a:rPr lang="pl-PL" sz="2200" b="0" dirty="0">
                <a:solidFill>
                  <a:srgbClr val="002060"/>
                </a:solidFill>
              </a:rPr>
              <a:t>(</a:t>
            </a:r>
            <a:r>
              <a:rPr lang="en-GB" sz="2200" b="0" dirty="0" err="1">
                <a:solidFill>
                  <a:srgbClr val="002060"/>
                </a:solidFill>
              </a:rPr>
              <a:t>Xn </a:t>
            </a:r>
            <a:r>
              <a:rPr lang="en-GB" sz="2200" b="0" dirty="0">
                <a:solidFill>
                  <a:srgbClr val="002060"/>
                </a:solidFill>
              </a:rPr>
              <a:t>/ </a:t>
            </a:r>
            <a:r>
              <a:rPr lang="en-GB" sz="2200" b="0" dirty="0" err="1">
                <a:solidFill>
                  <a:srgbClr val="002060"/>
                </a:solidFill>
              </a:rPr>
              <a:t>SDn</a:t>
            </a:r>
            <a:r>
              <a:rPr lang="pl-PL" sz="2200" b="0" dirty="0">
                <a:solidFill>
                  <a:srgbClr val="002060"/>
                </a:solidFill>
              </a:rPr>
              <a:t>)</a:t>
            </a:r>
          </a:p>
          <a:p>
            <a:pPr algn="just"/>
            <a:endParaRPr lang="en-GB" sz="2200" b="0" dirty="0">
              <a:solidFill>
                <a:srgbClr val="002060"/>
              </a:solidFill>
            </a:endParaRPr>
          </a:p>
          <a:p>
            <a:pPr lvl="2" algn="just"/>
            <a:r>
              <a:rPr lang="en-GB" sz="2200" b="0" dirty="0">
                <a:solidFill>
                  <a:srgbClr val="002060"/>
                </a:solidFill>
              </a:rPr>
              <a:t>wobei: SDS - Standardisierungsergebnis, </a:t>
            </a:r>
            <a:r>
              <a:rPr lang="en-GB" sz="2200" b="0" dirty="0" err="1">
                <a:solidFill>
                  <a:srgbClr val="002060"/>
                </a:solidFill>
              </a:rPr>
              <a:t>Xb </a:t>
            </a:r>
            <a:r>
              <a:rPr lang="en-GB" sz="2200" b="0" dirty="0">
                <a:solidFill>
                  <a:srgbClr val="002060"/>
                </a:solidFill>
              </a:rPr>
              <a:t>- Messung der Testperson, </a:t>
            </a:r>
            <a:r>
              <a:rPr lang="en-GB" sz="2200" b="0" dirty="0" err="1">
                <a:solidFill>
                  <a:srgbClr val="002060"/>
                </a:solidFill>
              </a:rPr>
              <a:t>Xn </a:t>
            </a:r>
            <a:r>
              <a:rPr lang="en-GB" sz="2200" b="0" dirty="0">
                <a:solidFill>
                  <a:srgbClr val="002060"/>
                </a:solidFill>
              </a:rPr>
              <a:t>- durchschnittlicher Standard für eine gegebene Alters- und Geschlechtsklasse, </a:t>
            </a:r>
            <a:r>
              <a:rPr lang="en-GB" sz="2200" b="0" dirty="0" err="1">
                <a:solidFill>
                  <a:srgbClr val="002060"/>
                </a:solidFill>
              </a:rPr>
              <a:t>SDn </a:t>
            </a:r>
            <a:r>
              <a:rPr lang="en-GB" sz="2200" b="0" dirty="0">
                <a:solidFill>
                  <a:srgbClr val="002060"/>
                </a:solidFill>
              </a:rPr>
              <a:t>- Standardabweichung vom Standard für eine gegebene Alters- und Geschlechtsklasse.</a:t>
            </a:r>
          </a:p>
          <a:p>
            <a:pPr marL="342900" indent="-342900" algn="just">
              <a:buFont typeface="Wingdings" panose="05000000000000000000" pitchFamily="2" charset="2"/>
              <a:buChar char="§"/>
            </a:pPr>
            <a:endParaRPr lang="en-GB" sz="2200" b="0" dirty="0">
              <a:solidFill>
                <a:srgbClr val="002060"/>
              </a:solidFill>
            </a:endParaRPr>
          </a:p>
        </p:txBody>
      </p:sp>
      <p:sp>
        <p:nvSpPr>
          <p:cNvPr id="3" name="Prostokąt 2">
            <a:extLst>
              <a:ext uri="{FF2B5EF4-FFF2-40B4-BE49-F238E27FC236}">
                <a16:creationId xmlns:a16="http://schemas.microsoft.com/office/drawing/2014/main" id="{95A46A91-E499-46C2-B94B-D5241954C13F}"/>
              </a:ext>
            </a:extLst>
          </p:cNvPr>
          <p:cNvSpPr/>
          <p:nvPr/>
        </p:nvSpPr>
        <p:spPr>
          <a:xfrm>
            <a:off x="0" y="692696"/>
            <a:ext cx="9144000" cy="759182"/>
          </a:xfrm>
          <a:prstGeom prst="rect">
            <a:avLst/>
          </a:prstGeom>
        </p:spPr>
        <p:txBody>
          <a:bodyPr wrap="square">
            <a:spAutoFit/>
          </a:bodyPr>
          <a:lstStyle/>
          <a:p>
            <a:pPr algn="ctr">
              <a:spcAft>
                <a:spcPts val="400"/>
              </a:spcAft>
              <a:defRPr/>
            </a:pPr>
            <a:r>
              <a:rPr lang="en-GB" sz="2000" dirty="0">
                <a:solidFill>
                  <a:schemeClr val="accent2">
                    <a:lumMod val="75000"/>
                  </a:schemeClr>
                </a:solidFill>
              </a:rPr>
              <a:t>Anwendungsbereiche der anthropologischen &amp; morphometrischen Parameter</a:t>
            </a:r>
            <a:endParaRPr lang="pl-PL" sz="2000" dirty="0">
              <a:solidFill>
                <a:schemeClr val="accent2">
                  <a:lumMod val="75000"/>
                </a:schemeClr>
              </a:solidFill>
            </a:endParaRPr>
          </a:p>
          <a:p>
            <a:pPr algn="ctr"/>
            <a:r>
              <a:rPr lang="en-GB" sz="2000" b="0" i="1" dirty="0">
                <a:solidFill>
                  <a:srgbClr val="002060"/>
                </a:solidFill>
                <a:highlight>
                  <a:srgbClr val="FFFF00"/>
                </a:highlight>
              </a:rPr>
              <a:t>Standardisierung der anthropometrischen Messergebnisse</a:t>
            </a:r>
          </a:p>
        </p:txBody>
      </p:sp>
    </p:spTree>
    <p:extLst>
      <p:ext uri="{BB962C8B-B14F-4D97-AF65-F5344CB8AC3E}">
        <p14:creationId xmlns:p14="http://schemas.microsoft.com/office/powerpoint/2010/main" val="801781647"/>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5415794-1D48-4851-B594-C1131F2AE585}"/>
              </a:ext>
            </a:extLst>
          </p:cNvPr>
          <p:cNvPicPr>
            <a:picLocks noChangeAspect="1"/>
          </p:cNvPicPr>
          <p:nvPr/>
        </p:nvPicPr>
        <p:blipFill>
          <a:blip r:embed="rId3"/>
          <a:stretch>
            <a:fillRect/>
          </a:stretch>
        </p:blipFill>
        <p:spPr>
          <a:xfrm>
            <a:off x="4716016" y="1893025"/>
            <a:ext cx="4141515" cy="4581128"/>
          </a:xfrm>
          <a:prstGeom prst="rect">
            <a:avLst/>
          </a:prstGeom>
        </p:spPr>
      </p:pic>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200329"/>
          </a:xfrm>
          <a:prstGeom prst="rect">
            <a:avLst/>
          </a:prstGeom>
        </p:spPr>
        <p:txBody>
          <a:bodyPr wrap="square">
            <a:spAutoFit/>
          </a:bodyPr>
          <a:lstStyle/>
          <a:p>
            <a:pPr algn="ctr">
              <a:spcAft>
                <a:spcPts val="400"/>
              </a:spcAft>
              <a:defRPr/>
            </a:pPr>
            <a:r>
              <a:rPr lang="en-GB" sz="2400" dirty="0">
                <a:solidFill>
                  <a:schemeClr val="accent2">
                    <a:lumMod val="75000"/>
                  </a:schemeClr>
                </a:solidFill>
              </a:rPr>
              <a:t>Motion Capture Systeme Anwendungen für die Überwachung anthropometrischer Parameter bei normaler Aktivität, Sport oder Physiotherapie: </a:t>
            </a:r>
            <a:r>
              <a:rPr lang="en-GB" sz="2400" i="1" dirty="0">
                <a:solidFill>
                  <a:schemeClr val="accent2">
                    <a:lumMod val="75000"/>
                  </a:schemeClr>
                </a:solidFill>
              </a:rPr>
              <a:t>Marker-basierte oder Marker-lose </a:t>
            </a:r>
            <a:r>
              <a:rPr lang="en-GB" sz="2400" dirty="0">
                <a:solidFill>
                  <a:schemeClr val="accent2">
                    <a:lumMod val="75000"/>
                  </a:schemeClr>
                </a:solidFill>
              </a:rPr>
              <a:t>Technologie</a:t>
            </a:r>
            <a:endParaRPr lang="en-GB" sz="2400" i="1" dirty="0">
              <a:solidFill>
                <a:schemeClr val="accent2">
                  <a:lumMod val="75000"/>
                </a:schemeClr>
              </a:solidFill>
            </a:endParaRPr>
          </a:p>
        </p:txBody>
      </p:sp>
      <p:sp>
        <p:nvSpPr>
          <p:cNvPr id="10" name="pole tekstowe 9">
            <a:extLst>
              <a:ext uri="{FF2B5EF4-FFF2-40B4-BE49-F238E27FC236}">
                <a16:creationId xmlns:a16="http://schemas.microsoft.com/office/drawing/2014/main" id="{755F69BF-74C1-4C9D-9E25-93BA903EB3D1}"/>
              </a:ext>
            </a:extLst>
          </p:cNvPr>
          <p:cNvSpPr txBox="1"/>
          <p:nvPr/>
        </p:nvSpPr>
        <p:spPr>
          <a:xfrm>
            <a:off x="107504" y="2216388"/>
            <a:ext cx="5112568" cy="3477875"/>
          </a:xfrm>
          <a:prstGeom prst="rect">
            <a:avLst/>
          </a:prstGeom>
          <a:noFill/>
        </p:spPr>
        <p:txBody>
          <a:bodyPr wrap="square">
            <a:spAutoFit/>
          </a:bodyPr>
          <a:lstStyle/>
          <a:p>
            <a:pPr marL="285750" indent="-285750">
              <a:buFont typeface="Arial" panose="020B0604020202020204" pitchFamily="34" charset="0"/>
              <a:buChar char="•"/>
            </a:pPr>
            <a:r>
              <a:rPr lang="en-GB" sz="2000" b="0" dirty="0">
                <a:solidFill>
                  <a:schemeClr val="accent2">
                    <a:lumMod val="75000"/>
                  </a:schemeClr>
                </a:solidFill>
              </a:rPr>
              <a:t>Komplexes Motion Capture System kann multimodale Informationen in Echtzeit integrieren, synchronisieren und verwalten, die von:</a:t>
            </a:r>
          </a:p>
          <a:p>
            <a:pPr marL="800100" lvl="1" indent="-342900">
              <a:buFont typeface="Wingdings" panose="05000000000000000000" pitchFamily="2" charset="2"/>
              <a:buChar char="Ø"/>
            </a:pPr>
            <a:r>
              <a:rPr lang="en-GB" sz="2000" b="0" dirty="0">
                <a:solidFill>
                  <a:schemeClr val="accent2">
                    <a:lumMod val="75000"/>
                  </a:schemeClr>
                </a:solidFill>
              </a:rPr>
              <a:t>Elektromyographie-Monitor,</a:t>
            </a:r>
          </a:p>
          <a:p>
            <a:pPr marL="800100" lvl="1" indent="-342900">
              <a:buFont typeface="Wingdings" panose="05000000000000000000" pitchFamily="2" charset="2"/>
              <a:buChar char="Ø"/>
            </a:pPr>
            <a:r>
              <a:rPr lang="en-GB" sz="2000" b="0" dirty="0" err="1">
                <a:solidFill>
                  <a:schemeClr val="accent2">
                    <a:lumMod val="75000"/>
                  </a:schemeClr>
                </a:solidFill>
              </a:rPr>
              <a:t>Sensorisierte </a:t>
            </a:r>
            <a:r>
              <a:rPr lang="en-GB" sz="2000" b="0" dirty="0">
                <a:solidFill>
                  <a:schemeClr val="accent2">
                    <a:lumMod val="75000"/>
                  </a:schemeClr>
                </a:solidFill>
              </a:rPr>
              <a:t>Kraftfußplattformen</a:t>
            </a:r>
          </a:p>
          <a:p>
            <a:pPr marL="800100" lvl="1" indent="-342900">
              <a:buFont typeface="Wingdings" panose="05000000000000000000" pitchFamily="2" charset="2"/>
              <a:buChar char="Ø"/>
            </a:pPr>
            <a:r>
              <a:rPr lang="en-GB" sz="2000" b="0" dirty="0">
                <a:solidFill>
                  <a:schemeClr val="accent2">
                    <a:lumMod val="75000"/>
                  </a:schemeClr>
                </a:solidFill>
              </a:rPr>
              <a:t>Externe Kameras (hauptsächlich IR),</a:t>
            </a:r>
          </a:p>
          <a:p>
            <a:pPr marL="800100" lvl="1" indent="-342900">
              <a:buFont typeface="Wingdings" panose="05000000000000000000" pitchFamily="2" charset="2"/>
              <a:buChar char="Ø"/>
            </a:pPr>
            <a:r>
              <a:rPr lang="en-GB" sz="2000" b="0" dirty="0">
                <a:solidFill>
                  <a:schemeClr val="accent2">
                    <a:lumMod val="75000"/>
                  </a:schemeClr>
                </a:solidFill>
              </a:rPr>
              <a:t>Zusätzliche Kanäle für die Integration und Synchronisation von Signalen, die von anderen, externen Geräten erfasst werden.</a:t>
            </a:r>
          </a:p>
        </p:txBody>
      </p:sp>
      <p:sp>
        <p:nvSpPr>
          <p:cNvPr id="12" name="pole tekstowe 11">
            <a:extLst>
              <a:ext uri="{FF2B5EF4-FFF2-40B4-BE49-F238E27FC236}">
                <a16:creationId xmlns:a16="http://schemas.microsoft.com/office/drawing/2014/main" id="{6840949C-DD2D-4841-B4EC-A58FA5D26742}"/>
              </a:ext>
            </a:extLst>
          </p:cNvPr>
          <p:cNvSpPr txBox="1"/>
          <p:nvPr/>
        </p:nvSpPr>
        <p:spPr>
          <a:xfrm>
            <a:off x="4571999" y="6351042"/>
            <a:ext cx="4464497" cy="523220"/>
          </a:xfrm>
          <a:prstGeom prst="rect">
            <a:avLst/>
          </a:prstGeom>
          <a:noFill/>
        </p:spPr>
        <p:txBody>
          <a:bodyPr wrap="square">
            <a:spAutoFit/>
          </a:bodyPr>
          <a:lstStyle/>
          <a:p>
            <a:pPr algn="ctr"/>
            <a:r>
              <a:rPr lang="en-GB" sz="1400" i="1" dirty="0">
                <a:solidFill>
                  <a:srgbClr val="0070C0"/>
                </a:solidFill>
              </a:rPr>
              <a:t>Markerplatzierung </a:t>
            </a:r>
            <a:r>
              <a:rPr lang="en-GB" sz="1400" i="1" dirty="0" err="1">
                <a:solidFill>
                  <a:srgbClr val="0070C0"/>
                </a:solidFill>
              </a:rPr>
              <a:t>entsprechend </a:t>
            </a:r>
            <a:r>
              <a:rPr lang="en-GB" sz="1400" i="1" dirty="0">
                <a:solidFill>
                  <a:srgbClr val="0070C0"/>
                </a:solidFill>
              </a:rPr>
              <a:t>den Anforderungen des Motion-Capture-Systems</a:t>
            </a:r>
          </a:p>
        </p:txBody>
      </p:sp>
    </p:spTree>
    <p:extLst>
      <p:ext uri="{BB962C8B-B14F-4D97-AF65-F5344CB8AC3E}">
        <p14:creationId xmlns:p14="http://schemas.microsoft.com/office/powerpoint/2010/main" val="921861702"/>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015663"/>
          </a:xfrm>
          <a:prstGeom prst="rect">
            <a:avLst/>
          </a:prstGeom>
        </p:spPr>
        <p:txBody>
          <a:bodyPr wrap="square">
            <a:spAutoFit/>
          </a:bodyPr>
          <a:lstStyle/>
          <a:p>
            <a:pPr algn="ctr">
              <a:spcAft>
                <a:spcPts val="400"/>
              </a:spcAft>
              <a:defRPr/>
            </a:pPr>
            <a:r>
              <a:rPr lang="en-GB" sz="2000" dirty="0">
                <a:solidFill>
                  <a:schemeClr val="accent2">
                    <a:lumMod val="75000"/>
                  </a:schemeClr>
                </a:solidFill>
              </a:rPr>
              <a:t>Markerlose Systeme (z.B. </a:t>
            </a:r>
            <a:r>
              <a:rPr lang="en-GB" sz="2000" dirty="0" err="1">
                <a:solidFill>
                  <a:schemeClr val="accent2">
                    <a:lumMod val="75000"/>
                  </a:schemeClr>
                </a:solidFill>
              </a:rPr>
              <a:t>Kinect</a:t>
            </a:r>
            <a:r>
              <a:rPr lang="en-GB" sz="2000" dirty="0">
                <a:solidFill>
                  <a:schemeClr val="accent2">
                    <a:lumMod val="75000"/>
                  </a:schemeClr>
                </a:solidFill>
              </a:rPr>
              <a:t>) als Alternative zu markerbasierten Systemen (z.B. BTS-IR-Kameras), die zeitaufwändiger und fehleranfälliger sind.</a:t>
            </a:r>
          </a:p>
        </p:txBody>
      </p:sp>
      <p:pic>
        <p:nvPicPr>
          <p:cNvPr id="1026" name="Picture 2" descr="Sensors 20 03899 g001">
            <a:extLst>
              <a:ext uri="{FF2B5EF4-FFF2-40B4-BE49-F238E27FC236}">
                <a16:creationId xmlns:a16="http://schemas.microsoft.com/office/drawing/2014/main" id="{7FE92352-5134-4E51-AA58-5DDC87EFFEC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504927" y="2590066"/>
            <a:ext cx="4553194" cy="2908985"/>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3">
            <a:extLst>
              <a:ext uri="{FF2B5EF4-FFF2-40B4-BE49-F238E27FC236}">
                <a16:creationId xmlns:a16="http://schemas.microsoft.com/office/drawing/2014/main" id="{410C85E9-3DF1-4DCC-92FC-C97B5A6923F4}"/>
              </a:ext>
            </a:extLst>
          </p:cNvPr>
          <p:cNvSpPr txBox="1"/>
          <p:nvPr/>
        </p:nvSpPr>
        <p:spPr>
          <a:xfrm>
            <a:off x="-33490" y="1589273"/>
            <a:ext cx="9137078" cy="646331"/>
          </a:xfrm>
          <a:prstGeom prst="rect">
            <a:avLst/>
          </a:prstGeom>
          <a:noFill/>
        </p:spPr>
        <p:txBody>
          <a:bodyPr wrap="square">
            <a:spAutoFit/>
          </a:bodyPr>
          <a:lstStyle/>
          <a:p>
            <a:pPr algn="just"/>
            <a:r>
              <a:rPr lang="pl-PL" sz="1800" dirty="0">
                <a:solidFill>
                  <a:srgbClr val="0070C0"/>
                </a:solidFill>
              </a:rPr>
              <a:t>MS </a:t>
            </a:r>
            <a:r>
              <a:rPr lang="en-GB" sz="1800" dirty="0">
                <a:solidFill>
                  <a:srgbClr val="0070C0"/>
                </a:solidFill>
              </a:rPr>
              <a:t>Kinect-System zur Bereitstellung der Gelenktrajektorien beider Körpersegmente der oberen Gliedmaßen und </a:t>
            </a:r>
            <a:r>
              <a:rPr lang="pl-PL" sz="1800" dirty="0" err="1">
                <a:solidFill>
                  <a:srgbClr val="0070C0"/>
                </a:solidFill>
              </a:rPr>
              <a:t>Exoskelett-Anwendung der </a:t>
            </a:r>
            <a:r>
              <a:rPr lang="en-GB" sz="1800" dirty="0">
                <a:solidFill>
                  <a:srgbClr val="0070C0"/>
                </a:solidFill>
              </a:rPr>
              <a:t>unteren Gliedmaßen </a:t>
            </a:r>
            <a:r>
              <a:rPr lang="pl-PL" sz="1800" dirty="0">
                <a:solidFill>
                  <a:srgbClr val="0070C0"/>
                </a:solidFill>
              </a:rPr>
              <a:t>zur Überwachung der </a:t>
            </a:r>
            <a:r>
              <a:rPr lang="pl-PL" sz="1800" dirty="0" err="1">
                <a:solidFill>
                  <a:srgbClr val="0070C0"/>
                </a:solidFill>
              </a:rPr>
              <a:t>Gangparameter</a:t>
            </a:r>
            <a:endParaRPr lang="en-GB" sz="1800" dirty="0">
              <a:solidFill>
                <a:srgbClr val="0070C0"/>
              </a:solidFill>
            </a:endParaRPr>
          </a:p>
        </p:txBody>
      </p:sp>
      <p:pic>
        <p:nvPicPr>
          <p:cNvPr id="2050" name="Picture 2" descr="Sensors | Free Full-Text | Validation of Marker-Less System for the  Assessment of Upper Joints Reaction Forces in Exoskeleton Users | HTML">
            <a:extLst>
              <a:ext uri="{FF2B5EF4-FFF2-40B4-BE49-F238E27FC236}">
                <a16:creationId xmlns:a16="http://schemas.microsoft.com/office/drawing/2014/main" id="{1B093CF0-B70C-4D01-A74C-21400CDFF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7" y="2631478"/>
            <a:ext cx="4105556" cy="3097828"/>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CB1063BB-8B05-4951-8902-690414118D4A}"/>
              </a:ext>
            </a:extLst>
          </p:cNvPr>
          <p:cNvSpPr txBox="1"/>
          <p:nvPr/>
        </p:nvSpPr>
        <p:spPr>
          <a:xfrm>
            <a:off x="9872" y="5763217"/>
            <a:ext cx="9074127" cy="307777"/>
          </a:xfrm>
          <a:prstGeom prst="rect">
            <a:avLst/>
          </a:prstGeom>
          <a:noFill/>
        </p:spPr>
        <p:txBody>
          <a:bodyPr wrap="square">
            <a:spAutoFit/>
          </a:bodyPr>
          <a:lstStyle/>
          <a:p>
            <a:r>
              <a:rPr lang="pl-PL" sz="1400" dirty="0">
                <a:solidFill>
                  <a:srgbClr val="0070C0"/>
                </a:solidFill>
              </a:rPr>
              <a:t>BTS (</a:t>
            </a:r>
            <a:r>
              <a:rPr lang="pl-PL" sz="1400" dirty="0" err="1">
                <a:solidFill>
                  <a:srgbClr val="0070C0"/>
                </a:solidFill>
              </a:rPr>
              <a:t>Gold std</a:t>
            </a:r>
            <a:r>
              <a:rPr lang="pl-PL" sz="1400" dirty="0">
                <a:solidFill>
                  <a:srgbClr val="0070C0"/>
                </a:solidFill>
              </a:rPr>
              <a:t>.) mit </a:t>
            </a:r>
            <a:r>
              <a:rPr lang="pl-PL" sz="1400" dirty="0" err="1">
                <a:solidFill>
                  <a:srgbClr val="0070C0"/>
                </a:solidFill>
              </a:rPr>
              <a:t>IR-Kameras</a:t>
            </a:r>
            <a:r>
              <a:rPr lang="pl-PL" sz="1400" dirty="0">
                <a:solidFill>
                  <a:srgbClr val="0070C0"/>
                </a:solidFill>
              </a:rPr>
              <a:t>, Kinect-System &amp; </a:t>
            </a:r>
            <a:r>
              <a:rPr lang="pl-PL" sz="1400" dirty="0" err="1">
                <a:solidFill>
                  <a:srgbClr val="0070C0"/>
                </a:solidFill>
              </a:rPr>
              <a:t>kraftabhängigen Fußplattformen </a:t>
            </a:r>
            <a:endParaRPr lang="en-GB" sz="1400" dirty="0">
              <a:solidFill>
                <a:srgbClr val="0070C0"/>
              </a:solidFill>
            </a:endParaRPr>
          </a:p>
        </p:txBody>
      </p:sp>
    </p:spTree>
    <p:extLst>
      <p:ext uri="{BB962C8B-B14F-4D97-AF65-F5344CB8AC3E}">
        <p14:creationId xmlns:p14="http://schemas.microsoft.com/office/powerpoint/2010/main" val="994001744"/>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015663"/>
          </a:xfrm>
          <a:prstGeom prst="rect">
            <a:avLst/>
          </a:prstGeom>
        </p:spPr>
        <p:txBody>
          <a:bodyPr wrap="square">
            <a:spAutoFit/>
          </a:bodyPr>
          <a:lstStyle/>
          <a:p>
            <a:pPr algn="ctr">
              <a:spcAft>
                <a:spcPts val="400"/>
              </a:spcAft>
              <a:defRPr/>
            </a:pPr>
            <a:r>
              <a:rPr lang="en-GB" sz="2000" dirty="0">
                <a:solidFill>
                  <a:schemeClr val="accent2">
                    <a:lumMod val="75000"/>
                  </a:schemeClr>
                </a:solidFill>
              </a:rPr>
              <a:t>Markerlose Systeme (z.B. </a:t>
            </a:r>
            <a:r>
              <a:rPr lang="en-GB" sz="2000" dirty="0" err="1">
                <a:solidFill>
                  <a:schemeClr val="accent2">
                    <a:lumMod val="75000"/>
                  </a:schemeClr>
                </a:solidFill>
              </a:rPr>
              <a:t>Kinect</a:t>
            </a:r>
            <a:r>
              <a:rPr lang="en-GB" sz="2000" dirty="0">
                <a:solidFill>
                  <a:schemeClr val="accent2">
                    <a:lumMod val="75000"/>
                  </a:schemeClr>
                </a:solidFill>
              </a:rPr>
              <a:t>) als Alternative zu markerbasierten Systemen (z.B. BTS-IR-Kameras), die zeitaufwändiger und fehleranfälliger sind.</a:t>
            </a:r>
          </a:p>
        </p:txBody>
      </p:sp>
      <p:pic>
        <p:nvPicPr>
          <p:cNvPr id="1026" name="Picture 2" descr="Sensors 20 03899 g001">
            <a:extLst>
              <a:ext uri="{FF2B5EF4-FFF2-40B4-BE49-F238E27FC236}">
                <a16:creationId xmlns:a16="http://schemas.microsoft.com/office/drawing/2014/main" id="{7FE92352-5134-4E51-AA58-5DDC87EFFEC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539" y="2484277"/>
            <a:ext cx="4910125" cy="3137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nsors 20 03899 g002">
            <a:extLst>
              <a:ext uri="{FF2B5EF4-FFF2-40B4-BE49-F238E27FC236}">
                <a16:creationId xmlns:a16="http://schemas.microsoft.com/office/drawing/2014/main" id="{55E5DD98-F5BF-4164-8F96-E0C1E0520D4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178473" y="2354974"/>
            <a:ext cx="3482779" cy="3093257"/>
          </a:xfrm>
          <a:prstGeom prst="rect">
            <a:avLst/>
          </a:prstGeom>
          <a:noFill/>
          <a:extLst>
            <a:ext uri="{909E8E84-426E-40DD-AFC4-6F175D3DCCD1}">
              <a14:hiddenFill xmlns:a14="http://schemas.microsoft.com/office/drawing/2010/main">
                <a:solidFill>
                  <a:srgbClr val="FFFFFF"/>
                </a:solidFill>
              </a14:hiddenFill>
            </a:ext>
          </a:extLst>
        </p:spPr>
      </p:pic>
      <p:sp>
        <p:nvSpPr>
          <p:cNvPr id="13" name="pole tekstowe 12">
            <a:extLst>
              <a:ext uri="{FF2B5EF4-FFF2-40B4-BE49-F238E27FC236}">
                <a16:creationId xmlns:a16="http://schemas.microsoft.com/office/drawing/2014/main" id="{8416C3F3-4D20-4A80-AF62-784CB1A2E227}"/>
              </a:ext>
            </a:extLst>
          </p:cNvPr>
          <p:cNvSpPr txBox="1"/>
          <p:nvPr/>
        </p:nvSpPr>
        <p:spPr>
          <a:xfrm>
            <a:off x="5178473" y="5600860"/>
            <a:ext cx="3925114" cy="523220"/>
          </a:xfrm>
          <a:prstGeom prst="rect">
            <a:avLst/>
          </a:prstGeom>
          <a:noFill/>
        </p:spPr>
        <p:txBody>
          <a:bodyPr wrap="square">
            <a:spAutoFit/>
          </a:bodyPr>
          <a:lstStyle/>
          <a:p>
            <a:pPr algn="ctr"/>
            <a:r>
              <a:rPr lang="en-GB" sz="1400" dirty="0">
                <a:solidFill>
                  <a:srgbClr val="0070C0"/>
                </a:solidFill>
              </a:rPr>
              <a:t>Skelettdaten, die das </a:t>
            </a:r>
            <a:r>
              <a:rPr lang="pl-PL" sz="1400" dirty="0">
                <a:solidFill>
                  <a:srgbClr val="0070C0"/>
                </a:solidFill>
              </a:rPr>
              <a:t>Kinect-System mit der </a:t>
            </a:r>
            <a:r>
              <a:rPr lang="en-GB" sz="1400" dirty="0">
                <a:solidFill>
                  <a:srgbClr val="0070C0"/>
                </a:solidFill>
              </a:rPr>
              <a:t>grafischen Darstellung liefert.</a:t>
            </a:r>
          </a:p>
        </p:txBody>
      </p:sp>
      <p:sp>
        <p:nvSpPr>
          <p:cNvPr id="14" name="pole tekstowe 13">
            <a:extLst>
              <a:ext uri="{FF2B5EF4-FFF2-40B4-BE49-F238E27FC236}">
                <a16:creationId xmlns:a16="http://schemas.microsoft.com/office/drawing/2014/main" id="{410C85E9-3DF1-4DCC-92FC-C97B5A6923F4}"/>
              </a:ext>
            </a:extLst>
          </p:cNvPr>
          <p:cNvSpPr txBox="1"/>
          <p:nvPr/>
        </p:nvSpPr>
        <p:spPr>
          <a:xfrm>
            <a:off x="-33490" y="1589273"/>
            <a:ext cx="9137078" cy="646331"/>
          </a:xfrm>
          <a:prstGeom prst="rect">
            <a:avLst/>
          </a:prstGeom>
          <a:noFill/>
        </p:spPr>
        <p:txBody>
          <a:bodyPr wrap="square">
            <a:spAutoFit/>
          </a:bodyPr>
          <a:lstStyle/>
          <a:p>
            <a:pPr algn="just"/>
            <a:r>
              <a:rPr lang="pl-PL" sz="1800" dirty="0">
                <a:solidFill>
                  <a:srgbClr val="0070C0"/>
                </a:solidFill>
              </a:rPr>
              <a:t>MS </a:t>
            </a:r>
            <a:r>
              <a:rPr lang="en-GB" sz="1800" dirty="0">
                <a:solidFill>
                  <a:srgbClr val="0070C0"/>
                </a:solidFill>
              </a:rPr>
              <a:t>Kinect-System zur Bereitstellung der Gelenktrajektorien beider Körpersegmente der oberen Gliedmaßen und </a:t>
            </a:r>
            <a:r>
              <a:rPr lang="pl-PL" sz="1800" dirty="0" err="1">
                <a:solidFill>
                  <a:srgbClr val="0070C0"/>
                </a:solidFill>
              </a:rPr>
              <a:t>Exoskelett-Anwendung der </a:t>
            </a:r>
            <a:r>
              <a:rPr lang="en-GB" sz="1800" dirty="0">
                <a:solidFill>
                  <a:srgbClr val="0070C0"/>
                </a:solidFill>
              </a:rPr>
              <a:t>unteren Gliedmaßen </a:t>
            </a:r>
            <a:r>
              <a:rPr lang="pl-PL" sz="1800" dirty="0">
                <a:solidFill>
                  <a:srgbClr val="0070C0"/>
                </a:solidFill>
              </a:rPr>
              <a:t>zur Überwachung der </a:t>
            </a:r>
            <a:r>
              <a:rPr lang="pl-PL" sz="1800" dirty="0" err="1">
                <a:solidFill>
                  <a:srgbClr val="0070C0"/>
                </a:solidFill>
              </a:rPr>
              <a:t>Gangparameter</a:t>
            </a:r>
            <a:endParaRPr lang="en-GB" sz="1800" dirty="0">
              <a:solidFill>
                <a:srgbClr val="0070C0"/>
              </a:solidFill>
            </a:endParaRPr>
          </a:p>
        </p:txBody>
      </p:sp>
    </p:spTree>
    <p:extLst>
      <p:ext uri="{BB962C8B-B14F-4D97-AF65-F5344CB8AC3E}">
        <p14:creationId xmlns:p14="http://schemas.microsoft.com/office/powerpoint/2010/main" val="1973258019"/>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015663"/>
          </a:xfrm>
          <a:prstGeom prst="rect">
            <a:avLst/>
          </a:prstGeom>
        </p:spPr>
        <p:txBody>
          <a:bodyPr wrap="square">
            <a:spAutoFit/>
          </a:bodyPr>
          <a:lstStyle/>
          <a:p>
            <a:pPr algn="ctr">
              <a:spcAft>
                <a:spcPts val="400"/>
              </a:spcAft>
              <a:defRPr/>
            </a:pPr>
            <a:r>
              <a:rPr lang="en-GB" sz="2000" dirty="0">
                <a:solidFill>
                  <a:schemeClr val="accent2">
                    <a:lumMod val="75000"/>
                  </a:schemeClr>
                </a:solidFill>
              </a:rPr>
              <a:t>Markerlose Systeme (z.B. </a:t>
            </a:r>
            <a:r>
              <a:rPr lang="en-GB" sz="2000" dirty="0" err="1">
                <a:solidFill>
                  <a:schemeClr val="accent2">
                    <a:lumMod val="75000"/>
                  </a:schemeClr>
                </a:solidFill>
              </a:rPr>
              <a:t>Kinect</a:t>
            </a:r>
            <a:r>
              <a:rPr lang="en-GB" sz="2000" dirty="0">
                <a:solidFill>
                  <a:schemeClr val="accent2">
                    <a:lumMod val="75000"/>
                  </a:schemeClr>
                </a:solidFill>
              </a:rPr>
              <a:t>) als Alternative zu markerbasierten Systemen (z.B. BTS-IR-Kameras), die zeitaufwändiger und fehleranfälliger sind.</a:t>
            </a:r>
          </a:p>
        </p:txBody>
      </p:sp>
      <p:sp>
        <p:nvSpPr>
          <p:cNvPr id="14" name="pole tekstowe 13">
            <a:extLst>
              <a:ext uri="{FF2B5EF4-FFF2-40B4-BE49-F238E27FC236}">
                <a16:creationId xmlns:a16="http://schemas.microsoft.com/office/drawing/2014/main" id="{410C85E9-3DF1-4DCC-92FC-C97B5A6923F4}"/>
              </a:ext>
            </a:extLst>
          </p:cNvPr>
          <p:cNvSpPr txBox="1"/>
          <p:nvPr/>
        </p:nvSpPr>
        <p:spPr>
          <a:xfrm>
            <a:off x="-33490" y="1589273"/>
            <a:ext cx="9137078" cy="646331"/>
          </a:xfrm>
          <a:prstGeom prst="rect">
            <a:avLst/>
          </a:prstGeom>
          <a:noFill/>
        </p:spPr>
        <p:txBody>
          <a:bodyPr wrap="square">
            <a:spAutoFit/>
          </a:bodyPr>
          <a:lstStyle/>
          <a:p>
            <a:pPr algn="ctr"/>
            <a:r>
              <a:rPr lang="pl-PL" sz="1800" dirty="0" err="1">
                <a:solidFill>
                  <a:srgbClr val="0070C0"/>
                </a:solidFill>
              </a:rPr>
              <a:t>Beispiele </a:t>
            </a:r>
            <a:r>
              <a:rPr lang="pl-PL" sz="1800" dirty="0">
                <a:solidFill>
                  <a:srgbClr val="0070C0"/>
                </a:solidFill>
              </a:rPr>
              <a:t>für </a:t>
            </a:r>
            <a:r>
              <a:rPr lang="pl-PL" sz="1800" dirty="0" err="1">
                <a:solidFill>
                  <a:srgbClr val="0070C0"/>
                </a:solidFill>
              </a:rPr>
              <a:t>Krafttrajektorien, die </a:t>
            </a:r>
            <a:r>
              <a:rPr lang="pl-PL" sz="1800" dirty="0">
                <a:solidFill>
                  <a:srgbClr val="0070C0"/>
                </a:solidFill>
              </a:rPr>
              <a:t>vom Goldstandard: BTS-System und markerloses - Kinekt-System vom </a:t>
            </a:r>
            <a:r>
              <a:rPr lang="pl-PL" sz="1800" dirty="0" err="1">
                <a:solidFill>
                  <a:srgbClr val="0070C0"/>
                </a:solidFill>
              </a:rPr>
              <a:t>linken </a:t>
            </a:r>
            <a:r>
              <a:rPr lang="pl-PL" sz="1800" dirty="0">
                <a:solidFill>
                  <a:srgbClr val="0070C0"/>
                </a:solidFill>
              </a:rPr>
              <a:t>(a) und </a:t>
            </a:r>
            <a:r>
              <a:rPr lang="pl-PL" sz="1800" dirty="0" err="1">
                <a:solidFill>
                  <a:srgbClr val="0070C0"/>
                </a:solidFill>
              </a:rPr>
              <a:t>rechten </a:t>
            </a:r>
            <a:r>
              <a:rPr lang="pl-PL" sz="1800" dirty="0">
                <a:solidFill>
                  <a:srgbClr val="0070C0"/>
                </a:solidFill>
              </a:rPr>
              <a:t>(b) Ellenbogen (</a:t>
            </a:r>
            <a:r>
              <a:rPr lang="pl-PL" sz="1800" dirty="0" err="1">
                <a:solidFill>
                  <a:srgbClr val="0070C0"/>
                </a:solidFill>
              </a:rPr>
              <a:t>lateral)</a:t>
            </a:r>
            <a:r>
              <a:rPr lang="pl-PL" sz="1800" dirty="0">
                <a:solidFill>
                  <a:srgbClr val="0070C0"/>
                </a:solidFill>
              </a:rPr>
              <a:t>, </a:t>
            </a:r>
            <a:r>
              <a:rPr lang="pl-PL" sz="1800" dirty="0" err="1">
                <a:solidFill>
                  <a:srgbClr val="0070C0"/>
                </a:solidFill>
              </a:rPr>
              <a:t>während des Gangs</a:t>
            </a:r>
            <a:endParaRPr lang="en-GB" sz="1800" dirty="0">
              <a:solidFill>
                <a:srgbClr val="0070C0"/>
              </a:solidFill>
            </a:endParaRPr>
          </a:p>
        </p:txBody>
      </p:sp>
      <p:pic>
        <p:nvPicPr>
          <p:cNvPr id="3" name="Picture 2" descr="Sensors | Free Full-Text | Validation of Marker-Less System for the  Assessment of Upper Joints Reaction Forces in Exoskeleton Users | HTML">
            <a:extLst>
              <a:ext uri="{FF2B5EF4-FFF2-40B4-BE49-F238E27FC236}">
                <a16:creationId xmlns:a16="http://schemas.microsoft.com/office/drawing/2014/main" id="{A156E4DB-8C1F-4851-A189-EA65F6A35B5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4018" y="2492896"/>
            <a:ext cx="7915963" cy="357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63951"/>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ole tekstowe 12">
            <a:extLst>
              <a:ext uri="{FF2B5EF4-FFF2-40B4-BE49-F238E27FC236}">
                <a16:creationId xmlns:a16="http://schemas.microsoft.com/office/drawing/2014/main" id="{8416C3F3-4D20-4A80-AF62-784CB1A2E227}"/>
              </a:ext>
            </a:extLst>
          </p:cNvPr>
          <p:cNvSpPr txBox="1"/>
          <p:nvPr/>
        </p:nvSpPr>
        <p:spPr>
          <a:xfrm>
            <a:off x="4788024" y="6192126"/>
            <a:ext cx="3925114" cy="523220"/>
          </a:xfrm>
          <a:prstGeom prst="rect">
            <a:avLst/>
          </a:prstGeom>
          <a:noFill/>
        </p:spPr>
        <p:txBody>
          <a:bodyPr wrap="square">
            <a:spAutoFit/>
          </a:bodyPr>
          <a:lstStyle/>
          <a:p>
            <a:pPr algn="ctr"/>
            <a:r>
              <a:rPr lang="pl-PL" sz="1400" dirty="0">
                <a:solidFill>
                  <a:srgbClr val="0070C0"/>
                </a:solidFill>
              </a:rPr>
              <a:t>Marker- und </a:t>
            </a:r>
            <a:r>
              <a:rPr lang="pl-PL" sz="1400" dirty="0" err="1">
                <a:solidFill>
                  <a:srgbClr val="0070C0"/>
                </a:solidFill>
              </a:rPr>
              <a:t>markerlose Systeme lieferten ähnliche Ergebnisse</a:t>
            </a:r>
            <a:endParaRPr lang="en-GB" sz="1400" dirty="0">
              <a:solidFill>
                <a:srgbClr val="0070C0"/>
              </a:solidFill>
            </a:endParaRPr>
          </a:p>
        </p:txBody>
      </p:sp>
      <p:sp>
        <p:nvSpPr>
          <p:cNvPr id="14" name="pole tekstowe 13">
            <a:extLst>
              <a:ext uri="{FF2B5EF4-FFF2-40B4-BE49-F238E27FC236}">
                <a16:creationId xmlns:a16="http://schemas.microsoft.com/office/drawing/2014/main" id="{410C85E9-3DF1-4DCC-92FC-C97B5A6923F4}"/>
              </a:ext>
            </a:extLst>
          </p:cNvPr>
          <p:cNvSpPr txBox="1"/>
          <p:nvPr/>
        </p:nvSpPr>
        <p:spPr>
          <a:xfrm>
            <a:off x="0" y="836712"/>
            <a:ext cx="9137078" cy="923330"/>
          </a:xfrm>
          <a:prstGeom prst="rect">
            <a:avLst/>
          </a:prstGeom>
          <a:noFill/>
        </p:spPr>
        <p:txBody>
          <a:bodyPr wrap="square">
            <a:spAutoFit/>
          </a:bodyPr>
          <a:lstStyle/>
          <a:p>
            <a:pPr algn="ctr"/>
            <a:r>
              <a:rPr lang="en-GB" sz="1800" dirty="0">
                <a:solidFill>
                  <a:srgbClr val="0070C0"/>
                </a:solidFill>
              </a:rPr>
              <a:t>Extraktion von Gangphasen aus den Trajektorien der Geschwindigkeit der Knöchelknoten, erklärendes Beispiel aus einem Test des geraden Gangs. </a:t>
            </a:r>
            <a:endParaRPr lang="pl-PL" sz="1800" dirty="0">
              <a:solidFill>
                <a:srgbClr val="0070C0"/>
              </a:solidFill>
            </a:endParaRPr>
          </a:p>
          <a:p>
            <a:pPr algn="ctr"/>
            <a:r>
              <a:rPr lang="en-GB" sz="1800" dirty="0">
                <a:solidFill>
                  <a:srgbClr val="0070C0"/>
                </a:solidFill>
              </a:rPr>
              <a:t>OP </a:t>
            </a:r>
            <a:r>
              <a:rPr lang="pl-PL" sz="1800" dirty="0">
                <a:solidFill>
                  <a:srgbClr val="0070C0"/>
                </a:solidFill>
              </a:rPr>
              <a:t>(</a:t>
            </a:r>
            <a:r>
              <a:rPr lang="en-GB" sz="1800" dirty="0" err="1">
                <a:solidFill>
                  <a:srgbClr val="0070C0"/>
                </a:solidFill>
              </a:rPr>
              <a:t>OpenPose- </a:t>
            </a:r>
            <a:r>
              <a:rPr lang="pl-PL" sz="1800" dirty="0" err="1">
                <a:solidFill>
                  <a:srgbClr val="0070C0"/>
                </a:solidFill>
              </a:rPr>
              <a:t>markerloses </a:t>
            </a:r>
            <a:r>
              <a:rPr lang="pl-PL" sz="1800" dirty="0">
                <a:solidFill>
                  <a:srgbClr val="0070C0"/>
                </a:solidFill>
              </a:rPr>
              <a:t>System), </a:t>
            </a:r>
            <a:r>
              <a:rPr lang="en-GB" sz="1800" dirty="0">
                <a:solidFill>
                  <a:srgbClr val="0070C0"/>
                </a:solidFill>
              </a:rPr>
              <a:t>MB </a:t>
            </a:r>
            <a:r>
              <a:rPr lang="pl-PL" sz="1800" dirty="0">
                <a:solidFill>
                  <a:srgbClr val="0070C0"/>
                </a:solidFill>
              </a:rPr>
              <a:t>(</a:t>
            </a:r>
            <a:r>
              <a:rPr lang="en-GB" sz="1800" dirty="0" err="1">
                <a:solidFill>
                  <a:srgbClr val="0070C0"/>
                </a:solidFill>
              </a:rPr>
              <a:t>MarkerBased</a:t>
            </a:r>
            <a:r>
              <a:rPr lang="pl-PL" sz="1800" dirty="0">
                <a:solidFill>
                  <a:srgbClr val="0070C0"/>
                </a:solidFill>
              </a:rPr>
              <a:t>) </a:t>
            </a:r>
            <a:r>
              <a:rPr lang="en-GB" sz="1800" dirty="0">
                <a:solidFill>
                  <a:srgbClr val="0070C0"/>
                </a:solidFill>
              </a:rPr>
              <a:t>optisches System.</a:t>
            </a:r>
          </a:p>
        </p:txBody>
      </p:sp>
      <p:pic>
        <p:nvPicPr>
          <p:cNvPr id="1026" name="Picture 2">
            <a:extLst>
              <a:ext uri="{FF2B5EF4-FFF2-40B4-BE49-F238E27FC236}">
                <a16:creationId xmlns:a16="http://schemas.microsoft.com/office/drawing/2014/main" id="{B1555596-E932-425C-B787-4838A5032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23377"/>
            <a:ext cx="7344816" cy="413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99409"/>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908720"/>
            <a:ext cx="8784976" cy="461665"/>
          </a:xfrm>
          <a:prstGeom prst="rect">
            <a:avLst/>
          </a:prstGeom>
        </p:spPr>
        <p:txBody>
          <a:bodyPr wrap="square">
            <a:spAutoFit/>
          </a:bodyPr>
          <a:lstStyle/>
          <a:p>
            <a:pPr algn="ctr">
              <a:defRPr/>
            </a:pPr>
            <a:r>
              <a:rPr lang="es-ES" sz="2400" dirty="0">
                <a:solidFill>
                  <a:schemeClr val="accent2">
                    <a:lumMod val="75000"/>
                  </a:schemeClr>
                </a:solidFill>
              </a:rPr>
              <a:t>SCHLUSSFOLGERUNGEN</a:t>
            </a:r>
            <a:endParaRPr lang="pl-PL" sz="240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467544" y="1720840"/>
            <a:ext cx="8208912" cy="3416320"/>
          </a:xfrm>
          <a:prstGeom prst="rect">
            <a:avLst/>
          </a:prstGeom>
        </p:spPr>
        <p:txBody>
          <a:bodyPr wrap="square">
            <a:spAutoFit/>
          </a:bodyPr>
          <a:lstStyle/>
          <a:p>
            <a:pPr marL="342900" indent="-342900" algn="just">
              <a:buFont typeface="Arial" panose="020B0604020202020204" pitchFamily="34" charset="0"/>
              <a:buChar char="•"/>
              <a:defRPr/>
            </a:pPr>
            <a:r>
              <a:rPr lang="en-GB" sz="2200" b="0" i="1" dirty="0" err="1">
                <a:solidFill>
                  <a:schemeClr val="accent2">
                    <a:lumMod val="75000"/>
                  </a:schemeClr>
                </a:solidFill>
              </a:rPr>
              <a:t>Anthropometrische </a:t>
            </a:r>
            <a:r>
              <a:rPr lang="en-GB" sz="2200" b="0" i="1" dirty="0">
                <a:solidFill>
                  <a:schemeClr val="accent2">
                    <a:lumMod val="75000"/>
                  </a:schemeClr>
                </a:solidFill>
              </a:rPr>
              <a:t>und morphometrische Parameter </a:t>
            </a:r>
            <a:r>
              <a:rPr lang="pl-PL" sz="2200" b="0" i="1" dirty="0" err="1">
                <a:solidFill>
                  <a:schemeClr val="accent2">
                    <a:lumMod val="75000"/>
                  </a:schemeClr>
                </a:solidFill>
              </a:rPr>
              <a:t>spielen </a:t>
            </a:r>
            <a:r>
              <a:rPr lang="en-GB" sz="2200" b="0" i="1" dirty="0">
                <a:solidFill>
                  <a:schemeClr val="accent2">
                    <a:lumMod val="75000"/>
                  </a:schemeClr>
                </a:solidFill>
              </a:rPr>
              <a:t>eine wichtige Rolle bei der Beurteilung des allgemeinen Gesundheitszustandes und der Entwicklung des </a:t>
            </a:r>
            <a:r>
              <a:rPr lang="pl-PL" sz="2200" b="0" i="1" dirty="0" err="1">
                <a:solidFill>
                  <a:schemeClr val="accent2">
                    <a:lumMod val="75000"/>
                  </a:schemeClr>
                </a:solidFill>
              </a:rPr>
              <a:t>Menschen </a:t>
            </a:r>
            <a:r>
              <a:rPr lang="en-GB" sz="2200" b="0" i="1" dirty="0">
                <a:solidFill>
                  <a:schemeClr val="accent2">
                    <a:lumMod val="75000"/>
                  </a:schemeClr>
                </a:solidFill>
              </a:rPr>
              <a:t>von der Geburt bis zum Erwachsenenalter sowie bei speziellen </a:t>
            </a:r>
            <a:r>
              <a:rPr lang="pl-PL" sz="2200" b="0" i="1" dirty="0" err="1">
                <a:solidFill>
                  <a:schemeClr val="accent2">
                    <a:lumMod val="75000"/>
                  </a:schemeClr>
                </a:solidFill>
              </a:rPr>
              <a:t>Untersuchungen</a:t>
            </a:r>
            <a:r>
              <a:rPr lang="en-GB" sz="2200" b="0" i="1" dirty="0">
                <a:solidFill>
                  <a:schemeClr val="accent2">
                    <a:lumMod val="75000"/>
                  </a:schemeClr>
                </a:solidFill>
              </a:rPr>
              <a:t>, u.</a:t>
            </a:r>
            <a:r>
              <a:rPr lang="pl-PL" sz="2200" b="0" i="1" dirty="0">
                <a:solidFill>
                  <a:schemeClr val="accent2">
                    <a:lumMod val="75000"/>
                  </a:schemeClr>
                </a:solidFill>
              </a:rPr>
              <a:t>a. der </a:t>
            </a:r>
            <a:r>
              <a:rPr lang="en-GB" sz="2200" b="0" i="1" dirty="0">
                <a:solidFill>
                  <a:schemeClr val="accent2">
                    <a:lumMod val="75000"/>
                  </a:schemeClr>
                </a:solidFill>
              </a:rPr>
              <a:t>Körperhaltung und des Ganges</a:t>
            </a:r>
            <a:r>
              <a:rPr lang="en-GB" sz="1800" b="0" i="1" dirty="0">
                <a:solidFill>
                  <a:schemeClr val="accent2">
                    <a:lumMod val="75000"/>
                  </a:schemeClr>
                </a:solidFill>
              </a:rPr>
              <a:t>. </a:t>
            </a:r>
            <a:endParaRPr lang="en-US" sz="1800" b="0" i="1" dirty="0">
              <a:solidFill>
                <a:schemeClr val="accent2">
                  <a:lumMod val="75000"/>
                </a:schemeClr>
              </a:solidFill>
            </a:endParaRPr>
          </a:p>
          <a:p>
            <a:pPr algn="just">
              <a:defRPr/>
            </a:pPr>
            <a:endParaRPr lang="en-US" sz="1800" b="0" i="1" dirty="0">
              <a:solidFill>
                <a:schemeClr val="accent2">
                  <a:lumMod val="75000"/>
                </a:schemeClr>
              </a:solidFill>
            </a:endParaRPr>
          </a:p>
          <a:p>
            <a:pPr marL="342900" indent="-342900" algn="just">
              <a:buFont typeface="Arial" panose="020B0604020202020204" pitchFamily="34" charset="0"/>
              <a:buChar char="•"/>
              <a:defRPr/>
            </a:pPr>
            <a:r>
              <a:rPr lang="en-GB" sz="2200" b="0" i="1" dirty="0">
                <a:solidFill>
                  <a:schemeClr val="accent2">
                    <a:lumMod val="75000"/>
                  </a:schemeClr>
                </a:solidFill>
              </a:rPr>
              <a:t>Die dynamische Entwicklung der </a:t>
            </a:r>
            <a:r>
              <a:rPr lang="en-GB" sz="2200" b="0" i="1" dirty="0" err="1">
                <a:solidFill>
                  <a:schemeClr val="accent2">
                    <a:lumMod val="75000"/>
                  </a:schemeClr>
                </a:solidFill>
              </a:rPr>
              <a:t>Biosensorik</a:t>
            </a:r>
            <a:r>
              <a:rPr lang="en-GB" sz="2200" b="0" i="1" dirty="0">
                <a:solidFill>
                  <a:schemeClr val="accent2">
                    <a:lumMod val="75000"/>
                  </a:schemeClr>
                </a:solidFill>
              </a:rPr>
              <a:t>, der Elektronik und der Informationstechnologien führt zu erheblichen Fortschritten bei den Messsystemen, die den klassischen Ansatz unterstützen und die Überwachung dieser Parameter auch zu Hause und im Feld ermöglichen.</a:t>
            </a:r>
            <a:endParaRPr lang="en-US" sz="2200" b="0" i="1" dirty="0">
              <a:solidFill>
                <a:schemeClr val="accent2">
                  <a:lumMod val="75000"/>
                </a:schemeClr>
              </a:solidFill>
            </a:endParaRPr>
          </a:p>
        </p:txBody>
      </p:sp>
    </p:spTree>
    <p:extLst>
      <p:ext uri="{BB962C8B-B14F-4D97-AF65-F5344CB8AC3E}">
        <p14:creationId xmlns:p14="http://schemas.microsoft.com/office/powerpoint/2010/main" val="1142440887"/>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BB9E38BA-53E1-46A2-9F74-E35E59C47429}"/>
              </a:ext>
            </a:extLst>
          </p:cNvPr>
          <p:cNvSpPr txBox="1"/>
          <p:nvPr/>
        </p:nvSpPr>
        <p:spPr>
          <a:xfrm>
            <a:off x="2123728" y="4437112"/>
            <a:ext cx="4572000" cy="907300"/>
          </a:xfrm>
          <a:prstGeom prst="rect">
            <a:avLst/>
          </a:prstGeom>
          <a:noFill/>
        </p:spPr>
        <p:txBody>
          <a:bodyPr wrap="square">
            <a:spAutoFit/>
          </a:bodyPr>
          <a:lstStyle/>
          <a:p>
            <a:pPr marL="548640" marR="255905" algn="ctr">
              <a:lnSpc>
                <a:spcPct val="107000"/>
              </a:lnSpc>
              <a:spcBef>
                <a:spcPts val="1000"/>
              </a:spcBef>
              <a:spcAft>
                <a:spcPts val="800"/>
              </a:spcAft>
            </a:pP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Unterstützung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Europäischen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Erstellung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Veröffentlichung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stellt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Billigung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des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Inhalts</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welcher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nur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Ansichten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Verfasser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wiedergibt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und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kann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nichtfür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etwaige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Verwendung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darin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enthaltenen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Informationen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haftbar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gemacht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werden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t>
            </a:r>
            <a:endParaRPr lang="pl-PL" sz="10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2523768"/>
          </a:xfrm>
          <a:prstGeom prst="rect">
            <a:avLst/>
          </a:prstGeom>
        </p:spPr>
        <p:txBody>
          <a:bodyPr wrap="square">
            <a:spAutoFit/>
          </a:bodyPr>
          <a:lstStyle/>
          <a:p>
            <a:pPr algn="ctr">
              <a:spcAft>
                <a:spcPts val="400"/>
              </a:spcAft>
              <a:defRPr/>
            </a:pPr>
            <a:r>
              <a:rPr lang="en-GB" sz="2200" dirty="0">
                <a:solidFill>
                  <a:schemeClr val="accent2">
                    <a:lumMod val="75000"/>
                  </a:schemeClr>
                </a:solidFill>
              </a:rPr>
              <a:t>Anwendungsbereiche der anthropologischen &amp; morphometrischen Parameter</a:t>
            </a:r>
          </a:p>
          <a:p>
            <a:pPr algn="ctr">
              <a:spcAft>
                <a:spcPts val="400"/>
              </a:spcAft>
              <a:defRPr/>
            </a:pPr>
            <a:r>
              <a:rPr lang="en-GB" sz="2000" b="0" dirty="0">
                <a:solidFill>
                  <a:schemeClr val="accent2">
                    <a:lumMod val="75000"/>
                  </a:schemeClr>
                </a:solidFill>
              </a:rPr>
              <a:t>Anthropologische Forschungen/Untersuchungen dienen der Vorbeugung von Krankheiten, Entwicklungsstörungen und der Verbesserung der Gesundheit von Menschen, insbesondere von Kindern und Jugendlichen.</a:t>
            </a:r>
          </a:p>
          <a:p>
            <a:pPr algn="ctr">
              <a:spcAft>
                <a:spcPts val="400"/>
              </a:spcAft>
              <a:defRPr/>
            </a:pPr>
            <a:endParaRPr lang="en-GB" sz="2200" b="0" dirty="0">
              <a:solidFill>
                <a:schemeClr val="accent2">
                  <a:lumMod val="75000"/>
                </a:schemeClr>
              </a:solidFill>
            </a:endParaRPr>
          </a:p>
          <a:p>
            <a:pPr algn="ctr">
              <a:spcAft>
                <a:spcPts val="400"/>
              </a:spcAft>
              <a:defRPr/>
            </a:pPr>
            <a:endParaRPr lang="en-GB" sz="22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173647" y="2780928"/>
            <a:ext cx="5256584" cy="3462486"/>
          </a:xfrm>
          <a:prstGeom prst="rect">
            <a:avLst/>
          </a:prstGeom>
        </p:spPr>
        <p:txBody>
          <a:bodyPr wrap="square">
            <a:spAutoFit/>
          </a:bodyPr>
          <a:lstStyle/>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Eine systematische Überwachung des Wachstums ermöglicht die frühzeitige Erkennung von Auffälligkeiten und wirkt dauerhaften gesundheitlichen Beeinträchtigungen entgegen.</a:t>
            </a:r>
          </a:p>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Die Bestimmung der richtigen Maße für Alter und Geschlecht, Körperproportionen, die für Gesundheit und Wohlbefinden sorgen, motivieren dazu, Essgewohnheiten und Lebensstil zu ändern. </a:t>
            </a:r>
          </a:p>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Die systematische Durchführung einer professionellen Analyse der Körperstruktur und des Ernährungszustandes ermöglicht es, die Auswirkungen einer Therapie zur Gewichtsabnahme oder Gewichtszunahme zu überwachen.</a:t>
            </a:r>
          </a:p>
        </p:txBody>
      </p:sp>
      <p:pic>
        <p:nvPicPr>
          <p:cNvPr id="1026" name="Picture 2" descr="Jak wprowadzić do diety dobre nawyki żywieniowe? – pinesska.pl">
            <a:extLst>
              <a:ext uri="{FF2B5EF4-FFF2-40B4-BE49-F238E27FC236}">
                <a16:creationId xmlns:a16="http://schemas.microsoft.com/office/drawing/2014/main" id="{10191673-FE1A-4371-A61B-7E38062C9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861" y="3069977"/>
            <a:ext cx="3468793" cy="23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17537"/>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610697"/>
          </a:xfrm>
          <a:prstGeom prst="rect">
            <a:avLst/>
          </a:prstGeom>
        </p:spPr>
        <p:txBody>
          <a:bodyPr wrap="square">
            <a:spAutoFit/>
          </a:bodyPr>
          <a:lstStyle/>
          <a:p>
            <a:pPr algn="ctr">
              <a:spcAft>
                <a:spcPts val="400"/>
              </a:spcAft>
              <a:defRPr/>
            </a:pPr>
            <a:r>
              <a:rPr lang="en-GB" sz="2400" dirty="0">
                <a:solidFill>
                  <a:schemeClr val="accent2">
                    <a:lumMod val="75000"/>
                  </a:schemeClr>
                </a:solidFill>
              </a:rPr>
              <a:t>Überwachung anthropologischer Parameter zur Prävention und Adipositastherapie bei Kindern und Jugendlichen.</a:t>
            </a:r>
          </a:p>
          <a:p>
            <a:pPr algn="ctr">
              <a:spcAft>
                <a:spcPts val="400"/>
              </a:spcAft>
              <a:defRPr/>
            </a:pPr>
            <a:r>
              <a:rPr lang="en-GB" sz="2200" b="0" i="1" dirty="0" err="1">
                <a:solidFill>
                  <a:schemeClr val="accent2">
                    <a:lumMod val="75000"/>
                  </a:schemeClr>
                </a:solidFill>
                <a:highlight>
                  <a:srgbClr val="FFFF00"/>
                </a:highlight>
              </a:rPr>
              <a:t>Empfehlungen </a:t>
            </a:r>
            <a:r>
              <a:rPr lang="en-GB" sz="2200" b="0" i="1" dirty="0">
                <a:solidFill>
                  <a:schemeClr val="accent2">
                    <a:lumMod val="75000"/>
                  </a:schemeClr>
                </a:solidFill>
                <a:highlight>
                  <a:srgbClr val="FFFF00"/>
                </a:highlight>
              </a:rPr>
              <a:t>und bewährte Verfahren für die korrekte </a:t>
            </a:r>
            <a:endParaRPr lang="pl-PL" sz="2200" b="0" i="1" dirty="0">
              <a:solidFill>
                <a:schemeClr val="accent2">
                  <a:lumMod val="75000"/>
                </a:schemeClr>
              </a:solidFill>
              <a:highlight>
                <a:srgbClr val="FFFF00"/>
              </a:highlight>
            </a:endParaRPr>
          </a:p>
          <a:p>
            <a:pPr algn="ctr">
              <a:spcAft>
                <a:spcPts val="400"/>
              </a:spcAft>
              <a:defRPr/>
            </a:pPr>
            <a:r>
              <a:rPr lang="en-GB" sz="2200" b="0" i="1" dirty="0">
                <a:solidFill>
                  <a:schemeClr val="accent2">
                    <a:lumMod val="75000"/>
                  </a:schemeClr>
                </a:solidFill>
                <a:highlight>
                  <a:srgbClr val="FFFF00"/>
                </a:highlight>
              </a:rPr>
              <a:t>Messung von Wachstum und Gewicht</a:t>
            </a:r>
          </a:p>
        </p:txBody>
      </p:sp>
      <p:sp>
        <p:nvSpPr>
          <p:cNvPr id="9" name="Prostokąt 3">
            <a:extLst>
              <a:ext uri="{FF2B5EF4-FFF2-40B4-BE49-F238E27FC236}">
                <a16:creationId xmlns:a16="http://schemas.microsoft.com/office/drawing/2014/main" id="{4E81B037-89E7-420D-AB1F-8D32EE150983}"/>
              </a:ext>
            </a:extLst>
          </p:cNvPr>
          <p:cNvSpPr/>
          <p:nvPr/>
        </p:nvSpPr>
        <p:spPr>
          <a:xfrm>
            <a:off x="0" y="2440627"/>
            <a:ext cx="9144000" cy="3508653"/>
          </a:xfrm>
          <a:prstGeom prst="rect">
            <a:avLst/>
          </a:prstGeom>
        </p:spPr>
        <p:txBody>
          <a:bodyPr wrap="square">
            <a:spAutoFit/>
          </a:bodyPr>
          <a:lstStyle/>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Durchführung der Tests zur gleichen Tageszeit, vorzugsweise morgens - Schwankungen der Körpergröße und anderer Maße im Laufe des Tages</a:t>
            </a:r>
            <a:r>
              <a:rPr lang="pl-PL" sz="1600" b="0" dirty="0">
                <a:solidFill>
                  <a:schemeClr val="accent2">
                    <a:lumMod val="75000"/>
                  </a:schemeClr>
                </a:solidFill>
              </a:rPr>
              <a:t>,</a:t>
            </a:r>
            <a:endParaRPr lang="en-GB" sz="16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Die Durchführung von Tests auf dieselbe Art und Weise, durch dieselbe Person - gewährleistet Wiederholbarkeit und Zuverlässigkeit der Messungen</a:t>
            </a:r>
            <a:r>
              <a:rPr lang="pl-PL" sz="1600" b="0" dirty="0">
                <a:solidFill>
                  <a:schemeClr val="accent2">
                    <a:lumMod val="75000"/>
                  </a:schemeClr>
                </a:solidFill>
              </a:rPr>
              <a:t>,</a:t>
            </a:r>
            <a:endParaRPr lang="en-GB" sz="16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Überprüfung der Geräte - ob einzelne Elemente gut funktionieren, d</a:t>
            </a:r>
            <a:r>
              <a:rPr lang="en-GB" sz="1600" b="0" dirty="0" err="1">
                <a:solidFill>
                  <a:schemeClr val="accent2">
                    <a:lumMod val="75000"/>
                  </a:schemeClr>
                </a:solidFill>
              </a:rPr>
              <a:t>. h</a:t>
            </a:r>
            <a:r>
              <a:rPr lang="en-GB" sz="1600" b="0" dirty="0">
                <a:solidFill>
                  <a:schemeClr val="accent2">
                    <a:lumMod val="75000"/>
                  </a:schemeClr>
                </a:solidFill>
              </a:rPr>
              <a:t>:</a:t>
            </a:r>
          </a:p>
          <a:p>
            <a:pPr marL="800100" lvl="1" indent="-342900" algn="just">
              <a:spcAft>
                <a:spcPts val="600"/>
              </a:spcAft>
              <a:buFont typeface="Wingdings" panose="05000000000000000000" pitchFamily="2" charset="2"/>
              <a:buChar char="Ø"/>
              <a:defRPr/>
            </a:pPr>
            <a:r>
              <a:rPr lang="en-GB" sz="1600" b="0" dirty="0">
                <a:solidFill>
                  <a:schemeClr val="accent2">
                    <a:lumMod val="75000"/>
                  </a:schemeClr>
                </a:solidFill>
              </a:rPr>
              <a:t>Prüfen Sie, ob das Band nicht gedehnt ist - vergleichen Sie es mit dem graduierten Anthropometerrohr.</a:t>
            </a:r>
          </a:p>
          <a:p>
            <a:pPr marL="800100" lvl="1" indent="-342900" algn="just">
              <a:spcAft>
                <a:spcPts val="600"/>
              </a:spcAft>
              <a:buFont typeface="Wingdings" panose="05000000000000000000" pitchFamily="2" charset="2"/>
              <a:buChar char="Ø"/>
              <a:defRPr/>
            </a:pPr>
            <a:r>
              <a:rPr lang="en-GB" sz="1600" b="0" dirty="0">
                <a:solidFill>
                  <a:schemeClr val="accent2">
                    <a:lumMod val="75000"/>
                  </a:schemeClr>
                </a:solidFill>
              </a:rPr>
              <a:t>Die </a:t>
            </a:r>
            <a:r>
              <a:rPr lang="pl-PL" sz="1600" b="0" dirty="0" err="1">
                <a:solidFill>
                  <a:schemeClr val="accent2">
                    <a:lumMod val="75000"/>
                  </a:schemeClr>
                </a:solidFill>
              </a:rPr>
              <a:t>Waage </a:t>
            </a:r>
            <a:r>
              <a:rPr lang="en-GB" sz="1600" b="0" dirty="0">
                <a:solidFill>
                  <a:schemeClr val="accent2">
                    <a:lumMod val="75000"/>
                  </a:schemeClr>
                </a:solidFill>
              </a:rPr>
              <a:t>muss vor Beginn der Prüfung tariert und senkrecht </a:t>
            </a:r>
            <a:r>
              <a:rPr lang="pl-PL" sz="1600" b="0" dirty="0">
                <a:solidFill>
                  <a:schemeClr val="accent2">
                    <a:lumMod val="75000"/>
                  </a:schemeClr>
                </a:solidFill>
              </a:rPr>
              <a:t>gestellt sein</a:t>
            </a:r>
            <a:r>
              <a:rPr lang="en-GB" sz="1600" b="0" dirty="0">
                <a:solidFill>
                  <a:schemeClr val="accent2">
                    <a:lumMod val="75000"/>
                  </a:schemeClr>
                </a:solidFill>
              </a:rPr>
              <a:t>. </a:t>
            </a:r>
          </a:p>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Notwendigkeit, die andere Person bei der Untersuchung von Säuglingen und Kleinkindern zu unterstützen - Hilfe beim Halten des Kindes, Aufzeichnung und Kontrolle der Ergebnisse.</a:t>
            </a:r>
            <a:endParaRPr lang="pl-PL" sz="16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Angemessene Hygienebedingungen (Pausen zwischen den Messungen, sichtbarer, belüfteter Raum, desinfizierte Instrumente)</a:t>
            </a:r>
          </a:p>
        </p:txBody>
      </p:sp>
    </p:spTree>
    <p:extLst>
      <p:ext uri="{BB962C8B-B14F-4D97-AF65-F5344CB8AC3E}">
        <p14:creationId xmlns:p14="http://schemas.microsoft.com/office/powerpoint/2010/main" val="3862275275"/>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769441"/>
          </a:xfrm>
          <a:prstGeom prst="rect">
            <a:avLst/>
          </a:prstGeom>
        </p:spPr>
        <p:txBody>
          <a:bodyPr wrap="square">
            <a:spAutoFit/>
          </a:bodyPr>
          <a:lstStyle/>
          <a:p>
            <a:pPr algn="ctr">
              <a:spcAft>
                <a:spcPts val="400"/>
              </a:spcAft>
              <a:defRPr/>
            </a:pPr>
            <a:r>
              <a:rPr lang="pl-PL" sz="2200" dirty="0" err="1">
                <a:solidFill>
                  <a:schemeClr val="accent2">
                    <a:lumMod val="75000"/>
                  </a:schemeClr>
                </a:solidFill>
              </a:rPr>
              <a:t>Anwendungen der bioelektrischen Impedanzmethode </a:t>
            </a:r>
            <a:r>
              <a:rPr lang="pl-PL" sz="2200" dirty="0">
                <a:solidFill>
                  <a:schemeClr val="accent2">
                    <a:lumMod val="75000"/>
                  </a:schemeClr>
                </a:solidFill>
              </a:rPr>
              <a:t>für die </a:t>
            </a:r>
            <a:r>
              <a:rPr lang="pl-PL" sz="2200" dirty="0" err="1">
                <a:solidFill>
                  <a:schemeClr val="accent2">
                    <a:lumMod val="75000"/>
                  </a:schemeClr>
                </a:solidFill>
              </a:rPr>
              <a:t>medizinische Diagnose </a:t>
            </a:r>
            <a:r>
              <a:rPr lang="pl-PL" sz="2200" dirty="0">
                <a:solidFill>
                  <a:schemeClr val="accent2">
                    <a:lumMod val="75000"/>
                  </a:schemeClr>
                </a:solidFill>
              </a:rPr>
              <a:t>und </a:t>
            </a:r>
            <a:r>
              <a:rPr lang="en-GB" sz="2200" dirty="0">
                <a:solidFill>
                  <a:schemeClr val="accent2">
                    <a:lumMod val="75000"/>
                  </a:schemeClr>
                </a:solidFill>
              </a:rPr>
              <a:t>Behandlung von Fettleibigkeit bei Kindern und Erwachsenen </a:t>
            </a:r>
          </a:p>
        </p:txBody>
      </p:sp>
      <p:sp>
        <p:nvSpPr>
          <p:cNvPr id="9" name="Prostokąt 3">
            <a:extLst>
              <a:ext uri="{FF2B5EF4-FFF2-40B4-BE49-F238E27FC236}">
                <a16:creationId xmlns:a16="http://schemas.microsoft.com/office/drawing/2014/main" id="{4E81B037-89E7-420D-AB1F-8D32EE150983}"/>
              </a:ext>
            </a:extLst>
          </p:cNvPr>
          <p:cNvSpPr/>
          <p:nvPr/>
        </p:nvSpPr>
        <p:spPr>
          <a:xfrm>
            <a:off x="151429" y="1988840"/>
            <a:ext cx="8841142" cy="3262432"/>
          </a:xfrm>
          <a:prstGeom prst="rect">
            <a:avLst/>
          </a:prstGeom>
        </p:spPr>
        <p:txBody>
          <a:bodyPr wrap="square">
            <a:spAutoFit/>
          </a:bodyPr>
          <a:lstStyle/>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Die Messung wird mit Hilfe von spezialisierten </a:t>
            </a:r>
            <a:r>
              <a:rPr lang="en-GB" sz="1600" b="0" dirty="0" err="1">
                <a:solidFill>
                  <a:schemeClr val="accent2">
                    <a:lumMod val="75000"/>
                  </a:schemeClr>
                </a:solidFill>
              </a:rPr>
              <a:t>Analysatoren für </a:t>
            </a:r>
            <a:r>
              <a:rPr lang="en-GB" sz="1600" b="0" dirty="0">
                <a:solidFill>
                  <a:schemeClr val="accent2">
                    <a:lumMod val="75000"/>
                  </a:schemeClr>
                </a:solidFill>
              </a:rPr>
              <a:t>die Körperzusammensetzung </a:t>
            </a:r>
            <a:r>
              <a:rPr lang="pl-PL" sz="1600" b="0" dirty="0">
                <a:solidFill>
                  <a:schemeClr val="accent2">
                    <a:lumMod val="75000"/>
                  </a:schemeClr>
                </a:solidFill>
              </a:rPr>
              <a:t>(</a:t>
            </a:r>
            <a:r>
              <a:rPr lang="pl-PL" sz="1600" b="0" dirty="0" err="1">
                <a:solidFill>
                  <a:schemeClr val="accent2">
                    <a:lumMod val="75000"/>
                  </a:schemeClr>
                </a:solidFill>
              </a:rPr>
              <a:t>z.B</a:t>
            </a:r>
            <a:r>
              <a:rPr lang="pl-PL" sz="1600" b="0" dirty="0">
                <a:solidFill>
                  <a:schemeClr val="accent2">
                    <a:lumMod val="75000"/>
                  </a:schemeClr>
                </a:solidFill>
              </a:rPr>
              <a:t>. </a:t>
            </a:r>
            <a:r>
              <a:rPr lang="pl-PL" sz="1600" b="0" dirty="0" err="1">
                <a:solidFill>
                  <a:schemeClr val="accent2">
                    <a:lumMod val="75000"/>
                  </a:schemeClr>
                </a:solidFill>
              </a:rPr>
              <a:t>Maltron</a:t>
            </a:r>
            <a:r>
              <a:rPr lang="pl-PL" sz="1600" b="0" dirty="0">
                <a:solidFill>
                  <a:schemeClr val="accent2">
                    <a:lumMod val="75000"/>
                  </a:schemeClr>
                </a:solidFill>
              </a:rPr>
              <a:t>, </a:t>
            </a:r>
            <a:r>
              <a:rPr lang="pl-PL" sz="1600" b="0" dirty="0" err="1">
                <a:solidFill>
                  <a:schemeClr val="accent2">
                    <a:lumMod val="75000"/>
                  </a:schemeClr>
                </a:solidFill>
              </a:rPr>
              <a:t>Tanita </a:t>
            </a:r>
            <a:r>
              <a:rPr lang="pl-PL" sz="1600" b="0" dirty="0">
                <a:solidFill>
                  <a:schemeClr val="accent2">
                    <a:lumMod val="75000"/>
                  </a:schemeClr>
                </a:solidFill>
              </a:rPr>
              <a:t>und </a:t>
            </a:r>
            <a:r>
              <a:rPr lang="pl-PL" sz="1600" b="0" dirty="0" err="1">
                <a:solidFill>
                  <a:schemeClr val="accent2">
                    <a:lumMod val="75000"/>
                  </a:schemeClr>
                </a:solidFill>
              </a:rPr>
              <a:t>andere Modelle</a:t>
            </a:r>
            <a:r>
              <a:rPr lang="pl-PL" sz="1600" b="0" dirty="0">
                <a:solidFill>
                  <a:schemeClr val="accent2">
                    <a:lumMod val="75000"/>
                  </a:schemeClr>
                </a:solidFill>
              </a:rPr>
              <a:t>) durchgeführt</a:t>
            </a:r>
            <a:r>
              <a:rPr lang="en-GB" sz="1600" b="0" dirty="0">
                <a:solidFill>
                  <a:schemeClr val="accent2">
                    <a:lumMod val="75000"/>
                  </a:schemeClr>
                </a:solidFill>
              </a:rPr>
              <a:t>, mit unterschiedlicher Anzahl von Elektroden, deren unterschiedlicher Konfiguration und unterschiedlicher Frequenz des elektrischen Stroms mit sehr niedrigem Amplitudenwert.</a:t>
            </a:r>
          </a:p>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Durch die Analyse der bioelektrischen Impedanz ist es möglich, diese zu bestimmen:</a:t>
            </a:r>
          </a:p>
          <a:p>
            <a:pPr marL="800100" lvl="1" indent="-342900" algn="just">
              <a:spcAft>
                <a:spcPts val="600"/>
              </a:spcAft>
              <a:buFont typeface="Wingdings" panose="05000000000000000000" pitchFamily="2" charset="2"/>
              <a:buChar char="Ø"/>
              <a:defRPr/>
            </a:pPr>
            <a:r>
              <a:rPr lang="en-GB" sz="1600" b="0" dirty="0">
                <a:solidFill>
                  <a:schemeClr val="accent2">
                    <a:lumMod val="75000"/>
                  </a:schemeClr>
                </a:solidFill>
              </a:rPr>
              <a:t>Fettmassegehalt (%), </a:t>
            </a:r>
            <a:r>
              <a:rPr lang="pl-PL" sz="1600" b="0" dirty="0">
                <a:solidFill>
                  <a:schemeClr val="accent2">
                    <a:lumMod val="75000"/>
                  </a:schemeClr>
                </a:solidFill>
              </a:rPr>
              <a:t>[</a:t>
            </a:r>
            <a:r>
              <a:rPr lang="en-GB" sz="1600" b="0" dirty="0">
                <a:solidFill>
                  <a:schemeClr val="accent2">
                    <a:lumMod val="75000"/>
                  </a:schemeClr>
                </a:solidFill>
              </a:rPr>
              <a:t>kg</a:t>
            </a:r>
            <a:r>
              <a:rPr lang="pl-PL" sz="1600" b="0" dirty="0">
                <a:solidFill>
                  <a:schemeClr val="accent2">
                    <a:lumMod val="75000"/>
                  </a:schemeClr>
                </a:solidFill>
              </a:rPr>
              <a:t>]</a:t>
            </a:r>
            <a:endParaRPr lang="en-GB" sz="1600" b="0" dirty="0">
              <a:solidFill>
                <a:schemeClr val="accent2">
                  <a:lumMod val="75000"/>
                </a:schemeClr>
              </a:solidFill>
            </a:endParaRPr>
          </a:p>
          <a:p>
            <a:pPr marL="800100" lvl="1" indent="-342900" algn="just">
              <a:spcAft>
                <a:spcPts val="600"/>
              </a:spcAft>
              <a:buFont typeface="Wingdings" panose="05000000000000000000" pitchFamily="2" charset="2"/>
              <a:buChar char="Ø"/>
              <a:defRPr/>
            </a:pPr>
            <a:r>
              <a:rPr lang="en-GB" sz="1600" b="0" dirty="0">
                <a:solidFill>
                  <a:schemeClr val="accent2">
                    <a:lumMod val="75000"/>
                  </a:schemeClr>
                </a:solidFill>
              </a:rPr>
              <a:t>Gehalt an fettfreier Gewebemasse, einschließlich Muskel und Wasser (%), </a:t>
            </a:r>
            <a:r>
              <a:rPr lang="pl-PL" sz="1600" b="0" dirty="0">
                <a:solidFill>
                  <a:schemeClr val="accent2">
                    <a:lumMod val="75000"/>
                  </a:schemeClr>
                </a:solidFill>
              </a:rPr>
              <a:t>[</a:t>
            </a:r>
            <a:r>
              <a:rPr lang="en-GB" sz="1600" b="0" dirty="0">
                <a:solidFill>
                  <a:schemeClr val="accent2">
                    <a:lumMod val="75000"/>
                  </a:schemeClr>
                </a:solidFill>
              </a:rPr>
              <a:t>kg</a:t>
            </a:r>
            <a:r>
              <a:rPr lang="pl-PL" sz="1600" b="0" dirty="0">
                <a:solidFill>
                  <a:schemeClr val="accent2">
                    <a:lumMod val="75000"/>
                  </a:schemeClr>
                </a:solidFill>
              </a:rPr>
              <a:t>]</a:t>
            </a:r>
            <a:endParaRPr lang="en-GB" sz="1600" b="0" dirty="0">
              <a:solidFill>
                <a:schemeClr val="accent2">
                  <a:lumMod val="75000"/>
                </a:schemeClr>
              </a:solidFill>
            </a:endParaRPr>
          </a:p>
          <a:p>
            <a:pPr marL="800100" lvl="1" indent="-342900" algn="just">
              <a:spcAft>
                <a:spcPts val="600"/>
              </a:spcAft>
              <a:buFont typeface="Wingdings" panose="05000000000000000000" pitchFamily="2" charset="2"/>
              <a:buChar char="Ø"/>
              <a:defRPr/>
            </a:pPr>
            <a:r>
              <a:rPr lang="en-GB" sz="1600" b="0" dirty="0">
                <a:solidFill>
                  <a:schemeClr val="accent2">
                    <a:lumMod val="75000"/>
                  </a:schemeClr>
                </a:solidFill>
              </a:rPr>
              <a:t>Basis-Materieumwandlungspegel (BMR)</a:t>
            </a:r>
          </a:p>
          <a:p>
            <a:pPr marL="800100" lvl="1" indent="-342900" algn="just">
              <a:spcAft>
                <a:spcPts val="600"/>
              </a:spcAft>
              <a:buFont typeface="Wingdings" panose="05000000000000000000" pitchFamily="2" charset="2"/>
              <a:buChar char="Ø"/>
              <a:defRPr/>
            </a:pPr>
            <a:r>
              <a:rPr lang="pl-PL" sz="1600" b="0" dirty="0">
                <a:solidFill>
                  <a:schemeClr val="accent2">
                    <a:lumMod val="75000"/>
                  </a:schemeClr>
                </a:solidFill>
              </a:rPr>
              <a:t>BMI-Index</a:t>
            </a:r>
            <a:endParaRPr lang="en-GB" sz="16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Die Verfügbarkeit und Einfachheit dieser Methode macht sie weit verbreitet in der Diagnose und Therapie der Adipositas bei Kindern und Erwachsenen.</a:t>
            </a:r>
          </a:p>
        </p:txBody>
      </p:sp>
    </p:spTree>
    <p:extLst>
      <p:ext uri="{BB962C8B-B14F-4D97-AF65-F5344CB8AC3E}">
        <p14:creationId xmlns:p14="http://schemas.microsoft.com/office/powerpoint/2010/main" val="1818692823"/>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ole tekstowe 9">
            <a:extLst>
              <a:ext uri="{FF2B5EF4-FFF2-40B4-BE49-F238E27FC236}">
                <a16:creationId xmlns:a16="http://schemas.microsoft.com/office/drawing/2014/main" id="{755F69BF-74C1-4C9D-9E25-93BA903EB3D1}"/>
              </a:ext>
            </a:extLst>
          </p:cNvPr>
          <p:cNvSpPr txBox="1"/>
          <p:nvPr/>
        </p:nvSpPr>
        <p:spPr>
          <a:xfrm>
            <a:off x="0" y="2906935"/>
            <a:ext cx="5220072" cy="4770537"/>
          </a:xfrm>
          <a:prstGeom prst="rect">
            <a:avLst/>
          </a:prstGeom>
          <a:noFill/>
        </p:spPr>
        <p:txBody>
          <a:bodyPr wrap="square">
            <a:spAutoFit/>
          </a:bodyPr>
          <a:lstStyle/>
          <a:p>
            <a:pPr marL="285750" indent="-285750">
              <a:buFont typeface="Arial" panose="020B0604020202020204" pitchFamily="34" charset="0"/>
              <a:buChar char="•"/>
            </a:pPr>
            <a:r>
              <a:rPr lang="en-GB" sz="1600" b="0" dirty="0">
                <a:solidFill>
                  <a:srgbClr val="002060"/>
                </a:solidFill>
              </a:rPr>
              <a:t>Bei Vier-Elektroden-Geräten (</a:t>
            </a:r>
            <a:r>
              <a:rPr lang="en-GB" sz="1600" b="0" dirty="0" err="1">
                <a:solidFill>
                  <a:srgbClr val="002060"/>
                </a:solidFill>
              </a:rPr>
              <a:t>z.B. </a:t>
            </a:r>
            <a:r>
              <a:rPr lang="en-GB" sz="1600" b="0" dirty="0">
                <a:solidFill>
                  <a:srgbClr val="002060"/>
                </a:solidFill>
              </a:rPr>
              <a:t>Typ </a:t>
            </a:r>
            <a:r>
              <a:rPr lang="en-GB" sz="1600" b="0" dirty="0" err="1">
                <a:solidFill>
                  <a:srgbClr val="002060"/>
                </a:solidFill>
              </a:rPr>
              <a:t>Maltron</a:t>
            </a:r>
            <a:r>
              <a:rPr lang="en-GB" sz="1600" b="0" dirty="0">
                <a:solidFill>
                  <a:srgbClr val="002060"/>
                </a:solidFill>
              </a:rPr>
              <a:t>) ist es notwendig, die Haut vor dem Auflegen der Elektroden mit Alkohol zu spülen und Verunreinigungen zu entfernen. </a:t>
            </a:r>
          </a:p>
          <a:p>
            <a:endParaRPr lang="en-GB" sz="1600" b="0" dirty="0">
              <a:solidFill>
                <a:srgbClr val="002060"/>
              </a:solidFill>
            </a:endParaRPr>
          </a:p>
          <a:p>
            <a:pPr marL="285750" indent="-285750">
              <a:buFont typeface="Arial" panose="020B0604020202020204" pitchFamily="34" charset="0"/>
              <a:buChar char="•"/>
            </a:pPr>
            <a:r>
              <a:rPr lang="en-GB" sz="1600" b="0" dirty="0">
                <a:solidFill>
                  <a:srgbClr val="002060"/>
                </a:solidFill>
              </a:rPr>
              <a:t>Um eine gute elektrische Leitfähigkeit zu gewährleisten, müssen die Elektroden richtig positioniert werden (meist auf der dorsalen </a:t>
            </a:r>
            <a:r>
              <a:rPr lang="en-GB" sz="1600" b="0" dirty="0" err="1">
                <a:solidFill>
                  <a:srgbClr val="002060"/>
                </a:solidFill>
              </a:rPr>
              <a:t>Mittellinie </a:t>
            </a:r>
            <a:r>
              <a:rPr lang="en-GB" sz="1600" b="0" dirty="0">
                <a:solidFill>
                  <a:srgbClr val="002060"/>
                </a:solidFill>
              </a:rPr>
              <a:t>der Hände und Füße)</a:t>
            </a:r>
          </a:p>
          <a:p>
            <a:pPr marL="285750" indent="-285750">
              <a:buFont typeface="Arial" panose="020B0604020202020204" pitchFamily="34" charset="0"/>
              <a:buChar char="•"/>
            </a:pPr>
            <a:endParaRPr lang="en-GB" sz="1600" b="0" dirty="0">
              <a:solidFill>
                <a:srgbClr val="002060"/>
              </a:solidFill>
            </a:endParaRPr>
          </a:p>
          <a:p>
            <a:pPr marL="285750" indent="-285750">
              <a:buFont typeface="Arial" panose="020B0604020202020204" pitchFamily="34" charset="0"/>
              <a:buChar char="•"/>
            </a:pPr>
            <a:r>
              <a:rPr lang="en-GB" sz="1600" b="0" dirty="0">
                <a:solidFill>
                  <a:srgbClr val="002060"/>
                </a:solidFill>
              </a:rPr>
              <a:t>Der Patient sollte eine liegende Position einnehmen (ca. 5-10 Minuten vor der Messung), mit lockeren Gliedmaßen.</a:t>
            </a:r>
          </a:p>
          <a:p>
            <a:pPr marL="285750" indent="-285750">
              <a:buFont typeface="Arial" panose="020B0604020202020204" pitchFamily="34" charset="0"/>
              <a:buChar char="•"/>
            </a:pPr>
            <a:endParaRPr lang="en-GB" sz="1600" b="0" dirty="0">
              <a:solidFill>
                <a:srgbClr val="002060"/>
              </a:solidFill>
            </a:endParaRPr>
          </a:p>
          <a:p>
            <a:pPr marL="285750" indent="-285750">
              <a:buFont typeface="Arial" panose="020B0604020202020204" pitchFamily="34" charset="0"/>
              <a:buChar char="•"/>
            </a:pPr>
            <a:endParaRPr lang="en-GB" sz="1600" b="0" dirty="0">
              <a:solidFill>
                <a:srgbClr val="002060"/>
              </a:solidFill>
            </a:endParaRPr>
          </a:p>
          <a:p>
            <a:pPr marL="285750" indent="-285750">
              <a:buFont typeface="Arial" panose="020B0604020202020204" pitchFamily="34" charset="0"/>
              <a:buChar char="•"/>
            </a:pPr>
            <a:endParaRPr lang="en-GB" sz="1600" b="0" dirty="0">
              <a:solidFill>
                <a:srgbClr val="002060"/>
              </a:solidFill>
            </a:endParaRPr>
          </a:p>
          <a:p>
            <a:pPr marL="285750" indent="-285750">
              <a:buFont typeface="Arial" panose="020B0604020202020204" pitchFamily="34" charset="0"/>
              <a:buChar char="•"/>
            </a:pPr>
            <a:endParaRPr lang="en-GB" sz="1600" b="0" dirty="0">
              <a:solidFill>
                <a:srgbClr val="002060"/>
              </a:solidFill>
            </a:endParaRPr>
          </a:p>
          <a:p>
            <a:pPr marL="285750" indent="-285750">
              <a:buFont typeface="Arial" panose="020B0604020202020204" pitchFamily="34" charset="0"/>
              <a:buChar char="•"/>
            </a:pPr>
            <a:endParaRPr lang="en-GB" sz="1600" b="0" dirty="0">
              <a:solidFill>
                <a:srgbClr val="002060"/>
              </a:solidFill>
            </a:endParaRPr>
          </a:p>
          <a:p>
            <a:pPr marL="285750" indent="-285750">
              <a:buFont typeface="Arial" panose="020B0604020202020204" pitchFamily="34" charset="0"/>
              <a:buChar char="•"/>
            </a:pPr>
            <a:endParaRPr lang="en-GB" sz="1600" b="0" dirty="0">
              <a:solidFill>
                <a:srgbClr val="002060"/>
              </a:solidFill>
            </a:endParaRPr>
          </a:p>
        </p:txBody>
      </p:sp>
      <p:pic>
        <p:nvPicPr>
          <p:cNvPr id="5" name="Obraz 4">
            <a:extLst>
              <a:ext uri="{FF2B5EF4-FFF2-40B4-BE49-F238E27FC236}">
                <a16:creationId xmlns:a16="http://schemas.microsoft.com/office/drawing/2014/main" id="{B0243C10-0FF4-4144-BC7C-402A7BEE999E}"/>
              </a:ext>
            </a:extLst>
          </p:cNvPr>
          <p:cNvPicPr>
            <a:picLocks noChangeAspect="1"/>
          </p:cNvPicPr>
          <p:nvPr/>
        </p:nvPicPr>
        <p:blipFill rotWithShape="1">
          <a:blip r:embed="rId3"/>
          <a:srcRect b="6269"/>
          <a:stretch/>
        </p:blipFill>
        <p:spPr>
          <a:xfrm>
            <a:off x="5332579" y="2906935"/>
            <a:ext cx="3657600" cy="3215783"/>
          </a:xfrm>
          <a:prstGeom prst="rect">
            <a:avLst/>
          </a:prstGeom>
        </p:spPr>
      </p:pic>
      <p:sp>
        <p:nvSpPr>
          <p:cNvPr id="3" name="Prostokąt 2">
            <a:extLst>
              <a:ext uri="{FF2B5EF4-FFF2-40B4-BE49-F238E27FC236}">
                <a16:creationId xmlns:a16="http://schemas.microsoft.com/office/drawing/2014/main" id="{F5F179BC-C7BE-4F05-9096-6263E2E2A75F}"/>
              </a:ext>
            </a:extLst>
          </p:cNvPr>
          <p:cNvSpPr/>
          <p:nvPr/>
        </p:nvSpPr>
        <p:spPr>
          <a:xfrm>
            <a:off x="0" y="692696"/>
            <a:ext cx="9144000" cy="1159292"/>
          </a:xfrm>
          <a:prstGeom prst="rect">
            <a:avLst/>
          </a:prstGeom>
        </p:spPr>
        <p:txBody>
          <a:bodyPr wrap="square">
            <a:spAutoFit/>
          </a:bodyPr>
          <a:lstStyle/>
          <a:p>
            <a:pPr algn="ctr">
              <a:spcAft>
                <a:spcPts val="400"/>
              </a:spcAft>
              <a:defRPr/>
            </a:pPr>
            <a:r>
              <a:rPr lang="pl-PL" sz="2200" dirty="0" err="1">
                <a:solidFill>
                  <a:schemeClr val="accent2">
                    <a:lumMod val="75000"/>
                  </a:schemeClr>
                </a:solidFill>
              </a:rPr>
              <a:t>Anwendungen der bioelektrischen Impedanzmethode </a:t>
            </a:r>
            <a:r>
              <a:rPr lang="pl-PL" sz="2200" dirty="0">
                <a:solidFill>
                  <a:schemeClr val="accent2">
                    <a:lumMod val="75000"/>
                  </a:schemeClr>
                </a:solidFill>
              </a:rPr>
              <a:t>für die </a:t>
            </a:r>
            <a:r>
              <a:rPr lang="pl-PL" sz="2200" dirty="0" err="1">
                <a:solidFill>
                  <a:schemeClr val="accent2">
                    <a:lumMod val="75000"/>
                  </a:schemeClr>
                </a:solidFill>
              </a:rPr>
              <a:t>medizinische Diagnose </a:t>
            </a:r>
            <a:r>
              <a:rPr lang="pl-PL" sz="2200" dirty="0">
                <a:solidFill>
                  <a:schemeClr val="accent2">
                    <a:lumMod val="75000"/>
                  </a:schemeClr>
                </a:solidFill>
              </a:rPr>
              <a:t>und </a:t>
            </a:r>
            <a:r>
              <a:rPr lang="en-GB" sz="2200" dirty="0">
                <a:solidFill>
                  <a:schemeClr val="accent2">
                    <a:lumMod val="75000"/>
                  </a:schemeClr>
                </a:solidFill>
              </a:rPr>
              <a:t>Behandlung von Adipositas bei Kindern und Erwachsenen</a:t>
            </a:r>
            <a:r>
              <a:rPr lang="pl-PL" sz="2200" dirty="0">
                <a:solidFill>
                  <a:schemeClr val="accent2">
                    <a:lumMod val="75000"/>
                  </a:schemeClr>
                </a:solidFill>
              </a:rPr>
              <a:t>: </a:t>
            </a:r>
          </a:p>
          <a:p>
            <a:pPr algn="ctr">
              <a:spcAft>
                <a:spcPts val="400"/>
              </a:spcAft>
              <a:defRPr/>
            </a:pPr>
            <a:r>
              <a:rPr lang="pl-PL" sz="2200" b="0" i="1" dirty="0" err="1">
                <a:solidFill>
                  <a:schemeClr val="accent2">
                    <a:lumMod val="75000"/>
                  </a:schemeClr>
                </a:solidFill>
                <a:highlight>
                  <a:srgbClr val="FFFF00"/>
                </a:highlight>
              </a:rPr>
              <a:t>Empfehlungen</a:t>
            </a:r>
            <a:r>
              <a:rPr lang="pl-PL" sz="2200" b="0" i="1" dirty="0">
                <a:solidFill>
                  <a:schemeClr val="accent2">
                    <a:lumMod val="75000"/>
                  </a:schemeClr>
                </a:solidFill>
                <a:highlight>
                  <a:srgbClr val="FFFF00"/>
                </a:highlight>
              </a:rPr>
              <a:t>, </a:t>
            </a:r>
            <a:r>
              <a:rPr lang="pl-PL" sz="2200" b="0" i="1" dirty="0" err="1">
                <a:solidFill>
                  <a:schemeClr val="accent2">
                    <a:lumMod val="75000"/>
                  </a:schemeClr>
                </a:solidFill>
                <a:highlight>
                  <a:srgbClr val="FFFF00"/>
                </a:highlight>
              </a:rPr>
              <a:t>gute Messpraktiken</a:t>
            </a:r>
            <a:endParaRPr lang="pl-PL" sz="2200" b="0" i="1" dirty="0">
              <a:solidFill>
                <a:schemeClr val="accent2">
                  <a:lumMod val="75000"/>
                </a:schemeClr>
              </a:solidFill>
              <a:highlight>
                <a:srgbClr val="FFFF00"/>
              </a:highlight>
            </a:endParaRPr>
          </a:p>
        </p:txBody>
      </p:sp>
      <p:sp>
        <p:nvSpPr>
          <p:cNvPr id="14" name="pole tekstowe 13">
            <a:extLst>
              <a:ext uri="{FF2B5EF4-FFF2-40B4-BE49-F238E27FC236}">
                <a16:creationId xmlns:a16="http://schemas.microsoft.com/office/drawing/2014/main" id="{B80C9912-2E0F-438E-B8B6-306680FA47AF}"/>
              </a:ext>
            </a:extLst>
          </p:cNvPr>
          <p:cNvSpPr txBox="1"/>
          <p:nvPr/>
        </p:nvSpPr>
        <p:spPr>
          <a:xfrm>
            <a:off x="120945" y="2252295"/>
            <a:ext cx="8899376" cy="584775"/>
          </a:xfrm>
          <a:prstGeom prst="rect">
            <a:avLst/>
          </a:prstGeom>
          <a:noFill/>
        </p:spPr>
        <p:txBody>
          <a:bodyPr wrap="square">
            <a:spAutoFit/>
          </a:bodyPr>
          <a:lstStyle/>
          <a:p>
            <a:pPr algn="ctr"/>
            <a:r>
              <a:rPr lang="en-GB" sz="1600" dirty="0">
                <a:solidFill>
                  <a:srgbClr val="002060"/>
                </a:solidFill>
              </a:rPr>
              <a:t>Die Zuverlässigkeit und Wiederholbarkeit der Testergebnisse erfordert die Einhaltung einer bestimmten Methodik bei der Messung der Körperzusammensetzung</a:t>
            </a:r>
            <a:r>
              <a:rPr lang="en-GB" sz="1600" b="0" dirty="0">
                <a:solidFill>
                  <a:srgbClr val="002060"/>
                </a:solidFill>
              </a:rPr>
              <a:t>.</a:t>
            </a:r>
          </a:p>
        </p:txBody>
      </p:sp>
    </p:spTree>
    <p:extLst>
      <p:ext uri="{BB962C8B-B14F-4D97-AF65-F5344CB8AC3E}">
        <p14:creationId xmlns:p14="http://schemas.microsoft.com/office/powerpoint/2010/main" val="2140927413"/>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759182"/>
          </a:xfrm>
          <a:prstGeom prst="rect">
            <a:avLst/>
          </a:prstGeom>
        </p:spPr>
        <p:txBody>
          <a:bodyPr wrap="square">
            <a:spAutoFit/>
          </a:bodyPr>
          <a:lstStyle/>
          <a:p>
            <a:pPr algn="ctr">
              <a:spcAft>
                <a:spcPts val="400"/>
              </a:spcAft>
              <a:defRPr/>
            </a:pPr>
            <a:r>
              <a:rPr lang="en-GB" sz="2000" dirty="0">
                <a:solidFill>
                  <a:schemeClr val="accent2">
                    <a:lumMod val="75000"/>
                  </a:schemeClr>
                </a:solidFill>
              </a:rPr>
              <a:t>Anwendungsbereiche der anthropologischen &amp; morphometrischen Parameter</a:t>
            </a:r>
            <a:endParaRPr lang="pl-PL" sz="2000" dirty="0">
              <a:solidFill>
                <a:schemeClr val="accent2">
                  <a:lumMod val="75000"/>
                </a:schemeClr>
              </a:solidFill>
            </a:endParaRPr>
          </a:p>
          <a:p>
            <a:pPr algn="ctr">
              <a:spcAft>
                <a:spcPts val="400"/>
              </a:spcAft>
              <a:defRPr/>
            </a:pPr>
            <a:r>
              <a:rPr lang="pl-PL" sz="2000" i="1" dirty="0" err="1">
                <a:solidFill>
                  <a:schemeClr val="accent2">
                    <a:lumMod val="75000"/>
                  </a:schemeClr>
                </a:solidFill>
                <a:highlight>
                  <a:srgbClr val="FFFF00"/>
                </a:highlight>
              </a:rPr>
              <a:t>Standards </a:t>
            </a:r>
            <a:r>
              <a:rPr lang="pl-PL" sz="2000" i="1" dirty="0">
                <a:solidFill>
                  <a:schemeClr val="accent2">
                    <a:lumMod val="75000"/>
                  </a:schemeClr>
                </a:solidFill>
                <a:highlight>
                  <a:srgbClr val="FFFF00"/>
                </a:highlight>
              </a:rPr>
              <a:t>für die </a:t>
            </a:r>
            <a:r>
              <a:rPr lang="pl-PL" sz="2000" i="1" dirty="0" err="1">
                <a:solidFill>
                  <a:schemeClr val="accent2">
                    <a:lumMod val="75000"/>
                  </a:schemeClr>
                </a:solidFill>
                <a:highlight>
                  <a:srgbClr val="FFFF00"/>
                </a:highlight>
              </a:rPr>
              <a:t>einheitliche Bewertung </a:t>
            </a:r>
            <a:endParaRPr lang="en-GB" sz="2000" i="1" dirty="0">
              <a:solidFill>
                <a:schemeClr val="accent2">
                  <a:lumMod val="75000"/>
                </a:schemeClr>
              </a:solidFill>
              <a:highlight>
                <a:srgbClr val="FFFF00"/>
              </a:highlight>
            </a:endParaRPr>
          </a:p>
        </p:txBody>
      </p:sp>
      <p:pic>
        <p:nvPicPr>
          <p:cNvPr id="8" name="Obraz 7">
            <a:extLst>
              <a:ext uri="{FF2B5EF4-FFF2-40B4-BE49-F238E27FC236}">
                <a16:creationId xmlns:a16="http://schemas.microsoft.com/office/drawing/2014/main" id="{3E4B39A4-07E8-4856-9FD9-B6EBD3B48986}"/>
              </a:ext>
            </a:extLst>
          </p:cNvPr>
          <p:cNvPicPr>
            <a:picLocks noChangeAspect="1"/>
          </p:cNvPicPr>
          <p:nvPr/>
        </p:nvPicPr>
        <p:blipFill>
          <a:blip r:embed="rId3"/>
          <a:stretch>
            <a:fillRect/>
          </a:stretch>
        </p:blipFill>
        <p:spPr>
          <a:xfrm>
            <a:off x="361733" y="1700808"/>
            <a:ext cx="8420533" cy="3949903"/>
          </a:xfrm>
          <a:prstGeom prst="rect">
            <a:avLst/>
          </a:prstGeom>
        </p:spPr>
      </p:pic>
    </p:spTree>
    <p:extLst>
      <p:ext uri="{BB962C8B-B14F-4D97-AF65-F5344CB8AC3E}">
        <p14:creationId xmlns:p14="http://schemas.microsoft.com/office/powerpoint/2010/main" val="3730096999"/>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4" name="Obraz 3">
            <a:extLst>
              <a:ext uri="{FF2B5EF4-FFF2-40B4-BE49-F238E27FC236}">
                <a16:creationId xmlns:a16="http://schemas.microsoft.com/office/drawing/2014/main" id="{D0A80115-F803-4F1A-BB3D-72104ABF7D52}"/>
              </a:ext>
            </a:extLst>
          </p:cNvPr>
          <p:cNvPicPr>
            <a:picLocks noChangeAspect="1"/>
          </p:cNvPicPr>
          <p:nvPr/>
        </p:nvPicPr>
        <p:blipFill>
          <a:blip r:embed="rId3"/>
          <a:stretch>
            <a:fillRect/>
          </a:stretch>
        </p:blipFill>
        <p:spPr>
          <a:xfrm>
            <a:off x="689436" y="1916832"/>
            <a:ext cx="7548088" cy="4205364"/>
          </a:xfrm>
          <a:prstGeom prst="rect">
            <a:avLst/>
          </a:prstGeom>
        </p:spPr>
      </p:pic>
      <p:sp>
        <p:nvSpPr>
          <p:cNvPr id="3" name="Prostokąt 2">
            <a:extLst>
              <a:ext uri="{FF2B5EF4-FFF2-40B4-BE49-F238E27FC236}">
                <a16:creationId xmlns:a16="http://schemas.microsoft.com/office/drawing/2014/main" id="{BFBF8B53-C470-45AE-BFB4-0C85AEF8A447}"/>
              </a:ext>
            </a:extLst>
          </p:cNvPr>
          <p:cNvSpPr/>
          <p:nvPr/>
        </p:nvSpPr>
        <p:spPr>
          <a:xfrm>
            <a:off x="-108520" y="836712"/>
            <a:ext cx="9144000" cy="759182"/>
          </a:xfrm>
          <a:prstGeom prst="rect">
            <a:avLst/>
          </a:prstGeom>
        </p:spPr>
        <p:txBody>
          <a:bodyPr wrap="square">
            <a:spAutoFit/>
          </a:bodyPr>
          <a:lstStyle/>
          <a:p>
            <a:pPr algn="ctr">
              <a:spcAft>
                <a:spcPts val="400"/>
              </a:spcAft>
              <a:defRPr/>
            </a:pPr>
            <a:r>
              <a:rPr lang="en-GB" sz="2000" dirty="0">
                <a:solidFill>
                  <a:schemeClr val="accent2">
                    <a:lumMod val="75000"/>
                  </a:schemeClr>
                </a:solidFill>
              </a:rPr>
              <a:t>Anwendungsbereiche der anthropologischen &amp; morphometrischen Parameter</a:t>
            </a:r>
            <a:endParaRPr lang="pl-PL" sz="2000" dirty="0">
              <a:solidFill>
                <a:schemeClr val="accent2">
                  <a:lumMod val="75000"/>
                </a:schemeClr>
              </a:solidFill>
            </a:endParaRPr>
          </a:p>
          <a:p>
            <a:pPr algn="ctr">
              <a:spcAft>
                <a:spcPts val="400"/>
              </a:spcAft>
              <a:defRPr/>
            </a:pPr>
            <a:r>
              <a:rPr lang="pl-PL" sz="2000" i="1" dirty="0" err="1">
                <a:solidFill>
                  <a:schemeClr val="accent2">
                    <a:lumMod val="75000"/>
                  </a:schemeClr>
                </a:solidFill>
                <a:highlight>
                  <a:srgbClr val="FFFF00"/>
                </a:highlight>
              </a:rPr>
              <a:t>Standards </a:t>
            </a:r>
            <a:r>
              <a:rPr lang="pl-PL" sz="2000" i="1" dirty="0">
                <a:solidFill>
                  <a:schemeClr val="accent2">
                    <a:lumMod val="75000"/>
                  </a:schemeClr>
                </a:solidFill>
                <a:highlight>
                  <a:srgbClr val="FFFF00"/>
                </a:highlight>
              </a:rPr>
              <a:t>für die </a:t>
            </a:r>
            <a:r>
              <a:rPr lang="pl-PL" sz="2000" i="1" dirty="0" err="1">
                <a:solidFill>
                  <a:schemeClr val="accent2">
                    <a:lumMod val="75000"/>
                  </a:schemeClr>
                </a:solidFill>
                <a:highlight>
                  <a:srgbClr val="FFFF00"/>
                </a:highlight>
              </a:rPr>
              <a:t>einheitliche Bewertung </a:t>
            </a:r>
            <a:endParaRPr lang="en-GB" sz="2000" i="1" dirty="0">
              <a:solidFill>
                <a:schemeClr val="accent2">
                  <a:lumMod val="75000"/>
                </a:schemeClr>
              </a:solidFill>
              <a:highlight>
                <a:srgbClr val="FFFF00"/>
              </a:highlight>
            </a:endParaRPr>
          </a:p>
        </p:txBody>
      </p:sp>
    </p:spTree>
    <p:extLst>
      <p:ext uri="{BB962C8B-B14F-4D97-AF65-F5344CB8AC3E}">
        <p14:creationId xmlns:p14="http://schemas.microsoft.com/office/powerpoint/2010/main" val="3366286313"/>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4" name="Obraz 3">
            <a:extLst>
              <a:ext uri="{FF2B5EF4-FFF2-40B4-BE49-F238E27FC236}">
                <a16:creationId xmlns:a16="http://schemas.microsoft.com/office/drawing/2014/main" id="{BFF58D64-2571-442F-A683-5A689CDECA99}"/>
              </a:ext>
            </a:extLst>
          </p:cNvPr>
          <p:cNvPicPr>
            <a:picLocks noChangeAspect="1"/>
          </p:cNvPicPr>
          <p:nvPr/>
        </p:nvPicPr>
        <p:blipFill>
          <a:blip r:embed="rId3"/>
          <a:stretch>
            <a:fillRect/>
          </a:stretch>
        </p:blipFill>
        <p:spPr>
          <a:xfrm>
            <a:off x="3592686" y="1952019"/>
            <a:ext cx="5551314" cy="4153090"/>
          </a:xfrm>
          <a:prstGeom prst="rect">
            <a:avLst/>
          </a:prstGeom>
        </p:spPr>
      </p:pic>
      <p:sp>
        <p:nvSpPr>
          <p:cNvPr id="6" name="Prostokąt 3">
            <a:extLst>
              <a:ext uri="{FF2B5EF4-FFF2-40B4-BE49-F238E27FC236}">
                <a16:creationId xmlns:a16="http://schemas.microsoft.com/office/drawing/2014/main" id="{1ED1D86A-91C5-4C7F-B723-CA3D8C018141}"/>
              </a:ext>
            </a:extLst>
          </p:cNvPr>
          <p:cNvSpPr/>
          <p:nvPr/>
        </p:nvSpPr>
        <p:spPr>
          <a:xfrm>
            <a:off x="107504" y="1952019"/>
            <a:ext cx="3485182" cy="4016484"/>
          </a:xfrm>
          <a:prstGeom prst="rect">
            <a:avLst/>
          </a:prstGeom>
        </p:spPr>
        <p:txBody>
          <a:bodyPr wrap="square">
            <a:spAutoFit/>
          </a:bodyPr>
          <a:lstStyle/>
          <a:p>
            <a:pPr algn="just">
              <a:spcAft>
                <a:spcPts val="600"/>
              </a:spcAft>
              <a:defRPr/>
            </a:pPr>
            <a:r>
              <a:rPr lang="en-GB" sz="1600" b="0" dirty="0">
                <a:solidFill>
                  <a:schemeClr val="accent2">
                    <a:lumMod val="75000"/>
                  </a:schemeClr>
                </a:solidFill>
              </a:rPr>
              <a:t>Verwenden Sie KEINE BMI-Referenzbereiche für Erwachsene für Kinder.</a:t>
            </a:r>
          </a:p>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Die Referenzbereiche für Kinder variieren ständig, je nach Alter, Geschlecht und pubertärem Wachstumsschub.</a:t>
            </a:r>
          </a:p>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Die BMI-Perzentile berücksichtigt diese Variation und ermöglicht so einen Vergleich in verschiedenen Altersstufen.</a:t>
            </a:r>
          </a:p>
          <a:p>
            <a:pPr marL="342900" indent="-342900" algn="just">
              <a:spcAft>
                <a:spcPts val="600"/>
              </a:spcAft>
              <a:buFont typeface="Arial" panose="020B0604020202020204" pitchFamily="34" charset="0"/>
              <a:buChar char="•"/>
              <a:defRPr/>
            </a:pPr>
            <a:r>
              <a:rPr lang="en-GB" sz="1600" b="0" dirty="0">
                <a:solidFill>
                  <a:schemeClr val="accent2">
                    <a:lumMod val="75000"/>
                  </a:schemeClr>
                </a:solidFill>
              </a:rPr>
              <a:t>Der z-Score verwendet die Standardabweichung vom Mittelwert.</a:t>
            </a:r>
          </a:p>
        </p:txBody>
      </p:sp>
      <p:sp>
        <p:nvSpPr>
          <p:cNvPr id="3" name="Prostokąt 2">
            <a:extLst>
              <a:ext uri="{FF2B5EF4-FFF2-40B4-BE49-F238E27FC236}">
                <a16:creationId xmlns:a16="http://schemas.microsoft.com/office/drawing/2014/main" id="{8C637287-7359-43FE-9FE6-C6BD9DF55DC5}"/>
              </a:ext>
            </a:extLst>
          </p:cNvPr>
          <p:cNvSpPr/>
          <p:nvPr/>
        </p:nvSpPr>
        <p:spPr>
          <a:xfrm>
            <a:off x="0" y="692696"/>
            <a:ext cx="9144000" cy="759182"/>
          </a:xfrm>
          <a:prstGeom prst="rect">
            <a:avLst/>
          </a:prstGeom>
        </p:spPr>
        <p:txBody>
          <a:bodyPr wrap="square">
            <a:spAutoFit/>
          </a:bodyPr>
          <a:lstStyle/>
          <a:p>
            <a:pPr algn="ctr">
              <a:spcAft>
                <a:spcPts val="400"/>
              </a:spcAft>
              <a:defRPr/>
            </a:pPr>
            <a:r>
              <a:rPr lang="en-GB" sz="2000" dirty="0">
                <a:solidFill>
                  <a:schemeClr val="accent2">
                    <a:lumMod val="75000"/>
                  </a:schemeClr>
                </a:solidFill>
              </a:rPr>
              <a:t>Anwendungsbereiche der anthropologischen &amp; morphometrischen Parameter</a:t>
            </a:r>
            <a:endParaRPr lang="pl-PL" sz="2000" dirty="0">
              <a:solidFill>
                <a:schemeClr val="accent2">
                  <a:lumMod val="75000"/>
                </a:schemeClr>
              </a:solidFill>
            </a:endParaRPr>
          </a:p>
          <a:p>
            <a:pPr algn="ctr">
              <a:spcAft>
                <a:spcPts val="400"/>
              </a:spcAft>
              <a:defRPr/>
            </a:pPr>
            <a:r>
              <a:rPr lang="pl-PL" sz="2000" i="1" dirty="0" err="1">
                <a:solidFill>
                  <a:schemeClr val="accent2">
                    <a:lumMod val="75000"/>
                  </a:schemeClr>
                </a:solidFill>
                <a:highlight>
                  <a:srgbClr val="FFFF00"/>
                </a:highlight>
              </a:rPr>
              <a:t>Standards </a:t>
            </a:r>
            <a:r>
              <a:rPr lang="pl-PL" sz="2000" i="1" dirty="0">
                <a:solidFill>
                  <a:schemeClr val="accent2">
                    <a:lumMod val="75000"/>
                  </a:schemeClr>
                </a:solidFill>
                <a:highlight>
                  <a:srgbClr val="FFFF00"/>
                </a:highlight>
              </a:rPr>
              <a:t>für die </a:t>
            </a:r>
            <a:r>
              <a:rPr lang="pl-PL" sz="2000" i="1" dirty="0" err="1">
                <a:solidFill>
                  <a:schemeClr val="accent2">
                    <a:lumMod val="75000"/>
                  </a:schemeClr>
                </a:solidFill>
                <a:highlight>
                  <a:srgbClr val="FFFF00"/>
                </a:highlight>
              </a:rPr>
              <a:t>einheitliche Bewertung </a:t>
            </a:r>
            <a:endParaRPr lang="en-GB" sz="2000" i="1" dirty="0">
              <a:solidFill>
                <a:schemeClr val="accent2">
                  <a:lumMod val="75000"/>
                </a:schemeClr>
              </a:solidFill>
              <a:highlight>
                <a:srgbClr val="FFFF00"/>
              </a:highlight>
            </a:endParaRPr>
          </a:p>
        </p:txBody>
      </p:sp>
    </p:spTree>
    <p:extLst>
      <p:ext uri="{BB962C8B-B14F-4D97-AF65-F5344CB8AC3E}">
        <p14:creationId xmlns:p14="http://schemas.microsoft.com/office/powerpoint/2010/main" val="2974232113"/>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5" name="Obraz 4">
            <a:extLst>
              <a:ext uri="{FF2B5EF4-FFF2-40B4-BE49-F238E27FC236}">
                <a16:creationId xmlns:a16="http://schemas.microsoft.com/office/drawing/2014/main" id="{100D41FD-B3F7-48FC-BB56-7E723B1AAFFF}"/>
              </a:ext>
            </a:extLst>
          </p:cNvPr>
          <p:cNvPicPr>
            <a:picLocks noChangeAspect="1"/>
          </p:cNvPicPr>
          <p:nvPr/>
        </p:nvPicPr>
        <p:blipFill>
          <a:blip r:embed="rId3"/>
          <a:stretch>
            <a:fillRect/>
          </a:stretch>
        </p:blipFill>
        <p:spPr>
          <a:xfrm>
            <a:off x="1747500" y="1844823"/>
            <a:ext cx="5687473" cy="4325113"/>
          </a:xfrm>
          <a:prstGeom prst="rect">
            <a:avLst/>
          </a:prstGeom>
        </p:spPr>
      </p:pic>
      <p:sp>
        <p:nvSpPr>
          <p:cNvPr id="3" name="Prostokąt 2">
            <a:extLst>
              <a:ext uri="{FF2B5EF4-FFF2-40B4-BE49-F238E27FC236}">
                <a16:creationId xmlns:a16="http://schemas.microsoft.com/office/drawing/2014/main" id="{7EF512EB-B096-401E-9569-103044D63BE3}"/>
              </a:ext>
            </a:extLst>
          </p:cNvPr>
          <p:cNvSpPr/>
          <p:nvPr/>
        </p:nvSpPr>
        <p:spPr>
          <a:xfrm>
            <a:off x="0" y="692696"/>
            <a:ext cx="9144000" cy="759182"/>
          </a:xfrm>
          <a:prstGeom prst="rect">
            <a:avLst/>
          </a:prstGeom>
        </p:spPr>
        <p:txBody>
          <a:bodyPr wrap="square">
            <a:spAutoFit/>
          </a:bodyPr>
          <a:lstStyle/>
          <a:p>
            <a:pPr algn="ctr">
              <a:spcAft>
                <a:spcPts val="400"/>
              </a:spcAft>
              <a:defRPr/>
            </a:pPr>
            <a:r>
              <a:rPr lang="en-GB" sz="2000" dirty="0">
                <a:solidFill>
                  <a:schemeClr val="accent2">
                    <a:lumMod val="75000"/>
                  </a:schemeClr>
                </a:solidFill>
              </a:rPr>
              <a:t>Anwendungsbereiche der anthropologischen &amp; morphometrischen Parameter</a:t>
            </a:r>
            <a:endParaRPr lang="pl-PL" sz="2000" dirty="0">
              <a:solidFill>
                <a:schemeClr val="accent2">
                  <a:lumMod val="75000"/>
                </a:schemeClr>
              </a:solidFill>
            </a:endParaRPr>
          </a:p>
          <a:p>
            <a:pPr algn="ctr">
              <a:spcAft>
                <a:spcPts val="400"/>
              </a:spcAft>
              <a:defRPr/>
            </a:pPr>
            <a:r>
              <a:rPr lang="pl-PL" sz="2000" i="1" dirty="0" err="1">
                <a:solidFill>
                  <a:schemeClr val="accent2">
                    <a:lumMod val="75000"/>
                  </a:schemeClr>
                </a:solidFill>
                <a:highlight>
                  <a:srgbClr val="FFFF00"/>
                </a:highlight>
              </a:rPr>
              <a:t>Standards </a:t>
            </a:r>
            <a:r>
              <a:rPr lang="pl-PL" sz="2000" i="1" dirty="0">
                <a:solidFill>
                  <a:schemeClr val="accent2">
                    <a:lumMod val="75000"/>
                  </a:schemeClr>
                </a:solidFill>
                <a:highlight>
                  <a:srgbClr val="FFFF00"/>
                </a:highlight>
              </a:rPr>
              <a:t>für die </a:t>
            </a:r>
            <a:r>
              <a:rPr lang="pl-PL" sz="2000" i="1" dirty="0" err="1">
                <a:solidFill>
                  <a:schemeClr val="accent2">
                    <a:lumMod val="75000"/>
                  </a:schemeClr>
                </a:solidFill>
                <a:highlight>
                  <a:srgbClr val="FFFF00"/>
                </a:highlight>
              </a:rPr>
              <a:t>einheitliche Bewertung </a:t>
            </a:r>
            <a:endParaRPr lang="en-GB" sz="2000" i="1" dirty="0">
              <a:solidFill>
                <a:schemeClr val="accent2">
                  <a:lumMod val="75000"/>
                </a:schemeClr>
              </a:solidFill>
              <a:highlight>
                <a:srgbClr val="FFFF00"/>
              </a:highlight>
            </a:endParaRPr>
          </a:p>
        </p:txBody>
      </p:sp>
    </p:spTree>
    <p:extLst>
      <p:ext uri="{BB962C8B-B14F-4D97-AF65-F5344CB8AC3E}">
        <p14:creationId xmlns:p14="http://schemas.microsoft.com/office/powerpoint/2010/main" val="2331274601"/>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1133</Words>
  <Characters>0</Characters>
  <Application>Microsoft Office PowerPoint</Application>
  <PresentationFormat>Pokaz na ekranie (4:3)</PresentationFormat>
  <Lines>0</Lines>
  <Paragraphs>95</Paragraphs>
  <Slides>17</Slides>
  <Notes>15</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17</vt:i4>
      </vt:variant>
    </vt:vector>
  </HeadingPairs>
  <TitlesOfParts>
    <vt:vector size="27" baseType="lpstr">
      <vt:lpstr>Arial</vt:lpstr>
      <vt:lpstr>Arial Bold</vt:lpstr>
      <vt:lpstr>Bradley Hand ITC</vt:lpstr>
      <vt:lpstr>Calibri</vt:lpstr>
      <vt:lpstr>Gill Sans</vt:lpstr>
      <vt:lpstr>Times New Roman</vt:lpstr>
      <vt:lpstr>Wingdings</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1074</cp:revision>
  <cp:lastPrinted>2011-07-18T19:05:36Z</cp:lastPrinted>
  <dcterms:created xsi:type="dcterms:W3CDTF">2010-06-23T19:02:16Z</dcterms:created>
  <dcterms:modified xsi:type="dcterms:W3CDTF">2021-07-03T06:08:22Z</dcterms:modified>
</cp:coreProperties>
</file>