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 id="2147483688" r:id="rId2"/>
    <p:sldMasterId id="2147483675" r:id="rId3"/>
  </p:sldMasterIdLst>
  <p:notesMasterIdLst>
    <p:notesMasterId r:id="rId21"/>
  </p:notesMasterIdLst>
  <p:handoutMasterIdLst>
    <p:handoutMasterId r:id="rId22"/>
  </p:handoutMasterIdLst>
  <p:sldIdLst>
    <p:sldId id="627" r:id="rId4"/>
    <p:sldId id="656" r:id="rId5"/>
    <p:sldId id="659" r:id="rId6"/>
    <p:sldId id="660" r:id="rId7"/>
    <p:sldId id="657" r:id="rId8"/>
    <p:sldId id="667" r:id="rId9"/>
    <p:sldId id="670" r:id="rId10"/>
    <p:sldId id="669" r:id="rId11"/>
    <p:sldId id="668" r:id="rId12"/>
    <p:sldId id="671" r:id="rId13"/>
    <p:sldId id="662" r:id="rId14"/>
    <p:sldId id="663" r:id="rId15"/>
    <p:sldId id="665" r:id="rId16"/>
    <p:sldId id="664" r:id="rId17"/>
    <p:sldId id="666" r:id="rId18"/>
    <p:sldId id="639" r:id="rId19"/>
    <p:sldId id="626" r:id="rId20"/>
  </p:sldIdLst>
  <p:sldSz cx="9144000" cy="6858000" type="screen4x3"/>
  <p:notesSz cx="6669088" cy="9928225"/>
  <p:defaultTextStyle>
    <a:defPPr>
      <a:defRPr lang="en-US"/>
    </a:defPPr>
    <a:lvl1pPr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ristina Herrero Ligero" initials="CHL"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6200"/>
    <a:srgbClr val="262673"/>
    <a:srgbClr val="0404E6"/>
    <a:srgbClr val="FF6600"/>
    <a:srgbClr val="D16D09"/>
    <a:srgbClr val="D15509"/>
    <a:srgbClr val="FF3300"/>
    <a:srgbClr val="222061"/>
    <a:srgbClr val="FFFFFF"/>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52" autoAdjust="0"/>
    <p:restoredTop sz="88620" autoAdjust="0"/>
  </p:normalViewPr>
  <p:slideViewPr>
    <p:cSldViewPr>
      <p:cViewPr varScale="1">
        <p:scale>
          <a:sx n="72" d="100"/>
          <a:sy n="72" d="100"/>
        </p:scale>
        <p:origin x="1709" y="72"/>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5650" name="Rectangle 2">
            <a:extLst>
              <a:ext uri="{FF2B5EF4-FFF2-40B4-BE49-F238E27FC236}">
                <a16:creationId xmlns:a16="http://schemas.microsoft.com/office/drawing/2014/main" id="{A786AC13-3B3C-434F-930F-3759522426C4}"/>
              </a:ext>
            </a:extLst>
          </p:cNvPr>
          <p:cNvSpPr>
            <a:spLocks noGrp="1" noChangeArrowheads="1"/>
          </p:cNvSpPr>
          <p:nvPr>
            <p:ph type="hdr" sz="quarter"/>
          </p:nvPr>
        </p:nvSpPr>
        <p:spPr bwMode="auto">
          <a:xfrm>
            <a:off x="0" y="0"/>
            <a:ext cx="2890838" cy="495300"/>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lvl1pPr algn="l"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5651" name="Rectangle 3">
            <a:extLst>
              <a:ext uri="{FF2B5EF4-FFF2-40B4-BE49-F238E27FC236}">
                <a16:creationId xmlns:a16="http://schemas.microsoft.com/office/drawing/2014/main" id="{12F27FC0-06F0-4D51-AA51-8BDFE07682D6}"/>
              </a:ext>
            </a:extLst>
          </p:cNvPr>
          <p:cNvSpPr>
            <a:spLocks noGrp="1" noChangeArrowheads="1"/>
          </p:cNvSpPr>
          <p:nvPr>
            <p:ph type="dt" sz="quarter" idx="1"/>
          </p:nvPr>
        </p:nvSpPr>
        <p:spPr bwMode="auto">
          <a:xfrm>
            <a:off x="3778250" y="0"/>
            <a:ext cx="2889250" cy="495300"/>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lvl1pPr algn="r"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5652" name="Rectangle 4">
            <a:extLst>
              <a:ext uri="{FF2B5EF4-FFF2-40B4-BE49-F238E27FC236}">
                <a16:creationId xmlns:a16="http://schemas.microsoft.com/office/drawing/2014/main" id="{E82735A0-647D-4BD1-BD5B-45621751ED74}"/>
              </a:ext>
            </a:extLst>
          </p:cNvPr>
          <p:cNvSpPr>
            <a:spLocks noGrp="1" noChangeArrowheads="1"/>
          </p:cNvSpPr>
          <p:nvPr>
            <p:ph type="ftr" sz="quarter" idx="2"/>
          </p:nvPr>
        </p:nvSpPr>
        <p:spPr bwMode="auto">
          <a:xfrm>
            <a:off x="0" y="9431338"/>
            <a:ext cx="2890838" cy="495300"/>
          </a:xfrm>
          <a:prstGeom prst="rect">
            <a:avLst/>
          </a:prstGeom>
          <a:noFill/>
          <a:ln w="9525">
            <a:noFill/>
            <a:miter lim="800000"/>
            <a:headEnd/>
            <a:tailEnd/>
          </a:ln>
          <a:effectLst/>
        </p:spPr>
        <p:txBody>
          <a:bodyPr vert="horz" wrap="square" lIns="94838" tIns="47419" rIns="94838" bIns="47419" numCol="1" anchor="b" anchorCtr="0" compatLnSpc="1">
            <a:prstTxWarp prst="textNoShape">
              <a:avLst/>
            </a:prstTxWarp>
          </a:bodyPr>
          <a:lstStyle>
            <a:lvl1pPr algn="l"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5653" name="Rectangle 5">
            <a:extLst>
              <a:ext uri="{FF2B5EF4-FFF2-40B4-BE49-F238E27FC236}">
                <a16:creationId xmlns:a16="http://schemas.microsoft.com/office/drawing/2014/main" id="{8BC580F7-5C43-4800-8EB5-F383B44EFA06}"/>
              </a:ext>
            </a:extLst>
          </p:cNvPr>
          <p:cNvSpPr>
            <a:spLocks noGrp="1" noChangeArrowheads="1"/>
          </p:cNvSpPr>
          <p:nvPr>
            <p:ph type="sldNum" sz="quarter" idx="3"/>
          </p:nvPr>
        </p:nvSpPr>
        <p:spPr bwMode="auto">
          <a:xfrm>
            <a:off x="3778250" y="9431338"/>
            <a:ext cx="2889250" cy="495300"/>
          </a:xfrm>
          <a:prstGeom prst="rect">
            <a:avLst/>
          </a:prstGeom>
          <a:noFill/>
          <a:ln w="9525">
            <a:noFill/>
            <a:miter lim="800000"/>
            <a:headEnd/>
            <a:tailEnd/>
          </a:ln>
          <a:effectLst/>
        </p:spPr>
        <p:txBody>
          <a:bodyPr vert="horz" wrap="square" lIns="94838" tIns="47419" rIns="94838" bIns="47419" numCol="1" anchor="b" anchorCtr="0" compatLnSpc="1">
            <a:prstTxWarp prst="textNoShape">
              <a:avLst/>
            </a:prstTxWarp>
          </a:bodyPr>
          <a:lstStyle>
            <a:lvl1pPr algn="r" eaLnBrk="1" hangingPunct="1">
              <a:defRPr sz="1200" b="0">
                <a:solidFill>
                  <a:schemeClr val="tx1"/>
                </a:solidFill>
                <a:latin typeface="Gill Sans" charset="0"/>
              </a:defRPr>
            </a:lvl1pPr>
          </a:lstStyle>
          <a:p>
            <a:pPr>
              <a:defRPr/>
            </a:pPr>
            <a:fld id="{0F4D8571-DAE3-4A0A-B55A-D352E17371B3}" type="slidenum">
              <a:rPr lang="pl-PL" altLang="pl-PL"/>
              <a:pPr>
                <a:defRPr/>
              </a:pPr>
              <a:t>‹#›</a:t>
            </a:fld>
            <a:endParaRPr lang="pl-PL" altLang="pl-PL"/>
          </a:p>
        </p:txBody>
      </p:sp>
    </p:spTree>
    <p:extLst>
      <p:ext uri="{BB962C8B-B14F-4D97-AF65-F5344CB8AC3E}">
        <p14:creationId xmlns:p14="http://schemas.microsoft.com/office/powerpoint/2010/main" val="6354842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02" name="Rectangle 2">
            <a:extLst>
              <a:ext uri="{FF2B5EF4-FFF2-40B4-BE49-F238E27FC236}">
                <a16:creationId xmlns:a16="http://schemas.microsoft.com/office/drawing/2014/main" id="{9D23DB73-A9FE-4E14-959C-1751FBB3DBE7}"/>
              </a:ext>
            </a:extLst>
          </p:cNvPr>
          <p:cNvSpPr>
            <a:spLocks noGrp="1" noChangeArrowheads="1"/>
          </p:cNvSpPr>
          <p:nvPr>
            <p:ph type="hdr" sz="quarter"/>
          </p:nvPr>
        </p:nvSpPr>
        <p:spPr bwMode="auto">
          <a:xfrm>
            <a:off x="0" y="0"/>
            <a:ext cx="2890838" cy="495300"/>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lvl1pPr algn="l"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3603" name="Rectangle 3">
            <a:extLst>
              <a:ext uri="{FF2B5EF4-FFF2-40B4-BE49-F238E27FC236}">
                <a16:creationId xmlns:a16="http://schemas.microsoft.com/office/drawing/2014/main" id="{A9DAA2C6-4EF0-41B4-BC9E-E27E5042BB98}"/>
              </a:ext>
            </a:extLst>
          </p:cNvPr>
          <p:cNvSpPr>
            <a:spLocks noGrp="1" noChangeArrowheads="1"/>
          </p:cNvSpPr>
          <p:nvPr>
            <p:ph type="dt" idx="1"/>
          </p:nvPr>
        </p:nvSpPr>
        <p:spPr bwMode="auto">
          <a:xfrm>
            <a:off x="3778250" y="0"/>
            <a:ext cx="2889250" cy="495300"/>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lvl1pPr algn="r"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3076" name="Rectangle 4">
            <a:extLst>
              <a:ext uri="{FF2B5EF4-FFF2-40B4-BE49-F238E27FC236}">
                <a16:creationId xmlns:a16="http://schemas.microsoft.com/office/drawing/2014/main" id="{6437E330-273C-4546-B9FD-22B008B64B45}"/>
              </a:ext>
            </a:extLst>
          </p:cNvPr>
          <p:cNvSpPr>
            <a:spLocks noGrp="1" noRot="1" noChangeAspect="1" noChangeArrowheads="1" noTextEdit="1"/>
          </p:cNvSpPr>
          <p:nvPr>
            <p:ph type="sldImg" idx="2"/>
          </p:nvPr>
        </p:nvSpPr>
        <p:spPr bwMode="auto">
          <a:xfrm>
            <a:off x="854075" y="746125"/>
            <a:ext cx="4960938" cy="37211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5" name="Rectangle 5">
            <a:extLst>
              <a:ext uri="{FF2B5EF4-FFF2-40B4-BE49-F238E27FC236}">
                <a16:creationId xmlns:a16="http://schemas.microsoft.com/office/drawing/2014/main" id="{DB446E1B-717C-4A79-9E33-9563462D8FF2}"/>
              </a:ext>
            </a:extLst>
          </p:cNvPr>
          <p:cNvSpPr>
            <a:spLocks noGrp="1" noChangeArrowheads="1"/>
          </p:cNvSpPr>
          <p:nvPr>
            <p:ph type="body" sz="quarter" idx="3"/>
          </p:nvPr>
        </p:nvSpPr>
        <p:spPr bwMode="auto">
          <a:xfrm>
            <a:off x="666750" y="4714875"/>
            <a:ext cx="5335588" cy="4467225"/>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p>
            <a:pPr lvl="0"/>
            <a:r>
              <a:rPr lang="pl-PL" noProof="0"/>
              <a:t>Kliknij, aby edytować style wzorca tekstu</a:t>
            </a:r>
          </a:p>
          <a:p>
            <a:pPr lvl="1"/>
            <a:r>
              <a:rPr lang="pl-PL" noProof="0"/>
              <a:t>Drugi poziom</a:t>
            </a:r>
          </a:p>
          <a:p>
            <a:pPr lvl="2"/>
            <a:r>
              <a:rPr lang="pl-PL" noProof="0"/>
              <a:t>Trzeci poziom</a:t>
            </a:r>
          </a:p>
          <a:p>
            <a:pPr lvl="3"/>
            <a:r>
              <a:rPr lang="pl-PL" noProof="0"/>
              <a:t>Czwarty poziom</a:t>
            </a:r>
          </a:p>
          <a:p>
            <a:pPr lvl="4"/>
            <a:r>
              <a:rPr lang="pl-PL" noProof="0"/>
              <a:t>Piąty poziom</a:t>
            </a:r>
          </a:p>
        </p:txBody>
      </p:sp>
      <p:sp>
        <p:nvSpPr>
          <p:cNvPr id="153606" name="Rectangle 6">
            <a:extLst>
              <a:ext uri="{FF2B5EF4-FFF2-40B4-BE49-F238E27FC236}">
                <a16:creationId xmlns:a16="http://schemas.microsoft.com/office/drawing/2014/main" id="{FCD46796-19B0-4292-B146-6897B629387F}"/>
              </a:ext>
            </a:extLst>
          </p:cNvPr>
          <p:cNvSpPr>
            <a:spLocks noGrp="1" noChangeArrowheads="1"/>
          </p:cNvSpPr>
          <p:nvPr>
            <p:ph type="ftr" sz="quarter" idx="4"/>
          </p:nvPr>
        </p:nvSpPr>
        <p:spPr bwMode="auto">
          <a:xfrm>
            <a:off x="0" y="9431338"/>
            <a:ext cx="2890838" cy="495300"/>
          </a:xfrm>
          <a:prstGeom prst="rect">
            <a:avLst/>
          </a:prstGeom>
          <a:noFill/>
          <a:ln w="9525">
            <a:noFill/>
            <a:miter lim="800000"/>
            <a:headEnd/>
            <a:tailEnd/>
          </a:ln>
          <a:effectLst/>
        </p:spPr>
        <p:txBody>
          <a:bodyPr vert="horz" wrap="square" lIns="94838" tIns="47419" rIns="94838" bIns="47419" numCol="1" anchor="b" anchorCtr="0" compatLnSpc="1">
            <a:prstTxWarp prst="textNoShape">
              <a:avLst/>
            </a:prstTxWarp>
          </a:bodyPr>
          <a:lstStyle>
            <a:lvl1pPr algn="l"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3607" name="Rectangle 7">
            <a:extLst>
              <a:ext uri="{FF2B5EF4-FFF2-40B4-BE49-F238E27FC236}">
                <a16:creationId xmlns:a16="http://schemas.microsoft.com/office/drawing/2014/main" id="{9D239CE3-0A73-4B0C-BABC-9F9F7B8A64F9}"/>
              </a:ext>
            </a:extLst>
          </p:cNvPr>
          <p:cNvSpPr>
            <a:spLocks noGrp="1" noChangeArrowheads="1"/>
          </p:cNvSpPr>
          <p:nvPr>
            <p:ph type="sldNum" sz="quarter" idx="5"/>
          </p:nvPr>
        </p:nvSpPr>
        <p:spPr bwMode="auto">
          <a:xfrm>
            <a:off x="3778250" y="9431338"/>
            <a:ext cx="2889250" cy="495300"/>
          </a:xfrm>
          <a:prstGeom prst="rect">
            <a:avLst/>
          </a:prstGeom>
          <a:noFill/>
          <a:ln w="9525">
            <a:noFill/>
            <a:miter lim="800000"/>
            <a:headEnd/>
            <a:tailEnd/>
          </a:ln>
          <a:effectLst/>
        </p:spPr>
        <p:txBody>
          <a:bodyPr vert="horz" wrap="square" lIns="94838" tIns="47419" rIns="94838" bIns="47419" numCol="1" anchor="b" anchorCtr="0" compatLnSpc="1">
            <a:prstTxWarp prst="textNoShape">
              <a:avLst/>
            </a:prstTxWarp>
          </a:bodyPr>
          <a:lstStyle>
            <a:lvl1pPr algn="r" eaLnBrk="1" hangingPunct="1">
              <a:defRPr sz="1200" b="0">
                <a:solidFill>
                  <a:schemeClr val="tx1"/>
                </a:solidFill>
                <a:latin typeface="Gill Sans" charset="0"/>
              </a:defRPr>
            </a:lvl1pPr>
          </a:lstStyle>
          <a:p>
            <a:pPr>
              <a:defRPr/>
            </a:pPr>
            <a:fld id="{006E914C-D4D4-4E1B-A2D4-BEC8EAE69E5B}" type="slidenum">
              <a:rPr lang="pl-PL" altLang="pl-PL"/>
              <a:pPr>
                <a:defRPr/>
              </a:pPr>
              <a:t>‹#›</a:t>
            </a:fld>
            <a:endParaRPr lang="pl-PL" altLang="pl-PL"/>
          </a:p>
        </p:txBody>
      </p:sp>
    </p:spTree>
    <p:extLst>
      <p:ext uri="{BB962C8B-B14F-4D97-AF65-F5344CB8AC3E}">
        <p14:creationId xmlns:p14="http://schemas.microsoft.com/office/powerpoint/2010/main" val="1479205412"/>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Gill Sans" charset="0"/>
        <a:ea typeface="+mn-ea"/>
        <a:cs typeface="+mn-cs"/>
      </a:defRPr>
    </a:lvl1pPr>
    <a:lvl2pPr marL="457200" algn="l" rtl="0" eaLnBrk="0" fontAlgn="base" hangingPunct="0">
      <a:spcBef>
        <a:spcPct val="0"/>
      </a:spcBef>
      <a:spcAft>
        <a:spcPct val="0"/>
      </a:spcAft>
      <a:defRPr sz="1200" kern="1200">
        <a:solidFill>
          <a:schemeClr val="tx1"/>
        </a:solidFill>
        <a:latin typeface="Gill Sans" charset="0"/>
        <a:ea typeface="+mn-ea"/>
        <a:cs typeface="+mn-cs"/>
      </a:defRPr>
    </a:lvl2pPr>
    <a:lvl3pPr marL="914400" algn="l" rtl="0" eaLnBrk="0" fontAlgn="base" hangingPunct="0">
      <a:spcBef>
        <a:spcPct val="0"/>
      </a:spcBef>
      <a:spcAft>
        <a:spcPct val="0"/>
      </a:spcAft>
      <a:defRPr sz="1200" kern="1200">
        <a:solidFill>
          <a:schemeClr val="tx1"/>
        </a:solidFill>
        <a:latin typeface="Gill Sans" charset="0"/>
        <a:ea typeface="+mn-ea"/>
        <a:cs typeface="+mn-cs"/>
      </a:defRPr>
    </a:lvl3pPr>
    <a:lvl4pPr marL="1371600" algn="l" rtl="0" eaLnBrk="0" fontAlgn="base" hangingPunct="0">
      <a:spcBef>
        <a:spcPct val="0"/>
      </a:spcBef>
      <a:spcAft>
        <a:spcPct val="0"/>
      </a:spcAft>
      <a:defRPr sz="1200" kern="1200">
        <a:solidFill>
          <a:schemeClr val="tx1"/>
        </a:solidFill>
        <a:latin typeface="Gill Sans" charset="0"/>
        <a:ea typeface="+mn-ea"/>
        <a:cs typeface="+mn-cs"/>
      </a:defRPr>
    </a:lvl4pPr>
    <a:lvl5pPr marL="1828800" algn="l" rtl="0" eaLnBrk="0" fontAlgn="base" hangingPunct="0">
      <a:spcBef>
        <a:spcPct val="0"/>
      </a:spcBef>
      <a:spcAft>
        <a:spcPct val="0"/>
      </a:spcAft>
      <a:defRPr sz="1200" kern="1200">
        <a:solidFill>
          <a:schemeClr val="tx1"/>
        </a:solidFill>
        <a:latin typeface="Gill San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pPr/>
              <a:t>2</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4284898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pPr/>
              <a:t>11</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5095889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pPr/>
              <a:t>12</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42088251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pPr/>
              <a:t>13</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8213234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pPr/>
              <a:t>14</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4938246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pPr/>
              <a:t>15</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0516503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pPr/>
              <a:t>16</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682137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pPr/>
              <a:t>3</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434803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pPr/>
              <a:t>4</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142360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pPr/>
              <a:t>5</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800440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pPr/>
              <a:t>6</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5933504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pPr/>
              <a:t>7</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4205998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pPr/>
              <a:t>8</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6617078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pPr/>
              <a:t>9</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1728977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pPr/>
              <a:t>10</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695218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979225554"/>
      </p:ext>
    </p:extLst>
  </p:cSld>
  <p:clrMapOvr>
    <a:masterClrMapping/>
  </p:clrMapOvr>
  <p:transition advClick="0" advTm="3000"/>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a:prstGeom prst="rect">
            <a:avLst/>
          </a:prstGeo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Tree>
    <p:extLst>
      <p:ext uri="{BB962C8B-B14F-4D97-AF65-F5344CB8AC3E}">
        <p14:creationId xmlns:p14="http://schemas.microsoft.com/office/powerpoint/2010/main" val="3475500510"/>
      </p:ext>
    </p:extLst>
  </p:cSld>
  <p:clrMapOvr>
    <a:masterClrMapping/>
  </p:clrMapOvr>
  <p:transition advClick="0" advTm="3000"/>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a:prstGeom prst="rect">
            <a:avLst/>
          </a:prstGeo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sym typeface="Arial" charset="0"/>
            </a:endParaRPr>
          </a:p>
        </p:txBody>
      </p:sp>
      <p:sp>
        <p:nvSpPr>
          <p:cNvPr id="4" name="Symbol zastępczy tekstu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Tree>
    <p:extLst>
      <p:ext uri="{BB962C8B-B14F-4D97-AF65-F5344CB8AC3E}">
        <p14:creationId xmlns:p14="http://schemas.microsoft.com/office/powerpoint/2010/main" val="3942999680"/>
      </p:ext>
    </p:extLst>
  </p:cSld>
  <p:clrMapOvr>
    <a:masterClrMapping/>
  </p:clrMapOvr>
  <p:transition advClick="0" advTm="300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a:xfrm>
            <a:off x="539552" y="1091852"/>
            <a:ext cx="7200900" cy="604837"/>
          </a:xfrm>
          <a:prstGeom prst="rect">
            <a:avLst/>
          </a:prstGeom>
        </p:spPr>
        <p:txBody>
          <a:bodyPr/>
          <a:lstStyle/>
          <a:p>
            <a:r>
              <a:rPr lang="pl-PL"/>
              <a:t>Kliknij, aby edytować styl</a:t>
            </a:r>
          </a:p>
        </p:txBody>
      </p:sp>
      <p:sp>
        <p:nvSpPr>
          <p:cNvPr id="3" name="Symbol zastępczy tytułu pionowego 2"/>
          <p:cNvSpPr>
            <a:spLocks noGrp="1"/>
          </p:cNvSpPr>
          <p:nvPr>
            <p:ph type="body" orient="vert" idx="1"/>
          </p:nvPr>
        </p:nvSpPr>
        <p:spPr>
          <a:xfrm>
            <a:off x="539750" y="1778000"/>
            <a:ext cx="2447925" cy="300038"/>
          </a:xfrm>
          <a:prstGeom prst="rect">
            <a:avLst/>
          </a:prstGeo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3323957132"/>
      </p:ext>
    </p:extLst>
  </p:cSld>
  <p:clrMapOvr>
    <a:masterClrMapping/>
  </p:clrMapOvr>
  <p:transition advClick="0" advTm="3000"/>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734175" y="179388"/>
            <a:ext cx="2159000" cy="5781675"/>
          </a:xfrm>
          <a:prstGeom prst="rect">
            <a:avLst/>
          </a:prstGeo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252413" y="179388"/>
            <a:ext cx="6329362" cy="5781675"/>
          </a:xfrm>
          <a:prstGeom prst="rect">
            <a:avLst/>
          </a:prstGeo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124156749"/>
      </p:ext>
    </p:extLst>
  </p:cSld>
  <p:clrMapOvr>
    <a:masterClrMapping/>
  </p:clrMapOvr>
  <p:transition advClick="0" advTm="3000"/>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A28829C-D2C5-4D42-BE8A-4F8A41114E2B}"/>
              </a:ext>
            </a:extLst>
          </p:cNvPr>
          <p:cNvSpPr>
            <a:spLocks noGrp="1"/>
          </p:cNvSpPr>
          <p:nvPr>
            <p:ph type="dt" sz="half" idx="10"/>
          </p:nvPr>
        </p:nvSpPr>
        <p:spPr>
          <a:xfrm>
            <a:off x="628650" y="6356350"/>
            <a:ext cx="2057400" cy="365125"/>
          </a:xfrm>
          <a:prstGeom prst="rect">
            <a:avLst/>
          </a:prstGeom>
        </p:spPr>
        <p:txBody>
          <a:bodyPr/>
          <a:lstStyle/>
          <a:p>
            <a:fld id="{712B9414-CB0F-4C23-B371-28EC791D4E6B}" type="datetimeFigureOut">
              <a:rPr lang="es-ES" smtClean="0"/>
              <a:t>05/07/2021</a:t>
            </a:fld>
            <a:endParaRPr lang="es-ES"/>
          </a:p>
        </p:txBody>
      </p:sp>
      <p:sp>
        <p:nvSpPr>
          <p:cNvPr id="3" name="Marcador de pie de página 2">
            <a:extLst>
              <a:ext uri="{FF2B5EF4-FFF2-40B4-BE49-F238E27FC236}">
                <a16:creationId xmlns:a16="http://schemas.microsoft.com/office/drawing/2014/main" id="{6D0BB456-2253-4052-BF6A-44170294294E}"/>
              </a:ext>
            </a:extLst>
          </p:cNvPr>
          <p:cNvSpPr>
            <a:spLocks noGrp="1"/>
          </p:cNvSpPr>
          <p:nvPr>
            <p:ph type="ftr" sz="quarter" idx="11"/>
          </p:nvPr>
        </p:nvSpPr>
        <p:spPr>
          <a:xfrm>
            <a:off x="3028950" y="6356350"/>
            <a:ext cx="3086100" cy="365125"/>
          </a:xfrm>
          <a:prstGeom prst="rect">
            <a:avLst/>
          </a:prstGeom>
        </p:spPr>
        <p:txBody>
          <a:bodyPr/>
          <a:lstStyle/>
          <a:p>
            <a:endParaRPr lang="es-ES"/>
          </a:p>
        </p:txBody>
      </p:sp>
      <p:sp>
        <p:nvSpPr>
          <p:cNvPr id="4" name="Marcador de número de diapositiva 3">
            <a:extLst>
              <a:ext uri="{FF2B5EF4-FFF2-40B4-BE49-F238E27FC236}">
                <a16:creationId xmlns:a16="http://schemas.microsoft.com/office/drawing/2014/main" id="{BCB6EDE6-DB8A-4DB0-A5E1-EE58A5EEE730}"/>
              </a:ext>
            </a:extLst>
          </p:cNvPr>
          <p:cNvSpPr>
            <a:spLocks noGrp="1"/>
          </p:cNvSpPr>
          <p:nvPr>
            <p:ph type="sldNum" sz="quarter" idx="12"/>
          </p:nvPr>
        </p:nvSpPr>
        <p:spPr>
          <a:xfrm>
            <a:off x="6457950" y="6356350"/>
            <a:ext cx="2057400" cy="365125"/>
          </a:xfrm>
          <a:prstGeom prst="rect">
            <a:avLst/>
          </a:prstGeom>
        </p:spPr>
        <p:txBody>
          <a:bodyPr/>
          <a:lstStyle/>
          <a:p>
            <a:fld id="{44C48ACA-3E37-4987-8F1A-67691E09B26D}" type="slidenum">
              <a:rPr lang="es-ES" smtClean="0"/>
              <a:t>‹#›</a:t>
            </a:fld>
            <a:endParaRPr lang="es-ES"/>
          </a:p>
        </p:txBody>
      </p:sp>
    </p:spTree>
    <p:extLst>
      <p:ext uri="{BB962C8B-B14F-4D97-AF65-F5344CB8AC3E}">
        <p14:creationId xmlns:p14="http://schemas.microsoft.com/office/powerpoint/2010/main" val="1983156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a:prstGeom prst="rect">
            <a:avLst/>
          </a:prstGeom>
        </p:spPr>
        <p:txBody>
          <a:bodyPr/>
          <a:lstStyle/>
          <a:p>
            <a:r>
              <a:rPr lang="pl-PL"/>
              <a:t>Kliknij, aby edytować styl</a:t>
            </a:r>
          </a:p>
        </p:txBody>
      </p:sp>
      <p:sp>
        <p:nvSpPr>
          <p:cNvPr id="3" name="Podtytuł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a:t>Kliknij, aby edytować styl wzorca podtytułu</a:t>
            </a:r>
          </a:p>
        </p:txBody>
      </p:sp>
    </p:spTree>
    <p:extLst>
      <p:ext uri="{BB962C8B-B14F-4D97-AF65-F5344CB8AC3E}">
        <p14:creationId xmlns:p14="http://schemas.microsoft.com/office/powerpoint/2010/main" val="1792898901"/>
      </p:ext>
    </p:extLst>
  </p:cSld>
  <p:clrMapOvr>
    <a:masterClrMapping/>
  </p:clrMapOvr>
  <p:transition advClick="0" advTm="300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539552" y="1091852"/>
            <a:ext cx="7200900" cy="604837"/>
          </a:xfrm>
          <a:prstGeom prst="rect">
            <a:avLst/>
          </a:prstGeom>
        </p:spPr>
        <p:txBody>
          <a:bodyPr/>
          <a:lstStyle/>
          <a:p>
            <a:r>
              <a:rPr lang="pl-PL"/>
              <a:t>Kliknij, aby edytować styl</a:t>
            </a:r>
          </a:p>
        </p:txBody>
      </p:sp>
      <p:sp>
        <p:nvSpPr>
          <p:cNvPr id="3" name="Symbol zastępczy zawartości 2"/>
          <p:cNvSpPr>
            <a:spLocks noGrp="1"/>
          </p:cNvSpPr>
          <p:nvPr>
            <p:ph idx="1"/>
          </p:nvPr>
        </p:nvSpPr>
        <p:spPr>
          <a:xfrm>
            <a:off x="539750" y="1778000"/>
            <a:ext cx="2447925" cy="300038"/>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957903230"/>
      </p:ext>
    </p:extLst>
  </p:cSld>
  <p:clrMapOvr>
    <a:masterClrMapping/>
  </p:clrMapOvr>
  <p:transition advClick="0" advTm="3000"/>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a:t>Kliknij, aby edytować style wzorca tekstu</a:t>
            </a:r>
          </a:p>
        </p:txBody>
      </p:sp>
    </p:spTree>
    <p:extLst>
      <p:ext uri="{BB962C8B-B14F-4D97-AF65-F5344CB8AC3E}">
        <p14:creationId xmlns:p14="http://schemas.microsoft.com/office/powerpoint/2010/main" val="1971424270"/>
      </p:ext>
    </p:extLst>
  </p:cSld>
  <p:clrMapOvr>
    <a:masterClrMapping/>
  </p:clrMapOvr>
  <p:transition advClick="0" advTm="3000"/>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539552" y="1091852"/>
            <a:ext cx="7200900" cy="604837"/>
          </a:xfrm>
          <a:prstGeom prst="rect">
            <a:avLst/>
          </a:prstGeom>
        </p:spPr>
        <p:txBody>
          <a:bodyPr/>
          <a:lstStyle/>
          <a:p>
            <a:r>
              <a:rPr lang="pl-PL"/>
              <a:t>Kliknij, aby edytować styl</a:t>
            </a:r>
          </a:p>
        </p:txBody>
      </p:sp>
      <p:sp>
        <p:nvSpPr>
          <p:cNvPr id="3" name="Symbol zastępczy zawartości 2"/>
          <p:cNvSpPr>
            <a:spLocks noGrp="1"/>
          </p:cNvSpPr>
          <p:nvPr>
            <p:ph sz="half" idx="1"/>
          </p:nvPr>
        </p:nvSpPr>
        <p:spPr>
          <a:xfrm>
            <a:off x="252413" y="1400175"/>
            <a:ext cx="4243387" cy="45608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400175"/>
            <a:ext cx="4244975" cy="45608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3716525946"/>
      </p:ext>
    </p:extLst>
  </p:cSld>
  <p:clrMapOvr>
    <a:masterClrMapping/>
  </p:clrMapOvr>
  <p:transition advClick="0" advTm="3000"/>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a:prstGeom prst="rect">
            <a:avLst/>
          </a:prstGeom>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844907675"/>
      </p:ext>
    </p:extLst>
  </p:cSld>
  <p:clrMapOvr>
    <a:masterClrMapping/>
  </p:clrMapOvr>
  <p:transition advClick="0" advTm="3000"/>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a:xfrm>
            <a:off x="539552" y="1091852"/>
            <a:ext cx="7200900" cy="604837"/>
          </a:xfrm>
          <a:prstGeom prst="rect">
            <a:avLst/>
          </a:prstGeom>
        </p:spPr>
        <p:txBody>
          <a:bodyPr/>
          <a:lstStyle/>
          <a:p>
            <a:r>
              <a:rPr lang="pl-PL"/>
              <a:t>Kliknij, aby edytować styl</a:t>
            </a:r>
          </a:p>
        </p:txBody>
      </p:sp>
    </p:spTree>
    <p:extLst>
      <p:ext uri="{BB962C8B-B14F-4D97-AF65-F5344CB8AC3E}">
        <p14:creationId xmlns:p14="http://schemas.microsoft.com/office/powerpoint/2010/main" val="2339326563"/>
      </p:ext>
    </p:extLst>
  </p:cSld>
  <p:clrMapOvr>
    <a:masterClrMapping/>
  </p:clrMapOvr>
  <p:transition advClick="0" advTm="3000"/>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Tree>
    <p:extLst>
      <p:ext uri="{BB962C8B-B14F-4D97-AF65-F5344CB8AC3E}">
        <p14:creationId xmlns:p14="http://schemas.microsoft.com/office/powerpoint/2010/main" val="745512791"/>
      </p:ext>
    </p:extLst>
  </p:cSld>
  <p:clrMapOvr>
    <a:masterClrMapping/>
  </p:clrMapOvr>
  <p:transition advClick="0" advTm="3000"/>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9.jpg"/><Relationship Id="rId7"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 Id="rId9"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11.jpg"/><Relationship Id="rId18" Type="http://schemas.openxmlformats.org/officeDocument/2006/relationships/image" Target="../media/image15.jpe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3.xml"/><Relationship Id="rId17" Type="http://schemas.openxmlformats.org/officeDocument/2006/relationships/image" Target="../media/image14.gif"/><Relationship Id="rId2" Type="http://schemas.openxmlformats.org/officeDocument/2006/relationships/slideLayout" Target="../slideLayouts/slideLayout4.xml"/><Relationship Id="rId16"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image" Target="../media/image2.png"/><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1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6" name="Grupo 5">
            <a:extLst>
              <a:ext uri="{FF2B5EF4-FFF2-40B4-BE49-F238E27FC236}">
                <a16:creationId xmlns:a16="http://schemas.microsoft.com/office/drawing/2014/main" id="{7F5898CD-F109-43CE-8333-D377CDEFC4E3}"/>
              </a:ext>
            </a:extLst>
          </p:cNvPr>
          <p:cNvGrpSpPr/>
          <p:nvPr userDrawn="1"/>
        </p:nvGrpSpPr>
        <p:grpSpPr>
          <a:xfrm>
            <a:off x="1427789" y="2101850"/>
            <a:ext cx="6288423" cy="1543174"/>
            <a:chOff x="2483768" y="2101850"/>
            <a:chExt cx="6288423" cy="1543174"/>
          </a:xfrm>
        </p:grpSpPr>
        <p:pic>
          <p:nvPicPr>
            <p:cNvPr id="1032" name="Obraz 1">
              <a:extLst>
                <a:ext uri="{FF2B5EF4-FFF2-40B4-BE49-F238E27FC236}">
                  <a16:creationId xmlns:a16="http://schemas.microsoft.com/office/drawing/2014/main" id="{1407952D-8B25-4FA2-8918-81203F0FE34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39351" y="2101850"/>
              <a:ext cx="1932840" cy="1543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ole tekstowe 17">
              <a:extLst>
                <a:ext uri="{FF2B5EF4-FFF2-40B4-BE49-F238E27FC236}">
                  <a16:creationId xmlns:a16="http://schemas.microsoft.com/office/drawing/2014/main" id="{D1CE1919-414B-4DE4-964C-B2C5E44ED078}"/>
                </a:ext>
              </a:extLst>
            </p:cNvPr>
            <p:cNvSpPr txBox="1"/>
            <p:nvPr userDrawn="1"/>
          </p:nvSpPr>
          <p:spPr bwMode="auto">
            <a:xfrm>
              <a:off x="2483768" y="2321491"/>
              <a:ext cx="4184730" cy="1103893"/>
            </a:xfrm>
            <a:prstGeom prst="rect">
              <a:avLst/>
            </a:prstGeom>
            <a:noFill/>
          </p:spPr>
          <p:txBody>
            <a:bodyPr>
              <a:scene3d>
                <a:camera prst="orthographicFront"/>
                <a:lightRig rig="harsh" dir="t"/>
              </a:scene3d>
              <a:sp3d extrusionH="57150" prstMaterial="matte">
                <a:bevelT w="63500" h="12700" prst="angle"/>
                <a:contourClr>
                  <a:schemeClr val="bg1">
                    <a:lumMod val="65000"/>
                  </a:schemeClr>
                </a:contourClr>
              </a:sp3d>
            </a:bodyPr>
            <a:lstStyle/>
            <a:p>
              <a:pPr algn="r">
                <a:spcAft>
                  <a:spcPts val="0"/>
                </a:spcAft>
                <a:defRPr/>
              </a:pPr>
              <a:r>
                <a:rPr lang="en-US" sz="1800" dirty="0">
                  <a:solidFill>
                    <a:schemeClr val="bg1">
                      <a:lumMod val="50000"/>
                    </a:schemeClr>
                  </a:solidFill>
                  <a:ea typeface="Times New Roman" panose="02020603050405020304" pitchFamily="18" charset="0"/>
                </a:rPr>
                <a:t>Development of innovative training solutions in the ﬁeld of functional evaluation aimed at updating of the curricula of health sciences schools</a:t>
              </a:r>
              <a:endParaRPr lang="pl-PL" sz="1800" dirty="0">
                <a:solidFill>
                  <a:schemeClr val="bg1">
                    <a:lumMod val="50000"/>
                  </a:schemeClr>
                </a:solidFill>
                <a:latin typeface="Times New Roman" panose="02020603050405020304" pitchFamily="18" charset="0"/>
                <a:ea typeface="Times New Roman" panose="02020603050405020304" pitchFamily="18" charset="0"/>
              </a:endParaRPr>
            </a:p>
          </p:txBody>
        </p:sp>
      </p:grpSp>
      <p:pic>
        <p:nvPicPr>
          <p:cNvPr id="1028" name="Obraz 13" descr="Logo Politechniki ÅlÄskiej">
            <a:extLst>
              <a:ext uri="{FF2B5EF4-FFF2-40B4-BE49-F238E27FC236}">
                <a16:creationId xmlns:a16="http://schemas.microsoft.com/office/drawing/2014/main" id="{FC0A478C-BDBE-4BDE-AA43-47749735BE71}"/>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l="1044" r="29419"/>
          <a:stretch>
            <a:fillRect/>
          </a:stretch>
        </p:blipFill>
        <p:spPr bwMode="auto">
          <a:xfrm>
            <a:off x="539750" y="5932488"/>
            <a:ext cx="1871663"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Obraz 14">
            <a:extLst>
              <a:ext uri="{FF2B5EF4-FFF2-40B4-BE49-F238E27FC236}">
                <a16:creationId xmlns:a16="http://schemas.microsoft.com/office/drawing/2014/main" id="{95BCF6DF-C3EE-4187-9DC0-ACE2D108ED28}"/>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253038" y="5805488"/>
            <a:ext cx="974725"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Obraz 15">
            <a:extLst>
              <a:ext uri="{FF2B5EF4-FFF2-40B4-BE49-F238E27FC236}">
                <a16:creationId xmlns:a16="http://schemas.microsoft.com/office/drawing/2014/main" id="{1D9DFB03-099B-426B-8DE4-903ED8CC404B}"/>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l="10886" t="30379" r="9628" b="26703"/>
          <a:stretch>
            <a:fillRect/>
          </a:stretch>
        </p:blipFill>
        <p:spPr bwMode="auto">
          <a:xfrm>
            <a:off x="6958013" y="5868988"/>
            <a:ext cx="1646237"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Imagen 11">
            <a:extLst>
              <a:ext uri="{FF2B5EF4-FFF2-40B4-BE49-F238E27FC236}">
                <a16:creationId xmlns:a16="http://schemas.microsoft.com/office/drawing/2014/main" id="{05FE09E8-6CB9-4FD9-9D83-68B2B84BA510}"/>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3070225" y="5983288"/>
            <a:ext cx="1452563"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n 2">
            <a:extLst>
              <a:ext uri="{FF2B5EF4-FFF2-40B4-BE49-F238E27FC236}">
                <a16:creationId xmlns:a16="http://schemas.microsoft.com/office/drawing/2014/main" id="{C78C4C2B-68B9-4C0C-9BAD-FF084FB00A31}"/>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4691"/>
            <a:ext cx="9144000" cy="1859280"/>
          </a:xfrm>
          <a:prstGeom prst="rect">
            <a:avLst/>
          </a:prstGeom>
        </p:spPr>
      </p:pic>
      <p:pic>
        <p:nvPicPr>
          <p:cNvPr id="12" name="Imagen 11">
            <a:extLst>
              <a:ext uri="{FF2B5EF4-FFF2-40B4-BE49-F238E27FC236}">
                <a16:creationId xmlns:a16="http://schemas.microsoft.com/office/drawing/2014/main" id="{25F30BC2-E2E6-493D-955E-C69103BB7BAC}"/>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164287" y="1327888"/>
            <a:ext cx="1812155" cy="516936"/>
          </a:xfrm>
          <a:prstGeom prst="rect">
            <a:avLst/>
          </a:prstGeom>
        </p:spPr>
      </p:pic>
      <p:pic>
        <p:nvPicPr>
          <p:cNvPr id="15" name="Imagen 1">
            <a:extLst>
              <a:ext uri="{FF2B5EF4-FFF2-40B4-BE49-F238E27FC236}">
                <a16:creationId xmlns:a16="http://schemas.microsoft.com/office/drawing/2014/main" id="{D69C079C-D2FD-47BA-A0D7-4871D4A9AFC2}"/>
              </a:ext>
            </a:extLst>
          </p:cNvPr>
          <p:cNvPicPr>
            <a:picLocks noChangeAspect="1" noChangeArrowheads="1"/>
          </p:cNvPicPr>
          <p:nvPr userDrawn="1"/>
        </p:nvPicPr>
        <p:blipFill rotWithShape="1">
          <a:blip r:embed="rId10" cstate="print">
            <a:extLst>
              <a:ext uri="{28A0092B-C50C-407E-A947-70E740481C1C}">
                <a14:useLocalDpi xmlns:a14="http://schemas.microsoft.com/office/drawing/2010/main" val="0"/>
              </a:ext>
            </a:extLst>
          </a:blip>
          <a:srcRect t="26203" b="8290"/>
          <a:stretch/>
        </p:blipFill>
        <p:spPr bwMode="auto">
          <a:xfrm rot="16200000">
            <a:off x="-1467543" y="3788789"/>
            <a:ext cx="3324052" cy="360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6" r:id="rId1"/>
  </p:sldLayoutIdLst>
  <p:transition advClick="0" advTm="3000"/>
  <p:txStyles>
    <p:titleStyle>
      <a:lvl1pPr algn="ctr" defTabSz="642938" rtl="0" eaLnBrk="0" fontAlgn="base" hangingPunct="0">
        <a:spcBef>
          <a:spcPct val="0"/>
        </a:spcBef>
        <a:spcAft>
          <a:spcPct val="0"/>
        </a:spcAft>
        <a:defRPr sz="3000">
          <a:solidFill>
            <a:schemeClr val="tx2"/>
          </a:solidFill>
          <a:latin typeface="+mj-lt"/>
          <a:ea typeface="+mj-ea"/>
          <a:cs typeface="+mj-cs"/>
        </a:defRPr>
      </a:lvl1pPr>
      <a:lvl2pPr algn="ctr" defTabSz="642938" rtl="0" eaLnBrk="0" fontAlgn="base" hangingPunct="0">
        <a:spcBef>
          <a:spcPct val="0"/>
        </a:spcBef>
        <a:spcAft>
          <a:spcPct val="0"/>
        </a:spcAft>
        <a:defRPr sz="3000">
          <a:solidFill>
            <a:schemeClr val="tx2"/>
          </a:solidFill>
          <a:latin typeface="Arial" charset="0"/>
        </a:defRPr>
      </a:lvl2pPr>
      <a:lvl3pPr algn="ctr" defTabSz="642938" rtl="0" eaLnBrk="0" fontAlgn="base" hangingPunct="0">
        <a:spcBef>
          <a:spcPct val="0"/>
        </a:spcBef>
        <a:spcAft>
          <a:spcPct val="0"/>
        </a:spcAft>
        <a:defRPr sz="3000">
          <a:solidFill>
            <a:schemeClr val="tx2"/>
          </a:solidFill>
          <a:latin typeface="Arial" charset="0"/>
        </a:defRPr>
      </a:lvl3pPr>
      <a:lvl4pPr algn="ctr" defTabSz="642938" rtl="0" eaLnBrk="0" fontAlgn="base" hangingPunct="0">
        <a:spcBef>
          <a:spcPct val="0"/>
        </a:spcBef>
        <a:spcAft>
          <a:spcPct val="0"/>
        </a:spcAft>
        <a:defRPr sz="3000">
          <a:solidFill>
            <a:schemeClr val="tx2"/>
          </a:solidFill>
          <a:latin typeface="Arial" charset="0"/>
        </a:defRPr>
      </a:lvl4pPr>
      <a:lvl5pPr algn="ctr" defTabSz="642938" rtl="0" eaLnBrk="0" fontAlgn="base" hangingPunct="0">
        <a:spcBef>
          <a:spcPct val="0"/>
        </a:spcBef>
        <a:spcAft>
          <a:spcPct val="0"/>
        </a:spcAft>
        <a:defRPr sz="3000">
          <a:solidFill>
            <a:schemeClr val="tx2"/>
          </a:solidFill>
          <a:latin typeface="Arial" charset="0"/>
        </a:defRPr>
      </a:lvl5pPr>
      <a:lvl6pPr marL="457200" algn="ctr" defTabSz="642938" rtl="0" eaLnBrk="1" fontAlgn="base" hangingPunct="1">
        <a:spcBef>
          <a:spcPct val="0"/>
        </a:spcBef>
        <a:spcAft>
          <a:spcPct val="0"/>
        </a:spcAft>
        <a:defRPr sz="3000">
          <a:solidFill>
            <a:schemeClr val="tx2"/>
          </a:solidFill>
          <a:latin typeface="Arial" charset="0"/>
        </a:defRPr>
      </a:lvl6pPr>
      <a:lvl7pPr marL="914400" algn="ctr" defTabSz="642938" rtl="0" eaLnBrk="1" fontAlgn="base" hangingPunct="1">
        <a:spcBef>
          <a:spcPct val="0"/>
        </a:spcBef>
        <a:spcAft>
          <a:spcPct val="0"/>
        </a:spcAft>
        <a:defRPr sz="3000">
          <a:solidFill>
            <a:schemeClr val="tx2"/>
          </a:solidFill>
          <a:latin typeface="Arial" charset="0"/>
        </a:defRPr>
      </a:lvl7pPr>
      <a:lvl8pPr marL="1371600" algn="ctr" defTabSz="642938" rtl="0" eaLnBrk="1" fontAlgn="base" hangingPunct="1">
        <a:spcBef>
          <a:spcPct val="0"/>
        </a:spcBef>
        <a:spcAft>
          <a:spcPct val="0"/>
        </a:spcAft>
        <a:defRPr sz="3000">
          <a:solidFill>
            <a:schemeClr val="tx2"/>
          </a:solidFill>
          <a:latin typeface="Arial" charset="0"/>
        </a:defRPr>
      </a:lvl8pPr>
      <a:lvl9pPr marL="1828800" algn="ctr" defTabSz="642938" rtl="0" eaLnBrk="1" fontAlgn="base" hangingPunct="1">
        <a:spcBef>
          <a:spcPct val="0"/>
        </a:spcBef>
        <a:spcAft>
          <a:spcPct val="0"/>
        </a:spcAft>
        <a:defRPr sz="3000">
          <a:solidFill>
            <a:schemeClr val="tx2"/>
          </a:solidFill>
          <a:latin typeface="Arial" charset="0"/>
        </a:defRPr>
      </a:lvl9pPr>
    </p:titleStyle>
    <p:bodyStyle>
      <a:lvl1pPr marL="241300" indent="-241300" algn="l" defTabSz="642938" rtl="0" eaLnBrk="0" fontAlgn="base" hangingPunct="0">
        <a:spcBef>
          <a:spcPct val="20000"/>
        </a:spcBef>
        <a:spcAft>
          <a:spcPct val="0"/>
        </a:spcAft>
        <a:buChar char="•"/>
        <a:defRPr sz="2200">
          <a:solidFill>
            <a:schemeClr val="tx1"/>
          </a:solidFill>
          <a:latin typeface="+mn-lt"/>
          <a:ea typeface="+mn-ea"/>
          <a:cs typeface="+mn-cs"/>
        </a:defRPr>
      </a:lvl1pPr>
      <a:lvl2pPr marL="522288" indent="-203200" algn="l" defTabSz="642938" rtl="0" eaLnBrk="0" fontAlgn="base" hangingPunct="0">
        <a:spcBef>
          <a:spcPct val="20000"/>
        </a:spcBef>
        <a:spcAft>
          <a:spcPct val="0"/>
        </a:spcAft>
        <a:buChar char="–"/>
        <a:defRPr sz="2000">
          <a:solidFill>
            <a:schemeClr val="tx1"/>
          </a:solidFill>
          <a:latin typeface="+mn-lt"/>
        </a:defRPr>
      </a:lvl2pPr>
      <a:lvl3pPr marL="803275" indent="-160338" algn="l" defTabSz="642938" rtl="0" eaLnBrk="0" fontAlgn="base" hangingPunct="0">
        <a:spcBef>
          <a:spcPct val="20000"/>
        </a:spcBef>
        <a:spcAft>
          <a:spcPct val="0"/>
        </a:spcAft>
        <a:buChar char="•"/>
        <a:defRPr sz="1700">
          <a:solidFill>
            <a:schemeClr val="tx1"/>
          </a:solidFill>
          <a:latin typeface="+mn-lt"/>
        </a:defRPr>
      </a:lvl3pPr>
      <a:lvl4pPr marL="1123950" indent="-160338" algn="l" defTabSz="642938" rtl="0" eaLnBrk="0" fontAlgn="base" hangingPunct="0">
        <a:spcBef>
          <a:spcPct val="20000"/>
        </a:spcBef>
        <a:spcAft>
          <a:spcPct val="0"/>
        </a:spcAft>
        <a:buChar char="–"/>
        <a:defRPr sz="1400">
          <a:solidFill>
            <a:schemeClr val="tx1"/>
          </a:solidFill>
          <a:latin typeface="+mn-lt"/>
        </a:defRPr>
      </a:lvl4pPr>
      <a:lvl5pPr marL="1446213" indent="-158750" algn="l" defTabSz="642938" rtl="0" eaLnBrk="0" fontAlgn="base" hangingPunct="0">
        <a:spcBef>
          <a:spcPct val="20000"/>
        </a:spcBef>
        <a:spcAft>
          <a:spcPct val="0"/>
        </a:spcAft>
        <a:buChar char="»"/>
        <a:defRPr sz="1400">
          <a:solidFill>
            <a:schemeClr val="tx1"/>
          </a:solidFill>
          <a:latin typeface="+mn-lt"/>
        </a:defRPr>
      </a:lvl5pPr>
      <a:lvl6pPr marL="1903413" indent="-158750" algn="l" defTabSz="642938" rtl="0" eaLnBrk="1" fontAlgn="base" hangingPunct="1">
        <a:spcBef>
          <a:spcPct val="20000"/>
        </a:spcBef>
        <a:spcAft>
          <a:spcPct val="0"/>
        </a:spcAft>
        <a:buChar char="»"/>
        <a:defRPr sz="1400">
          <a:solidFill>
            <a:schemeClr val="tx1"/>
          </a:solidFill>
          <a:latin typeface="+mn-lt"/>
        </a:defRPr>
      </a:lvl6pPr>
      <a:lvl7pPr marL="2360613" indent="-158750" algn="l" defTabSz="642938" rtl="0" eaLnBrk="1" fontAlgn="base" hangingPunct="1">
        <a:spcBef>
          <a:spcPct val="20000"/>
        </a:spcBef>
        <a:spcAft>
          <a:spcPct val="0"/>
        </a:spcAft>
        <a:buChar char="»"/>
        <a:defRPr sz="1400">
          <a:solidFill>
            <a:schemeClr val="tx1"/>
          </a:solidFill>
          <a:latin typeface="+mn-lt"/>
        </a:defRPr>
      </a:lvl7pPr>
      <a:lvl8pPr marL="2817813" indent="-158750" algn="l" defTabSz="642938" rtl="0" eaLnBrk="1" fontAlgn="base" hangingPunct="1">
        <a:spcBef>
          <a:spcPct val="20000"/>
        </a:spcBef>
        <a:spcAft>
          <a:spcPct val="0"/>
        </a:spcAft>
        <a:buChar char="»"/>
        <a:defRPr sz="1400">
          <a:solidFill>
            <a:schemeClr val="tx1"/>
          </a:solidFill>
          <a:latin typeface="+mn-lt"/>
        </a:defRPr>
      </a:lvl8pPr>
      <a:lvl9pPr marL="3275013" indent="-158750" algn="l" defTabSz="642938" rtl="0" eaLnBrk="1" fontAlgn="base" hangingPunct="1">
        <a:spcBef>
          <a:spcPct val="20000"/>
        </a:spcBef>
        <a:spcAft>
          <a:spcPct val="0"/>
        </a:spcAft>
        <a:buChar char="»"/>
        <a:defRPr sz="14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3" name="Imagen 22">
            <a:extLst>
              <a:ext uri="{FF2B5EF4-FFF2-40B4-BE49-F238E27FC236}">
                <a16:creationId xmlns:a16="http://schemas.microsoft.com/office/drawing/2014/main" id="{A25EB961-88E4-4728-B314-FAFCF9B56BE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499360"/>
            <a:ext cx="9144000" cy="1859280"/>
          </a:xfrm>
          <a:prstGeom prst="rect">
            <a:avLst/>
          </a:prstGeom>
        </p:spPr>
      </p:pic>
      <p:pic>
        <p:nvPicPr>
          <p:cNvPr id="10" name="Obraz 13" descr="Logo Politechniki ÅlÄskiej">
            <a:extLst>
              <a:ext uri="{FF2B5EF4-FFF2-40B4-BE49-F238E27FC236}">
                <a16:creationId xmlns:a16="http://schemas.microsoft.com/office/drawing/2014/main" id="{E6F63310-57AE-4CB7-ABA2-0D38297FF5C0}"/>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l="1044" r="29419"/>
          <a:stretch>
            <a:fillRect/>
          </a:stretch>
        </p:blipFill>
        <p:spPr bwMode="auto">
          <a:xfrm>
            <a:off x="539750" y="5932488"/>
            <a:ext cx="1871663"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4">
            <a:extLst>
              <a:ext uri="{FF2B5EF4-FFF2-40B4-BE49-F238E27FC236}">
                <a16:creationId xmlns:a16="http://schemas.microsoft.com/office/drawing/2014/main" id="{9292324C-CFB2-460B-9F44-369411AFF05A}"/>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253038" y="5805488"/>
            <a:ext cx="974725"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Obraz 15">
            <a:extLst>
              <a:ext uri="{FF2B5EF4-FFF2-40B4-BE49-F238E27FC236}">
                <a16:creationId xmlns:a16="http://schemas.microsoft.com/office/drawing/2014/main" id="{4053F563-1DBE-4277-9844-25737225E5DD}"/>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l="10886" t="30379" r="9628" b="26703"/>
          <a:stretch>
            <a:fillRect/>
          </a:stretch>
        </p:blipFill>
        <p:spPr bwMode="auto">
          <a:xfrm>
            <a:off x="6958013" y="5868988"/>
            <a:ext cx="1646237"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n 11">
            <a:extLst>
              <a:ext uri="{FF2B5EF4-FFF2-40B4-BE49-F238E27FC236}">
                <a16:creationId xmlns:a16="http://schemas.microsoft.com/office/drawing/2014/main" id="{7119E8FE-952A-43B4-AB5D-00E7AAB77D56}"/>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3070225" y="5983288"/>
            <a:ext cx="1452563"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Obraz 1">
            <a:extLst>
              <a:ext uri="{FF2B5EF4-FFF2-40B4-BE49-F238E27FC236}">
                <a16:creationId xmlns:a16="http://schemas.microsoft.com/office/drawing/2014/main" id="{4B91E131-E34F-4142-B43E-EB4BE20902F2}"/>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4020542" y="1605980"/>
            <a:ext cx="1102916" cy="880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Imagen 18">
            <a:extLst>
              <a:ext uri="{FF2B5EF4-FFF2-40B4-BE49-F238E27FC236}">
                <a16:creationId xmlns:a16="http://schemas.microsoft.com/office/drawing/2014/main" id="{281C17BF-4D2D-4320-886C-F959A3F3F51B}"/>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875053" y="3789040"/>
            <a:ext cx="1812155" cy="516936"/>
          </a:xfrm>
          <a:prstGeom prst="rect">
            <a:avLst/>
          </a:prstGeom>
        </p:spPr>
      </p:pic>
    </p:spTree>
    <p:extLst>
      <p:ext uri="{BB962C8B-B14F-4D97-AF65-F5344CB8AC3E}">
        <p14:creationId xmlns:p14="http://schemas.microsoft.com/office/powerpoint/2010/main" val="2782553589"/>
      </p:ext>
    </p:extLst>
  </p:cSld>
  <p:clrMap bg1="lt1" tx1="dk1" bg2="lt2" tx2="dk2" accent1="accent1" accent2="accent2" accent3="accent3" accent4="accent4" accent5="accent5" accent6="accent6" hlink="hlink" folHlink="folHlink"/>
  <p:sldLayoutIdLst>
    <p:sldLayoutId id="214748369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5" name="Imagen 34">
            <a:extLst>
              <a:ext uri="{FF2B5EF4-FFF2-40B4-BE49-F238E27FC236}">
                <a16:creationId xmlns:a16="http://schemas.microsoft.com/office/drawing/2014/main" id="{D43AE6C3-53DE-461E-AC57-9DBAB6517CED}"/>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14055"/>
            <a:ext cx="9144000" cy="693420"/>
          </a:xfrm>
          <a:prstGeom prst="rect">
            <a:avLst/>
          </a:prstGeom>
        </p:spPr>
      </p:pic>
      <p:cxnSp>
        <p:nvCxnSpPr>
          <p:cNvPr id="2054" name="Łącznik prosty 12">
            <a:extLst>
              <a:ext uri="{FF2B5EF4-FFF2-40B4-BE49-F238E27FC236}">
                <a16:creationId xmlns:a16="http://schemas.microsoft.com/office/drawing/2014/main" id="{BDA8FF72-1F9A-4CBC-95D9-36F84D2911F7}"/>
              </a:ext>
            </a:extLst>
          </p:cNvPr>
          <p:cNvCxnSpPr>
            <a:cxnSpLocks noChangeShapeType="1"/>
          </p:cNvCxnSpPr>
          <p:nvPr userDrawn="1"/>
        </p:nvCxnSpPr>
        <p:spPr bwMode="auto">
          <a:xfrm>
            <a:off x="-49213" y="6165304"/>
            <a:ext cx="9193213" cy="0"/>
          </a:xfrm>
          <a:prstGeom prst="line">
            <a:avLst/>
          </a:prstGeom>
          <a:noFill/>
          <a:ln w="12700" algn="ctr">
            <a:solidFill>
              <a:srgbClr val="0404E6"/>
            </a:solidFill>
            <a:round/>
            <a:headEnd/>
            <a:tailEnd/>
          </a:ln>
          <a:extLst>
            <a:ext uri="{909E8E84-426E-40DD-AFC4-6F175D3DCCD1}">
              <a14:hiddenFill xmlns:a14="http://schemas.microsoft.com/office/drawing/2010/main">
                <a:noFill/>
              </a14:hiddenFill>
            </a:ext>
          </a:extLst>
        </p:spPr>
      </p:cxnSp>
      <p:pic>
        <p:nvPicPr>
          <p:cNvPr id="20" name="Imagen 19">
            <a:extLst>
              <a:ext uri="{FF2B5EF4-FFF2-40B4-BE49-F238E27FC236}">
                <a16:creationId xmlns:a16="http://schemas.microsoft.com/office/drawing/2014/main" id="{84B2078D-D761-4969-AC15-3F27511FE3FE}"/>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596336" y="260041"/>
            <a:ext cx="1235793" cy="352523"/>
          </a:xfrm>
          <a:prstGeom prst="rect">
            <a:avLst/>
          </a:prstGeom>
        </p:spPr>
      </p:pic>
      <p:grpSp>
        <p:nvGrpSpPr>
          <p:cNvPr id="27" name="Grupo 26">
            <a:extLst>
              <a:ext uri="{FF2B5EF4-FFF2-40B4-BE49-F238E27FC236}">
                <a16:creationId xmlns:a16="http://schemas.microsoft.com/office/drawing/2014/main" id="{84DE3E14-E354-4D50-B4D8-AF37FC47E772}"/>
              </a:ext>
            </a:extLst>
          </p:cNvPr>
          <p:cNvGrpSpPr/>
          <p:nvPr userDrawn="1"/>
        </p:nvGrpSpPr>
        <p:grpSpPr>
          <a:xfrm>
            <a:off x="323528" y="6309320"/>
            <a:ext cx="2664296" cy="386577"/>
            <a:chOff x="395536" y="6066170"/>
            <a:chExt cx="3468321" cy="503237"/>
          </a:xfrm>
        </p:grpSpPr>
        <p:pic>
          <p:nvPicPr>
            <p:cNvPr id="2051" name="Obraz 13" descr="Logo Politechniki ÅlÄskiej">
              <a:extLst>
                <a:ext uri="{FF2B5EF4-FFF2-40B4-BE49-F238E27FC236}">
                  <a16:creationId xmlns:a16="http://schemas.microsoft.com/office/drawing/2014/main" id="{45244FFF-A08E-4535-B2FB-082E0D4E4996}"/>
                </a:ext>
              </a:extLst>
            </p:cNvPr>
            <p:cNvPicPr>
              <a:picLocks noChangeAspect="1" noChangeArrowheads="1"/>
            </p:cNvPicPr>
            <p:nvPr userDrawn="1"/>
          </p:nvPicPr>
          <p:blipFill rotWithShape="1">
            <a:blip r:embed="rId15">
              <a:extLst>
                <a:ext uri="{28A0092B-C50C-407E-A947-70E740481C1C}">
                  <a14:useLocalDpi xmlns:a14="http://schemas.microsoft.com/office/drawing/2010/main" val="0"/>
                </a:ext>
              </a:extLst>
            </a:blip>
            <a:srcRect r="78612"/>
            <a:stretch/>
          </p:blipFill>
          <p:spPr bwMode="auto">
            <a:xfrm>
              <a:off x="395536" y="6066170"/>
              <a:ext cx="575866"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Imagen 21">
              <a:extLst>
                <a:ext uri="{FF2B5EF4-FFF2-40B4-BE49-F238E27FC236}">
                  <a16:creationId xmlns:a16="http://schemas.microsoft.com/office/drawing/2014/main" id="{135AAC17-25D0-4F3A-8A2F-2B3D2BE9F5CF}"/>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256834" y="6140748"/>
              <a:ext cx="686346" cy="354081"/>
            </a:xfrm>
            <a:prstGeom prst="rect">
              <a:avLst/>
            </a:prstGeom>
          </p:spPr>
        </p:pic>
        <p:pic>
          <p:nvPicPr>
            <p:cNvPr id="24" name="Imagen 23">
              <a:extLst>
                <a:ext uri="{FF2B5EF4-FFF2-40B4-BE49-F238E27FC236}">
                  <a16:creationId xmlns:a16="http://schemas.microsoft.com/office/drawing/2014/main" id="{7910E8F0-C8C4-4479-9403-941484277EAB}"/>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2228612" y="6081970"/>
              <a:ext cx="470833" cy="471636"/>
            </a:xfrm>
            <a:prstGeom prst="rect">
              <a:avLst/>
            </a:prstGeom>
          </p:spPr>
        </p:pic>
        <p:pic>
          <p:nvPicPr>
            <p:cNvPr id="26" name="Imagen 25">
              <a:extLst>
                <a:ext uri="{FF2B5EF4-FFF2-40B4-BE49-F238E27FC236}">
                  <a16:creationId xmlns:a16="http://schemas.microsoft.com/office/drawing/2014/main" id="{D4C56CC0-078F-4C43-8D48-D8AF64722201}"/>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2984877" y="6141605"/>
              <a:ext cx="878980" cy="352366"/>
            </a:xfrm>
            <a:prstGeom prst="rect">
              <a:avLst/>
            </a:prstGeom>
          </p:spPr>
        </p:pic>
      </p:grpSp>
      <p:sp>
        <p:nvSpPr>
          <p:cNvPr id="7" name="pole tekstowe 17">
            <a:extLst>
              <a:ext uri="{FF2B5EF4-FFF2-40B4-BE49-F238E27FC236}">
                <a16:creationId xmlns:a16="http://schemas.microsoft.com/office/drawing/2014/main" id="{E7769513-69E3-4124-9A93-139F735492EC}"/>
              </a:ext>
            </a:extLst>
          </p:cNvPr>
          <p:cNvSpPr txBox="1"/>
          <p:nvPr userDrawn="1"/>
        </p:nvSpPr>
        <p:spPr>
          <a:xfrm>
            <a:off x="251520" y="116631"/>
            <a:ext cx="2980206" cy="432049"/>
          </a:xfrm>
          <a:prstGeom prst="rect">
            <a:avLst/>
          </a:prstGeom>
          <a:noFill/>
        </p:spPr>
        <p:txBody>
          <a:bodyPr>
            <a:scene3d>
              <a:camera prst="orthographicFront"/>
              <a:lightRig rig="harsh" dir="t"/>
            </a:scene3d>
            <a:sp3d extrusionH="57150" prstMaterial="matte">
              <a:bevelT w="63500" h="12700" prst="angle"/>
              <a:contourClr>
                <a:schemeClr val="bg1">
                  <a:lumMod val="65000"/>
                </a:schemeClr>
              </a:contourClr>
            </a:sp3d>
          </a:bodyPr>
          <a:lstStyle/>
          <a:p>
            <a:pPr algn="r">
              <a:spcAft>
                <a:spcPts val="0"/>
              </a:spcAft>
              <a:defRPr/>
            </a:pPr>
            <a:r>
              <a:rPr lang="en-US" sz="900" dirty="0">
                <a:solidFill>
                  <a:schemeClr val="bg2">
                    <a:lumMod val="75000"/>
                  </a:schemeClr>
                </a:solidFill>
                <a:ea typeface="Times New Roman" panose="02020603050405020304" pitchFamily="18" charset="0"/>
              </a:rPr>
              <a:t>Development of innovative training solutions in the ﬁeld of functional evaluation aimed at updating of the curricula of health sciences schools</a:t>
            </a:r>
            <a:endParaRPr lang="pl-PL" sz="900" dirty="0">
              <a:solidFill>
                <a:schemeClr val="bg2">
                  <a:lumMod val="75000"/>
                </a:schemeClr>
              </a:solidFill>
              <a:latin typeface="Times New Roman" panose="02020603050405020304" pitchFamily="18" charset="0"/>
              <a:ea typeface="Times New Roman" panose="02020603050405020304" pitchFamily="18" charset="0"/>
            </a:endParaRPr>
          </a:p>
        </p:txBody>
      </p:sp>
      <p:cxnSp>
        <p:nvCxnSpPr>
          <p:cNvPr id="3" name="Conector recto 2">
            <a:extLst>
              <a:ext uri="{FF2B5EF4-FFF2-40B4-BE49-F238E27FC236}">
                <a16:creationId xmlns:a16="http://schemas.microsoft.com/office/drawing/2014/main" id="{9DF42E42-F554-4418-AD40-D27470710720}"/>
              </a:ext>
            </a:extLst>
          </p:cNvPr>
          <p:cNvCxnSpPr>
            <a:stCxn id="2051" idx="1"/>
          </p:cNvCxnSpPr>
          <p:nvPr userDrawn="1"/>
        </p:nvCxnSpPr>
        <p:spPr bwMode="auto">
          <a:xfrm flipV="1">
            <a:off x="323528" y="1340768"/>
            <a:ext cx="288032" cy="5161841"/>
          </a:xfrm>
          <a:prstGeom prst="line">
            <a:avLst/>
          </a:prstGeom>
          <a:noFill/>
          <a:ln w="12700" cap="flat" cmpd="sng" algn="ctr">
            <a:noFill/>
            <a:prstDash val="solid"/>
            <a:round/>
            <a:headEnd type="none" w="med" len="med"/>
            <a:tailEnd type="none" w="med" len="med"/>
          </a:ln>
          <a:effectLst/>
        </p:spPr>
      </p:cxn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ransition advClick="0" advTm="3000"/>
  <p:txStyles>
    <p:title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p:titleStyle>
    <p:bodyStyle>
      <a:lvl1pPr marL="187325" algn="l" defTabSz="642938" rtl="0" eaLnBrk="0" fontAlgn="base" hangingPunct="0">
        <a:spcBef>
          <a:spcPts val="1675"/>
        </a:spcBef>
        <a:spcAft>
          <a:spcPct val="0"/>
        </a:spcAft>
        <a:buSzPct val="171000"/>
        <a:buFont typeface="Arial" panose="020B0604020202020204" pitchFamily="34" charset="0"/>
        <a:defRPr lang="en-US" sz="1100">
          <a:solidFill>
            <a:schemeClr val="tx1"/>
          </a:solidFill>
          <a:latin typeface="+mn-lt"/>
          <a:ea typeface="+mn-ea"/>
          <a:cs typeface="+mn-cs"/>
          <a:sym typeface="Arial" panose="020B0604020202020204" pitchFamily="34" charset="0"/>
        </a:defRPr>
      </a:lvl1pPr>
      <a:lvl2pPr marL="901700" indent="-401638"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2pPr>
      <a:lvl3pPr marL="1212850" indent="-400050"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3pPr>
      <a:lvl4pPr marL="1527175" indent="-403225"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4pPr>
      <a:lvl5pPr marL="1839913" indent="-401638"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5pPr>
      <a:lvl6pPr marL="22971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6pPr>
      <a:lvl7pPr marL="27543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7pPr>
      <a:lvl8pPr marL="32115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8pPr>
      <a:lvl9pPr marL="36687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1AE9CA9-0967-4022-809E-3EFAC109DA22}"/>
              </a:ext>
            </a:extLst>
          </p:cNvPr>
          <p:cNvSpPr>
            <a:spLocks noChangeArrowheads="1"/>
          </p:cNvSpPr>
          <p:nvPr/>
        </p:nvSpPr>
        <p:spPr bwMode="auto">
          <a:xfrm>
            <a:off x="251520" y="3501008"/>
            <a:ext cx="8064896" cy="1872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p>
            <a:pPr algn="r" eaLnBrk="1" hangingPunct="1">
              <a:lnSpc>
                <a:spcPct val="90000"/>
              </a:lnSpc>
              <a:spcBef>
                <a:spcPts val="1675"/>
              </a:spcBef>
              <a:buSzPct val="171000"/>
              <a:buFont typeface="Arial" charset="0"/>
              <a:buNone/>
              <a:defRPr/>
            </a:pPr>
            <a:r>
              <a:rPr lang="en-US" sz="2000" dirty="0">
                <a:solidFill>
                  <a:schemeClr val="accent2">
                    <a:lumMod val="75000"/>
                  </a:schemeClr>
                </a:solidFill>
                <a:latin typeface="Bradley Hand ITC" panose="03070402050302030203" pitchFamily="66" charset="0"/>
                <a:cs typeface="+mn-cs"/>
                <a:sym typeface="Arial" charset="0"/>
              </a:rPr>
              <a:t>MODULE BIOMECHANICS OF SPINE  </a:t>
            </a:r>
          </a:p>
          <a:p>
            <a:pPr algn="r" eaLnBrk="1" hangingPunct="1">
              <a:lnSpc>
                <a:spcPct val="90000"/>
              </a:lnSpc>
              <a:spcBef>
                <a:spcPts val="1675"/>
              </a:spcBef>
              <a:buSzPct val="171000"/>
              <a:buFont typeface="Arial" charset="0"/>
              <a:buNone/>
              <a:defRPr/>
            </a:pPr>
            <a:r>
              <a:rPr lang="en-US" sz="2000" dirty="0">
                <a:solidFill>
                  <a:schemeClr val="accent2">
                    <a:lumMod val="75000"/>
                  </a:schemeClr>
                </a:solidFill>
                <a:latin typeface="Bradley Hand ITC" panose="03070402050302030203" pitchFamily="66" charset="0"/>
                <a:cs typeface="+mn-cs"/>
                <a:sym typeface="Arial" charset="0"/>
              </a:rPr>
              <a:t>Didactic Unit </a:t>
            </a:r>
            <a:r>
              <a:rPr lang="pl-PL" sz="2000" dirty="0">
                <a:solidFill>
                  <a:schemeClr val="accent2">
                    <a:lumMod val="75000"/>
                  </a:schemeClr>
                </a:solidFill>
                <a:latin typeface="Bradley Hand ITC" panose="03070402050302030203" pitchFamily="66" charset="0"/>
                <a:cs typeface="+mn-cs"/>
                <a:sym typeface="Arial" charset="0"/>
              </a:rPr>
              <a:t>E</a:t>
            </a:r>
            <a:r>
              <a:rPr lang="en-US" sz="2000" dirty="0">
                <a:solidFill>
                  <a:schemeClr val="accent2">
                    <a:lumMod val="75000"/>
                  </a:schemeClr>
                </a:solidFill>
                <a:latin typeface="Bradley Hand ITC" panose="03070402050302030203" pitchFamily="66" charset="0"/>
                <a:cs typeface="+mn-cs"/>
                <a:sym typeface="Arial" charset="0"/>
              </a:rPr>
              <a:t>: TECHNIQUES FOR THE</a:t>
            </a:r>
            <a:r>
              <a:rPr lang="pl-PL" sz="2000" dirty="0">
                <a:solidFill>
                  <a:schemeClr val="accent2">
                    <a:lumMod val="75000"/>
                  </a:schemeClr>
                </a:solidFill>
                <a:latin typeface="Bradley Hand ITC" panose="03070402050302030203" pitchFamily="66" charset="0"/>
                <a:cs typeface="+mn-cs"/>
                <a:sym typeface="Arial" charset="0"/>
              </a:rPr>
              <a:t> </a:t>
            </a:r>
            <a:r>
              <a:rPr lang="en-US" sz="2000" dirty="0">
                <a:solidFill>
                  <a:schemeClr val="accent2">
                    <a:lumMod val="75000"/>
                  </a:schemeClr>
                </a:solidFill>
                <a:latin typeface="Bradley Hand ITC" panose="03070402050302030203" pitchFamily="66" charset="0"/>
                <a:cs typeface="+mn-cs"/>
                <a:sym typeface="Arial" charset="0"/>
              </a:rPr>
              <a:t>INSTRUMENTAL ANALYSIS OF ANTHROPOMETRIC AND MORPHOMETRIC PARAMETERS</a:t>
            </a:r>
            <a:endParaRPr lang="pl-PL" sz="2000" dirty="0">
              <a:solidFill>
                <a:schemeClr val="accent2">
                  <a:lumMod val="75000"/>
                </a:schemeClr>
              </a:solidFill>
              <a:latin typeface="Bradley Hand ITC" panose="03070402050302030203" pitchFamily="66" charset="0"/>
              <a:cs typeface="+mn-cs"/>
              <a:sym typeface="Arial" charset="0"/>
            </a:endParaRPr>
          </a:p>
          <a:p>
            <a:pPr algn="r" eaLnBrk="1" hangingPunct="1">
              <a:lnSpc>
                <a:spcPct val="90000"/>
              </a:lnSpc>
              <a:spcBef>
                <a:spcPts val="1675"/>
              </a:spcBef>
              <a:buSzPct val="171000"/>
              <a:buFont typeface="Arial" charset="0"/>
              <a:buNone/>
              <a:defRPr/>
            </a:pPr>
            <a:r>
              <a:rPr lang="pl-PL" sz="2000" dirty="0">
                <a:solidFill>
                  <a:schemeClr val="accent2">
                    <a:lumMod val="75000"/>
                  </a:schemeClr>
                </a:solidFill>
                <a:latin typeface="Bradley Hand ITC" panose="03070402050302030203" pitchFamily="66" charset="0"/>
                <a:cs typeface="+mn-cs"/>
                <a:sym typeface="Arial" charset="0"/>
              </a:rPr>
              <a:t>E</a:t>
            </a:r>
            <a:r>
              <a:rPr lang="en-US" sz="2000" dirty="0">
                <a:solidFill>
                  <a:schemeClr val="accent2">
                    <a:lumMod val="75000"/>
                  </a:schemeClr>
                </a:solidFill>
                <a:latin typeface="Bradley Hand ITC" panose="03070402050302030203" pitchFamily="66" charset="0"/>
                <a:cs typeface="+mn-cs"/>
                <a:sym typeface="Arial" charset="0"/>
              </a:rPr>
              <a:t>.</a:t>
            </a:r>
            <a:r>
              <a:rPr lang="pl-PL" sz="2000" dirty="0">
                <a:solidFill>
                  <a:schemeClr val="accent2">
                    <a:lumMod val="75000"/>
                  </a:schemeClr>
                </a:solidFill>
                <a:latin typeface="Bradley Hand ITC" panose="03070402050302030203" pitchFamily="66" charset="0"/>
                <a:cs typeface="+mn-cs"/>
                <a:sym typeface="Arial" charset="0"/>
              </a:rPr>
              <a:t>4</a:t>
            </a:r>
            <a:r>
              <a:rPr lang="en-US" sz="2000" dirty="0">
                <a:solidFill>
                  <a:schemeClr val="accent2">
                    <a:lumMod val="75000"/>
                  </a:schemeClr>
                </a:solidFill>
                <a:latin typeface="Bradley Hand ITC" panose="03070402050302030203" pitchFamily="66" charset="0"/>
                <a:cs typeface="+mn-cs"/>
                <a:sym typeface="Arial" charset="0"/>
              </a:rPr>
              <a:t>.</a:t>
            </a:r>
            <a:r>
              <a:rPr lang="pl-PL" sz="2000" dirty="0">
                <a:solidFill>
                  <a:schemeClr val="accent2">
                    <a:lumMod val="75000"/>
                  </a:schemeClr>
                </a:solidFill>
                <a:latin typeface="Bradley Hand ITC" panose="03070402050302030203" pitchFamily="66" charset="0"/>
                <a:cs typeface="+mn-cs"/>
                <a:sym typeface="Arial" charset="0"/>
              </a:rPr>
              <a:t> </a:t>
            </a:r>
            <a:r>
              <a:rPr lang="en-GB" sz="2000" dirty="0">
                <a:solidFill>
                  <a:schemeClr val="accent2">
                    <a:lumMod val="75000"/>
                  </a:schemeClr>
                </a:solidFill>
                <a:latin typeface="Bradley Hand ITC" panose="03070402050302030203" pitchFamily="66" charset="0"/>
                <a:cs typeface="+mn-cs"/>
                <a:sym typeface="Arial" charset="0"/>
              </a:rPr>
              <a:t>What are the applications of the analysis of anthropometric and morphometric parameters?</a:t>
            </a:r>
            <a:endParaRPr lang="en-US" sz="2000" dirty="0">
              <a:solidFill>
                <a:schemeClr val="accent2">
                  <a:lumMod val="75000"/>
                </a:schemeClr>
              </a:solidFill>
              <a:latin typeface="Bradley Hand ITC" panose="03070402050302030203" pitchFamily="66" charset="0"/>
              <a:cs typeface="+mn-cs"/>
              <a:sym typeface="Arial" charset="0"/>
            </a:endParaRPr>
          </a:p>
        </p:txBody>
      </p:sp>
    </p:spTree>
    <p:extLst>
      <p:ext uri="{BB962C8B-B14F-4D97-AF65-F5344CB8AC3E}">
        <p14:creationId xmlns:p14="http://schemas.microsoft.com/office/powerpoint/2010/main" val="3470262893"/>
      </p:ext>
    </p:extLst>
  </p:cSld>
  <p:clrMapOvr>
    <a:masterClrMapping/>
  </p:clrMapOvr>
  <p:transition advClick="0" advTm="30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 name="pole tekstowe 9">
            <a:extLst>
              <a:ext uri="{FF2B5EF4-FFF2-40B4-BE49-F238E27FC236}">
                <a16:creationId xmlns:a16="http://schemas.microsoft.com/office/drawing/2014/main" id="{A1F7656F-B7BC-4DF5-82AC-176894E5BC6D}"/>
              </a:ext>
            </a:extLst>
          </p:cNvPr>
          <p:cNvSpPr txBox="1"/>
          <p:nvPr/>
        </p:nvSpPr>
        <p:spPr>
          <a:xfrm>
            <a:off x="179512" y="1844824"/>
            <a:ext cx="8784976" cy="4154984"/>
          </a:xfrm>
          <a:prstGeom prst="rect">
            <a:avLst/>
          </a:prstGeom>
          <a:noFill/>
        </p:spPr>
        <p:txBody>
          <a:bodyPr wrap="square">
            <a:spAutoFit/>
          </a:bodyPr>
          <a:lstStyle/>
          <a:p>
            <a:pPr marL="342900" indent="-342900" algn="just">
              <a:buFont typeface="Wingdings" panose="05000000000000000000" pitchFamily="2" charset="2"/>
              <a:buChar char="§"/>
            </a:pPr>
            <a:r>
              <a:rPr lang="pl-PL" sz="2200" b="0" dirty="0" err="1">
                <a:solidFill>
                  <a:srgbClr val="002060"/>
                </a:solidFill>
              </a:rPr>
              <a:t>Standarization</a:t>
            </a:r>
            <a:r>
              <a:rPr lang="en-GB" sz="2200" b="0" dirty="0">
                <a:solidFill>
                  <a:srgbClr val="002060"/>
                </a:solidFill>
              </a:rPr>
              <a:t> method consists in normalizing a given somatic trait (e.g. body weight) of an individual to an average and standard deviation for age and sex, relative to a reference population according to the formula:</a:t>
            </a:r>
            <a:endParaRPr lang="pl-PL" sz="2200" b="0" dirty="0">
              <a:solidFill>
                <a:srgbClr val="002060"/>
              </a:solidFill>
            </a:endParaRPr>
          </a:p>
          <a:p>
            <a:pPr marL="342900" indent="-342900" algn="just">
              <a:buFont typeface="Wingdings" panose="05000000000000000000" pitchFamily="2" charset="2"/>
              <a:buChar char="§"/>
            </a:pPr>
            <a:endParaRPr lang="en-GB" sz="2200" b="0" dirty="0">
              <a:solidFill>
                <a:srgbClr val="002060"/>
              </a:solidFill>
            </a:endParaRPr>
          </a:p>
          <a:p>
            <a:pPr algn="just"/>
            <a:r>
              <a:rPr lang="pl-PL" sz="2200" b="0" dirty="0">
                <a:solidFill>
                  <a:srgbClr val="002060"/>
                </a:solidFill>
              </a:rPr>
              <a:t>			</a:t>
            </a:r>
            <a:r>
              <a:rPr lang="en-GB" sz="2200" b="0" dirty="0">
                <a:solidFill>
                  <a:srgbClr val="002060"/>
                </a:solidFill>
              </a:rPr>
              <a:t>SDS = </a:t>
            </a:r>
            <a:r>
              <a:rPr lang="en-GB" sz="2200" b="0" dirty="0" err="1">
                <a:solidFill>
                  <a:srgbClr val="002060"/>
                </a:solidFill>
              </a:rPr>
              <a:t>Xb</a:t>
            </a:r>
            <a:r>
              <a:rPr lang="en-GB" sz="2200" b="0" dirty="0">
                <a:solidFill>
                  <a:srgbClr val="002060"/>
                </a:solidFill>
              </a:rPr>
              <a:t> – </a:t>
            </a:r>
            <a:r>
              <a:rPr lang="pl-PL" sz="2200" b="0" dirty="0">
                <a:solidFill>
                  <a:srgbClr val="002060"/>
                </a:solidFill>
              </a:rPr>
              <a:t>(</a:t>
            </a:r>
            <a:r>
              <a:rPr lang="en-GB" sz="2200" b="0" dirty="0" err="1">
                <a:solidFill>
                  <a:srgbClr val="002060"/>
                </a:solidFill>
              </a:rPr>
              <a:t>Xn</a:t>
            </a:r>
            <a:r>
              <a:rPr lang="en-GB" sz="2200" b="0" dirty="0">
                <a:solidFill>
                  <a:srgbClr val="002060"/>
                </a:solidFill>
              </a:rPr>
              <a:t> /</a:t>
            </a:r>
            <a:r>
              <a:rPr lang="pl-PL" sz="2200" b="0" dirty="0">
                <a:solidFill>
                  <a:srgbClr val="002060"/>
                </a:solidFill>
              </a:rPr>
              <a:t> </a:t>
            </a:r>
            <a:r>
              <a:rPr lang="en-GB" sz="2200" b="0" dirty="0" err="1">
                <a:solidFill>
                  <a:srgbClr val="002060"/>
                </a:solidFill>
              </a:rPr>
              <a:t>SDn</a:t>
            </a:r>
            <a:r>
              <a:rPr lang="pl-PL" sz="2200" b="0" dirty="0">
                <a:solidFill>
                  <a:srgbClr val="002060"/>
                </a:solidFill>
              </a:rPr>
              <a:t>)</a:t>
            </a:r>
          </a:p>
          <a:p>
            <a:pPr algn="just"/>
            <a:endParaRPr lang="en-GB" sz="2200" b="0" dirty="0">
              <a:solidFill>
                <a:srgbClr val="002060"/>
              </a:solidFill>
            </a:endParaRPr>
          </a:p>
          <a:p>
            <a:pPr lvl="2" algn="just"/>
            <a:r>
              <a:rPr lang="en-GB" sz="2200" b="0" dirty="0">
                <a:solidFill>
                  <a:srgbClr val="002060"/>
                </a:solidFill>
              </a:rPr>
              <a:t>where: SDS - standardization result, </a:t>
            </a:r>
            <a:r>
              <a:rPr lang="en-GB" sz="2200" b="0" dirty="0" err="1">
                <a:solidFill>
                  <a:srgbClr val="002060"/>
                </a:solidFill>
              </a:rPr>
              <a:t>Xb</a:t>
            </a:r>
            <a:r>
              <a:rPr lang="en-GB" sz="2200" b="0" dirty="0">
                <a:solidFill>
                  <a:srgbClr val="002060"/>
                </a:solidFill>
              </a:rPr>
              <a:t> - measurement of the test person, </a:t>
            </a:r>
            <a:r>
              <a:rPr lang="en-GB" sz="2200" b="0" dirty="0" err="1">
                <a:solidFill>
                  <a:srgbClr val="002060"/>
                </a:solidFill>
              </a:rPr>
              <a:t>Xn</a:t>
            </a:r>
            <a:r>
              <a:rPr lang="en-GB" sz="2200" b="0" dirty="0">
                <a:solidFill>
                  <a:srgbClr val="002060"/>
                </a:solidFill>
              </a:rPr>
              <a:t> - average standard for a given age and gender class, </a:t>
            </a:r>
            <a:r>
              <a:rPr lang="en-GB" sz="2200" b="0" dirty="0" err="1">
                <a:solidFill>
                  <a:srgbClr val="002060"/>
                </a:solidFill>
              </a:rPr>
              <a:t>SDn</a:t>
            </a:r>
            <a:r>
              <a:rPr lang="en-GB" sz="2200" b="0" dirty="0">
                <a:solidFill>
                  <a:srgbClr val="002060"/>
                </a:solidFill>
              </a:rPr>
              <a:t> - standard deviation from standard for a given age and gender class.</a:t>
            </a:r>
          </a:p>
          <a:p>
            <a:pPr marL="342900" indent="-342900" algn="just">
              <a:buFont typeface="Wingdings" panose="05000000000000000000" pitchFamily="2" charset="2"/>
              <a:buChar char="§"/>
            </a:pPr>
            <a:endParaRPr lang="en-GB" sz="2200" b="0" dirty="0">
              <a:solidFill>
                <a:srgbClr val="002060"/>
              </a:solidFill>
            </a:endParaRPr>
          </a:p>
        </p:txBody>
      </p:sp>
      <p:sp>
        <p:nvSpPr>
          <p:cNvPr id="3" name="Prostokąt 2">
            <a:extLst>
              <a:ext uri="{FF2B5EF4-FFF2-40B4-BE49-F238E27FC236}">
                <a16:creationId xmlns:a16="http://schemas.microsoft.com/office/drawing/2014/main" id="{95A46A91-E499-46C2-B94B-D5241954C13F}"/>
              </a:ext>
            </a:extLst>
          </p:cNvPr>
          <p:cNvSpPr/>
          <p:nvPr/>
        </p:nvSpPr>
        <p:spPr>
          <a:xfrm>
            <a:off x="0" y="692696"/>
            <a:ext cx="9144000" cy="759182"/>
          </a:xfrm>
          <a:prstGeom prst="rect">
            <a:avLst/>
          </a:prstGeom>
        </p:spPr>
        <p:txBody>
          <a:bodyPr wrap="square">
            <a:spAutoFit/>
          </a:bodyPr>
          <a:lstStyle/>
          <a:p>
            <a:pPr algn="ctr">
              <a:spcAft>
                <a:spcPts val="400"/>
              </a:spcAft>
              <a:defRPr/>
            </a:pPr>
            <a:r>
              <a:rPr lang="en-GB" sz="2000" dirty="0">
                <a:solidFill>
                  <a:schemeClr val="accent2">
                    <a:lumMod val="75000"/>
                  </a:schemeClr>
                </a:solidFill>
              </a:rPr>
              <a:t>Application fields of Anthropological &amp; Morphometric parameters</a:t>
            </a:r>
            <a:endParaRPr lang="pl-PL" sz="2000" dirty="0">
              <a:solidFill>
                <a:schemeClr val="accent2">
                  <a:lumMod val="75000"/>
                </a:schemeClr>
              </a:solidFill>
            </a:endParaRPr>
          </a:p>
          <a:p>
            <a:pPr algn="ctr"/>
            <a:r>
              <a:rPr lang="en-GB" sz="2000" b="0" i="1" dirty="0">
                <a:solidFill>
                  <a:srgbClr val="002060"/>
                </a:solidFill>
                <a:highlight>
                  <a:srgbClr val="FFFF00"/>
                </a:highlight>
              </a:rPr>
              <a:t>Standardization of anthropometric measurement results</a:t>
            </a:r>
          </a:p>
        </p:txBody>
      </p:sp>
    </p:spTree>
    <p:extLst>
      <p:ext uri="{BB962C8B-B14F-4D97-AF65-F5344CB8AC3E}">
        <p14:creationId xmlns:p14="http://schemas.microsoft.com/office/powerpoint/2010/main" val="801781647"/>
      </p:ext>
    </p:extLst>
  </p:cSld>
  <p:clrMapOvr>
    <a:masterClrMapping/>
  </p:clrMapOvr>
  <p:transition advClick="0" advTm="300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E5415794-1D48-4851-B594-C1131F2AE585}"/>
              </a:ext>
            </a:extLst>
          </p:cNvPr>
          <p:cNvPicPr>
            <a:picLocks noChangeAspect="1"/>
          </p:cNvPicPr>
          <p:nvPr/>
        </p:nvPicPr>
        <p:blipFill>
          <a:blip r:embed="rId3"/>
          <a:stretch>
            <a:fillRect/>
          </a:stretch>
        </p:blipFill>
        <p:spPr>
          <a:xfrm>
            <a:off x="4716016" y="1893025"/>
            <a:ext cx="4141515" cy="4581128"/>
          </a:xfrm>
          <a:prstGeom prst="rect">
            <a:avLst/>
          </a:prstGeom>
        </p:spPr>
      </p:pic>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28B9937F-6FB0-4170-A270-96E0A5C60740}"/>
              </a:ext>
            </a:extLst>
          </p:cNvPr>
          <p:cNvSpPr/>
          <p:nvPr/>
        </p:nvSpPr>
        <p:spPr>
          <a:xfrm>
            <a:off x="0" y="692696"/>
            <a:ext cx="9144000" cy="1200329"/>
          </a:xfrm>
          <a:prstGeom prst="rect">
            <a:avLst/>
          </a:prstGeom>
        </p:spPr>
        <p:txBody>
          <a:bodyPr wrap="square">
            <a:spAutoFit/>
          </a:bodyPr>
          <a:lstStyle/>
          <a:p>
            <a:pPr algn="ctr">
              <a:spcAft>
                <a:spcPts val="400"/>
              </a:spcAft>
              <a:defRPr/>
            </a:pPr>
            <a:r>
              <a:rPr lang="en-GB" sz="2400" dirty="0">
                <a:solidFill>
                  <a:schemeClr val="accent2">
                    <a:lumMod val="75000"/>
                  </a:schemeClr>
                </a:solidFill>
              </a:rPr>
              <a:t>Motion Capture systems applications for anthropometric parameters monitoring during normal activity, sport or physiotherapy: </a:t>
            </a:r>
            <a:r>
              <a:rPr lang="en-GB" sz="2400" i="1" dirty="0">
                <a:solidFill>
                  <a:schemeClr val="accent2">
                    <a:lumMod val="75000"/>
                  </a:schemeClr>
                </a:solidFill>
              </a:rPr>
              <a:t>Marker based or Marker-less </a:t>
            </a:r>
            <a:r>
              <a:rPr lang="en-GB" sz="2400" dirty="0">
                <a:solidFill>
                  <a:schemeClr val="accent2">
                    <a:lumMod val="75000"/>
                  </a:schemeClr>
                </a:solidFill>
              </a:rPr>
              <a:t>technology</a:t>
            </a:r>
            <a:endParaRPr lang="en-GB" sz="2400" i="1" dirty="0">
              <a:solidFill>
                <a:schemeClr val="accent2">
                  <a:lumMod val="75000"/>
                </a:schemeClr>
              </a:solidFill>
            </a:endParaRPr>
          </a:p>
        </p:txBody>
      </p:sp>
      <p:sp>
        <p:nvSpPr>
          <p:cNvPr id="10" name="pole tekstowe 9">
            <a:extLst>
              <a:ext uri="{FF2B5EF4-FFF2-40B4-BE49-F238E27FC236}">
                <a16:creationId xmlns:a16="http://schemas.microsoft.com/office/drawing/2014/main" id="{755F69BF-74C1-4C9D-9E25-93BA903EB3D1}"/>
              </a:ext>
            </a:extLst>
          </p:cNvPr>
          <p:cNvSpPr txBox="1"/>
          <p:nvPr/>
        </p:nvSpPr>
        <p:spPr>
          <a:xfrm>
            <a:off x="107504" y="2216388"/>
            <a:ext cx="5112568" cy="3477875"/>
          </a:xfrm>
          <a:prstGeom prst="rect">
            <a:avLst/>
          </a:prstGeom>
          <a:noFill/>
        </p:spPr>
        <p:txBody>
          <a:bodyPr wrap="square">
            <a:spAutoFit/>
          </a:bodyPr>
          <a:lstStyle/>
          <a:p>
            <a:pPr marL="285750" indent="-285750">
              <a:buFont typeface="Arial" panose="020B0604020202020204" pitchFamily="34" charset="0"/>
              <a:buChar char="•"/>
            </a:pPr>
            <a:r>
              <a:rPr lang="en-GB" sz="2000" b="0" dirty="0">
                <a:solidFill>
                  <a:schemeClr val="accent2">
                    <a:lumMod val="75000"/>
                  </a:schemeClr>
                </a:solidFill>
              </a:rPr>
              <a:t>Complex Motion Capture System can integrate, synchronize &amp; manage multimodal information in real time coming from:</a:t>
            </a:r>
          </a:p>
          <a:p>
            <a:pPr marL="800100" lvl="1" indent="-342900">
              <a:buFont typeface="Wingdings" panose="05000000000000000000" pitchFamily="2" charset="2"/>
              <a:buChar char="Ø"/>
            </a:pPr>
            <a:r>
              <a:rPr lang="en-GB" sz="2000" b="0" dirty="0">
                <a:solidFill>
                  <a:schemeClr val="accent2">
                    <a:lumMod val="75000"/>
                  </a:schemeClr>
                </a:solidFill>
              </a:rPr>
              <a:t>Electromyography monitor,</a:t>
            </a:r>
          </a:p>
          <a:p>
            <a:pPr marL="800100" lvl="1" indent="-342900">
              <a:buFont typeface="Wingdings" panose="05000000000000000000" pitchFamily="2" charset="2"/>
              <a:buChar char="Ø"/>
            </a:pPr>
            <a:r>
              <a:rPr lang="en-GB" sz="2000" b="0" dirty="0" err="1">
                <a:solidFill>
                  <a:schemeClr val="accent2">
                    <a:lumMod val="75000"/>
                  </a:schemeClr>
                </a:solidFill>
              </a:rPr>
              <a:t>Sensorized</a:t>
            </a:r>
            <a:r>
              <a:rPr lang="en-GB" sz="2000" b="0" dirty="0">
                <a:solidFill>
                  <a:schemeClr val="accent2">
                    <a:lumMod val="75000"/>
                  </a:schemeClr>
                </a:solidFill>
              </a:rPr>
              <a:t> force feet platforms</a:t>
            </a:r>
          </a:p>
          <a:p>
            <a:pPr marL="800100" lvl="1" indent="-342900">
              <a:buFont typeface="Wingdings" panose="05000000000000000000" pitchFamily="2" charset="2"/>
              <a:buChar char="Ø"/>
            </a:pPr>
            <a:r>
              <a:rPr lang="en-GB" sz="2000" b="0" dirty="0">
                <a:solidFill>
                  <a:schemeClr val="accent2">
                    <a:lumMod val="75000"/>
                  </a:schemeClr>
                </a:solidFill>
              </a:rPr>
              <a:t>External cameras (mainly IR),</a:t>
            </a:r>
          </a:p>
          <a:p>
            <a:pPr marL="800100" lvl="1" indent="-342900">
              <a:buFont typeface="Wingdings" panose="05000000000000000000" pitchFamily="2" charset="2"/>
              <a:buChar char="Ø"/>
            </a:pPr>
            <a:r>
              <a:rPr lang="en-GB" sz="2000" b="0" dirty="0">
                <a:solidFill>
                  <a:schemeClr val="accent2">
                    <a:lumMod val="75000"/>
                  </a:schemeClr>
                </a:solidFill>
              </a:rPr>
              <a:t>Additional channels for the integration and synchronization of signals acquired from other, external devices.</a:t>
            </a:r>
          </a:p>
        </p:txBody>
      </p:sp>
      <p:sp>
        <p:nvSpPr>
          <p:cNvPr id="12" name="pole tekstowe 11">
            <a:extLst>
              <a:ext uri="{FF2B5EF4-FFF2-40B4-BE49-F238E27FC236}">
                <a16:creationId xmlns:a16="http://schemas.microsoft.com/office/drawing/2014/main" id="{6840949C-DD2D-4841-B4EC-A58FA5D26742}"/>
              </a:ext>
            </a:extLst>
          </p:cNvPr>
          <p:cNvSpPr txBox="1"/>
          <p:nvPr/>
        </p:nvSpPr>
        <p:spPr>
          <a:xfrm>
            <a:off x="4571999" y="6351042"/>
            <a:ext cx="4464497" cy="523220"/>
          </a:xfrm>
          <a:prstGeom prst="rect">
            <a:avLst/>
          </a:prstGeom>
          <a:noFill/>
        </p:spPr>
        <p:txBody>
          <a:bodyPr wrap="square">
            <a:spAutoFit/>
          </a:bodyPr>
          <a:lstStyle/>
          <a:p>
            <a:pPr algn="ctr"/>
            <a:r>
              <a:rPr lang="en-GB" sz="1400" i="1" dirty="0">
                <a:solidFill>
                  <a:srgbClr val="0070C0"/>
                </a:solidFill>
              </a:rPr>
              <a:t>Marker placement </a:t>
            </a:r>
            <a:r>
              <a:rPr lang="en-GB" sz="1400" i="1" dirty="0" err="1">
                <a:solidFill>
                  <a:srgbClr val="0070C0"/>
                </a:solidFill>
              </a:rPr>
              <a:t>accor</a:t>
            </a:r>
            <a:r>
              <a:rPr lang="pl-PL" sz="1400" i="1" dirty="0">
                <a:solidFill>
                  <a:srgbClr val="0070C0"/>
                </a:solidFill>
              </a:rPr>
              <a:t>d</a:t>
            </a:r>
            <a:r>
              <a:rPr lang="en-GB" sz="1400" i="1" dirty="0" err="1">
                <a:solidFill>
                  <a:srgbClr val="0070C0"/>
                </a:solidFill>
              </a:rPr>
              <a:t>ing</a:t>
            </a:r>
            <a:r>
              <a:rPr lang="en-GB" sz="1400" i="1" dirty="0">
                <a:solidFill>
                  <a:srgbClr val="0070C0"/>
                </a:solidFill>
              </a:rPr>
              <a:t> to motion capture system requirements</a:t>
            </a:r>
          </a:p>
        </p:txBody>
      </p:sp>
    </p:spTree>
    <p:extLst>
      <p:ext uri="{BB962C8B-B14F-4D97-AF65-F5344CB8AC3E}">
        <p14:creationId xmlns:p14="http://schemas.microsoft.com/office/powerpoint/2010/main" val="921861702"/>
      </p:ext>
    </p:extLst>
  </p:cSld>
  <p:clrMapOvr>
    <a:masterClrMapping/>
  </p:clrMapOvr>
  <p:transition advClick="0" advTm="300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28B9937F-6FB0-4170-A270-96E0A5C60740}"/>
              </a:ext>
            </a:extLst>
          </p:cNvPr>
          <p:cNvSpPr/>
          <p:nvPr/>
        </p:nvSpPr>
        <p:spPr>
          <a:xfrm>
            <a:off x="0" y="692696"/>
            <a:ext cx="9144000" cy="1015663"/>
          </a:xfrm>
          <a:prstGeom prst="rect">
            <a:avLst/>
          </a:prstGeom>
        </p:spPr>
        <p:txBody>
          <a:bodyPr wrap="square">
            <a:spAutoFit/>
          </a:bodyPr>
          <a:lstStyle/>
          <a:p>
            <a:pPr algn="ctr">
              <a:spcAft>
                <a:spcPts val="400"/>
              </a:spcAft>
              <a:defRPr/>
            </a:pPr>
            <a:r>
              <a:rPr lang="pl-PL" sz="2000" dirty="0">
                <a:solidFill>
                  <a:schemeClr val="accent2">
                    <a:lumMod val="75000"/>
                  </a:schemeClr>
                </a:solidFill>
              </a:rPr>
              <a:t>M</a:t>
            </a:r>
            <a:r>
              <a:rPr lang="en-GB" sz="2000" dirty="0" err="1">
                <a:solidFill>
                  <a:schemeClr val="accent2">
                    <a:lumMod val="75000"/>
                  </a:schemeClr>
                </a:solidFill>
              </a:rPr>
              <a:t>arker</a:t>
            </a:r>
            <a:r>
              <a:rPr lang="en-GB" sz="2000" dirty="0">
                <a:solidFill>
                  <a:schemeClr val="accent2">
                    <a:lumMod val="75000"/>
                  </a:schemeClr>
                </a:solidFill>
              </a:rPr>
              <a:t> less systems (e.g. </a:t>
            </a:r>
            <a:r>
              <a:rPr lang="en-GB" sz="2000" dirty="0" err="1">
                <a:solidFill>
                  <a:schemeClr val="accent2">
                    <a:lumMod val="75000"/>
                  </a:schemeClr>
                </a:solidFill>
              </a:rPr>
              <a:t>kinect</a:t>
            </a:r>
            <a:r>
              <a:rPr lang="en-GB" sz="2000" dirty="0">
                <a:solidFill>
                  <a:schemeClr val="accent2">
                    <a:lumMod val="75000"/>
                  </a:schemeClr>
                </a:solidFill>
              </a:rPr>
              <a:t>) as an alternative for  marker based (e.g. BTS IR cameras) systems, which are more time-consuming and error sensitive.</a:t>
            </a:r>
          </a:p>
        </p:txBody>
      </p:sp>
      <p:pic>
        <p:nvPicPr>
          <p:cNvPr id="1026" name="Picture 2" descr="Sensors 20 03899 g001">
            <a:extLst>
              <a:ext uri="{FF2B5EF4-FFF2-40B4-BE49-F238E27FC236}">
                <a16:creationId xmlns:a16="http://schemas.microsoft.com/office/drawing/2014/main" id="{7FE92352-5134-4E51-AA58-5DDC87EFFE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4927" y="2590066"/>
            <a:ext cx="4553194" cy="2908985"/>
          </a:xfrm>
          <a:prstGeom prst="rect">
            <a:avLst/>
          </a:prstGeom>
          <a:noFill/>
          <a:extLst>
            <a:ext uri="{909E8E84-426E-40DD-AFC4-6F175D3DCCD1}">
              <a14:hiddenFill xmlns:a14="http://schemas.microsoft.com/office/drawing/2010/main">
                <a:solidFill>
                  <a:srgbClr val="FFFFFF"/>
                </a:solidFill>
              </a14:hiddenFill>
            </a:ext>
          </a:extLst>
        </p:spPr>
      </p:pic>
      <p:sp>
        <p:nvSpPr>
          <p:cNvPr id="14" name="pole tekstowe 13">
            <a:extLst>
              <a:ext uri="{FF2B5EF4-FFF2-40B4-BE49-F238E27FC236}">
                <a16:creationId xmlns:a16="http://schemas.microsoft.com/office/drawing/2014/main" id="{410C85E9-3DF1-4DCC-92FC-C97B5A6923F4}"/>
              </a:ext>
            </a:extLst>
          </p:cNvPr>
          <p:cNvSpPr txBox="1"/>
          <p:nvPr/>
        </p:nvSpPr>
        <p:spPr>
          <a:xfrm>
            <a:off x="-33490" y="1589273"/>
            <a:ext cx="9137078" cy="646331"/>
          </a:xfrm>
          <a:prstGeom prst="rect">
            <a:avLst/>
          </a:prstGeom>
          <a:noFill/>
        </p:spPr>
        <p:txBody>
          <a:bodyPr wrap="square">
            <a:spAutoFit/>
          </a:bodyPr>
          <a:lstStyle/>
          <a:p>
            <a:pPr algn="just"/>
            <a:r>
              <a:rPr lang="pl-PL" sz="1800" dirty="0">
                <a:solidFill>
                  <a:srgbClr val="0070C0"/>
                </a:solidFill>
              </a:rPr>
              <a:t>MS </a:t>
            </a:r>
            <a:r>
              <a:rPr lang="en-GB" sz="1800" dirty="0">
                <a:solidFill>
                  <a:srgbClr val="0070C0"/>
                </a:solidFill>
              </a:rPr>
              <a:t>Kinect system for providing the joint trajectories of both</a:t>
            </a:r>
            <a:r>
              <a:rPr lang="pl-PL" sz="1800" dirty="0">
                <a:solidFill>
                  <a:srgbClr val="0070C0"/>
                </a:solidFill>
              </a:rPr>
              <a:t> </a:t>
            </a:r>
            <a:r>
              <a:rPr lang="en-GB" sz="1800" dirty="0">
                <a:solidFill>
                  <a:srgbClr val="0070C0"/>
                </a:solidFill>
              </a:rPr>
              <a:t>upper limb body segments and exoskeleton lower limbs</a:t>
            </a:r>
            <a:r>
              <a:rPr lang="pl-PL" sz="1800" dirty="0">
                <a:solidFill>
                  <a:srgbClr val="0070C0"/>
                </a:solidFill>
              </a:rPr>
              <a:t> </a:t>
            </a:r>
            <a:r>
              <a:rPr lang="pl-PL" sz="1800" dirty="0" err="1">
                <a:solidFill>
                  <a:srgbClr val="0070C0"/>
                </a:solidFill>
              </a:rPr>
              <a:t>application</a:t>
            </a:r>
            <a:r>
              <a:rPr lang="pl-PL" sz="1800" dirty="0">
                <a:solidFill>
                  <a:srgbClr val="0070C0"/>
                </a:solidFill>
              </a:rPr>
              <a:t> for </a:t>
            </a:r>
            <a:r>
              <a:rPr lang="pl-PL" sz="1800" dirty="0" err="1">
                <a:solidFill>
                  <a:srgbClr val="0070C0"/>
                </a:solidFill>
              </a:rPr>
              <a:t>gait</a:t>
            </a:r>
            <a:r>
              <a:rPr lang="pl-PL" sz="1800" dirty="0">
                <a:solidFill>
                  <a:srgbClr val="0070C0"/>
                </a:solidFill>
              </a:rPr>
              <a:t> </a:t>
            </a:r>
            <a:r>
              <a:rPr lang="pl-PL" sz="1800" dirty="0" err="1">
                <a:solidFill>
                  <a:srgbClr val="0070C0"/>
                </a:solidFill>
              </a:rPr>
              <a:t>parameters</a:t>
            </a:r>
            <a:r>
              <a:rPr lang="pl-PL" sz="1800" dirty="0">
                <a:solidFill>
                  <a:srgbClr val="0070C0"/>
                </a:solidFill>
              </a:rPr>
              <a:t> monitoring</a:t>
            </a:r>
            <a:endParaRPr lang="en-GB" sz="1800" dirty="0">
              <a:solidFill>
                <a:srgbClr val="0070C0"/>
              </a:solidFill>
            </a:endParaRPr>
          </a:p>
        </p:txBody>
      </p:sp>
      <p:pic>
        <p:nvPicPr>
          <p:cNvPr id="2050" name="Picture 2" descr="Sensors | Free Full-Text | Validation of Marker-Less System for the  Assessment of Upper Joints Reaction Forces in Exoskeleton Users | HTML">
            <a:extLst>
              <a:ext uri="{FF2B5EF4-FFF2-40B4-BE49-F238E27FC236}">
                <a16:creationId xmlns:a16="http://schemas.microsoft.com/office/drawing/2014/main" id="{1B093CF0-B70C-4D01-A74C-21400CDFF0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396" y="2359812"/>
            <a:ext cx="4465595" cy="3369494"/>
          </a:xfrm>
          <a:prstGeom prst="rect">
            <a:avLst/>
          </a:prstGeom>
          <a:noFill/>
          <a:extLst>
            <a:ext uri="{909E8E84-426E-40DD-AFC4-6F175D3DCCD1}">
              <a14:hiddenFill xmlns:a14="http://schemas.microsoft.com/office/drawing/2010/main">
                <a:solidFill>
                  <a:srgbClr val="FFFFFF"/>
                </a:solidFill>
              </a14:hiddenFill>
            </a:ext>
          </a:extLst>
        </p:spPr>
      </p:pic>
      <p:sp>
        <p:nvSpPr>
          <p:cNvPr id="3" name="pole tekstowe 2">
            <a:extLst>
              <a:ext uri="{FF2B5EF4-FFF2-40B4-BE49-F238E27FC236}">
                <a16:creationId xmlns:a16="http://schemas.microsoft.com/office/drawing/2014/main" id="{CB1063BB-8B05-4951-8902-690414118D4A}"/>
              </a:ext>
            </a:extLst>
          </p:cNvPr>
          <p:cNvSpPr txBox="1"/>
          <p:nvPr/>
        </p:nvSpPr>
        <p:spPr>
          <a:xfrm>
            <a:off x="9872" y="5763217"/>
            <a:ext cx="9074127" cy="307777"/>
          </a:xfrm>
          <a:prstGeom prst="rect">
            <a:avLst/>
          </a:prstGeom>
          <a:noFill/>
        </p:spPr>
        <p:txBody>
          <a:bodyPr wrap="square">
            <a:spAutoFit/>
          </a:bodyPr>
          <a:lstStyle/>
          <a:p>
            <a:r>
              <a:rPr lang="pl-PL" sz="1400" dirty="0">
                <a:solidFill>
                  <a:srgbClr val="0070C0"/>
                </a:solidFill>
              </a:rPr>
              <a:t>BTS (</a:t>
            </a:r>
            <a:r>
              <a:rPr lang="pl-PL" sz="1400" dirty="0" err="1">
                <a:solidFill>
                  <a:srgbClr val="0070C0"/>
                </a:solidFill>
              </a:rPr>
              <a:t>gold</a:t>
            </a:r>
            <a:r>
              <a:rPr lang="pl-PL" sz="1400" dirty="0">
                <a:solidFill>
                  <a:srgbClr val="0070C0"/>
                </a:solidFill>
              </a:rPr>
              <a:t> </a:t>
            </a:r>
            <a:r>
              <a:rPr lang="pl-PL" sz="1400" dirty="0" err="1">
                <a:solidFill>
                  <a:srgbClr val="0070C0"/>
                </a:solidFill>
              </a:rPr>
              <a:t>std</a:t>
            </a:r>
            <a:r>
              <a:rPr lang="pl-PL" sz="1400" dirty="0">
                <a:solidFill>
                  <a:srgbClr val="0070C0"/>
                </a:solidFill>
              </a:rPr>
              <a:t>.) with IR </a:t>
            </a:r>
            <a:r>
              <a:rPr lang="pl-PL" sz="1400" dirty="0" err="1">
                <a:solidFill>
                  <a:srgbClr val="0070C0"/>
                </a:solidFill>
              </a:rPr>
              <a:t>cameras</a:t>
            </a:r>
            <a:r>
              <a:rPr lang="pl-PL" sz="1400" dirty="0">
                <a:solidFill>
                  <a:srgbClr val="0070C0"/>
                </a:solidFill>
              </a:rPr>
              <a:t>,  Kinect system &amp; </a:t>
            </a:r>
            <a:r>
              <a:rPr lang="pl-PL" sz="1400" dirty="0" err="1">
                <a:solidFill>
                  <a:srgbClr val="0070C0"/>
                </a:solidFill>
              </a:rPr>
              <a:t>force</a:t>
            </a:r>
            <a:r>
              <a:rPr lang="pl-PL" sz="1400" dirty="0">
                <a:solidFill>
                  <a:srgbClr val="0070C0"/>
                </a:solidFill>
              </a:rPr>
              <a:t> </a:t>
            </a:r>
            <a:r>
              <a:rPr lang="pl-PL" sz="1400" dirty="0" err="1">
                <a:solidFill>
                  <a:srgbClr val="0070C0"/>
                </a:solidFill>
              </a:rPr>
              <a:t>sensitive</a:t>
            </a:r>
            <a:r>
              <a:rPr lang="pl-PL" sz="1400" dirty="0">
                <a:solidFill>
                  <a:srgbClr val="0070C0"/>
                </a:solidFill>
              </a:rPr>
              <a:t> </a:t>
            </a:r>
            <a:r>
              <a:rPr lang="pl-PL" sz="1400" dirty="0" err="1">
                <a:solidFill>
                  <a:srgbClr val="0070C0"/>
                </a:solidFill>
              </a:rPr>
              <a:t>feet</a:t>
            </a:r>
            <a:r>
              <a:rPr lang="pl-PL" sz="1400" dirty="0">
                <a:solidFill>
                  <a:srgbClr val="0070C0"/>
                </a:solidFill>
              </a:rPr>
              <a:t> </a:t>
            </a:r>
            <a:r>
              <a:rPr lang="pl-PL" sz="1400" dirty="0" err="1">
                <a:solidFill>
                  <a:srgbClr val="0070C0"/>
                </a:solidFill>
              </a:rPr>
              <a:t>platforms</a:t>
            </a:r>
            <a:r>
              <a:rPr lang="pl-PL" sz="1400" dirty="0">
                <a:solidFill>
                  <a:srgbClr val="0070C0"/>
                </a:solidFill>
              </a:rPr>
              <a:t> </a:t>
            </a:r>
            <a:endParaRPr lang="en-GB" sz="1400" dirty="0">
              <a:solidFill>
                <a:srgbClr val="0070C0"/>
              </a:solidFill>
            </a:endParaRPr>
          </a:p>
        </p:txBody>
      </p:sp>
    </p:spTree>
    <p:extLst>
      <p:ext uri="{BB962C8B-B14F-4D97-AF65-F5344CB8AC3E}">
        <p14:creationId xmlns:p14="http://schemas.microsoft.com/office/powerpoint/2010/main" val="994001744"/>
      </p:ext>
    </p:extLst>
  </p:cSld>
  <p:clrMapOvr>
    <a:masterClrMapping/>
  </p:clrMapOvr>
  <p:transition advClick="0" advTm="300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28B9937F-6FB0-4170-A270-96E0A5C60740}"/>
              </a:ext>
            </a:extLst>
          </p:cNvPr>
          <p:cNvSpPr/>
          <p:nvPr/>
        </p:nvSpPr>
        <p:spPr>
          <a:xfrm>
            <a:off x="0" y="692696"/>
            <a:ext cx="9144000" cy="1015663"/>
          </a:xfrm>
          <a:prstGeom prst="rect">
            <a:avLst/>
          </a:prstGeom>
        </p:spPr>
        <p:txBody>
          <a:bodyPr wrap="square">
            <a:spAutoFit/>
          </a:bodyPr>
          <a:lstStyle/>
          <a:p>
            <a:pPr algn="ctr">
              <a:spcAft>
                <a:spcPts val="400"/>
              </a:spcAft>
              <a:defRPr/>
            </a:pPr>
            <a:r>
              <a:rPr lang="pl-PL" sz="2000" dirty="0">
                <a:solidFill>
                  <a:schemeClr val="accent2">
                    <a:lumMod val="75000"/>
                  </a:schemeClr>
                </a:solidFill>
              </a:rPr>
              <a:t>M</a:t>
            </a:r>
            <a:r>
              <a:rPr lang="en-GB" sz="2000" dirty="0" err="1">
                <a:solidFill>
                  <a:schemeClr val="accent2">
                    <a:lumMod val="75000"/>
                  </a:schemeClr>
                </a:solidFill>
              </a:rPr>
              <a:t>arker</a:t>
            </a:r>
            <a:r>
              <a:rPr lang="en-GB" sz="2000" dirty="0">
                <a:solidFill>
                  <a:schemeClr val="accent2">
                    <a:lumMod val="75000"/>
                  </a:schemeClr>
                </a:solidFill>
              </a:rPr>
              <a:t> less systems (e.g. </a:t>
            </a:r>
            <a:r>
              <a:rPr lang="en-GB" sz="2000" dirty="0" err="1">
                <a:solidFill>
                  <a:schemeClr val="accent2">
                    <a:lumMod val="75000"/>
                  </a:schemeClr>
                </a:solidFill>
              </a:rPr>
              <a:t>kinect</a:t>
            </a:r>
            <a:r>
              <a:rPr lang="en-GB" sz="2000" dirty="0">
                <a:solidFill>
                  <a:schemeClr val="accent2">
                    <a:lumMod val="75000"/>
                  </a:schemeClr>
                </a:solidFill>
              </a:rPr>
              <a:t>) as an alternative for  marker based (e.g. BTS IR cameras) systems, which are more time-consuming and error sensitive.</a:t>
            </a:r>
          </a:p>
        </p:txBody>
      </p:sp>
      <p:pic>
        <p:nvPicPr>
          <p:cNvPr id="1026" name="Picture 2" descr="Sensors 20 03899 g001">
            <a:extLst>
              <a:ext uri="{FF2B5EF4-FFF2-40B4-BE49-F238E27FC236}">
                <a16:creationId xmlns:a16="http://schemas.microsoft.com/office/drawing/2014/main" id="{7FE92352-5134-4E51-AA58-5DDC87EFFE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539" y="2484277"/>
            <a:ext cx="4910125" cy="313702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ensors 20 03899 g002">
            <a:extLst>
              <a:ext uri="{FF2B5EF4-FFF2-40B4-BE49-F238E27FC236}">
                <a16:creationId xmlns:a16="http://schemas.microsoft.com/office/drawing/2014/main" id="{55E5DD98-F5BF-4164-8F96-E0C1E0520D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8473" y="2354974"/>
            <a:ext cx="3482779" cy="3093257"/>
          </a:xfrm>
          <a:prstGeom prst="rect">
            <a:avLst/>
          </a:prstGeom>
          <a:noFill/>
          <a:extLst>
            <a:ext uri="{909E8E84-426E-40DD-AFC4-6F175D3DCCD1}">
              <a14:hiddenFill xmlns:a14="http://schemas.microsoft.com/office/drawing/2010/main">
                <a:solidFill>
                  <a:srgbClr val="FFFFFF"/>
                </a:solidFill>
              </a14:hiddenFill>
            </a:ext>
          </a:extLst>
        </p:spPr>
      </p:pic>
      <p:sp>
        <p:nvSpPr>
          <p:cNvPr id="13" name="pole tekstowe 12">
            <a:extLst>
              <a:ext uri="{FF2B5EF4-FFF2-40B4-BE49-F238E27FC236}">
                <a16:creationId xmlns:a16="http://schemas.microsoft.com/office/drawing/2014/main" id="{8416C3F3-4D20-4A80-AF62-784CB1A2E227}"/>
              </a:ext>
            </a:extLst>
          </p:cNvPr>
          <p:cNvSpPr txBox="1"/>
          <p:nvPr/>
        </p:nvSpPr>
        <p:spPr>
          <a:xfrm>
            <a:off x="5178473" y="5600860"/>
            <a:ext cx="3925114" cy="523220"/>
          </a:xfrm>
          <a:prstGeom prst="rect">
            <a:avLst/>
          </a:prstGeom>
          <a:noFill/>
        </p:spPr>
        <p:txBody>
          <a:bodyPr wrap="square">
            <a:spAutoFit/>
          </a:bodyPr>
          <a:lstStyle/>
          <a:p>
            <a:pPr algn="ctr"/>
            <a:r>
              <a:rPr lang="en-GB" sz="1400" dirty="0">
                <a:solidFill>
                  <a:srgbClr val="0070C0"/>
                </a:solidFill>
              </a:rPr>
              <a:t>Skeletal data provided by the Kinect </a:t>
            </a:r>
            <a:r>
              <a:rPr lang="pl-PL" sz="1400" dirty="0">
                <a:solidFill>
                  <a:srgbClr val="0070C0"/>
                </a:solidFill>
              </a:rPr>
              <a:t>system with the </a:t>
            </a:r>
            <a:r>
              <a:rPr lang="en-GB" sz="1400" dirty="0">
                <a:solidFill>
                  <a:srgbClr val="0070C0"/>
                </a:solidFill>
              </a:rPr>
              <a:t>graphical representation.</a:t>
            </a:r>
          </a:p>
        </p:txBody>
      </p:sp>
      <p:sp>
        <p:nvSpPr>
          <p:cNvPr id="14" name="pole tekstowe 13">
            <a:extLst>
              <a:ext uri="{FF2B5EF4-FFF2-40B4-BE49-F238E27FC236}">
                <a16:creationId xmlns:a16="http://schemas.microsoft.com/office/drawing/2014/main" id="{410C85E9-3DF1-4DCC-92FC-C97B5A6923F4}"/>
              </a:ext>
            </a:extLst>
          </p:cNvPr>
          <p:cNvSpPr txBox="1"/>
          <p:nvPr/>
        </p:nvSpPr>
        <p:spPr>
          <a:xfrm>
            <a:off x="-33490" y="1589273"/>
            <a:ext cx="9137078" cy="646331"/>
          </a:xfrm>
          <a:prstGeom prst="rect">
            <a:avLst/>
          </a:prstGeom>
          <a:noFill/>
        </p:spPr>
        <p:txBody>
          <a:bodyPr wrap="square">
            <a:spAutoFit/>
          </a:bodyPr>
          <a:lstStyle/>
          <a:p>
            <a:pPr algn="just"/>
            <a:r>
              <a:rPr lang="pl-PL" sz="1800" dirty="0">
                <a:solidFill>
                  <a:srgbClr val="0070C0"/>
                </a:solidFill>
              </a:rPr>
              <a:t>MS </a:t>
            </a:r>
            <a:r>
              <a:rPr lang="en-GB" sz="1800" dirty="0">
                <a:solidFill>
                  <a:srgbClr val="0070C0"/>
                </a:solidFill>
              </a:rPr>
              <a:t>Kinect system for providing the joint trajectories of both</a:t>
            </a:r>
            <a:r>
              <a:rPr lang="pl-PL" sz="1800" dirty="0">
                <a:solidFill>
                  <a:srgbClr val="0070C0"/>
                </a:solidFill>
              </a:rPr>
              <a:t> </a:t>
            </a:r>
            <a:r>
              <a:rPr lang="en-GB" sz="1800" dirty="0">
                <a:solidFill>
                  <a:srgbClr val="0070C0"/>
                </a:solidFill>
              </a:rPr>
              <a:t>upper limb body segments and exoskeleton lower limbs</a:t>
            </a:r>
            <a:r>
              <a:rPr lang="pl-PL" sz="1800" dirty="0">
                <a:solidFill>
                  <a:srgbClr val="0070C0"/>
                </a:solidFill>
              </a:rPr>
              <a:t> </a:t>
            </a:r>
            <a:r>
              <a:rPr lang="pl-PL" sz="1800" dirty="0" err="1">
                <a:solidFill>
                  <a:srgbClr val="0070C0"/>
                </a:solidFill>
              </a:rPr>
              <a:t>application</a:t>
            </a:r>
            <a:r>
              <a:rPr lang="pl-PL" sz="1800" dirty="0">
                <a:solidFill>
                  <a:srgbClr val="0070C0"/>
                </a:solidFill>
              </a:rPr>
              <a:t> for </a:t>
            </a:r>
            <a:r>
              <a:rPr lang="pl-PL" sz="1800" dirty="0" err="1">
                <a:solidFill>
                  <a:srgbClr val="0070C0"/>
                </a:solidFill>
              </a:rPr>
              <a:t>gait</a:t>
            </a:r>
            <a:r>
              <a:rPr lang="pl-PL" sz="1800" dirty="0">
                <a:solidFill>
                  <a:srgbClr val="0070C0"/>
                </a:solidFill>
              </a:rPr>
              <a:t> </a:t>
            </a:r>
            <a:r>
              <a:rPr lang="pl-PL" sz="1800" dirty="0" err="1">
                <a:solidFill>
                  <a:srgbClr val="0070C0"/>
                </a:solidFill>
              </a:rPr>
              <a:t>parameters</a:t>
            </a:r>
            <a:r>
              <a:rPr lang="pl-PL" sz="1800" dirty="0">
                <a:solidFill>
                  <a:srgbClr val="0070C0"/>
                </a:solidFill>
              </a:rPr>
              <a:t> monitoring</a:t>
            </a:r>
            <a:endParaRPr lang="en-GB" sz="1800" dirty="0">
              <a:solidFill>
                <a:srgbClr val="0070C0"/>
              </a:solidFill>
            </a:endParaRPr>
          </a:p>
        </p:txBody>
      </p:sp>
    </p:spTree>
    <p:extLst>
      <p:ext uri="{BB962C8B-B14F-4D97-AF65-F5344CB8AC3E}">
        <p14:creationId xmlns:p14="http://schemas.microsoft.com/office/powerpoint/2010/main" val="1973258019"/>
      </p:ext>
    </p:extLst>
  </p:cSld>
  <p:clrMapOvr>
    <a:masterClrMapping/>
  </p:clrMapOvr>
  <p:transition advClick="0" advTm="300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28B9937F-6FB0-4170-A270-96E0A5C60740}"/>
              </a:ext>
            </a:extLst>
          </p:cNvPr>
          <p:cNvSpPr/>
          <p:nvPr/>
        </p:nvSpPr>
        <p:spPr>
          <a:xfrm>
            <a:off x="0" y="692696"/>
            <a:ext cx="9144000" cy="1015663"/>
          </a:xfrm>
          <a:prstGeom prst="rect">
            <a:avLst/>
          </a:prstGeom>
        </p:spPr>
        <p:txBody>
          <a:bodyPr wrap="square">
            <a:spAutoFit/>
          </a:bodyPr>
          <a:lstStyle/>
          <a:p>
            <a:pPr algn="ctr">
              <a:spcAft>
                <a:spcPts val="400"/>
              </a:spcAft>
              <a:defRPr/>
            </a:pPr>
            <a:r>
              <a:rPr lang="pl-PL" sz="2000" dirty="0">
                <a:solidFill>
                  <a:schemeClr val="accent2">
                    <a:lumMod val="75000"/>
                  </a:schemeClr>
                </a:solidFill>
              </a:rPr>
              <a:t>M</a:t>
            </a:r>
            <a:r>
              <a:rPr lang="en-GB" sz="2000" dirty="0" err="1">
                <a:solidFill>
                  <a:schemeClr val="accent2">
                    <a:lumMod val="75000"/>
                  </a:schemeClr>
                </a:solidFill>
              </a:rPr>
              <a:t>arker</a:t>
            </a:r>
            <a:r>
              <a:rPr lang="en-GB" sz="2000" dirty="0">
                <a:solidFill>
                  <a:schemeClr val="accent2">
                    <a:lumMod val="75000"/>
                  </a:schemeClr>
                </a:solidFill>
              </a:rPr>
              <a:t> less systems (e.g. </a:t>
            </a:r>
            <a:r>
              <a:rPr lang="en-GB" sz="2000" dirty="0" err="1">
                <a:solidFill>
                  <a:schemeClr val="accent2">
                    <a:lumMod val="75000"/>
                  </a:schemeClr>
                </a:solidFill>
              </a:rPr>
              <a:t>kinect</a:t>
            </a:r>
            <a:r>
              <a:rPr lang="en-GB" sz="2000" dirty="0">
                <a:solidFill>
                  <a:schemeClr val="accent2">
                    <a:lumMod val="75000"/>
                  </a:schemeClr>
                </a:solidFill>
              </a:rPr>
              <a:t>) as an alternative for  marker based (e.g. BTS IR cameras) systems, which are more time-consuming and error sensitive.</a:t>
            </a:r>
          </a:p>
        </p:txBody>
      </p:sp>
      <p:sp>
        <p:nvSpPr>
          <p:cNvPr id="13" name="pole tekstowe 12">
            <a:extLst>
              <a:ext uri="{FF2B5EF4-FFF2-40B4-BE49-F238E27FC236}">
                <a16:creationId xmlns:a16="http://schemas.microsoft.com/office/drawing/2014/main" id="{8416C3F3-4D20-4A80-AF62-784CB1A2E227}"/>
              </a:ext>
            </a:extLst>
          </p:cNvPr>
          <p:cNvSpPr txBox="1"/>
          <p:nvPr/>
        </p:nvSpPr>
        <p:spPr>
          <a:xfrm>
            <a:off x="4788024" y="6192126"/>
            <a:ext cx="3925114" cy="307777"/>
          </a:xfrm>
          <a:prstGeom prst="rect">
            <a:avLst/>
          </a:prstGeom>
          <a:noFill/>
        </p:spPr>
        <p:txBody>
          <a:bodyPr wrap="square">
            <a:spAutoFit/>
          </a:bodyPr>
          <a:lstStyle/>
          <a:p>
            <a:pPr algn="ctr"/>
            <a:r>
              <a:rPr lang="pl-PL" sz="1400" dirty="0" err="1">
                <a:solidFill>
                  <a:srgbClr val="0070C0"/>
                </a:solidFill>
              </a:rPr>
              <a:t>Average</a:t>
            </a:r>
            <a:r>
              <a:rPr lang="pl-PL" sz="1400" dirty="0">
                <a:solidFill>
                  <a:srgbClr val="0070C0"/>
                </a:solidFill>
              </a:rPr>
              <a:t> and </a:t>
            </a:r>
            <a:endParaRPr lang="en-GB" sz="1400" dirty="0">
              <a:solidFill>
                <a:srgbClr val="0070C0"/>
              </a:solidFill>
            </a:endParaRPr>
          </a:p>
        </p:txBody>
      </p:sp>
      <p:sp>
        <p:nvSpPr>
          <p:cNvPr id="14" name="pole tekstowe 13">
            <a:extLst>
              <a:ext uri="{FF2B5EF4-FFF2-40B4-BE49-F238E27FC236}">
                <a16:creationId xmlns:a16="http://schemas.microsoft.com/office/drawing/2014/main" id="{410C85E9-3DF1-4DCC-92FC-C97B5A6923F4}"/>
              </a:ext>
            </a:extLst>
          </p:cNvPr>
          <p:cNvSpPr txBox="1"/>
          <p:nvPr/>
        </p:nvSpPr>
        <p:spPr>
          <a:xfrm>
            <a:off x="-33490" y="1589273"/>
            <a:ext cx="9137078" cy="646331"/>
          </a:xfrm>
          <a:prstGeom prst="rect">
            <a:avLst/>
          </a:prstGeom>
          <a:noFill/>
        </p:spPr>
        <p:txBody>
          <a:bodyPr wrap="square">
            <a:spAutoFit/>
          </a:bodyPr>
          <a:lstStyle/>
          <a:p>
            <a:pPr algn="ctr"/>
            <a:r>
              <a:rPr lang="pl-PL" sz="1800" dirty="0" err="1">
                <a:solidFill>
                  <a:srgbClr val="0070C0"/>
                </a:solidFill>
              </a:rPr>
              <a:t>Examples</a:t>
            </a:r>
            <a:r>
              <a:rPr lang="pl-PL" sz="1800" dirty="0">
                <a:solidFill>
                  <a:srgbClr val="0070C0"/>
                </a:solidFill>
              </a:rPr>
              <a:t> of </a:t>
            </a:r>
            <a:r>
              <a:rPr lang="pl-PL" sz="1800" dirty="0" err="1">
                <a:solidFill>
                  <a:srgbClr val="0070C0"/>
                </a:solidFill>
              </a:rPr>
              <a:t>force</a:t>
            </a:r>
            <a:r>
              <a:rPr lang="pl-PL" sz="1800" dirty="0">
                <a:solidFill>
                  <a:srgbClr val="0070C0"/>
                </a:solidFill>
              </a:rPr>
              <a:t> </a:t>
            </a:r>
            <a:r>
              <a:rPr lang="pl-PL" sz="1800" dirty="0" err="1">
                <a:solidFill>
                  <a:srgbClr val="0070C0"/>
                </a:solidFill>
              </a:rPr>
              <a:t>trajectories</a:t>
            </a:r>
            <a:r>
              <a:rPr lang="pl-PL" sz="1800" dirty="0">
                <a:solidFill>
                  <a:srgbClr val="0070C0"/>
                </a:solidFill>
              </a:rPr>
              <a:t> </a:t>
            </a:r>
            <a:r>
              <a:rPr lang="pl-PL" sz="1800" dirty="0" err="1">
                <a:solidFill>
                  <a:srgbClr val="0070C0"/>
                </a:solidFill>
              </a:rPr>
              <a:t>recorded</a:t>
            </a:r>
            <a:r>
              <a:rPr lang="pl-PL" sz="1800" dirty="0">
                <a:solidFill>
                  <a:srgbClr val="0070C0"/>
                </a:solidFill>
              </a:rPr>
              <a:t> from </a:t>
            </a:r>
            <a:r>
              <a:rPr lang="pl-PL" sz="1800" dirty="0" err="1">
                <a:solidFill>
                  <a:srgbClr val="0070C0"/>
                </a:solidFill>
              </a:rPr>
              <a:t>gold</a:t>
            </a:r>
            <a:r>
              <a:rPr lang="pl-PL" sz="1800" dirty="0">
                <a:solidFill>
                  <a:srgbClr val="0070C0"/>
                </a:solidFill>
              </a:rPr>
              <a:t> standard: BTS system and marker less - </a:t>
            </a:r>
            <a:r>
              <a:rPr lang="pl-PL" sz="1800" dirty="0" err="1">
                <a:solidFill>
                  <a:srgbClr val="0070C0"/>
                </a:solidFill>
              </a:rPr>
              <a:t>Kinekt</a:t>
            </a:r>
            <a:r>
              <a:rPr lang="pl-PL" sz="1800" dirty="0">
                <a:solidFill>
                  <a:srgbClr val="0070C0"/>
                </a:solidFill>
              </a:rPr>
              <a:t> System from </a:t>
            </a:r>
            <a:r>
              <a:rPr lang="pl-PL" sz="1800" dirty="0" err="1">
                <a:solidFill>
                  <a:srgbClr val="0070C0"/>
                </a:solidFill>
              </a:rPr>
              <a:t>left</a:t>
            </a:r>
            <a:r>
              <a:rPr lang="pl-PL" sz="1800" dirty="0">
                <a:solidFill>
                  <a:srgbClr val="0070C0"/>
                </a:solidFill>
              </a:rPr>
              <a:t> (a) and </a:t>
            </a:r>
            <a:r>
              <a:rPr lang="pl-PL" sz="1800" dirty="0" err="1">
                <a:solidFill>
                  <a:srgbClr val="0070C0"/>
                </a:solidFill>
              </a:rPr>
              <a:t>right</a:t>
            </a:r>
            <a:r>
              <a:rPr lang="pl-PL" sz="1800" dirty="0">
                <a:solidFill>
                  <a:srgbClr val="0070C0"/>
                </a:solidFill>
              </a:rPr>
              <a:t> (b) </a:t>
            </a:r>
            <a:r>
              <a:rPr lang="pl-PL" sz="1800" dirty="0" err="1">
                <a:solidFill>
                  <a:srgbClr val="0070C0"/>
                </a:solidFill>
              </a:rPr>
              <a:t>elbow</a:t>
            </a:r>
            <a:r>
              <a:rPr lang="pl-PL" sz="1800" dirty="0">
                <a:solidFill>
                  <a:srgbClr val="0070C0"/>
                </a:solidFill>
              </a:rPr>
              <a:t> (</a:t>
            </a:r>
            <a:r>
              <a:rPr lang="pl-PL" sz="1800" dirty="0" err="1">
                <a:solidFill>
                  <a:srgbClr val="0070C0"/>
                </a:solidFill>
              </a:rPr>
              <a:t>lateral</a:t>
            </a:r>
            <a:r>
              <a:rPr lang="pl-PL" sz="1800" dirty="0">
                <a:solidFill>
                  <a:srgbClr val="0070C0"/>
                </a:solidFill>
              </a:rPr>
              <a:t>), </a:t>
            </a:r>
            <a:r>
              <a:rPr lang="pl-PL" sz="1800" dirty="0" err="1">
                <a:solidFill>
                  <a:srgbClr val="0070C0"/>
                </a:solidFill>
              </a:rPr>
              <a:t>during</a:t>
            </a:r>
            <a:r>
              <a:rPr lang="pl-PL" sz="1800" dirty="0">
                <a:solidFill>
                  <a:srgbClr val="0070C0"/>
                </a:solidFill>
              </a:rPr>
              <a:t> </a:t>
            </a:r>
            <a:r>
              <a:rPr lang="pl-PL" sz="1800" dirty="0" err="1">
                <a:solidFill>
                  <a:srgbClr val="0070C0"/>
                </a:solidFill>
              </a:rPr>
              <a:t>gait</a:t>
            </a:r>
            <a:endParaRPr lang="en-GB" sz="1800" dirty="0">
              <a:solidFill>
                <a:srgbClr val="0070C0"/>
              </a:solidFill>
            </a:endParaRPr>
          </a:p>
        </p:txBody>
      </p:sp>
      <p:pic>
        <p:nvPicPr>
          <p:cNvPr id="3" name="Picture 2" descr="Sensors | Free Full-Text | Validation of Marker-Less System for the  Assessment of Upper Joints Reaction Forces in Exoskeleton Users | HTML">
            <a:extLst>
              <a:ext uri="{FF2B5EF4-FFF2-40B4-BE49-F238E27FC236}">
                <a16:creationId xmlns:a16="http://schemas.microsoft.com/office/drawing/2014/main" id="{A156E4DB-8C1F-4851-A189-EA65F6A35B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018" y="2361310"/>
            <a:ext cx="7915963" cy="3705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6763951"/>
      </p:ext>
    </p:extLst>
  </p:cSld>
  <p:clrMapOvr>
    <a:masterClrMapping/>
  </p:clrMapOvr>
  <p:transition advClick="0" advTm="300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3" name="pole tekstowe 12">
            <a:extLst>
              <a:ext uri="{FF2B5EF4-FFF2-40B4-BE49-F238E27FC236}">
                <a16:creationId xmlns:a16="http://schemas.microsoft.com/office/drawing/2014/main" id="{8416C3F3-4D20-4A80-AF62-784CB1A2E227}"/>
              </a:ext>
            </a:extLst>
          </p:cNvPr>
          <p:cNvSpPr txBox="1"/>
          <p:nvPr/>
        </p:nvSpPr>
        <p:spPr>
          <a:xfrm>
            <a:off x="4788024" y="6192126"/>
            <a:ext cx="3925114" cy="523220"/>
          </a:xfrm>
          <a:prstGeom prst="rect">
            <a:avLst/>
          </a:prstGeom>
          <a:noFill/>
        </p:spPr>
        <p:txBody>
          <a:bodyPr wrap="square">
            <a:spAutoFit/>
          </a:bodyPr>
          <a:lstStyle/>
          <a:p>
            <a:pPr algn="ctr"/>
            <a:r>
              <a:rPr lang="pl-PL" sz="1400" dirty="0">
                <a:solidFill>
                  <a:srgbClr val="0070C0"/>
                </a:solidFill>
              </a:rPr>
              <a:t>Marker and </a:t>
            </a:r>
            <a:r>
              <a:rPr lang="pl-PL" sz="1400" dirty="0" err="1">
                <a:solidFill>
                  <a:srgbClr val="0070C0"/>
                </a:solidFill>
              </a:rPr>
              <a:t>Markerless</a:t>
            </a:r>
            <a:r>
              <a:rPr lang="pl-PL" sz="1400" dirty="0">
                <a:solidFill>
                  <a:srgbClr val="0070C0"/>
                </a:solidFill>
              </a:rPr>
              <a:t> </a:t>
            </a:r>
            <a:r>
              <a:rPr lang="pl-PL" sz="1400" dirty="0" err="1">
                <a:solidFill>
                  <a:srgbClr val="0070C0"/>
                </a:solidFill>
              </a:rPr>
              <a:t>systems</a:t>
            </a:r>
            <a:r>
              <a:rPr lang="pl-PL" sz="1400" dirty="0">
                <a:solidFill>
                  <a:srgbClr val="0070C0"/>
                </a:solidFill>
              </a:rPr>
              <a:t> </a:t>
            </a:r>
            <a:r>
              <a:rPr lang="pl-PL" sz="1400" dirty="0" err="1">
                <a:solidFill>
                  <a:srgbClr val="0070C0"/>
                </a:solidFill>
              </a:rPr>
              <a:t>gave</a:t>
            </a:r>
            <a:r>
              <a:rPr lang="pl-PL" sz="1400" dirty="0">
                <a:solidFill>
                  <a:srgbClr val="0070C0"/>
                </a:solidFill>
              </a:rPr>
              <a:t> </a:t>
            </a:r>
            <a:r>
              <a:rPr lang="pl-PL" sz="1400" dirty="0" err="1">
                <a:solidFill>
                  <a:srgbClr val="0070C0"/>
                </a:solidFill>
              </a:rPr>
              <a:t>similar</a:t>
            </a:r>
            <a:r>
              <a:rPr lang="pl-PL" sz="1400" dirty="0">
                <a:solidFill>
                  <a:srgbClr val="0070C0"/>
                </a:solidFill>
              </a:rPr>
              <a:t> </a:t>
            </a:r>
            <a:r>
              <a:rPr lang="pl-PL" sz="1400" dirty="0" err="1">
                <a:solidFill>
                  <a:srgbClr val="0070C0"/>
                </a:solidFill>
              </a:rPr>
              <a:t>results</a:t>
            </a:r>
            <a:endParaRPr lang="en-GB" sz="1400" dirty="0">
              <a:solidFill>
                <a:srgbClr val="0070C0"/>
              </a:solidFill>
            </a:endParaRPr>
          </a:p>
        </p:txBody>
      </p:sp>
      <p:sp>
        <p:nvSpPr>
          <p:cNvPr id="14" name="pole tekstowe 13">
            <a:extLst>
              <a:ext uri="{FF2B5EF4-FFF2-40B4-BE49-F238E27FC236}">
                <a16:creationId xmlns:a16="http://schemas.microsoft.com/office/drawing/2014/main" id="{410C85E9-3DF1-4DCC-92FC-C97B5A6923F4}"/>
              </a:ext>
            </a:extLst>
          </p:cNvPr>
          <p:cNvSpPr txBox="1"/>
          <p:nvPr/>
        </p:nvSpPr>
        <p:spPr>
          <a:xfrm>
            <a:off x="0" y="836712"/>
            <a:ext cx="9137078" cy="923330"/>
          </a:xfrm>
          <a:prstGeom prst="rect">
            <a:avLst/>
          </a:prstGeom>
          <a:noFill/>
        </p:spPr>
        <p:txBody>
          <a:bodyPr wrap="square">
            <a:spAutoFit/>
          </a:bodyPr>
          <a:lstStyle/>
          <a:p>
            <a:pPr algn="ctr"/>
            <a:r>
              <a:rPr lang="en-GB" sz="1800" dirty="0">
                <a:solidFill>
                  <a:srgbClr val="0070C0"/>
                </a:solidFill>
              </a:rPr>
              <a:t>Extraction of gait phases from the trajectories of ankle nodes' velocity, explanatory example taken from a straight gait test. </a:t>
            </a:r>
            <a:endParaRPr lang="pl-PL" sz="1800" dirty="0">
              <a:solidFill>
                <a:srgbClr val="0070C0"/>
              </a:solidFill>
            </a:endParaRPr>
          </a:p>
          <a:p>
            <a:pPr algn="ctr"/>
            <a:r>
              <a:rPr lang="en-GB" sz="1800" dirty="0">
                <a:solidFill>
                  <a:srgbClr val="0070C0"/>
                </a:solidFill>
              </a:rPr>
              <a:t>OP</a:t>
            </a:r>
            <a:r>
              <a:rPr lang="pl-PL" sz="1800" dirty="0">
                <a:solidFill>
                  <a:srgbClr val="0070C0"/>
                </a:solidFill>
              </a:rPr>
              <a:t> (</a:t>
            </a:r>
            <a:r>
              <a:rPr lang="en-GB" sz="1800" dirty="0" err="1">
                <a:solidFill>
                  <a:srgbClr val="0070C0"/>
                </a:solidFill>
              </a:rPr>
              <a:t>OpenPose</a:t>
            </a:r>
            <a:r>
              <a:rPr lang="en-GB" sz="1800" dirty="0">
                <a:solidFill>
                  <a:srgbClr val="0070C0"/>
                </a:solidFill>
              </a:rPr>
              <a:t>-</a:t>
            </a:r>
            <a:r>
              <a:rPr lang="pl-PL" sz="1800" dirty="0">
                <a:solidFill>
                  <a:srgbClr val="0070C0"/>
                </a:solidFill>
              </a:rPr>
              <a:t> </a:t>
            </a:r>
            <a:r>
              <a:rPr lang="pl-PL" sz="1800" dirty="0" err="1">
                <a:solidFill>
                  <a:srgbClr val="0070C0"/>
                </a:solidFill>
              </a:rPr>
              <a:t>markerless</a:t>
            </a:r>
            <a:r>
              <a:rPr lang="pl-PL" sz="1800" dirty="0">
                <a:solidFill>
                  <a:srgbClr val="0070C0"/>
                </a:solidFill>
              </a:rPr>
              <a:t> system), </a:t>
            </a:r>
            <a:r>
              <a:rPr lang="en-GB" sz="1800" dirty="0">
                <a:solidFill>
                  <a:srgbClr val="0070C0"/>
                </a:solidFill>
              </a:rPr>
              <a:t>MB</a:t>
            </a:r>
            <a:r>
              <a:rPr lang="pl-PL" sz="1800" dirty="0">
                <a:solidFill>
                  <a:srgbClr val="0070C0"/>
                </a:solidFill>
              </a:rPr>
              <a:t> (M</a:t>
            </a:r>
            <a:r>
              <a:rPr lang="en-GB" sz="1800" dirty="0" err="1">
                <a:solidFill>
                  <a:srgbClr val="0070C0"/>
                </a:solidFill>
              </a:rPr>
              <a:t>arker</a:t>
            </a:r>
            <a:r>
              <a:rPr lang="pl-PL" sz="1800" dirty="0">
                <a:solidFill>
                  <a:srgbClr val="0070C0"/>
                </a:solidFill>
              </a:rPr>
              <a:t>B</a:t>
            </a:r>
            <a:r>
              <a:rPr lang="en-GB" sz="1800" dirty="0" err="1">
                <a:solidFill>
                  <a:srgbClr val="0070C0"/>
                </a:solidFill>
              </a:rPr>
              <a:t>ased</a:t>
            </a:r>
            <a:r>
              <a:rPr lang="pl-PL" sz="1800" dirty="0">
                <a:solidFill>
                  <a:srgbClr val="0070C0"/>
                </a:solidFill>
              </a:rPr>
              <a:t>)</a:t>
            </a:r>
            <a:r>
              <a:rPr lang="en-GB" sz="1800" dirty="0">
                <a:solidFill>
                  <a:srgbClr val="0070C0"/>
                </a:solidFill>
              </a:rPr>
              <a:t> optical system.</a:t>
            </a:r>
          </a:p>
        </p:txBody>
      </p:sp>
      <p:pic>
        <p:nvPicPr>
          <p:cNvPr id="1026" name="Picture 2">
            <a:extLst>
              <a:ext uri="{FF2B5EF4-FFF2-40B4-BE49-F238E27FC236}">
                <a16:creationId xmlns:a16="http://schemas.microsoft.com/office/drawing/2014/main" id="{B1555596-E932-425C-B787-4838A50326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923377"/>
            <a:ext cx="7344816" cy="4137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0299409"/>
      </p:ext>
    </p:extLst>
  </p:cSld>
  <p:clrMapOvr>
    <a:masterClrMapping/>
  </p:clrMapOvr>
  <p:transition advClick="0" advTm="300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28B9937F-6FB0-4170-A270-96E0A5C60740}"/>
              </a:ext>
            </a:extLst>
          </p:cNvPr>
          <p:cNvSpPr/>
          <p:nvPr/>
        </p:nvSpPr>
        <p:spPr>
          <a:xfrm>
            <a:off x="179512" y="908720"/>
            <a:ext cx="8784976" cy="461665"/>
          </a:xfrm>
          <a:prstGeom prst="rect">
            <a:avLst/>
          </a:prstGeom>
        </p:spPr>
        <p:txBody>
          <a:bodyPr wrap="square">
            <a:spAutoFit/>
          </a:bodyPr>
          <a:lstStyle/>
          <a:p>
            <a:pPr algn="ctr">
              <a:defRPr/>
            </a:pPr>
            <a:r>
              <a:rPr lang="es-ES" sz="2400" dirty="0">
                <a:solidFill>
                  <a:schemeClr val="accent2">
                    <a:lumMod val="75000"/>
                  </a:schemeClr>
                </a:solidFill>
              </a:rPr>
              <a:t>CONCLUSIONS</a:t>
            </a:r>
            <a:endParaRPr lang="pl-PL" sz="2400" dirty="0">
              <a:solidFill>
                <a:schemeClr val="accent2">
                  <a:lumMod val="75000"/>
                </a:schemeClr>
              </a:solidFill>
            </a:endParaRPr>
          </a:p>
        </p:txBody>
      </p:sp>
      <p:sp>
        <p:nvSpPr>
          <p:cNvPr id="9" name="Prostokąt 3">
            <a:extLst>
              <a:ext uri="{FF2B5EF4-FFF2-40B4-BE49-F238E27FC236}">
                <a16:creationId xmlns:a16="http://schemas.microsoft.com/office/drawing/2014/main" id="{4E81B037-89E7-420D-AB1F-8D32EE150983}"/>
              </a:ext>
            </a:extLst>
          </p:cNvPr>
          <p:cNvSpPr/>
          <p:nvPr/>
        </p:nvSpPr>
        <p:spPr>
          <a:xfrm>
            <a:off x="467544" y="2060848"/>
            <a:ext cx="8208912" cy="3416320"/>
          </a:xfrm>
          <a:prstGeom prst="rect">
            <a:avLst/>
          </a:prstGeom>
        </p:spPr>
        <p:txBody>
          <a:bodyPr wrap="square">
            <a:spAutoFit/>
          </a:bodyPr>
          <a:lstStyle/>
          <a:p>
            <a:pPr marL="342900" indent="-342900" algn="just">
              <a:buFont typeface="Arial" panose="020B0604020202020204" pitchFamily="34" charset="0"/>
              <a:buChar char="•"/>
              <a:defRPr/>
            </a:pPr>
            <a:r>
              <a:rPr lang="pl-PL" sz="2200" b="0" i="1" dirty="0">
                <a:solidFill>
                  <a:schemeClr val="accent2">
                    <a:lumMod val="75000"/>
                  </a:schemeClr>
                </a:solidFill>
              </a:rPr>
              <a:t>A</a:t>
            </a:r>
            <a:r>
              <a:rPr lang="en-GB" sz="2200" b="0" i="1" dirty="0" err="1">
                <a:solidFill>
                  <a:schemeClr val="accent2">
                    <a:lumMod val="75000"/>
                  </a:schemeClr>
                </a:solidFill>
              </a:rPr>
              <a:t>nthropometric</a:t>
            </a:r>
            <a:r>
              <a:rPr lang="en-GB" sz="2200" b="0" i="1" dirty="0">
                <a:solidFill>
                  <a:schemeClr val="accent2">
                    <a:lumMod val="75000"/>
                  </a:schemeClr>
                </a:solidFill>
              </a:rPr>
              <a:t> and morphometric parameters</a:t>
            </a:r>
            <a:r>
              <a:rPr lang="pl-PL" sz="2200" b="0" i="1" dirty="0">
                <a:solidFill>
                  <a:schemeClr val="accent2">
                    <a:lumMod val="75000"/>
                  </a:schemeClr>
                </a:solidFill>
              </a:rPr>
              <a:t> </a:t>
            </a:r>
            <a:r>
              <a:rPr lang="pl-PL" sz="2200" b="0" i="1" dirty="0" err="1">
                <a:solidFill>
                  <a:schemeClr val="accent2">
                    <a:lumMod val="75000"/>
                  </a:schemeClr>
                </a:solidFill>
              </a:rPr>
              <a:t>fulfill</a:t>
            </a:r>
            <a:r>
              <a:rPr lang="en-GB" sz="2200" b="0" i="1" dirty="0">
                <a:solidFill>
                  <a:schemeClr val="accent2">
                    <a:lumMod val="75000"/>
                  </a:schemeClr>
                </a:solidFill>
              </a:rPr>
              <a:t> an important role in the assessment of overall</a:t>
            </a:r>
            <a:r>
              <a:rPr lang="pl-PL" sz="2200" b="0" i="1" dirty="0">
                <a:solidFill>
                  <a:schemeClr val="accent2">
                    <a:lumMod val="75000"/>
                  </a:schemeClr>
                </a:solidFill>
              </a:rPr>
              <a:t> </a:t>
            </a:r>
            <a:r>
              <a:rPr lang="pl-PL" sz="2200" b="0" i="1" dirty="0" err="1">
                <a:solidFill>
                  <a:schemeClr val="accent2">
                    <a:lumMod val="75000"/>
                  </a:schemeClr>
                </a:solidFill>
              </a:rPr>
              <a:t>human</a:t>
            </a:r>
            <a:r>
              <a:rPr lang="en-GB" sz="2200" b="0" i="1" dirty="0">
                <a:solidFill>
                  <a:schemeClr val="accent2">
                    <a:lumMod val="75000"/>
                  </a:schemeClr>
                </a:solidFill>
              </a:rPr>
              <a:t> health and development from birth to adulthood as well as in specialised </a:t>
            </a:r>
            <a:r>
              <a:rPr lang="pl-PL" sz="2200" b="0" i="1" dirty="0" err="1">
                <a:solidFill>
                  <a:schemeClr val="accent2">
                    <a:lumMod val="75000"/>
                  </a:schemeClr>
                </a:solidFill>
              </a:rPr>
              <a:t>examinations</a:t>
            </a:r>
            <a:r>
              <a:rPr lang="pl-PL" sz="2200" b="0" i="1" dirty="0">
                <a:solidFill>
                  <a:schemeClr val="accent2">
                    <a:lumMod val="75000"/>
                  </a:schemeClr>
                </a:solidFill>
              </a:rPr>
              <a:t> </a:t>
            </a:r>
            <a:r>
              <a:rPr lang="en-GB" sz="2200" b="0" i="1" dirty="0">
                <a:solidFill>
                  <a:schemeClr val="accent2">
                    <a:lumMod val="75000"/>
                  </a:schemeClr>
                </a:solidFill>
              </a:rPr>
              <a:t>among other</a:t>
            </a:r>
            <a:r>
              <a:rPr lang="pl-PL" sz="2200" b="0" i="1" dirty="0">
                <a:solidFill>
                  <a:schemeClr val="accent2">
                    <a:lumMod val="75000"/>
                  </a:schemeClr>
                </a:solidFill>
              </a:rPr>
              <a:t>s </a:t>
            </a:r>
            <a:r>
              <a:rPr lang="en-GB" sz="2200" b="0" i="1" dirty="0">
                <a:solidFill>
                  <a:schemeClr val="accent2">
                    <a:lumMod val="75000"/>
                  </a:schemeClr>
                </a:solidFill>
              </a:rPr>
              <a:t>posture and gait</a:t>
            </a:r>
            <a:r>
              <a:rPr lang="pl-PL" sz="2200" b="0" i="1" dirty="0">
                <a:solidFill>
                  <a:schemeClr val="accent2">
                    <a:lumMod val="75000"/>
                  </a:schemeClr>
                </a:solidFill>
              </a:rPr>
              <a:t> </a:t>
            </a:r>
            <a:r>
              <a:rPr lang="en-GB" sz="1800" b="0" i="1" dirty="0">
                <a:solidFill>
                  <a:schemeClr val="accent2">
                    <a:lumMod val="75000"/>
                  </a:schemeClr>
                </a:solidFill>
              </a:rPr>
              <a:t>. </a:t>
            </a:r>
            <a:endParaRPr lang="en-US" sz="1800" b="0" i="1" dirty="0">
              <a:solidFill>
                <a:schemeClr val="accent2">
                  <a:lumMod val="75000"/>
                </a:schemeClr>
              </a:solidFill>
            </a:endParaRPr>
          </a:p>
          <a:p>
            <a:pPr algn="just">
              <a:defRPr/>
            </a:pPr>
            <a:endParaRPr lang="en-US" sz="1800" b="0" i="1" dirty="0">
              <a:solidFill>
                <a:schemeClr val="accent2">
                  <a:lumMod val="75000"/>
                </a:schemeClr>
              </a:solidFill>
            </a:endParaRPr>
          </a:p>
          <a:p>
            <a:pPr marL="342900" indent="-342900" algn="just">
              <a:buFont typeface="Arial" panose="020B0604020202020204" pitchFamily="34" charset="0"/>
              <a:buChar char="•"/>
              <a:defRPr/>
            </a:pPr>
            <a:r>
              <a:rPr lang="en-GB" sz="2200" b="0" i="1" dirty="0">
                <a:solidFill>
                  <a:schemeClr val="accent2">
                    <a:lumMod val="75000"/>
                  </a:schemeClr>
                </a:solidFill>
              </a:rPr>
              <a:t>The dynamic development of </a:t>
            </a:r>
            <a:r>
              <a:rPr lang="en-GB" sz="2200" b="0" i="1" dirty="0" err="1">
                <a:solidFill>
                  <a:schemeClr val="accent2">
                    <a:lumMod val="75000"/>
                  </a:schemeClr>
                </a:solidFill>
              </a:rPr>
              <a:t>biosensory</a:t>
            </a:r>
            <a:r>
              <a:rPr lang="en-GB" sz="2200" b="0" i="1" dirty="0">
                <a:solidFill>
                  <a:schemeClr val="accent2">
                    <a:lumMod val="75000"/>
                  </a:schemeClr>
                </a:solidFill>
              </a:rPr>
              <a:t>, electronic and information technologies is the reason for significant progress in measurement systems supporting the classical approach and allowing for the monitoring of these parameters also at home and in the field.</a:t>
            </a:r>
            <a:endParaRPr lang="en-US" sz="2200" b="0" i="1" dirty="0">
              <a:solidFill>
                <a:schemeClr val="accent2">
                  <a:lumMod val="75000"/>
                </a:schemeClr>
              </a:solidFill>
            </a:endParaRPr>
          </a:p>
        </p:txBody>
      </p:sp>
    </p:spTree>
    <p:extLst>
      <p:ext uri="{BB962C8B-B14F-4D97-AF65-F5344CB8AC3E}">
        <p14:creationId xmlns:p14="http://schemas.microsoft.com/office/powerpoint/2010/main" val="1142440887"/>
      </p:ext>
    </p:extLst>
  </p:cSld>
  <p:clrMapOvr>
    <a:masterClrMapping/>
  </p:clrMapOvr>
  <p:transition advClick="0" advTm="300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a:extLst>
              <a:ext uri="{FF2B5EF4-FFF2-40B4-BE49-F238E27FC236}">
                <a16:creationId xmlns:a16="http://schemas.microsoft.com/office/drawing/2014/main" id="{E35917D1-A4A0-42E7-94D9-7AC85A975173}"/>
              </a:ext>
            </a:extLst>
          </p:cNvPr>
          <p:cNvPicPr>
            <a:picLocks noChangeAspect="1"/>
          </p:cNvPicPr>
          <p:nvPr/>
        </p:nvPicPr>
        <p:blipFill>
          <a:blip r:embed="rId2"/>
          <a:stretch>
            <a:fillRect/>
          </a:stretch>
        </p:blipFill>
        <p:spPr>
          <a:xfrm>
            <a:off x="1699011" y="4797152"/>
            <a:ext cx="5745978" cy="967824"/>
          </a:xfrm>
          <a:prstGeom prst="rect">
            <a:avLst/>
          </a:prstGeom>
        </p:spPr>
      </p:pic>
    </p:spTree>
    <p:extLst>
      <p:ext uri="{BB962C8B-B14F-4D97-AF65-F5344CB8AC3E}">
        <p14:creationId xmlns:p14="http://schemas.microsoft.com/office/powerpoint/2010/main" val="1543052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123110"/>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en-GB" altLang="pl-PL" dirty="0"/>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123110"/>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en-GB" altLang="pl-PL" dirty="0"/>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123110"/>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en-GB" altLang="pl-PL" dirty="0"/>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123110"/>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en-GB" altLang="pl-PL" dirty="0"/>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123110"/>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en-GB" altLang="pl-PL" dirty="0"/>
          </a:p>
        </p:txBody>
      </p:sp>
      <p:sp>
        <p:nvSpPr>
          <p:cNvPr id="2" name="Prostokąt 1">
            <a:extLst>
              <a:ext uri="{FF2B5EF4-FFF2-40B4-BE49-F238E27FC236}">
                <a16:creationId xmlns:a16="http://schemas.microsoft.com/office/drawing/2014/main" id="{28B9937F-6FB0-4170-A270-96E0A5C60740}"/>
              </a:ext>
            </a:extLst>
          </p:cNvPr>
          <p:cNvSpPr/>
          <p:nvPr/>
        </p:nvSpPr>
        <p:spPr>
          <a:xfrm>
            <a:off x="0" y="692696"/>
            <a:ext cx="9144000" cy="2277547"/>
          </a:xfrm>
          <a:prstGeom prst="rect">
            <a:avLst/>
          </a:prstGeom>
        </p:spPr>
        <p:txBody>
          <a:bodyPr wrap="square">
            <a:spAutoFit/>
          </a:bodyPr>
          <a:lstStyle/>
          <a:p>
            <a:pPr algn="ctr">
              <a:spcAft>
                <a:spcPts val="400"/>
              </a:spcAft>
              <a:defRPr/>
            </a:pPr>
            <a:r>
              <a:rPr lang="en-GB" sz="2200" dirty="0">
                <a:solidFill>
                  <a:schemeClr val="accent2">
                    <a:lumMod val="75000"/>
                  </a:schemeClr>
                </a:solidFill>
              </a:rPr>
              <a:t>Application fields of Anthropological &amp; Morphometric parameters</a:t>
            </a:r>
          </a:p>
          <a:p>
            <a:pPr algn="ctr">
              <a:spcAft>
                <a:spcPts val="400"/>
              </a:spcAft>
              <a:defRPr/>
            </a:pPr>
            <a:r>
              <a:rPr lang="en-GB" sz="2200" b="0" dirty="0">
                <a:solidFill>
                  <a:schemeClr val="accent2">
                    <a:lumMod val="75000"/>
                  </a:schemeClr>
                </a:solidFill>
              </a:rPr>
              <a:t>Anthropological research/examinations are used in the prevention of diseases, developmental disorders and improvement of health of people, especially children and adolescents.</a:t>
            </a:r>
          </a:p>
          <a:p>
            <a:pPr algn="ctr">
              <a:spcAft>
                <a:spcPts val="400"/>
              </a:spcAft>
              <a:defRPr/>
            </a:pPr>
            <a:endParaRPr lang="en-GB" sz="2200" b="0" dirty="0">
              <a:solidFill>
                <a:schemeClr val="accent2">
                  <a:lumMod val="75000"/>
                </a:schemeClr>
              </a:solidFill>
            </a:endParaRPr>
          </a:p>
          <a:p>
            <a:pPr algn="ctr">
              <a:spcAft>
                <a:spcPts val="400"/>
              </a:spcAft>
              <a:defRPr/>
            </a:pPr>
            <a:endParaRPr lang="en-GB" sz="2200" b="0" dirty="0">
              <a:solidFill>
                <a:schemeClr val="accent2">
                  <a:lumMod val="75000"/>
                </a:schemeClr>
              </a:solidFill>
            </a:endParaRPr>
          </a:p>
        </p:txBody>
      </p:sp>
      <p:sp>
        <p:nvSpPr>
          <p:cNvPr id="9" name="Prostokąt 3">
            <a:extLst>
              <a:ext uri="{FF2B5EF4-FFF2-40B4-BE49-F238E27FC236}">
                <a16:creationId xmlns:a16="http://schemas.microsoft.com/office/drawing/2014/main" id="{4E81B037-89E7-420D-AB1F-8D32EE150983}"/>
              </a:ext>
            </a:extLst>
          </p:cNvPr>
          <p:cNvSpPr/>
          <p:nvPr/>
        </p:nvSpPr>
        <p:spPr>
          <a:xfrm>
            <a:off x="107504" y="2492896"/>
            <a:ext cx="5256584" cy="3462486"/>
          </a:xfrm>
          <a:prstGeom prst="rect">
            <a:avLst/>
          </a:prstGeom>
        </p:spPr>
        <p:txBody>
          <a:bodyPr wrap="square">
            <a:spAutoFit/>
          </a:bodyPr>
          <a:lstStyle/>
          <a:p>
            <a:pPr marL="342900" indent="-342900" algn="just">
              <a:spcAft>
                <a:spcPts val="600"/>
              </a:spcAft>
              <a:buFont typeface="Arial" panose="020B0604020202020204" pitchFamily="34" charset="0"/>
              <a:buChar char="•"/>
              <a:defRPr/>
            </a:pPr>
            <a:r>
              <a:rPr lang="en-GB" sz="1900" b="0" dirty="0">
                <a:solidFill>
                  <a:schemeClr val="accent2">
                    <a:lumMod val="75000"/>
                  </a:schemeClr>
                </a:solidFill>
              </a:rPr>
              <a:t>Systematic monitoring of growth allows for early detection of abnormalities and counteracts permanent health impairments.</a:t>
            </a:r>
          </a:p>
          <a:p>
            <a:pPr marL="342900" indent="-342900" algn="just">
              <a:spcAft>
                <a:spcPts val="600"/>
              </a:spcAft>
              <a:buFont typeface="Arial" panose="020B0604020202020204" pitchFamily="34" charset="0"/>
              <a:buChar char="•"/>
              <a:defRPr/>
            </a:pPr>
            <a:r>
              <a:rPr lang="en-GB" sz="1900" b="0" dirty="0">
                <a:solidFill>
                  <a:schemeClr val="accent2">
                    <a:lumMod val="75000"/>
                  </a:schemeClr>
                </a:solidFill>
              </a:rPr>
              <a:t>Determining the correct dimensions for age and gender, body proportions ensuring good health and well-being motivate to change eating habits and lifestyle. </a:t>
            </a:r>
          </a:p>
          <a:p>
            <a:pPr marL="342900" indent="-342900" algn="just">
              <a:spcAft>
                <a:spcPts val="600"/>
              </a:spcAft>
              <a:buFont typeface="Arial" panose="020B0604020202020204" pitchFamily="34" charset="0"/>
              <a:buChar char="•"/>
              <a:defRPr/>
            </a:pPr>
            <a:r>
              <a:rPr lang="en-GB" sz="1900" b="0" dirty="0">
                <a:solidFill>
                  <a:schemeClr val="accent2">
                    <a:lumMod val="75000"/>
                  </a:schemeClr>
                </a:solidFill>
              </a:rPr>
              <a:t>Systematic carrying out of professional analysis of body structure and nutritional status allows to monitor the effects of weight loss or weight increase therapy.</a:t>
            </a:r>
          </a:p>
        </p:txBody>
      </p:sp>
      <p:pic>
        <p:nvPicPr>
          <p:cNvPr id="1026" name="Picture 2" descr="Jak wprowadzić do diety dobre nawyki żywieniowe? – pinesska.pl">
            <a:extLst>
              <a:ext uri="{FF2B5EF4-FFF2-40B4-BE49-F238E27FC236}">
                <a16:creationId xmlns:a16="http://schemas.microsoft.com/office/drawing/2014/main" id="{10191673-FE1A-4371-A61B-7E38062C9D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1861" y="3069977"/>
            <a:ext cx="3468793" cy="2308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317537"/>
      </p:ext>
    </p:extLst>
  </p:cSld>
  <p:clrMapOvr>
    <a:masterClrMapping/>
  </p:clrMapOvr>
  <p:transition advClick="0" advTm="3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123110"/>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en-GB" altLang="pl-PL" dirty="0"/>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123110"/>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en-GB" altLang="pl-PL" dirty="0"/>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123110"/>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en-GB" altLang="pl-PL" dirty="0"/>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123110"/>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en-GB" altLang="pl-PL" dirty="0"/>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123110"/>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en-GB" altLang="pl-PL" dirty="0"/>
          </a:p>
        </p:txBody>
      </p:sp>
      <p:sp>
        <p:nvSpPr>
          <p:cNvPr id="2" name="Prostokąt 1">
            <a:extLst>
              <a:ext uri="{FF2B5EF4-FFF2-40B4-BE49-F238E27FC236}">
                <a16:creationId xmlns:a16="http://schemas.microsoft.com/office/drawing/2014/main" id="{28B9937F-6FB0-4170-A270-96E0A5C60740}"/>
              </a:ext>
            </a:extLst>
          </p:cNvPr>
          <p:cNvSpPr/>
          <p:nvPr/>
        </p:nvSpPr>
        <p:spPr>
          <a:xfrm>
            <a:off x="0" y="692696"/>
            <a:ext cx="9144000" cy="1610697"/>
          </a:xfrm>
          <a:prstGeom prst="rect">
            <a:avLst/>
          </a:prstGeom>
        </p:spPr>
        <p:txBody>
          <a:bodyPr wrap="square">
            <a:spAutoFit/>
          </a:bodyPr>
          <a:lstStyle/>
          <a:p>
            <a:pPr algn="ctr">
              <a:spcAft>
                <a:spcPts val="400"/>
              </a:spcAft>
              <a:defRPr/>
            </a:pPr>
            <a:r>
              <a:rPr lang="en-GB" sz="2400" dirty="0">
                <a:solidFill>
                  <a:schemeClr val="accent2">
                    <a:lumMod val="75000"/>
                  </a:schemeClr>
                </a:solidFill>
              </a:rPr>
              <a:t>Anthropological parameters monitoring for prevention and obesity therapy for children and young people.</a:t>
            </a:r>
          </a:p>
          <a:p>
            <a:pPr algn="ctr">
              <a:spcAft>
                <a:spcPts val="400"/>
              </a:spcAft>
              <a:defRPr/>
            </a:pPr>
            <a:r>
              <a:rPr lang="pl-PL" sz="2200" b="0" i="1" dirty="0">
                <a:solidFill>
                  <a:schemeClr val="accent2">
                    <a:lumMod val="75000"/>
                  </a:schemeClr>
                </a:solidFill>
                <a:highlight>
                  <a:srgbClr val="FFFF00"/>
                </a:highlight>
              </a:rPr>
              <a:t>R</a:t>
            </a:r>
            <a:r>
              <a:rPr lang="en-GB" sz="2200" b="0" i="1" dirty="0" err="1">
                <a:solidFill>
                  <a:schemeClr val="accent2">
                    <a:lumMod val="75000"/>
                  </a:schemeClr>
                </a:solidFill>
                <a:highlight>
                  <a:srgbClr val="FFFF00"/>
                </a:highlight>
              </a:rPr>
              <a:t>ecommendations</a:t>
            </a:r>
            <a:r>
              <a:rPr lang="en-GB" sz="2200" b="0" i="1" dirty="0">
                <a:solidFill>
                  <a:schemeClr val="accent2">
                    <a:lumMod val="75000"/>
                  </a:schemeClr>
                </a:solidFill>
                <a:highlight>
                  <a:srgbClr val="FFFF00"/>
                </a:highlight>
              </a:rPr>
              <a:t> and good practices</a:t>
            </a:r>
            <a:r>
              <a:rPr lang="pl-PL" sz="2200" b="0" i="1" dirty="0">
                <a:solidFill>
                  <a:schemeClr val="accent2">
                    <a:lumMod val="75000"/>
                  </a:schemeClr>
                </a:solidFill>
                <a:highlight>
                  <a:srgbClr val="FFFF00"/>
                </a:highlight>
              </a:rPr>
              <a:t> </a:t>
            </a:r>
            <a:r>
              <a:rPr lang="en-GB" sz="2200" b="0" i="1" dirty="0">
                <a:solidFill>
                  <a:schemeClr val="accent2">
                    <a:lumMod val="75000"/>
                  </a:schemeClr>
                </a:solidFill>
                <a:highlight>
                  <a:srgbClr val="FFFF00"/>
                </a:highlight>
              </a:rPr>
              <a:t>for correct </a:t>
            </a:r>
            <a:endParaRPr lang="pl-PL" sz="2200" b="0" i="1" dirty="0">
              <a:solidFill>
                <a:schemeClr val="accent2">
                  <a:lumMod val="75000"/>
                </a:schemeClr>
              </a:solidFill>
              <a:highlight>
                <a:srgbClr val="FFFF00"/>
              </a:highlight>
            </a:endParaRPr>
          </a:p>
          <a:p>
            <a:pPr algn="ctr">
              <a:spcAft>
                <a:spcPts val="400"/>
              </a:spcAft>
              <a:defRPr/>
            </a:pPr>
            <a:r>
              <a:rPr lang="en-GB" sz="2200" b="0" i="1" dirty="0">
                <a:solidFill>
                  <a:schemeClr val="accent2">
                    <a:lumMod val="75000"/>
                  </a:schemeClr>
                </a:solidFill>
                <a:highlight>
                  <a:srgbClr val="FFFF00"/>
                </a:highlight>
              </a:rPr>
              <a:t>measurement of growth and weight</a:t>
            </a:r>
          </a:p>
        </p:txBody>
      </p:sp>
      <p:sp>
        <p:nvSpPr>
          <p:cNvPr id="9" name="Prostokąt 3">
            <a:extLst>
              <a:ext uri="{FF2B5EF4-FFF2-40B4-BE49-F238E27FC236}">
                <a16:creationId xmlns:a16="http://schemas.microsoft.com/office/drawing/2014/main" id="{4E81B037-89E7-420D-AB1F-8D32EE150983}"/>
              </a:ext>
            </a:extLst>
          </p:cNvPr>
          <p:cNvSpPr/>
          <p:nvPr/>
        </p:nvSpPr>
        <p:spPr>
          <a:xfrm>
            <a:off x="0" y="2252097"/>
            <a:ext cx="9144000" cy="3877985"/>
          </a:xfrm>
          <a:prstGeom prst="rect">
            <a:avLst/>
          </a:prstGeom>
        </p:spPr>
        <p:txBody>
          <a:bodyPr wrap="square">
            <a:spAutoFit/>
          </a:bodyPr>
          <a:lstStyle/>
          <a:p>
            <a:pPr marL="342900" indent="-342900" algn="just">
              <a:spcAft>
                <a:spcPts val="600"/>
              </a:spcAft>
              <a:buFont typeface="Arial" panose="020B0604020202020204" pitchFamily="34" charset="0"/>
              <a:buChar char="•"/>
              <a:defRPr/>
            </a:pPr>
            <a:r>
              <a:rPr lang="en-GB" sz="1800" b="0" dirty="0">
                <a:solidFill>
                  <a:schemeClr val="accent2">
                    <a:lumMod val="75000"/>
                  </a:schemeClr>
                </a:solidFill>
              </a:rPr>
              <a:t>Performing tests at the same time of day, preferably in the morning - fluctuations in body height and other dimensions during the day</a:t>
            </a:r>
            <a:r>
              <a:rPr lang="pl-PL" sz="1800" b="0" dirty="0">
                <a:solidFill>
                  <a:schemeClr val="accent2">
                    <a:lumMod val="75000"/>
                  </a:schemeClr>
                </a:solidFill>
              </a:rPr>
              <a:t>,</a:t>
            </a:r>
            <a:endParaRPr lang="en-GB" sz="1800" b="0" dirty="0">
              <a:solidFill>
                <a:schemeClr val="accent2">
                  <a:lumMod val="75000"/>
                </a:schemeClr>
              </a:solidFill>
            </a:endParaRPr>
          </a:p>
          <a:p>
            <a:pPr marL="342900" indent="-342900" algn="just">
              <a:spcAft>
                <a:spcPts val="600"/>
              </a:spcAft>
              <a:buFont typeface="Arial" panose="020B0604020202020204" pitchFamily="34" charset="0"/>
              <a:buChar char="•"/>
              <a:defRPr/>
            </a:pPr>
            <a:r>
              <a:rPr lang="en-GB" sz="1800" b="0" dirty="0">
                <a:solidFill>
                  <a:schemeClr val="accent2">
                    <a:lumMod val="75000"/>
                  </a:schemeClr>
                </a:solidFill>
              </a:rPr>
              <a:t>Performing tests in the same way, by the same person - ensures repeatability and reliability of measurements</a:t>
            </a:r>
            <a:r>
              <a:rPr lang="pl-PL" sz="1800" b="0" dirty="0">
                <a:solidFill>
                  <a:schemeClr val="accent2">
                    <a:lumMod val="75000"/>
                  </a:schemeClr>
                </a:solidFill>
              </a:rPr>
              <a:t>,</a:t>
            </a:r>
            <a:endParaRPr lang="en-GB" sz="1800" b="0" dirty="0">
              <a:solidFill>
                <a:schemeClr val="accent2">
                  <a:lumMod val="75000"/>
                </a:schemeClr>
              </a:solidFill>
            </a:endParaRPr>
          </a:p>
          <a:p>
            <a:pPr marL="342900" indent="-342900" algn="just">
              <a:spcAft>
                <a:spcPts val="600"/>
              </a:spcAft>
              <a:buFont typeface="Arial" panose="020B0604020202020204" pitchFamily="34" charset="0"/>
              <a:buChar char="•"/>
              <a:defRPr/>
            </a:pPr>
            <a:r>
              <a:rPr lang="en-GB" sz="1800" b="0" dirty="0">
                <a:solidFill>
                  <a:schemeClr val="accent2">
                    <a:lumMod val="75000"/>
                  </a:schemeClr>
                </a:solidFill>
              </a:rPr>
              <a:t>Verification of instruments - whether individual elements function well, </a:t>
            </a:r>
            <a:r>
              <a:rPr lang="en-GB" sz="1800" b="0" dirty="0" err="1">
                <a:solidFill>
                  <a:schemeClr val="accent2">
                    <a:lumMod val="75000"/>
                  </a:schemeClr>
                </a:solidFill>
              </a:rPr>
              <a:t>i.e</a:t>
            </a:r>
            <a:r>
              <a:rPr lang="en-GB" sz="1800" b="0" dirty="0">
                <a:solidFill>
                  <a:schemeClr val="accent2">
                    <a:lumMod val="75000"/>
                  </a:schemeClr>
                </a:solidFill>
              </a:rPr>
              <a:t>:</a:t>
            </a:r>
          </a:p>
          <a:p>
            <a:pPr marL="800100" lvl="1" indent="-342900" algn="just">
              <a:spcAft>
                <a:spcPts val="600"/>
              </a:spcAft>
              <a:buFont typeface="Wingdings" panose="05000000000000000000" pitchFamily="2" charset="2"/>
              <a:buChar char="Ø"/>
              <a:defRPr/>
            </a:pPr>
            <a:r>
              <a:rPr lang="en-GB" sz="1800" b="0" dirty="0">
                <a:solidFill>
                  <a:schemeClr val="accent2">
                    <a:lumMod val="75000"/>
                  </a:schemeClr>
                </a:solidFill>
              </a:rPr>
              <a:t>Check if the tape is not stretched - compare it to the graduated anthropometer tube.</a:t>
            </a:r>
          </a:p>
          <a:p>
            <a:pPr marL="800100" lvl="1" indent="-342900" algn="just">
              <a:spcAft>
                <a:spcPts val="600"/>
              </a:spcAft>
              <a:buFont typeface="Wingdings" panose="05000000000000000000" pitchFamily="2" charset="2"/>
              <a:buChar char="Ø"/>
              <a:defRPr/>
            </a:pPr>
            <a:r>
              <a:rPr lang="en-GB" sz="1800" b="0" dirty="0">
                <a:solidFill>
                  <a:schemeClr val="accent2">
                    <a:lumMod val="75000"/>
                  </a:schemeClr>
                </a:solidFill>
              </a:rPr>
              <a:t>The </a:t>
            </a:r>
            <a:r>
              <a:rPr lang="pl-PL" sz="1800" b="0" dirty="0" err="1">
                <a:solidFill>
                  <a:schemeClr val="accent2">
                    <a:lumMod val="75000"/>
                  </a:schemeClr>
                </a:solidFill>
              </a:rPr>
              <a:t>weight</a:t>
            </a:r>
            <a:r>
              <a:rPr lang="pl-PL" sz="1800" b="0" dirty="0">
                <a:solidFill>
                  <a:schemeClr val="accent2">
                    <a:lumMod val="75000"/>
                  </a:schemeClr>
                </a:solidFill>
              </a:rPr>
              <a:t> </a:t>
            </a:r>
            <a:r>
              <a:rPr lang="en-GB" sz="1800" b="0" dirty="0">
                <a:solidFill>
                  <a:schemeClr val="accent2">
                    <a:lumMod val="75000"/>
                  </a:schemeClr>
                </a:solidFill>
              </a:rPr>
              <a:t>scale must be tared and</a:t>
            </a:r>
            <a:r>
              <a:rPr lang="pl-PL" sz="1800" b="0" dirty="0">
                <a:solidFill>
                  <a:schemeClr val="accent2">
                    <a:lumMod val="75000"/>
                  </a:schemeClr>
                </a:solidFill>
              </a:rPr>
              <a:t> set</a:t>
            </a:r>
            <a:r>
              <a:rPr lang="en-GB" sz="1800" b="0" dirty="0">
                <a:solidFill>
                  <a:schemeClr val="accent2">
                    <a:lumMod val="75000"/>
                  </a:schemeClr>
                </a:solidFill>
              </a:rPr>
              <a:t> vertical before the test begins. </a:t>
            </a:r>
          </a:p>
          <a:p>
            <a:pPr marL="342900" indent="-342900" algn="just">
              <a:spcAft>
                <a:spcPts val="600"/>
              </a:spcAft>
              <a:buFont typeface="Arial" panose="020B0604020202020204" pitchFamily="34" charset="0"/>
              <a:buChar char="•"/>
              <a:defRPr/>
            </a:pPr>
            <a:r>
              <a:rPr lang="en-GB" sz="1800" b="0" dirty="0">
                <a:solidFill>
                  <a:schemeClr val="accent2">
                    <a:lumMod val="75000"/>
                  </a:schemeClr>
                </a:solidFill>
              </a:rPr>
              <a:t>Need to assist the other person in the examination of infants and small children - help to hold the child, record and control the results.</a:t>
            </a:r>
            <a:endParaRPr lang="pl-PL" sz="1800" b="0" dirty="0">
              <a:solidFill>
                <a:schemeClr val="accent2">
                  <a:lumMod val="75000"/>
                </a:schemeClr>
              </a:solidFill>
            </a:endParaRPr>
          </a:p>
          <a:p>
            <a:pPr marL="342900" indent="-342900" algn="just">
              <a:spcAft>
                <a:spcPts val="600"/>
              </a:spcAft>
              <a:buFont typeface="Arial" panose="020B0604020202020204" pitchFamily="34" charset="0"/>
              <a:buChar char="•"/>
              <a:defRPr/>
            </a:pPr>
            <a:r>
              <a:rPr lang="en-GB" sz="1800" b="0" dirty="0">
                <a:solidFill>
                  <a:schemeClr val="accent2">
                    <a:lumMod val="75000"/>
                  </a:schemeClr>
                </a:solidFill>
              </a:rPr>
              <a:t>Appropriate hygiene conditions (breaks between measurements, visible, ventilated room, disinfected instruments)</a:t>
            </a:r>
          </a:p>
        </p:txBody>
      </p:sp>
    </p:spTree>
    <p:extLst>
      <p:ext uri="{BB962C8B-B14F-4D97-AF65-F5344CB8AC3E}">
        <p14:creationId xmlns:p14="http://schemas.microsoft.com/office/powerpoint/2010/main" val="3862275275"/>
      </p:ext>
    </p:extLst>
  </p:cSld>
  <p:clrMapOvr>
    <a:masterClrMapping/>
  </p:clrMapOvr>
  <p:transition advClick="0" advTm="3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28B9937F-6FB0-4170-A270-96E0A5C60740}"/>
              </a:ext>
            </a:extLst>
          </p:cNvPr>
          <p:cNvSpPr/>
          <p:nvPr/>
        </p:nvSpPr>
        <p:spPr>
          <a:xfrm>
            <a:off x="0" y="692696"/>
            <a:ext cx="9144000" cy="769441"/>
          </a:xfrm>
          <a:prstGeom prst="rect">
            <a:avLst/>
          </a:prstGeom>
        </p:spPr>
        <p:txBody>
          <a:bodyPr wrap="square">
            <a:spAutoFit/>
          </a:bodyPr>
          <a:lstStyle/>
          <a:p>
            <a:pPr algn="ctr">
              <a:spcAft>
                <a:spcPts val="400"/>
              </a:spcAft>
              <a:defRPr/>
            </a:pPr>
            <a:r>
              <a:rPr lang="pl-PL" sz="2200" dirty="0" err="1">
                <a:solidFill>
                  <a:schemeClr val="accent2">
                    <a:lumMod val="75000"/>
                  </a:schemeClr>
                </a:solidFill>
              </a:rPr>
              <a:t>Bioelectrical</a:t>
            </a:r>
            <a:r>
              <a:rPr lang="pl-PL" sz="2200" dirty="0">
                <a:solidFill>
                  <a:schemeClr val="accent2">
                    <a:lumMod val="75000"/>
                  </a:schemeClr>
                </a:solidFill>
              </a:rPr>
              <a:t> </a:t>
            </a:r>
            <a:r>
              <a:rPr lang="pl-PL" sz="2200" dirty="0" err="1">
                <a:solidFill>
                  <a:schemeClr val="accent2">
                    <a:lumMod val="75000"/>
                  </a:schemeClr>
                </a:solidFill>
              </a:rPr>
              <a:t>impedance</a:t>
            </a:r>
            <a:r>
              <a:rPr lang="pl-PL" sz="2200" dirty="0">
                <a:solidFill>
                  <a:schemeClr val="accent2">
                    <a:lumMod val="75000"/>
                  </a:schemeClr>
                </a:solidFill>
              </a:rPr>
              <a:t> </a:t>
            </a:r>
            <a:r>
              <a:rPr lang="pl-PL" sz="2200" dirty="0" err="1">
                <a:solidFill>
                  <a:schemeClr val="accent2">
                    <a:lumMod val="75000"/>
                  </a:schemeClr>
                </a:solidFill>
              </a:rPr>
              <a:t>method</a:t>
            </a:r>
            <a:r>
              <a:rPr lang="pl-PL" sz="2200" dirty="0">
                <a:solidFill>
                  <a:schemeClr val="accent2">
                    <a:lumMod val="75000"/>
                  </a:schemeClr>
                </a:solidFill>
              </a:rPr>
              <a:t> </a:t>
            </a:r>
            <a:r>
              <a:rPr lang="pl-PL" sz="2200" dirty="0" err="1">
                <a:solidFill>
                  <a:schemeClr val="accent2">
                    <a:lumMod val="75000"/>
                  </a:schemeClr>
                </a:solidFill>
              </a:rPr>
              <a:t>applications</a:t>
            </a:r>
            <a:r>
              <a:rPr lang="pl-PL" sz="2200" dirty="0">
                <a:solidFill>
                  <a:schemeClr val="accent2">
                    <a:lumMod val="75000"/>
                  </a:schemeClr>
                </a:solidFill>
              </a:rPr>
              <a:t> for </a:t>
            </a:r>
            <a:r>
              <a:rPr lang="pl-PL" sz="2200" dirty="0" err="1">
                <a:solidFill>
                  <a:schemeClr val="accent2">
                    <a:lumMod val="75000"/>
                  </a:schemeClr>
                </a:solidFill>
              </a:rPr>
              <a:t>medical</a:t>
            </a:r>
            <a:r>
              <a:rPr lang="pl-PL" sz="2200" dirty="0">
                <a:solidFill>
                  <a:schemeClr val="accent2">
                    <a:lumMod val="75000"/>
                  </a:schemeClr>
                </a:solidFill>
              </a:rPr>
              <a:t> </a:t>
            </a:r>
            <a:r>
              <a:rPr lang="pl-PL" sz="2200" dirty="0" err="1">
                <a:solidFill>
                  <a:schemeClr val="accent2">
                    <a:lumMod val="75000"/>
                  </a:schemeClr>
                </a:solidFill>
              </a:rPr>
              <a:t>diagnosis</a:t>
            </a:r>
            <a:r>
              <a:rPr lang="pl-PL" sz="2200" dirty="0">
                <a:solidFill>
                  <a:schemeClr val="accent2">
                    <a:lumMod val="75000"/>
                  </a:schemeClr>
                </a:solidFill>
              </a:rPr>
              <a:t> and </a:t>
            </a:r>
            <a:r>
              <a:rPr lang="en-GB" sz="2200" dirty="0">
                <a:solidFill>
                  <a:schemeClr val="accent2">
                    <a:lumMod val="75000"/>
                  </a:schemeClr>
                </a:solidFill>
              </a:rPr>
              <a:t>obesity treatment in children and adults</a:t>
            </a:r>
            <a:r>
              <a:rPr lang="pl-PL" sz="2200" dirty="0">
                <a:solidFill>
                  <a:schemeClr val="accent2">
                    <a:lumMod val="75000"/>
                  </a:schemeClr>
                </a:solidFill>
              </a:rPr>
              <a:t> </a:t>
            </a:r>
            <a:endParaRPr lang="en-GB" sz="2200" dirty="0">
              <a:solidFill>
                <a:schemeClr val="accent2">
                  <a:lumMod val="75000"/>
                </a:schemeClr>
              </a:solidFill>
            </a:endParaRPr>
          </a:p>
        </p:txBody>
      </p:sp>
      <p:sp>
        <p:nvSpPr>
          <p:cNvPr id="9" name="Prostokąt 3">
            <a:extLst>
              <a:ext uri="{FF2B5EF4-FFF2-40B4-BE49-F238E27FC236}">
                <a16:creationId xmlns:a16="http://schemas.microsoft.com/office/drawing/2014/main" id="{4E81B037-89E7-420D-AB1F-8D32EE150983}"/>
              </a:ext>
            </a:extLst>
          </p:cNvPr>
          <p:cNvSpPr/>
          <p:nvPr/>
        </p:nvSpPr>
        <p:spPr>
          <a:xfrm>
            <a:off x="151429" y="1988840"/>
            <a:ext cx="8841142" cy="3770263"/>
          </a:xfrm>
          <a:prstGeom prst="rect">
            <a:avLst/>
          </a:prstGeom>
        </p:spPr>
        <p:txBody>
          <a:bodyPr wrap="square">
            <a:spAutoFit/>
          </a:bodyPr>
          <a:lstStyle/>
          <a:p>
            <a:pPr marL="342900" indent="-342900" algn="just">
              <a:spcAft>
                <a:spcPts val="600"/>
              </a:spcAft>
              <a:buFont typeface="Arial" panose="020B0604020202020204" pitchFamily="34" charset="0"/>
              <a:buChar char="•"/>
              <a:defRPr/>
            </a:pPr>
            <a:r>
              <a:rPr lang="en-GB" sz="1900" b="0" dirty="0">
                <a:solidFill>
                  <a:schemeClr val="accent2">
                    <a:lumMod val="75000"/>
                  </a:schemeClr>
                </a:solidFill>
              </a:rPr>
              <a:t>The measurement is </a:t>
            </a:r>
            <a:r>
              <a:rPr lang="pl-PL" sz="1900" b="0" dirty="0" err="1">
                <a:solidFill>
                  <a:schemeClr val="accent2">
                    <a:lumMod val="75000"/>
                  </a:schemeClr>
                </a:solidFill>
              </a:rPr>
              <a:t>carried</a:t>
            </a:r>
            <a:r>
              <a:rPr lang="pl-PL" sz="1900" b="0" dirty="0">
                <a:solidFill>
                  <a:schemeClr val="accent2">
                    <a:lumMod val="75000"/>
                  </a:schemeClr>
                </a:solidFill>
              </a:rPr>
              <a:t> out </a:t>
            </a:r>
            <a:r>
              <a:rPr lang="en-GB" sz="1900" b="0" dirty="0">
                <a:solidFill>
                  <a:schemeClr val="accent2">
                    <a:lumMod val="75000"/>
                  </a:schemeClr>
                </a:solidFill>
              </a:rPr>
              <a:t>with the use of specialized body composition </a:t>
            </a:r>
            <a:r>
              <a:rPr lang="en-GB" sz="1900" b="0" dirty="0" err="1">
                <a:solidFill>
                  <a:schemeClr val="accent2">
                    <a:lumMod val="75000"/>
                  </a:schemeClr>
                </a:solidFill>
              </a:rPr>
              <a:t>analyzers</a:t>
            </a:r>
            <a:r>
              <a:rPr lang="pl-PL" sz="1900" b="0" dirty="0">
                <a:solidFill>
                  <a:schemeClr val="accent2">
                    <a:lumMod val="75000"/>
                  </a:schemeClr>
                </a:solidFill>
              </a:rPr>
              <a:t> (</a:t>
            </a:r>
            <a:r>
              <a:rPr lang="pl-PL" sz="1900" b="0" dirty="0" err="1">
                <a:solidFill>
                  <a:schemeClr val="accent2">
                    <a:lumMod val="75000"/>
                  </a:schemeClr>
                </a:solidFill>
              </a:rPr>
              <a:t>e.g</a:t>
            </a:r>
            <a:r>
              <a:rPr lang="pl-PL" sz="1900" b="0" dirty="0">
                <a:solidFill>
                  <a:schemeClr val="accent2">
                    <a:lumMod val="75000"/>
                  </a:schemeClr>
                </a:solidFill>
              </a:rPr>
              <a:t>. </a:t>
            </a:r>
            <a:r>
              <a:rPr lang="pl-PL" sz="1900" b="0" dirty="0" err="1">
                <a:solidFill>
                  <a:schemeClr val="accent2">
                    <a:lumMod val="75000"/>
                  </a:schemeClr>
                </a:solidFill>
              </a:rPr>
              <a:t>Maltron</a:t>
            </a:r>
            <a:r>
              <a:rPr lang="pl-PL" sz="1900" b="0" dirty="0">
                <a:solidFill>
                  <a:schemeClr val="accent2">
                    <a:lumMod val="75000"/>
                  </a:schemeClr>
                </a:solidFill>
              </a:rPr>
              <a:t>, </a:t>
            </a:r>
            <a:r>
              <a:rPr lang="pl-PL" sz="1900" b="0" dirty="0" err="1">
                <a:solidFill>
                  <a:schemeClr val="accent2">
                    <a:lumMod val="75000"/>
                  </a:schemeClr>
                </a:solidFill>
              </a:rPr>
              <a:t>Tanita</a:t>
            </a:r>
            <a:r>
              <a:rPr lang="pl-PL" sz="1900" b="0" dirty="0">
                <a:solidFill>
                  <a:schemeClr val="accent2">
                    <a:lumMod val="75000"/>
                  </a:schemeClr>
                </a:solidFill>
              </a:rPr>
              <a:t> and </a:t>
            </a:r>
            <a:r>
              <a:rPr lang="pl-PL" sz="1900" b="0" dirty="0" err="1">
                <a:solidFill>
                  <a:schemeClr val="accent2">
                    <a:lumMod val="75000"/>
                  </a:schemeClr>
                </a:solidFill>
              </a:rPr>
              <a:t>others</a:t>
            </a:r>
            <a:r>
              <a:rPr lang="pl-PL" sz="1900" b="0" dirty="0">
                <a:solidFill>
                  <a:schemeClr val="accent2">
                    <a:lumMod val="75000"/>
                  </a:schemeClr>
                </a:solidFill>
              </a:rPr>
              <a:t> </a:t>
            </a:r>
            <a:r>
              <a:rPr lang="pl-PL" sz="1900" b="0" dirty="0" err="1">
                <a:solidFill>
                  <a:schemeClr val="accent2">
                    <a:lumMod val="75000"/>
                  </a:schemeClr>
                </a:solidFill>
              </a:rPr>
              <a:t>models</a:t>
            </a:r>
            <a:r>
              <a:rPr lang="pl-PL" sz="1900" b="0" dirty="0">
                <a:solidFill>
                  <a:schemeClr val="accent2">
                    <a:lumMod val="75000"/>
                  </a:schemeClr>
                </a:solidFill>
              </a:rPr>
              <a:t>)</a:t>
            </a:r>
            <a:r>
              <a:rPr lang="en-GB" sz="1900" b="0" dirty="0">
                <a:solidFill>
                  <a:schemeClr val="accent2">
                    <a:lumMod val="75000"/>
                  </a:schemeClr>
                </a:solidFill>
              </a:rPr>
              <a:t>, with different number of electrodes, their different configuration and different frequency of electric current with very low amplitude value.</a:t>
            </a:r>
          </a:p>
          <a:p>
            <a:pPr marL="342900" indent="-342900" algn="just">
              <a:spcAft>
                <a:spcPts val="600"/>
              </a:spcAft>
              <a:buFont typeface="Arial" panose="020B0604020202020204" pitchFamily="34" charset="0"/>
              <a:buChar char="•"/>
              <a:defRPr/>
            </a:pPr>
            <a:r>
              <a:rPr lang="en-GB" sz="1900" b="0" dirty="0">
                <a:solidFill>
                  <a:schemeClr val="accent2">
                    <a:lumMod val="75000"/>
                  </a:schemeClr>
                </a:solidFill>
              </a:rPr>
              <a:t>By analysing the bioelectric impedance it is possible to determine:</a:t>
            </a:r>
          </a:p>
          <a:p>
            <a:pPr marL="800100" lvl="1" indent="-342900" algn="just">
              <a:spcAft>
                <a:spcPts val="600"/>
              </a:spcAft>
              <a:buFont typeface="Wingdings" panose="05000000000000000000" pitchFamily="2" charset="2"/>
              <a:buChar char="Ø"/>
              <a:defRPr/>
            </a:pPr>
            <a:r>
              <a:rPr lang="en-GB" sz="1900" b="0" dirty="0">
                <a:solidFill>
                  <a:schemeClr val="accent2">
                    <a:lumMod val="75000"/>
                  </a:schemeClr>
                </a:solidFill>
              </a:rPr>
              <a:t>Fat mass content (%), </a:t>
            </a:r>
            <a:r>
              <a:rPr lang="pl-PL" sz="1900" b="0" dirty="0">
                <a:solidFill>
                  <a:schemeClr val="accent2">
                    <a:lumMod val="75000"/>
                  </a:schemeClr>
                </a:solidFill>
              </a:rPr>
              <a:t>[</a:t>
            </a:r>
            <a:r>
              <a:rPr lang="en-GB" sz="1900" b="0" dirty="0">
                <a:solidFill>
                  <a:schemeClr val="accent2">
                    <a:lumMod val="75000"/>
                  </a:schemeClr>
                </a:solidFill>
              </a:rPr>
              <a:t>kg</a:t>
            </a:r>
            <a:r>
              <a:rPr lang="pl-PL" sz="1900" b="0" dirty="0">
                <a:solidFill>
                  <a:schemeClr val="accent2">
                    <a:lumMod val="75000"/>
                  </a:schemeClr>
                </a:solidFill>
              </a:rPr>
              <a:t>]</a:t>
            </a:r>
            <a:endParaRPr lang="en-GB" sz="1900" b="0" dirty="0">
              <a:solidFill>
                <a:schemeClr val="accent2">
                  <a:lumMod val="75000"/>
                </a:schemeClr>
              </a:solidFill>
            </a:endParaRPr>
          </a:p>
          <a:p>
            <a:pPr marL="800100" lvl="1" indent="-342900" algn="just">
              <a:spcAft>
                <a:spcPts val="600"/>
              </a:spcAft>
              <a:buFont typeface="Wingdings" panose="05000000000000000000" pitchFamily="2" charset="2"/>
              <a:buChar char="Ø"/>
              <a:defRPr/>
            </a:pPr>
            <a:r>
              <a:rPr lang="en-GB" sz="1900" b="0" dirty="0">
                <a:solidFill>
                  <a:schemeClr val="accent2">
                    <a:lumMod val="75000"/>
                  </a:schemeClr>
                </a:solidFill>
              </a:rPr>
              <a:t>Fat-free tissue mass content, including muscle and water (%), </a:t>
            </a:r>
            <a:r>
              <a:rPr lang="pl-PL" sz="1900" b="0" dirty="0">
                <a:solidFill>
                  <a:schemeClr val="accent2">
                    <a:lumMod val="75000"/>
                  </a:schemeClr>
                </a:solidFill>
              </a:rPr>
              <a:t>[</a:t>
            </a:r>
            <a:r>
              <a:rPr lang="en-GB" sz="1900" b="0" dirty="0">
                <a:solidFill>
                  <a:schemeClr val="accent2">
                    <a:lumMod val="75000"/>
                  </a:schemeClr>
                </a:solidFill>
              </a:rPr>
              <a:t>kg</a:t>
            </a:r>
            <a:r>
              <a:rPr lang="pl-PL" sz="1900" b="0" dirty="0">
                <a:solidFill>
                  <a:schemeClr val="accent2">
                    <a:lumMod val="75000"/>
                  </a:schemeClr>
                </a:solidFill>
              </a:rPr>
              <a:t>]</a:t>
            </a:r>
            <a:endParaRPr lang="en-GB" sz="1900" b="0" dirty="0">
              <a:solidFill>
                <a:schemeClr val="accent2">
                  <a:lumMod val="75000"/>
                </a:schemeClr>
              </a:solidFill>
            </a:endParaRPr>
          </a:p>
          <a:p>
            <a:pPr marL="800100" lvl="1" indent="-342900" algn="just">
              <a:spcAft>
                <a:spcPts val="600"/>
              </a:spcAft>
              <a:buFont typeface="Wingdings" panose="05000000000000000000" pitchFamily="2" charset="2"/>
              <a:buChar char="Ø"/>
              <a:defRPr/>
            </a:pPr>
            <a:r>
              <a:rPr lang="en-GB" sz="1900" b="0" dirty="0">
                <a:solidFill>
                  <a:schemeClr val="accent2">
                    <a:lumMod val="75000"/>
                  </a:schemeClr>
                </a:solidFill>
              </a:rPr>
              <a:t>Basic Matter Conversion Level (BMR)</a:t>
            </a:r>
          </a:p>
          <a:p>
            <a:pPr marL="800100" lvl="1" indent="-342900" algn="just">
              <a:spcAft>
                <a:spcPts val="600"/>
              </a:spcAft>
              <a:buFont typeface="Wingdings" panose="05000000000000000000" pitchFamily="2" charset="2"/>
              <a:buChar char="Ø"/>
              <a:defRPr/>
            </a:pPr>
            <a:r>
              <a:rPr lang="en-GB" sz="1900" b="0" dirty="0">
                <a:solidFill>
                  <a:schemeClr val="accent2">
                    <a:lumMod val="75000"/>
                  </a:schemeClr>
                </a:solidFill>
              </a:rPr>
              <a:t>BMI</a:t>
            </a:r>
            <a:r>
              <a:rPr lang="pl-PL" sz="1900" b="0" dirty="0">
                <a:solidFill>
                  <a:schemeClr val="accent2">
                    <a:lumMod val="75000"/>
                  </a:schemeClr>
                </a:solidFill>
              </a:rPr>
              <a:t> index</a:t>
            </a:r>
            <a:endParaRPr lang="en-GB" sz="1900" b="0" dirty="0">
              <a:solidFill>
                <a:schemeClr val="accent2">
                  <a:lumMod val="75000"/>
                </a:schemeClr>
              </a:solidFill>
            </a:endParaRPr>
          </a:p>
          <a:p>
            <a:pPr marL="342900" indent="-342900" algn="just">
              <a:spcAft>
                <a:spcPts val="600"/>
              </a:spcAft>
              <a:buFont typeface="Arial" panose="020B0604020202020204" pitchFamily="34" charset="0"/>
              <a:buChar char="•"/>
              <a:defRPr/>
            </a:pPr>
            <a:r>
              <a:rPr lang="en-GB" sz="1900" b="0" dirty="0">
                <a:solidFill>
                  <a:schemeClr val="accent2">
                    <a:lumMod val="75000"/>
                  </a:schemeClr>
                </a:solidFill>
              </a:rPr>
              <a:t>The availability and simplicity of this method makes it widely used in the diagnosis and therapy of obesity in both children and adults.</a:t>
            </a:r>
          </a:p>
        </p:txBody>
      </p:sp>
    </p:spTree>
    <p:extLst>
      <p:ext uri="{BB962C8B-B14F-4D97-AF65-F5344CB8AC3E}">
        <p14:creationId xmlns:p14="http://schemas.microsoft.com/office/powerpoint/2010/main" val="1818692823"/>
      </p:ext>
    </p:extLst>
  </p:cSld>
  <p:clrMapOvr>
    <a:masterClrMapping/>
  </p:clrMapOvr>
  <p:transition advClick="0" advTm="300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 name="pole tekstowe 9">
            <a:extLst>
              <a:ext uri="{FF2B5EF4-FFF2-40B4-BE49-F238E27FC236}">
                <a16:creationId xmlns:a16="http://schemas.microsoft.com/office/drawing/2014/main" id="{755F69BF-74C1-4C9D-9E25-93BA903EB3D1}"/>
              </a:ext>
            </a:extLst>
          </p:cNvPr>
          <p:cNvSpPr txBox="1"/>
          <p:nvPr/>
        </p:nvSpPr>
        <p:spPr>
          <a:xfrm>
            <a:off x="0" y="2544683"/>
            <a:ext cx="5364088" cy="5355312"/>
          </a:xfrm>
          <a:prstGeom prst="rect">
            <a:avLst/>
          </a:prstGeom>
          <a:noFill/>
        </p:spPr>
        <p:txBody>
          <a:bodyPr wrap="square">
            <a:spAutoFit/>
          </a:bodyPr>
          <a:lstStyle/>
          <a:p>
            <a:pPr marL="285750" indent="-285750">
              <a:buFont typeface="Arial" panose="020B0604020202020204" pitchFamily="34" charset="0"/>
              <a:buChar char="•"/>
            </a:pPr>
            <a:r>
              <a:rPr lang="en-GB" sz="1800" b="0" dirty="0">
                <a:solidFill>
                  <a:srgbClr val="002060"/>
                </a:solidFill>
              </a:rPr>
              <a:t>In the case of four-electrode devices (</a:t>
            </a:r>
            <a:r>
              <a:rPr lang="en-GB" sz="1800" b="0" dirty="0" err="1">
                <a:solidFill>
                  <a:srgbClr val="002060"/>
                </a:solidFill>
              </a:rPr>
              <a:t>e.g.Maltron</a:t>
            </a:r>
            <a:r>
              <a:rPr lang="en-GB" sz="1800" b="0" dirty="0">
                <a:solidFill>
                  <a:srgbClr val="002060"/>
                </a:solidFill>
              </a:rPr>
              <a:t> type) it is necessary to rinse the skin with alcohol before placing the electrodes on it and remove any impurities. </a:t>
            </a:r>
          </a:p>
          <a:p>
            <a:endParaRPr lang="en-GB" sz="1800" b="0" dirty="0">
              <a:solidFill>
                <a:srgbClr val="002060"/>
              </a:solidFill>
            </a:endParaRPr>
          </a:p>
          <a:p>
            <a:pPr marL="285750" indent="-285750">
              <a:buFont typeface="Arial" panose="020B0604020202020204" pitchFamily="34" charset="0"/>
              <a:buChar char="•"/>
            </a:pPr>
            <a:r>
              <a:rPr lang="en-GB" sz="1800" b="0" dirty="0">
                <a:solidFill>
                  <a:srgbClr val="002060"/>
                </a:solidFill>
              </a:rPr>
              <a:t>To ensure proper electrical conductivity, the electrodes must be properly positioned (most often on the dorsal </a:t>
            </a:r>
            <a:r>
              <a:rPr lang="en-GB" sz="1800" b="0" dirty="0" err="1">
                <a:solidFill>
                  <a:srgbClr val="002060"/>
                </a:solidFill>
              </a:rPr>
              <a:t>centerline</a:t>
            </a:r>
            <a:r>
              <a:rPr lang="en-GB" sz="1800" b="0" dirty="0">
                <a:solidFill>
                  <a:srgbClr val="002060"/>
                </a:solidFill>
              </a:rPr>
              <a:t> of the hands and feet)</a:t>
            </a:r>
          </a:p>
          <a:p>
            <a:pPr marL="285750" indent="-285750">
              <a:buFont typeface="Arial" panose="020B0604020202020204" pitchFamily="34" charset="0"/>
              <a:buChar char="•"/>
            </a:pPr>
            <a:endParaRPr lang="en-GB" sz="1800" b="0" dirty="0">
              <a:solidFill>
                <a:srgbClr val="002060"/>
              </a:solidFill>
            </a:endParaRPr>
          </a:p>
          <a:p>
            <a:pPr marL="285750" indent="-285750">
              <a:buFont typeface="Arial" panose="020B0604020202020204" pitchFamily="34" charset="0"/>
              <a:buChar char="•"/>
            </a:pPr>
            <a:r>
              <a:rPr lang="en-GB" sz="1800" b="0" dirty="0">
                <a:solidFill>
                  <a:srgbClr val="002060"/>
                </a:solidFill>
              </a:rPr>
              <a:t>Patient should take a lying position (about 5-10 minutes before the measurement), with loose limbs.</a:t>
            </a:r>
          </a:p>
          <a:p>
            <a:pPr marL="285750" indent="-285750">
              <a:buFont typeface="Arial" panose="020B0604020202020204" pitchFamily="34" charset="0"/>
              <a:buChar char="•"/>
            </a:pPr>
            <a:endParaRPr lang="en-GB" sz="1800" b="0" dirty="0">
              <a:solidFill>
                <a:srgbClr val="002060"/>
              </a:solidFill>
            </a:endParaRPr>
          </a:p>
          <a:p>
            <a:pPr marL="285750" indent="-285750">
              <a:buFont typeface="Arial" panose="020B0604020202020204" pitchFamily="34" charset="0"/>
              <a:buChar char="•"/>
            </a:pPr>
            <a:endParaRPr lang="en-GB" sz="1800" b="0" dirty="0">
              <a:solidFill>
                <a:srgbClr val="002060"/>
              </a:solidFill>
            </a:endParaRPr>
          </a:p>
          <a:p>
            <a:pPr marL="285750" indent="-285750">
              <a:buFont typeface="Arial" panose="020B0604020202020204" pitchFamily="34" charset="0"/>
              <a:buChar char="•"/>
            </a:pPr>
            <a:endParaRPr lang="en-GB" sz="1800" b="0" dirty="0">
              <a:solidFill>
                <a:srgbClr val="002060"/>
              </a:solidFill>
            </a:endParaRPr>
          </a:p>
          <a:p>
            <a:pPr marL="285750" indent="-285750">
              <a:buFont typeface="Arial" panose="020B0604020202020204" pitchFamily="34" charset="0"/>
              <a:buChar char="•"/>
            </a:pPr>
            <a:endParaRPr lang="en-GB" sz="1800" b="0" dirty="0">
              <a:solidFill>
                <a:srgbClr val="002060"/>
              </a:solidFill>
            </a:endParaRPr>
          </a:p>
          <a:p>
            <a:pPr marL="285750" indent="-285750">
              <a:buFont typeface="Arial" panose="020B0604020202020204" pitchFamily="34" charset="0"/>
              <a:buChar char="•"/>
            </a:pPr>
            <a:endParaRPr lang="en-GB" sz="1800" b="0" dirty="0">
              <a:solidFill>
                <a:srgbClr val="002060"/>
              </a:solidFill>
            </a:endParaRPr>
          </a:p>
          <a:p>
            <a:pPr marL="285750" indent="-285750">
              <a:buFont typeface="Arial" panose="020B0604020202020204" pitchFamily="34" charset="0"/>
              <a:buChar char="•"/>
            </a:pPr>
            <a:endParaRPr lang="en-GB" sz="1800" b="0" dirty="0">
              <a:solidFill>
                <a:srgbClr val="002060"/>
              </a:solidFill>
            </a:endParaRPr>
          </a:p>
        </p:txBody>
      </p:sp>
      <p:pic>
        <p:nvPicPr>
          <p:cNvPr id="5" name="Obraz 4">
            <a:extLst>
              <a:ext uri="{FF2B5EF4-FFF2-40B4-BE49-F238E27FC236}">
                <a16:creationId xmlns:a16="http://schemas.microsoft.com/office/drawing/2014/main" id="{B0243C10-0FF4-4144-BC7C-402A7BEE999E}"/>
              </a:ext>
            </a:extLst>
          </p:cNvPr>
          <p:cNvPicPr>
            <a:picLocks noChangeAspect="1"/>
          </p:cNvPicPr>
          <p:nvPr/>
        </p:nvPicPr>
        <p:blipFill rotWithShape="1">
          <a:blip r:embed="rId3"/>
          <a:srcRect b="6269"/>
          <a:stretch/>
        </p:blipFill>
        <p:spPr>
          <a:xfrm>
            <a:off x="5364088" y="2348880"/>
            <a:ext cx="3657600" cy="3672408"/>
          </a:xfrm>
          <a:prstGeom prst="rect">
            <a:avLst/>
          </a:prstGeom>
        </p:spPr>
      </p:pic>
      <p:sp>
        <p:nvSpPr>
          <p:cNvPr id="3" name="Prostokąt 2">
            <a:extLst>
              <a:ext uri="{FF2B5EF4-FFF2-40B4-BE49-F238E27FC236}">
                <a16:creationId xmlns:a16="http://schemas.microsoft.com/office/drawing/2014/main" id="{F5F179BC-C7BE-4F05-9096-6263E2E2A75F}"/>
              </a:ext>
            </a:extLst>
          </p:cNvPr>
          <p:cNvSpPr/>
          <p:nvPr/>
        </p:nvSpPr>
        <p:spPr>
          <a:xfrm>
            <a:off x="0" y="692696"/>
            <a:ext cx="9144000" cy="1159292"/>
          </a:xfrm>
          <a:prstGeom prst="rect">
            <a:avLst/>
          </a:prstGeom>
        </p:spPr>
        <p:txBody>
          <a:bodyPr wrap="square">
            <a:spAutoFit/>
          </a:bodyPr>
          <a:lstStyle/>
          <a:p>
            <a:pPr algn="ctr">
              <a:spcAft>
                <a:spcPts val="400"/>
              </a:spcAft>
              <a:defRPr/>
            </a:pPr>
            <a:r>
              <a:rPr lang="pl-PL" sz="2200" dirty="0" err="1">
                <a:solidFill>
                  <a:schemeClr val="accent2">
                    <a:lumMod val="75000"/>
                  </a:schemeClr>
                </a:solidFill>
              </a:rPr>
              <a:t>Bioelectrical</a:t>
            </a:r>
            <a:r>
              <a:rPr lang="pl-PL" sz="2200" dirty="0">
                <a:solidFill>
                  <a:schemeClr val="accent2">
                    <a:lumMod val="75000"/>
                  </a:schemeClr>
                </a:solidFill>
              </a:rPr>
              <a:t> </a:t>
            </a:r>
            <a:r>
              <a:rPr lang="pl-PL" sz="2200" dirty="0" err="1">
                <a:solidFill>
                  <a:schemeClr val="accent2">
                    <a:lumMod val="75000"/>
                  </a:schemeClr>
                </a:solidFill>
              </a:rPr>
              <a:t>impedance</a:t>
            </a:r>
            <a:r>
              <a:rPr lang="pl-PL" sz="2200" dirty="0">
                <a:solidFill>
                  <a:schemeClr val="accent2">
                    <a:lumMod val="75000"/>
                  </a:schemeClr>
                </a:solidFill>
              </a:rPr>
              <a:t> </a:t>
            </a:r>
            <a:r>
              <a:rPr lang="pl-PL" sz="2200" dirty="0" err="1">
                <a:solidFill>
                  <a:schemeClr val="accent2">
                    <a:lumMod val="75000"/>
                  </a:schemeClr>
                </a:solidFill>
              </a:rPr>
              <a:t>method</a:t>
            </a:r>
            <a:r>
              <a:rPr lang="pl-PL" sz="2200" dirty="0">
                <a:solidFill>
                  <a:schemeClr val="accent2">
                    <a:lumMod val="75000"/>
                  </a:schemeClr>
                </a:solidFill>
              </a:rPr>
              <a:t> </a:t>
            </a:r>
            <a:r>
              <a:rPr lang="pl-PL" sz="2200" dirty="0" err="1">
                <a:solidFill>
                  <a:schemeClr val="accent2">
                    <a:lumMod val="75000"/>
                  </a:schemeClr>
                </a:solidFill>
              </a:rPr>
              <a:t>applications</a:t>
            </a:r>
            <a:r>
              <a:rPr lang="pl-PL" sz="2200" dirty="0">
                <a:solidFill>
                  <a:schemeClr val="accent2">
                    <a:lumMod val="75000"/>
                  </a:schemeClr>
                </a:solidFill>
              </a:rPr>
              <a:t> for </a:t>
            </a:r>
            <a:r>
              <a:rPr lang="pl-PL" sz="2200" dirty="0" err="1">
                <a:solidFill>
                  <a:schemeClr val="accent2">
                    <a:lumMod val="75000"/>
                  </a:schemeClr>
                </a:solidFill>
              </a:rPr>
              <a:t>medical</a:t>
            </a:r>
            <a:r>
              <a:rPr lang="pl-PL" sz="2200" dirty="0">
                <a:solidFill>
                  <a:schemeClr val="accent2">
                    <a:lumMod val="75000"/>
                  </a:schemeClr>
                </a:solidFill>
              </a:rPr>
              <a:t> </a:t>
            </a:r>
            <a:r>
              <a:rPr lang="pl-PL" sz="2200" dirty="0" err="1">
                <a:solidFill>
                  <a:schemeClr val="accent2">
                    <a:lumMod val="75000"/>
                  </a:schemeClr>
                </a:solidFill>
              </a:rPr>
              <a:t>diagnosis</a:t>
            </a:r>
            <a:r>
              <a:rPr lang="pl-PL" sz="2200" dirty="0">
                <a:solidFill>
                  <a:schemeClr val="accent2">
                    <a:lumMod val="75000"/>
                  </a:schemeClr>
                </a:solidFill>
              </a:rPr>
              <a:t> and </a:t>
            </a:r>
            <a:r>
              <a:rPr lang="en-GB" sz="2200" dirty="0">
                <a:solidFill>
                  <a:schemeClr val="accent2">
                    <a:lumMod val="75000"/>
                  </a:schemeClr>
                </a:solidFill>
              </a:rPr>
              <a:t>obesity treatment in children and adults</a:t>
            </a:r>
            <a:r>
              <a:rPr lang="pl-PL" sz="2200" dirty="0">
                <a:solidFill>
                  <a:schemeClr val="accent2">
                    <a:lumMod val="75000"/>
                  </a:schemeClr>
                </a:solidFill>
              </a:rPr>
              <a:t>: </a:t>
            </a:r>
          </a:p>
          <a:p>
            <a:pPr algn="ctr">
              <a:spcAft>
                <a:spcPts val="400"/>
              </a:spcAft>
              <a:defRPr/>
            </a:pPr>
            <a:r>
              <a:rPr lang="pl-PL" sz="2200" b="0" i="1" dirty="0" err="1">
                <a:solidFill>
                  <a:schemeClr val="accent2">
                    <a:lumMod val="75000"/>
                  </a:schemeClr>
                </a:solidFill>
                <a:highlight>
                  <a:srgbClr val="FFFF00"/>
                </a:highlight>
              </a:rPr>
              <a:t>recommendations</a:t>
            </a:r>
            <a:r>
              <a:rPr lang="pl-PL" sz="2200" b="0" i="1" dirty="0">
                <a:solidFill>
                  <a:schemeClr val="accent2">
                    <a:lumMod val="75000"/>
                  </a:schemeClr>
                </a:solidFill>
                <a:highlight>
                  <a:srgbClr val="FFFF00"/>
                </a:highlight>
              </a:rPr>
              <a:t>, </a:t>
            </a:r>
            <a:r>
              <a:rPr lang="pl-PL" sz="2200" b="0" i="1" dirty="0" err="1">
                <a:solidFill>
                  <a:schemeClr val="accent2">
                    <a:lumMod val="75000"/>
                  </a:schemeClr>
                </a:solidFill>
                <a:highlight>
                  <a:srgbClr val="FFFF00"/>
                </a:highlight>
              </a:rPr>
              <a:t>good</a:t>
            </a:r>
            <a:r>
              <a:rPr lang="pl-PL" sz="2200" b="0" i="1" dirty="0">
                <a:solidFill>
                  <a:schemeClr val="accent2">
                    <a:lumMod val="75000"/>
                  </a:schemeClr>
                </a:solidFill>
                <a:highlight>
                  <a:srgbClr val="FFFF00"/>
                </a:highlight>
              </a:rPr>
              <a:t> </a:t>
            </a:r>
            <a:r>
              <a:rPr lang="pl-PL" sz="2200" b="0" i="1" dirty="0" err="1">
                <a:solidFill>
                  <a:schemeClr val="accent2">
                    <a:lumMod val="75000"/>
                  </a:schemeClr>
                </a:solidFill>
                <a:highlight>
                  <a:srgbClr val="FFFF00"/>
                </a:highlight>
              </a:rPr>
              <a:t>measurement</a:t>
            </a:r>
            <a:r>
              <a:rPr lang="pl-PL" sz="2200" b="0" i="1" dirty="0">
                <a:solidFill>
                  <a:schemeClr val="accent2">
                    <a:lumMod val="75000"/>
                  </a:schemeClr>
                </a:solidFill>
                <a:highlight>
                  <a:srgbClr val="FFFF00"/>
                </a:highlight>
              </a:rPr>
              <a:t> </a:t>
            </a:r>
            <a:r>
              <a:rPr lang="pl-PL" sz="2200" b="0" i="1" dirty="0" err="1">
                <a:solidFill>
                  <a:schemeClr val="accent2">
                    <a:lumMod val="75000"/>
                  </a:schemeClr>
                </a:solidFill>
                <a:highlight>
                  <a:srgbClr val="FFFF00"/>
                </a:highlight>
              </a:rPr>
              <a:t>practices</a:t>
            </a:r>
            <a:endParaRPr lang="pl-PL" sz="2200" b="0" i="1" dirty="0">
              <a:solidFill>
                <a:schemeClr val="accent2">
                  <a:lumMod val="75000"/>
                </a:schemeClr>
              </a:solidFill>
              <a:highlight>
                <a:srgbClr val="FFFF00"/>
              </a:highlight>
            </a:endParaRPr>
          </a:p>
        </p:txBody>
      </p:sp>
      <p:sp>
        <p:nvSpPr>
          <p:cNvPr id="14" name="pole tekstowe 13">
            <a:extLst>
              <a:ext uri="{FF2B5EF4-FFF2-40B4-BE49-F238E27FC236}">
                <a16:creationId xmlns:a16="http://schemas.microsoft.com/office/drawing/2014/main" id="{B80C9912-2E0F-438E-B8B6-306680FA47AF}"/>
              </a:ext>
            </a:extLst>
          </p:cNvPr>
          <p:cNvSpPr txBox="1"/>
          <p:nvPr/>
        </p:nvSpPr>
        <p:spPr>
          <a:xfrm>
            <a:off x="122312" y="1851988"/>
            <a:ext cx="8899376" cy="707886"/>
          </a:xfrm>
          <a:prstGeom prst="rect">
            <a:avLst/>
          </a:prstGeom>
          <a:noFill/>
        </p:spPr>
        <p:txBody>
          <a:bodyPr wrap="square">
            <a:spAutoFit/>
          </a:bodyPr>
          <a:lstStyle/>
          <a:p>
            <a:pPr algn="ctr"/>
            <a:r>
              <a:rPr lang="en-GB" sz="2000" dirty="0">
                <a:solidFill>
                  <a:srgbClr val="002060"/>
                </a:solidFill>
              </a:rPr>
              <a:t>Reliability and repeatability of test results requires observance of a specific methodology of body composition measurements</a:t>
            </a:r>
            <a:r>
              <a:rPr lang="en-GB" sz="2000" b="0" dirty="0">
                <a:solidFill>
                  <a:srgbClr val="002060"/>
                </a:solidFill>
              </a:rPr>
              <a:t>.</a:t>
            </a:r>
          </a:p>
        </p:txBody>
      </p:sp>
    </p:spTree>
    <p:extLst>
      <p:ext uri="{BB962C8B-B14F-4D97-AF65-F5344CB8AC3E}">
        <p14:creationId xmlns:p14="http://schemas.microsoft.com/office/powerpoint/2010/main" val="2140927413"/>
      </p:ext>
    </p:extLst>
  </p:cSld>
  <p:clrMapOvr>
    <a:masterClrMapping/>
  </p:clrMapOvr>
  <p:transition advClick="0" advTm="300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28B9937F-6FB0-4170-A270-96E0A5C60740}"/>
              </a:ext>
            </a:extLst>
          </p:cNvPr>
          <p:cNvSpPr/>
          <p:nvPr/>
        </p:nvSpPr>
        <p:spPr>
          <a:xfrm>
            <a:off x="0" y="692696"/>
            <a:ext cx="9144000" cy="759182"/>
          </a:xfrm>
          <a:prstGeom prst="rect">
            <a:avLst/>
          </a:prstGeom>
        </p:spPr>
        <p:txBody>
          <a:bodyPr wrap="square">
            <a:spAutoFit/>
          </a:bodyPr>
          <a:lstStyle/>
          <a:p>
            <a:pPr algn="ctr">
              <a:spcAft>
                <a:spcPts val="400"/>
              </a:spcAft>
              <a:defRPr/>
            </a:pPr>
            <a:r>
              <a:rPr lang="en-GB" sz="2000" dirty="0">
                <a:solidFill>
                  <a:schemeClr val="accent2">
                    <a:lumMod val="75000"/>
                  </a:schemeClr>
                </a:solidFill>
              </a:rPr>
              <a:t>Application fields of Anthropological &amp; Morphometric parameters</a:t>
            </a:r>
            <a:endParaRPr lang="pl-PL" sz="2000" dirty="0">
              <a:solidFill>
                <a:schemeClr val="accent2">
                  <a:lumMod val="75000"/>
                </a:schemeClr>
              </a:solidFill>
            </a:endParaRPr>
          </a:p>
          <a:p>
            <a:pPr algn="ctr">
              <a:spcAft>
                <a:spcPts val="400"/>
              </a:spcAft>
              <a:defRPr/>
            </a:pPr>
            <a:r>
              <a:rPr lang="pl-PL" sz="2000" i="1" dirty="0" err="1">
                <a:solidFill>
                  <a:schemeClr val="accent2">
                    <a:lumMod val="75000"/>
                  </a:schemeClr>
                </a:solidFill>
                <a:highlight>
                  <a:srgbClr val="FFFF00"/>
                </a:highlight>
              </a:rPr>
              <a:t>Standards</a:t>
            </a:r>
            <a:r>
              <a:rPr lang="pl-PL" sz="2000" i="1" dirty="0">
                <a:solidFill>
                  <a:schemeClr val="accent2">
                    <a:lumMod val="75000"/>
                  </a:schemeClr>
                </a:solidFill>
                <a:highlight>
                  <a:srgbClr val="FFFF00"/>
                </a:highlight>
              </a:rPr>
              <a:t> of </a:t>
            </a:r>
            <a:r>
              <a:rPr lang="pl-PL" sz="2000" i="1" dirty="0" err="1">
                <a:solidFill>
                  <a:schemeClr val="accent2">
                    <a:lumMod val="75000"/>
                  </a:schemeClr>
                </a:solidFill>
                <a:highlight>
                  <a:srgbClr val="FFFF00"/>
                </a:highlight>
              </a:rPr>
              <a:t>unified</a:t>
            </a:r>
            <a:r>
              <a:rPr lang="pl-PL" sz="2000" i="1" dirty="0">
                <a:solidFill>
                  <a:schemeClr val="accent2">
                    <a:lumMod val="75000"/>
                  </a:schemeClr>
                </a:solidFill>
                <a:highlight>
                  <a:srgbClr val="FFFF00"/>
                </a:highlight>
              </a:rPr>
              <a:t> </a:t>
            </a:r>
            <a:r>
              <a:rPr lang="pl-PL" sz="2000" i="1" dirty="0" err="1">
                <a:solidFill>
                  <a:schemeClr val="accent2">
                    <a:lumMod val="75000"/>
                  </a:schemeClr>
                </a:solidFill>
                <a:highlight>
                  <a:srgbClr val="FFFF00"/>
                </a:highlight>
              </a:rPr>
              <a:t>assessment</a:t>
            </a:r>
            <a:r>
              <a:rPr lang="pl-PL" sz="2000" i="1" dirty="0">
                <a:solidFill>
                  <a:schemeClr val="accent2">
                    <a:lumMod val="75000"/>
                  </a:schemeClr>
                </a:solidFill>
                <a:highlight>
                  <a:srgbClr val="FFFF00"/>
                </a:highlight>
              </a:rPr>
              <a:t> </a:t>
            </a:r>
            <a:endParaRPr lang="en-GB" sz="2000" i="1" dirty="0">
              <a:solidFill>
                <a:schemeClr val="accent2">
                  <a:lumMod val="75000"/>
                </a:schemeClr>
              </a:solidFill>
              <a:highlight>
                <a:srgbClr val="FFFF00"/>
              </a:highlight>
            </a:endParaRPr>
          </a:p>
        </p:txBody>
      </p:sp>
      <p:pic>
        <p:nvPicPr>
          <p:cNvPr id="8" name="Obraz 7">
            <a:extLst>
              <a:ext uri="{FF2B5EF4-FFF2-40B4-BE49-F238E27FC236}">
                <a16:creationId xmlns:a16="http://schemas.microsoft.com/office/drawing/2014/main" id="{3E4B39A4-07E8-4856-9FD9-B6EBD3B48986}"/>
              </a:ext>
            </a:extLst>
          </p:cNvPr>
          <p:cNvPicPr>
            <a:picLocks noChangeAspect="1"/>
          </p:cNvPicPr>
          <p:nvPr/>
        </p:nvPicPr>
        <p:blipFill>
          <a:blip r:embed="rId3"/>
          <a:stretch>
            <a:fillRect/>
          </a:stretch>
        </p:blipFill>
        <p:spPr>
          <a:xfrm>
            <a:off x="361733" y="1700808"/>
            <a:ext cx="8420533" cy="3949903"/>
          </a:xfrm>
          <a:prstGeom prst="rect">
            <a:avLst/>
          </a:prstGeom>
        </p:spPr>
      </p:pic>
    </p:spTree>
    <p:extLst>
      <p:ext uri="{BB962C8B-B14F-4D97-AF65-F5344CB8AC3E}">
        <p14:creationId xmlns:p14="http://schemas.microsoft.com/office/powerpoint/2010/main" val="3730096999"/>
      </p:ext>
    </p:extLst>
  </p:cSld>
  <p:clrMapOvr>
    <a:masterClrMapping/>
  </p:clrMapOvr>
  <p:transition advClick="0" advTm="300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pic>
        <p:nvPicPr>
          <p:cNvPr id="4" name="Obraz 3">
            <a:extLst>
              <a:ext uri="{FF2B5EF4-FFF2-40B4-BE49-F238E27FC236}">
                <a16:creationId xmlns:a16="http://schemas.microsoft.com/office/drawing/2014/main" id="{D0A80115-F803-4F1A-BB3D-72104ABF7D52}"/>
              </a:ext>
            </a:extLst>
          </p:cNvPr>
          <p:cNvPicPr>
            <a:picLocks noChangeAspect="1"/>
          </p:cNvPicPr>
          <p:nvPr/>
        </p:nvPicPr>
        <p:blipFill>
          <a:blip r:embed="rId3"/>
          <a:stretch>
            <a:fillRect/>
          </a:stretch>
        </p:blipFill>
        <p:spPr>
          <a:xfrm>
            <a:off x="624312" y="1766452"/>
            <a:ext cx="7895375" cy="4398852"/>
          </a:xfrm>
          <a:prstGeom prst="rect">
            <a:avLst/>
          </a:prstGeom>
        </p:spPr>
      </p:pic>
      <p:sp>
        <p:nvSpPr>
          <p:cNvPr id="3" name="Prostokąt 2">
            <a:extLst>
              <a:ext uri="{FF2B5EF4-FFF2-40B4-BE49-F238E27FC236}">
                <a16:creationId xmlns:a16="http://schemas.microsoft.com/office/drawing/2014/main" id="{BFBF8B53-C470-45AE-BFB4-0C85AEF8A447}"/>
              </a:ext>
            </a:extLst>
          </p:cNvPr>
          <p:cNvSpPr/>
          <p:nvPr/>
        </p:nvSpPr>
        <p:spPr>
          <a:xfrm>
            <a:off x="-108520" y="836712"/>
            <a:ext cx="9144000" cy="759182"/>
          </a:xfrm>
          <a:prstGeom prst="rect">
            <a:avLst/>
          </a:prstGeom>
        </p:spPr>
        <p:txBody>
          <a:bodyPr wrap="square">
            <a:spAutoFit/>
          </a:bodyPr>
          <a:lstStyle/>
          <a:p>
            <a:pPr algn="ctr">
              <a:spcAft>
                <a:spcPts val="400"/>
              </a:spcAft>
              <a:defRPr/>
            </a:pPr>
            <a:r>
              <a:rPr lang="en-GB" sz="2000" dirty="0">
                <a:solidFill>
                  <a:schemeClr val="accent2">
                    <a:lumMod val="75000"/>
                  </a:schemeClr>
                </a:solidFill>
              </a:rPr>
              <a:t>Application fields of Anthropological &amp; Morphometric parameters</a:t>
            </a:r>
            <a:endParaRPr lang="pl-PL" sz="2000" dirty="0">
              <a:solidFill>
                <a:schemeClr val="accent2">
                  <a:lumMod val="75000"/>
                </a:schemeClr>
              </a:solidFill>
            </a:endParaRPr>
          </a:p>
          <a:p>
            <a:pPr algn="ctr">
              <a:spcAft>
                <a:spcPts val="400"/>
              </a:spcAft>
              <a:defRPr/>
            </a:pPr>
            <a:r>
              <a:rPr lang="pl-PL" sz="2000" i="1" dirty="0" err="1">
                <a:solidFill>
                  <a:schemeClr val="accent2">
                    <a:lumMod val="75000"/>
                  </a:schemeClr>
                </a:solidFill>
                <a:highlight>
                  <a:srgbClr val="FFFF00"/>
                </a:highlight>
              </a:rPr>
              <a:t>Standards</a:t>
            </a:r>
            <a:r>
              <a:rPr lang="pl-PL" sz="2000" i="1" dirty="0">
                <a:solidFill>
                  <a:schemeClr val="accent2">
                    <a:lumMod val="75000"/>
                  </a:schemeClr>
                </a:solidFill>
                <a:highlight>
                  <a:srgbClr val="FFFF00"/>
                </a:highlight>
              </a:rPr>
              <a:t> of </a:t>
            </a:r>
            <a:r>
              <a:rPr lang="pl-PL" sz="2000" i="1" dirty="0" err="1">
                <a:solidFill>
                  <a:schemeClr val="accent2">
                    <a:lumMod val="75000"/>
                  </a:schemeClr>
                </a:solidFill>
                <a:highlight>
                  <a:srgbClr val="FFFF00"/>
                </a:highlight>
              </a:rPr>
              <a:t>unified</a:t>
            </a:r>
            <a:r>
              <a:rPr lang="pl-PL" sz="2000" i="1" dirty="0">
                <a:solidFill>
                  <a:schemeClr val="accent2">
                    <a:lumMod val="75000"/>
                  </a:schemeClr>
                </a:solidFill>
                <a:highlight>
                  <a:srgbClr val="FFFF00"/>
                </a:highlight>
              </a:rPr>
              <a:t> </a:t>
            </a:r>
            <a:r>
              <a:rPr lang="pl-PL" sz="2000" i="1" dirty="0" err="1">
                <a:solidFill>
                  <a:schemeClr val="accent2">
                    <a:lumMod val="75000"/>
                  </a:schemeClr>
                </a:solidFill>
                <a:highlight>
                  <a:srgbClr val="FFFF00"/>
                </a:highlight>
              </a:rPr>
              <a:t>assessment</a:t>
            </a:r>
            <a:r>
              <a:rPr lang="pl-PL" sz="2000" i="1" dirty="0">
                <a:solidFill>
                  <a:schemeClr val="accent2">
                    <a:lumMod val="75000"/>
                  </a:schemeClr>
                </a:solidFill>
                <a:highlight>
                  <a:srgbClr val="FFFF00"/>
                </a:highlight>
              </a:rPr>
              <a:t> </a:t>
            </a:r>
            <a:endParaRPr lang="en-GB" sz="2000" i="1" dirty="0">
              <a:solidFill>
                <a:schemeClr val="accent2">
                  <a:lumMod val="75000"/>
                </a:schemeClr>
              </a:solidFill>
              <a:highlight>
                <a:srgbClr val="FFFF00"/>
              </a:highlight>
            </a:endParaRPr>
          </a:p>
        </p:txBody>
      </p:sp>
    </p:spTree>
    <p:extLst>
      <p:ext uri="{BB962C8B-B14F-4D97-AF65-F5344CB8AC3E}">
        <p14:creationId xmlns:p14="http://schemas.microsoft.com/office/powerpoint/2010/main" val="3366286313"/>
      </p:ext>
    </p:extLst>
  </p:cSld>
  <p:clrMapOvr>
    <a:masterClrMapping/>
  </p:clrMapOvr>
  <p:transition advClick="0" advTm="300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pic>
        <p:nvPicPr>
          <p:cNvPr id="4" name="Obraz 3">
            <a:extLst>
              <a:ext uri="{FF2B5EF4-FFF2-40B4-BE49-F238E27FC236}">
                <a16:creationId xmlns:a16="http://schemas.microsoft.com/office/drawing/2014/main" id="{BFF58D64-2571-442F-A683-5A689CDECA99}"/>
              </a:ext>
            </a:extLst>
          </p:cNvPr>
          <p:cNvPicPr>
            <a:picLocks noChangeAspect="1"/>
          </p:cNvPicPr>
          <p:nvPr/>
        </p:nvPicPr>
        <p:blipFill>
          <a:blip r:embed="rId3"/>
          <a:stretch>
            <a:fillRect/>
          </a:stretch>
        </p:blipFill>
        <p:spPr>
          <a:xfrm>
            <a:off x="3592686" y="1952019"/>
            <a:ext cx="5551314" cy="4153090"/>
          </a:xfrm>
          <a:prstGeom prst="rect">
            <a:avLst/>
          </a:prstGeom>
        </p:spPr>
      </p:pic>
      <p:sp>
        <p:nvSpPr>
          <p:cNvPr id="6" name="Prostokąt 3">
            <a:extLst>
              <a:ext uri="{FF2B5EF4-FFF2-40B4-BE49-F238E27FC236}">
                <a16:creationId xmlns:a16="http://schemas.microsoft.com/office/drawing/2014/main" id="{1ED1D86A-91C5-4C7F-B723-CA3D8C018141}"/>
              </a:ext>
            </a:extLst>
          </p:cNvPr>
          <p:cNvSpPr/>
          <p:nvPr/>
        </p:nvSpPr>
        <p:spPr>
          <a:xfrm>
            <a:off x="107504" y="1952019"/>
            <a:ext cx="3485182" cy="3831818"/>
          </a:xfrm>
          <a:prstGeom prst="rect">
            <a:avLst/>
          </a:prstGeom>
        </p:spPr>
        <p:txBody>
          <a:bodyPr wrap="square">
            <a:spAutoFit/>
          </a:bodyPr>
          <a:lstStyle/>
          <a:p>
            <a:pPr algn="just">
              <a:spcAft>
                <a:spcPts val="600"/>
              </a:spcAft>
              <a:defRPr/>
            </a:pPr>
            <a:r>
              <a:rPr lang="en-GB" sz="1900" b="0" dirty="0">
                <a:solidFill>
                  <a:schemeClr val="accent2">
                    <a:lumMod val="75000"/>
                  </a:schemeClr>
                </a:solidFill>
              </a:rPr>
              <a:t>DO NOT use adult BMI</a:t>
            </a:r>
            <a:r>
              <a:rPr lang="pl-PL" sz="1900" b="0" dirty="0">
                <a:solidFill>
                  <a:schemeClr val="accent2">
                    <a:lumMod val="75000"/>
                  </a:schemeClr>
                </a:solidFill>
              </a:rPr>
              <a:t> </a:t>
            </a:r>
            <a:r>
              <a:rPr lang="en-GB" sz="1900" b="0" dirty="0">
                <a:solidFill>
                  <a:schemeClr val="accent2">
                    <a:lumMod val="75000"/>
                  </a:schemeClr>
                </a:solidFill>
              </a:rPr>
              <a:t>reference ranges for children.</a:t>
            </a:r>
          </a:p>
          <a:p>
            <a:pPr marL="342900" indent="-342900" algn="just">
              <a:spcAft>
                <a:spcPts val="600"/>
              </a:spcAft>
              <a:buFont typeface="Arial" panose="020B0604020202020204" pitchFamily="34" charset="0"/>
              <a:buChar char="•"/>
              <a:defRPr/>
            </a:pPr>
            <a:r>
              <a:rPr lang="en-GB" sz="1900" b="0" dirty="0">
                <a:solidFill>
                  <a:schemeClr val="accent2">
                    <a:lumMod val="75000"/>
                  </a:schemeClr>
                </a:solidFill>
              </a:rPr>
              <a:t>Child reference ranges vary</a:t>
            </a:r>
            <a:r>
              <a:rPr lang="pl-PL" sz="1900" b="0" dirty="0">
                <a:solidFill>
                  <a:schemeClr val="accent2">
                    <a:lumMod val="75000"/>
                  </a:schemeClr>
                </a:solidFill>
              </a:rPr>
              <a:t> </a:t>
            </a:r>
            <a:r>
              <a:rPr lang="en-GB" sz="1900" b="0" dirty="0">
                <a:solidFill>
                  <a:schemeClr val="accent2">
                    <a:lumMod val="75000"/>
                  </a:schemeClr>
                </a:solidFill>
              </a:rPr>
              <a:t>constantly, according to age,</a:t>
            </a:r>
            <a:r>
              <a:rPr lang="pl-PL" sz="1900" b="0" dirty="0">
                <a:solidFill>
                  <a:schemeClr val="accent2">
                    <a:lumMod val="75000"/>
                  </a:schemeClr>
                </a:solidFill>
              </a:rPr>
              <a:t> </a:t>
            </a:r>
            <a:r>
              <a:rPr lang="en-GB" sz="1900" b="0" dirty="0">
                <a:solidFill>
                  <a:schemeClr val="accent2">
                    <a:lumMod val="75000"/>
                  </a:schemeClr>
                </a:solidFill>
              </a:rPr>
              <a:t>sex and pubertal growth spurt.</a:t>
            </a:r>
          </a:p>
          <a:p>
            <a:pPr marL="342900" indent="-342900" algn="just">
              <a:spcAft>
                <a:spcPts val="600"/>
              </a:spcAft>
              <a:buFont typeface="Arial" panose="020B0604020202020204" pitchFamily="34" charset="0"/>
              <a:buChar char="•"/>
              <a:defRPr/>
            </a:pPr>
            <a:r>
              <a:rPr lang="en-GB" sz="1900" b="0" dirty="0">
                <a:solidFill>
                  <a:schemeClr val="accent2">
                    <a:lumMod val="75000"/>
                  </a:schemeClr>
                </a:solidFill>
              </a:rPr>
              <a:t>BMI percentile takes account of</a:t>
            </a:r>
            <a:r>
              <a:rPr lang="pl-PL" sz="1900" b="0" dirty="0">
                <a:solidFill>
                  <a:schemeClr val="accent2">
                    <a:lumMod val="75000"/>
                  </a:schemeClr>
                </a:solidFill>
              </a:rPr>
              <a:t> </a:t>
            </a:r>
            <a:r>
              <a:rPr lang="en-GB" sz="1900" b="0" dirty="0">
                <a:solidFill>
                  <a:schemeClr val="accent2">
                    <a:lumMod val="75000"/>
                  </a:schemeClr>
                </a:solidFill>
              </a:rPr>
              <a:t>this variation and so allows</a:t>
            </a:r>
            <a:r>
              <a:rPr lang="pl-PL" sz="1900" b="0" dirty="0">
                <a:solidFill>
                  <a:schemeClr val="accent2">
                    <a:lumMod val="75000"/>
                  </a:schemeClr>
                </a:solidFill>
              </a:rPr>
              <a:t> </a:t>
            </a:r>
            <a:r>
              <a:rPr lang="en-GB" sz="1900" b="0" dirty="0">
                <a:solidFill>
                  <a:schemeClr val="accent2">
                    <a:lumMod val="75000"/>
                  </a:schemeClr>
                </a:solidFill>
              </a:rPr>
              <a:t>comparison at different ages.</a:t>
            </a:r>
          </a:p>
          <a:p>
            <a:pPr marL="342900" indent="-342900" algn="just">
              <a:spcAft>
                <a:spcPts val="600"/>
              </a:spcAft>
              <a:buFont typeface="Arial" panose="020B0604020202020204" pitchFamily="34" charset="0"/>
              <a:buChar char="•"/>
              <a:defRPr/>
            </a:pPr>
            <a:r>
              <a:rPr lang="en-GB" sz="1900" b="0" dirty="0">
                <a:solidFill>
                  <a:schemeClr val="accent2">
                    <a:lumMod val="75000"/>
                  </a:schemeClr>
                </a:solidFill>
              </a:rPr>
              <a:t>z-score uses standard deviation</a:t>
            </a:r>
            <a:r>
              <a:rPr lang="pl-PL" sz="1900" b="0" dirty="0">
                <a:solidFill>
                  <a:schemeClr val="accent2">
                    <a:lumMod val="75000"/>
                  </a:schemeClr>
                </a:solidFill>
              </a:rPr>
              <a:t> </a:t>
            </a:r>
            <a:r>
              <a:rPr lang="en-GB" sz="1900" b="0" dirty="0">
                <a:solidFill>
                  <a:schemeClr val="accent2">
                    <a:lumMod val="75000"/>
                  </a:schemeClr>
                </a:solidFill>
              </a:rPr>
              <a:t>from the mean.</a:t>
            </a:r>
          </a:p>
        </p:txBody>
      </p:sp>
      <p:sp>
        <p:nvSpPr>
          <p:cNvPr id="3" name="Prostokąt 2">
            <a:extLst>
              <a:ext uri="{FF2B5EF4-FFF2-40B4-BE49-F238E27FC236}">
                <a16:creationId xmlns:a16="http://schemas.microsoft.com/office/drawing/2014/main" id="{8C637287-7359-43FE-9FE6-C6BD9DF55DC5}"/>
              </a:ext>
            </a:extLst>
          </p:cNvPr>
          <p:cNvSpPr/>
          <p:nvPr/>
        </p:nvSpPr>
        <p:spPr>
          <a:xfrm>
            <a:off x="0" y="692696"/>
            <a:ext cx="9144000" cy="759182"/>
          </a:xfrm>
          <a:prstGeom prst="rect">
            <a:avLst/>
          </a:prstGeom>
        </p:spPr>
        <p:txBody>
          <a:bodyPr wrap="square">
            <a:spAutoFit/>
          </a:bodyPr>
          <a:lstStyle/>
          <a:p>
            <a:pPr algn="ctr">
              <a:spcAft>
                <a:spcPts val="400"/>
              </a:spcAft>
              <a:defRPr/>
            </a:pPr>
            <a:r>
              <a:rPr lang="en-GB" sz="2000" dirty="0">
                <a:solidFill>
                  <a:schemeClr val="accent2">
                    <a:lumMod val="75000"/>
                  </a:schemeClr>
                </a:solidFill>
              </a:rPr>
              <a:t>Application fields of Anthropological &amp; Morphometric parameters</a:t>
            </a:r>
            <a:endParaRPr lang="pl-PL" sz="2000" dirty="0">
              <a:solidFill>
                <a:schemeClr val="accent2">
                  <a:lumMod val="75000"/>
                </a:schemeClr>
              </a:solidFill>
            </a:endParaRPr>
          </a:p>
          <a:p>
            <a:pPr algn="ctr">
              <a:spcAft>
                <a:spcPts val="400"/>
              </a:spcAft>
              <a:defRPr/>
            </a:pPr>
            <a:r>
              <a:rPr lang="pl-PL" sz="2000" i="1" dirty="0" err="1">
                <a:solidFill>
                  <a:schemeClr val="accent2">
                    <a:lumMod val="75000"/>
                  </a:schemeClr>
                </a:solidFill>
                <a:highlight>
                  <a:srgbClr val="FFFF00"/>
                </a:highlight>
              </a:rPr>
              <a:t>Standards</a:t>
            </a:r>
            <a:r>
              <a:rPr lang="pl-PL" sz="2000" i="1" dirty="0">
                <a:solidFill>
                  <a:schemeClr val="accent2">
                    <a:lumMod val="75000"/>
                  </a:schemeClr>
                </a:solidFill>
                <a:highlight>
                  <a:srgbClr val="FFFF00"/>
                </a:highlight>
              </a:rPr>
              <a:t> of </a:t>
            </a:r>
            <a:r>
              <a:rPr lang="pl-PL" sz="2000" i="1" dirty="0" err="1">
                <a:solidFill>
                  <a:schemeClr val="accent2">
                    <a:lumMod val="75000"/>
                  </a:schemeClr>
                </a:solidFill>
                <a:highlight>
                  <a:srgbClr val="FFFF00"/>
                </a:highlight>
              </a:rPr>
              <a:t>unified</a:t>
            </a:r>
            <a:r>
              <a:rPr lang="pl-PL" sz="2000" i="1" dirty="0">
                <a:solidFill>
                  <a:schemeClr val="accent2">
                    <a:lumMod val="75000"/>
                  </a:schemeClr>
                </a:solidFill>
                <a:highlight>
                  <a:srgbClr val="FFFF00"/>
                </a:highlight>
              </a:rPr>
              <a:t> </a:t>
            </a:r>
            <a:r>
              <a:rPr lang="pl-PL" sz="2000" i="1" dirty="0" err="1">
                <a:solidFill>
                  <a:schemeClr val="accent2">
                    <a:lumMod val="75000"/>
                  </a:schemeClr>
                </a:solidFill>
                <a:highlight>
                  <a:srgbClr val="FFFF00"/>
                </a:highlight>
              </a:rPr>
              <a:t>assessment</a:t>
            </a:r>
            <a:r>
              <a:rPr lang="pl-PL" sz="2000" i="1" dirty="0">
                <a:solidFill>
                  <a:schemeClr val="accent2">
                    <a:lumMod val="75000"/>
                  </a:schemeClr>
                </a:solidFill>
                <a:highlight>
                  <a:srgbClr val="FFFF00"/>
                </a:highlight>
              </a:rPr>
              <a:t> </a:t>
            </a:r>
            <a:endParaRPr lang="en-GB" sz="2000" i="1" dirty="0">
              <a:solidFill>
                <a:schemeClr val="accent2">
                  <a:lumMod val="75000"/>
                </a:schemeClr>
              </a:solidFill>
              <a:highlight>
                <a:srgbClr val="FFFF00"/>
              </a:highlight>
            </a:endParaRPr>
          </a:p>
        </p:txBody>
      </p:sp>
    </p:spTree>
    <p:extLst>
      <p:ext uri="{BB962C8B-B14F-4D97-AF65-F5344CB8AC3E}">
        <p14:creationId xmlns:p14="http://schemas.microsoft.com/office/powerpoint/2010/main" val="2974232113"/>
      </p:ext>
    </p:extLst>
  </p:cSld>
  <p:clrMapOvr>
    <a:masterClrMapping/>
  </p:clrMapOvr>
  <p:transition advClick="0" advTm="30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pic>
        <p:nvPicPr>
          <p:cNvPr id="5" name="Obraz 4">
            <a:extLst>
              <a:ext uri="{FF2B5EF4-FFF2-40B4-BE49-F238E27FC236}">
                <a16:creationId xmlns:a16="http://schemas.microsoft.com/office/drawing/2014/main" id="{100D41FD-B3F7-48FC-BB56-7E723B1AAFFF}"/>
              </a:ext>
            </a:extLst>
          </p:cNvPr>
          <p:cNvPicPr>
            <a:picLocks noChangeAspect="1"/>
          </p:cNvPicPr>
          <p:nvPr/>
        </p:nvPicPr>
        <p:blipFill>
          <a:blip r:embed="rId3"/>
          <a:stretch>
            <a:fillRect/>
          </a:stretch>
        </p:blipFill>
        <p:spPr>
          <a:xfrm>
            <a:off x="1747500" y="1844823"/>
            <a:ext cx="5687473" cy="4325113"/>
          </a:xfrm>
          <a:prstGeom prst="rect">
            <a:avLst/>
          </a:prstGeom>
        </p:spPr>
      </p:pic>
      <p:sp>
        <p:nvSpPr>
          <p:cNvPr id="3" name="Prostokąt 2">
            <a:extLst>
              <a:ext uri="{FF2B5EF4-FFF2-40B4-BE49-F238E27FC236}">
                <a16:creationId xmlns:a16="http://schemas.microsoft.com/office/drawing/2014/main" id="{7EF512EB-B096-401E-9569-103044D63BE3}"/>
              </a:ext>
            </a:extLst>
          </p:cNvPr>
          <p:cNvSpPr/>
          <p:nvPr/>
        </p:nvSpPr>
        <p:spPr>
          <a:xfrm>
            <a:off x="0" y="692696"/>
            <a:ext cx="9144000" cy="759182"/>
          </a:xfrm>
          <a:prstGeom prst="rect">
            <a:avLst/>
          </a:prstGeom>
        </p:spPr>
        <p:txBody>
          <a:bodyPr wrap="square">
            <a:spAutoFit/>
          </a:bodyPr>
          <a:lstStyle/>
          <a:p>
            <a:pPr algn="ctr">
              <a:spcAft>
                <a:spcPts val="400"/>
              </a:spcAft>
              <a:defRPr/>
            </a:pPr>
            <a:r>
              <a:rPr lang="en-GB" sz="2000" dirty="0">
                <a:solidFill>
                  <a:schemeClr val="accent2">
                    <a:lumMod val="75000"/>
                  </a:schemeClr>
                </a:solidFill>
              </a:rPr>
              <a:t>Application fields of Anthropological &amp; Morphometric parameters</a:t>
            </a:r>
            <a:endParaRPr lang="pl-PL" sz="2000" dirty="0">
              <a:solidFill>
                <a:schemeClr val="accent2">
                  <a:lumMod val="75000"/>
                </a:schemeClr>
              </a:solidFill>
            </a:endParaRPr>
          </a:p>
          <a:p>
            <a:pPr algn="ctr">
              <a:spcAft>
                <a:spcPts val="400"/>
              </a:spcAft>
              <a:defRPr/>
            </a:pPr>
            <a:r>
              <a:rPr lang="pl-PL" sz="2000" i="1" dirty="0" err="1">
                <a:solidFill>
                  <a:schemeClr val="accent2">
                    <a:lumMod val="75000"/>
                  </a:schemeClr>
                </a:solidFill>
                <a:highlight>
                  <a:srgbClr val="FFFF00"/>
                </a:highlight>
              </a:rPr>
              <a:t>Standards</a:t>
            </a:r>
            <a:r>
              <a:rPr lang="pl-PL" sz="2000" i="1" dirty="0">
                <a:solidFill>
                  <a:schemeClr val="accent2">
                    <a:lumMod val="75000"/>
                  </a:schemeClr>
                </a:solidFill>
                <a:highlight>
                  <a:srgbClr val="FFFF00"/>
                </a:highlight>
              </a:rPr>
              <a:t> of </a:t>
            </a:r>
            <a:r>
              <a:rPr lang="pl-PL" sz="2000" i="1" dirty="0" err="1">
                <a:solidFill>
                  <a:schemeClr val="accent2">
                    <a:lumMod val="75000"/>
                  </a:schemeClr>
                </a:solidFill>
                <a:highlight>
                  <a:srgbClr val="FFFF00"/>
                </a:highlight>
              </a:rPr>
              <a:t>unified</a:t>
            </a:r>
            <a:r>
              <a:rPr lang="pl-PL" sz="2000" i="1" dirty="0">
                <a:solidFill>
                  <a:schemeClr val="accent2">
                    <a:lumMod val="75000"/>
                  </a:schemeClr>
                </a:solidFill>
                <a:highlight>
                  <a:srgbClr val="FFFF00"/>
                </a:highlight>
              </a:rPr>
              <a:t> </a:t>
            </a:r>
            <a:r>
              <a:rPr lang="pl-PL" sz="2000" i="1" dirty="0" err="1">
                <a:solidFill>
                  <a:schemeClr val="accent2">
                    <a:lumMod val="75000"/>
                  </a:schemeClr>
                </a:solidFill>
                <a:highlight>
                  <a:srgbClr val="FFFF00"/>
                </a:highlight>
              </a:rPr>
              <a:t>assessment</a:t>
            </a:r>
            <a:r>
              <a:rPr lang="pl-PL" sz="2000" i="1" dirty="0">
                <a:solidFill>
                  <a:schemeClr val="accent2">
                    <a:lumMod val="75000"/>
                  </a:schemeClr>
                </a:solidFill>
                <a:highlight>
                  <a:srgbClr val="FFFF00"/>
                </a:highlight>
              </a:rPr>
              <a:t> </a:t>
            </a:r>
            <a:endParaRPr lang="en-GB" sz="2000" i="1" dirty="0">
              <a:solidFill>
                <a:schemeClr val="accent2">
                  <a:lumMod val="75000"/>
                </a:schemeClr>
              </a:solidFill>
              <a:highlight>
                <a:srgbClr val="FFFF00"/>
              </a:highlight>
            </a:endParaRPr>
          </a:p>
        </p:txBody>
      </p:sp>
    </p:spTree>
    <p:extLst>
      <p:ext uri="{BB962C8B-B14F-4D97-AF65-F5344CB8AC3E}">
        <p14:creationId xmlns:p14="http://schemas.microsoft.com/office/powerpoint/2010/main" val="2331274601"/>
      </p:ext>
    </p:extLst>
  </p:cSld>
  <p:clrMapOvr>
    <a:masterClrMapping/>
  </p:clrMapOvr>
  <p:transition advClick="0" advTm="3000"/>
</p:sld>
</file>

<file path=ppt/theme/theme1.xml><?xml version="1.0" encoding="utf-8"?>
<a:theme xmlns:a="http://schemas.openxmlformats.org/drawingml/2006/main" name="Pantallazo inicio">
  <a:themeElements>
    <a:clrScheme name="1_Projekt niestandardow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Projekt niestandardowy">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50751" tIns="50751" rIns="50751" bIns="50751" numCol="1" anchor="ctr" anchorCtr="0" compatLnSpc="1">
        <a:prstTxWarp prst="textNoShape">
          <a:avLst/>
        </a:prstTxWarp>
      </a:bodyPr>
      <a:lstStyle>
        <a:defPPr marL="588963" marR="0" indent="-401638" algn="r" defTabSz="642938" rtl="0" eaLnBrk="1" fontAlgn="base" latinLnBrk="0" hangingPunct="1">
          <a:lnSpc>
            <a:spcPct val="90000"/>
          </a:lnSpc>
          <a:spcBef>
            <a:spcPts val="1675"/>
          </a:spcBef>
          <a:spcAft>
            <a:spcPct val="0"/>
          </a:spcAft>
          <a:buClrTx/>
          <a:buSzPct val="171000"/>
          <a:buFont typeface="Arial" charset="0"/>
          <a:buNone/>
          <a:tabLst/>
          <a:defRPr kumimoji="0" lang="en-US" sz="1000" b="1" i="0" u="none" strike="noStrike" cap="none" normalizeH="0" baseline="0" smtClean="0">
            <a:ln>
              <a:noFill/>
            </a:ln>
            <a:solidFill>
              <a:schemeClr val="bg1"/>
            </a:solidFill>
            <a:effectLst/>
            <a:latin typeface="Arial" charset="0"/>
            <a:sym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50751" tIns="50751" rIns="50751" bIns="50751" numCol="1" anchor="ctr" anchorCtr="0" compatLnSpc="1">
        <a:prstTxWarp prst="textNoShape">
          <a:avLst/>
        </a:prstTxWarp>
      </a:bodyPr>
      <a:lstStyle>
        <a:defPPr marL="588963" marR="0" indent="-401638" algn="r" defTabSz="642938" rtl="0" eaLnBrk="1" fontAlgn="base" latinLnBrk="0" hangingPunct="1">
          <a:lnSpc>
            <a:spcPct val="90000"/>
          </a:lnSpc>
          <a:spcBef>
            <a:spcPts val="1675"/>
          </a:spcBef>
          <a:spcAft>
            <a:spcPct val="0"/>
          </a:spcAft>
          <a:buClrTx/>
          <a:buSzPct val="171000"/>
          <a:buFont typeface="Arial" charset="0"/>
          <a:buNone/>
          <a:tabLst/>
          <a:defRPr kumimoji="0" lang="en-US" sz="1000" b="1" i="0" u="none" strike="noStrike" cap="none" normalizeH="0" baseline="0" smtClean="0">
            <a:ln>
              <a:noFill/>
            </a:ln>
            <a:solidFill>
              <a:schemeClr val="bg1"/>
            </a:solidFill>
            <a:effectLst/>
            <a:latin typeface="Arial" charset="0"/>
            <a:sym typeface="Arial" charset="0"/>
          </a:defRPr>
        </a:defPPr>
      </a:lstStyle>
    </a:lnDef>
  </a:objectDefaults>
  <a:extraClrSchemeLst>
    <a:extraClrScheme>
      <a:clrScheme name="1_Projekt niestandardow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Projekt niestandardow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Projekt niestandardow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Projekt niestandardow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Projekt niestandardow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Projekt niestandardow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Projekt niestandardow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Projekt niestandardow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Projekt niestandardow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Projekt niestandardow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Projekt niestandardow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Projekt niestandardow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antallazo cierr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WOIZ - prezentacja &quot;wykładowa&quot;">
  <a:themeElements>
    <a:clrScheme name="">
      <a:dk1>
        <a:srgbClr val="000000"/>
      </a:dk1>
      <a:lt1>
        <a:srgbClr val="FFFFFF"/>
      </a:lt1>
      <a:dk2>
        <a:srgbClr val="000000"/>
      </a:dk2>
      <a:lt2>
        <a:srgbClr val="808080"/>
      </a:lt2>
      <a:accent1>
        <a:srgbClr val="140041"/>
      </a:accent1>
      <a:accent2>
        <a:srgbClr val="333399"/>
      </a:accent2>
      <a:accent3>
        <a:srgbClr val="FFFFFF"/>
      </a:accent3>
      <a:accent4>
        <a:srgbClr val="000000"/>
      </a:accent4>
      <a:accent5>
        <a:srgbClr val="AAAAB0"/>
      </a:accent5>
      <a:accent6>
        <a:srgbClr val="2D2D8A"/>
      </a:accent6>
      <a:hlink>
        <a:srgbClr val="009999"/>
      </a:hlink>
      <a:folHlink>
        <a:srgbClr val="99CC00"/>
      </a:folHlink>
    </a:clrScheme>
    <a:fontScheme name="WOIZ - prezentacja &quot;wykładowa&quot;">
      <a:majorFont>
        <a:latin typeface="Arial Bold"/>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50751" tIns="50751" rIns="50751" bIns="50751" numCol="1" anchor="ctr" anchorCtr="0" compatLnSpc="1">
        <a:prstTxWarp prst="textNoShape">
          <a:avLst/>
        </a:prstTxWarp>
      </a:bodyPr>
      <a:lstStyle>
        <a:defPPr marL="588963" marR="0" indent="-401638" algn="r" defTabSz="642938" rtl="0" eaLnBrk="1" fontAlgn="base" latinLnBrk="0" hangingPunct="1">
          <a:lnSpc>
            <a:spcPct val="90000"/>
          </a:lnSpc>
          <a:spcBef>
            <a:spcPts val="1675"/>
          </a:spcBef>
          <a:spcAft>
            <a:spcPct val="0"/>
          </a:spcAft>
          <a:buClrTx/>
          <a:buSzPct val="171000"/>
          <a:buFont typeface="Arial" charset="0"/>
          <a:buNone/>
          <a:tabLst/>
          <a:defRPr kumimoji="0" lang="en-US" sz="1000" b="1" i="0" u="none" strike="noStrike" cap="none" normalizeH="0" baseline="0" smtClean="0">
            <a:ln>
              <a:noFill/>
            </a:ln>
            <a:solidFill>
              <a:schemeClr val="bg1"/>
            </a:solidFill>
            <a:effectLst/>
            <a:latin typeface="Arial" charset="0"/>
            <a:sym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50751" tIns="50751" rIns="50751" bIns="50751" numCol="1" anchor="ctr" anchorCtr="0" compatLnSpc="1">
        <a:prstTxWarp prst="textNoShape">
          <a:avLst/>
        </a:prstTxWarp>
      </a:bodyPr>
      <a:lstStyle>
        <a:defPPr marL="588963" marR="0" indent="-401638" algn="r" defTabSz="642938" rtl="0" eaLnBrk="1" fontAlgn="base" latinLnBrk="0" hangingPunct="1">
          <a:lnSpc>
            <a:spcPct val="90000"/>
          </a:lnSpc>
          <a:spcBef>
            <a:spcPts val="1675"/>
          </a:spcBef>
          <a:spcAft>
            <a:spcPct val="0"/>
          </a:spcAft>
          <a:buClrTx/>
          <a:buSzPct val="171000"/>
          <a:buFont typeface="Arial" charset="0"/>
          <a:buNone/>
          <a:tabLst/>
          <a:defRPr kumimoji="0" lang="en-US" sz="1000" b="1" i="0" u="none" strike="noStrike" cap="none" normalizeH="0" baseline="0" smtClean="0">
            <a:ln>
              <a:noFill/>
            </a:ln>
            <a:solidFill>
              <a:schemeClr val="bg1"/>
            </a:solidFill>
            <a:effectLst/>
            <a:latin typeface="Arial" charset="0"/>
            <a:sym typeface="Arial" charset="0"/>
          </a:defRPr>
        </a:defPPr>
      </a:lstStyle>
    </a:lnDef>
  </a:objectDefaults>
  <a:extraClrSchemeLst>
    <a:extraClrScheme>
      <a:clrScheme name="WOIZ - prezentacja &quot;wykładowa&qu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Szablon_prezentacji_wer_2A_(z_1_logo)_v2</Template>
  <TotalTime>39344</TotalTime>
  <Pages>0</Pages>
  <Words>1158</Words>
  <Characters>0</Characters>
  <Application>Microsoft Office PowerPoint</Application>
  <PresentationFormat>Pokaz na ekranie (4:3)</PresentationFormat>
  <Lines>0</Lines>
  <Paragraphs>95</Paragraphs>
  <Slides>17</Slides>
  <Notes>15</Notes>
  <HiddenSlides>0</HiddenSlides>
  <MMClips>0</MMClips>
  <ScaleCrop>false</ScaleCrop>
  <HeadingPairs>
    <vt:vector size="6" baseType="variant">
      <vt:variant>
        <vt:lpstr>Używane czcionki</vt:lpstr>
      </vt:variant>
      <vt:variant>
        <vt:i4>6</vt:i4>
      </vt:variant>
      <vt:variant>
        <vt:lpstr>Motyw</vt:lpstr>
      </vt:variant>
      <vt:variant>
        <vt:i4>3</vt:i4>
      </vt:variant>
      <vt:variant>
        <vt:lpstr>Tytuły slajdów</vt:lpstr>
      </vt:variant>
      <vt:variant>
        <vt:i4>17</vt:i4>
      </vt:variant>
    </vt:vector>
  </HeadingPairs>
  <TitlesOfParts>
    <vt:vector size="26" baseType="lpstr">
      <vt:lpstr>Arial</vt:lpstr>
      <vt:lpstr>Arial Bold</vt:lpstr>
      <vt:lpstr>Bradley Hand ITC</vt:lpstr>
      <vt:lpstr>Gill Sans</vt:lpstr>
      <vt:lpstr>Times New Roman</vt:lpstr>
      <vt:lpstr>Wingdings</vt:lpstr>
      <vt:lpstr>Pantallazo inicio</vt:lpstr>
      <vt:lpstr>Pantallazo cierre</vt:lpstr>
      <vt:lpstr>1_WOIZ - prezentacja "wykładowa"</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PKO BP 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PKO BP SA</dc:creator>
  <cp:lastModifiedBy>Katarzyna Mleczko</cp:lastModifiedBy>
  <cp:revision>1072</cp:revision>
  <cp:lastPrinted>2011-07-18T19:05:36Z</cp:lastPrinted>
  <dcterms:created xsi:type="dcterms:W3CDTF">2010-06-23T19:02:16Z</dcterms:created>
  <dcterms:modified xsi:type="dcterms:W3CDTF">2021-07-05T08:16:52Z</dcterms:modified>
</cp:coreProperties>
</file>