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  <p:sldMasterId id="2147483688" r:id="rId2"/>
    <p:sldMasterId id="2147483675" r:id="rId3"/>
  </p:sldMasterIdLst>
  <p:notesMasterIdLst>
    <p:notesMasterId r:id="rId21"/>
  </p:notesMasterIdLst>
  <p:handoutMasterIdLst>
    <p:handoutMasterId r:id="rId22"/>
  </p:handoutMasterIdLst>
  <p:sldIdLst>
    <p:sldId id="627" r:id="rId4"/>
    <p:sldId id="656" r:id="rId5"/>
    <p:sldId id="659" r:id="rId6"/>
    <p:sldId id="660" r:id="rId7"/>
    <p:sldId id="657" r:id="rId8"/>
    <p:sldId id="667" r:id="rId9"/>
    <p:sldId id="670" r:id="rId10"/>
    <p:sldId id="669" r:id="rId11"/>
    <p:sldId id="668" r:id="rId12"/>
    <p:sldId id="671" r:id="rId13"/>
    <p:sldId id="662" r:id="rId14"/>
    <p:sldId id="663" r:id="rId15"/>
    <p:sldId id="665" r:id="rId16"/>
    <p:sldId id="664" r:id="rId17"/>
    <p:sldId id="666" r:id="rId18"/>
    <p:sldId id="639" r:id="rId19"/>
    <p:sldId id="626" r:id="rId20"/>
  </p:sldIdLst>
  <p:sldSz cx="9144000" cy="6858000" type="screen4x3"/>
  <p:notesSz cx="6669088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ristina Herrero Ligero" initials="CHL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200"/>
    <a:srgbClr val="262673"/>
    <a:srgbClr val="0404E6"/>
    <a:srgbClr val="FF6600"/>
    <a:srgbClr val="D16D09"/>
    <a:srgbClr val="D15509"/>
    <a:srgbClr val="FF3300"/>
    <a:srgbClr val="222061"/>
    <a:srgbClr val="FFFFFF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2" autoAdjust="0"/>
    <p:restoredTop sz="88620" autoAdjust="0"/>
  </p:normalViewPr>
  <p:slideViewPr>
    <p:cSldViewPr>
      <p:cViewPr varScale="1">
        <p:scale>
          <a:sx n="69" d="100"/>
          <a:sy n="69" d="100"/>
        </p:scale>
        <p:origin x="1805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>
            <a:extLst>
              <a:ext uri="{FF2B5EF4-FFF2-40B4-BE49-F238E27FC236}">
                <a16:creationId xmlns:a16="http://schemas.microsoft.com/office/drawing/2014/main" id="{A786AC13-3B3C-434F-930F-3759522426C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t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Gill Sans" charset="0"/>
                <a:cs typeface="+mn-cs"/>
                <a:sym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55651" name="Rectangle 3">
            <a:extLst>
              <a:ext uri="{FF2B5EF4-FFF2-40B4-BE49-F238E27FC236}">
                <a16:creationId xmlns:a16="http://schemas.microsoft.com/office/drawing/2014/main" id="{12F27FC0-06F0-4D51-AA51-8BDFE07682D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Gill Sans" charset="0"/>
                <a:cs typeface="+mn-cs"/>
                <a:sym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55652" name="Rectangle 4">
            <a:extLst>
              <a:ext uri="{FF2B5EF4-FFF2-40B4-BE49-F238E27FC236}">
                <a16:creationId xmlns:a16="http://schemas.microsoft.com/office/drawing/2014/main" id="{E82735A0-647D-4BD1-BD5B-45621751ED74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b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Gill Sans" charset="0"/>
                <a:cs typeface="+mn-cs"/>
                <a:sym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55653" name="Rectangle 5">
            <a:extLst>
              <a:ext uri="{FF2B5EF4-FFF2-40B4-BE49-F238E27FC236}">
                <a16:creationId xmlns:a16="http://schemas.microsoft.com/office/drawing/2014/main" id="{8BC580F7-5C43-4800-8EB5-F383B44EFA0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31338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Gill Sans" charset="0"/>
              </a:defRPr>
            </a:lvl1pPr>
          </a:lstStyle>
          <a:p>
            <a:pPr>
              <a:defRPr/>
            </a:pPr>
            <a:fld id="{0F4D8571-DAE3-4A0A-B55A-D352E17371B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635484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>
            <a:extLst>
              <a:ext uri="{FF2B5EF4-FFF2-40B4-BE49-F238E27FC236}">
                <a16:creationId xmlns:a16="http://schemas.microsoft.com/office/drawing/2014/main" id="{9D23DB73-A9FE-4E14-959C-1751FBB3DBE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t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Gill Sans" charset="0"/>
                <a:cs typeface="+mn-cs"/>
                <a:sym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53603" name="Rectangle 3">
            <a:extLst>
              <a:ext uri="{FF2B5EF4-FFF2-40B4-BE49-F238E27FC236}">
                <a16:creationId xmlns:a16="http://schemas.microsoft.com/office/drawing/2014/main" id="{A9DAA2C6-4EF0-41B4-BC9E-E27E5042BB9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Gill Sans" charset="0"/>
                <a:cs typeface="+mn-cs"/>
                <a:sym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6437E330-273C-4546-B9FD-22B008B64B4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6125"/>
            <a:ext cx="4960938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05" name="Rectangle 5">
            <a:extLst>
              <a:ext uri="{FF2B5EF4-FFF2-40B4-BE49-F238E27FC236}">
                <a16:creationId xmlns:a16="http://schemas.microsoft.com/office/drawing/2014/main" id="{DB446E1B-717C-4A79-9E33-9563462D8FF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4875"/>
            <a:ext cx="53355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153606" name="Rectangle 6">
            <a:extLst>
              <a:ext uri="{FF2B5EF4-FFF2-40B4-BE49-F238E27FC236}">
                <a16:creationId xmlns:a16="http://schemas.microsoft.com/office/drawing/2014/main" id="{FCD46796-19B0-4292-B146-6897B629387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b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Gill Sans" charset="0"/>
                <a:cs typeface="+mn-cs"/>
                <a:sym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53607" name="Rectangle 7">
            <a:extLst>
              <a:ext uri="{FF2B5EF4-FFF2-40B4-BE49-F238E27FC236}">
                <a16:creationId xmlns:a16="http://schemas.microsoft.com/office/drawing/2014/main" id="{9D239CE3-0A73-4B0C-BABC-9F9F7B8A64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31338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Gill Sans" charset="0"/>
              </a:defRPr>
            </a:lvl1pPr>
          </a:lstStyle>
          <a:p>
            <a:pPr>
              <a:defRPr/>
            </a:pPr>
            <a:fld id="{006E914C-D4D4-4E1B-A2D4-BEC8EAE69E5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4792054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CD55DF0F-013F-46F2-BC29-A437598BD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986E239D-3637-4B64-801C-3EC63659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9B5E58A9-4DA6-4CA6-9B15-34F945316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DB71317-B0FD-4939-A434-DB14F7DC513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2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4898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CD55DF0F-013F-46F2-BC29-A437598BD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986E239D-3637-4B64-801C-3EC63659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9B5E58A9-4DA6-4CA6-9B15-34F945316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DB71317-B0FD-4939-A434-DB14F7DC513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11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5889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CD55DF0F-013F-46F2-BC29-A437598BD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986E239D-3637-4B64-801C-3EC63659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9B5E58A9-4DA6-4CA6-9B15-34F945316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DB71317-B0FD-4939-A434-DB14F7DC513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12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8251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CD55DF0F-013F-46F2-BC29-A437598BD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986E239D-3637-4B64-801C-3EC63659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9B5E58A9-4DA6-4CA6-9B15-34F945316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DB71317-B0FD-4939-A434-DB14F7DC513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13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3234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CD55DF0F-013F-46F2-BC29-A437598BD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986E239D-3637-4B64-801C-3EC63659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9B5E58A9-4DA6-4CA6-9B15-34F945316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DB71317-B0FD-4939-A434-DB14F7DC513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14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8246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CD55DF0F-013F-46F2-BC29-A437598BD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986E239D-3637-4B64-801C-3EC63659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9B5E58A9-4DA6-4CA6-9B15-34F945316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DB71317-B0FD-4939-A434-DB14F7DC513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15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6503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CD55DF0F-013F-46F2-BC29-A437598BD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986E239D-3637-4B64-801C-3EC63659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9B5E58A9-4DA6-4CA6-9B15-34F945316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DB71317-B0FD-4939-A434-DB14F7DC513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16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137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CD55DF0F-013F-46F2-BC29-A437598BD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986E239D-3637-4B64-801C-3EC63659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9B5E58A9-4DA6-4CA6-9B15-34F945316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DB71317-B0FD-4939-A434-DB14F7DC513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3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803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CD55DF0F-013F-46F2-BC29-A437598BD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986E239D-3637-4B64-801C-3EC63659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9B5E58A9-4DA6-4CA6-9B15-34F945316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DB71317-B0FD-4939-A434-DB14F7DC513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4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360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CD55DF0F-013F-46F2-BC29-A437598BD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986E239D-3637-4B64-801C-3EC63659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9B5E58A9-4DA6-4CA6-9B15-34F945316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DB71317-B0FD-4939-A434-DB14F7DC513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5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44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CD55DF0F-013F-46F2-BC29-A437598BD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986E239D-3637-4B64-801C-3EC63659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9B5E58A9-4DA6-4CA6-9B15-34F945316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DB71317-B0FD-4939-A434-DB14F7DC513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6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350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CD55DF0F-013F-46F2-BC29-A437598BD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986E239D-3637-4B64-801C-3EC63659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9B5E58A9-4DA6-4CA6-9B15-34F945316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DB71317-B0FD-4939-A434-DB14F7DC513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7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5998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CD55DF0F-013F-46F2-BC29-A437598BD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986E239D-3637-4B64-801C-3EC63659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9B5E58A9-4DA6-4CA6-9B15-34F945316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DB71317-B0FD-4939-A434-DB14F7DC513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8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7078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CD55DF0F-013F-46F2-BC29-A437598BD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986E239D-3637-4B64-801C-3EC63659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9B5E58A9-4DA6-4CA6-9B15-34F945316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DB71317-B0FD-4939-A434-DB14F7DC513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9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8977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CD55DF0F-013F-46F2-BC29-A437598BD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986E239D-3637-4B64-801C-3EC63659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9B5E58A9-4DA6-4CA6-9B15-34F945316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DB71317-B0FD-4939-A434-DB14F7DC513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10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218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9225554"/>
      </p:ext>
    </p:extLst>
  </p:cSld>
  <p:clrMapOvr>
    <a:masterClrMapping/>
  </p:clrMapOvr>
  <p:transition advClick="0" advTm="3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475500510"/>
      </p:ext>
    </p:extLst>
  </p:cSld>
  <p:clrMapOvr>
    <a:masterClrMapping/>
  </p:clrMapOvr>
  <p:transition advClick="0" advTm="3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>
              <a:sym typeface="Arial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942999680"/>
      </p:ext>
    </p:extLst>
  </p:cSld>
  <p:clrMapOvr>
    <a:masterClrMapping/>
  </p:clrMapOvr>
  <p:transition advClick="0" advTm="3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1091852"/>
            <a:ext cx="7200900" cy="604837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39750" y="1778000"/>
            <a:ext cx="2447925" cy="3000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323957132"/>
      </p:ext>
    </p:extLst>
  </p:cSld>
  <p:clrMapOvr>
    <a:masterClrMapping/>
  </p:clrMapOvr>
  <p:transition advClick="0" advTm="3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34175" y="179388"/>
            <a:ext cx="2159000" cy="5781675"/>
          </a:xfrm>
          <a:prstGeom prst="rect">
            <a:avLst/>
          </a:prstGeo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252413" y="179388"/>
            <a:ext cx="6329362" cy="578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124156749"/>
      </p:ext>
    </p:extLst>
  </p:cSld>
  <p:clrMapOvr>
    <a:masterClrMapping/>
  </p:clrMapOvr>
  <p:transition advClick="0" advTm="3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A28829C-D2C5-4D42-BE8A-4F8A41114E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12B9414-CB0F-4C23-B371-28EC791D4E6B}" type="datetimeFigureOut">
              <a:rPr lang="es-ES" smtClean="0"/>
              <a:t>02/07/2021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D0BB456-2253-4052-BF6A-441702942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CB6EDE6-DB8A-4DB0-A5E1-EE58A5EEE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4C48ACA-3E37-4987-8F1A-67691E09B26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3156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1792898901"/>
      </p:ext>
    </p:extLst>
  </p:cSld>
  <p:clrMapOvr>
    <a:masterClrMapping/>
  </p:clrMapOvr>
  <p:transition advClick="0" advTm="3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1091852"/>
            <a:ext cx="7200900" cy="604837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750" y="1778000"/>
            <a:ext cx="2447925" cy="3000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957903230"/>
      </p:ext>
    </p:extLst>
  </p:cSld>
  <p:clrMapOvr>
    <a:masterClrMapping/>
  </p:clrMapOvr>
  <p:transition advClick="0" advTm="3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971424270"/>
      </p:ext>
    </p:extLst>
  </p:cSld>
  <p:clrMapOvr>
    <a:masterClrMapping/>
  </p:clrMapOvr>
  <p:transition advClick="0" advTm="3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1091852"/>
            <a:ext cx="7200900" cy="604837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252413" y="1400175"/>
            <a:ext cx="4243387" cy="45608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00175"/>
            <a:ext cx="4244975" cy="45608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716525946"/>
      </p:ext>
    </p:extLst>
  </p:cSld>
  <p:clrMapOvr>
    <a:masterClrMapping/>
  </p:clrMapOvr>
  <p:transition advClick="0" advTm="3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844907675"/>
      </p:ext>
    </p:extLst>
  </p:cSld>
  <p:clrMapOvr>
    <a:masterClrMapping/>
  </p:clrMapOvr>
  <p:transition advClick="0" advTm="3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1091852"/>
            <a:ext cx="7200900" cy="604837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2339326563"/>
      </p:ext>
    </p:extLst>
  </p:cSld>
  <p:clrMapOvr>
    <a:masterClrMapping/>
  </p:clrMapOvr>
  <p:transition advClick="0" advTm="3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5512791"/>
      </p:ext>
    </p:extLst>
  </p:cSld>
  <p:clrMapOvr>
    <a:masterClrMapping/>
  </p:clrMapOvr>
  <p:transition advClick="0" advTm="3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9.jpg"/><Relationship Id="rId7" Type="http://schemas.openxmlformats.org/officeDocument/2006/relationships/image" Target="../media/image5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11.jpg"/><Relationship Id="rId18" Type="http://schemas.openxmlformats.org/officeDocument/2006/relationships/image" Target="../media/image15.jpe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3.xml"/><Relationship Id="rId17" Type="http://schemas.openxmlformats.org/officeDocument/2006/relationships/image" Target="../media/image14.gif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1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7F5898CD-F109-43CE-8333-D377CDEFC4E3}"/>
              </a:ext>
            </a:extLst>
          </p:cNvPr>
          <p:cNvGrpSpPr/>
          <p:nvPr userDrawn="1"/>
        </p:nvGrpSpPr>
        <p:grpSpPr>
          <a:xfrm>
            <a:off x="1427789" y="2101850"/>
            <a:ext cx="6288423" cy="1543174"/>
            <a:chOff x="2483768" y="2101850"/>
            <a:chExt cx="6288423" cy="1543174"/>
          </a:xfrm>
        </p:grpSpPr>
        <p:pic>
          <p:nvPicPr>
            <p:cNvPr id="1032" name="Obraz 1">
              <a:extLst>
                <a:ext uri="{FF2B5EF4-FFF2-40B4-BE49-F238E27FC236}">
                  <a16:creationId xmlns:a16="http://schemas.microsoft.com/office/drawing/2014/main" id="{1407952D-8B25-4FA2-8918-81203F0FE3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9351" y="2101850"/>
              <a:ext cx="1932840" cy="1543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pole tekstowe 17">
              <a:extLst>
                <a:ext uri="{FF2B5EF4-FFF2-40B4-BE49-F238E27FC236}">
                  <a16:creationId xmlns:a16="http://schemas.microsoft.com/office/drawing/2014/main" id="{D1CE1919-414B-4DE4-964C-B2C5E44ED078}"/>
                </a:ext>
              </a:extLst>
            </p:cNvPr>
            <p:cNvSpPr txBox="1"/>
            <p:nvPr userDrawn="1"/>
          </p:nvSpPr>
          <p:spPr bwMode="auto">
            <a:xfrm>
              <a:off x="2483768" y="2321491"/>
              <a:ext cx="4184730" cy="1103893"/>
            </a:xfrm>
            <a:prstGeom prst="rect">
              <a:avLst/>
            </a:prstGeom>
            <a:noFill/>
          </p:spPr>
          <p:txBody>
            <a:bodyPr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r">
                <a:spcAft>
                  <a:spcPts val="0"/>
                </a:spcAft>
                <a:defRPr/>
              </a:pPr>
              <a:r>
                <a:rPr lang="en-US" sz="1800" dirty="0">
                  <a:solidFill>
                    <a:schemeClr val="bg1">
                      <a:lumMod val="50000"/>
                    </a:schemeClr>
                  </a:solidFill>
                  <a:ea typeface="Times New Roman" panose="02020603050405020304" pitchFamily="18" charset="0"/>
                </a:rPr>
                <a:t>Development of innovative training solutions in the ﬁeld of functional evaluation aimed at updating of the curricula of health sciences schools</a:t>
              </a:r>
              <a:endParaRPr lang="pl-PL" sz="1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pic>
        <p:nvPicPr>
          <p:cNvPr id="1028" name="Obraz 13" descr="Logo Politechniki ÅlÄskiej">
            <a:extLst>
              <a:ext uri="{FF2B5EF4-FFF2-40B4-BE49-F238E27FC236}">
                <a16:creationId xmlns:a16="http://schemas.microsoft.com/office/drawing/2014/main" id="{FC0A478C-BDBE-4BDE-AA43-47749735BE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 r="29419"/>
          <a:stretch>
            <a:fillRect/>
          </a:stretch>
        </p:blipFill>
        <p:spPr bwMode="auto">
          <a:xfrm>
            <a:off x="539750" y="5932488"/>
            <a:ext cx="187166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Obraz 14">
            <a:extLst>
              <a:ext uri="{FF2B5EF4-FFF2-40B4-BE49-F238E27FC236}">
                <a16:creationId xmlns:a16="http://schemas.microsoft.com/office/drawing/2014/main" id="{95BCF6DF-C3EE-4187-9DC0-ACE2D108E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038" y="5805488"/>
            <a:ext cx="974725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Obraz 15">
            <a:extLst>
              <a:ext uri="{FF2B5EF4-FFF2-40B4-BE49-F238E27FC236}">
                <a16:creationId xmlns:a16="http://schemas.microsoft.com/office/drawing/2014/main" id="{1D9DFB03-099B-426B-8DE4-903ED8CC404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6" t="30379" r="9628" b="26703"/>
          <a:stretch>
            <a:fillRect/>
          </a:stretch>
        </p:blipFill>
        <p:spPr bwMode="auto">
          <a:xfrm>
            <a:off x="6958013" y="5868988"/>
            <a:ext cx="1646237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Imagen 11">
            <a:extLst>
              <a:ext uri="{FF2B5EF4-FFF2-40B4-BE49-F238E27FC236}">
                <a16:creationId xmlns:a16="http://schemas.microsoft.com/office/drawing/2014/main" id="{05FE09E8-6CB9-4FD9-9D83-68B2B84BA5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225" y="5983288"/>
            <a:ext cx="1452563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78C4C2B-68B9-4C0C-9BAD-FF084FB00A3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91"/>
            <a:ext cx="9144000" cy="185928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5F30BC2-E2E6-493D-955E-C69103BB7BA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7" y="1327888"/>
            <a:ext cx="1812155" cy="516936"/>
          </a:xfrm>
          <a:prstGeom prst="rect">
            <a:avLst/>
          </a:prstGeom>
        </p:spPr>
      </p:pic>
      <p:pic>
        <p:nvPicPr>
          <p:cNvPr id="15" name="Imagen 1">
            <a:extLst>
              <a:ext uri="{FF2B5EF4-FFF2-40B4-BE49-F238E27FC236}">
                <a16:creationId xmlns:a16="http://schemas.microsoft.com/office/drawing/2014/main" id="{D69C079C-D2FD-47BA-A0D7-4871D4A9AFC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03" b="8290"/>
          <a:stretch/>
        </p:blipFill>
        <p:spPr bwMode="auto">
          <a:xfrm rot="16200000">
            <a:off x="-1467543" y="3788789"/>
            <a:ext cx="3324052" cy="360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transition advClick="0" advTm="3000"/>
  <p:txStyles>
    <p:titleStyle>
      <a:lvl1pPr algn="ctr" defTabSz="642938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ctr" defTabSz="642938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2pPr>
      <a:lvl3pPr algn="ctr" defTabSz="642938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3pPr>
      <a:lvl4pPr algn="ctr" defTabSz="642938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4pPr>
      <a:lvl5pPr algn="ctr" defTabSz="642938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5pPr>
      <a:lvl6pPr marL="457200" algn="ctr" defTabSz="642938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6pPr>
      <a:lvl7pPr marL="914400" algn="ctr" defTabSz="642938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7pPr>
      <a:lvl8pPr marL="1371600" algn="ctr" defTabSz="642938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8pPr>
      <a:lvl9pPr marL="1828800" algn="ctr" defTabSz="642938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9pPr>
    </p:titleStyle>
    <p:bodyStyle>
      <a:lvl1pPr marL="241300" indent="-241300" algn="l" defTabSz="642938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522288" indent="-203200" algn="l" defTabSz="642938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803275" indent="-160338" algn="l" defTabSz="642938" rtl="0" eaLnBrk="0" fontAlgn="base" hangingPunct="0">
        <a:spcBef>
          <a:spcPct val="20000"/>
        </a:spcBef>
        <a:spcAft>
          <a:spcPct val="0"/>
        </a:spcAft>
        <a:buChar char="•"/>
        <a:defRPr sz="1700">
          <a:solidFill>
            <a:schemeClr val="tx1"/>
          </a:solidFill>
          <a:latin typeface="+mn-lt"/>
        </a:defRPr>
      </a:lvl3pPr>
      <a:lvl4pPr marL="1123950" indent="-160338" algn="l" defTabSz="642938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1446213" indent="-158750" algn="l" defTabSz="642938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1903413" indent="-158750" algn="l" defTabSz="642938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360613" indent="-158750" algn="l" defTabSz="642938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2817813" indent="-158750" algn="l" defTabSz="642938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275013" indent="-158750" algn="l" defTabSz="642938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>
            <a:extLst>
              <a:ext uri="{FF2B5EF4-FFF2-40B4-BE49-F238E27FC236}">
                <a16:creationId xmlns:a16="http://schemas.microsoft.com/office/drawing/2014/main" id="{A25EB961-88E4-4728-B314-FAFCF9B56BE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9360"/>
            <a:ext cx="9144000" cy="1859280"/>
          </a:xfrm>
          <a:prstGeom prst="rect">
            <a:avLst/>
          </a:prstGeom>
        </p:spPr>
      </p:pic>
      <p:pic>
        <p:nvPicPr>
          <p:cNvPr id="10" name="Obraz 13" descr="Logo Politechniki ÅlÄskiej">
            <a:extLst>
              <a:ext uri="{FF2B5EF4-FFF2-40B4-BE49-F238E27FC236}">
                <a16:creationId xmlns:a16="http://schemas.microsoft.com/office/drawing/2014/main" id="{E6F63310-57AE-4CB7-ABA2-0D38297FF5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 r="29419"/>
          <a:stretch>
            <a:fillRect/>
          </a:stretch>
        </p:blipFill>
        <p:spPr bwMode="auto">
          <a:xfrm>
            <a:off x="539750" y="5932488"/>
            <a:ext cx="187166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az 14">
            <a:extLst>
              <a:ext uri="{FF2B5EF4-FFF2-40B4-BE49-F238E27FC236}">
                <a16:creationId xmlns:a16="http://schemas.microsoft.com/office/drawing/2014/main" id="{9292324C-CFB2-460B-9F44-369411AFF0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038" y="5805488"/>
            <a:ext cx="974725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az 15">
            <a:extLst>
              <a:ext uri="{FF2B5EF4-FFF2-40B4-BE49-F238E27FC236}">
                <a16:creationId xmlns:a16="http://schemas.microsoft.com/office/drawing/2014/main" id="{4053F563-1DBE-4277-9844-25737225E5D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6" t="30379" r="9628" b="26703"/>
          <a:stretch>
            <a:fillRect/>
          </a:stretch>
        </p:blipFill>
        <p:spPr bwMode="auto">
          <a:xfrm>
            <a:off x="6958013" y="5868988"/>
            <a:ext cx="1646237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n 11">
            <a:extLst>
              <a:ext uri="{FF2B5EF4-FFF2-40B4-BE49-F238E27FC236}">
                <a16:creationId xmlns:a16="http://schemas.microsoft.com/office/drawing/2014/main" id="{7119E8FE-952A-43B4-AB5D-00E7AAB77D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225" y="5983288"/>
            <a:ext cx="1452563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Obraz 1">
            <a:extLst>
              <a:ext uri="{FF2B5EF4-FFF2-40B4-BE49-F238E27FC236}">
                <a16:creationId xmlns:a16="http://schemas.microsoft.com/office/drawing/2014/main" id="{4B91E131-E34F-4142-B43E-EB4BE20902F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542" y="1605980"/>
            <a:ext cx="1102916" cy="880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281C17BF-4D2D-4320-886C-F959A3F3F51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053" y="3789040"/>
            <a:ext cx="1812155" cy="51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553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n 34">
            <a:extLst>
              <a:ext uri="{FF2B5EF4-FFF2-40B4-BE49-F238E27FC236}">
                <a16:creationId xmlns:a16="http://schemas.microsoft.com/office/drawing/2014/main" id="{D43AE6C3-53DE-461E-AC57-9DBAB6517CE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055"/>
            <a:ext cx="9144000" cy="693420"/>
          </a:xfrm>
          <a:prstGeom prst="rect">
            <a:avLst/>
          </a:prstGeom>
        </p:spPr>
      </p:pic>
      <p:cxnSp>
        <p:nvCxnSpPr>
          <p:cNvPr id="2054" name="Łącznik prosty 12">
            <a:extLst>
              <a:ext uri="{FF2B5EF4-FFF2-40B4-BE49-F238E27FC236}">
                <a16:creationId xmlns:a16="http://schemas.microsoft.com/office/drawing/2014/main" id="{BDA8FF72-1F9A-4CBC-95D9-36F84D2911F7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-49213" y="6165304"/>
            <a:ext cx="9193213" cy="0"/>
          </a:xfrm>
          <a:prstGeom prst="line">
            <a:avLst/>
          </a:prstGeom>
          <a:noFill/>
          <a:ln w="12700" algn="ctr">
            <a:solidFill>
              <a:srgbClr val="0404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" name="Imagen 19">
            <a:extLst>
              <a:ext uri="{FF2B5EF4-FFF2-40B4-BE49-F238E27FC236}">
                <a16:creationId xmlns:a16="http://schemas.microsoft.com/office/drawing/2014/main" id="{84B2078D-D761-4969-AC15-3F27511FE3F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60041"/>
            <a:ext cx="1235793" cy="352523"/>
          </a:xfrm>
          <a:prstGeom prst="rect">
            <a:avLst/>
          </a:prstGeom>
        </p:spPr>
      </p:pic>
      <p:grpSp>
        <p:nvGrpSpPr>
          <p:cNvPr id="27" name="Grupo 26">
            <a:extLst>
              <a:ext uri="{FF2B5EF4-FFF2-40B4-BE49-F238E27FC236}">
                <a16:creationId xmlns:a16="http://schemas.microsoft.com/office/drawing/2014/main" id="{84DE3E14-E354-4D50-B4D8-AF37FC47E772}"/>
              </a:ext>
            </a:extLst>
          </p:cNvPr>
          <p:cNvGrpSpPr/>
          <p:nvPr userDrawn="1"/>
        </p:nvGrpSpPr>
        <p:grpSpPr>
          <a:xfrm>
            <a:off x="323528" y="6309320"/>
            <a:ext cx="2664296" cy="386577"/>
            <a:chOff x="395536" y="6066170"/>
            <a:chExt cx="3468321" cy="503237"/>
          </a:xfrm>
        </p:grpSpPr>
        <p:pic>
          <p:nvPicPr>
            <p:cNvPr id="2051" name="Obraz 13" descr="Logo Politechniki ÅlÄskiej">
              <a:extLst>
                <a:ext uri="{FF2B5EF4-FFF2-40B4-BE49-F238E27FC236}">
                  <a16:creationId xmlns:a16="http://schemas.microsoft.com/office/drawing/2014/main" id="{45244FFF-A08E-4535-B2FB-082E0D4E499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612"/>
            <a:stretch/>
          </p:blipFill>
          <p:spPr bwMode="auto">
            <a:xfrm>
              <a:off x="395536" y="6066170"/>
              <a:ext cx="575866" cy="503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135AAC17-25D0-4F3A-8A2F-2B3D2BE9F5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6834" y="6140748"/>
              <a:ext cx="686346" cy="354081"/>
            </a:xfrm>
            <a:prstGeom prst="rect">
              <a:avLst/>
            </a:prstGeom>
          </p:spPr>
        </p:pic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7910E8F0-C8C4-4479-9403-941484277E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8612" y="6081970"/>
              <a:ext cx="470833" cy="471636"/>
            </a:xfrm>
            <a:prstGeom prst="rect">
              <a:avLst/>
            </a:prstGeom>
          </p:spPr>
        </p:pic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id="{D4C56CC0-078F-4C43-8D48-D8AF647222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4877" y="6141605"/>
              <a:ext cx="878980" cy="352366"/>
            </a:xfrm>
            <a:prstGeom prst="rect">
              <a:avLst/>
            </a:prstGeom>
          </p:spPr>
        </p:pic>
      </p:grpSp>
      <p:sp>
        <p:nvSpPr>
          <p:cNvPr id="7" name="pole tekstowe 17">
            <a:extLst>
              <a:ext uri="{FF2B5EF4-FFF2-40B4-BE49-F238E27FC236}">
                <a16:creationId xmlns:a16="http://schemas.microsoft.com/office/drawing/2014/main" id="{E7769513-69E3-4124-9A93-139F735492EC}"/>
              </a:ext>
            </a:extLst>
          </p:cNvPr>
          <p:cNvSpPr txBox="1"/>
          <p:nvPr userDrawn="1"/>
        </p:nvSpPr>
        <p:spPr>
          <a:xfrm>
            <a:off x="251520" y="116631"/>
            <a:ext cx="2980206" cy="432049"/>
          </a:xfrm>
          <a:prstGeom prst="rect">
            <a:avLst/>
          </a:prstGeom>
          <a:noFill/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r">
              <a:spcAft>
                <a:spcPts val="0"/>
              </a:spcAft>
              <a:defRPr/>
            </a:pPr>
            <a:r>
              <a:rPr lang="en-US" sz="900" dirty="0">
                <a:solidFill>
                  <a:schemeClr val="bg2">
                    <a:lumMod val="75000"/>
                  </a:schemeClr>
                </a:solidFill>
                <a:ea typeface="Times New Roman" panose="02020603050405020304" pitchFamily="18" charset="0"/>
              </a:rPr>
              <a:t>Development of innovative training solutions in the ﬁeld of functional evaluation aimed at updating of the curricula of health sciences schools</a:t>
            </a:r>
            <a:endParaRPr lang="pl-PL" sz="9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9DF42E42-F554-4418-AD40-D27470710720}"/>
              </a:ext>
            </a:extLst>
          </p:cNvPr>
          <p:cNvCxnSpPr>
            <a:stCxn id="2051" idx="1"/>
          </p:cNvCxnSpPr>
          <p:nvPr userDrawn="1"/>
        </p:nvCxnSpPr>
        <p:spPr bwMode="auto">
          <a:xfrm flipV="1">
            <a:off x="323528" y="1340768"/>
            <a:ext cx="288032" cy="5161841"/>
          </a:xfrm>
          <a:prstGeom prst="line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ransition advClick="0" advTm="3000"/>
  <p:txStyles>
    <p:titleStyle>
      <a:lvl1pPr algn="ctr" defTabSz="64293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  <a:sym typeface="Arial Bold" charset="0"/>
        </a:defRPr>
      </a:lvl1pPr>
      <a:lvl2pPr algn="ctr" defTabSz="64293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 Bold" charset="0"/>
          <a:sym typeface="Arial Bold" charset="0"/>
        </a:defRPr>
      </a:lvl2pPr>
      <a:lvl3pPr algn="ctr" defTabSz="64293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 Bold" charset="0"/>
          <a:sym typeface="Arial Bold" charset="0"/>
        </a:defRPr>
      </a:lvl3pPr>
      <a:lvl4pPr algn="ctr" defTabSz="64293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 Bold" charset="0"/>
          <a:sym typeface="Arial Bold" charset="0"/>
        </a:defRPr>
      </a:lvl4pPr>
      <a:lvl5pPr algn="ctr" defTabSz="64293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 Bold" charset="0"/>
          <a:sym typeface="Arial Bold" charset="0"/>
        </a:defRPr>
      </a:lvl5pPr>
      <a:lvl6pPr marL="457200" algn="ctr" defTabSz="642938" rtl="0" fontAlgn="base">
        <a:spcBef>
          <a:spcPct val="0"/>
        </a:spcBef>
        <a:spcAft>
          <a:spcPct val="0"/>
        </a:spcAft>
        <a:defRPr sz="2800" b="1">
          <a:solidFill>
            <a:srgbClr val="202261"/>
          </a:solidFill>
          <a:latin typeface="Arial Bold" charset="0"/>
          <a:sym typeface="Arial Bold" charset="0"/>
        </a:defRPr>
      </a:lvl6pPr>
      <a:lvl7pPr marL="914400" algn="ctr" defTabSz="642938" rtl="0" fontAlgn="base">
        <a:spcBef>
          <a:spcPct val="0"/>
        </a:spcBef>
        <a:spcAft>
          <a:spcPct val="0"/>
        </a:spcAft>
        <a:defRPr sz="2800" b="1">
          <a:solidFill>
            <a:srgbClr val="202261"/>
          </a:solidFill>
          <a:latin typeface="Arial Bold" charset="0"/>
          <a:sym typeface="Arial Bold" charset="0"/>
        </a:defRPr>
      </a:lvl7pPr>
      <a:lvl8pPr marL="1371600" algn="ctr" defTabSz="642938" rtl="0" fontAlgn="base">
        <a:spcBef>
          <a:spcPct val="0"/>
        </a:spcBef>
        <a:spcAft>
          <a:spcPct val="0"/>
        </a:spcAft>
        <a:defRPr sz="2800" b="1">
          <a:solidFill>
            <a:srgbClr val="202261"/>
          </a:solidFill>
          <a:latin typeface="Arial Bold" charset="0"/>
          <a:sym typeface="Arial Bold" charset="0"/>
        </a:defRPr>
      </a:lvl8pPr>
      <a:lvl9pPr marL="1828800" algn="ctr" defTabSz="642938" rtl="0" fontAlgn="base">
        <a:spcBef>
          <a:spcPct val="0"/>
        </a:spcBef>
        <a:spcAft>
          <a:spcPct val="0"/>
        </a:spcAft>
        <a:defRPr sz="2800" b="1">
          <a:solidFill>
            <a:srgbClr val="202261"/>
          </a:solidFill>
          <a:latin typeface="Arial Bold" charset="0"/>
          <a:sym typeface="Arial Bold" charset="0"/>
        </a:defRPr>
      </a:lvl9pPr>
    </p:titleStyle>
    <p:bodyStyle>
      <a:lvl1pPr marL="187325" algn="l" defTabSz="642938" rtl="0" eaLnBrk="0" fontAlgn="base" hangingPunct="0">
        <a:spcBef>
          <a:spcPts val="1675"/>
        </a:spcBef>
        <a:spcAft>
          <a:spcPct val="0"/>
        </a:spcAft>
        <a:buSzPct val="171000"/>
        <a:buFont typeface="Arial" panose="020B0604020202020204" pitchFamily="34" charset="0"/>
        <a:defRPr lang="en-US" sz="11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901700" indent="-401638" algn="l" defTabSz="642938" rtl="0" eaLnBrk="0" fontAlgn="base" hangingPunct="0">
        <a:spcBef>
          <a:spcPts val="1675"/>
        </a:spcBef>
        <a:spcAft>
          <a:spcPct val="0"/>
        </a:spcAft>
        <a:buSzPct val="171000"/>
        <a:buFont typeface="Arial" panose="020B0604020202020204" pitchFamily="34" charset="0"/>
        <a:buChar char="•"/>
        <a:defRPr sz="2400">
          <a:solidFill>
            <a:srgbClr val="202261"/>
          </a:solidFill>
          <a:latin typeface="+mn-lt"/>
          <a:sym typeface="Arial" panose="020B0604020202020204" pitchFamily="34" charset="0"/>
        </a:defRPr>
      </a:lvl2pPr>
      <a:lvl3pPr marL="1212850" indent="-400050" algn="l" defTabSz="642938" rtl="0" eaLnBrk="0" fontAlgn="base" hangingPunct="0">
        <a:spcBef>
          <a:spcPts val="1675"/>
        </a:spcBef>
        <a:spcAft>
          <a:spcPct val="0"/>
        </a:spcAft>
        <a:buSzPct val="171000"/>
        <a:buFont typeface="Arial" panose="020B0604020202020204" pitchFamily="34" charset="0"/>
        <a:buChar char="•"/>
        <a:defRPr sz="2400">
          <a:solidFill>
            <a:srgbClr val="202261"/>
          </a:solidFill>
          <a:latin typeface="+mn-lt"/>
          <a:sym typeface="Arial" panose="020B0604020202020204" pitchFamily="34" charset="0"/>
        </a:defRPr>
      </a:lvl3pPr>
      <a:lvl4pPr marL="1527175" indent="-403225" algn="l" defTabSz="642938" rtl="0" eaLnBrk="0" fontAlgn="base" hangingPunct="0">
        <a:spcBef>
          <a:spcPts val="1675"/>
        </a:spcBef>
        <a:spcAft>
          <a:spcPct val="0"/>
        </a:spcAft>
        <a:buSzPct val="171000"/>
        <a:buFont typeface="Arial" panose="020B0604020202020204" pitchFamily="34" charset="0"/>
        <a:buChar char="•"/>
        <a:defRPr sz="2400">
          <a:solidFill>
            <a:srgbClr val="202261"/>
          </a:solidFill>
          <a:latin typeface="+mn-lt"/>
          <a:sym typeface="Arial" panose="020B0604020202020204" pitchFamily="34" charset="0"/>
        </a:defRPr>
      </a:lvl4pPr>
      <a:lvl5pPr marL="1839913" indent="-401638" algn="l" defTabSz="642938" rtl="0" eaLnBrk="0" fontAlgn="base" hangingPunct="0">
        <a:spcBef>
          <a:spcPts val="1675"/>
        </a:spcBef>
        <a:spcAft>
          <a:spcPct val="0"/>
        </a:spcAft>
        <a:buSzPct val="171000"/>
        <a:buFont typeface="Arial" panose="020B0604020202020204" pitchFamily="34" charset="0"/>
        <a:buChar char="•"/>
        <a:defRPr sz="2400">
          <a:solidFill>
            <a:srgbClr val="202261"/>
          </a:solidFill>
          <a:latin typeface="+mn-lt"/>
          <a:sym typeface="Arial" panose="020B0604020202020204" pitchFamily="34" charset="0"/>
        </a:defRPr>
      </a:lvl5pPr>
      <a:lvl6pPr marL="2297113" indent="-401638" algn="l" defTabSz="642938" rtl="0" fontAlgn="base">
        <a:spcBef>
          <a:spcPts val="1675"/>
        </a:spcBef>
        <a:spcAft>
          <a:spcPct val="0"/>
        </a:spcAft>
        <a:buSzPct val="171000"/>
        <a:buFont typeface="Arial" charset="0"/>
        <a:buChar char="•"/>
        <a:defRPr sz="2400">
          <a:solidFill>
            <a:srgbClr val="202261"/>
          </a:solidFill>
          <a:latin typeface="+mn-lt"/>
          <a:sym typeface="Arial" charset="0"/>
        </a:defRPr>
      </a:lvl6pPr>
      <a:lvl7pPr marL="2754313" indent="-401638" algn="l" defTabSz="642938" rtl="0" fontAlgn="base">
        <a:spcBef>
          <a:spcPts val="1675"/>
        </a:spcBef>
        <a:spcAft>
          <a:spcPct val="0"/>
        </a:spcAft>
        <a:buSzPct val="171000"/>
        <a:buFont typeface="Arial" charset="0"/>
        <a:buChar char="•"/>
        <a:defRPr sz="2400">
          <a:solidFill>
            <a:srgbClr val="202261"/>
          </a:solidFill>
          <a:latin typeface="+mn-lt"/>
          <a:sym typeface="Arial" charset="0"/>
        </a:defRPr>
      </a:lvl7pPr>
      <a:lvl8pPr marL="3211513" indent="-401638" algn="l" defTabSz="642938" rtl="0" fontAlgn="base">
        <a:spcBef>
          <a:spcPts val="1675"/>
        </a:spcBef>
        <a:spcAft>
          <a:spcPct val="0"/>
        </a:spcAft>
        <a:buSzPct val="171000"/>
        <a:buFont typeface="Arial" charset="0"/>
        <a:buChar char="•"/>
        <a:defRPr sz="2400">
          <a:solidFill>
            <a:srgbClr val="202261"/>
          </a:solidFill>
          <a:latin typeface="+mn-lt"/>
          <a:sym typeface="Arial" charset="0"/>
        </a:defRPr>
      </a:lvl8pPr>
      <a:lvl9pPr marL="3668713" indent="-401638" algn="l" defTabSz="642938" rtl="0" fontAlgn="base">
        <a:spcBef>
          <a:spcPts val="1675"/>
        </a:spcBef>
        <a:spcAft>
          <a:spcPct val="0"/>
        </a:spcAft>
        <a:buSzPct val="171000"/>
        <a:buFont typeface="Arial" charset="0"/>
        <a:buChar char="•"/>
        <a:defRPr sz="2400">
          <a:solidFill>
            <a:srgbClr val="202261"/>
          </a:solidFill>
          <a:latin typeface="+mn-lt"/>
          <a:sym typeface="Arial" charset="0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1AE9CA9-0967-4022-809E-3EFAC109D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3429000"/>
            <a:ext cx="8064896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algn="r" eaLnBrk="1" hangingPunct="1">
              <a:lnSpc>
                <a:spcPct val="90000"/>
              </a:lnSpc>
              <a:spcBef>
                <a:spcPts val="1675"/>
              </a:spcBef>
              <a:buSzPct val="171000"/>
              <a:buFont typeface="Arial" charset="0"/>
              <a:buNone/>
              <a:defRPr/>
            </a:pP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Bradley Hand ITC" panose="03070402050302030203" pitchFamily="66" charset="0"/>
                <a:cs typeface="+mn-cs"/>
                <a:sym typeface="Arial" charset="0"/>
              </a:rPr>
              <a:t>MODU</a:t>
            </a: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Bradley Hand ITC" panose="03070402050302030203" pitchFamily="66" charset="0"/>
                <a:cs typeface="+mn-cs"/>
                <a:sym typeface="Arial" charset="0"/>
              </a:rPr>
              <a:t>Ł BIOMECHANIKA: PODSTAWY BIOMECHANIKI STOSOWANEJ W ODNIESIENIU DO UKŁADU RUCHOWEGO</a:t>
            </a:r>
          </a:p>
          <a:p>
            <a:pPr algn="r" eaLnBrk="1" hangingPunct="1">
              <a:lnSpc>
                <a:spcPct val="90000"/>
              </a:lnSpc>
              <a:spcBef>
                <a:spcPts val="1675"/>
              </a:spcBef>
              <a:buSzPct val="171000"/>
              <a:buFont typeface="Arial" charset="0"/>
              <a:buNone/>
              <a:defRPr/>
            </a:pP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Bradley Hand ITC" panose="03070402050302030203" pitchFamily="66" charset="0"/>
                <a:cs typeface="+mn-cs"/>
                <a:sym typeface="Arial" charset="0"/>
              </a:rPr>
              <a:t>Moduł dydaktyczny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Bradley Hand ITC" panose="03070402050302030203" pitchFamily="66" charset="0"/>
                <a:cs typeface="+mn-cs"/>
                <a:sym typeface="Arial" charset="0"/>
              </a:rPr>
              <a:t> </a:t>
            </a: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Bradley Hand ITC" panose="03070402050302030203" pitchFamily="66" charset="0"/>
                <a:cs typeface="+mn-cs"/>
                <a:sym typeface="Arial" charset="0"/>
              </a:rPr>
              <a:t>E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Bradley Hand ITC" panose="03070402050302030203" pitchFamily="66" charset="0"/>
                <a:cs typeface="+mn-cs"/>
                <a:sym typeface="Arial" charset="0"/>
              </a:rPr>
              <a:t>: </a:t>
            </a: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Bradley Hand ITC" panose="03070402050302030203" pitchFamily="66" charset="0"/>
                <a:cs typeface="+mn-cs"/>
                <a:sym typeface="Arial" charset="0"/>
              </a:rPr>
              <a:t>METODY INSTRUMENTALNEJ ANALIZY PARAMETRÓW FIZJOLOGICZNYCH ANTROPOMETRCZNYCH I MORFOMETRYCZNYCH</a:t>
            </a:r>
          </a:p>
          <a:p>
            <a:pPr algn="r" eaLnBrk="1" hangingPunct="1">
              <a:lnSpc>
                <a:spcPct val="90000"/>
              </a:lnSpc>
              <a:spcBef>
                <a:spcPts val="1675"/>
              </a:spcBef>
              <a:buSzPct val="171000"/>
              <a:buFont typeface="Arial" charset="0"/>
              <a:buNone/>
              <a:defRPr/>
            </a:pP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Bradley Hand ITC" panose="03070402050302030203" pitchFamily="66" charset="0"/>
                <a:cs typeface="+mn-cs"/>
                <a:sym typeface="Arial" charset="0"/>
              </a:rPr>
              <a:t>E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Bradley Hand ITC" panose="03070402050302030203" pitchFamily="66" charset="0"/>
                <a:cs typeface="+mn-cs"/>
                <a:sym typeface="Arial" charset="0"/>
              </a:rPr>
              <a:t>.</a:t>
            </a: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Bradley Hand ITC" panose="03070402050302030203" pitchFamily="66" charset="0"/>
                <a:cs typeface="+mn-cs"/>
                <a:sym typeface="Arial" charset="0"/>
              </a:rPr>
              <a:t>4 . Jakie są zastosowania analizy parametrów antropometrycznych i morfometrycznych?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Bradley Hand ITC" panose="03070402050302030203" pitchFamily="66" charset="0"/>
              <a:cs typeface="+mn-cs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262893"/>
      </p:ext>
    </p:extLst>
  </p:cSld>
  <p:clrMapOvr>
    <a:masterClrMapping/>
  </p:clrMapOvr>
  <p:transition advClick="0" advTm="3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CD7F052-12D2-4476-BCD0-6B14FF2C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19D27B6-3918-41BD-86A4-18A6BA056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6772BD0-516D-4BF7-92E6-E108C885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7D5C157F-9564-4480-B509-11234DAD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4" name="Rectangle 4">
            <a:extLst>
              <a:ext uri="{FF2B5EF4-FFF2-40B4-BE49-F238E27FC236}">
                <a16:creationId xmlns:a16="http://schemas.microsoft.com/office/drawing/2014/main" id="{F2CF61EE-0026-4A42-B800-DD26CAF4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A1F7656F-B7BC-4DF5-82AC-176894E5BC6D}"/>
              </a:ext>
            </a:extLst>
          </p:cNvPr>
          <p:cNvSpPr txBox="1"/>
          <p:nvPr/>
        </p:nvSpPr>
        <p:spPr>
          <a:xfrm>
            <a:off x="179512" y="1844824"/>
            <a:ext cx="8784976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l-PL" sz="2200" b="0" dirty="0">
                <a:solidFill>
                  <a:srgbClr val="002060"/>
                </a:solidFill>
              </a:rPr>
              <a:t>Metoda standaryzacji polega na normalizacji danej cechy somatycznej (np. masy ciała) osobnika do średniej i odchylenia standardowego dla wieku i płci, w stosunku do populacji referencyjnej wg wzoru: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n-GB" sz="2200" b="0" dirty="0">
              <a:solidFill>
                <a:srgbClr val="002060"/>
              </a:solidFill>
            </a:endParaRPr>
          </a:p>
          <a:p>
            <a:pPr algn="just"/>
            <a:r>
              <a:rPr lang="pl-PL" sz="2200" b="0" dirty="0">
                <a:solidFill>
                  <a:srgbClr val="002060"/>
                </a:solidFill>
              </a:rPr>
              <a:t>			</a:t>
            </a:r>
            <a:r>
              <a:rPr lang="en-GB" sz="2200" b="0" dirty="0">
                <a:solidFill>
                  <a:srgbClr val="002060"/>
                </a:solidFill>
              </a:rPr>
              <a:t>SDS = </a:t>
            </a:r>
            <a:r>
              <a:rPr lang="en-GB" sz="2200" b="0" dirty="0" err="1">
                <a:solidFill>
                  <a:srgbClr val="002060"/>
                </a:solidFill>
              </a:rPr>
              <a:t>Xb</a:t>
            </a:r>
            <a:r>
              <a:rPr lang="en-GB" sz="2200" b="0" dirty="0">
                <a:solidFill>
                  <a:srgbClr val="002060"/>
                </a:solidFill>
              </a:rPr>
              <a:t> – </a:t>
            </a:r>
            <a:r>
              <a:rPr lang="pl-PL" sz="2200" b="0" dirty="0">
                <a:solidFill>
                  <a:srgbClr val="002060"/>
                </a:solidFill>
              </a:rPr>
              <a:t>(</a:t>
            </a:r>
            <a:r>
              <a:rPr lang="en-GB" sz="2200" b="0" dirty="0" err="1">
                <a:solidFill>
                  <a:srgbClr val="002060"/>
                </a:solidFill>
              </a:rPr>
              <a:t>Xn</a:t>
            </a:r>
            <a:r>
              <a:rPr lang="en-GB" sz="2200" b="0" dirty="0">
                <a:solidFill>
                  <a:srgbClr val="002060"/>
                </a:solidFill>
              </a:rPr>
              <a:t> /</a:t>
            </a:r>
            <a:r>
              <a:rPr lang="pl-PL" sz="2200" b="0" dirty="0">
                <a:solidFill>
                  <a:srgbClr val="002060"/>
                </a:solidFill>
              </a:rPr>
              <a:t> </a:t>
            </a:r>
            <a:r>
              <a:rPr lang="en-GB" sz="2200" b="0" dirty="0" err="1">
                <a:solidFill>
                  <a:srgbClr val="002060"/>
                </a:solidFill>
              </a:rPr>
              <a:t>SDn</a:t>
            </a:r>
            <a:r>
              <a:rPr lang="pl-PL" sz="2200" b="0" dirty="0">
                <a:solidFill>
                  <a:srgbClr val="002060"/>
                </a:solidFill>
              </a:rPr>
              <a:t>)</a:t>
            </a:r>
          </a:p>
          <a:p>
            <a:pPr algn="just"/>
            <a:endParaRPr lang="en-GB" sz="2200" b="0" dirty="0">
              <a:solidFill>
                <a:srgbClr val="002060"/>
              </a:solidFill>
            </a:endParaRPr>
          </a:p>
          <a:p>
            <a:pPr lvl="2" algn="just"/>
            <a:r>
              <a:rPr lang="pl-PL" sz="2200" b="0" dirty="0">
                <a:solidFill>
                  <a:srgbClr val="002060"/>
                </a:solidFill>
              </a:rPr>
              <a:t>gdzie: SDS - wynik standaryzacji, </a:t>
            </a:r>
            <a:r>
              <a:rPr lang="pl-PL" sz="2200" b="0" dirty="0" err="1">
                <a:solidFill>
                  <a:srgbClr val="002060"/>
                </a:solidFill>
              </a:rPr>
              <a:t>Xb</a:t>
            </a:r>
            <a:r>
              <a:rPr lang="pl-PL" sz="2200" b="0" dirty="0">
                <a:solidFill>
                  <a:srgbClr val="002060"/>
                </a:solidFill>
              </a:rPr>
              <a:t> - pomiar osoby badanej, </a:t>
            </a:r>
            <a:r>
              <a:rPr lang="pl-PL" sz="2200" b="0" dirty="0" err="1">
                <a:solidFill>
                  <a:srgbClr val="002060"/>
                </a:solidFill>
              </a:rPr>
              <a:t>Xn</a:t>
            </a:r>
            <a:r>
              <a:rPr lang="pl-PL" sz="2200" b="0" dirty="0">
                <a:solidFill>
                  <a:srgbClr val="002060"/>
                </a:solidFill>
              </a:rPr>
              <a:t> - średnia norma dla danej klasy wieku i płci, </a:t>
            </a:r>
            <a:r>
              <a:rPr lang="pl-PL" sz="2200" b="0" dirty="0" err="1">
                <a:solidFill>
                  <a:srgbClr val="002060"/>
                </a:solidFill>
              </a:rPr>
              <a:t>SDn</a:t>
            </a:r>
            <a:r>
              <a:rPr lang="pl-PL" sz="2200" b="0" dirty="0">
                <a:solidFill>
                  <a:srgbClr val="002060"/>
                </a:solidFill>
              </a:rPr>
              <a:t> - odchylenie standardowe od normy dla danej klasy wieku i płci.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n-GB" sz="2200" b="0" dirty="0">
              <a:solidFill>
                <a:srgbClr val="002060"/>
              </a:solidFill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95A46A91-E499-46C2-B94B-D5241954C13F}"/>
              </a:ext>
            </a:extLst>
          </p:cNvPr>
          <p:cNvSpPr/>
          <p:nvPr/>
        </p:nvSpPr>
        <p:spPr>
          <a:xfrm>
            <a:off x="0" y="692696"/>
            <a:ext cx="9144000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400"/>
              </a:spcAft>
              <a:defRPr/>
            </a:pPr>
            <a:r>
              <a:rPr lang="pl-PL" sz="2000" dirty="0">
                <a:solidFill>
                  <a:schemeClr val="accent2">
                    <a:lumMod val="75000"/>
                  </a:schemeClr>
                </a:solidFill>
              </a:rPr>
              <a:t>Obszary zastosowań parametrów antropologicznych i morfometrycznych</a:t>
            </a:r>
          </a:p>
          <a:p>
            <a:pPr algn="ctr"/>
            <a:r>
              <a:rPr lang="en-GB" sz="2000" b="0" i="1" dirty="0" err="1">
                <a:solidFill>
                  <a:srgbClr val="002060"/>
                </a:solidFill>
                <a:highlight>
                  <a:srgbClr val="FFFF00"/>
                </a:highlight>
              </a:rPr>
              <a:t>Standaryzacja</a:t>
            </a:r>
            <a:r>
              <a:rPr lang="en-GB" sz="2000" b="0" i="1" dirty="0">
                <a:solidFill>
                  <a:srgbClr val="002060"/>
                </a:solidFill>
                <a:highlight>
                  <a:srgbClr val="FFFF00"/>
                </a:highlight>
              </a:rPr>
              <a:t> </a:t>
            </a:r>
            <a:r>
              <a:rPr lang="en-GB" sz="2000" b="0" i="1" dirty="0" err="1">
                <a:solidFill>
                  <a:srgbClr val="002060"/>
                </a:solidFill>
                <a:highlight>
                  <a:srgbClr val="FFFF00"/>
                </a:highlight>
              </a:rPr>
              <a:t>wyników</a:t>
            </a:r>
            <a:r>
              <a:rPr lang="en-GB" sz="2000" b="0" i="1" dirty="0">
                <a:solidFill>
                  <a:srgbClr val="002060"/>
                </a:solidFill>
                <a:highlight>
                  <a:srgbClr val="FFFF00"/>
                </a:highlight>
              </a:rPr>
              <a:t> </a:t>
            </a:r>
            <a:r>
              <a:rPr lang="en-GB" sz="2000" b="0" i="1" dirty="0" err="1">
                <a:solidFill>
                  <a:srgbClr val="002060"/>
                </a:solidFill>
                <a:highlight>
                  <a:srgbClr val="FFFF00"/>
                </a:highlight>
              </a:rPr>
              <a:t>pomiarów</a:t>
            </a:r>
            <a:r>
              <a:rPr lang="en-GB" sz="2000" b="0" i="1" dirty="0">
                <a:solidFill>
                  <a:srgbClr val="002060"/>
                </a:solidFill>
                <a:highlight>
                  <a:srgbClr val="FFFF00"/>
                </a:highlight>
              </a:rPr>
              <a:t> </a:t>
            </a:r>
            <a:r>
              <a:rPr lang="en-GB" sz="2000" b="0" i="1" dirty="0" err="1">
                <a:solidFill>
                  <a:srgbClr val="002060"/>
                </a:solidFill>
                <a:highlight>
                  <a:srgbClr val="FFFF00"/>
                </a:highlight>
              </a:rPr>
              <a:t>antropometrycznych</a:t>
            </a:r>
            <a:endParaRPr lang="en-GB" sz="2000" b="0" i="1" dirty="0">
              <a:solidFill>
                <a:srgbClr val="002060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801781647"/>
      </p:ext>
    </p:extLst>
  </p:cSld>
  <p:clrMapOvr>
    <a:masterClrMapping/>
  </p:clrMapOvr>
  <p:transition advClick="0" advTm="3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E5415794-1D48-4851-B594-C1131F2AE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1893025"/>
            <a:ext cx="4141515" cy="4581128"/>
          </a:xfrm>
          <a:prstGeom prst="rect">
            <a:avLst/>
          </a:prstGeom>
        </p:spPr>
      </p:pic>
      <p:sp>
        <p:nvSpPr>
          <p:cNvPr id="7170" name="Rectangle 2">
            <a:extLst>
              <a:ext uri="{FF2B5EF4-FFF2-40B4-BE49-F238E27FC236}">
                <a16:creationId xmlns:a16="http://schemas.microsoft.com/office/drawing/2014/main" id="{FCD7F052-12D2-4476-BCD0-6B14FF2C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19D27B6-3918-41BD-86A4-18A6BA056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6772BD0-516D-4BF7-92E6-E108C885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7D5C157F-9564-4480-B509-11234DAD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4" name="Rectangle 4">
            <a:extLst>
              <a:ext uri="{FF2B5EF4-FFF2-40B4-BE49-F238E27FC236}">
                <a16:creationId xmlns:a16="http://schemas.microsoft.com/office/drawing/2014/main" id="{F2CF61EE-0026-4A42-B800-DD26CAF4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0" y="627336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400"/>
              </a:spcAft>
              <a:defRPr/>
            </a:pPr>
            <a:r>
              <a:rPr lang="pl-PL" sz="2400" dirty="0">
                <a:solidFill>
                  <a:schemeClr val="accent2">
                    <a:lumMod val="75000"/>
                  </a:schemeClr>
                </a:solidFill>
              </a:rPr>
              <a:t>Systemy Motion </a:t>
            </a:r>
            <a:r>
              <a:rPr lang="pl-PL" sz="2400" dirty="0" err="1">
                <a:solidFill>
                  <a:schemeClr val="accent2">
                    <a:lumMod val="75000"/>
                  </a:schemeClr>
                </a:solidFill>
              </a:rPr>
              <a:t>Capture</a:t>
            </a:r>
            <a:r>
              <a:rPr lang="pl-PL" sz="2400" dirty="0">
                <a:solidFill>
                  <a:schemeClr val="accent2">
                    <a:lumMod val="75000"/>
                  </a:schemeClr>
                </a:solidFill>
              </a:rPr>
              <a:t> są stosowane do monitorowania parametrów antropometrycznych podczas normalnej aktywności, sportu lub fizjoterapii: Technologia </a:t>
            </a:r>
            <a:r>
              <a:rPr lang="pl-PL" sz="2400" i="1" dirty="0">
                <a:solidFill>
                  <a:schemeClr val="accent2">
                    <a:lumMod val="75000"/>
                  </a:schemeClr>
                </a:solidFill>
              </a:rPr>
              <a:t>oparta na markerach lub bez markerów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755F69BF-74C1-4C9D-9E25-93BA903EB3D1}"/>
              </a:ext>
            </a:extLst>
          </p:cNvPr>
          <p:cNvSpPr txBox="1"/>
          <p:nvPr/>
        </p:nvSpPr>
        <p:spPr>
          <a:xfrm>
            <a:off x="107504" y="2216388"/>
            <a:ext cx="5112568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b="0" dirty="0">
                <a:solidFill>
                  <a:schemeClr val="accent2">
                    <a:lumMod val="75000"/>
                  </a:schemeClr>
                </a:solidFill>
              </a:rPr>
              <a:t>Kompleksowy system przechwytywania ruchu może integrować, synchronizować i zarządzać informacjami multimodalnymi w czasie rzeczywistym pochodzącymi z: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pl-PL" sz="2000" b="0" dirty="0">
                <a:solidFill>
                  <a:schemeClr val="accent2">
                    <a:lumMod val="75000"/>
                  </a:schemeClr>
                </a:solidFill>
              </a:rPr>
              <a:t>Monitor elektromiograficzny,</a:t>
            </a:r>
            <a:endParaRPr lang="en-GB" sz="2000" b="0" dirty="0">
              <a:solidFill>
                <a:schemeClr val="accent2">
                  <a:lumMod val="75000"/>
                </a:schemeClr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pl-PL" sz="2000" b="0" dirty="0">
                <a:solidFill>
                  <a:schemeClr val="accent2">
                    <a:lumMod val="75000"/>
                  </a:schemeClr>
                </a:solidFill>
              </a:rPr>
              <a:t>Platformy z czujnikami siły,</a:t>
            </a:r>
            <a:endParaRPr lang="en-GB" sz="2000" b="0" dirty="0">
              <a:solidFill>
                <a:schemeClr val="accent2">
                  <a:lumMod val="75000"/>
                </a:schemeClr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pl-PL" sz="2000" b="0" dirty="0">
                <a:solidFill>
                  <a:schemeClr val="accent2">
                    <a:lumMod val="75000"/>
                  </a:schemeClr>
                </a:solidFill>
              </a:rPr>
              <a:t>Kamery zewnętrzne (głównie IR),</a:t>
            </a:r>
            <a:endParaRPr lang="en-GB" sz="2000" b="0" dirty="0">
              <a:solidFill>
                <a:schemeClr val="accent2">
                  <a:lumMod val="75000"/>
                </a:schemeClr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pl-PL" sz="2000" b="0" dirty="0">
                <a:solidFill>
                  <a:schemeClr val="accent2">
                    <a:lumMod val="75000"/>
                  </a:schemeClr>
                </a:solidFill>
              </a:rPr>
              <a:t>Dodatkowe kanały do integracji i synchronizacji sygnałów pobieranych z innych, zewnętrznych urządzeń.</a:t>
            </a:r>
            <a:endParaRPr lang="en-GB" sz="20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6840949C-DD2D-4841-B4EC-A58FA5D26742}"/>
              </a:ext>
            </a:extLst>
          </p:cNvPr>
          <p:cNvSpPr txBox="1"/>
          <p:nvPr/>
        </p:nvSpPr>
        <p:spPr>
          <a:xfrm>
            <a:off x="4571999" y="6351042"/>
            <a:ext cx="44644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i="1" dirty="0">
                <a:solidFill>
                  <a:srgbClr val="0070C0"/>
                </a:solidFill>
              </a:rPr>
              <a:t>Marker placement </a:t>
            </a:r>
            <a:r>
              <a:rPr lang="en-GB" sz="1400" i="1" dirty="0" err="1">
                <a:solidFill>
                  <a:srgbClr val="0070C0"/>
                </a:solidFill>
              </a:rPr>
              <a:t>accor</a:t>
            </a:r>
            <a:r>
              <a:rPr lang="pl-PL" sz="1400" i="1" dirty="0">
                <a:solidFill>
                  <a:srgbClr val="0070C0"/>
                </a:solidFill>
              </a:rPr>
              <a:t>d</a:t>
            </a:r>
            <a:r>
              <a:rPr lang="en-GB" sz="1400" i="1" dirty="0" err="1">
                <a:solidFill>
                  <a:srgbClr val="0070C0"/>
                </a:solidFill>
              </a:rPr>
              <a:t>ing</a:t>
            </a:r>
            <a:r>
              <a:rPr lang="en-GB" sz="1400" i="1" dirty="0">
                <a:solidFill>
                  <a:srgbClr val="0070C0"/>
                </a:solidFill>
              </a:rPr>
              <a:t> to motion capture system requirements</a:t>
            </a:r>
          </a:p>
        </p:txBody>
      </p:sp>
    </p:spTree>
    <p:extLst>
      <p:ext uri="{BB962C8B-B14F-4D97-AF65-F5344CB8AC3E}">
        <p14:creationId xmlns:p14="http://schemas.microsoft.com/office/powerpoint/2010/main" val="921861702"/>
      </p:ext>
    </p:extLst>
  </p:cSld>
  <p:clrMapOvr>
    <a:masterClrMapping/>
  </p:clrMapOvr>
  <p:transition advClick="0" advTm="3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CD7F052-12D2-4476-BCD0-6B14FF2C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19D27B6-3918-41BD-86A4-18A6BA056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6772BD0-516D-4BF7-92E6-E108C885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7D5C157F-9564-4480-B509-11234DAD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4" name="Rectangle 4">
            <a:extLst>
              <a:ext uri="{FF2B5EF4-FFF2-40B4-BE49-F238E27FC236}">
                <a16:creationId xmlns:a16="http://schemas.microsoft.com/office/drawing/2014/main" id="{F2CF61EE-0026-4A42-B800-DD26CAF4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0" y="692696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400"/>
              </a:spcAft>
              <a:defRPr/>
            </a:pPr>
            <a:r>
              <a:rPr lang="pl-PL" sz="2000" dirty="0">
                <a:solidFill>
                  <a:schemeClr val="accent2">
                    <a:lumMod val="75000"/>
                  </a:schemeClr>
                </a:solidFill>
              </a:rPr>
              <a:t>Systemy bez markerów (np. </a:t>
            </a:r>
            <a:r>
              <a:rPr lang="pl-PL" sz="2000" dirty="0" err="1">
                <a:solidFill>
                  <a:schemeClr val="accent2">
                    <a:lumMod val="75000"/>
                  </a:schemeClr>
                </a:solidFill>
              </a:rPr>
              <a:t>kinect</a:t>
            </a:r>
            <a:r>
              <a:rPr lang="pl-PL" sz="2000" dirty="0">
                <a:solidFill>
                  <a:schemeClr val="accent2">
                    <a:lumMod val="75000"/>
                  </a:schemeClr>
                </a:solidFill>
              </a:rPr>
              <a:t>) jako alternatywa dla systemów opartych na markerach (np. kamery BTS IR), które są bardziej czasochłonne i wrażliwe na błędy.</a:t>
            </a:r>
          </a:p>
        </p:txBody>
      </p:sp>
      <p:pic>
        <p:nvPicPr>
          <p:cNvPr id="1026" name="Picture 2" descr="Sensors 20 03899 g001">
            <a:extLst>
              <a:ext uri="{FF2B5EF4-FFF2-40B4-BE49-F238E27FC236}">
                <a16:creationId xmlns:a16="http://schemas.microsoft.com/office/drawing/2014/main" id="{7FE92352-5134-4E51-AA58-5DDC87EFF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927" y="2590066"/>
            <a:ext cx="4553194" cy="2908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410C85E9-3DF1-4DCC-92FC-C97B5A6923F4}"/>
              </a:ext>
            </a:extLst>
          </p:cNvPr>
          <p:cNvSpPr txBox="1"/>
          <p:nvPr/>
        </p:nvSpPr>
        <p:spPr>
          <a:xfrm>
            <a:off x="-30570" y="1510860"/>
            <a:ext cx="913707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1800" dirty="0">
                <a:solidFill>
                  <a:srgbClr val="0070C0"/>
                </a:solidFill>
              </a:rPr>
              <a:t>System MS Kinect do dostarczania trajektorii stawów obu segmentów ciała kończyn górnych i </a:t>
            </a:r>
            <a:r>
              <a:rPr lang="pl-PL" sz="1800" dirty="0" err="1">
                <a:solidFill>
                  <a:srgbClr val="0070C0"/>
                </a:solidFill>
              </a:rPr>
              <a:t>egzoszkieletu</a:t>
            </a:r>
            <a:r>
              <a:rPr lang="pl-PL" sz="1800" dirty="0">
                <a:solidFill>
                  <a:srgbClr val="0070C0"/>
                </a:solidFill>
              </a:rPr>
              <a:t> kończyn dolnych aplikacja do monitorowania parametrów chodu</a:t>
            </a:r>
          </a:p>
        </p:txBody>
      </p:sp>
      <p:pic>
        <p:nvPicPr>
          <p:cNvPr id="2050" name="Picture 2" descr="Sensors | Free Full-Text | Validation of Marker-Less System for the  Assessment of Upper Joints Reaction Forces in Exoskeleton Users | HTML">
            <a:extLst>
              <a:ext uri="{FF2B5EF4-FFF2-40B4-BE49-F238E27FC236}">
                <a16:creationId xmlns:a16="http://schemas.microsoft.com/office/drawing/2014/main" id="{1B093CF0-B70C-4D01-A74C-21400CDFF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6" y="2359812"/>
            <a:ext cx="4465595" cy="336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CB1063BB-8B05-4951-8902-690414118D4A}"/>
              </a:ext>
            </a:extLst>
          </p:cNvPr>
          <p:cNvSpPr txBox="1"/>
          <p:nvPr/>
        </p:nvSpPr>
        <p:spPr>
          <a:xfrm>
            <a:off x="8754" y="5654927"/>
            <a:ext cx="90741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400" dirty="0">
                <a:solidFill>
                  <a:srgbClr val="0070C0"/>
                </a:solidFill>
              </a:rPr>
              <a:t>BTS (standardowo w kolorze złotym) z kamerami IR, systemem Kinect i platformami na stopy czułe na siłę. </a:t>
            </a:r>
          </a:p>
        </p:txBody>
      </p:sp>
    </p:spTree>
    <p:extLst>
      <p:ext uri="{BB962C8B-B14F-4D97-AF65-F5344CB8AC3E}">
        <p14:creationId xmlns:p14="http://schemas.microsoft.com/office/powerpoint/2010/main" val="994001744"/>
      </p:ext>
    </p:extLst>
  </p:cSld>
  <p:clrMapOvr>
    <a:masterClrMapping/>
  </p:clrMapOvr>
  <p:transition advClick="0" advTm="3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CD7F052-12D2-4476-BCD0-6B14FF2C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19D27B6-3918-41BD-86A4-18A6BA056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6772BD0-516D-4BF7-92E6-E108C885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7D5C157F-9564-4480-B509-11234DAD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4" name="Rectangle 4">
            <a:extLst>
              <a:ext uri="{FF2B5EF4-FFF2-40B4-BE49-F238E27FC236}">
                <a16:creationId xmlns:a16="http://schemas.microsoft.com/office/drawing/2014/main" id="{F2CF61EE-0026-4A42-B800-DD26CAF4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0" y="692696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400"/>
              </a:spcAft>
              <a:defRPr/>
            </a:pPr>
            <a:r>
              <a:rPr lang="pl-PL" sz="2000" dirty="0">
                <a:solidFill>
                  <a:schemeClr val="accent2">
                    <a:lumMod val="75000"/>
                  </a:schemeClr>
                </a:solidFill>
              </a:rPr>
              <a:t>Systemy bez markerów (np. </a:t>
            </a:r>
            <a:r>
              <a:rPr lang="pl-PL" sz="2000" dirty="0" err="1">
                <a:solidFill>
                  <a:schemeClr val="accent2">
                    <a:lumMod val="75000"/>
                  </a:schemeClr>
                </a:solidFill>
              </a:rPr>
              <a:t>kinect</a:t>
            </a:r>
            <a:r>
              <a:rPr lang="pl-PL" sz="2000" dirty="0">
                <a:solidFill>
                  <a:schemeClr val="accent2">
                    <a:lumMod val="75000"/>
                  </a:schemeClr>
                </a:solidFill>
              </a:rPr>
              <a:t>) jako alternatywa dla systemów opartych na markerach (np. kamery BTS IR), które są bardziej czasochłonne i wrażliwe na błędy.</a:t>
            </a:r>
          </a:p>
        </p:txBody>
      </p:sp>
      <p:pic>
        <p:nvPicPr>
          <p:cNvPr id="1026" name="Picture 2" descr="Sensors 20 03899 g001">
            <a:extLst>
              <a:ext uri="{FF2B5EF4-FFF2-40B4-BE49-F238E27FC236}">
                <a16:creationId xmlns:a16="http://schemas.microsoft.com/office/drawing/2014/main" id="{7FE92352-5134-4E51-AA58-5DDC87EFF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39" y="2484277"/>
            <a:ext cx="4910125" cy="3137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nsors 20 03899 g002">
            <a:extLst>
              <a:ext uri="{FF2B5EF4-FFF2-40B4-BE49-F238E27FC236}">
                <a16:creationId xmlns:a16="http://schemas.microsoft.com/office/drawing/2014/main" id="{55E5DD98-F5BF-4164-8F96-E0C1E0520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473" y="2354974"/>
            <a:ext cx="3482779" cy="309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8416C3F3-4D20-4A80-AF62-784CB1A2E227}"/>
              </a:ext>
            </a:extLst>
          </p:cNvPr>
          <p:cNvSpPr txBox="1"/>
          <p:nvPr/>
        </p:nvSpPr>
        <p:spPr>
          <a:xfrm>
            <a:off x="5178473" y="5600860"/>
            <a:ext cx="39251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400" dirty="0">
                <a:solidFill>
                  <a:srgbClr val="0070C0"/>
                </a:solidFill>
              </a:rPr>
              <a:t>Dane szkieletowe dostarczane przez system Kinect wraz z reprezentacją graficzną</a:t>
            </a:r>
            <a:r>
              <a:rPr lang="en-GB" sz="1400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410C85E9-3DF1-4DCC-92FC-C97B5A6923F4}"/>
              </a:ext>
            </a:extLst>
          </p:cNvPr>
          <p:cNvSpPr txBox="1"/>
          <p:nvPr/>
        </p:nvSpPr>
        <p:spPr>
          <a:xfrm>
            <a:off x="-33490" y="1589273"/>
            <a:ext cx="913707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1800" dirty="0">
                <a:solidFill>
                  <a:srgbClr val="0070C0"/>
                </a:solidFill>
              </a:rPr>
              <a:t>System MS Kinect do dostarczania trajektorii stawów obu segmentów ciała kończyn górnych i </a:t>
            </a:r>
            <a:r>
              <a:rPr lang="pl-PL" sz="1800" dirty="0" err="1">
                <a:solidFill>
                  <a:srgbClr val="0070C0"/>
                </a:solidFill>
              </a:rPr>
              <a:t>egzoszkieletu</a:t>
            </a:r>
            <a:r>
              <a:rPr lang="pl-PL" sz="1800" dirty="0">
                <a:solidFill>
                  <a:srgbClr val="0070C0"/>
                </a:solidFill>
              </a:rPr>
              <a:t> kończyn dolnych aplikacja do monitorowania parametrów chodu</a:t>
            </a:r>
          </a:p>
        </p:txBody>
      </p:sp>
    </p:spTree>
    <p:extLst>
      <p:ext uri="{BB962C8B-B14F-4D97-AF65-F5344CB8AC3E}">
        <p14:creationId xmlns:p14="http://schemas.microsoft.com/office/powerpoint/2010/main" val="1973258019"/>
      </p:ext>
    </p:extLst>
  </p:cSld>
  <p:clrMapOvr>
    <a:masterClrMapping/>
  </p:clrMapOvr>
  <p:transition advClick="0" advTm="3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CD7F052-12D2-4476-BCD0-6B14FF2C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19D27B6-3918-41BD-86A4-18A6BA056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6772BD0-516D-4BF7-92E6-E108C885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7D5C157F-9564-4480-B509-11234DAD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4" name="Rectangle 4">
            <a:extLst>
              <a:ext uri="{FF2B5EF4-FFF2-40B4-BE49-F238E27FC236}">
                <a16:creationId xmlns:a16="http://schemas.microsoft.com/office/drawing/2014/main" id="{F2CF61EE-0026-4A42-B800-DD26CAF4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0" y="692696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400"/>
              </a:spcAft>
              <a:defRPr/>
            </a:pPr>
            <a:r>
              <a:rPr lang="pl-PL" sz="2000" dirty="0">
                <a:solidFill>
                  <a:schemeClr val="accent2">
                    <a:lumMod val="75000"/>
                  </a:schemeClr>
                </a:solidFill>
              </a:rPr>
              <a:t>Systemy bez markerów (np. </a:t>
            </a:r>
            <a:r>
              <a:rPr lang="pl-PL" sz="2000" dirty="0" err="1">
                <a:solidFill>
                  <a:schemeClr val="accent2">
                    <a:lumMod val="75000"/>
                  </a:schemeClr>
                </a:solidFill>
              </a:rPr>
              <a:t>kinect</a:t>
            </a:r>
            <a:r>
              <a:rPr lang="pl-PL" sz="2000" dirty="0">
                <a:solidFill>
                  <a:schemeClr val="accent2">
                    <a:lumMod val="75000"/>
                  </a:schemeClr>
                </a:solidFill>
              </a:rPr>
              <a:t>) jako alternatywa dla systemów opartych na markerach (np. kamery BTS IR), które są bardziej czasochłonne i wrażliwe na błędy.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8416C3F3-4D20-4A80-AF62-784CB1A2E227}"/>
              </a:ext>
            </a:extLst>
          </p:cNvPr>
          <p:cNvSpPr txBox="1"/>
          <p:nvPr/>
        </p:nvSpPr>
        <p:spPr>
          <a:xfrm>
            <a:off x="4788024" y="6165304"/>
            <a:ext cx="39251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400" dirty="0">
                <a:solidFill>
                  <a:srgbClr val="0070C0"/>
                </a:solidFill>
              </a:rPr>
              <a:t>Średni i  </a:t>
            </a:r>
            <a:endParaRPr lang="en-GB" sz="1400" dirty="0">
              <a:solidFill>
                <a:srgbClr val="0070C0"/>
              </a:solidFill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410C85E9-3DF1-4DCC-92FC-C97B5A6923F4}"/>
              </a:ext>
            </a:extLst>
          </p:cNvPr>
          <p:cNvSpPr txBox="1"/>
          <p:nvPr/>
        </p:nvSpPr>
        <p:spPr>
          <a:xfrm>
            <a:off x="0" y="1545002"/>
            <a:ext cx="913707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800" dirty="0">
                <a:solidFill>
                  <a:srgbClr val="0070C0"/>
                </a:solidFill>
              </a:rPr>
              <a:t>Przykłady trajektorii sił zarejestrowanych z systemu </a:t>
            </a:r>
            <a:r>
              <a:rPr lang="pl-PL" sz="1800" dirty="0" err="1">
                <a:solidFill>
                  <a:srgbClr val="0070C0"/>
                </a:solidFill>
              </a:rPr>
              <a:t>gold</a:t>
            </a:r>
            <a:r>
              <a:rPr lang="pl-PL" sz="1800" dirty="0">
                <a:solidFill>
                  <a:srgbClr val="0070C0"/>
                </a:solidFill>
              </a:rPr>
              <a:t> standard: System BTS i </a:t>
            </a:r>
            <a:r>
              <a:rPr lang="pl-PL" sz="1800">
                <a:solidFill>
                  <a:srgbClr val="0070C0"/>
                </a:solidFill>
              </a:rPr>
              <a:t>bez znaczników </a:t>
            </a:r>
            <a:r>
              <a:rPr lang="pl-PL" sz="1800" dirty="0">
                <a:solidFill>
                  <a:srgbClr val="0070C0"/>
                </a:solidFill>
              </a:rPr>
              <a:t>- System </a:t>
            </a:r>
            <a:r>
              <a:rPr lang="pl-PL" sz="1800" dirty="0" err="1">
                <a:solidFill>
                  <a:srgbClr val="0070C0"/>
                </a:solidFill>
              </a:rPr>
              <a:t>Kinekt</a:t>
            </a:r>
            <a:r>
              <a:rPr lang="pl-PL" sz="1800" dirty="0">
                <a:solidFill>
                  <a:srgbClr val="0070C0"/>
                </a:solidFill>
              </a:rPr>
              <a:t> z lewego (a) i prawego (b) łokcia (bocznego), podczas chodu</a:t>
            </a:r>
          </a:p>
        </p:txBody>
      </p:sp>
      <p:pic>
        <p:nvPicPr>
          <p:cNvPr id="3" name="Picture 2" descr="Sensors | Free Full-Text | Validation of Marker-Less System for the  Assessment of Upper Joints Reaction Forces in Exoskeleton Users | HTML">
            <a:extLst>
              <a:ext uri="{FF2B5EF4-FFF2-40B4-BE49-F238E27FC236}">
                <a16:creationId xmlns:a16="http://schemas.microsoft.com/office/drawing/2014/main" id="{A156E4DB-8C1F-4851-A189-EA65F6A35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18" y="2361310"/>
            <a:ext cx="7915963" cy="370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763951"/>
      </p:ext>
    </p:extLst>
  </p:cSld>
  <p:clrMapOvr>
    <a:masterClrMapping/>
  </p:clrMapOvr>
  <p:transition advClick="0" advTm="3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CD7F052-12D2-4476-BCD0-6B14FF2C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19D27B6-3918-41BD-86A4-18A6BA056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6772BD0-516D-4BF7-92E6-E108C885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7D5C157F-9564-4480-B509-11234DAD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4" name="Rectangle 4">
            <a:extLst>
              <a:ext uri="{FF2B5EF4-FFF2-40B4-BE49-F238E27FC236}">
                <a16:creationId xmlns:a16="http://schemas.microsoft.com/office/drawing/2014/main" id="{F2CF61EE-0026-4A42-B800-DD26CAF4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8416C3F3-4D20-4A80-AF62-784CB1A2E227}"/>
              </a:ext>
            </a:extLst>
          </p:cNvPr>
          <p:cNvSpPr txBox="1"/>
          <p:nvPr/>
        </p:nvSpPr>
        <p:spPr>
          <a:xfrm>
            <a:off x="4788024" y="6192126"/>
            <a:ext cx="39251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400" dirty="0">
                <a:solidFill>
                  <a:srgbClr val="0070C0"/>
                </a:solidFill>
              </a:rPr>
              <a:t>Systemy Marker i </a:t>
            </a:r>
            <a:r>
              <a:rPr lang="pl-PL" sz="1400" dirty="0" err="1">
                <a:solidFill>
                  <a:srgbClr val="0070C0"/>
                </a:solidFill>
              </a:rPr>
              <a:t>Markerless</a:t>
            </a:r>
            <a:r>
              <a:rPr lang="pl-PL" sz="1400" dirty="0">
                <a:solidFill>
                  <a:srgbClr val="0070C0"/>
                </a:solidFill>
              </a:rPr>
              <a:t> dały podobne wyniki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410C85E9-3DF1-4DCC-92FC-C97B5A6923F4}"/>
              </a:ext>
            </a:extLst>
          </p:cNvPr>
          <p:cNvSpPr txBox="1"/>
          <p:nvPr/>
        </p:nvSpPr>
        <p:spPr>
          <a:xfrm>
            <a:off x="0" y="836712"/>
            <a:ext cx="913707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800" dirty="0">
                <a:solidFill>
                  <a:srgbClr val="0070C0"/>
                </a:solidFill>
              </a:rPr>
              <a:t>Ekstrakcja faz chodu z trajektorii prędkości węzłów skokowych, przykład objaśniający zaczerpnięty z testu chodu prostego. </a:t>
            </a:r>
          </a:p>
          <a:p>
            <a:pPr algn="ctr"/>
            <a:r>
              <a:rPr lang="pl-PL" sz="1800" dirty="0">
                <a:solidFill>
                  <a:srgbClr val="0070C0"/>
                </a:solidFill>
              </a:rPr>
              <a:t>OP (</a:t>
            </a:r>
            <a:r>
              <a:rPr lang="pl-PL" sz="1800" dirty="0" err="1">
                <a:solidFill>
                  <a:srgbClr val="0070C0"/>
                </a:solidFill>
              </a:rPr>
              <a:t>OpenPose</a:t>
            </a:r>
            <a:r>
              <a:rPr lang="pl-PL" sz="1800" dirty="0">
                <a:solidFill>
                  <a:srgbClr val="0070C0"/>
                </a:solidFill>
              </a:rPr>
              <a:t>- </a:t>
            </a:r>
            <a:r>
              <a:rPr lang="pl-PL" sz="1800" dirty="0" err="1">
                <a:solidFill>
                  <a:srgbClr val="0070C0"/>
                </a:solidFill>
              </a:rPr>
              <a:t>markerless</a:t>
            </a:r>
            <a:r>
              <a:rPr lang="pl-PL" sz="1800" dirty="0">
                <a:solidFill>
                  <a:srgbClr val="0070C0"/>
                </a:solidFill>
              </a:rPr>
              <a:t> system), MB (</a:t>
            </a:r>
            <a:r>
              <a:rPr lang="pl-PL" sz="1800" dirty="0" err="1">
                <a:solidFill>
                  <a:srgbClr val="0070C0"/>
                </a:solidFill>
              </a:rPr>
              <a:t>MarkerBased</a:t>
            </a:r>
            <a:r>
              <a:rPr lang="pl-PL" sz="1800" dirty="0">
                <a:solidFill>
                  <a:srgbClr val="0070C0"/>
                </a:solidFill>
              </a:rPr>
              <a:t>) system optyczny.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1555596-E932-425C-B787-4838A5032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23377"/>
            <a:ext cx="7344816" cy="413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0299409"/>
      </p:ext>
    </p:extLst>
  </p:cSld>
  <p:clrMapOvr>
    <a:masterClrMapping/>
  </p:clrMapOvr>
  <p:transition advClick="0" advTm="3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CD7F052-12D2-4476-BCD0-6B14FF2C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19D27B6-3918-41BD-86A4-18A6BA056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6772BD0-516D-4BF7-92E6-E108C885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7D5C157F-9564-4480-B509-11234DAD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4" name="Rectangle 4">
            <a:extLst>
              <a:ext uri="{FF2B5EF4-FFF2-40B4-BE49-F238E27FC236}">
                <a16:creationId xmlns:a16="http://schemas.microsoft.com/office/drawing/2014/main" id="{F2CF61EE-0026-4A42-B800-DD26CAF4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179512" y="908720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400" dirty="0">
                <a:solidFill>
                  <a:schemeClr val="accent2">
                    <a:lumMod val="75000"/>
                  </a:schemeClr>
                </a:solidFill>
              </a:rPr>
              <a:t>WNIOSKI</a:t>
            </a:r>
          </a:p>
        </p:txBody>
      </p:sp>
      <p:sp>
        <p:nvSpPr>
          <p:cNvPr id="9" name="Prostokąt 3">
            <a:extLst>
              <a:ext uri="{FF2B5EF4-FFF2-40B4-BE49-F238E27FC236}">
                <a16:creationId xmlns:a16="http://schemas.microsoft.com/office/drawing/2014/main" id="{4E81B037-89E7-420D-AB1F-8D32EE150983}"/>
              </a:ext>
            </a:extLst>
          </p:cNvPr>
          <p:cNvSpPr/>
          <p:nvPr/>
        </p:nvSpPr>
        <p:spPr>
          <a:xfrm>
            <a:off x="467544" y="2060848"/>
            <a:ext cx="8208912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pl-PL" sz="2200" b="0" i="1" dirty="0">
                <a:solidFill>
                  <a:schemeClr val="accent2">
                    <a:lumMod val="75000"/>
                  </a:schemeClr>
                </a:solidFill>
              </a:rPr>
              <a:t>Parametry antropometryczne i morfometryczne spełniają ważną rolę w ocenie ogólnego stanu zdrowia i rozwoju człowieka od urodzenia do dorosłości, a także w badaniach specjalistycznych m.in. postawy i chodu. 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pl-PL" sz="2200" b="0" i="1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pl-PL" sz="2200" b="0" i="1" dirty="0">
                <a:solidFill>
                  <a:schemeClr val="accent2">
                    <a:lumMod val="75000"/>
                  </a:schemeClr>
                </a:solidFill>
              </a:rPr>
              <a:t>Dynamiczny rozwój technologii </a:t>
            </a:r>
            <a:r>
              <a:rPr lang="pl-PL" sz="2200" b="0" i="1" dirty="0" err="1">
                <a:solidFill>
                  <a:schemeClr val="accent2">
                    <a:lumMod val="75000"/>
                  </a:schemeClr>
                </a:solidFill>
              </a:rPr>
              <a:t>biosensorycznych</a:t>
            </a:r>
            <a:r>
              <a:rPr lang="pl-PL" sz="2200" b="0" i="1" dirty="0">
                <a:solidFill>
                  <a:schemeClr val="accent2">
                    <a:lumMod val="75000"/>
                  </a:schemeClr>
                </a:solidFill>
              </a:rPr>
              <a:t>, elektronicznych i informatycznych jest przyczyną znacznego postępu w systemach pomiarowych wspomagających klasyczne podejście i umożliwiających monitorowanie tych parametrów również w warunkach domowych i w terenie.</a:t>
            </a:r>
          </a:p>
          <a:p>
            <a:pPr algn="just">
              <a:defRPr/>
            </a:pPr>
            <a:endParaRPr lang="pl-PL" sz="2200" b="0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440887"/>
      </p:ext>
    </p:extLst>
  </p:cSld>
  <p:clrMapOvr>
    <a:masterClrMapping/>
  </p:clrMapOvr>
  <p:transition advClick="0" advTm="3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50011859-8675-443B-9A1D-6F1272E8A311}"/>
              </a:ext>
            </a:extLst>
          </p:cNvPr>
          <p:cNvSpPr txBox="1"/>
          <p:nvPr/>
        </p:nvSpPr>
        <p:spPr>
          <a:xfrm>
            <a:off x="2483768" y="4653136"/>
            <a:ext cx="457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100" b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Wsparcie Komisji Europejskiej dla produkcji tej publikacji nie stanowi poparcia dla treści, które odzwierciedlają jedynie poglądy autorów, a Komisja nie może zostać pociągnięta do odpowiedzialności za jakiekolwiek wykorzystanie informacji w niej zawartych.</a:t>
            </a:r>
            <a:endParaRPr lang="pl-PL" sz="1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052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CD7F052-12D2-4476-BCD0-6B14FF2C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23110"/>
            <a:ext cx="18473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en-GB" altLang="pl-PL" dirty="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19D27B6-3918-41BD-86A4-18A6BA056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23110"/>
            <a:ext cx="18473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en-GB" altLang="pl-PL" dirty="0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6772BD0-516D-4BF7-92E6-E108C885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23110"/>
            <a:ext cx="18473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en-GB" altLang="pl-PL" dirty="0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7D5C157F-9564-4480-B509-11234DAD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23110"/>
            <a:ext cx="18473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en-GB" altLang="pl-PL" dirty="0"/>
          </a:p>
        </p:txBody>
      </p:sp>
      <p:sp>
        <p:nvSpPr>
          <p:cNvPr id="7174" name="Rectangle 4">
            <a:extLst>
              <a:ext uri="{FF2B5EF4-FFF2-40B4-BE49-F238E27FC236}">
                <a16:creationId xmlns:a16="http://schemas.microsoft.com/office/drawing/2014/main" id="{F2CF61EE-0026-4A42-B800-DD26CAF4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23110"/>
            <a:ext cx="18473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en-GB" altLang="pl-PL" dirty="0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0" y="692696"/>
            <a:ext cx="9144000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400"/>
              </a:spcAft>
              <a:defRPr/>
            </a:pPr>
            <a:r>
              <a:rPr lang="pl-PL" sz="2200" dirty="0">
                <a:solidFill>
                  <a:schemeClr val="accent2">
                    <a:lumMod val="75000"/>
                  </a:schemeClr>
                </a:solidFill>
              </a:rPr>
              <a:t>Obszary zastosowań parametrów antropologicznych i morfometrycznych</a:t>
            </a:r>
          </a:p>
          <a:p>
            <a:pPr algn="ctr">
              <a:spcAft>
                <a:spcPts val="400"/>
              </a:spcAft>
              <a:defRPr/>
            </a:pPr>
            <a:r>
              <a:rPr lang="pl-PL" sz="2200" b="0" dirty="0">
                <a:solidFill>
                  <a:schemeClr val="accent2">
                    <a:lumMod val="75000"/>
                  </a:schemeClr>
                </a:solidFill>
              </a:rPr>
              <a:t>Badania/badania antropologiczne wykorzystywane są w profilaktyce chorób, zaburzeń rozwojowych oraz poprawie zdrowia ludzi, zwłaszcza dzieci i młodzieży.</a:t>
            </a:r>
            <a:endParaRPr lang="en-GB" sz="2200" b="0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spcAft>
                <a:spcPts val="400"/>
              </a:spcAft>
              <a:defRPr/>
            </a:pPr>
            <a:endParaRPr lang="en-GB" sz="22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Prostokąt 3">
            <a:extLst>
              <a:ext uri="{FF2B5EF4-FFF2-40B4-BE49-F238E27FC236}">
                <a16:creationId xmlns:a16="http://schemas.microsoft.com/office/drawing/2014/main" id="{4E81B037-89E7-420D-AB1F-8D32EE150983}"/>
              </a:ext>
            </a:extLst>
          </p:cNvPr>
          <p:cNvSpPr/>
          <p:nvPr/>
        </p:nvSpPr>
        <p:spPr>
          <a:xfrm>
            <a:off x="123346" y="2390105"/>
            <a:ext cx="5256584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sz="1800" b="0" dirty="0">
                <a:solidFill>
                  <a:schemeClr val="accent2">
                    <a:lumMod val="75000"/>
                  </a:schemeClr>
                </a:solidFill>
              </a:rPr>
              <a:t>Systematyczne monitorowanie wzrostu pozwala na wczesne wykrycie nieprawidłowości i przeciwdziała trwałym uszczerbkom na zdrowiu.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sz="1800" b="0" dirty="0">
                <a:solidFill>
                  <a:schemeClr val="accent2">
                    <a:lumMod val="75000"/>
                  </a:schemeClr>
                </a:solidFill>
              </a:rPr>
              <a:t>Ustalenie odpowiednich wymiarów dla wieku i płci, proporcji ciała zapewniających dobre zdrowie i samopoczucie motywuje do zmiany nawyków żywieniowych i stylu życia.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sz="1800" b="0" dirty="0">
                <a:solidFill>
                  <a:schemeClr val="accent2">
                    <a:lumMod val="75000"/>
                  </a:schemeClr>
                </a:solidFill>
              </a:rPr>
              <a:t>Systematyczne przeprowadzanie profesjonalnej analizy budowy ciała i stanu odżywienia pozwala monitorować efekty terapii odchudzającej lub zwiększającej masę ciała.</a:t>
            </a:r>
            <a:endParaRPr lang="en-GB" sz="18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Jak wprowadzić do diety dobre nawyki żywieniowe? – pinesska.pl">
            <a:extLst>
              <a:ext uri="{FF2B5EF4-FFF2-40B4-BE49-F238E27FC236}">
                <a16:creationId xmlns:a16="http://schemas.microsoft.com/office/drawing/2014/main" id="{10191673-FE1A-4371-A61B-7E38062C9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861" y="3069977"/>
            <a:ext cx="3468793" cy="230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17537"/>
      </p:ext>
    </p:extLst>
  </p:cSld>
  <p:clrMapOvr>
    <a:masterClrMapping/>
  </p:clrMapOvr>
  <p:transition advClick="0" advTm="3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CD7F052-12D2-4476-BCD0-6B14FF2C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23110"/>
            <a:ext cx="18473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en-GB" altLang="pl-PL" dirty="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19D27B6-3918-41BD-86A4-18A6BA056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23110"/>
            <a:ext cx="18473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en-GB" altLang="pl-PL" dirty="0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6772BD0-516D-4BF7-92E6-E108C885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23110"/>
            <a:ext cx="18473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en-GB" altLang="pl-PL" dirty="0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7D5C157F-9564-4480-B509-11234DAD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23110"/>
            <a:ext cx="18473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en-GB" altLang="pl-PL" dirty="0"/>
          </a:p>
        </p:txBody>
      </p:sp>
      <p:sp>
        <p:nvSpPr>
          <p:cNvPr id="7174" name="Rectangle 4">
            <a:extLst>
              <a:ext uri="{FF2B5EF4-FFF2-40B4-BE49-F238E27FC236}">
                <a16:creationId xmlns:a16="http://schemas.microsoft.com/office/drawing/2014/main" id="{F2CF61EE-0026-4A42-B800-DD26CAF4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23110"/>
            <a:ext cx="18473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en-GB" altLang="pl-PL" dirty="0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0" y="692696"/>
            <a:ext cx="9144000" cy="1610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400"/>
              </a:spcAft>
              <a:defRPr/>
            </a:pPr>
            <a:r>
              <a:rPr lang="pl-PL" sz="2400" dirty="0">
                <a:solidFill>
                  <a:schemeClr val="accent2">
                    <a:lumMod val="75000"/>
                  </a:schemeClr>
                </a:solidFill>
              </a:rPr>
              <a:t>Monitorowanie parametrów antropologicznych w profilaktyce i terapii otyłości u dzieci i młodzieży.</a:t>
            </a:r>
          </a:p>
          <a:p>
            <a:pPr algn="ctr">
              <a:spcAft>
                <a:spcPts val="400"/>
              </a:spcAft>
              <a:defRPr/>
            </a:pPr>
            <a:r>
              <a:rPr lang="pl-PL" sz="2200" b="0" i="1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Rekomendacje i dobre praktyki dla prawidłowego</a:t>
            </a:r>
          </a:p>
          <a:p>
            <a:pPr algn="ctr">
              <a:spcAft>
                <a:spcPts val="400"/>
              </a:spcAft>
              <a:defRPr/>
            </a:pPr>
            <a:r>
              <a:rPr lang="pl-PL" sz="2200" b="0" i="1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pomiar wzrostu i masy ciała</a:t>
            </a:r>
            <a:endParaRPr lang="en-GB" sz="2200" b="0" i="1" dirty="0">
              <a:solidFill>
                <a:schemeClr val="accent2">
                  <a:lumMod val="7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9" name="Prostokąt 3">
            <a:extLst>
              <a:ext uri="{FF2B5EF4-FFF2-40B4-BE49-F238E27FC236}">
                <a16:creationId xmlns:a16="http://schemas.microsoft.com/office/drawing/2014/main" id="{4E81B037-89E7-420D-AB1F-8D32EE150983}"/>
              </a:ext>
            </a:extLst>
          </p:cNvPr>
          <p:cNvSpPr/>
          <p:nvPr/>
        </p:nvSpPr>
        <p:spPr>
          <a:xfrm>
            <a:off x="0" y="2252097"/>
            <a:ext cx="914400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sz="1800" b="0" dirty="0">
                <a:solidFill>
                  <a:schemeClr val="accent2">
                    <a:lumMod val="75000"/>
                  </a:schemeClr>
                </a:solidFill>
              </a:rPr>
              <a:t>Wykonywanie badań o tej samej porze dnia, najlepiej rano – wahania wysokości ciała i innych wymiarów w ciągu dnia,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sz="1800" b="0" dirty="0">
                <a:solidFill>
                  <a:schemeClr val="accent2">
                    <a:lumMod val="75000"/>
                  </a:schemeClr>
                </a:solidFill>
              </a:rPr>
              <a:t>Wykonywanie badań w ten sam sposób, przez tę samą osobę – zapewnia powtarzalność i wiarygodność pomiarów,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sz="1800" b="0" dirty="0">
                <a:solidFill>
                  <a:schemeClr val="accent2">
                    <a:lumMod val="75000"/>
                  </a:schemeClr>
                </a:solidFill>
              </a:rPr>
              <a:t>Weryfikacja przyrządów- czy poszczególne elementy dobrze funkcjonują, tj.:</a:t>
            </a:r>
            <a:endParaRPr lang="en-GB" sz="1800" b="0" dirty="0">
              <a:solidFill>
                <a:schemeClr val="accent2">
                  <a:lumMod val="75000"/>
                </a:schemeClr>
              </a:solidFill>
            </a:endParaRPr>
          </a:p>
          <a:p>
            <a:pPr marL="800100" lvl="1" indent="-342900" algn="just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pl-PL" sz="1800" b="0" dirty="0">
                <a:solidFill>
                  <a:schemeClr val="accent2">
                    <a:lumMod val="75000"/>
                  </a:schemeClr>
                </a:solidFill>
              </a:rPr>
              <a:t>Sprawdź, czy taśma nie jest naciągnięta- porównaj ją z rurką antropometru z podziałką</a:t>
            </a:r>
            <a:endParaRPr lang="en-GB" sz="1800" b="0" dirty="0">
              <a:solidFill>
                <a:schemeClr val="accent2">
                  <a:lumMod val="75000"/>
                </a:schemeClr>
              </a:solidFill>
            </a:endParaRPr>
          </a:p>
          <a:p>
            <a:pPr marL="800100" lvl="1" indent="-342900" algn="just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pl-PL" sz="1800" b="0" dirty="0">
                <a:solidFill>
                  <a:schemeClr val="accent2">
                    <a:lumMod val="75000"/>
                  </a:schemeClr>
                </a:solidFill>
              </a:rPr>
              <a:t>Przed rozpoczęciem testu wagę należy wytarować i ustawić pionowo</a:t>
            </a:r>
            <a:endParaRPr lang="en-GB" sz="1800" b="0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sz="1800" b="0" dirty="0">
                <a:solidFill>
                  <a:schemeClr val="accent2">
                    <a:lumMod val="75000"/>
                  </a:schemeClr>
                </a:solidFill>
              </a:rPr>
              <a:t>Konieczność asystowania drugiej osobie w badaniu niemowląt i małych dzieci – pomoc w utrzymaniu dziecka, rejestracja i kontrola wyników.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sz="1800" b="0" dirty="0">
                <a:solidFill>
                  <a:schemeClr val="accent2">
                    <a:lumMod val="75000"/>
                  </a:schemeClr>
                </a:solidFill>
              </a:rPr>
              <a:t>Odpowiednie warunki higieniczne (przerwy między pomiarami, widoczne, wentylowane pomieszczenie, zdezynfekowane przyrządy)</a:t>
            </a:r>
            <a:endParaRPr lang="en-GB" sz="1800" b="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275275"/>
      </p:ext>
    </p:extLst>
  </p:cSld>
  <p:clrMapOvr>
    <a:masterClrMapping/>
  </p:clrMapOvr>
  <p:transition advClick="0" advTm="3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CD7F052-12D2-4476-BCD0-6B14FF2C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19D27B6-3918-41BD-86A4-18A6BA056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6772BD0-516D-4BF7-92E6-E108C885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7D5C157F-9564-4480-B509-11234DAD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4" name="Rectangle 4">
            <a:extLst>
              <a:ext uri="{FF2B5EF4-FFF2-40B4-BE49-F238E27FC236}">
                <a16:creationId xmlns:a16="http://schemas.microsoft.com/office/drawing/2014/main" id="{F2CF61EE-0026-4A42-B800-DD26CAF4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0" y="692696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400"/>
              </a:spcAft>
              <a:defRPr/>
            </a:pPr>
            <a:r>
              <a:rPr lang="pl-PL" sz="2200" dirty="0">
                <a:solidFill>
                  <a:schemeClr val="accent2">
                    <a:lumMod val="75000"/>
                  </a:schemeClr>
                </a:solidFill>
              </a:rPr>
              <a:t>Zastosowania metody impedancji bioelektrycznej w diagnostyce medycznej i leczeniu otyłości u dzieci i dorosłych</a:t>
            </a:r>
            <a:endParaRPr lang="en-GB" sz="2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Prostokąt 3">
            <a:extLst>
              <a:ext uri="{FF2B5EF4-FFF2-40B4-BE49-F238E27FC236}">
                <a16:creationId xmlns:a16="http://schemas.microsoft.com/office/drawing/2014/main" id="{4E81B037-89E7-420D-AB1F-8D32EE150983}"/>
              </a:ext>
            </a:extLst>
          </p:cNvPr>
          <p:cNvSpPr/>
          <p:nvPr/>
        </p:nvSpPr>
        <p:spPr>
          <a:xfrm>
            <a:off x="151429" y="1988840"/>
            <a:ext cx="8841142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sz="1900" b="0" dirty="0">
                <a:solidFill>
                  <a:schemeClr val="accent2">
                    <a:lumMod val="75000"/>
                  </a:schemeClr>
                </a:solidFill>
              </a:rPr>
              <a:t>Pomiar wykonywany jest za pomocą specjalistycznych analizatorów składu ciała (m.in. Modele </a:t>
            </a:r>
            <a:r>
              <a:rPr lang="pl-PL" sz="1900" b="0" dirty="0" err="1">
                <a:solidFill>
                  <a:schemeClr val="accent2">
                    <a:lumMod val="75000"/>
                  </a:schemeClr>
                </a:solidFill>
              </a:rPr>
              <a:t>Maltron</a:t>
            </a:r>
            <a:r>
              <a:rPr lang="pl-PL" sz="1900" b="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pl-PL" sz="1900" b="0" dirty="0" err="1">
                <a:solidFill>
                  <a:schemeClr val="accent2">
                    <a:lumMod val="75000"/>
                  </a:schemeClr>
                </a:solidFill>
              </a:rPr>
              <a:t>Tanita</a:t>
            </a:r>
            <a:r>
              <a:rPr lang="pl-PL" sz="1900" b="0" dirty="0">
                <a:solidFill>
                  <a:schemeClr val="accent2">
                    <a:lumMod val="75000"/>
                  </a:schemeClr>
                </a:solidFill>
              </a:rPr>
              <a:t> i inne), o różnej liczbie elektrod, ich konfiguracji i częstotliwości prądu elektrycznego o bardzo małej wartości amplitudy.</a:t>
            </a:r>
            <a:endParaRPr lang="en-GB" sz="1900" b="0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sz="1900" b="0" dirty="0">
                <a:solidFill>
                  <a:schemeClr val="accent2">
                    <a:lumMod val="75000"/>
                  </a:schemeClr>
                </a:solidFill>
              </a:rPr>
              <a:t>Analizując </a:t>
            </a:r>
            <a:r>
              <a:rPr lang="pl-PL" sz="1900" b="0" dirty="0" err="1">
                <a:solidFill>
                  <a:schemeClr val="accent2">
                    <a:lumMod val="75000"/>
                  </a:schemeClr>
                </a:solidFill>
              </a:rPr>
              <a:t>impedację</a:t>
            </a:r>
            <a:r>
              <a:rPr lang="pl-PL" sz="1900" b="0" dirty="0">
                <a:solidFill>
                  <a:schemeClr val="accent2">
                    <a:lumMod val="75000"/>
                  </a:schemeClr>
                </a:solidFill>
              </a:rPr>
              <a:t> bioelektryczną można określić:</a:t>
            </a:r>
            <a:endParaRPr lang="en-GB" sz="1900" b="0" dirty="0">
              <a:solidFill>
                <a:schemeClr val="accent2">
                  <a:lumMod val="75000"/>
                </a:schemeClr>
              </a:solidFill>
            </a:endParaRPr>
          </a:p>
          <a:p>
            <a:pPr marL="800100" lvl="1" indent="-342900" algn="just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pl-PL" sz="1900" b="0" dirty="0">
                <a:solidFill>
                  <a:schemeClr val="accent2">
                    <a:lumMod val="75000"/>
                  </a:schemeClr>
                </a:solidFill>
              </a:rPr>
              <a:t>Zawartość masy tłuszczowej </a:t>
            </a:r>
            <a:r>
              <a:rPr lang="en-GB" sz="1900" b="0" dirty="0">
                <a:solidFill>
                  <a:schemeClr val="accent2">
                    <a:lumMod val="75000"/>
                  </a:schemeClr>
                </a:solidFill>
              </a:rPr>
              <a:t>(%), </a:t>
            </a:r>
            <a:r>
              <a:rPr lang="pl-PL" sz="1900" b="0" dirty="0">
                <a:solidFill>
                  <a:schemeClr val="accent2">
                    <a:lumMod val="75000"/>
                  </a:schemeClr>
                </a:solidFill>
              </a:rPr>
              <a:t>[</a:t>
            </a:r>
            <a:r>
              <a:rPr lang="en-GB" sz="1900" b="0" dirty="0">
                <a:solidFill>
                  <a:schemeClr val="accent2">
                    <a:lumMod val="75000"/>
                  </a:schemeClr>
                </a:solidFill>
              </a:rPr>
              <a:t>kg</a:t>
            </a:r>
            <a:r>
              <a:rPr lang="pl-PL" sz="1900" b="0" dirty="0">
                <a:solidFill>
                  <a:schemeClr val="accent2">
                    <a:lumMod val="75000"/>
                  </a:schemeClr>
                </a:solidFill>
              </a:rPr>
              <a:t>]</a:t>
            </a:r>
            <a:endParaRPr lang="en-GB" sz="1900" b="0" dirty="0">
              <a:solidFill>
                <a:schemeClr val="accent2">
                  <a:lumMod val="75000"/>
                </a:schemeClr>
              </a:solidFill>
            </a:endParaRPr>
          </a:p>
          <a:p>
            <a:pPr marL="800100" lvl="1" indent="-342900" algn="just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pl-PL" sz="1900" b="0" dirty="0">
                <a:solidFill>
                  <a:schemeClr val="accent2">
                    <a:lumMod val="75000"/>
                  </a:schemeClr>
                </a:solidFill>
              </a:rPr>
              <a:t>Zawartość beztłuszczowej masy tkankowej, w tym mięśni i wody </a:t>
            </a:r>
            <a:r>
              <a:rPr lang="en-GB" sz="1900" b="0" dirty="0">
                <a:solidFill>
                  <a:schemeClr val="accent2">
                    <a:lumMod val="75000"/>
                  </a:schemeClr>
                </a:solidFill>
              </a:rPr>
              <a:t>(%), </a:t>
            </a:r>
            <a:r>
              <a:rPr lang="pl-PL" sz="1900" b="0" dirty="0">
                <a:solidFill>
                  <a:schemeClr val="accent2">
                    <a:lumMod val="75000"/>
                  </a:schemeClr>
                </a:solidFill>
              </a:rPr>
              <a:t>[</a:t>
            </a:r>
            <a:r>
              <a:rPr lang="en-GB" sz="1900" b="0" dirty="0">
                <a:solidFill>
                  <a:schemeClr val="accent2">
                    <a:lumMod val="75000"/>
                  </a:schemeClr>
                </a:solidFill>
              </a:rPr>
              <a:t>kg</a:t>
            </a:r>
            <a:r>
              <a:rPr lang="pl-PL" sz="1900" b="0" dirty="0">
                <a:solidFill>
                  <a:schemeClr val="accent2">
                    <a:lumMod val="75000"/>
                  </a:schemeClr>
                </a:solidFill>
              </a:rPr>
              <a:t>]</a:t>
            </a:r>
            <a:endParaRPr lang="en-GB" sz="1900" b="0" dirty="0">
              <a:solidFill>
                <a:schemeClr val="accent2">
                  <a:lumMod val="75000"/>
                </a:schemeClr>
              </a:solidFill>
            </a:endParaRPr>
          </a:p>
          <a:p>
            <a:pPr marL="800100" lvl="1" indent="-342900" algn="just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pl-PL" sz="1900" b="0" dirty="0">
                <a:solidFill>
                  <a:schemeClr val="accent2">
                    <a:lumMod val="75000"/>
                  </a:schemeClr>
                </a:solidFill>
              </a:rPr>
              <a:t>Podstawowy poziom konwersji materii </a:t>
            </a:r>
            <a:r>
              <a:rPr lang="en-GB" sz="1900" b="0" dirty="0">
                <a:solidFill>
                  <a:schemeClr val="accent2">
                    <a:lumMod val="75000"/>
                  </a:schemeClr>
                </a:solidFill>
              </a:rPr>
              <a:t>(BMR)</a:t>
            </a:r>
          </a:p>
          <a:p>
            <a:pPr marL="800100" lvl="1" indent="-342900" algn="just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pl-PL" sz="1900" b="0" dirty="0">
                <a:solidFill>
                  <a:schemeClr val="accent2">
                    <a:lumMod val="75000"/>
                  </a:schemeClr>
                </a:solidFill>
              </a:rPr>
              <a:t>Wskaźnik BMI</a:t>
            </a:r>
            <a:endParaRPr lang="en-GB" sz="1900" b="0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sz="1900" b="0" dirty="0">
                <a:solidFill>
                  <a:schemeClr val="accent2">
                    <a:lumMod val="75000"/>
                  </a:schemeClr>
                </a:solidFill>
              </a:rPr>
              <a:t>Dostępność i prostota tej metody sprawia, że znajduje ona szerokie zastosowanie w diagnostyce i terapii otyłości zarówno u dzieci, jak i u dorosłych.</a:t>
            </a:r>
          </a:p>
        </p:txBody>
      </p:sp>
    </p:spTree>
    <p:extLst>
      <p:ext uri="{BB962C8B-B14F-4D97-AF65-F5344CB8AC3E}">
        <p14:creationId xmlns:p14="http://schemas.microsoft.com/office/powerpoint/2010/main" val="1818692823"/>
      </p:ext>
    </p:extLst>
  </p:cSld>
  <p:clrMapOvr>
    <a:masterClrMapping/>
  </p:clrMapOvr>
  <p:transition advClick="0" advTm="3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CD7F052-12D2-4476-BCD0-6B14FF2C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19D27B6-3918-41BD-86A4-18A6BA056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6772BD0-516D-4BF7-92E6-E108C885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7D5C157F-9564-4480-B509-11234DAD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4" name="Rectangle 4">
            <a:extLst>
              <a:ext uri="{FF2B5EF4-FFF2-40B4-BE49-F238E27FC236}">
                <a16:creationId xmlns:a16="http://schemas.microsoft.com/office/drawing/2014/main" id="{F2CF61EE-0026-4A42-B800-DD26CAF4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755F69BF-74C1-4C9D-9E25-93BA903EB3D1}"/>
              </a:ext>
            </a:extLst>
          </p:cNvPr>
          <p:cNvSpPr txBox="1"/>
          <p:nvPr/>
        </p:nvSpPr>
        <p:spPr>
          <a:xfrm>
            <a:off x="0" y="2276872"/>
            <a:ext cx="5364088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b="0" dirty="0">
                <a:solidFill>
                  <a:srgbClr val="002060"/>
                </a:solidFill>
              </a:rPr>
              <a:t>W przypadku urządzeń czteroelektrodowych (np. typu </a:t>
            </a:r>
            <a:r>
              <a:rPr lang="pl-PL" sz="1800" b="0" dirty="0" err="1">
                <a:solidFill>
                  <a:srgbClr val="002060"/>
                </a:solidFill>
              </a:rPr>
              <a:t>Maltron</a:t>
            </a:r>
            <a:r>
              <a:rPr lang="pl-PL" sz="1800" b="0" dirty="0">
                <a:solidFill>
                  <a:srgbClr val="002060"/>
                </a:solidFill>
              </a:rPr>
              <a:t>) przed umieszczeniem elektrod na skórze konieczne jest przepłukanie jej alkoholem i usunięcie wszelkich zanieczyszczeń.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800" b="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b="0" dirty="0">
                <a:solidFill>
                  <a:srgbClr val="002060"/>
                </a:solidFill>
              </a:rPr>
              <a:t>Aby zapewnić prawidłowe przewodnictwo elektryczne, elektrody muszą być odpowiednio rozmieszczone (najczęściej na grzbietowej linii środkowej dłoni i stóp).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800" b="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b="0" dirty="0">
                <a:solidFill>
                  <a:srgbClr val="002060"/>
                </a:solidFill>
              </a:rPr>
              <a:t>Pacjent powinien przyjąć pozycję leżącą (około 5-10 minut przed pomiarem), z rozluźnionymi kończynami.</a:t>
            </a:r>
            <a:endParaRPr lang="en-GB" sz="1800" b="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b="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b="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b="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b="0" dirty="0">
              <a:solidFill>
                <a:srgbClr val="002060"/>
              </a:solidFill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0243C10-0FF4-4144-BC7C-402A7BEE99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269"/>
          <a:stretch/>
        </p:blipFill>
        <p:spPr>
          <a:xfrm>
            <a:off x="5364088" y="2348880"/>
            <a:ext cx="3657600" cy="3672408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F5F179BC-C7BE-4F05-9096-6263E2E2A75F}"/>
              </a:ext>
            </a:extLst>
          </p:cNvPr>
          <p:cNvSpPr/>
          <p:nvPr/>
        </p:nvSpPr>
        <p:spPr>
          <a:xfrm>
            <a:off x="0" y="692696"/>
            <a:ext cx="9144000" cy="1159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400"/>
              </a:spcAft>
              <a:defRPr/>
            </a:pPr>
            <a:r>
              <a:rPr lang="pl-PL" sz="2200" dirty="0">
                <a:solidFill>
                  <a:schemeClr val="accent2">
                    <a:lumMod val="75000"/>
                  </a:schemeClr>
                </a:solidFill>
              </a:rPr>
              <a:t>Zastosowanie metody impedancji bioelektrycznej w diagnostyce medycznej i leczeniu otyłości u dzieci i dorosłych: </a:t>
            </a:r>
          </a:p>
          <a:p>
            <a:pPr algn="ctr">
              <a:spcAft>
                <a:spcPts val="400"/>
              </a:spcAft>
              <a:defRPr/>
            </a:pPr>
            <a:r>
              <a:rPr lang="pl-PL" sz="2200" b="0" i="1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zalecenia, dobre praktyki pomiarowe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B80C9912-2E0F-438E-B8B6-306680FA47AF}"/>
              </a:ext>
            </a:extLst>
          </p:cNvPr>
          <p:cNvSpPr txBox="1"/>
          <p:nvPr/>
        </p:nvSpPr>
        <p:spPr>
          <a:xfrm>
            <a:off x="122312" y="1738148"/>
            <a:ext cx="88993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000" dirty="0">
                <a:solidFill>
                  <a:srgbClr val="002060"/>
                </a:solidFill>
              </a:rPr>
              <a:t>Wiarygodność i powtarzalność wyników badań wymaga przestrzegania określonej metodyki pomiarów składu ciała.</a:t>
            </a:r>
            <a:r>
              <a:rPr lang="en-GB" sz="2000" b="0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40927413"/>
      </p:ext>
    </p:extLst>
  </p:cSld>
  <p:clrMapOvr>
    <a:masterClrMapping/>
  </p:clrMapOvr>
  <p:transition advClick="0" advTm="3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CD7F052-12D2-4476-BCD0-6B14FF2C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19D27B6-3918-41BD-86A4-18A6BA056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6772BD0-516D-4BF7-92E6-E108C885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7D5C157F-9564-4480-B509-11234DAD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4" name="Rectangle 4">
            <a:extLst>
              <a:ext uri="{FF2B5EF4-FFF2-40B4-BE49-F238E27FC236}">
                <a16:creationId xmlns:a16="http://schemas.microsoft.com/office/drawing/2014/main" id="{F2CF61EE-0026-4A42-B800-DD26CAF4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0" y="692696"/>
            <a:ext cx="9144000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400"/>
              </a:spcAft>
              <a:defRPr/>
            </a:pPr>
            <a:r>
              <a:rPr lang="pl-PL" sz="2000" dirty="0">
                <a:solidFill>
                  <a:schemeClr val="accent2">
                    <a:lumMod val="75000"/>
                  </a:schemeClr>
                </a:solidFill>
              </a:rPr>
              <a:t>Obszary zastosowań parametrów antropologicznych i morfometrycznych</a:t>
            </a:r>
          </a:p>
          <a:p>
            <a:pPr algn="ctr">
              <a:spcAft>
                <a:spcPts val="400"/>
              </a:spcAft>
              <a:defRPr/>
            </a:pPr>
            <a:r>
              <a:rPr lang="pl-PL" sz="2000" i="1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Standardy ujednoliconej oceny 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3E4B39A4-07E8-4856-9FD9-B6EBD3B489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733" y="1700808"/>
            <a:ext cx="8420533" cy="394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096999"/>
      </p:ext>
    </p:extLst>
  </p:cSld>
  <p:clrMapOvr>
    <a:masterClrMapping/>
  </p:clrMapOvr>
  <p:transition advClick="0" advTm="3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CD7F052-12D2-4476-BCD0-6B14FF2C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19D27B6-3918-41BD-86A4-18A6BA056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6772BD0-516D-4BF7-92E6-E108C885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7D5C157F-9564-4480-B509-11234DAD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4" name="Rectangle 4">
            <a:extLst>
              <a:ext uri="{FF2B5EF4-FFF2-40B4-BE49-F238E27FC236}">
                <a16:creationId xmlns:a16="http://schemas.microsoft.com/office/drawing/2014/main" id="{F2CF61EE-0026-4A42-B800-DD26CAF4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0A80115-F803-4F1A-BB3D-72104ABF7D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312" y="1624821"/>
            <a:ext cx="7895375" cy="4398852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BFBF8B53-C470-45AE-BFB4-0C85AEF8A447}"/>
              </a:ext>
            </a:extLst>
          </p:cNvPr>
          <p:cNvSpPr/>
          <p:nvPr/>
        </p:nvSpPr>
        <p:spPr>
          <a:xfrm>
            <a:off x="-108520" y="836712"/>
            <a:ext cx="9144000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400"/>
              </a:spcAft>
              <a:defRPr/>
            </a:pPr>
            <a:r>
              <a:rPr lang="pl-PL" sz="2000" dirty="0">
                <a:solidFill>
                  <a:schemeClr val="accent2">
                    <a:lumMod val="75000"/>
                  </a:schemeClr>
                </a:solidFill>
              </a:rPr>
              <a:t>Obszary zastosowań parametrów antropologicznych i morfometrycznych</a:t>
            </a:r>
          </a:p>
          <a:p>
            <a:pPr algn="ctr">
              <a:spcAft>
                <a:spcPts val="400"/>
              </a:spcAft>
              <a:defRPr/>
            </a:pPr>
            <a:r>
              <a:rPr lang="pl-PL" sz="2000" i="1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Standardy ujednoliconej oceny </a:t>
            </a:r>
          </a:p>
        </p:txBody>
      </p:sp>
    </p:spTree>
    <p:extLst>
      <p:ext uri="{BB962C8B-B14F-4D97-AF65-F5344CB8AC3E}">
        <p14:creationId xmlns:p14="http://schemas.microsoft.com/office/powerpoint/2010/main" val="3366286313"/>
      </p:ext>
    </p:extLst>
  </p:cSld>
  <p:clrMapOvr>
    <a:masterClrMapping/>
  </p:clrMapOvr>
  <p:transition advClick="0" advTm="3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CD7F052-12D2-4476-BCD0-6B14FF2C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19D27B6-3918-41BD-86A4-18A6BA056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6772BD0-516D-4BF7-92E6-E108C885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7D5C157F-9564-4480-B509-11234DAD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4" name="Rectangle 4">
            <a:extLst>
              <a:ext uri="{FF2B5EF4-FFF2-40B4-BE49-F238E27FC236}">
                <a16:creationId xmlns:a16="http://schemas.microsoft.com/office/drawing/2014/main" id="{F2CF61EE-0026-4A42-B800-DD26CAF4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FF58D64-2571-442F-A683-5A689CDECA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2686" y="1952019"/>
            <a:ext cx="5551314" cy="4153090"/>
          </a:xfrm>
          <a:prstGeom prst="rect">
            <a:avLst/>
          </a:prstGeom>
        </p:spPr>
      </p:pic>
      <p:sp>
        <p:nvSpPr>
          <p:cNvPr id="6" name="Prostokąt 3">
            <a:extLst>
              <a:ext uri="{FF2B5EF4-FFF2-40B4-BE49-F238E27FC236}">
                <a16:creationId xmlns:a16="http://schemas.microsoft.com/office/drawing/2014/main" id="{1ED1D86A-91C5-4C7F-B723-CA3D8C018141}"/>
              </a:ext>
            </a:extLst>
          </p:cNvPr>
          <p:cNvSpPr/>
          <p:nvPr/>
        </p:nvSpPr>
        <p:spPr>
          <a:xfrm>
            <a:off x="107504" y="1626960"/>
            <a:ext cx="3485182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defRPr/>
            </a:pPr>
            <a:r>
              <a:rPr lang="pl-PL" sz="1800" b="0" dirty="0">
                <a:solidFill>
                  <a:schemeClr val="accent2">
                    <a:lumMod val="75000"/>
                  </a:schemeClr>
                </a:solidFill>
              </a:rPr>
              <a:t>NIE WOLNO stosować zakresów referencyjnych BMI dla dorosłych w stosunku  do dzieci.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sz="1800" b="0" dirty="0">
                <a:solidFill>
                  <a:schemeClr val="accent2">
                    <a:lumMod val="75000"/>
                  </a:schemeClr>
                </a:solidFill>
              </a:rPr>
              <a:t>Zakresy referencyjne dla dzieci stale się zmieniają, w zależności od wieku, płci i okresu dojrzewania.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sz="1800" b="0" dirty="0">
                <a:solidFill>
                  <a:schemeClr val="accent2">
                    <a:lumMod val="75000"/>
                  </a:schemeClr>
                </a:solidFill>
              </a:rPr>
              <a:t>BMI </a:t>
            </a:r>
            <a:r>
              <a:rPr lang="pl-PL" sz="1800" b="0" dirty="0" err="1">
                <a:solidFill>
                  <a:schemeClr val="accent2">
                    <a:lumMod val="75000"/>
                  </a:schemeClr>
                </a:solidFill>
              </a:rPr>
              <a:t>percentylowe</a:t>
            </a:r>
            <a:r>
              <a:rPr lang="pl-PL" sz="1800" b="0" dirty="0">
                <a:solidFill>
                  <a:schemeClr val="accent2">
                    <a:lumMod val="75000"/>
                  </a:schemeClr>
                </a:solidFill>
              </a:rPr>
              <a:t> uwzględnia to zróżnicowanie i pozwala na porównanie w różnym wieku.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sz="1800" b="0" dirty="0">
                <a:solidFill>
                  <a:schemeClr val="accent2">
                    <a:lumMod val="75000"/>
                  </a:schemeClr>
                </a:solidFill>
              </a:rPr>
              <a:t>Wynik Z-</a:t>
            </a:r>
            <a:r>
              <a:rPr lang="pl-PL" sz="1800" b="0" dirty="0" err="1">
                <a:solidFill>
                  <a:schemeClr val="accent2">
                    <a:lumMod val="75000"/>
                  </a:schemeClr>
                </a:solidFill>
              </a:rPr>
              <a:t>score</a:t>
            </a:r>
            <a:r>
              <a:rPr lang="pl-PL" sz="1800" b="0" dirty="0">
                <a:solidFill>
                  <a:schemeClr val="accent2">
                    <a:lumMod val="75000"/>
                  </a:schemeClr>
                </a:solidFill>
              </a:rPr>
              <a:t> wykorzystuje odchylenie standardowe od średniej.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8C637287-7359-43FE-9FE6-C6BD9DF55DC5}"/>
              </a:ext>
            </a:extLst>
          </p:cNvPr>
          <p:cNvSpPr/>
          <p:nvPr/>
        </p:nvSpPr>
        <p:spPr>
          <a:xfrm>
            <a:off x="0" y="692696"/>
            <a:ext cx="9144000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400"/>
              </a:spcAft>
              <a:defRPr/>
            </a:pPr>
            <a:r>
              <a:rPr lang="pl-PL" sz="2000" dirty="0">
                <a:solidFill>
                  <a:schemeClr val="accent2">
                    <a:lumMod val="75000"/>
                  </a:schemeClr>
                </a:solidFill>
              </a:rPr>
              <a:t>Obszary zastosowań parametrów antropologicznych i morfometrycznych</a:t>
            </a:r>
          </a:p>
          <a:p>
            <a:pPr algn="ctr">
              <a:spcAft>
                <a:spcPts val="400"/>
              </a:spcAft>
              <a:defRPr/>
            </a:pPr>
            <a:r>
              <a:rPr lang="pl-PL" sz="2000" i="1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Standardy ujednoliconej oceny </a:t>
            </a:r>
          </a:p>
        </p:txBody>
      </p:sp>
    </p:spTree>
    <p:extLst>
      <p:ext uri="{BB962C8B-B14F-4D97-AF65-F5344CB8AC3E}">
        <p14:creationId xmlns:p14="http://schemas.microsoft.com/office/powerpoint/2010/main" val="2974232113"/>
      </p:ext>
    </p:extLst>
  </p:cSld>
  <p:clrMapOvr>
    <a:masterClrMapping/>
  </p:clrMapOvr>
  <p:transition advClick="0" advTm="3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CD7F052-12D2-4476-BCD0-6B14FF2C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19D27B6-3918-41BD-86A4-18A6BA056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6772BD0-516D-4BF7-92E6-E108C885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7D5C157F-9564-4480-B509-11234DAD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4" name="Rectangle 4">
            <a:extLst>
              <a:ext uri="{FF2B5EF4-FFF2-40B4-BE49-F238E27FC236}">
                <a16:creationId xmlns:a16="http://schemas.microsoft.com/office/drawing/2014/main" id="{F2CF61EE-0026-4A42-B800-DD26CAF4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00D41FD-B3F7-48FC-BB56-7E723B1AAF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7500" y="1844823"/>
            <a:ext cx="5687473" cy="4325113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7EF512EB-B096-401E-9569-103044D63BE3}"/>
              </a:ext>
            </a:extLst>
          </p:cNvPr>
          <p:cNvSpPr/>
          <p:nvPr/>
        </p:nvSpPr>
        <p:spPr>
          <a:xfrm>
            <a:off x="0" y="692696"/>
            <a:ext cx="9144000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400"/>
              </a:spcAft>
              <a:defRPr/>
            </a:pPr>
            <a:r>
              <a:rPr lang="pl-PL" sz="2000" dirty="0">
                <a:solidFill>
                  <a:schemeClr val="accent2">
                    <a:lumMod val="75000"/>
                  </a:schemeClr>
                </a:solidFill>
              </a:rPr>
              <a:t>Obszary zastosowań parametrów antropologicznych i morfometrycznych</a:t>
            </a:r>
          </a:p>
          <a:p>
            <a:pPr algn="ctr">
              <a:spcAft>
                <a:spcPts val="400"/>
              </a:spcAft>
              <a:defRPr/>
            </a:pPr>
            <a:r>
              <a:rPr lang="pl-PL" sz="2000" i="1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Standardy ujednoliconej oceny </a:t>
            </a:r>
          </a:p>
        </p:txBody>
      </p:sp>
    </p:spTree>
    <p:extLst>
      <p:ext uri="{BB962C8B-B14F-4D97-AF65-F5344CB8AC3E}">
        <p14:creationId xmlns:p14="http://schemas.microsoft.com/office/powerpoint/2010/main" val="2331274601"/>
      </p:ext>
    </p:extLst>
  </p:cSld>
  <p:clrMapOvr>
    <a:masterClrMapping/>
  </p:clrMapOvr>
  <p:transition advClick="0" advTm="3000"/>
</p:sld>
</file>

<file path=ppt/theme/theme1.xml><?xml version="1.0" encoding="utf-8"?>
<a:theme xmlns:a="http://schemas.openxmlformats.org/drawingml/2006/main" name="Pantallazo inicio">
  <a:themeElements>
    <a:clrScheme name="1_Projekt niestandardow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Projekt niestandardow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50751" tIns="50751" rIns="50751" bIns="50751" numCol="1" anchor="ctr" anchorCtr="0" compatLnSpc="1">
        <a:prstTxWarp prst="textNoShape">
          <a:avLst/>
        </a:prstTxWarp>
      </a:bodyPr>
      <a:lstStyle>
        <a:defPPr marL="588963" marR="0" indent="-401638" algn="r" defTabSz="642938" rtl="0" eaLnBrk="1" fontAlgn="base" latinLnBrk="0" hangingPunct="1">
          <a:lnSpc>
            <a:spcPct val="90000"/>
          </a:lnSpc>
          <a:spcBef>
            <a:spcPts val="1675"/>
          </a:spcBef>
          <a:spcAft>
            <a:spcPct val="0"/>
          </a:spcAft>
          <a:buClrTx/>
          <a:buSzPct val="171000"/>
          <a:buFont typeface="Arial" charset="0"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50751" tIns="50751" rIns="50751" bIns="50751" numCol="1" anchor="ctr" anchorCtr="0" compatLnSpc="1">
        <a:prstTxWarp prst="textNoShape">
          <a:avLst/>
        </a:prstTxWarp>
      </a:bodyPr>
      <a:lstStyle>
        <a:defPPr marL="588963" marR="0" indent="-401638" algn="r" defTabSz="642938" rtl="0" eaLnBrk="1" fontAlgn="base" latinLnBrk="0" hangingPunct="1">
          <a:lnSpc>
            <a:spcPct val="90000"/>
          </a:lnSpc>
          <a:spcBef>
            <a:spcPts val="1675"/>
          </a:spcBef>
          <a:spcAft>
            <a:spcPct val="0"/>
          </a:spcAft>
          <a:buClrTx/>
          <a:buSzPct val="171000"/>
          <a:buFont typeface="Arial" charset="0"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sym typeface="Arial" charset="0"/>
          </a:defRPr>
        </a:defPPr>
      </a:lstStyle>
    </a:lnDef>
  </a:objectDefaults>
  <a:extraClrSchemeLst>
    <a:extraClrScheme>
      <a:clrScheme name="1_Projekt niestandardow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niestandardow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niestandardow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niestandardow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niestandardow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niestandardow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antallazo cierr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WOIZ - prezentacja &quot;wykładowa&quot;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140041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AB0"/>
      </a:accent5>
      <a:accent6>
        <a:srgbClr val="2D2D8A"/>
      </a:accent6>
      <a:hlink>
        <a:srgbClr val="009999"/>
      </a:hlink>
      <a:folHlink>
        <a:srgbClr val="99CC00"/>
      </a:folHlink>
    </a:clrScheme>
    <a:fontScheme name="WOIZ - prezentacja &quot;wykładowa&quot;">
      <a:majorFont>
        <a:latin typeface="Arial Bold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50751" tIns="50751" rIns="50751" bIns="50751" numCol="1" anchor="ctr" anchorCtr="0" compatLnSpc="1">
        <a:prstTxWarp prst="textNoShape">
          <a:avLst/>
        </a:prstTxWarp>
      </a:bodyPr>
      <a:lstStyle>
        <a:defPPr marL="588963" marR="0" indent="-401638" algn="r" defTabSz="642938" rtl="0" eaLnBrk="1" fontAlgn="base" latinLnBrk="0" hangingPunct="1">
          <a:lnSpc>
            <a:spcPct val="90000"/>
          </a:lnSpc>
          <a:spcBef>
            <a:spcPts val="1675"/>
          </a:spcBef>
          <a:spcAft>
            <a:spcPct val="0"/>
          </a:spcAft>
          <a:buClrTx/>
          <a:buSzPct val="171000"/>
          <a:buFont typeface="Arial" charset="0"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50751" tIns="50751" rIns="50751" bIns="50751" numCol="1" anchor="ctr" anchorCtr="0" compatLnSpc="1">
        <a:prstTxWarp prst="textNoShape">
          <a:avLst/>
        </a:prstTxWarp>
      </a:bodyPr>
      <a:lstStyle>
        <a:defPPr marL="588963" marR="0" indent="-401638" algn="r" defTabSz="642938" rtl="0" eaLnBrk="1" fontAlgn="base" latinLnBrk="0" hangingPunct="1">
          <a:lnSpc>
            <a:spcPct val="90000"/>
          </a:lnSpc>
          <a:spcBef>
            <a:spcPts val="1675"/>
          </a:spcBef>
          <a:spcAft>
            <a:spcPct val="0"/>
          </a:spcAft>
          <a:buClrTx/>
          <a:buSzPct val="171000"/>
          <a:buFont typeface="Arial" charset="0"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sym typeface="Arial" charset="0"/>
          </a:defRPr>
        </a:defPPr>
      </a:lstStyle>
    </a:lnDef>
  </a:objectDefaults>
  <a:extraClrSchemeLst>
    <a:extraClrScheme>
      <a:clrScheme name="WOIZ - prezentacja &quot;wykładowa&quot;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Szablon_prezentacji_wer_2A_(z_1_logo)_v2</Template>
  <TotalTime>39372</TotalTime>
  <Pages>0</Pages>
  <Words>1080</Words>
  <Characters>0</Characters>
  <Application>Microsoft Office PowerPoint</Application>
  <PresentationFormat>Pokaz na ekranie (4:3)</PresentationFormat>
  <Lines>0</Lines>
  <Paragraphs>94</Paragraphs>
  <Slides>17</Slides>
  <Notes>15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17</vt:i4>
      </vt:variant>
    </vt:vector>
  </HeadingPairs>
  <TitlesOfParts>
    <vt:vector size="27" baseType="lpstr">
      <vt:lpstr>Arial</vt:lpstr>
      <vt:lpstr>Arial Bold</vt:lpstr>
      <vt:lpstr>Bradley Hand ITC</vt:lpstr>
      <vt:lpstr>Calibri</vt:lpstr>
      <vt:lpstr>Gill Sans</vt:lpstr>
      <vt:lpstr>Times New Roman</vt:lpstr>
      <vt:lpstr>Wingdings</vt:lpstr>
      <vt:lpstr>Pantallazo inicio</vt:lpstr>
      <vt:lpstr>Pantallazo cierre</vt:lpstr>
      <vt:lpstr>1_WOIZ - prezentacja "wykładowa"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PKO BP 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PKO BP SA</dc:creator>
  <cp:lastModifiedBy>Patrycja Kabiesz</cp:lastModifiedBy>
  <cp:revision>1077</cp:revision>
  <cp:lastPrinted>2011-07-18T19:05:36Z</cp:lastPrinted>
  <dcterms:created xsi:type="dcterms:W3CDTF">2010-06-23T19:02:16Z</dcterms:created>
  <dcterms:modified xsi:type="dcterms:W3CDTF">2021-07-02T11:21:28Z</dcterms:modified>
</cp:coreProperties>
</file>