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88" r:id="rId2"/>
    <p:sldMasterId id="2147483675" r:id="rId3"/>
  </p:sldMasterIdLst>
  <p:notesMasterIdLst>
    <p:notesMasterId r:id="rId34"/>
  </p:notesMasterIdLst>
  <p:handoutMasterIdLst>
    <p:handoutMasterId r:id="rId35"/>
  </p:handoutMasterIdLst>
  <p:sldIdLst>
    <p:sldId id="627" r:id="rId4"/>
    <p:sldId id="648" r:id="rId5"/>
    <p:sldId id="649" r:id="rId6"/>
    <p:sldId id="644" r:id="rId7"/>
    <p:sldId id="636" r:id="rId8"/>
    <p:sldId id="647" r:id="rId9"/>
    <p:sldId id="650" r:id="rId10"/>
    <p:sldId id="651" r:id="rId11"/>
    <p:sldId id="652" r:id="rId12"/>
    <p:sldId id="654" r:id="rId13"/>
    <p:sldId id="653" r:id="rId14"/>
    <p:sldId id="637" r:id="rId15"/>
    <p:sldId id="656" r:id="rId16"/>
    <p:sldId id="658" r:id="rId17"/>
    <p:sldId id="674" r:id="rId18"/>
    <p:sldId id="659" r:id="rId19"/>
    <p:sldId id="661" r:id="rId20"/>
    <p:sldId id="663" r:id="rId21"/>
    <p:sldId id="664" r:id="rId22"/>
    <p:sldId id="665" r:id="rId23"/>
    <p:sldId id="660" r:id="rId24"/>
    <p:sldId id="666" r:id="rId25"/>
    <p:sldId id="641" r:id="rId26"/>
    <p:sldId id="667" r:id="rId27"/>
    <p:sldId id="669" r:id="rId28"/>
    <p:sldId id="670" r:id="rId29"/>
    <p:sldId id="671" r:id="rId30"/>
    <p:sldId id="672" r:id="rId31"/>
    <p:sldId id="673" r:id="rId32"/>
    <p:sldId id="643" r:id="rId33"/>
  </p:sldIdLst>
  <p:sldSz cx="9144000" cy="6858000" type="screen4x3"/>
  <p:notesSz cx="6669088" cy="9928225"/>
  <p:defaultTex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Herrero Ligero" initials="CH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73"/>
    <a:srgbClr val="0404E6"/>
    <a:srgbClr val="F26200"/>
    <a:srgbClr val="FF6600"/>
    <a:srgbClr val="D16D09"/>
    <a:srgbClr val="D15509"/>
    <a:srgbClr val="FF3300"/>
    <a:srgbClr val="222061"/>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0" autoAdjust="0"/>
    <p:restoredTop sz="95931" autoAdjust="0"/>
  </p:normalViewPr>
  <p:slideViewPr>
    <p:cSldViewPr>
      <p:cViewPr varScale="1">
        <p:scale>
          <a:sx n="70" d="100"/>
          <a:sy n="70" d="100"/>
        </p:scale>
        <p:origin x="1670" y="4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diagrams/_rels/data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jpg"/></Relationships>
</file>

<file path=ppt/diagrams/_rels/drawing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jp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E6805B-582A-4031-AA38-388A2D301648}" type="doc">
      <dgm:prSet loTypeId="urn:microsoft.com/office/officeart/2005/8/layout/chevron2" loCatId="list" qsTypeId="urn:microsoft.com/office/officeart/2005/8/quickstyle/simple1" qsCatId="simple" csTypeId="urn:microsoft.com/office/officeart/2005/8/colors/accent2_5" csCatId="accent2" phldr="1"/>
      <dgm:spPr/>
      <dgm:t>
        <a:bodyPr/>
        <a:lstStyle/>
        <a:p>
          <a:endParaRPr lang="es-ES"/>
        </a:p>
      </dgm:t>
    </dgm:pt>
    <dgm:pt modelId="{3E4F77CC-5647-401D-8B65-5520CC6E48CB}">
      <dgm:prSet phldrT="[Texto]"/>
      <dgm:spPr/>
      <dgm:t>
        <a:bodyPr/>
        <a:lstStyle/>
        <a:p>
          <a:r>
            <a:rPr lang="es-ES" dirty="0"/>
            <a:t>10’</a:t>
          </a:r>
        </a:p>
      </dgm:t>
    </dgm:pt>
    <dgm:pt modelId="{17DD9750-9577-4EB0-9275-A23B63548266}" type="parTrans" cxnId="{C82FCCB1-1059-423B-A042-8D4F635F0903}">
      <dgm:prSet/>
      <dgm:spPr/>
      <dgm:t>
        <a:bodyPr/>
        <a:lstStyle/>
        <a:p>
          <a:endParaRPr lang="es-ES"/>
        </a:p>
      </dgm:t>
    </dgm:pt>
    <dgm:pt modelId="{B3BC635A-E963-4C23-B07E-1DA094BF7F3B}" type="sibTrans" cxnId="{C82FCCB1-1059-423B-A042-8D4F635F0903}">
      <dgm:prSet/>
      <dgm:spPr/>
      <dgm:t>
        <a:bodyPr/>
        <a:lstStyle/>
        <a:p>
          <a:endParaRPr lang="es-ES"/>
        </a:p>
      </dgm:t>
    </dgm:pt>
    <dgm:pt modelId="{71C9ECAD-E2BE-463E-B8D6-6C2CFF441DD1}">
      <dgm:prSet/>
      <dgm:spPr/>
      <dgm:t>
        <a:bodyPr/>
        <a:lstStyle/>
        <a:p>
          <a:r>
            <a:rPr lang="en-US" b="0" dirty="0"/>
            <a:t>5’</a:t>
          </a:r>
        </a:p>
      </dgm:t>
    </dgm:pt>
    <dgm:pt modelId="{2839D902-654C-4FB4-8C2B-AADE60590173}" type="parTrans" cxnId="{F794D355-E70A-4416-BB04-764011FDB7F1}">
      <dgm:prSet/>
      <dgm:spPr/>
      <dgm:t>
        <a:bodyPr/>
        <a:lstStyle/>
        <a:p>
          <a:endParaRPr lang="es-ES"/>
        </a:p>
      </dgm:t>
    </dgm:pt>
    <dgm:pt modelId="{986B232A-54BE-400D-9D91-9F275307D7D2}" type="sibTrans" cxnId="{F794D355-E70A-4416-BB04-764011FDB7F1}">
      <dgm:prSet/>
      <dgm:spPr/>
      <dgm:t>
        <a:bodyPr/>
        <a:lstStyle/>
        <a:p>
          <a:endParaRPr lang="es-ES"/>
        </a:p>
      </dgm:t>
    </dgm:pt>
    <dgm:pt modelId="{A0C1303A-49E7-4ADF-8738-85D30B15EE8C}">
      <dgm:prSet phldrT="[Texto]"/>
      <dgm:spPr/>
      <dgm:t>
        <a:bodyPr/>
        <a:lstStyle/>
        <a:p>
          <a:pPr>
            <a:buFont typeface="Arial" panose="020B0604020202020204" pitchFamily="34" charset="0"/>
            <a:buChar char="•"/>
          </a:pPr>
          <a:r>
            <a:rPr lang="en-US" b="0" dirty="0"/>
            <a:t>10’ </a:t>
          </a:r>
          <a:endParaRPr lang="es-ES" dirty="0"/>
        </a:p>
      </dgm:t>
    </dgm:pt>
    <dgm:pt modelId="{9B1D125C-271E-404B-8639-CE499F3534C2}" type="parTrans" cxnId="{F20F7A2C-0CB7-4E2B-8BDC-A088BFD2D45E}">
      <dgm:prSet/>
      <dgm:spPr/>
      <dgm:t>
        <a:bodyPr/>
        <a:lstStyle/>
        <a:p>
          <a:endParaRPr lang="es-ES"/>
        </a:p>
      </dgm:t>
    </dgm:pt>
    <dgm:pt modelId="{A6F9EA24-C46E-47D0-AC7B-C8D68226BF69}" type="sibTrans" cxnId="{F20F7A2C-0CB7-4E2B-8BDC-A088BFD2D45E}">
      <dgm:prSet/>
      <dgm:spPr/>
      <dgm:t>
        <a:bodyPr/>
        <a:lstStyle/>
        <a:p>
          <a:endParaRPr lang="es-ES"/>
        </a:p>
      </dgm:t>
    </dgm:pt>
    <dgm:pt modelId="{F9BAB133-7CED-43EA-9866-E00AD85DEC17}">
      <dgm:prSet phldrT="[Texto]"/>
      <dgm:spPr/>
      <dgm:t>
        <a:bodyPr/>
        <a:lstStyle/>
        <a:p>
          <a:pPr>
            <a:buFontTx/>
            <a:buNone/>
          </a:pPr>
          <a:r>
            <a:rPr lang="en-US" b="0" dirty="0" err="1"/>
            <a:t>Übung</a:t>
          </a:r>
          <a:r>
            <a:rPr lang="en-US" b="0" dirty="0"/>
            <a:t> 1: Neue Beispiele suchen </a:t>
          </a:r>
          <a:endParaRPr lang="es-ES" dirty="0"/>
        </a:p>
      </dgm:t>
    </dgm:pt>
    <dgm:pt modelId="{2276A8FD-F95A-4225-8832-33E8EA25BCC4}" type="parTrans" cxnId="{0B8C13CF-90B7-418D-B339-A17928F54479}">
      <dgm:prSet/>
      <dgm:spPr/>
      <dgm:t>
        <a:bodyPr/>
        <a:lstStyle/>
        <a:p>
          <a:endParaRPr lang="es-ES"/>
        </a:p>
      </dgm:t>
    </dgm:pt>
    <dgm:pt modelId="{7A088AB4-5414-4BE1-A0C8-FFC11740E0E7}" type="sibTrans" cxnId="{0B8C13CF-90B7-418D-B339-A17928F54479}">
      <dgm:prSet/>
      <dgm:spPr/>
      <dgm:t>
        <a:bodyPr/>
        <a:lstStyle/>
        <a:p>
          <a:endParaRPr lang="es-ES"/>
        </a:p>
      </dgm:t>
    </dgm:pt>
    <dgm:pt modelId="{5DDF4130-6D96-461D-AA3A-3ED8C36022AB}">
      <dgm:prSet phldrT="[Texto]"/>
      <dgm:spPr/>
      <dgm:t>
        <a:bodyPr/>
        <a:lstStyle/>
        <a:p>
          <a:pPr>
            <a:buFont typeface="Arial" panose="020B0604020202020204" pitchFamily="34" charset="0"/>
            <a:buChar char="•"/>
          </a:pPr>
          <a:r>
            <a:rPr lang="en-US" b="0" dirty="0"/>
            <a:t>5’ </a:t>
          </a:r>
          <a:endParaRPr lang="es-ES" dirty="0"/>
        </a:p>
      </dgm:t>
    </dgm:pt>
    <dgm:pt modelId="{245C868B-DBE4-448A-B9B3-EFDF217F7DD6}" type="parTrans" cxnId="{8119F2E3-E43D-4F51-BDB1-54434A46EFD4}">
      <dgm:prSet/>
      <dgm:spPr/>
      <dgm:t>
        <a:bodyPr/>
        <a:lstStyle/>
        <a:p>
          <a:endParaRPr lang="es-ES"/>
        </a:p>
      </dgm:t>
    </dgm:pt>
    <dgm:pt modelId="{ED074AD1-2612-4850-BB44-59105E3E7FC5}" type="sibTrans" cxnId="{8119F2E3-E43D-4F51-BDB1-54434A46EFD4}">
      <dgm:prSet/>
      <dgm:spPr/>
      <dgm:t>
        <a:bodyPr/>
        <a:lstStyle/>
        <a:p>
          <a:endParaRPr lang="es-ES"/>
        </a:p>
      </dgm:t>
    </dgm:pt>
    <dgm:pt modelId="{0FCF1B6F-E279-4B77-875F-D9C0ED09F154}">
      <dgm:prSet phldrT="[Texto]"/>
      <dgm:spPr/>
      <dgm:t>
        <a:bodyPr/>
        <a:lstStyle/>
        <a:p>
          <a:pPr>
            <a:buFontTx/>
            <a:buNone/>
          </a:pPr>
          <a:r>
            <a:rPr lang="en-US" b="0" dirty="0"/>
            <a:t>Anforderungen an biomechanische Tests und Übung 2: gute und schlechte Beispiele. </a:t>
          </a:r>
          <a:endParaRPr lang="es-ES" dirty="0"/>
        </a:p>
      </dgm:t>
    </dgm:pt>
    <dgm:pt modelId="{13D23BCC-20F6-47BF-9B16-B09330DFBB6F}" type="parTrans" cxnId="{4E8F4720-044E-470E-9B13-395CDE867514}">
      <dgm:prSet/>
      <dgm:spPr/>
      <dgm:t>
        <a:bodyPr/>
        <a:lstStyle/>
        <a:p>
          <a:endParaRPr lang="es-ES"/>
        </a:p>
      </dgm:t>
    </dgm:pt>
    <dgm:pt modelId="{FFAC5519-3A3D-4450-ABCA-B88456E190C3}" type="sibTrans" cxnId="{4E8F4720-044E-470E-9B13-395CDE867514}">
      <dgm:prSet/>
      <dgm:spPr/>
      <dgm:t>
        <a:bodyPr/>
        <a:lstStyle/>
        <a:p>
          <a:endParaRPr lang="es-ES"/>
        </a:p>
      </dgm:t>
    </dgm:pt>
    <dgm:pt modelId="{5439DC68-8DAE-4DFD-AE99-7E8AD01FBDAB}">
      <dgm:prSet/>
      <dgm:spPr/>
      <dgm:t>
        <a:bodyPr/>
        <a:lstStyle/>
        <a:p>
          <a:pPr>
            <a:buFontTx/>
            <a:buNone/>
          </a:pPr>
          <a:r>
            <a:rPr lang="en-US" b="0" dirty="0"/>
            <a:t>Wichtige Ideen und Erfahrungen. </a:t>
          </a:r>
        </a:p>
      </dgm:t>
    </dgm:pt>
    <dgm:pt modelId="{907A341C-8C0F-4998-A70F-6731265B79CC}" type="parTrans" cxnId="{58DB78EB-2F1F-469E-A468-C13142C179B3}">
      <dgm:prSet/>
      <dgm:spPr/>
      <dgm:t>
        <a:bodyPr/>
        <a:lstStyle/>
        <a:p>
          <a:endParaRPr lang="es-ES"/>
        </a:p>
      </dgm:t>
    </dgm:pt>
    <dgm:pt modelId="{E36EF90D-5325-479C-BA5A-AB9EFB0BD311}" type="sibTrans" cxnId="{58DB78EB-2F1F-469E-A468-C13142C179B3}">
      <dgm:prSet/>
      <dgm:spPr/>
      <dgm:t>
        <a:bodyPr/>
        <a:lstStyle/>
        <a:p>
          <a:endParaRPr lang="es-ES"/>
        </a:p>
      </dgm:t>
    </dgm:pt>
    <dgm:pt modelId="{9898753E-52F4-47ED-9578-7C2E5885EF26}">
      <dgm:prSet phldrT="[Texto]"/>
      <dgm:spPr/>
      <dgm:t>
        <a:bodyPr/>
        <a:lstStyle/>
        <a:p>
          <a:pPr>
            <a:buFont typeface="Arial" panose="020B0604020202020204" pitchFamily="34" charset="0"/>
            <a:buNone/>
          </a:pPr>
          <a:r>
            <a:rPr lang="en-US" b="0" dirty="0"/>
            <a:t>Biomechanischer Bewertungstest in verschiedenen Kontexten </a:t>
          </a:r>
          <a:endParaRPr lang="es-ES" dirty="0"/>
        </a:p>
      </dgm:t>
    </dgm:pt>
    <dgm:pt modelId="{8937FF2D-EDCB-499C-92B1-3722175143F9}" type="sibTrans" cxnId="{CAC94D97-54F5-458A-9D99-F94773007797}">
      <dgm:prSet/>
      <dgm:spPr/>
      <dgm:t>
        <a:bodyPr/>
        <a:lstStyle/>
        <a:p>
          <a:endParaRPr lang="es-ES"/>
        </a:p>
      </dgm:t>
    </dgm:pt>
    <dgm:pt modelId="{B536C0E3-A2AA-4875-8733-38E98D3D8620}" type="parTrans" cxnId="{CAC94D97-54F5-458A-9D99-F94773007797}">
      <dgm:prSet/>
      <dgm:spPr/>
      <dgm:t>
        <a:bodyPr/>
        <a:lstStyle/>
        <a:p>
          <a:endParaRPr lang="es-ES"/>
        </a:p>
      </dgm:t>
    </dgm:pt>
    <dgm:pt modelId="{E7ADE207-EB58-415C-9636-6A1ED356C0E9}" type="pres">
      <dgm:prSet presAssocID="{A4E6805B-582A-4031-AA38-388A2D301648}" presName="linearFlow" presStyleCnt="0">
        <dgm:presLayoutVars>
          <dgm:dir/>
          <dgm:animLvl val="lvl"/>
          <dgm:resizeHandles val="exact"/>
        </dgm:presLayoutVars>
      </dgm:prSet>
      <dgm:spPr/>
    </dgm:pt>
    <dgm:pt modelId="{0C7C410B-8E9E-454E-9E38-9AEFBB52B935}" type="pres">
      <dgm:prSet presAssocID="{3E4F77CC-5647-401D-8B65-5520CC6E48CB}" presName="composite" presStyleCnt="0"/>
      <dgm:spPr/>
    </dgm:pt>
    <dgm:pt modelId="{038D122D-F8B2-4DC8-8BC5-6E58DA2EB445}" type="pres">
      <dgm:prSet presAssocID="{3E4F77CC-5647-401D-8B65-5520CC6E48CB}" presName="parentText" presStyleLbl="alignNode1" presStyleIdx="0" presStyleCnt="4">
        <dgm:presLayoutVars>
          <dgm:chMax val="1"/>
          <dgm:bulletEnabled val="1"/>
        </dgm:presLayoutVars>
      </dgm:prSet>
      <dgm:spPr/>
    </dgm:pt>
    <dgm:pt modelId="{F2A68B7D-DF41-4EF8-86CD-07CB883D3998}" type="pres">
      <dgm:prSet presAssocID="{3E4F77CC-5647-401D-8B65-5520CC6E48CB}" presName="descendantText" presStyleLbl="alignAcc1" presStyleIdx="0" presStyleCnt="4">
        <dgm:presLayoutVars>
          <dgm:bulletEnabled val="1"/>
        </dgm:presLayoutVars>
      </dgm:prSet>
      <dgm:spPr/>
    </dgm:pt>
    <dgm:pt modelId="{B267CEDF-7CC6-4B5F-868E-BA807C0FE47C}" type="pres">
      <dgm:prSet presAssocID="{B3BC635A-E963-4C23-B07E-1DA094BF7F3B}" presName="sp" presStyleCnt="0"/>
      <dgm:spPr/>
    </dgm:pt>
    <dgm:pt modelId="{B45B7521-FC8E-4DFA-9107-66AE63D87D22}" type="pres">
      <dgm:prSet presAssocID="{A0C1303A-49E7-4ADF-8738-85D30B15EE8C}" presName="composite" presStyleCnt="0"/>
      <dgm:spPr/>
    </dgm:pt>
    <dgm:pt modelId="{B6A90389-99D9-4AEE-AA21-12E51C900A84}" type="pres">
      <dgm:prSet presAssocID="{A0C1303A-49E7-4ADF-8738-85D30B15EE8C}" presName="parentText" presStyleLbl="alignNode1" presStyleIdx="1" presStyleCnt="4">
        <dgm:presLayoutVars>
          <dgm:chMax val="1"/>
          <dgm:bulletEnabled val="1"/>
        </dgm:presLayoutVars>
      </dgm:prSet>
      <dgm:spPr/>
    </dgm:pt>
    <dgm:pt modelId="{ED3A2517-BD6B-455A-836E-4593F2677939}" type="pres">
      <dgm:prSet presAssocID="{A0C1303A-49E7-4ADF-8738-85D30B15EE8C}" presName="descendantText" presStyleLbl="alignAcc1" presStyleIdx="1" presStyleCnt="4">
        <dgm:presLayoutVars>
          <dgm:bulletEnabled val="1"/>
        </dgm:presLayoutVars>
      </dgm:prSet>
      <dgm:spPr/>
    </dgm:pt>
    <dgm:pt modelId="{EB120C53-CF1E-4372-812F-39B67A8A1E81}" type="pres">
      <dgm:prSet presAssocID="{A6F9EA24-C46E-47D0-AC7B-C8D68226BF69}" presName="sp" presStyleCnt="0"/>
      <dgm:spPr/>
    </dgm:pt>
    <dgm:pt modelId="{24AF1DDE-9540-4A4C-826A-43320DD0FE85}" type="pres">
      <dgm:prSet presAssocID="{5DDF4130-6D96-461D-AA3A-3ED8C36022AB}" presName="composite" presStyleCnt="0"/>
      <dgm:spPr/>
    </dgm:pt>
    <dgm:pt modelId="{1E0296EA-3C8D-4782-B4E9-2FAE5DB555D4}" type="pres">
      <dgm:prSet presAssocID="{5DDF4130-6D96-461D-AA3A-3ED8C36022AB}" presName="parentText" presStyleLbl="alignNode1" presStyleIdx="2" presStyleCnt="4">
        <dgm:presLayoutVars>
          <dgm:chMax val="1"/>
          <dgm:bulletEnabled val="1"/>
        </dgm:presLayoutVars>
      </dgm:prSet>
      <dgm:spPr/>
    </dgm:pt>
    <dgm:pt modelId="{6172FEAD-313E-46DF-99AF-34A48C6630F4}" type="pres">
      <dgm:prSet presAssocID="{5DDF4130-6D96-461D-AA3A-3ED8C36022AB}" presName="descendantText" presStyleLbl="alignAcc1" presStyleIdx="2" presStyleCnt="4">
        <dgm:presLayoutVars>
          <dgm:bulletEnabled val="1"/>
        </dgm:presLayoutVars>
      </dgm:prSet>
      <dgm:spPr/>
    </dgm:pt>
    <dgm:pt modelId="{5B1A1B6B-4A59-489C-B498-CC2581F26686}" type="pres">
      <dgm:prSet presAssocID="{ED074AD1-2612-4850-BB44-59105E3E7FC5}" presName="sp" presStyleCnt="0"/>
      <dgm:spPr/>
    </dgm:pt>
    <dgm:pt modelId="{4B273731-6F0E-42A6-B202-A6B7B9984033}" type="pres">
      <dgm:prSet presAssocID="{71C9ECAD-E2BE-463E-B8D6-6C2CFF441DD1}" presName="composite" presStyleCnt="0"/>
      <dgm:spPr/>
    </dgm:pt>
    <dgm:pt modelId="{7601C91D-4D06-4C7E-8875-F633B0D7679F}" type="pres">
      <dgm:prSet presAssocID="{71C9ECAD-E2BE-463E-B8D6-6C2CFF441DD1}" presName="parentText" presStyleLbl="alignNode1" presStyleIdx="3" presStyleCnt="4">
        <dgm:presLayoutVars>
          <dgm:chMax val="1"/>
          <dgm:bulletEnabled val="1"/>
        </dgm:presLayoutVars>
      </dgm:prSet>
      <dgm:spPr/>
    </dgm:pt>
    <dgm:pt modelId="{66793192-9DB1-46D0-A7FC-21E997689545}" type="pres">
      <dgm:prSet presAssocID="{71C9ECAD-E2BE-463E-B8D6-6C2CFF441DD1}" presName="descendantText" presStyleLbl="alignAcc1" presStyleIdx="3" presStyleCnt="4">
        <dgm:presLayoutVars>
          <dgm:bulletEnabled val="1"/>
        </dgm:presLayoutVars>
      </dgm:prSet>
      <dgm:spPr/>
    </dgm:pt>
  </dgm:ptLst>
  <dgm:cxnLst>
    <dgm:cxn modelId="{BB2CED1C-1221-40E4-AB20-48AA3F70A990}" type="presOf" srcId="{F9BAB133-7CED-43EA-9866-E00AD85DEC17}" destId="{ED3A2517-BD6B-455A-836E-4593F2677939}" srcOrd="0" destOrd="0" presId="urn:microsoft.com/office/officeart/2005/8/layout/chevron2"/>
    <dgm:cxn modelId="{4E8F4720-044E-470E-9B13-395CDE867514}" srcId="{5DDF4130-6D96-461D-AA3A-3ED8C36022AB}" destId="{0FCF1B6F-E279-4B77-875F-D9C0ED09F154}" srcOrd="0" destOrd="0" parTransId="{13D23BCC-20F6-47BF-9B16-B09330DFBB6F}" sibTransId="{FFAC5519-3A3D-4450-ABCA-B88456E190C3}"/>
    <dgm:cxn modelId="{F20F7A2C-0CB7-4E2B-8BDC-A088BFD2D45E}" srcId="{A4E6805B-582A-4031-AA38-388A2D301648}" destId="{A0C1303A-49E7-4ADF-8738-85D30B15EE8C}" srcOrd="1" destOrd="0" parTransId="{9B1D125C-271E-404B-8639-CE499F3534C2}" sibTransId="{A6F9EA24-C46E-47D0-AC7B-C8D68226BF69}"/>
    <dgm:cxn modelId="{6C580C2F-7ECC-48A6-89AD-068B2F504DDB}" type="presOf" srcId="{5439DC68-8DAE-4DFD-AE99-7E8AD01FBDAB}" destId="{66793192-9DB1-46D0-A7FC-21E997689545}" srcOrd="0" destOrd="0" presId="urn:microsoft.com/office/officeart/2005/8/layout/chevron2"/>
    <dgm:cxn modelId="{F794D355-E70A-4416-BB04-764011FDB7F1}" srcId="{A4E6805B-582A-4031-AA38-388A2D301648}" destId="{71C9ECAD-E2BE-463E-B8D6-6C2CFF441DD1}" srcOrd="3" destOrd="0" parTransId="{2839D902-654C-4FB4-8C2B-AADE60590173}" sibTransId="{986B232A-54BE-400D-9D91-9F275307D7D2}"/>
    <dgm:cxn modelId="{D5E65394-E699-4CA6-8624-4DA274D385C7}" type="presOf" srcId="{3E4F77CC-5647-401D-8B65-5520CC6E48CB}" destId="{038D122D-F8B2-4DC8-8BC5-6E58DA2EB445}" srcOrd="0" destOrd="0" presId="urn:microsoft.com/office/officeart/2005/8/layout/chevron2"/>
    <dgm:cxn modelId="{CAC94D97-54F5-458A-9D99-F94773007797}" srcId="{3E4F77CC-5647-401D-8B65-5520CC6E48CB}" destId="{9898753E-52F4-47ED-9578-7C2E5885EF26}" srcOrd="0" destOrd="0" parTransId="{B536C0E3-A2AA-4875-8733-38E98D3D8620}" sibTransId="{8937FF2D-EDCB-499C-92B1-3722175143F9}"/>
    <dgm:cxn modelId="{C82FCCB1-1059-423B-A042-8D4F635F0903}" srcId="{A4E6805B-582A-4031-AA38-388A2D301648}" destId="{3E4F77CC-5647-401D-8B65-5520CC6E48CB}" srcOrd="0" destOrd="0" parTransId="{17DD9750-9577-4EB0-9275-A23B63548266}" sibTransId="{B3BC635A-E963-4C23-B07E-1DA094BF7F3B}"/>
    <dgm:cxn modelId="{17FDF1C9-B19F-4365-BED8-A2F2791C65B9}" type="presOf" srcId="{71C9ECAD-E2BE-463E-B8D6-6C2CFF441DD1}" destId="{7601C91D-4D06-4C7E-8875-F633B0D7679F}" srcOrd="0" destOrd="0" presId="urn:microsoft.com/office/officeart/2005/8/layout/chevron2"/>
    <dgm:cxn modelId="{157D9BCB-ACC7-4BF3-A036-ACEEE495146F}" type="presOf" srcId="{0FCF1B6F-E279-4B77-875F-D9C0ED09F154}" destId="{6172FEAD-313E-46DF-99AF-34A48C6630F4}" srcOrd="0" destOrd="0" presId="urn:microsoft.com/office/officeart/2005/8/layout/chevron2"/>
    <dgm:cxn modelId="{CBD567CE-CF27-4118-A6AC-261A6F3829FB}" type="presOf" srcId="{5DDF4130-6D96-461D-AA3A-3ED8C36022AB}" destId="{1E0296EA-3C8D-4782-B4E9-2FAE5DB555D4}" srcOrd="0" destOrd="0" presId="urn:microsoft.com/office/officeart/2005/8/layout/chevron2"/>
    <dgm:cxn modelId="{0B8C13CF-90B7-418D-B339-A17928F54479}" srcId="{A0C1303A-49E7-4ADF-8738-85D30B15EE8C}" destId="{F9BAB133-7CED-43EA-9866-E00AD85DEC17}" srcOrd="0" destOrd="0" parTransId="{2276A8FD-F95A-4225-8832-33E8EA25BCC4}" sibTransId="{7A088AB4-5414-4BE1-A0C8-FFC11740E0E7}"/>
    <dgm:cxn modelId="{F8D76FD6-8A52-47DA-AC4E-980FF998C3F0}" type="presOf" srcId="{A0C1303A-49E7-4ADF-8738-85D30B15EE8C}" destId="{B6A90389-99D9-4AEE-AA21-12E51C900A84}" srcOrd="0" destOrd="0" presId="urn:microsoft.com/office/officeart/2005/8/layout/chevron2"/>
    <dgm:cxn modelId="{146ADCDD-61E3-40D4-A478-989EB9E1E4FE}" type="presOf" srcId="{A4E6805B-582A-4031-AA38-388A2D301648}" destId="{E7ADE207-EB58-415C-9636-6A1ED356C0E9}" srcOrd="0" destOrd="0" presId="urn:microsoft.com/office/officeart/2005/8/layout/chevron2"/>
    <dgm:cxn modelId="{8119F2E3-E43D-4F51-BDB1-54434A46EFD4}" srcId="{A4E6805B-582A-4031-AA38-388A2D301648}" destId="{5DDF4130-6D96-461D-AA3A-3ED8C36022AB}" srcOrd="2" destOrd="0" parTransId="{245C868B-DBE4-448A-B9B3-EFDF217F7DD6}" sibTransId="{ED074AD1-2612-4850-BB44-59105E3E7FC5}"/>
    <dgm:cxn modelId="{58DB78EB-2F1F-469E-A468-C13142C179B3}" srcId="{71C9ECAD-E2BE-463E-B8D6-6C2CFF441DD1}" destId="{5439DC68-8DAE-4DFD-AE99-7E8AD01FBDAB}" srcOrd="0" destOrd="0" parTransId="{907A341C-8C0F-4998-A70F-6731265B79CC}" sibTransId="{E36EF90D-5325-479C-BA5A-AB9EFB0BD311}"/>
    <dgm:cxn modelId="{022348F4-3CEA-4B54-B0EF-222DE06AF3EF}" type="presOf" srcId="{9898753E-52F4-47ED-9578-7C2E5885EF26}" destId="{F2A68B7D-DF41-4EF8-86CD-07CB883D3998}" srcOrd="0" destOrd="0" presId="urn:microsoft.com/office/officeart/2005/8/layout/chevron2"/>
    <dgm:cxn modelId="{32DE7483-8A64-4E76-97CE-8E5BD15A089D}" type="presParOf" srcId="{E7ADE207-EB58-415C-9636-6A1ED356C0E9}" destId="{0C7C410B-8E9E-454E-9E38-9AEFBB52B935}" srcOrd="0" destOrd="0" presId="urn:microsoft.com/office/officeart/2005/8/layout/chevron2"/>
    <dgm:cxn modelId="{8CD71FFC-FAC9-42A6-B9F1-688B3AC5B3D3}" type="presParOf" srcId="{0C7C410B-8E9E-454E-9E38-9AEFBB52B935}" destId="{038D122D-F8B2-4DC8-8BC5-6E58DA2EB445}" srcOrd="0" destOrd="0" presId="urn:microsoft.com/office/officeart/2005/8/layout/chevron2"/>
    <dgm:cxn modelId="{5F7BBD74-BFE5-4B46-8811-E0E49B4AD087}" type="presParOf" srcId="{0C7C410B-8E9E-454E-9E38-9AEFBB52B935}" destId="{F2A68B7D-DF41-4EF8-86CD-07CB883D3998}" srcOrd="1" destOrd="0" presId="urn:microsoft.com/office/officeart/2005/8/layout/chevron2"/>
    <dgm:cxn modelId="{AF00F446-CFA9-4311-A305-0245A5D4A4B7}" type="presParOf" srcId="{E7ADE207-EB58-415C-9636-6A1ED356C0E9}" destId="{B267CEDF-7CC6-4B5F-868E-BA807C0FE47C}" srcOrd="1" destOrd="0" presId="urn:microsoft.com/office/officeart/2005/8/layout/chevron2"/>
    <dgm:cxn modelId="{14E56BD4-2E41-4DE1-AA43-4AC731D8AA8F}" type="presParOf" srcId="{E7ADE207-EB58-415C-9636-6A1ED356C0E9}" destId="{B45B7521-FC8E-4DFA-9107-66AE63D87D22}" srcOrd="2" destOrd="0" presId="urn:microsoft.com/office/officeart/2005/8/layout/chevron2"/>
    <dgm:cxn modelId="{445B7027-9108-4966-8DC1-B846D2CCCE85}" type="presParOf" srcId="{B45B7521-FC8E-4DFA-9107-66AE63D87D22}" destId="{B6A90389-99D9-4AEE-AA21-12E51C900A84}" srcOrd="0" destOrd="0" presId="urn:microsoft.com/office/officeart/2005/8/layout/chevron2"/>
    <dgm:cxn modelId="{7090FEFC-0F01-49EC-BF7B-51A02C13BB43}" type="presParOf" srcId="{B45B7521-FC8E-4DFA-9107-66AE63D87D22}" destId="{ED3A2517-BD6B-455A-836E-4593F2677939}" srcOrd="1" destOrd="0" presId="urn:microsoft.com/office/officeart/2005/8/layout/chevron2"/>
    <dgm:cxn modelId="{C2482043-E79A-4F8E-AD54-50CAE7F71168}" type="presParOf" srcId="{E7ADE207-EB58-415C-9636-6A1ED356C0E9}" destId="{EB120C53-CF1E-4372-812F-39B67A8A1E81}" srcOrd="3" destOrd="0" presId="urn:microsoft.com/office/officeart/2005/8/layout/chevron2"/>
    <dgm:cxn modelId="{42CFA5EA-F277-49B7-B9D1-922F6CCD8FE4}" type="presParOf" srcId="{E7ADE207-EB58-415C-9636-6A1ED356C0E9}" destId="{24AF1DDE-9540-4A4C-826A-43320DD0FE85}" srcOrd="4" destOrd="0" presId="urn:microsoft.com/office/officeart/2005/8/layout/chevron2"/>
    <dgm:cxn modelId="{6A3E9AB3-43E2-4691-8707-2A10EA730A17}" type="presParOf" srcId="{24AF1DDE-9540-4A4C-826A-43320DD0FE85}" destId="{1E0296EA-3C8D-4782-B4E9-2FAE5DB555D4}" srcOrd="0" destOrd="0" presId="urn:microsoft.com/office/officeart/2005/8/layout/chevron2"/>
    <dgm:cxn modelId="{3D9CCE88-EEEA-4CAF-88E6-EA01BE070FB5}" type="presParOf" srcId="{24AF1DDE-9540-4A4C-826A-43320DD0FE85}" destId="{6172FEAD-313E-46DF-99AF-34A48C6630F4}" srcOrd="1" destOrd="0" presId="urn:microsoft.com/office/officeart/2005/8/layout/chevron2"/>
    <dgm:cxn modelId="{73BDA1D0-66B7-4864-97BD-A485D57F577A}" type="presParOf" srcId="{E7ADE207-EB58-415C-9636-6A1ED356C0E9}" destId="{5B1A1B6B-4A59-489C-B498-CC2581F26686}" srcOrd="5" destOrd="0" presId="urn:microsoft.com/office/officeart/2005/8/layout/chevron2"/>
    <dgm:cxn modelId="{ABF3B515-201E-4500-ABBF-A70E4806821B}" type="presParOf" srcId="{E7ADE207-EB58-415C-9636-6A1ED356C0E9}" destId="{4B273731-6F0E-42A6-B202-A6B7B9984033}" srcOrd="6" destOrd="0" presId="urn:microsoft.com/office/officeart/2005/8/layout/chevron2"/>
    <dgm:cxn modelId="{1379F165-6AA5-49BD-9AF9-2ACF8405ACE1}" type="presParOf" srcId="{4B273731-6F0E-42A6-B202-A6B7B9984033}" destId="{7601C91D-4D06-4C7E-8875-F633B0D7679F}" srcOrd="0" destOrd="0" presId="urn:microsoft.com/office/officeart/2005/8/layout/chevron2"/>
    <dgm:cxn modelId="{3F9461E4-D079-4F9A-ADF0-CCBA547BD57C}" type="presParOf" srcId="{4B273731-6F0E-42A6-B202-A6B7B9984033}" destId="{66793192-9DB1-46D0-A7FC-21E99768954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F0058DFF-7AB0-478A-B51E-D7CB4157B0CA}">
      <dgm:prSet phldrT="[Texto]"/>
      <dgm:spPr/>
      <dgm:t>
        <a:bodyPr/>
        <a:lstStyle/>
        <a:p>
          <a:r>
            <a:rPr lang="en-GB" dirty="0"/>
            <a:t>Funktion, Tätigkeit oder Geste, die der Bewertung unterliegt. </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7E50472-BDE8-49A3-8656-396BFA26DE4F}">
      <dgm:prSet phldrT="[Texto]"/>
      <dgm:spPr/>
      <dgm:t>
        <a:bodyPr/>
        <a:lstStyle/>
        <a:p>
          <a:r>
            <a:rPr lang="es-ES" dirty="0" err="1"/>
            <a:t>Bericht </a:t>
          </a:r>
          <a:endParaRPr lang="en-US" dirty="0"/>
        </a:p>
      </dgm:t>
    </dgm:pt>
    <dgm:pt modelId="{50A6D984-885A-4406-BA1A-81595F0B08B1}" type="parTrans" cxnId="{0289E344-1033-4A12-B3D8-B9E0C282DC80}">
      <dgm:prSet/>
      <dgm:spPr/>
      <dgm:t>
        <a:bodyPr/>
        <a:lstStyle/>
        <a:p>
          <a:endParaRPr lang="en-US"/>
        </a:p>
      </dgm:t>
    </dgm:pt>
    <dgm:pt modelId="{0A46C9F2-021C-4D6C-87A0-DBA4A0CEE713}" type="sibTrans" cxnId="{0289E344-1033-4A12-B3D8-B9E0C282DC80}">
      <dgm:prSet/>
      <dgm:spPr/>
      <dgm:t>
        <a:bodyPr/>
        <a:lstStyle/>
        <a:p>
          <a:endParaRPr lang="en-US"/>
        </a:p>
      </dgm:t>
    </dgm:pt>
    <dgm:pt modelId="{64C2EAEF-6163-4D6A-8B63-ED634811843F}">
      <dgm:prSet/>
      <dgm:spPr/>
      <dgm:t>
        <a:bodyPr/>
        <a:lstStyle/>
        <a:p>
          <a:r>
            <a:rPr lang="en-GB" dirty="0"/>
            <a:t>Instrumentaltechnik, auf der es basiert. </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dirty="0"/>
            <a:t>Protokoll </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dirty="0"/>
            <a:t>Ergebnisse </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EF314A38-0B51-427A-8DBE-74755B7D7A5D}">
      <dgm:prSet/>
      <dgm:spPr/>
      <dgm:t>
        <a:bodyPr/>
        <a:lstStyle/>
        <a:p>
          <a:r>
            <a:rPr lang="en-GB" dirty="0"/>
            <a:t>Kriterien für die Interpretation. </a:t>
          </a:r>
          <a:endParaRPr lang="en-US" dirty="0"/>
        </a:p>
      </dgm:t>
    </dgm:pt>
    <dgm:pt modelId="{1998DBBB-3ECA-44E2-AC79-7553A10B8A28}" type="parTrans" cxnId="{4F964A59-2E0A-4B77-813B-1DE51CC713F5}">
      <dgm:prSet/>
      <dgm:spPr/>
      <dgm:t>
        <a:bodyPr/>
        <a:lstStyle/>
        <a:p>
          <a:endParaRPr lang="en-US"/>
        </a:p>
      </dgm:t>
    </dgm:pt>
    <dgm:pt modelId="{121D69CA-B8DB-4226-9EB0-B748C5B11D56}" type="sibTrans" cxnId="{4F964A59-2E0A-4B77-813B-1DE51CC713F5}">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6">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6">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6">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6">
        <dgm:presLayoutVars>
          <dgm:chMax val="0"/>
          <dgm:bulletEnabled val="1"/>
        </dgm:presLayoutVars>
      </dgm:prSet>
      <dgm:spPr/>
    </dgm:pt>
    <dgm:pt modelId="{21F5425A-AB47-417A-8071-8357FFFF68E8}" type="pres">
      <dgm:prSet presAssocID="{073027C6-E5F9-45BA-BEA1-1A06AF0B45CF}" presName="spacer" presStyleCnt="0"/>
      <dgm:spPr/>
    </dgm:pt>
    <dgm:pt modelId="{0F537087-922C-4EAD-BE96-A9E0DA0EF3AD}" type="pres">
      <dgm:prSet presAssocID="{EF314A38-0B51-427A-8DBE-74755B7D7A5D}" presName="parentText" presStyleLbl="node1" presStyleIdx="4" presStyleCnt="6">
        <dgm:presLayoutVars>
          <dgm:chMax val="0"/>
          <dgm:bulletEnabled val="1"/>
        </dgm:presLayoutVars>
      </dgm:prSet>
      <dgm:spPr/>
    </dgm:pt>
    <dgm:pt modelId="{99BE9816-382C-483A-B434-08C6C832B2DD}" type="pres">
      <dgm:prSet presAssocID="{121D69CA-B8DB-4226-9EB0-B748C5B11D56}" presName="spacer" presStyleCnt="0"/>
      <dgm:spPr/>
    </dgm:pt>
    <dgm:pt modelId="{7A8DAAD2-1400-4BFF-99AF-AC757D96BA0B}" type="pres">
      <dgm:prSet presAssocID="{67E50472-BDE8-49A3-8656-396BFA26DE4F}" presName="parentText" presStyleLbl="node1" presStyleIdx="5" presStyleCnt="6">
        <dgm:presLayoutVars>
          <dgm:chMax val="0"/>
          <dgm:bulletEnabled val="1"/>
        </dgm:presLayoutVars>
      </dgm:prSet>
      <dgm:spPr/>
    </dgm:pt>
  </dgm:ptLst>
  <dgm:cxnLst>
    <dgm:cxn modelId="{0A038012-596B-4B91-9A34-2A2A8409B7E2}" type="presOf" srcId="{64C2EAEF-6163-4D6A-8B63-ED634811843F}" destId="{89660B13-D46F-4902-85A7-BB662F571EA0}" srcOrd="0" destOrd="0" presId="urn:microsoft.com/office/officeart/2005/8/layout/vList2"/>
    <dgm:cxn modelId="{BBA1B72C-9F27-4BA1-8F24-1EE84024CD33}" type="presOf" srcId="{F0058DFF-7AB0-478A-B51E-D7CB4157B0CA}" destId="{16EDD455-F9B6-431E-A9E8-6FE70515EF7A}" srcOrd="0" destOrd="0" presId="urn:microsoft.com/office/officeart/2005/8/layout/vList2"/>
    <dgm:cxn modelId="{64805F30-3A66-4057-9537-121FB864E768}" srcId="{D32F4B9A-BFA0-4CD7-A80E-A202D7723484}" destId="{F0058DFF-7AB0-478A-B51E-D7CB4157B0CA}" srcOrd="0" destOrd="0" parTransId="{35A33FE9-6130-419E-9854-C20727FBBC79}" sibTransId="{21DCE866-6BF3-4B83-B7B4-E5D435D98EF5}"/>
    <dgm:cxn modelId="{DF2AD731-A46A-4957-A5B3-4CC00103C858}" type="presOf" srcId="{D32F4B9A-BFA0-4CD7-A80E-A202D7723484}" destId="{0FBC4A62-C3D9-4698-A24E-8CB2CECCE7D5}" srcOrd="0" destOrd="0" presId="urn:microsoft.com/office/officeart/2005/8/layout/vList2"/>
    <dgm:cxn modelId="{C64B7263-FF41-4874-BA53-5B781FD2B606}" type="presOf" srcId="{67E50472-BDE8-49A3-8656-396BFA26DE4F}" destId="{7A8DAAD2-1400-4BFF-99AF-AC757D96BA0B}" srcOrd="0" destOrd="0" presId="urn:microsoft.com/office/officeart/2005/8/layout/vList2"/>
    <dgm:cxn modelId="{0289E344-1033-4A12-B3D8-B9E0C282DC80}" srcId="{D32F4B9A-BFA0-4CD7-A80E-A202D7723484}" destId="{67E50472-BDE8-49A3-8656-396BFA26DE4F}" srcOrd="5" destOrd="0" parTransId="{50A6D984-885A-4406-BA1A-81595F0B08B1}" sibTransId="{0A46C9F2-021C-4D6C-87A0-DBA4A0CEE713}"/>
    <dgm:cxn modelId="{E69AB552-69AE-4B44-8EE6-94704198D539}" type="presOf" srcId="{EF314A38-0B51-427A-8DBE-74755B7D7A5D}" destId="{0F537087-922C-4EAD-BE96-A9E0DA0EF3AD}" srcOrd="0" destOrd="0" presId="urn:microsoft.com/office/officeart/2005/8/layout/vList2"/>
    <dgm:cxn modelId="{4F964A59-2E0A-4B77-813B-1DE51CC713F5}" srcId="{D32F4B9A-BFA0-4CD7-A80E-A202D7723484}" destId="{EF314A38-0B51-427A-8DBE-74755B7D7A5D}" srcOrd="4" destOrd="0" parTransId="{1998DBBB-3ECA-44E2-AC79-7553A10B8A28}" sibTransId="{121D69CA-B8DB-4226-9EB0-B748C5B11D56}"/>
    <dgm:cxn modelId="{95D8CF93-0F06-4BAE-8A50-CCC4A3380CB7}" srcId="{D32F4B9A-BFA0-4CD7-A80E-A202D7723484}" destId="{64C2EAEF-6163-4D6A-8B63-ED634811843F}" srcOrd="1" destOrd="0" parTransId="{19E1F03D-60C4-41C5-BAED-104FAFAAE024}" sibTransId="{D4B30C34-FA4C-446A-9F6A-B20698C482FF}"/>
    <dgm:cxn modelId="{67CE0F9E-D712-459F-B879-F3CCE7F259BC}" type="presOf" srcId="{6C2D2180-0267-43B4-B8F4-4BACD020582E}" destId="{08101449-6B52-44E8-B6BE-1496E49AD159}" srcOrd="0" destOrd="0" presId="urn:microsoft.com/office/officeart/2005/8/layout/vList2"/>
    <dgm:cxn modelId="{95023AA9-FDFF-4B04-834E-FB7518A8A052}" type="presOf" srcId="{602588A6-8A9E-4003-9412-F5FD2F5CC0D3}" destId="{B472EF52-5E52-4372-82DD-FA86091BF364}"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03BCFF16-F13C-477B-80B5-8AF7A71E1D2B}" type="presParOf" srcId="{0FBC4A62-C3D9-4698-A24E-8CB2CECCE7D5}" destId="{16EDD455-F9B6-431E-A9E8-6FE70515EF7A}" srcOrd="0" destOrd="0" presId="urn:microsoft.com/office/officeart/2005/8/layout/vList2"/>
    <dgm:cxn modelId="{BEC7A022-D445-494F-9DA5-C30F178BB0F9}" type="presParOf" srcId="{0FBC4A62-C3D9-4698-A24E-8CB2CECCE7D5}" destId="{4F649831-1E12-4D2D-BFA2-135EB90A51EB}" srcOrd="1" destOrd="0" presId="urn:microsoft.com/office/officeart/2005/8/layout/vList2"/>
    <dgm:cxn modelId="{106718FD-A0D8-4B11-B5FD-FB80A88736AE}" type="presParOf" srcId="{0FBC4A62-C3D9-4698-A24E-8CB2CECCE7D5}" destId="{89660B13-D46F-4902-85A7-BB662F571EA0}" srcOrd="2" destOrd="0" presId="urn:microsoft.com/office/officeart/2005/8/layout/vList2"/>
    <dgm:cxn modelId="{ABCB13BC-F84A-4CB9-B4B1-CA1218F3E301}" type="presParOf" srcId="{0FBC4A62-C3D9-4698-A24E-8CB2CECCE7D5}" destId="{B7835F24-4C98-4402-9789-2006C543D1CB}" srcOrd="3" destOrd="0" presId="urn:microsoft.com/office/officeart/2005/8/layout/vList2"/>
    <dgm:cxn modelId="{5AC3557B-7EAC-425C-A6ED-F66AC52BC2BF}" type="presParOf" srcId="{0FBC4A62-C3D9-4698-A24E-8CB2CECCE7D5}" destId="{08101449-6B52-44E8-B6BE-1496E49AD159}" srcOrd="4" destOrd="0" presId="urn:microsoft.com/office/officeart/2005/8/layout/vList2"/>
    <dgm:cxn modelId="{F0DF822D-E49B-4123-848C-D07868051A89}" type="presParOf" srcId="{0FBC4A62-C3D9-4698-A24E-8CB2CECCE7D5}" destId="{E5CE76EE-D86C-4A9D-AE80-80E0AD985D80}" srcOrd="5" destOrd="0" presId="urn:microsoft.com/office/officeart/2005/8/layout/vList2"/>
    <dgm:cxn modelId="{3DDD31E4-52B1-4C24-9E92-746CBB0F0176}" type="presParOf" srcId="{0FBC4A62-C3D9-4698-A24E-8CB2CECCE7D5}" destId="{B472EF52-5E52-4372-82DD-FA86091BF364}" srcOrd="6" destOrd="0" presId="urn:microsoft.com/office/officeart/2005/8/layout/vList2"/>
    <dgm:cxn modelId="{9B617EF3-61BF-4E3A-B239-85E6F1C2746D}" type="presParOf" srcId="{0FBC4A62-C3D9-4698-A24E-8CB2CECCE7D5}" destId="{21F5425A-AB47-417A-8071-8357FFFF68E8}" srcOrd="7" destOrd="0" presId="urn:microsoft.com/office/officeart/2005/8/layout/vList2"/>
    <dgm:cxn modelId="{4D9E6518-4E4F-4C0D-92D2-5A2DDADE7A8E}" type="presParOf" srcId="{0FBC4A62-C3D9-4698-A24E-8CB2CECCE7D5}" destId="{0F537087-922C-4EAD-BE96-A9E0DA0EF3AD}" srcOrd="8" destOrd="0" presId="urn:microsoft.com/office/officeart/2005/8/layout/vList2"/>
    <dgm:cxn modelId="{A82E57D8-FC15-4452-B93A-E98EE47C6141}" type="presParOf" srcId="{0FBC4A62-C3D9-4698-A24E-8CB2CECCE7D5}" destId="{99BE9816-382C-483A-B434-08C6C832B2DD}" srcOrd="9" destOrd="0" presId="urn:microsoft.com/office/officeart/2005/8/layout/vList2"/>
    <dgm:cxn modelId="{AD362189-AF1C-45FF-B1CD-C65E91B642AE}" type="presParOf" srcId="{0FBC4A62-C3D9-4698-A24E-8CB2CECCE7D5}" destId="{7A8DAAD2-1400-4BFF-99AF-AC757D96BA0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F0058DFF-7AB0-478A-B51E-D7CB4157B0CA}">
      <dgm:prSet phldrT="[Texto]"/>
      <dgm:spPr/>
      <dgm:t>
        <a:bodyPr/>
        <a:lstStyle/>
        <a:p>
          <a:r>
            <a:rPr lang="en-GB" dirty="0"/>
            <a:t>Funktion, Tätigkeit oder Geste, die der Bewertung unterliegt. </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7E50472-BDE8-49A3-8656-396BFA26DE4F}">
      <dgm:prSet phldrT="[Texto]"/>
      <dgm:spPr/>
      <dgm:t>
        <a:bodyPr/>
        <a:lstStyle/>
        <a:p>
          <a:r>
            <a:rPr lang="es-ES" dirty="0" err="1"/>
            <a:t>Bericht </a:t>
          </a:r>
          <a:endParaRPr lang="en-US" dirty="0"/>
        </a:p>
      </dgm:t>
    </dgm:pt>
    <dgm:pt modelId="{50A6D984-885A-4406-BA1A-81595F0B08B1}" type="parTrans" cxnId="{0289E344-1033-4A12-B3D8-B9E0C282DC80}">
      <dgm:prSet/>
      <dgm:spPr/>
      <dgm:t>
        <a:bodyPr/>
        <a:lstStyle/>
        <a:p>
          <a:endParaRPr lang="en-US"/>
        </a:p>
      </dgm:t>
    </dgm:pt>
    <dgm:pt modelId="{0A46C9F2-021C-4D6C-87A0-DBA4A0CEE713}" type="sibTrans" cxnId="{0289E344-1033-4A12-B3D8-B9E0C282DC80}">
      <dgm:prSet/>
      <dgm:spPr/>
      <dgm:t>
        <a:bodyPr/>
        <a:lstStyle/>
        <a:p>
          <a:endParaRPr lang="en-US"/>
        </a:p>
      </dgm:t>
    </dgm:pt>
    <dgm:pt modelId="{64C2EAEF-6163-4D6A-8B63-ED634811843F}">
      <dgm:prSet/>
      <dgm:spPr/>
      <dgm:t>
        <a:bodyPr/>
        <a:lstStyle/>
        <a:p>
          <a:r>
            <a:rPr lang="en-GB" dirty="0"/>
            <a:t>Instrumentaltechnik, auf der es basiert. </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dirty="0"/>
            <a:t>Protokoll </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dirty="0"/>
            <a:t>Ergebnisse </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EF314A38-0B51-427A-8DBE-74755B7D7A5D}">
      <dgm:prSet/>
      <dgm:spPr/>
      <dgm:t>
        <a:bodyPr/>
        <a:lstStyle/>
        <a:p>
          <a:r>
            <a:rPr lang="en-GB" dirty="0"/>
            <a:t>Kriterien für die Interpretation. </a:t>
          </a:r>
          <a:endParaRPr lang="en-US" dirty="0"/>
        </a:p>
      </dgm:t>
    </dgm:pt>
    <dgm:pt modelId="{1998DBBB-3ECA-44E2-AC79-7553A10B8A28}" type="parTrans" cxnId="{4F964A59-2E0A-4B77-813B-1DE51CC713F5}">
      <dgm:prSet/>
      <dgm:spPr/>
      <dgm:t>
        <a:bodyPr/>
        <a:lstStyle/>
        <a:p>
          <a:endParaRPr lang="en-US"/>
        </a:p>
      </dgm:t>
    </dgm:pt>
    <dgm:pt modelId="{121D69CA-B8DB-4226-9EB0-B748C5B11D56}" type="sibTrans" cxnId="{4F964A59-2E0A-4B77-813B-1DE51CC713F5}">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6">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6">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6">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6">
        <dgm:presLayoutVars>
          <dgm:chMax val="0"/>
          <dgm:bulletEnabled val="1"/>
        </dgm:presLayoutVars>
      </dgm:prSet>
      <dgm:spPr/>
    </dgm:pt>
    <dgm:pt modelId="{21F5425A-AB47-417A-8071-8357FFFF68E8}" type="pres">
      <dgm:prSet presAssocID="{073027C6-E5F9-45BA-BEA1-1A06AF0B45CF}" presName="spacer" presStyleCnt="0"/>
      <dgm:spPr/>
    </dgm:pt>
    <dgm:pt modelId="{0F537087-922C-4EAD-BE96-A9E0DA0EF3AD}" type="pres">
      <dgm:prSet presAssocID="{EF314A38-0B51-427A-8DBE-74755B7D7A5D}" presName="parentText" presStyleLbl="node1" presStyleIdx="4" presStyleCnt="6">
        <dgm:presLayoutVars>
          <dgm:chMax val="0"/>
          <dgm:bulletEnabled val="1"/>
        </dgm:presLayoutVars>
      </dgm:prSet>
      <dgm:spPr/>
    </dgm:pt>
    <dgm:pt modelId="{99BE9816-382C-483A-B434-08C6C832B2DD}" type="pres">
      <dgm:prSet presAssocID="{121D69CA-B8DB-4226-9EB0-B748C5B11D56}" presName="spacer" presStyleCnt="0"/>
      <dgm:spPr/>
    </dgm:pt>
    <dgm:pt modelId="{7A8DAAD2-1400-4BFF-99AF-AC757D96BA0B}" type="pres">
      <dgm:prSet presAssocID="{67E50472-BDE8-49A3-8656-396BFA26DE4F}" presName="parentText" presStyleLbl="node1" presStyleIdx="5" presStyleCnt="6">
        <dgm:presLayoutVars>
          <dgm:chMax val="0"/>
          <dgm:bulletEnabled val="1"/>
        </dgm:presLayoutVars>
      </dgm:prSet>
      <dgm:spPr/>
    </dgm:pt>
  </dgm:ptLst>
  <dgm:cxnLst>
    <dgm:cxn modelId="{0A038012-596B-4B91-9A34-2A2A8409B7E2}" type="presOf" srcId="{64C2EAEF-6163-4D6A-8B63-ED634811843F}" destId="{89660B13-D46F-4902-85A7-BB662F571EA0}" srcOrd="0" destOrd="0" presId="urn:microsoft.com/office/officeart/2005/8/layout/vList2"/>
    <dgm:cxn modelId="{BBA1B72C-9F27-4BA1-8F24-1EE84024CD33}" type="presOf" srcId="{F0058DFF-7AB0-478A-B51E-D7CB4157B0CA}" destId="{16EDD455-F9B6-431E-A9E8-6FE70515EF7A}" srcOrd="0" destOrd="0" presId="urn:microsoft.com/office/officeart/2005/8/layout/vList2"/>
    <dgm:cxn modelId="{64805F30-3A66-4057-9537-121FB864E768}" srcId="{D32F4B9A-BFA0-4CD7-A80E-A202D7723484}" destId="{F0058DFF-7AB0-478A-B51E-D7CB4157B0CA}" srcOrd="0" destOrd="0" parTransId="{35A33FE9-6130-419E-9854-C20727FBBC79}" sibTransId="{21DCE866-6BF3-4B83-B7B4-E5D435D98EF5}"/>
    <dgm:cxn modelId="{DF2AD731-A46A-4957-A5B3-4CC00103C858}" type="presOf" srcId="{D32F4B9A-BFA0-4CD7-A80E-A202D7723484}" destId="{0FBC4A62-C3D9-4698-A24E-8CB2CECCE7D5}" srcOrd="0" destOrd="0" presId="urn:microsoft.com/office/officeart/2005/8/layout/vList2"/>
    <dgm:cxn modelId="{C64B7263-FF41-4874-BA53-5B781FD2B606}" type="presOf" srcId="{67E50472-BDE8-49A3-8656-396BFA26DE4F}" destId="{7A8DAAD2-1400-4BFF-99AF-AC757D96BA0B}" srcOrd="0" destOrd="0" presId="urn:microsoft.com/office/officeart/2005/8/layout/vList2"/>
    <dgm:cxn modelId="{0289E344-1033-4A12-B3D8-B9E0C282DC80}" srcId="{D32F4B9A-BFA0-4CD7-A80E-A202D7723484}" destId="{67E50472-BDE8-49A3-8656-396BFA26DE4F}" srcOrd="5" destOrd="0" parTransId="{50A6D984-885A-4406-BA1A-81595F0B08B1}" sibTransId="{0A46C9F2-021C-4D6C-87A0-DBA4A0CEE713}"/>
    <dgm:cxn modelId="{E69AB552-69AE-4B44-8EE6-94704198D539}" type="presOf" srcId="{EF314A38-0B51-427A-8DBE-74755B7D7A5D}" destId="{0F537087-922C-4EAD-BE96-A9E0DA0EF3AD}" srcOrd="0" destOrd="0" presId="urn:microsoft.com/office/officeart/2005/8/layout/vList2"/>
    <dgm:cxn modelId="{4F964A59-2E0A-4B77-813B-1DE51CC713F5}" srcId="{D32F4B9A-BFA0-4CD7-A80E-A202D7723484}" destId="{EF314A38-0B51-427A-8DBE-74755B7D7A5D}" srcOrd="4" destOrd="0" parTransId="{1998DBBB-3ECA-44E2-AC79-7553A10B8A28}" sibTransId="{121D69CA-B8DB-4226-9EB0-B748C5B11D56}"/>
    <dgm:cxn modelId="{95D8CF93-0F06-4BAE-8A50-CCC4A3380CB7}" srcId="{D32F4B9A-BFA0-4CD7-A80E-A202D7723484}" destId="{64C2EAEF-6163-4D6A-8B63-ED634811843F}" srcOrd="1" destOrd="0" parTransId="{19E1F03D-60C4-41C5-BAED-104FAFAAE024}" sibTransId="{D4B30C34-FA4C-446A-9F6A-B20698C482FF}"/>
    <dgm:cxn modelId="{67CE0F9E-D712-459F-B879-F3CCE7F259BC}" type="presOf" srcId="{6C2D2180-0267-43B4-B8F4-4BACD020582E}" destId="{08101449-6B52-44E8-B6BE-1496E49AD159}" srcOrd="0" destOrd="0" presId="urn:microsoft.com/office/officeart/2005/8/layout/vList2"/>
    <dgm:cxn modelId="{95023AA9-FDFF-4B04-834E-FB7518A8A052}" type="presOf" srcId="{602588A6-8A9E-4003-9412-F5FD2F5CC0D3}" destId="{B472EF52-5E52-4372-82DD-FA86091BF364}"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03BCFF16-F13C-477B-80B5-8AF7A71E1D2B}" type="presParOf" srcId="{0FBC4A62-C3D9-4698-A24E-8CB2CECCE7D5}" destId="{16EDD455-F9B6-431E-A9E8-6FE70515EF7A}" srcOrd="0" destOrd="0" presId="urn:microsoft.com/office/officeart/2005/8/layout/vList2"/>
    <dgm:cxn modelId="{BEC7A022-D445-494F-9DA5-C30F178BB0F9}" type="presParOf" srcId="{0FBC4A62-C3D9-4698-A24E-8CB2CECCE7D5}" destId="{4F649831-1E12-4D2D-BFA2-135EB90A51EB}" srcOrd="1" destOrd="0" presId="urn:microsoft.com/office/officeart/2005/8/layout/vList2"/>
    <dgm:cxn modelId="{106718FD-A0D8-4B11-B5FD-FB80A88736AE}" type="presParOf" srcId="{0FBC4A62-C3D9-4698-A24E-8CB2CECCE7D5}" destId="{89660B13-D46F-4902-85A7-BB662F571EA0}" srcOrd="2" destOrd="0" presId="urn:microsoft.com/office/officeart/2005/8/layout/vList2"/>
    <dgm:cxn modelId="{ABCB13BC-F84A-4CB9-B4B1-CA1218F3E301}" type="presParOf" srcId="{0FBC4A62-C3D9-4698-A24E-8CB2CECCE7D5}" destId="{B7835F24-4C98-4402-9789-2006C543D1CB}" srcOrd="3" destOrd="0" presId="urn:microsoft.com/office/officeart/2005/8/layout/vList2"/>
    <dgm:cxn modelId="{5AC3557B-7EAC-425C-A6ED-F66AC52BC2BF}" type="presParOf" srcId="{0FBC4A62-C3D9-4698-A24E-8CB2CECCE7D5}" destId="{08101449-6B52-44E8-B6BE-1496E49AD159}" srcOrd="4" destOrd="0" presId="urn:microsoft.com/office/officeart/2005/8/layout/vList2"/>
    <dgm:cxn modelId="{F0DF822D-E49B-4123-848C-D07868051A89}" type="presParOf" srcId="{0FBC4A62-C3D9-4698-A24E-8CB2CECCE7D5}" destId="{E5CE76EE-D86C-4A9D-AE80-80E0AD985D80}" srcOrd="5" destOrd="0" presId="urn:microsoft.com/office/officeart/2005/8/layout/vList2"/>
    <dgm:cxn modelId="{3DDD31E4-52B1-4C24-9E92-746CBB0F0176}" type="presParOf" srcId="{0FBC4A62-C3D9-4698-A24E-8CB2CECCE7D5}" destId="{B472EF52-5E52-4372-82DD-FA86091BF364}" srcOrd="6" destOrd="0" presId="urn:microsoft.com/office/officeart/2005/8/layout/vList2"/>
    <dgm:cxn modelId="{9B617EF3-61BF-4E3A-B239-85E6F1C2746D}" type="presParOf" srcId="{0FBC4A62-C3D9-4698-A24E-8CB2CECCE7D5}" destId="{21F5425A-AB47-417A-8071-8357FFFF68E8}" srcOrd="7" destOrd="0" presId="urn:microsoft.com/office/officeart/2005/8/layout/vList2"/>
    <dgm:cxn modelId="{4D9E6518-4E4F-4C0D-92D2-5A2DDADE7A8E}" type="presParOf" srcId="{0FBC4A62-C3D9-4698-A24E-8CB2CECCE7D5}" destId="{0F537087-922C-4EAD-BE96-A9E0DA0EF3AD}" srcOrd="8" destOrd="0" presId="urn:microsoft.com/office/officeart/2005/8/layout/vList2"/>
    <dgm:cxn modelId="{A82E57D8-FC15-4452-B93A-E98EE47C6141}" type="presParOf" srcId="{0FBC4A62-C3D9-4698-A24E-8CB2CECCE7D5}" destId="{99BE9816-382C-483A-B434-08C6C832B2DD}" srcOrd="9" destOrd="0" presId="urn:microsoft.com/office/officeart/2005/8/layout/vList2"/>
    <dgm:cxn modelId="{AD362189-AF1C-45FF-B1CD-C65E91B642AE}" type="presParOf" srcId="{0FBC4A62-C3D9-4698-A24E-8CB2CECCE7D5}" destId="{7A8DAAD2-1400-4BFF-99AF-AC757D96BA0B}"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F0058DFF-7AB0-478A-B51E-D7CB4157B0CA}">
      <dgm:prSet phldrT="[Texto]">
        <dgm:style>
          <a:lnRef idx="2">
            <a:schemeClr val="accent2"/>
          </a:lnRef>
          <a:fillRef idx="1">
            <a:schemeClr val="lt1"/>
          </a:fillRef>
          <a:effectRef idx="0">
            <a:schemeClr val="accent2"/>
          </a:effectRef>
          <a:fontRef idx="minor">
            <a:schemeClr val="dk1"/>
          </a:fontRef>
        </dgm:style>
      </dgm:prSet>
      <dgm:spPr/>
      <dgm:t>
        <a:bodyPr/>
        <a:lstStyle/>
        <a:p>
          <a:r>
            <a:rPr lang="en-GB" dirty="0"/>
            <a:t>Gangart </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7E50472-BDE8-49A3-8656-396BFA26DE4F}">
      <dgm:prSet phldrT="[Texto]"/>
      <dgm:spPr/>
      <dgm:t>
        <a:bodyPr/>
        <a:lstStyle/>
        <a:p>
          <a:r>
            <a:rPr lang="es-ES" dirty="0" err="1"/>
            <a:t>Diese Elemente summieren sich </a:t>
          </a:r>
          <a:endParaRPr lang="en-US" dirty="0"/>
        </a:p>
      </dgm:t>
    </dgm:pt>
    <dgm:pt modelId="{50A6D984-885A-4406-BA1A-81595F0B08B1}" type="parTrans" cxnId="{0289E344-1033-4A12-B3D8-B9E0C282DC80}">
      <dgm:prSet/>
      <dgm:spPr/>
      <dgm:t>
        <a:bodyPr/>
        <a:lstStyle/>
        <a:p>
          <a:endParaRPr lang="en-US"/>
        </a:p>
      </dgm:t>
    </dgm:pt>
    <dgm:pt modelId="{0A46C9F2-021C-4D6C-87A0-DBA4A0CEE713}" type="sibTrans" cxnId="{0289E344-1033-4A12-B3D8-B9E0C282DC80}">
      <dgm:prSet/>
      <dgm:spPr/>
      <dgm:t>
        <a:bodyPr/>
        <a:lstStyle/>
        <a:p>
          <a:endParaRPr lang="en-US"/>
        </a:p>
      </dgm:t>
    </dgm:pt>
    <dgm:pt modelId="{64C2EAEF-6163-4D6A-8B63-ED634811843F}">
      <dgm:prSet/>
      <dgm:spPr/>
      <dgm:t>
        <a:bodyPr/>
        <a:lstStyle/>
        <a:p>
          <a:r>
            <a:rPr lang="en-GB" dirty="0"/>
            <a:t>Kraftplattform, Photogrammetrie und Oberflächen-Elektromyographie </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dirty="0">
              <a:solidFill>
                <a:schemeClr val="tx1"/>
              </a:solidFill>
              <a:effectLst/>
              <a:latin typeface="Gill Sans" charset="0"/>
              <a:ea typeface="+mn-ea"/>
              <a:cs typeface="+mn-cs"/>
            </a:rPr>
            <a:t>Gehen in einer geraden Linie mit spontaner Geschwindigkeit </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dirty="0">
              <a:solidFill>
                <a:schemeClr val="tx1"/>
              </a:solidFill>
              <a:effectLst/>
              <a:latin typeface="Gill Sans" charset="0"/>
              <a:ea typeface="+mn-ea"/>
              <a:cs typeface="+mn-cs"/>
            </a:rPr>
            <a:t>Dynamische, kinematische und physiologische Parameter </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EF314A38-0B51-427A-8DBE-74755B7D7A5D}">
      <dgm:prSet/>
      <dgm:spPr/>
      <dgm:t>
        <a:bodyPr/>
        <a:lstStyle/>
        <a:p>
          <a:r>
            <a:rPr lang="es-ES" dirty="0"/>
            <a:t>Normale Daten </a:t>
          </a:r>
          <a:endParaRPr lang="en-US" dirty="0"/>
        </a:p>
      </dgm:t>
    </dgm:pt>
    <dgm:pt modelId="{1998DBBB-3ECA-44E2-AC79-7553A10B8A28}" type="parTrans" cxnId="{4F964A59-2E0A-4B77-813B-1DE51CC713F5}">
      <dgm:prSet/>
      <dgm:spPr/>
      <dgm:t>
        <a:bodyPr/>
        <a:lstStyle/>
        <a:p>
          <a:endParaRPr lang="en-US"/>
        </a:p>
      </dgm:t>
    </dgm:pt>
    <dgm:pt modelId="{121D69CA-B8DB-4226-9EB0-B748C5B11D56}" type="sibTrans" cxnId="{4F964A59-2E0A-4B77-813B-1DE51CC713F5}">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6">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6">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6">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6">
        <dgm:presLayoutVars>
          <dgm:chMax val="0"/>
          <dgm:bulletEnabled val="1"/>
        </dgm:presLayoutVars>
      </dgm:prSet>
      <dgm:spPr/>
    </dgm:pt>
    <dgm:pt modelId="{21F5425A-AB47-417A-8071-8357FFFF68E8}" type="pres">
      <dgm:prSet presAssocID="{073027C6-E5F9-45BA-BEA1-1A06AF0B45CF}" presName="spacer" presStyleCnt="0"/>
      <dgm:spPr/>
    </dgm:pt>
    <dgm:pt modelId="{0F537087-922C-4EAD-BE96-A9E0DA0EF3AD}" type="pres">
      <dgm:prSet presAssocID="{EF314A38-0B51-427A-8DBE-74755B7D7A5D}" presName="parentText" presStyleLbl="node1" presStyleIdx="4" presStyleCnt="6">
        <dgm:presLayoutVars>
          <dgm:chMax val="0"/>
          <dgm:bulletEnabled val="1"/>
        </dgm:presLayoutVars>
      </dgm:prSet>
      <dgm:spPr/>
    </dgm:pt>
    <dgm:pt modelId="{99BE9816-382C-483A-B434-08C6C832B2DD}" type="pres">
      <dgm:prSet presAssocID="{121D69CA-B8DB-4226-9EB0-B748C5B11D56}" presName="spacer" presStyleCnt="0"/>
      <dgm:spPr/>
    </dgm:pt>
    <dgm:pt modelId="{7A8DAAD2-1400-4BFF-99AF-AC757D96BA0B}" type="pres">
      <dgm:prSet presAssocID="{67E50472-BDE8-49A3-8656-396BFA26DE4F}" presName="parentText" presStyleLbl="node1" presStyleIdx="5" presStyleCnt="6">
        <dgm:presLayoutVars>
          <dgm:chMax val="0"/>
          <dgm:bulletEnabled val="1"/>
        </dgm:presLayoutVars>
      </dgm:prSet>
      <dgm:spPr/>
    </dgm:pt>
  </dgm:ptLst>
  <dgm:cxnLst>
    <dgm:cxn modelId="{0A038012-596B-4B91-9A34-2A2A8409B7E2}" type="presOf" srcId="{64C2EAEF-6163-4D6A-8B63-ED634811843F}" destId="{89660B13-D46F-4902-85A7-BB662F571EA0}" srcOrd="0" destOrd="0" presId="urn:microsoft.com/office/officeart/2005/8/layout/vList2"/>
    <dgm:cxn modelId="{BBA1B72C-9F27-4BA1-8F24-1EE84024CD33}" type="presOf" srcId="{F0058DFF-7AB0-478A-B51E-D7CB4157B0CA}" destId="{16EDD455-F9B6-431E-A9E8-6FE70515EF7A}" srcOrd="0" destOrd="0" presId="urn:microsoft.com/office/officeart/2005/8/layout/vList2"/>
    <dgm:cxn modelId="{64805F30-3A66-4057-9537-121FB864E768}" srcId="{D32F4B9A-BFA0-4CD7-A80E-A202D7723484}" destId="{F0058DFF-7AB0-478A-B51E-D7CB4157B0CA}" srcOrd="0" destOrd="0" parTransId="{35A33FE9-6130-419E-9854-C20727FBBC79}" sibTransId="{21DCE866-6BF3-4B83-B7B4-E5D435D98EF5}"/>
    <dgm:cxn modelId="{DF2AD731-A46A-4957-A5B3-4CC00103C858}" type="presOf" srcId="{D32F4B9A-BFA0-4CD7-A80E-A202D7723484}" destId="{0FBC4A62-C3D9-4698-A24E-8CB2CECCE7D5}" srcOrd="0" destOrd="0" presId="urn:microsoft.com/office/officeart/2005/8/layout/vList2"/>
    <dgm:cxn modelId="{C64B7263-FF41-4874-BA53-5B781FD2B606}" type="presOf" srcId="{67E50472-BDE8-49A3-8656-396BFA26DE4F}" destId="{7A8DAAD2-1400-4BFF-99AF-AC757D96BA0B}" srcOrd="0" destOrd="0" presId="urn:microsoft.com/office/officeart/2005/8/layout/vList2"/>
    <dgm:cxn modelId="{0289E344-1033-4A12-B3D8-B9E0C282DC80}" srcId="{D32F4B9A-BFA0-4CD7-A80E-A202D7723484}" destId="{67E50472-BDE8-49A3-8656-396BFA26DE4F}" srcOrd="5" destOrd="0" parTransId="{50A6D984-885A-4406-BA1A-81595F0B08B1}" sibTransId="{0A46C9F2-021C-4D6C-87A0-DBA4A0CEE713}"/>
    <dgm:cxn modelId="{E69AB552-69AE-4B44-8EE6-94704198D539}" type="presOf" srcId="{EF314A38-0B51-427A-8DBE-74755B7D7A5D}" destId="{0F537087-922C-4EAD-BE96-A9E0DA0EF3AD}" srcOrd="0" destOrd="0" presId="urn:microsoft.com/office/officeart/2005/8/layout/vList2"/>
    <dgm:cxn modelId="{4F964A59-2E0A-4B77-813B-1DE51CC713F5}" srcId="{D32F4B9A-BFA0-4CD7-A80E-A202D7723484}" destId="{EF314A38-0B51-427A-8DBE-74755B7D7A5D}" srcOrd="4" destOrd="0" parTransId="{1998DBBB-3ECA-44E2-AC79-7553A10B8A28}" sibTransId="{121D69CA-B8DB-4226-9EB0-B748C5B11D56}"/>
    <dgm:cxn modelId="{95D8CF93-0F06-4BAE-8A50-CCC4A3380CB7}" srcId="{D32F4B9A-BFA0-4CD7-A80E-A202D7723484}" destId="{64C2EAEF-6163-4D6A-8B63-ED634811843F}" srcOrd="1" destOrd="0" parTransId="{19E1F03D-60C4-41C5-BAED-104FAFAAE024}" sibTransId="{D4B30C34-FA4C-446A-9F6A-B20698C482FF}"/>
    <dgm:cxn modelId="{67CE0F9E-D712-459F-B879-F3CCE7F259BC}" type="presOf" srcId="{6C2D2180-0267-43B4-B8F4-4BACD020582E}" destId="{08101449-6B52-44E8-B6BE-1496E49AD159}" srcOrd="0" destOrd="0" presId="urn:microsoft.com/office/officeart/2005/8/layout/vList2"/>
    <dgm:cxn modelId="{95023AA9-FDFF-4B04-834E-FB7518A8A052}" type="presOf" srcId="{602588A6-8A9E-4003-9412-F5FD2F5CC0D3}" destId="{B472EF52-5E52-4372-82DD-FA86091BF364}"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03BCFF16-F13C-477B-80B5-8AF7A71E1D2B}" type="presParOf" srcId="{0FBC4A62-C3D9-4698-A24E-8CB2CECCE7D5}" destId="{16EDD455-F9B6-431E-A9E8-6FE70515EF7A}" srcOrd="0" destOrd="0" presId="urn:microsoft.com/office/officeart/2005/8/layout/vList2"/>
    <dgm:cxn modelId="{BEC7A022-D445-494F-9DA5-C30F178BB0F9}" type="presParOf" srcId="{0FBC4A62-C3D9-4698-A24E-8CB2CECCE7D5}" destId="{4F649831-1E12-4D2D-BFA2-135EB90A51EB}" srcOrd="1" destOrd="0" presId="urn:microsoft.com/office/officeart/2005/8/layout/vList2"/>
    <dgm:cxn modelId="{106718FD-A0D8-4B11-B5FD-FB80A88736AE}" type="presParOf" srcId="{0FBC4A62-C3D9-4698-A24E-8CB2CECCE7D5}" destId="{89660B13-D46F-4902-85A7-BB662F571EA0}" srcOrd="2" destOrd="0" presId="urn:microsoft.com/office/officeart/2005/8/layout/vList2"/>
    <dgm:cxn modelId="{ABCB13BC-F84A-4CB9-B4B1-CA1218F3E301}" type="presParOf" srcId="{0FBC4A62-C3D9-4698-A24E-8CB2CECCE7D5}" destId="{B7835F24-4C98-4402-9789-2006C543D1CB}" srcOrd="3" destOrd="0" presId="urn:microsoft.com/office/officeart/2005/8/layout/vList2"/>
    <dgm:cxn modelId="{5AC3557B-7EAC-425C-A6ED-F66AC52BC2BF}" type="presParOf" srcId="{0FBC4A62-C3D9-4698-A24E-8CB2CECCE7D5}" destId="{08101449-6B52-44E8-B6BE-1496E49AD159}" srcOrd="4" destOrd="0" presId="urn:microsoft.com/office/officeart/2005/8/layout/vList2"/>
    <dgm:cxn modelId="{F0DF822D-E49B-4123-848C-D07868051A89}" type="presParOf" srcId="{0FBC4A62-C3D9-4698-A24E-8CB2CECCE7D5}" destId="{E5CE76EE-D86C-4A9D-AE80-80E0AD985D80}" srcOrd="5" destOrd="0" presId="urn:microsoft.com/office/officeart/2005/8/layout/vList2"/>
    <dgm:cxn modelId="{3DDD31E4-52B1-4C24-9E92-746CBB0F0176}" type="presParOf" srcId="{0FBC4A62-C3D9-4698-A24E-8CB2CECCE7D5}" destId="{B472EF52-5E52-4372-82DD-FA86091BF364}" srcOrd="6" destOrd="0" presId="urn:microsoft.com/office/officeart/2005/8/layout/vList2"/>
    <dgm:cxn modelId="{9B617EF3-61BF-4E3A-B239-85E6F1C2746D}" type="presParOf" srcId="{0FBC4A62-C3D9-4698-A24E-8CB2CECCE7D5}" destId="{21F5425A-AB47-417A-8071-8357FFFF68E8}" srcOrd="7" destOrd="0" presId="urn:microsoft.com/office/officeart/2005/8/layout/vList2"/>
    <dgm:cxn modelId="{4D9E6518-4E4F-4C0D-92D2-5A2DDADE7A8E}" type="presParOf" srcId="{0FBC4A62-C3D9-4698-A24E-8CB2CECCE7D5}" destId="{0F537087-922C-4EAD-BE96-A9E0DA0EF3AD}" srcOrd="8" destOrd="0" presId="urn:microsoft.com/office/officeart/2005/8/layout/vList2"/>
    <dgm:cxn modelId="{A82E57D8-FC15-4452-B93A-E98EE47C6141}" type="presParOf" srcId="{0FBC4A62-C3D9-4698-A24E-8CB2CECCE7D5}" destId="{99BE9816-382C-483A-B434-08C6C832B2DD}" srcOrd="9" destOrd="0" presId="urn:microsoft.com/office/officeart/2005/8/layout/vList2"/>
    <dgm:cxn modelId="{AD362189-AF1C-45FF-B1CD-C65E91B642AE}" type="presParOf" srcId="{0FBC4A62-C3D9-4698-A24E-8CB2CECCE7D5}" destId="{7A8DAAD2-1400-4BFF-99AF-AC757D96BA0B}" srcOrd="1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F0058DFF-7AB0-478A-B51E-D7CB4157B0CA}">
      <dgm:prSet phldrT="[Texto]"/>
      <dgm:spPr/>
      <dgm:t>
        <a:bodyPr/>
        <a:lstStyle/>
        <a:p>
          <a:r>
            <a:rPr lang="en-GB" dirty="0"/>
            <a:t>Funktion, Tätigkeit oder Geste, die der Bewertung unterliegt. </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7E50472-BDE8-49A3-8656-396BFA26DE4F}">
      <dgm:prSet phldrT="[Texto]"/>
      <dgm:spPr/>
      <dgm:t>
        <a:bodyPr/>
        <a:lstStyle/>
        <a:p>
          <a:r>
            <a:rPr lang="es-ES" dirty="0" err="1"/>
            <a:t>Bericht </a:t>
          </a:r>
          <a:endParaRPr lang="en-US" dirty="0"/>
        </a:p>
      </dgm:t>
    </dgm:pt>
    <dgm:pt modelId="{50A6D984-885A-4406-BA1A-81595F0B08B1}" type="parTrans" cxnId="{0289E344-1033-4A12-B3D8-B9E0C282DC80}">
      <dgm:prSet/>
      <dgm:spPr/>
      <dgm:t>
        <a:bodyPr/>
        <a:lstStyle/>
        <a:p>
          <a:endParaRPr lang="en-US"/>
        </a:p>
      </dgm:t>
    </dgm:pt>
    <dgm:pt modelId="{0A46C9F2-021C-4D6C-87A0-DBA4A0CEE713}" type="sibTrans" cxnId="{0289E344-1033-4A12-B3D8-B9E0C282DC80}">
      <dgm:prSet/>
      <dgm:spPr/>
      <dgm:t>
        <a:bodyPr/>
        <a:lstStyle/>
        <a:p>
          <a:endParaRPr lang="en-US"/>
        </a:p>
      </dgm:t>
    </dgm:pt>
    <dgm:pt modelId="{64C2EAEF-6163-4D6A-8B63-ED634811843F}">
      <dgm:prSet/>
      <dgm:spPr/>
      <dgm:t>
        <a:bodyPr/>
        <a:lstStyle/>
        <a:p>
          <a:r>
            <a:rPr lang="en-GB" dirty="0"/>
            <a:t>Instrumentaltechnik, auf der es basiert. </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dirty="0"/>
            <a:t>Protokoll </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dirty="0"/>
            <a:t>Ergebnisse </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EF314A38-0B51-427A-8DBE-74755B7D7A5D}">
      <dgm:prSet/>
      <dgm:spPr/>
      <dgm:t>
        <a:bodyPr/>
        <a:lstStyle/>
        <a:p>
          <a:r>
            <a:rPr lang="en-GB" dirty="0"/>
            <a:t>Kriterien für die Interpretation. </a:t>
          </a:r>
          <a:endParaRPr lang="en-US" dirty="0"/>
        </a:p>
      </dgm:t>
    </dgm:pt>
    <dgm:pt modelId="{1998DBBB-3ECA-44E2-AC79-7553A10B8A28}" type="parTrans" cxnId="{4F964A59-2E0A-4B77-813B-1DE51CC713F5}">
      <dgm:prSet/>
      <dgm:spPr/>
      <dgm:t>
        <a:bodyPr/>
        <a:lstStyle/>
        <a:p>
          <a:endParaRPr lang="en-US"/>
        </a:p>
      </dgm:t>
    </dgm:pt>
    <dgm:pt modelId="{121D69CA-B8DB-4226-9EB0-B748C5B11D56}" type="sibTrans" cxnId="{4F964A59-2E0A-4B77-813B-1DE51CC713F5}">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6">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6">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6">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6">
        <dgm:presLayoutVars>
          <dgm:chMax val="0"/>
          <dgm:bulletEnabled val="1"/>
        </dgm:presLayoutVars>
      </dgm:prSet>
      <dgm:spPr/>
    </dgm:pt>
    <dgm:pt modelId="{21F5425A-AB47-417A-8071-8357FFFF68E8}" type="pres">
      <dgm:prSet presAssocID="{073027C6-E5F9-45BA-BEA1-1A06AF0B45CF}" presName="spacer" presStyleCnt="0"/>
      <dgm:spPr/>
    </dgm:pt>
    <dgm:pt modelId="{0F537087-922C-4EAD-BE96-A9E0DA0EF3AD}" type="pres">
      <dgm:prSet presAssocID="{EF314A38-0B51-427A-8DBE-74755B7D7A5D}" presName="parentText" presStyleLbl="node1" presStyleIdx="4" presStyleCnt="6">
        <dgm:presLayoutVars>
          <dgm:chMax val="0"/>
          <dgm:bulletEnabled val="1"/>
        </dgm:presLayoutVars>
      </dgm:prSet>
      <dgm:spPr/>
    </dgm:pt>
    <dgm:pt modelId="{99BE9816-382C-483A-B434-08C6C832B2DD}" type="pres">
      <dgm:prSet presAssocID="{121D69CA-B8DB-4226-9EB0-B748C5B11D56}" presName="spacer" presStyleCnt="0"/>
      <dgm:spPr/>
    </dgm:pt>
    <dgm:pt modelId="{7A8DAAD2-1400-4BFF-99AF-AC757D96BA0B}" type="pres">
      <dgm:prSet presAssocID="{67E50472-BDE8-49A3-8656-396BFA26DE4F}" presName="parentText" presStyleLbl="node1" presStyleIdx="5" presStyleCnt="6">
        <dgm:presLayoutVars>
          <dgm:chMax val="0"/>
          <dgm:bulletEnabled val="1"/>
        </dgm:presLayoutVars>
      </dgm:prSet>
      <dgm:spPr/>
    </dgm:pt>
  </dgm:ptLst>
  <dgm:cxnLst>
    <dgm:cxn modelId="{0A038012-596B-4B91-9A34-2A2A8409B7E2}" type="presOf" srcId="{64C2EAEF-6163-4D6A-8B63-ED634811843F}" destId="{89660B13-D46F-4902-85A7-BB662F571EA0}" srcOrd="0" destOrd="0" presId="urn:microsoft.com/office/officeart/2005/8/layout/vList2"/>
    <dgm:cxn modelId="{BBA1B72C-9F27-4BA1-8F24-1EE84024CD33}" type="presOf" srcId="{F0058DFF-7AB0-478A-B51E-D7CB4157B0CA}" destId="{16EDD455-F9B6-431E-A9E8-6FE70515EF7A}" srcOrd="0" destOrd="0" presId="urn:microsoft.com/office/officeart/2005/8/layout/vList2"/>
    <dgm:cxn modelId="{64805F30-3A66-4057-9537-121FB864E768}" srcId="{D32F4B9A-BFA0-4CD7-A80E-A202D7723484}" destId="{F0058DFF-7AB0-478A-B51E-D7CB4157B0CA}" srcOrd="0" destOrd="0" parTransId="{35A33FE9-6130-419E-9854-C20727FBBC79}" sibTransId="{21DCE866-6BF3-4B83-B7B4-E5D435D98EF5}"/>
    <dgm:cxn modelId="{DF2AD731-A46A-4957-A5B3-4CC00103C858}" type="presOf" srcId="{D32F4B9A-BFA0-4CD7-A80E-A202D7723484}" destId="{0FBC4A62-C3D9-4698-A24E-8CB2CECCE7D5}" srcOrd="0" destOrd="0" presId="urn:microsoft.com/office/officeart/2005/8/layout/vList2"/>
    <dgm:cxn modelId="{C64B7263-FF41-4874-BA53-5B781FD2B606}" type="presOf" srcId="{67E50472-BDE8-49A3-8656-396BFA26DE4F}" destId="{7A8DAAD2-1400-4BFF-99AF-AC757D96BA0B}" srcOrd="0" destOrd="0" presId="urn:microsoft.com/office/officeart/2005/8/layout/vList2"/>
    <dgm:cxn modelId="{0289E344-1033-4A12-B3D8-B9E0C282DC80}" srcId="{D32F4B9A-BFA0-4CD7-A80E-A202D7723484}" destId="{67E50472-BDE8-49A3-8656-396BFA26DE4F}" srcOrd="5" destOrd="0" parTransId="{50A6D984-885A-4406-BA1A-81595F0B08B1}" sibTransId="{0A46C9F2-021C-4D6C-87A0-DBA4A0CEE713}"/>
    <dgm:cxn modelId="{E69AB552-69AE-4B44-8EE6-94704198D539}" type="presOf" srcId="{EF314A38-0B51-427A-8DBE-74755B7D7A5D}" destId="{0F537087-922C-4EAD-BE96-A9E0DA0EF3AD}" srcOrd="0" destOrd="0" presId="urn:microsoft.com/office/officeart/2005/8/layout/vList2"/>
    <dgm:cxn modelId="{4F964A59-2E0A-4B77-813B-1DE51CC713F5}" srcId="{D32F4B9A-BFA0-4CD7-A80E-A202D7723484}" destId="{EF314A38-0B51-427A-8DBE-74755B7D7A5D}" srcOrd="4" destOrd="0" parTransId="{1998DBBB-3ECA-44E2-AC79-7553A10B8A28}" sibTransId="{121D69CA-B8DB-4226-9EB0-B748C5B11D56}"/>
    <dgm:cxn modelId="{95D8CF93-0F06-4BAE-8A50-CCC4A3380CB7}" srcId="{D32F4B9A-BFA0-4CD7-A80E-A202D7723484}" destId="{64C2EAEF-6163-4D6A-8B63-ED634811843F}" srcOrd="1" destOrd="0" parTransId="{19E1F03D-60C4-41C5-BAED-104FAFAAE024}" sibTransId="{D4B30C34-FA4C-446A-9F6A-B20698C482FF}"/>
    <dgm:cxn modelId="{67CE0F9E-D712-459F-B879-F3CCE7F259BC}" type="presOf" srcId="{6C2D2180-0267-43B4-B8F4-4BACD020582E}" destId="{08101449-6B52-44E8-B6BE-1496E49AD159}" srcOrd="0" destOrd="0" presId="urn:microsoft.com/office/officeart/2005/8/layout/vList2"/>
    <dgm:cxn modelId="{95023AA9-FDFF-4B04-834E-FB7518A8A052}" type="presOf" srcId="{602588A6-8A9E-4003-9412-F5FD2F5CC0D3}" destId="{B472EF52-5E52-4372-82DD-FA86091BF364}"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03BCFF16-F13C-477B-80B5-8AF7A71E1D2B}" type="presParOf" srcId="{0FBC4A62-C3D9-4698-A24E-8CB2CECCE7D5}" destId="{16EDD455-F9B6-431E-A9E8-6FE70515EF7A}" srcOrd="0" destOrd="0" presId="urn:microsoft.com/office/officeart/2005/8/layout/vList2"/>
    <dgm:cxn modelId="{BEC7A022-D445-494F-9DA5-C30F178BB0F9}" type="presParOf" srcId="{0FBC4A62-C3D9-4698-A24E-8CB2CECCE7D5}" destId="{4F649831-1E12-4D2D-BFA2-135EB90A51EB}" srcOrd="1" destOrd="0" presId="urn:microsoft.com/office/officeart/2005/8/layout/vList2"/>
    <dgm:cxn modelId="{106718FD-A0D8-4B11-B5FD-FB80A88736AE}" type="presParOf" srcId="{0FBC4A62-C3D9-4698-A24E-8CB2CECCE7D5}" destId="{89660B13-D46F-4902-85A7-BB662F571EA0}" srcOrd="2" destOrd="0" presId="urn:microsoft.com/office/officeart/2005/8/layout/vList2"/>
    <dgm:cxn modelId="{ABCB13BC-F84A-4CB9-B4B1-CA1218F3E301}" type="presParOf" srcId="{0FBC4A62-C3D9-4698-A24E-8CB2CECCE7D5}" destId="{B7835F24-4C98-4402-9789-2006C543D1CB}" srcOrd="3" destOrd="0" presId="urn:microsoft.com/office/officeart/2005/8/layout/vList2"/>
    <dgm:cxn modelId="{5AC3557B-7EAC-425C-A6ED-F66AC52BC2BF}" type="presParOf" srcId="{0FBC4A62-C3D9-4698-A24E-8CB2CECCE7D5}" destId="{08101449-6B52-44E8-B6BE-1496E49AD159}" srcOrd="4" destOrd="0" presId="urn:microsoft.com/office/officeart/2005/8/layout/vList2"/>
    <dgm:cxn modelId="{F0DF822D-E49B-4123-848C-D07868051A89}" type="presParOf" srcId="{0FBC4A62-C3D9-4698-A24E-8CB2CECCE7D5}" destId="{E5CE76EE-D86C-4A9D-AE80-80E0AD985D80}" srcOrd="5" destOrd="0" presId="urn:microsoft.com/office/officeart/2005/8/layout/vList2"/>
    <dgm:cxn modelId="{3DDD31E4-52B1-4C24-9E92-746CBB0F0176}" type="presParOf" srcId="{0FBC4A62-C3D9-4698-A24E-8CB2CECCE7D5}" destId="{B472EF52-5E52-4372-82DD-FA86091BF364}" srcOrd="6" destOrd="0" presId="urn:microsoft.com/office/officeart/2005/8/layout/vList2"/>
    <dgm:cxn modelId="{9B617EF3-61BF-4E3A-B239-85E6F1C2746D}" type="presParOf" srcId="{0FBC4A62-C3D9-4698-A24E-8CB2CECCE7D5}" destId="{21F5425A-AB47-417A-8071-8357FFFF68E8}" srcOrd="7" destOrd="0" presId="urn:microsoft.com/office/officeart/2005/8/layout/vList2"/>
    <dgm:cxn modelId="{4D9E6518-4E4F-4C0D-92D2-5A2DDADE7A8E}" type="presParOf" srcId="{0FBC4A62-C3D9-4698-A24E-8CB2CECCE7D5}" destId="{0F537087-922C-4EAD-BE96-A9E0DA0EF3AD}" srcOrd="8" destOrd="0" presId="urn:microsoft.com/office/officeart/2005/8/layout/vList2"/>
    <dgm:cxn modelId="{A82E57D8-FC15-4452-B93A-E98EE47C6141}" type="presParOf" srcId="{0FBC4A62-C3D9-4698-A24E-8CB2CECCE7D5}" destId="{99BE9816-382C-483A-B434-08C6C832B2DD}" srcOrd="9" destOrd="0" presId="urn:microsoft.com/office/officeart/2005/8/layout/vList2"/>
    <dgm:cxn modelId="{AD362189-AF1C-45FF-B1CD-C65E91B642AE}" type="presParOf" srcId="{0FBC4A62-C3D9-4698-A24E-8CB2CECCE7D5}" destId="{7A8DAAD2-1400-4BFF-99AF-AC757D96BA0B}"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F0058DFF-7AB0-478A-B51E-D7CB4157B0CA}">
      <dgm:prSet phldrT="[Texto]">
        <dgm:style>
          <a:lnRef idx="2">
            <a:schemeClr val="accent2"/>
          </a:lnRef>
          <a:fillRef idx="1">
            <a:schemeClr val="lt1"/>
          </a:fillRef>
          <a:effectRef idx="0">
            <a:schemeClr val="accent2"/>
          </a:effectRef>
          <a:fontRef idx="minor">
            <a:schemeClr val="dk1"/>
          </a:fontRef>
        </dgm:style>
      </dgm:prSet>
      <dgm:spPr/>
      <dgm:t>
        <a:bodyPr/>
        <a:lstStyle/>
        <a:p>
          <a:r>
            <a:rPr lang="es-ES" dirty="0" err="1"/>
            <a:t>Handfestigkeit </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7E50472-BDE8-49A3-8656-396BFA26DE4F}">
      <dgm:prSet phldrT="[Texto]"/>
      <dgm:spPr/>
      <dgm:t>
        <a:bodyPr/>
        <a:lstStyle/>
        <a:p>
          <a:r>
            <a:rPr lang="es-ES" dirty="0" err="1"/>
            <a:t>Diese Elemente summieren sich </a:t>
          </a:r>
          <a:endParaRPr lang="en-US" dirty="0"/>
        </a:p>
      </dgm:t>
    </dgm:pt>
    <dgm:pt modelId="{50A6D984-885A-4406-BA1A-81595F0B08B1}" type="parTrans" cxnId="{0289E344-1033-4A12-B3D8-B9E0C282DC80}">
      <dgm:prSet/>
      <dgm:spPr/>
      <dgm:t>
        <a:bodyPr/>
        <a:lstStyle/>
        <a:p>
          <a:endParaRPr lang="en-US"/>
        </a:p>
      </dgm:t>
    </dgm:pt>
    <dgm:pt modelId="{0A46C9F2-021C-4D6C-87A0-DBA4A0CEE713}" type="sibTrans" cxnId="{0289E344-1033-4A12-B3D8-B9E0C282DC80}">
      <dgm:prSet/>
      <dgm:spPr/>
      <dgm:t>
        <a:bodyPr/>
        <a:lstStyle/>
        <a:p>
          <a:endParaRPr lang="en-US"/>
        </a:p>
      </dgm:t>
    </dgm:pt>
    <dgm:pt modelId="{64C2EAEF-6163-4D6A-8B63-ED634811843F}">
      <dgm:prSet/>
      <dgm:spPr/>
      <dgm:t>
        <a:bodyPr/>
        <a:lstStyle/>
        <a:p>
          <a:r>
            <a:rPr lang="en-GB" dirty="0"/>
            <a:t>Handdynamometer </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dirty="0">
              <a:solidFill>
                <a:schemeClr val="tx1"/>
              </a:solidFill>
              <a:effectLst/>
              <a:latin typeface="Gill Sans" charset="0"/>
              <a:ea typeface="+mn-ea"/>
              <a:cs typeface="+mn-cs"/>
            </a:rPr>
            <a:t>Maximale Handkraft während 1 Sekunde </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dirty="0">
              <a:solidFill>
                <a:schemeClr val="tx1"/>
              </a:solidFill>
              <a:effectLst/>
              <a:latin typeface="Gill Sans" charset="0"/>
              <a:ea typeface="+mn-ea"/>
              <a:cs typeface="+mn-cs"/>
            </a:rPr>
            <a:t>Maximale Festigkeit in Newton </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EF314A38-0B51-427A-8DBE-74755B7D7A5D}">
      <dgm:prSet/>
      <dgm:spPr/>
      <dgm:t>
        <a:bodyPr/>
        <a:lstStyle/>
        <a:p>
          <a:r>
            <a:rPr lang="es-ES" dirty="0"/>
            <a:t>Normale Daten </a:t>
          </a:r>
          <a:endParaRPr lang="en-US" dirty="0"/>
        </a:p>
      </dgm:t>
    </dgm:pt>
    <dgm:pt modelId="{1998DBBB-3ECA-44E2-AC79-7553A10B8A28}" type="parTrans" cxnId="{4F964A59-2E0A-4B77-813B-1DE51CC713F5}">
      <dgm:prSet/>
      <dgm:spPr/>
      <dgm:t>
        <a:bodyPr/>
        <a:lstStyle/>
        <a:p>
          <a:endParaRPr lang="en-US"/>
        </a:p>
      </dgm:t>
    </dgm:pt>
    <dgm:pt modelId="{121D69CA-B8DB-4226-9EB0-B748C5B11D56}" type="sibTrans" cxnId="{4F964A59-2E0A-4B77-813B-1DE51CC713F5}">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6">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6">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6">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6">
        <dgm:presLayoutVars>
          <dgm:chMax val="0"/>
          <dgm:bulletEnabled val="1"/>
        </dgm:presLayoutVars>
      </dgm:prSet>
      <dgm:spPr/>
    </dgm:pt>
    <dgm:pt modelId="{21F5425A-AB47-417A-8071-8357FFFF68E8}" type="pres">
      <dgm:prSet presAssocID="{073027C6-E5F9-45BA-BEA1-1A06AF0B45CF}" presName="spacer" presStyleCnt="0"/>
      <dgm:spPr/>
    </dgm:pt>
    <dgm:pt modelId="{0F537087-922C-4EAD-BE96-A9E0DA0EF3AD}" type="pres">
      <dgm:prSet presAssocID="{EF314A38-0B51-427A-8DBE-74755B7D7A5D}" presName="parentText" presStyleLbl="node1" presStyleIdx="4" presStyleCnt="6">
        <dgm:presLayoutVars>
          <dgm:chMax val="0"/>
          <dgm:bulletEnabled val="1"/>
        </dgm:presLayoutVars>
      </dgm:prSet>
      <dgm:spPr/>
    </dgm:pt>
    <dgm:pt modelId="{99BE9816-382C-483A-B434-08C6C832B2DD}" type="pres">
      <dgm:prSet presAssocID="{121D69CA-B8DB-4226-9EB0-B748C5B11D56}" presName="spacer" presStyleCnt="0"/>
      <dgm:spPr/>
    </dgm:pt>
    <dgm:pt modelId="{7A8DAAD2-1400-4BFF-99AF-AC757D96BA0B}" type="pres">
      <dgm:prSet presAssocID="{67E50472-BDE8-49A3-8656-396BFA26DE4F}" presName="parentText" presStyleLbl="node1" presStyleIdx="5" presStyleCnt="6">
        <dgm:presLayoutVars>
          <dgm:chMax val="0"/>
          <dgm:bulletEnabled val="1"/>
        </dgm:presLayoutVars>
      </dgm:prSet>
      <dgm:spPr/>
    </dgm:pt>
  </dgm:ptLst>
  <dgm:cxnLst>
    <dgm:cxn modelId="{0A038012-596B-4B91-9A34-2A2A8409B7E2}" type="presOf" srcId="{64C2EAEF-6163-4D6A-8B63-ED634811843F}" destId="{89660B13-D46F-4902-85A7-BB662F571EA0}" srcOrd="0" destOrd="0" presId="urn:microsoft.com/office/officeart/2005/8/layout/vList2"/>
    <dgm:cxn modelId="{BBA1B72C-9F27-4BA1-8F24-1EE84024CD33}" type="presOf" srcId="{F0058DFF-7AB0-478A-B51E-D7CB4157B0CA}" destId="{16EDD455-F9B6-431E-A9E8-6FE70515EF7A}" srcOrd="0" destOrd="0" presId="urn:microsoft.com/office/officeart/2005/8/layout/vList2"/>
    <dgm:cxn modelId="{64805F30-3A66-4057-9537-121FB864E768}" srcId="{D32F4B9A-BFA0-4CD7-A80E-A202D7723484}" destId="{F0058DFF-7AB0-478A-B51E-D7CB4157B0CA}" srcOrd="0" destOrd="0" parTransId="{35A33FE9-6130-419E-9854-C20727FBBC79}" sibTransId="{21DCE866-6BF3-4B83-B7B4-E5D435D98EF5}"/>
    <dgm:cxn modelId="{DF2AD731-A46A-4957-A5B3-4CC00103C858}" type="presOf" srcId="{D32F4B9A-BFA0-4CD7-A80E-A202D7723484}" destId="{0FBC4A62-C3D9-4698-A24E-8CB2CECCE7D5}" srcOrd="0" destOrd="0" presId="urn:microsoft.com/office/officeart/2005/8/layout/vList2"/>
    <dgm:cxn modelId="{C64B7263-FF41-4874-BA53-5B781FD2B606}" type="presOf" srcId="{67E50472-BDE8-49A3-8656-396BFA26DE4F}" destId="{7A8DAAD2-1400-4BFF-99AF-AC757D96BA0B}" srcOrd="0" destOrd="0" presId="urn:microsoft.com/office/officeart/2005/8/layout/vList2"/>
    <dgm:cxn modelId="{0289E344-1033-4A12-B3D8-B9E0C282DC80}" srcId="{D32F4B9A-BFA0-4CD7-A80E-A202D7723484}" destId="{67E50472-BDE8-49A3-8656-396BFA26DE4F}" srcOrd="5" destOrd="0" parTransId="{50A6D984-885A-4406-BA1A-81595F0B08B1}" sibTransId="{0A46C9F2-021C-4D6C-87A0-DBA4A0CEE713}"/>
    <dgm:cxn modelId="{E69AB552-69AE-4B44-8EE6-94704198D539}" type="presOf" srcId="{EF314A38-0B51-427A-8DBE-74755B7D7A5D}" destId="{0F537087-922C-4EAD-BE96-A9E0DA0EF3AD}" srcOrd="0" destOrd="0" presId="urn:microsoft.com/office/officeart/2005/8/layout/vList2"/>
    <dgm:cxn modelId="{4F964A59-2E0A-4B77-813B-1DE51CC713F5}" srcId="{D32F4B9A-BFA0-4CD7-A80E-A202D7723484}" destId="{EF314A38-0B51-427A-8DBE-74755B7D7A5D}" srcOrd="4" destOrd="0" parTransId="{1998DBBB-3ECA-44E2-AC79-7553A10B8A28}" sibTransId="{121D69CA-B8DB-4226-9EB0-B748C5B11D56}"/>
    <dgm:cxn modelId="{95D8CF93-0F06-4BAE-8A50-CCC4A3380CB7}" srcId="{D32F4B9A-BFA0-4CD7-A80E-A202D7723484}" destId="{64C2EAEF-6163-4D6A-8B63-ED634811843F}" srcOrd="1" destOrd="0" parTransId="{19E1F03D-60C4-41C5-BAED-104FAFAAE024}" sibTransId="{D4B30C34-FA4C-446A-9F6A-B20698C482FF}"/>
    <dgm:cxn modelId="{67CE0F9E-D712-459F-B879-F3CCE7F259BC}" type="presOf" srcId="{6C2D2180-0267-43B4-B8F4-4BACD020582E}" destId="{08101449-6B52-44E8-B6BE-1496E49AD159}" srcOrd="0" destOrd="0" presId="urn:microsoft.com/office/officeart/2005/8/layout/vList2"/>
    <dgm:cxn modelId="{95023AA9-FDFF-4B04-834E-FB7518A8A052}" type="presOf" srcId="{602588A6-8A9E-4003-9412-F5FD2F5CC0D3}" destId="{B472EF52-5E52-4372-82DD-FA86091BF364}"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03BCFF16-F13C-477B-80B5-8AF7A71E1D2B}" type="presParOf" srcId="{0FBC4A62-C3D9-4698-A24E-8CB2CECCE7D5}" destId="{16EDD455-F9B6-431E-A9E8-6FE70515EF7A}" srcOrd="0" destOrd="0" presId="urn:microsoft.com/office/officeart/2005/8/layout/vList2"/>
    <dgm:cxn modelId="{BEC7A022-D445-494F-9DA5-C30F178BB0F9}" type="presParOf" srcId="{0FBC4A62-C3D9-4698-A24E-8CB2CECCE7D5}" destId="{4F649831-1E12-4D2D-BFA2-135EB90A51EB}" srcOrd="1" destOrd="0" presId="urn:microsoft.com/office/officeart/2005/8/layout/vList2"/>
    <dgm:cxn modelId="{106718FD-A0D8-4B11-B5FD-FB80A88736AE}" type="presParOf" srcId="{0FBC4A62-C3D9-4698-A24E-8CB2CECCE7D5}" destId="{89660B13-D46F-4902-85A7-BB662F571EA0}" srcOrd="2" destOrd="0" presId="urn:microsoft.com/office/officeart/2005/8/layout/vList2"/>
    <dgm:cxn modelId="{ABCB13BC-F84A-4CB9-B4B1-CA1218F3E301}" type="presParOf" srcId="{0FBC4A62-C3D9-4698-A24E-8CB2CECCE7D5}" destId="{B7835F24-4C98-4402-9789-2006C543D1CB}" srcOrd="3" destOrd="0" presId="urn:microsoft.com/office/officeart/2005/8/layout/vList2"/>
    <dgm:cxn modelId="{5AC3557B-7EAC-425C-A6ED-F66AC52BC2BF}" type="presParOf" srcId="{0FBC4A62-C3D9-4698-A24E-8CB2CECCE7D5}" destId="{08101449-6B52-44E8-B6BE-1496E49AD159}" srcOrd="4" destOrd="0" presId="urn:microsoft.com/office/officeart/2005/8/layout/vList2"/>
    <dgm:cxn modelId="{F0DF822D-E49B-4123-848C-D07868051A89}" type="presParOf" srcId="{0FBC4A62-C3D9-4698-A24E-8CB2CECCE7D5}" destId="{E5CE76EE-D86C-4A9D-AE80-80E0AD985D80}" srcOrd="5" destOrd="0" presId="urn:microsoft.com/office/officeart/2005/8/layout/vList2"/>
    <dgm:cxn modelId="{3DDD31E4-52B1-4C24-9E92-746CBB0F0176}" type="presParOf" srcId="{0FBC4A62-C3D9-4698-A24E-8CB2CECCE7D5}" destId="{B472EF52-5E52-4372-82DD-FA86091BF364}" srcOrd="6" destOrd="0" presId="urn:microsoft.com/office/officeart/2005/8/layout/vList2"/>
    <dgm:cxn modelId="{9B617EF3-61BF-4E3A-B239-85E6F1C2746D}" type="presParOf" srcId="{0FBC4A62-C3D9-4698-A24E-8CB2CECCE7D5}" destId="{21F5425A-AB47-417A-8071-8357FFFF68E8}" srcOrd="7" destOrd="0" presId="urn:microsoft.com/office/officeart/2005/8/layout/vList2"/>
    <dgm:cxn modelId="{4D9E6518-4E4F-4C0D-92D2-5A2DDADE7A8E}" type="presParOf" srcId="{0FBC4A62-C3D9-4698-A24E-8CB2CECCE7D5}" destId="{0F537087-922C-4EAD-BE96-A9E0DA0EF3AD}" srcOrd="8" destOrd="0" presId="urn:microsoft.com/office/officeart/2005/8/layout/vList2"/>
    <dgm:cxn modelId="{A82E57D8-FC15-4452-B93A-E98EE47C6141}" type="presParOf" srcId="{0FBC4A62-C3D9-4698-A24E-8CB2CECCE7D5}" destId="{99BE9816-382C-483A-B434-08C6C832B2DD}" srcOrd="9" destOrd="0" presId="urn:microsoft.com/office/officeart/2005/8/layout/vList2"/>
    <dgm:cxn modelId="{AD362189-AF1C-45FF-B1CD-C65E91B642AE}" type="presParOf" srcId="{0FBC4A62-C3D9-4698-A24E-8CB2CECCE7D5}" destId="{7A8DAAD2-1400-4BFF-99AF-AC757D96BA0B}" srcOrd="1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2" qsCatId="simple" csTypeId="urn:microsoft.com/office/officeart/2005/8/colors/accent5_1" csCatId="accent5" phldr="1"/>
      <dgm:spPr/>
      <dgm:t>
        <a:bodyPr/>
        <a:lstStyle/>
        <a:p>
          <a:endParaRPr lang="en-US"/>
        </a:p>
      </dgm:t>
    </dgm:pt>
    <dgm:pt modelId="{F0058DFF-7AB0-478A-B51E-D7CB4157B0CA}">
      <dgm:prSet phldrT="[Texto]"/>
      <dgm:spPr/>
      <dgm:t>
        <a:bodyPr/>
        <a:lstStyle/>
        <a:p>
          <a:r>
            <a:rPr lang="en-GB" dirty="0">
              <a:solidFill>
                <a:schemeClr val="tx1"/>
              </a:solidFill>
              <a:effectLst/>
              <a:latin typeface="Gill Sans" charset="0"/>
              <a:ea typeface="+mn-ea"/>
              <a:cs typeface="+mn-cs"/>
            </a:rPr>
            <a:t>Beurteilung der Aktivitäten des täglichen Lebens </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4C2EAEF-6163-4D6A-8B63-ED634811843F}">
      <dgm:prSet/>
      <dgm:spPr/>
      <dgm:t>
        <a:bodyPr/>
        <a:lstStyle/>
        <a:p>
          <a:r>
            <a:rPr lang="en-GB" dirty="0">
              <a:solidFill>
                <a:schemeClr val="tx1"/>
              </a:solidFill>
              <a:effectLst/>
              <a:latin typeface="Gill Sans" charset="0"/>
              <a:ea typeface="+mn-ea"/>
              <a:cs typeface="+mn-cs"/>
            </a:rPr>
            <a:t>Beurteilung der Gleichgewichtsfunktion </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dirty="0">
              <a:solidFill>
                <a:schemeClr val="tx1"/>
              </a:solidFill>
              <a:effectLst/>
              <a:latin typeface="Gill Sans" charset="0"/>
              <a:ea typeface="+mn-ea"/>
              <a:cs typeface="+mn-cs"/>
            </a:rPr>
            <a:t>Beurteilung der Beweglichkeit der oberen und unteren Gliedmaßen sowie der Wirbelsäule </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dirty="0">
              <a:solidFill>
                <a:schemeClr val="tx1"/>
              </a:solidFill>
              <a:effectLst/>
              <a:latin typeface="Gill Sans" charset="0"/>
              <a:ea typeface="+mn-ea"/>
              <a:cs typeface="+mn-cs"/>
            </a:rPr>
            <a:t>Kraftbeurteilung in den oberen und unteren Gliedmaßen sowie der Wirbelsäule </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4">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4">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4">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4">
        <dgm:presLayoutVars>
          <dgm:chMax val="0"/>
          <dgm:bulletEnabled val="1"/>
        </dgm:presLayoutVars>
      </dgm:prSet>
      <dgm:spPr/>
    </dgm:pt>
  </dgm:ptLst>
  <dgm:cxnLst>
    <dgm:cxn modelId="{0A038012-596B-4B91-9A34-2A2A8409B7E2}" type="presOf" srcId="{64C2EAEF-6163-4D6A-8B63-ED634811843F}" destId="{89660B13-D46F-4902-85A7-BB662F571EA0}" srcOrd="0" destOrd="0" presId="urn:microsoft.com/office/officeart/2005/8/layout/vList2"/>
    <dgm:cxn modelId="{BBA1B72C-9F27-4BA1-8F24-1EE84024CD33}" type="presOf" srcId="{F0058DFF-7AB0-478A-B51E-D7CB4157B0CA}" destId="{16EDD455-F9B6-431E-A9E8-6FE70515EF7A}" srcOrd="0" destOrd="0" presId="urn:microsoft.com/office/officeart/2005/8/layout/vList2"/>
    <dgm:cxn modelId="{64805F30-3A66-4057-9537-121FB864E768}" srcId="{D32F4B9A-BFA0-4CD7-A80E-A202D7723484}" destId="{F0058DFF-7AB0-478A-B51E-D7CB4157B0CA}" srcOrd="0" destOrd="0" parTransId="{35A33FE9-6130-419E-9854-C20727FBBC79}" sibTransId="{21DCE866-6BF3-4B83-B7B4-E5D435D98EF5}"/>
    <dgm:cxn modelId="{DF2AD731-A46A-4957-A5B3-4CC00103C858}" type="presOf" srcId="{D32F4B9A-BFA0-4CD7-A80E-A202D7723484}" destId="{0FBC4A62-C3D9-4698-A24E-8CB2CECCE7D5}" srcOrd="0" destOrd="0" presId="urn:microsoft.com/office/officeart/2005/8/layout/vList2"/>
    <dgm:cxn modelId="{95D8CF93-0F06-4BAE-8A50-CCC4A3380CB7}" srcId="{D32F4B9A-BFA0-4CD7-A80E-A202D7723484}" destId="{64C2EAEF-6163-4D6A-8B63-ED634811843F}" srcOrd="1" destOrd="0" parTransId="{19E1F03D-60C4-41C5-BAED-104FAFAAE024}" sibTransId="{D4B30C34-FA4C-446A-9F6A-B20698C482FF}"/>
    <dgm:cxn modelId="{67CE0F9E-D712-459F-B879-F3CCE7F259BC}" type="presOf" srcId="{6C2D2180-0267-43B4-B8F4-4BACD020582E}" destId="{08101449-6B52-44E8-B6BE-1496E49AD159}" srcOrd="0" destOrd="0" presId="urn:microsoft.com/office/officeart/2005/8/layout/vList2"/>
    <dgm:cxn modelId="{95023AA9-FDFF-4B04-834E-FB7518A8A052}" type="presOf" srcId="{602588A6-8A9E-4003-9412-F5FD2F5CC0D3}" destId="{B472EF52-5E52-4372-82DD-FA86091BF364}"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03BCFF16-F13C-477B-80B5-8AF7A71E1D2B}" type="presParOf" srcId="{0FBC4A62-C3D9-4698-A24E-8CB2CECCE7D5}" destId="{16EDD455-F9B6-431E-A9E8-6FE70515EF7A}" srcOrd="0" destOrd="0" presId="urn:microsoft.com/office/officeart/2005/8/layout/vList2"/>
    <dgm:cxn modelId="{BEC7A022-D445-494F-9DA5-C30F178BB0F9}" type="presParOf" srcId="{0FBC4A62-C3D9-4698-A24E-8CB2CECCE7D5}" destId="{4F649831-1E12-4D2D-BFA2-135EB90A51EB}" srcOrd="1" destOrd="0" presId="urn:microsoft.com/office/officeart/2005/8/layout/vList2"/>
    <dgm:cxn modelId="{106718FD-A0D8-4B11-B5FD-FB80A88736AE}" type="presParOf" srcId="{0FBC4A62-C3D9-4698-A24E-8CB2CECCE7D5}" destId="{89660B13-D46F-4902-85A7-BB662F571EA0}" srcOrd="2" destOrd="0" presId="urn:microsoft.com/office/officeart/2005/8/layout/vList2"/>
    <dgm:cxn modelId="{ABCB13BC-F84A-4CB9-B4B1-CA1218F3E301}" type="presParOf" srcId="{0FBC4A62-C3D9-4698-A24E-8CB2CECCE7D5}" destId="{B7835F24-4C98-4402-9789-2006C543D1CB}" srcOrd="3" destOrd="0" presId="urn:microsoft.com/office/officeart/2005/8/layout/vList2"/>
    <dgm:cxn modelId="{5AC3557B-7EAC-425C-A6ED-F66AC52BC2BF}" type="presParOf" srcId="{0FBC4A62-C3D9-4698-A24E-8CB2CECCE7D5}" destId="{08101449-6B52-44E8-B6BE-1496E49AD159}" srcOrd="4" destOrd="0" presId="urn:microsoft.com/office/officeart/2005/8/layout/vList2"/>
    <dgm:cxn modelId="{F0DF822D-E49B-4123-848C-D07868051A89}" type="presParOf" srcId="{0FBC4A62-C3D9-4698-A24E-8CB2CECCE7D5}" destId="{E5CE76EE-D86C-4A9D-AE80-80E0AD985D80}" srcOrd="5" destOrd="0" presId="urn:microsoft.com/office/officeart/2005/8/layout/vList2"/>
    <dgm:cxn modelId="{3DDD31E4-52B1-4C24-9E92-746CBB0F0176}" type="presParOf" srcId="{0FBC4A62-C3D9-4698-A24E-8CB2CECCE7D5}" destId="{B472EF52-5E52-4372-82DD-FA86091BF36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2F4B9A-BFA0-4CD7-A80E-A202D7723484}" type="doc">
      <dgm:prSet loTypeId="urn:microsoft.com/office/officeart/2005/8/layout/pList1" loCatId="list" qsTypeId="urn:microsoft.com/office/officeart/2005/8/quickstyle/simple2" qsCatId="simple" csTypeId="urn:microsoft.com/office/officeart/2005/8/colors/accent5_1" csCatId="accent5" phldr="1"/>
      <dgm:spPr/>
      <dgm:t>
        <a:bodyPr/>
        <a:lstStyle/>
        <a:p>
          <a:endParaRPr lang="en-US"/>
        </a:p>
      </dgm:t>
    </dgm:pt>
    <dgm:pt modelId="{64C2EAEF-6163-4D6A-8B63-ED634811843F}">
      <dgm:prSet/>
      <dgm:spPr/>
      <dgm:t>
        <a:bodyPr/>
        <a:lstStyle/>
        <a:p>
          <a:r>
            <a:rPr lang="en-GB" dirty="0">
              <a:solidFill>
                <a:schemeClr val="tx1"/>
              </a:solidFill>
              <a:effectLst/>
              <a:latin typeface="Gill Sans" charset="0"/>
              <a:ea typeface="+mn-ea"/>
              <a:cs typeface="+mn-cs"/>
            </a:rPr>
            <a:t>Sportlich </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dirty="0">
              <a:solidFill>
                <a:schemeClr val="tx1"/>
              </a:solidFill>
              <a:effectLst/>
              <a:latin typeface="Gill Sans" charset="0"/>
              <a:ea typeface="+mn-ea"/>
              <a:cs typeface="+mn-cs"/>
            </a:rPr>
            <a:t>Ergonomisch </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dirty="0">
              <a:solidFill>
                <a:schemeClr val="tx1"/>
              </a:solidFill>
              <a:effectLst/>
              <a:latin typeface="Gill Sans" charset="0"/>
              <a:ea typeface="+mn-ea"/>
              <a:cs typeface="+mn-cs"/>
            </a:rPr>
            <a:t>Untersuchung </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5E79C370-344B-47B2-BF51-B7508028ADD0}" type="pres">
      <dgm:prSet presAssocID="{D32F4B9A-BFA0-4CD7-A80E-A202D7723484}" presName="Name0" presStyleCnt="0">
        <dgm:presLayoutVars>
          <dgm:dir/>
          <dgm:resizeHandles val="exact"/>
        </dgm:presLayoutVars>
      </dgm:prSet>
      <dgm:spPr/>
    </dgm:pt>
    <dgm:pt modelId="{1079D143-DB57-4000-AB54-9A4BF8BD6322}" type="pres">
      <dgm:prSet presAssocID="{64C2EAEF-6163-4D6A-8B63-ED634811843F}" presName="compNode" presStyleCnt="0"/>
      <dgm:spPr/>
    </dgm:pt>
    <dgm:pt modelId="{E031BFD8-D4E2-4757-9731-E2D2E4EBE87B}" type="pres">
      <dgm:prSet presAssocID="{64C2EAEF-6163-4D6A-8B63-ED634811843F}" presName="pictRect" presStyleLbl="node1" presStyleIdx="0" presStyleCnt="3"/>
      <dgm:spPr>
        <a:blipFill>
          <a:blip xmlns:r="http://schemas.openxmlformats.org/officeDocument/2006/relationships" r:embed="rId1"/>
          <a:srcRect/>
          <a:stretch>
            <a:fillRect t="-7000" b="-7000"/>
          </a:stretch>
        </a:blipFill>
      </dgm:spPr>
    </dgm:pt>
    <dgm:pt modelId="{8E884F79-664A-4D74-A982-6488F9E9EE5A}" type="pres">
      <dgm:prSet presAssocID="{64C2EAEF-6163-4D6A-8B63-ED634811843F}" presName="textRect" presStyleLbl="revTx" presStyleIdx="0" presStyleCnt="3">
        <dgm:presLayoutVars>
          <dgm:bulletEnabled val="1"/>
        </dgm:presLayoutVars>
      </dgm:prSet>
      <dgm:spPr/>
    </dgm:pt>
    <dgm:pt modelId="{BD16BF1A-C626-4D79-A54B-BAA0BC67A6D3}" type="pres">
      <dgm:prSet presAssocID="{D4B30C34-FA4C-446A-9F6A-B20698C482FF}" presName="sibTrans" presStyleLbl="sibTrans2D1" presStyleIdx="0" presStyleCnt="0"/>
      <dgm:spPr/>
    </dgm:pt>
    <dgm:pt modelId="{65040125-4376-4074-BF14-A2E4B37C793B}" type="pres">
      <dgm:prSet presAssocID="{6C2D2180-0267-43B4-B8F4-4BACD020582E}" presName="compNode" presStyleCnt="0"/>
      <dgm:spPr/>
    </dgm:pt>
    <dgm:pt modelId="{610A25C5-70E3-4F50-AD4E-AF3E79AF7F18}" type="pres">
      <dgm:prSet presAssocID="{6C2D2180-0267-43B4-B8F4-4BACD020582E}" presName="pictRect" presStyleLbl="node1" presStyleIdx="1" presStyleCnt="3"/>
      <dgm:spPr>
        <a:blipFill>
          <a:blip xmlns:r="http://schemas.openxmlformats.org/officeDocument/2006/relationships" r:embed="rId2"/>
          <a:srcRect/>
          <a:stretch>
            <a:fillRect t="-2000" b="-2000"/>
          </a:stretch>
        </a:blipFill>
      </dgm:spPr>
    </dgm:pt>
    <dgm:pt modelId="{463D8BE5-51E1-4327-A57E-4DFD83D1D880}" type="pres">
      <dgm:prSet presAssocID="{6C2D2180-0267-43B4-B8F4-4BACD020582E}" presName="textRect" presStyleLbl="revTx" presStyleIdx="1" presStyleCnt="3">
        <dgm:presLayoutVars>
          <dgm:bulletEnabled val="1"/>
        </dgm:presLayoutVars>
      </dgm:prSet>
      <dgm:spPr/>
    </dgm:pt>
    <dgm:pt modelId="{BB51199A-8899-4603-A10F-BE0BDAE47FA8}" type="pres">
      <dgm:prSet presAssocID="{CB0B3458-FB02-4ED7-B3A3-7F8B705B862F}" presName="sibTrans" presStyleLbl="sibTrans2D1" presStyleIdx="0" presStyleCnt="0"/>
      <dgm:spPr/>
    </dgm:pt>
    <dgm:pt modelId="{97008C0E-EB8C-4B44-A073-0CD119E12578}" type="pres">
      <dgm:prSet presAssocID="{602588A6-8A9E-4003-9412-F5FD2F5CC0D3}" presName="compNode" presStyleCnt="0"/>
      <dgm:spPr/>
    </dgm:pt>
    <dgm:pt modelId="{C6FAD779-C1FA-4FD1-AD01-64681AFF2EAA}" type="pres">
      <dgm:prSet presAssocID="{602588A6-8A9E-4003-9412-F5FD2F5CC0D3}" presName="pictRect" presStyleLbl="node1" presStyleIdx="2" presStyleCnt="3"/>
      <dgm:spPr>
        <a:blipFill>
          <a:blip xmlns:r="http://schemas.openxmlformats.org/officeDocument/2006/relationships" r:embed="rId3"/>
          <a:srcRect/>
          <a:stretch>
            <a:fillRect/>
          </a:stretch>
        </a:blipFill>
      </dgm:spPr>
    </dgm:pt>
    <dgm:pt modelId="{806E6D92-23F8-4759-8D22-19994116701B}" type="pres">
      <dgm:prSet presAssocID="{602588A6-8A9E-4003-9412-F5FD2F5CC0D3}" presName="textRect" presStyleLbl="revTx" presStyleIdx="2" presStyleCnt="3">
        <dgm:presLayoutVars>
          <dgm:bulletEnabled val="1"/>
        </dgm:presLayoutVars>
      </dgm:prSet>
      <dgm:spPr/>
    </dgm:pt>
  </dgm:ptLst>
  <dgm:cxnLst>
    <dgm:cxn modelId="{50596B0C-02A2-49A8-A0E0-A8CC06C54652}" type="presOf" srcId="{CB0B3458-FB02-4ED7-B3A3-7F8B705B862F}" destId="{BB51199A-8899-4603-A10F-BE0BDAE47FA8}" srcOrd="0" destOrd="0" presId="urn:microsoft.com/office/officeart/2005/8/layout/pList1"/>
    <dgm:cxn modelId="{8390081F-AA88-4C65-A29D-93E0DBFB90AB}" type="presOf" srcId="{6C2D2180-0267-43B4-B8F4-4BACD020582E}" destId="{463D8BE5-51E1-4327-A57E-4DFD83D1D880}" srcOrd="0" destOrd="0" presId="urn:microsoft.com/office/officeart/2005/8/layout/pList1"/>
    <dgm:cxn modelId="{ED5B3884-43D5-421F-ADA4-5F632E924330}" type="presOf" srcId="{D4B30C34-FA4C-446A-9F6A-B20698C482FF}" destId="{BD16BF1A-C626-4D79-A54B-BAA0BC67A6D3}" srcOrd="0" destOrd="0" presId="urn:microsoft.com/office/officeart/2005/8/layout/pList1"/>
    <dgm:cxn modelId="{95D8CF93-0F06-4BAE-8A50-CCC4A3380CB7}" srcId="{D32F4B9A-BFA0-4CD7-A80E-A202D7723484}" destId="{64C2EAEF-6163-4D6A-8B63-ED634811843F}" srcOrd="0" destOrd="0" parTransId="{19E1F03D-60C4-41C5-BAED-104FAFAAE024}" sibTransId="{D4B30C34-FA4C-446A-9F6A-B20698C482FF}"/>
    <dgm:cxn modelId="{42C9B8C5-73E0-47C1-A117-5C5BE48CB1F0}" srcId="{D32F4B9A-BFA0-4CD7-A80E-A202D7723484}" destId="{602588A6-8A9E-4003-9412-F5FD2F5CC0D3}" srcOrd="2" destOrd="0" parTransId="{42BE1776-B6ED-4A2B-97AA-5C4295431669}" sibTransId="{073027C6-E5F9-45BA-BEA1-1A06AF0B45CF}"/>
    <dgm:cxn modelId="{B8C450D8-95CA-483F-934D-CB48F580DAD1}" srcId="{D32F4B9A-BFA0-4CD7-A80E-A202D7723484}" destId="{6C2D2180-0267-43B4-B8F4-4BACD020582E}" srcOrd="1" destOrd="0" parTransId="{5C279DD8-FA73-4A81-B19E-921AA6889D3B}" sibTransId="{CB0B3458-FB02-4ED7-B3A3-7F8B705B862F}"/>
    <dgm:cxn modelId="{546296D9-F2A3-4E7C-922B-210D5EE9CD1B}" type="presOf" srcId="{602588A6-8A9E-4003-9412-F5FD2F5CC0D3}" destId="{806E6D92-23F8-4759-8D22-19994116701B}" srcOrd="0" destOrd="0" presId="urn:microsoft.com/office/officeart/2005/8/layout/pList1"/>
    <dgm:cxn modelId="{D99C68F0-5AD3-4B1F-BA59-19639C028F7D}" type="presOf" srcId="{64C2EAEF-6163-4D6A-8B63-ED634811843F}" destId="{8E884F79-664A-4D74-A982-6488F9E9EE5A}" srcOrd="0" destOrd="0" presId="urn:microsoft.com/office/officeart/2005/8/layout/pList1"/>
    <dgm:cxn modelId="{CA2259F4-AD47-483E-BF9C-CAA84C799FFE}" type="presOf" srcId="{D32F4B9A-BFA0-4CD7-A80E-A202D7723484}" destId="{5E79C370-344B-47B2-BF51-B7508028ADD0}" srcOrd="0" destOrd="0" presId="urn:microsoft.com/office/officeart/2005/8/layout/pList1"/>
    <dgm:cxn modelId="{201E8893-8E28-4F27-A670-6710E279B6BE}" type="presParOf" srcId="{5E79C370-344B-47B2-BF51-B7508028ADD0}" destId="{1079D143-DB57-4000-AB54-9A4BF8BD6322}" srcOrd="0" destOrd="0" presId="urn:microsoft.com/office/officeart/2005/8/layout/pList1"/>
    <dgm:cxn modelId="{700BB497-00C2-46A7-A39D-A4A5980DA405}" type="presParOf" srcId="{1079D143-DB57-4000-AB54-9A4BF8BD6322}" destId="{E031BFD8-D4E2-4757-9731-E2D2E4EBE87B}" srcOrd="0" destOrd="0" presId="urn:microsoft.com/office/officeart/2005/8/layout/pList1"/>
    <dgm:cxn modelId="{CCDDE8E5-0230-48BB-8E56-936C6C2510ED}" type="presParOf" srcId="{1079D143-DB57-4000-AB54-9A4BF8BD6322}" destId="{8E884F79-664A-4D74-A982-6488F9E9EE5A}" srcOrd="1" destOrd="0" presId="urn:microsoft.com/office/officeart/2005/8/layout/pList1"/>
    <dgm:cxn modelId="{BD871451-39BD-4290-93FB-DF43C92D3305}" type="presParOf" srcId="{5E79C370-344B-47B2-BF51-B7508028ADD0}" destId="{BD16BF1A-C626-4D79-A54B-BAA0BC67A6D3}" srcOrd="1" destOrd="0" presId="urn:microsoft.com/office/officeart/2005/8/layout/pList1"/>
    <dgm:cxn modelId="{33073CF2-2A07-402A-B0D3-35585574591E}" type="presParOf" srcId="{5E79C370-344B-47B2-BF51-B7508028ADD0}" destId="{65040125-4376-4074-BF14-A2E4B37C793B}" srcOrd="2" destOrd="0" presId="urn:microsoft.com/office/officeart/2005/8/layout/pList1"/>
    <dgm:cxn modelId="{6C98A404-6E59-4186-8EB9-4C410C4A4284}" type="presParOf" srcId="{65040125-4376-4074-BF14-A2E4B37C793B}" destId="{610A25C5-70E3-4F50-AD4E-AF3E79AF7F18}" srcOrd="0" destOrd="0" presId="urn:microsoft.com/office/officeart/2005/8/layout/pList1"/>
    <dgm:cxn modelId="{A717762C-6787-49CB-AEF5-1E2BB8BFC016}" type="presParOf" srcId="{65040125-4376-4074-BF14-A2E4B37C793B}" destId="{463D8BE5-51E1-4327-A57E-4DFD83D1D880}" srcOrd="1" destOrd="0" presId="urn:microsoft.com/office/officeart/2005/8/layout/pList1"/>
    <dgm:cxn modelId="{E1DA6DCE-18BF-44F6-9C33-AC5B7A4B46F5}" type="presParOf" srcId="{5E79C370-344B-47B2-BF51-B7508028ADD0}" destId="{BB51199A-8899-4603-A10F-BE0BDAE47FA8}" srcOrd="3" destOrd="0" presId="urn:microsoft.com/office/officeart/2005/8/layout/pList1"/>
    <dgm:cxn modelId="{3F9FB940-EE04-49B6-913A-0FE6A305DA32}" type="presParOf" srcId="{5E79C370-344B-47B2-BF51-B7508028ADD0}" destId="{97008C0E-EB8C-4B44-A073-0CD119E12578}" srcOrd="4" destOrd="0" presId="urn:microsoft.com/office/officeart/2005/8/layout/pList1"/>
    <dgm:cxn modelId="{F6AAA41C-4E8D-4F84-B97F-3A824913AA1B}" type="presParOf" srcId="{97008C0E-EB8C-4B44-A073-0CD119E12578}" destId="{C6FAD779-C1FA-4FD1-AD01-64681AFF2EAA}" srcOrd="0" destOrd="0" presId="urn:microsoft.com/office/officeart/2005/8/layout/pList1"/>
    <dgm:cxn modelId="{B0951C09-2A7E-4195-A445-7A1B58EC59F2}" type="presParOf" srcId="{97008C0E-EB8C-4B44-A073-0CD119E12578}" destId="{806E6D92-23F8-4759-8D22-19994116701B}"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32F4B9A-BFA0-4CD7-A80E-A202D7723484}" type="doc">
      <dgm:prSet loTypeId="urn:microsoft.com/office/officeart/2008/layout/VerticalCircleList" loCatId="list" qsTypeId="urn:microsoft.com/office/officeart/2005/8/quickstyle/simple2" qsCatId="simple" csTypeId="urn:microsoft.com/office/officeart/2005/8/colors/accent2_2" csCatId="accent2" phldr="1"/>
      <dgm:spPr/>
      <dgm:t>
        <a:bodyPr/>
        <a:lstStyle/>
        <a:p>
          <a:endParaRPr lang="en-US"/>
        </a:p>
      </dgm:t>
    </dgm:pt>
    <dgm:pt modelId="{64C2EAEF-6163-4D6A-8B63-ED634811843F}">
      <dgm:prSet custT="1"/>
      <dgm:spPr/>
      <dgm:t>
        <a:bodyPr/>
        <a:lstStyle/>
        <a:p>
          <a:r>
            <a:rPr lang="en-GB" sz="3000" dirty="0">
              <a:effectLst/>
              <a:latin typeface="Gill Sans" charset="0"/>
              <a:ea typeface="+mn-ea"/>
              <a:cs typeface="+mn-cs"/>
            </a:rPr>
            <a:t>Gültigkeit </a:t>
          </a:r>
          <a:endParaRPr lang="en-US" sz="3000" dirty="0"/>
        </a:p>
      </dgm:t>
    </dgm:pt>
    <dgm:pt modelId="{19E1F03D-60C4-41C5-BAED-104FAFAAE024}" type="parTrans" cxnId="{95D8CF93-0F06-4BAE-8A50-CCC4A3380CB7}">
      <dgm:prSet/>
      <dgm:spPr/>
      <dgm:t>
        <a:bodyPr/>
        <a:lstStyle/>
        <a:p>
          <a:endParaRPr lang="en-US" sz="3000"/>
        </a:p>
      </dgm:t>
    </dgm:pt>
    <dgm:pt modelId="{D4B30C34-FA4C-446A-9F6A-B20698C482FF}" type="sibTrans" cxnId="{95D8CF93-0F06-4BAE-8A50-CCC4A3380CB7}">
      <dgm:prSet/>
      <dgm:spPr/>
      <dgm:t>
        <a:bodyPr/>
        <a:lstStyle/>
        <a:p>
          <a:endParaRPr lang="en-US" sz="3000"/>
        </a:p>
      </dgm:t>
    </dgm:pt>
    <dgm:pt modelId="{6C2D2180-0267-43B4-B8F4-4BACD020582E}">
      <dgm:prSet custT="1"/>
      <dgm:spPr/>
      <dgm:t>
        <a:bodyPr/>
        <a:lstStyle/>
        <a:p>
          <a:r>
            <a:rPr lang="en-GB" sz="3000">
              <a:effectLst/>
              <a:latin typeface="Gill Sans" charset="0"/>
              <a:ea typeface="+mn-ea"/>
              <a:cs typeface="+mn-cs"/>
            </a:rPr>
            <a:t>Verlässlichkeit </a:t>
          </a:r>
          <a:endParaRPr lang="en-US" sz="3000" dirty="0"/>
        </a:p>
      </dgm:t>
    </dgm:pt>
    <dgm:pt modelId="{5C279DD8-FA73-4A81-B19E-921AA6889D3B}" type="parTrans" cxnId="{B8C450D8-95CA-483F-934D-CB48F580DAD1}">
      <dgm:prSet/>
      <dgm:spPr/>
      <dgm:t>
        <a:bodyPr/>
        <a:lstStyle/>
        <a:p>
          <a:endParaRPr lang="en-US" sz="3000"/>
        </a:p>
      </dgm:t>
    </dgm:pt>
    <dgm:pt modelId="{CB0B3458-FB02-4ED7-B3A3-7F8B705B862F}" type="sibTrans" cxnId="{B8C450D8-95CA-483F-934D-CB48F580DAD1}">
      <dgm:prSet/>
      <dgm:spPr/>
      <dgm:t>
        <a:bodyPr/>
        <a:lstStyle/>
        <a:p>
          <a:endParaRPr lang="en-US" sz="3000"/>
        </a:p>
      </dgm:t>
    </dgm:pt>
    <dgm:pt modelId="{602588A6-8A9E-4003-9412-F5FD2F5CC0D3}">
      <dgm:prSet custT="1"/>
      <dgm:spPr/>
      <dgm:t>
        <a:bodyPr/>
        <a:lstStyle/>
        <a:p>
          <a:r>
            <a:rPr lang="en-GB" sz="3000">
              <a:effectLst/>
              <a:latin typeface="Gill Sans" charset="0"/>
              <a:ea typeface="+mn-ea"/>
              <a:cs typeface="+mn-cs"/>
            </a:rPr>
            <a:t>Benutzerfreundlichkeit </a:t>
          </a:r>
          <a:endParaRPr lang="en-US" sz="3000" dirty="0"/>
        </a:p>
      </dgm:t>
    </dgm:pt>
    <dgm:pt modelId="{42BE1776-B6ED-4A2B-97AA-5C4295431669}" type="parTrans" cxnId="{42C9B8C5-73E0-47C1-A117-5C5BE48CB1F0}">
      <dgm:prSet/>
      <dgm:spPr/>
      <dgm:t>
        <a:bodyPr/>
        <a:lstStyle/>
        <a:p>
          <a:endParaRPr lang="en-US" sz="3000"/>
        </a:p>
      </dgm:t>
    </dgm:pt>
    <dgm:pt modelId="{073027C6-E5F9-45BA-BEA1-1A06AF0B45CF}" type="sibTrans" cxnId="{42C9B8C5-73E0-47C1-A117-5C5BE48CB1F0}">
      <dgm:prSet/>
      <dgm:spPr/>
      <dgm:t>
        <a:bodyPr/>
        <a:lstStyle/>
        <a:p>
          <a:endParaRPr lang="en-US" sz="3000"/>
        </a:p>
      </dgm:t>
    </dgm:pt>
    <dgm:pt modelId="{932B8249-DC48-4D35-B48E-762B5888A879}" type="pres">
      <dgm:prSet presAssocID="{D32F4B9A-BFA0-4CD7-A80E-A202D7723484}" presName="Name0" presStyleCnt="0">
        <dgm:presLayoutVars>
          <dgm:dir/>
        </dgm:presLayoutVars>
      </dgm:prSet>
      <dgm:spPr/>
    </dgm:pt>
    <dgm:pt modelId="{6721B2BE-8D2B-4B32-95F7-A967BA70AA46}" type="pres">
      <dgm:prSet presAssocID="{64C2EAEF-6163-4D6A-8B63-ED634811843F}" presName="noChildren" presStyleCnt="0"/>
      <dgm:spPr/>
    </dgm:pt>
    <dgm:pt modelId="{57703508-3D63-4BEF-AA41-5D6F4302CB1C}" type="pres">
      <dgm:prSet presAssocID="{64C2EAEF-6163-4D6A-8B63-ED634811843F}" presName="gap" presStyleCnt="0"/>
      <dgm:spPr/>
    </dgm:pt>
    <dgm:pt modelId="{710BC2B4-7DCB-4B20-823F-FC2B63C46874}" type="pres">
      <dgm:prSet presAssocID="{64C2EAEF-6163-4D6A-8B63-ED634811843F}" presName="medCircle2" presStyleLbl="vennNode1" presStyleIdx="0" presStyleCnt="3"/>
      <dgm:spPr/>
    </dgm:pt>
    <dgm:pt modelId="{ECC012CC-5B8F-4C98-857D-1D14F94220B1}" type="pres">
      <dgm:prSet presAssocID="{64C2EAEF-6163-4D6A-8B63-ED634811843F}" presName="txLvlOnly1" presStyleLbl="revTx" presStyleIdx="0" presStyleCnt="3"/>
      <dgm:spPr/>
    </dgm:pt>
    <dgm:pt modelId="{4C4EC107-DCC0-4083-8123-AB5AFDC1DBAD}" type="pres">
      <dgm:prSet presAssocID="{6C2D2180-0267-43B4-B8F4-4BACD020582E}" presName="noChildren" presStyleCnt="0"/>
      <dgm:spPr/>
    </dgm:pt>
    <dgm:pt modelId="{E3139469-1F15-4B38-AC39-2F54661472E8}" type="pres">
      <dgm:prSet presAssocID="{6C2D2180-0267-43B4-B8F4-4BACD020582E}" presName="gap" presStyleCnt="0"/>
      <dgm:spPr/>
    </dgm:pt>
    <dgm:pt modelId="{1ED552C9-978E-4E53-8E4A-601DD6EACAE0}" type="pres">
      <dgm:prSet presAssocID="{6C2D2180-0267-43B4-B8F4-4BACD020582E}" presName="medCircle2" presStyleLbl="vennNode1" presStyleIdx="1" presStyleCnt="3"/>
      <dgm:spPr/>
    </dgm:pt>
    <dgm:pt modelId="{7A250901-EF8E-49BB-81BD-738A8CCFCFB5}" type="pres">
      <dgm:prSet presAssocID="{6C2D2180-0267-43B4-B8F4-4BACD020582E}" presName="txLvlOnly1" presStyleLbl="revTx" presStyleIdx="1" presStyleCnt="3"/>
      <dgm:spPr/>
    </dgm:pt>
    <dgm:pt modelId="{1208C026-F119-4A1E-94A5-5CAEAF946002}" type="pres">
      <dgm:prSet presAssocID="{602588A6-8A9E-4003-9412-F5FD2F5CC0D3}" presName="noChildren" presStyleCnt="0"/>
      <dgm:spPr/>
    </dgm:pt>
    <dgm:pt modelId="{E8E9E027-5963-4656-9913-EA7FA77F7979}" type="pres">
      <dgm:prSet presAssocID="{602588A6-8A9E-4003-9412-F5FD2F5CC0D3}" presName="gap" presStyleCnt="0"/>
      <dgm:spPr/>
    </dgm:pt>
    <dgm:pt modelId="{2E0F0655-BC57-44CE-BDBA-7F8AFD596AEB}" type="pres">
      <dgm:prSet presAssocID="{602588A6-8A9E-4003-9412-F5FD2F5CC0D3}" presName="medCircle2" presStyleLbl="vennNode1" presStyleIdx="2" presStyleCnt="3"/>
      <dgm:spPr/>
    </dgm:pt>
    <dgm:pt modelId="{971F0C97-723B-44AE-9FC4-0F61C396EDAD}" type="pres">
      <dgm:prSet presAssocID="{602588A6-8A9E-4003-9412-F5FD2F5CC0D3}" presName="txLvlOnly1" presStyleLbl="revTx" presStyleIdx="2" presStyleCnt="3"/>
      <dgm:spPr/>
    </dgm:pt>
  </dgm:ptLst>
  <dgm:cxnLst>
    <dgm:cxn modelId="{73C47F05-E293-4247-AFF7-EFDD8AA9689A}" type="presOf" srcId="{602588A6-8A9E-4003-9412-F5FD2F5CC0D3}" destId="{971F0C97-723B-44AE-9FC4-0F61C396EDAD}" srcOrd="0" destOrd="0" presId="urn:microsoft.com/office/officeart/2008/layout/VerticalCircleList"/>
    <dgm:cxn modelId="{DDB89760-951E-42D4-8325-8F91984ED21F}" type="presOf" srcId="{64C2EAEF-6163-4D6A-8B63-ED634811843F}" destId="{ECC012CC-5B8F-4C98-857D-1D14F94220B1}" srcOrd="0" destOrd="0" presId="urn:microsoft.com/office/officeart/2008/layout/VerticalCircleList"/>
    <dgm:cxn modelId="{85ED2470-1F1F-4709-B66E-2067DDAFDC9D}" type="presOf" srcId="{D32F4B9A-BFA0-4CD7-A80E-A202D7723484}" destId="{932B8249-DC48-4D35-B48E-762B5888A879}" srcOrd="0" destOrd="0" presId="urn:microsoft.com/office/officeart/2008/layout/VerticalCircleList"/>
    <dgm:cxn modelId="{95D8CF93-0F06-4BAE-8A50-CCC4A3380CB7}" srcId="{D32F4B9A-BFA0-4CD7-A80E-A202D7723484}" destId="{64C2EAEF-6163-4D6A-8B63-ED634811843F}" srcOrd="0" destOrd="0" parTransId="{19E1F03D-60C4-41C5-BAED-104FAFAAE024}" sibTransId="{D4B30C34-FA4C-446A-9F6A-B20698C482FF}"/>
    <dgm:cxn modelId="{B34122C5-78EB-4EE0-ADCF-12FCABF4D739}" type="presOf" srcId="{6C2D2180-0267-43B4-B8F4-4BACD020582E}" destId="{7A250901-EF8E-49BB-81BD-738A8CCFCFB5}" srcOrd="0" destOrd="0" presId="urn:microsoft.com/office/officeart/2008/layout/VerticalCircleList"/>
    <dgm:cxn modelId="{42C9B8C5-73E0-47C1-A117-5C5BE48CB1F0}" srcId="{D32F4B9A-BFA0-4CD7-A80E-A202D7723484}" destId="{602588A6-8A9E-4003-9412-F5FD2F5CC0D3}" srcOrd="2" destOrd="0" parTransId="{42BE1776-B6ED-4A2B-97AA-5C4295431669}" sibTransId="{073027C6-E5F9-45BA-BEA1-1A06AF0B45CF}"/>
    <dgm:cxn modelId="{B8C450D8-95CA-483F-934D-CB48F580DAD1}" srcId="{D32F4B9A-BFA0-4CD7-A80E-A202D7723484}" destId="{6C2D2180-0267-43B4-B8F4-4BACD020582E}" srcOrd="1" destOrd="0" parTransId="{5C279DD8-FA73-4A81-B19E-921AA6889D3B}" sibTransId="{CB0B3458-FB02-4ED7-B3A3-7F8B705B862F}"/>
    <dgm:cxn modelId="{EBEB50D4-28D4-43E5-8082-C5E466495D5D}" type="presParOf" srcId="{932B8249-DC48-4D35-B48E-762B5888A879}" destId="{6721B2BE-8D2B-4B32-95F7-A967BA70AA46}" srcOrd="0" destOrd="0" presId="urn:microsoft.com/office/officeart/2008/layout/VerticalCircleList"/>
    <dgm:cxn modelId="{4685AE8C-9D49-43C4-BA3E-2900C9968E93}" type="presParOf" srcId="{6721B2BE-8D2B-4B32-95F7-A967BA70AA46}" destId="{57703508-3D63-4BEF-AA41-5D6F4302CB1C}" srcOrd="0" destOrd="0" presId="urn:microsoft.com/office/officeart/2008/layout/VerticalCircleList"/>
    <dgm:cxn modelId="{DB30CA1F-CE62-4C2D-959F-79225CDCB827}" type="presParOf" srcId="{6721B2BE-8D2B-4B32-95F7-A967BA70AA46}" destId="{710BC2B4-7DCB-4B20-823F-FC2B63C46874}" srcOrd="1" destOrd="0" presId="urn:microsoft.com/office/officeart/2008/layout/VerticalCircleList"/>
    <dgm:cxn modelId="{4D637778-2840-49EA-B1E2-CCD5E5784BE3}" type="presParOf" srcId="{6721B2BE-8D2B-4B32-95F7-A967BA70AA46}" destId="{ECC012CC-5B8F-4C98-857D-1D14F94220B1}" srcOrd="2" destOrd="0" presId="urn:microsoft.com/office/officeart/2008/layout/VerticalCircleList"/>
    <dgm:cxn modelId="{DEAC708F-F2B3-4616-869A-85E0B4744743}" type="presParOf" srcId="{932B8249-DC48-4D35-B48E-762B5888A879}" destId="{4C4EC107-DCC0-4083-8123-AB5AFDC1DBAD}" srcOrd="1" destOrd="0" presId="urn:microsoft.com/office/officeart/2008/layout/VerticalCircleList"/>
    <dgm:cxn modelId="{39B96960-BFD5-4798-9016-1A7D03CC2366}" type="presParOf" srcId="{4C4EC107-DCC0-4083-8123-AB5AFDC1DBAD}" destId="{E3139469-1F15-4B38-AC39-2F54661472E8}" srcOrd="0" destOrd="0" presId="urn:microsoft.com/office/officeart/2008/layout/VerticalCircleList"/>
    <dgm:cxn modelId="{D4466FE9-A278-4FD7-BCAD-BAAEBF885ABE}" type="presParOf" srcId="{4C4EC107-DCC0-4083-8123-AB5AFDC1DBAD}" destId="{1ED552C9-978E-4E53-8E4A-601DD6EACAE0}" srcOrd="1" destOrd="0" presId="urn:microsoft.com/office/officeart/2008/layout/VerticalCircleList"/>
    <dgm:cxn modelId="{0D42C701-2F19-4E65-A0A6-82E1DE8F57CD}" type="presParOf" srcId="{4C4EC107-DCC0-4083-8123-AB5AFDC1DBAD}" destId="{7A250901-EF8E-49BB-81BD-738A8CCFCFB5}" srcOrd="2" destOrd="0" presId="urn:microsoft.com/office/officeart/2008/layout/VerticalCircleList"/>
    <dgm:cxn modelId="{10950E8A-D49F-4AC6-9164-E075C624D1A0}" type="presParOf" srcId="{932B8249-DC48-4D35-B48E-762B5888A879}" destId="{1208C026-F119-4A1E-94A5-5CAEAF946002}" srcOrd="2" destOrd="0" presId="urn:microsoft.com/office/officeart/2008/layout/VerticalCircleList"/>
    <dgm:cxn modelId="{273AA158-B8B8-4B92-9622-B91F933F5CF8}" type="presParOf" srcId="{1208C026-F119-4A1E-94A5-5CAEAF946002}" destId="{E8E9E027-5963-4656-9913-EA7FA77F7979}" srcOrd="0" destOrd="0" presId="urn:microsoft.com/office/officeart/2008/layout/VerticalCircleList"/>
    <dgm:cxn modelId="{63A0F8CD-541C-4112-8C91-14E31619F9BE}" type="presParOf" srcId="{1208C026-F119-4A1E-94A5-5CAEAF946002}" destId="{2E0F0655-BC57-44CE-BDBA-7F8AFD596AEB}" srcOrd="1" destOrd="0" presId="urn:microsoft.com/office/officeart/2008/layout/VerticalCircleList"/>
    <dgm:cxn modelId="{B347BBA4-87CC-42AE-A742-0BA4135DF9CC}" type="presParOf" srcId="{1208C026-F119-4A1E-94A5-5CAEAF946002}" destId="{971F0C97-723B-44AE-9FC4-0F61C396EDAD}"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D122D-F8B2-4DC8-8BC5-6E58DA2EB445}">
      <dsp:nvSpPr>
        <dsp:cNvPr id="0" name=""/>
        <dsp:cNvSpPr/>
      </dsp:nvSpPr>
      <dsp:spPr>
        <a:xfrm rot="5400000">
          <a:off x="-169068" y="169670"/>
          <a:ext cx="1127124" cy="788987"/>
        </a:xfrm>
        <a:prstGeom prst="chevron">
          <a:avLst/>
        </a:prstGeom>
        <a:solidFill>
          <a:schemeClr val="accent2">
            <a:alpha val="9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s-ES" sz="2300" kern="1200" dirty="0"/>
            <a:t>10’</a:t>
          </a:r>
        </a:p>
      </dsp:txBody>
      <dsp:txXfrm rot="-5400000">
        <a:off x="1" y="395096"/>
        <a:ext cx="788987" cy="338137"/>
      </dsp:txXfrm>
    </dsp:sp>
    <dsp:sp modelId="{F2A68B7D-DF41-4EF8-86CD-07CB883D3998}">
      <dsp:nvSpPr>
        <dsp:cNvPr id="0" name=""/>
        <dsp:cNvSpPr/>
      </dsp:nvSpPr>
      <dsp:spPr>
        <a:xfrm rot="5400000">
          <a:off x="3076178" y="-2286589"/>
          <a:ext cx="732631" cy="5307012"/>
        </a:xfrm>
        <a:prstGeom prst="round2SameRect">
          <a:avLst/>
        </a:prstGeom>
        <a:solidFill>
          <a:schemeClr val="lt1">
            <a:alpha val="9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Font typeface="Arial" panose="020B0604020202020204" pitchFamily="34" charset="0"/>
            <a:buNone/>
          </a:pPr>
          <a:r>
            <a:rPr lang="en-US" sz="1900" b="0" kern="1200" dirty="0"/>
            <a:t>Biomechanischer Bewertungstest in verschiedenen Kontexten </a:t>
          </a:r>
          <a:endParaRPr lang="es-ES" sz="1900" kern="1200" dirty="0"/>
        </a:p>
      </dsp:txBody>
      <dsp:txXfrm rot="-5400000">
        <a:off x="788988" y="36365"/>
        <a:ext cx="5271248" cy="661103"/>
      </dsp:txXfrm>
    </dsp:sp>
    <dsp:sp modelId="{B6A90389-99D9-4AEE-AA21-12E51C900A84}">
      <dsp:nvSpPr>
        <dsp:cNvPr id="0" name=""/>
        <dsp:cNvSpPr/>
      </dsp:nvSpPr>
      <dsp:spPr>
        <a:xfrm rot="5400000">
          <a:off x="-169068" y="1148227"/>
          <a:ext cx="1127124" cy="788987"/>
        </a:xfrm>
        <a:prstGeom prst="chevron">
          <a:avLst/>
        </a:prstGeom>
        <a:solidFill>
          <a:schemeClr val="accent2">
            <a:alpha val="90000"/>
            <a:hueOff val="0"/>
            <a:satOff val="0"/>
            <a:lumOff val="0"/>
            <a:alphaOff val="-13333"/>
          </a:schemeClr>
        </a:solidFill>
        <a:ln w="25400" cap="flat" cmpd="sng" algn="ctr">
          <a:solidFill>
            <a:schemeClr val="accent2">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en-US" sz="2300" b="0" kern="1200" dirty="0"/>
            <a:t>10’ </a:t>
          </a:r>
          <a:endParaRPr lang="es-ES" sz="2300" kern="1200" dirty="0"/>
        </a:p>
      </dsp:txBody>
      <dsp:txXfrm rot="-5400000">
        <a:off x="1" y="1373653"/>
        <a:ext cx="788987" cy="338137"/>
      </dsp:txXfrm>
    </dsp:sp>
    <dsp:sp modelId="{ED3A2517-BD6B-455A-836E-4593F2677939}">
      <dsp:nvSpPr>
        <dsp:cNvPr id="0" name=""/>
        <dsp:cNvSpPr/>
      </dsp:nvSpPr>
      <dsp:spPr>
        <a:xfrm rot="5400000">
          <a:off x="3076178" y="-1308031"/>
          <a:ext cx="732631" cy="5307012"/>
        </a:xfrm>
        <a:prstGeom prst="round2SameRect">
          <a:avLst/>
        </a:prstGeom>
        <a:solidFill>
          <a:schemeClr val="lt1">
            <a:alpha val="90000"/>
            <a:hueOff val="0"/>
            <a:satOff val="0"/>
            <a:lumOff val="0"/>
            <a:alphaOff val="0"/>
          </a:schemeClr>
        </a:solidFill>
        <a:ln w="25400" cap="flat" cmpd="sng" algn="ctr">
          <a:solidFill>
            <a:schemeClr val="accent2">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FontTx/>
            <a:buNone/>
          </a:pPr>
          <a:r>
            <a:rPr lang="en-US" sz="1900" b="0" kern="1200" dirty="0" err="1"/>
            <a:t>Übung</a:t>
          </a:r>
          <a:r>
            <a:rPr lang="en-US" sz="1900" b="0" kern="1200" dirty="0"/>
            <a:t> 1: Neue Beispiele suchen </a:t>
          </a:r>
          <a:endParaRPr lang="es-ES" sz="1900" kern="1200" dirty="0"/>
        </a:p>
      </dsp:txBody>
      <dsp:txXfrm rot="-5400000">
        <a:off x="788988" y="1014923"/>
        <a:ext cx="5271248" cy="661103"/>
      </dsp:txXfrm>
    </dsp:sp>
    <dsp:sp modelId="{1E0296EA-3C8D-4782-B4E9-2FAE5DB555D4}">
      <dsp:nvSpPr>
        <dsp:cNvPr id="0" name=""/>
        <dsp:cNvSpPr/>
      </dsp:nvSpPr>
      <dsp:spPr>
        <a:xfrm rot="5400000">
          <a:off x="-169068" y="2126784"/>
          <a:ext cx="1127124" cy="788987"/>
        </a:xfrm>
        <a:prstGeom prst="chevron">
          <a:avLst/>
        </a:prstGeom>
        <a:solidFill>
          <a:schemeClr val="accent2">
            <a:alpha val="90000"/>
            <a:hueOff val="0"/>
            <a:satOff val="0"/>
            <a:lumOff val="0"/>
            <a:alphaOff val="-26667"/>
          </a:schemeClr>
        </a:solidFill>
        <a:ln w="25400" cap="flat" cmpd="sng" algn="ctr">
          <a:solidFill>
            <a:schemeClr val="accent2">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en-US" sz="2300" b="0" kern="1200" dirty="0"/>
            <a:t>5’ </a:t>
          </a:r>
          <a:endParaRPr lang="es-ES" sz="2300" kern="1200" dirty="0"/>
        </a:p>
      </dsp:txBody>
      <dsp:txXfrm rot="-5400000">
        <a:off x="1" y="2352210"/>
        <a:ext cx="788987" cy="338137"/>
      </dsp:txXfrm>
    </dsp:sp>
    <dsp:sp modelId="{6172FEAD-313E-46DF-99AF-34A48C6630F4}">
      <dsp:nvSpPr>
        <dsp:cNvPr id="0" name=""/>
        <dsp:cNvSpPr/>
      </dsp:nvSpPr>
      <dsp:spPr>
        <a:xfrm rot="5400000">
          <a:off x="3076178" y="-329474"/>
          <a:ext cx="732631" cy="5307012"/>
        </a:xfrm>
        <a:prstGeom prst="round2SameRect">
          <a:avLst/>
        </a:prstGeom>
        <a:solidFill>
          <a:schemeClr val="lt1">
            <a:alpha val="90000"/>
            <a:hueOff val="0"/>
            <a:satOff val="0"/>
            <a:lumOff val="0"/>
            <a:alphaOff val="0"/>
          </a:schemeClr>
        </a:solidFill>
        <a:ln w="25400" cap="flat" cmpd="sng" algn="ctr">
          <a:solidFill>
            <a:schemeClr val="accent2">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FontTx/>
            <a:buNone/>
          </a:pPr>
          <a:r>
            <a:rPr lang="en-US" sz="1900" b="0" kern="1200" dirty="0"/>
            <a:t>Anforderungen an biomechanische Tests und Übung 2: gute und schlechte Beispiele. </a:t>
          </a:r>
          <a:endParaRPr lang="es-ES" sz="1900" kern="1200" dirty="0"/>
        </a:p>
      </dsp:txBody>
      <dsp:txXfrm rot="-5400000">
        <a:off x="788988" y="1993480"/>
        <a:ext cx="5271248" cy="661103"/>
      </dsp:txXfrm>
    </dsp:sp>
    <dsp:sp modelId="{7601C91D-4D06-4C7E-8875-F633B0D7679F}">
      <dsp:nvSpPr>
        <dsp:cNvPr id="0" name=""/>
        <dsp:cNvSpPr/>
      </dsp:nvSpPr>
      <dsp:spPr>
        <a:xfrm rot="5400000">
          <a:off x="-169068" y="3105342"/>
          <a:ext cx="1127124" cy="788987"/>
        </a:xfrm>
        <a:prstGeom prst="chevron">
          <a:avLst/>
        </a:prstGeom>
        <a:solidFill>
          <a:schemeClr val="accent2">
            <a:alpha val="90000"/>
            <a:hueOff val="0"/>
            <a:satOff val="0"/>
            <a:lumOff val="0"/>
            <a:alphaOff val="-40000"/>
          </a:schemeClr>
        </a:solidFill>
        <a:ln w="254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kern="1200" dirty="0"/>
            <a:t>5’</a:t>
          </a:r>
        </a:p>
      </dsp:txBody>
      <dsp:txXfrm rot="-5400000">
        <a:off x="1" y="3330768"/>
        <a:ext cx="788987" cy="338137"/>
      </dsp:txXfrm>
    </dsp:sp>
    <dsp:sp modelId="{66793192-9DB1-46D0-A7FC-21E997689545}">
      <dsp:nvSpPr>
        <dsp:cNvPr id="0" name=""/>
        <dsp:cNvSpPr/>
      </dsp:nvSpPr>
      <dsp:spPr>
        <a:xfrm rot="5400000">
          <a:off x="3076178" y="649083"/>
          <a:ext cx="732631" cy="5307012"/>
        </a:xfrm>
        <a:prstGeom prst="round2SameRect">
          <a:avLst/>
        </a:prstGeom>
        <a:solidFill>
          <a:schemeClr val="lt1">
            <a:alpha val="90000"/>
            <a:hueOff val="0"/>
            <a:satOff val="0"/>
            <a:lumOff val="0"/>
            <a:alphaOff val="0"/>
          </a:schemeClr>
        </a:solidFill>
        <a:ln w="254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FontTx/>
            <a:buNone/>
          </a:pPr>
          <a:r>
            <a:rPr lang="en-US" sz="1900" b="0" kern="1200" dirty="0"/>
            <a:t>Wichtige Ideen und Erfahrungen. </a:t>
          </a:r>
        </a:p>
      </dsp:txBody>
      <dsp:txXfrm rot="-5400000">
        <a:off x="788988" y="2972037"/>
        <a:ext cx="5271248" cy="661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63519"/>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Funktion, Tätigkeit oder Geste, die der Bewertung unterliegt. </a:t>
          </a:r>
          <a:endParaRPr lang="en-US" sz="1600" kern="1200" dirty="0"/>
        </a:p>
      </dsp:txBody>
      <dsp:txXfrm>
        <a:off x="30157" y="93676"/>
        <a:ext cx="3078587" cy="557446"/>
      </dsp:txXfrm>
    </dsp:sp>
    <dsp:sp modelId="{89660B13-D46F-4902-85A7-BB662F571EA0}">
      <dsp:nvSpPr>
        <dsp:cNvPr id="0" name=""/>
        <dsp:cNvSpPr/>
      </dsp:nvSpPr>
      <dsp:spPr>
        <a:xfrm>
          <a:off x="0" y="72736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Instrumentaltechnik, auf der es basiert. </a:t>
          </a:r>
          <a:endParaRPr lang="en-US" sz="1600" kern="1200" dirty="0"/>
        </a:p>
      </dsp:txBody>
      <dsp:txXfrm>
        <a:off x="30157" y="757517"/>
        <a:ext cx="3078587" cy="557446"/>
      </dsp:txXfrm>
    </dsp:sp>
    <dsp:sp modelId="{08101449-6B52-44E8-B6BE-1496E49AD159}">
      <dsp:nvSpPr>
        <dsp:cNvPr id="0" name=""/>
        <dsp:cNvSpPr/>
      </dsp:nvSpPr>
      <dsp:spPr>
        <a:xfrm>
          <a:off x="0" y="139120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Protokoll </a:t>
          </a:r>
          <a:endParaRPr lang="en-US" sz="1600" kern="1200" dirty="0"/>
        </a:p>
      </dsp:txBody>
      <dsp:txXfrm>
        <a:off x="30157" y="1421357"/>
        <a:ext cx="3078587" cy="557446"/>
      </dsp:txXfrm>
    </dsp:sp>
    <dsp:sp modelId="{B472EF52-5E52-4372-82DD-FA86091BF364}">
      <dsp:nvSpPr>
        <dsp:cNvPr id="0" name=""/>
        <dsp:cNvSpPr/>
      </dsp:nvSpPr>
      <dsp:spPr>
        <a:xfrm>
          <a:off x="0" y="205504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Ergebnisse </a:t>
          </a:r>
          <a:endParaRPr lang="en-US" sz="1600" kern="1200" dirty="0"/>
        </a:p>
      </dsp:txBody>
      <dsp:txXfrm>
        <a:off x="30157" y="2085197"/>
        <a:ext cx="3078587" cy="557446"/>
      </dsp:txXfrm>
    </dsp:sp>
    <dsp:sp modelId="{0F537087-922C-4EAD-BE96-A9E0DA0EF3AD}">
      <dsp:nvSpPr>
        <dsp:cNvPr id="0" name=""/>
        <dsp:cNvSpPr/>
      </dsp:nvSpPr>
      <dsp:spPr>
        <a:xfrm>
          <a:off x="0" y="271888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Kriterien für die Interpretation. </a:t>
          </a:r>
          <a:endParaRPr lang="en-US" sz="1600" kern="1200" dirty="0"/>
        </a:p>
      </dsp:txBody>
      <dsp:txXfrm>
        <a:off x="30157" y="2749037"/>
        <a:ext cx="3078587" cy="557446"/>
      </dsp:txXfrm>
    </dsp:sp>
    <dsp:sp modelId="{7A8DAAD2-1400-4BFF-99AF-AC757D96BA0B}">
      <dsp:nvSpPr>
        <dsp:cNvPr id="0" name=""/>
        <dsp:cNvSpPr/>
      </dsp:nvSpPr>
      <dsp:spPr>
        <a:xfrm>
          <a:off x="0" y="338272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err="1"/>
            <a:t>Bericht </a:t>
          </a:r>
          <a:endParaRPr lang="en-US" sz="1600" kern="1200" dirty="0"/>
        </a:p>
      </dsp:txBody>
      <dsp:txXfrm>
        <a:off x="30157" y="3412877"/>
        <a:ext cx="3078587" cy="5574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63519"/>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Funktion, Tätigkeit oder Geste, die der Bewertung unterliegt. </a:t>
          </a:r>
          <a:endParaRPr lang="en-US" sz="1600" kern="1200" dirty="0"/>
        </a:p>
      </dsp:txBody>
      <dsp:txXfrm>
        <a:off x="30157" y="93676"/>
        <a:ext cx="3078587" cy="557446"/>
      </dsp:txXfrm>
    </dsp:sp>
    <dsp:sp modelId="{89660B13-D46F-4902-85A7-BB662F571EA0}">
      <dsp:nvSpPr>
        <dsp:cNvPr id="0" name=""/>
        <dsp:cNvSpPr/>
      </dsp:nvSpPr>
      <dsp:spPr>
        <a:xfrm>
          <a:off x="0" y="72736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Instrumentaltechnik, auf der es basiert. </a:t>
          </a:r>
          <a:endParaRPr lang="en-US" sz="1600" kern="1200" dirty="0"/>
        </a:p>
      </dsp:txBody>
      <dsp:txXfrm>
        <a:off x="30157" y="757517"/>
        <a:ext cx="3078587" cy="557446"/>
      </dsp:txXfrm>
    </dsp:sp>
    <dsp:sp modelId="{08101449-6B52-44E8-B6BE-1496E49AD159}">
      <dsp:nvSpPr>
        <dsp:cNvPr id="0" name=""/>
        <dsp:cNvSpPr/>
      </dsp:nvSpPr>
      <dsp:spPr>
        <a:xfrm>
          <a:off x="0" y="139120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Protokoll </a:t>
          </a:r>
          <a:endParaRPr lang="en-US" sz="1600" kern="1200" dirty="0"/>
        </a:p>
      </dsp:txBody>
      <dsp:txXfrm>
        <a:off x="30157" y="1421357"/>
        <a:ext cx="3078587" cy="557446"/>
      </dsp:txXfrm>
    </dsp:sp>
    <dsp:sp modelId="{B472EF52-5E52-4372-82DD-FA86091BF364}">
      <dsp:nvSpPr>
        <dsp:cNvPr id="0" name=""/>
        <dsp:cNvSpPr/>
      </dsp:nvSpPr>
      <dsp:spPr>
        <a:xfrm>
          <a:off x="0" y="205504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Ergebnisse </a:t>
          </a:r>
          <a:endParaRPr lang="en-US" sz="1600" kern="1200" dirty="0"/>
        </a:p>
      </dsp:txBody>
      <dsp:txXfrm>
        <a:off x="30157" y="2085197"/>
        <a:ext cx="3078587" cy="557446"/>
      </dsp:txXfrm>
    </dsp:sp>
    <dsp:sp modelId="{0F537087-922C-4EAD-BE96-A9E0DA0EF3AD}">
      <dsp:nvSpPr>
        <dsp:cNvPr id="0" name=""/>
        <dsp:cNvSpPr/>
      </dsp:nvSpPr>
      <dsp:spPr>
        <a:xfrm>
          <a:off x="0" y="271888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Kriterien für die Interpretation. </a:t>
          </a:r>
          <a:endParaRPr lang="en-US" sz="1600" kern="1200" dirty="0"/>
        </a:p>
      </dsp:txBody>
      <dsp:txXfrm>
        <a:off x="30157" y="2749037"/>
        <a:ext cx="3078587" cy="557446"/>
      </dsp:txXfrm>
    </dsp:sp>
    <dsp:sp modelId="{7A8DAAD2-1400-4BFF-99AF-AC757D96BA0B}">
      <dsp:nvSpPr>
        <dsp:cNvPr id="0" name=""/>
        <dsp:cNvSpPr/>
      </dsp:nvSpPr>
      <dsp:spPr>
        <a:xfrm>
          <a:off x="0" y="338272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err="1"/>
            <a:t>Bericht </a:t>
          </a:r>
          <a:endParaRPr lang="en-US" sz="1600" kern="1200" dirty="0"/>
        </a:p>
      </dsp:txBody>
      <dsp:txXfrm>
        <a:off x="30157" y="3412877"/>
        <a:ext cx="3078587" cy="5574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334150"/>
          <a:ext cx="3138901" cy="532350"/>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t>Gangart </a:t>
          </a:r>
          <a:endParaRPr lang="en-US" sz="1400" kern="1200" dirty="0"/>
        </a:p>
      </dsp:txBody>
      <dsp:txXfrm>
        <a:off x="25987" y="360137"/>
        <a:ext cx="3086927" cy="480376"/>
      </dsp:txXfrm>
    </dsp:sp>
    <dsp:sp modelId="{89660B13-D46F-4902-85A7-BB662F571EA0}">
      <dsp:nvSpPr>
        <dsp:cNvPr id="0" name=""/>
        <dsp:cNvSpPr/>
      </dsp:nvSpPr>
      <dsp:spPr>
        <a:xfrm>
          <a:off x="0" y="906820"/>
          <a:ext cx="3138901" cy="53235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t>Kraftplattform, Photogrammetrie und Oberflächen-Elektromyographie </a:t>
          </a:r>
          <a:endParaRPr lang="en-US" sz="1400" kern="1200" dirty="0"/>
        </a:p>
      </dsp:txBody>
      <dsp:txXfrm>
        <a:off x="25987" y="932807"/>
        <a:ext cx="3086927" cy="480376"/>
      </dsp:txXfrm>
    </dsp:sp>
    <dsp:sp modelId="{08101449-6B52-44E8-B6BE-1496E49AD159}">
      <dsp:nvSpPr>
        <dsp:cNvPr id="0" name=""/>
        <dsp:cNvSpPr/>
      </dsp:nvSpPr>
      <dsp:spPr>
        <a:xfrm>
          <a:off x="0" y="1479490"/>
          <a:ext cx="3138901" cy="53235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solidFill>
                <a:schemeClr val="tx1"/>
              </a:solidFill>
              <a:effectLst/>
              <a:latin typeface="Gill Sans" charset="0"/>
              <a:ea typeface="+mn-ea"/>
              <a:cs typeface="+mn-cs"/>
            </a:rPr>
            <a:t>Gehen in einer geraden Linie mit spontaner Geschwindigkeit </a:t>
          </a:r>
          <a:endParaRPr lang="en-US" sz="1400" kern="1200" dirty="0"/>
        </a:p>
      </dsp:txBody>
      <dsp:txXfrm>
        <a:off x="25987" y="1505477"/>
        <a:ext cx="3086927" cy="480376"/>
      </dsp:txXfrm>
    </dsp:sp>
    <dsp:sp modelId="{B472EF52-5E52-4372-82DD-FA86091BF364}">
      <dsp:nvSpPr>
        <dsp:cNvPr id="0" name=""/>
        <dsp:cNvSpPr/>
      </dsp:nvSpPr>
      <dsp:spPr>
        <a:xfrm>
          <a:off x="0" y="2052160"/>
          <a:ext cx="3138901" cy="53235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solidFill>
                <a:schemeClr val="tx1"/>
              </a:solidFill>
              <a:effectLst/>
              <a:latin typeface="Gill Sans" charset="0"/>
              <a:ea typeface="+mn-ea"/>
              <a:cs typeface="+mn-cs"/>
            </a:rPr>
            <a:t>Dynamische, kinematische und physiologische Parameter </a:t>
          </a:r>
          <a:endParaRPr lang="en-US" sz="1400" kern="1200" dirty="0"/>
        </a:p>
      </dsp:txBody>
      <dsp:txXfrm>
        <a:off x="25987" y="2078147"/>
        <a:ext cx="3086927" cy="480376"/>
      </dsp:txXfrm>
    </dsp:sp>
    <dsp:sp modelId="{0F537087-922C-4EAD-BE96-A9E0DA0EF3AD}">
      <dsp:nvSpPr>
        <dsp:cNvPr id="0" name=""/>
        <dsp:cNvSpPr/>
      </dsp:nvSpPr>
      <dsp:spPr>
        <a:xfrm>
          <a:off x="0" y="2624830"/>
          <a:ext cx="3138901" cy="53235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dirty="0"/>
            <a:t>Normale Daten </a:t>
          </a:r>
          <a:endParaRPr lang="en-US" sz="1400" kern="1200" dirty="0"/>
        </a:p>
      </dsp:txBody>
      <dsp:txXfrm>
        <a:off x="25987" y="2650817"/>
        <a:ext cx="3086927" cy="480376"/>
      </dsp:txXfrm>
    </dsp:sp>
    <dsp:sp modelId="{7A8DAAD2-1400-4BFF-99AF-AC757D96BA0B}">
      <dsp:nvSpPr>
        <dsp:cNvPr id="0" name=""/>
        <dsp:cNvSpPr/>
      </dsp:nvSpPr>
      <dsp:spPr>
        <a:xfrm>
          <a:off x="0" y="3197500"/>
          <a:ext cx="3138901" cy="53235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dirty="0" err="1"/>
            <a:t>Diese Elemente summieren sich </a:t>
          </a:r>
          <a:endParaRPr lang="en-US" sz="1400" kern="1200" dirty="0"/>
        </a:p>
      </dsp:txBody>
      <dsp:txXfrm>
        <a:off x="25987" y="3223487"/>
        <a:ext cx="3086927" cy="4803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63519"/>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Funktion, Tätigkeit oder Geste, die der Bewertung unterliegt. </a:t>
          </a:r>
          <a:endParaRPr lang="en-US" sz="1600" kern="1200" dirty="0"/>
        </a:p>
      </dsp:txBody>
      <dsp:txXfrm>
        <a:off x="30157" y="93676"/>
        <a:ext cx="3078587" cy="557446"/>
      </dsp:txXfrm>
    </dsp:sp>
    <dsp:sp modelId="{89660B13-D46F-4902-85A7-BB662F571EA0}">
      <dsp:nvSpPr>
        <dsp:cNvPr id="0" name=""/>
        <dsp:cNvSpPr/>
      </dsp:nvSpPr>
      <dsp:spPr>
        <a:xfrm>
          <a:off x="0" y="72736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Instrumentaltechnik, auf der es basiert. </a:t>
          </a:r>
          <a:endParaRPr lang="en-US" sz="1600" kern="1200" dirty="0"/>
        </a:p>
      </dsp:txBody>
      <dsp:txXfrm>
        <a:off x="30157" y="757517"/>
        <a:ext cx="3078587" cy="557446"/>
      </dsp:txXfrm>
    </dsp:sp>
    <dsp:sp modelId="{08101449-6B52-44E8-B6BE-1496E49AD159}">
      <dsp:nvSpPr>
        <dsp:cNvPr id="0" name=""/>
        <dsp:cNvSpPr/>
      </dsp:nvSpPr>
      <dsp:spPr>
        <a:xfrm>
          <a:off x="0" y="139120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Protokoll </a:t>
          </a:r>
          <a:endParaRPr lang="en-US" sz="1600" kern="1200" dirty="0"/>
        </a:p>
      </dsp:txBody>
      <dsp:txXfrm>
        <a:off x="30157" y="1421357"/>
        <a:ext cx="3078587" cy="557446"/>
      </dsp:txXfrm>
    </dsp:sp>
    <dsp:sp modelId="{B472EF52-5E52-4372-82DD-FA86091BF364}">
      <dsp:nvSpPr>
        <dsp:cNvPr id="0" name=""/>
        <dsp:cNvSpPr/>
      </dsp:nvSpPr>
      <dsp:spPr>
        <a:xfrm>
          <a:off x="0" y="205504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Ergebnisse </a:t>
          </a:r>
          <a:endParaRPr lang="en-US" sz="1600" kern="1200" dirty="0"/>
        </a:p>
      </dsp:txBody>
      <dsp:txXfrm>
        <a:off x="30157" y="2085197"/>
        <a:ext cx="3078587" cy="557446"/>
      </dsp:txXfrm>
    </dsp:sp>
    <dsp:sp modelId="{0F537087-922C-4EAD-BE96-A9E0DA0EF3AD}">
      <dsp:nvSpPr>
        <dsp:cNvPr id="0" name=""/>
        <dsp:cNvSpPr/>
      </dsp:nvSpPr>
      <dsp:spPr>
        <a:xfrm>
          <a:off x="0" y="271888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Kriterien für die Interpretation. </a:t>
          </a:r>
          <a:endParaRPr lang="en-US" sz="1600" kern="1200" dirty="0"/>
        </a:p>
      </dsp:txBody>
      <dsp:txXfrm>
        <a:off x="30157" y="2749037"/>
        <a:ext cx="3078587" cy="557446"/>
      </dsp:txXfrm>
    </dsp:sp>
    <dsp:sp modelId="{7A8DAAD2-1400-4BFF-99AF-AC757D96BA0B}">
      <dsp:nvSpPr>
        <dsp:cNvPr id="0" name=""/>
        <dsp:cNvSpPr/>
      </dsp:nvSpPr>
      <dsp:spPr>
        <a:xfrm>
          <a:off x="0" y="338272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err="1"/>
            <a:t>Bericht </a:t>
          </a:r>
          <a:endParaRPr lang="en-US" sz="1600" kern="1200" dirty="0"/>
        </a:p>
      </dsp:txBody>
      <dsp:txXfrm>
        <a:off x="30157" y="3412877"/>
        <a:ext cx="3078587" cy="5574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91599"/>
          <a:ext cx="3138901" cy="608400"/>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err="1"/>
            <a:t>Handfestigkeit </a:t>
          </a:r>
          <a:endParaRPr lang="en-US" sz="1600" kern="1200" dirty="0"/>
        </a:p>
      </dsp:txBody>
      <dsp:txXfrm>
        <a:off x="29700" y="121299"/>
        <a:ext cx="3079501" cy="549000"/>
      </dsp:txXfrm>
    </dsp:sp>
    <dsp:sp modelId="{89660B13-D46F-4902-85A7-BB662F571EA0}">
      <dsp:nvSpPr>
        <dsp:cNvPr id="0" name=""/>
        <dsp:cNvSpPr/>
      </dsp:nvSpPr>
      <dsp:spPr>
        <a:xfrm>
          <a:off x="0" y="746079"/>
          <a:ext cx="3138901" cy="6084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Handdynamometer </a:t>
          </a:r>
          <a:endParaRPr lang="en-US" sz="1600" kern="1200" dirty="0"/>
        </a:p>
      </dsp:txBody>
      <dsp:txXfrm>
        <a:off x="29700" y="775779"/>
        <a:ext cx="3079501" cy="549000"/>
      </dsp:txXfrm>
    </dsp:sp>
    <dsp:sp modelId="{08101449-6B52-44E8-B6BE-1496E49AD159}">
      <dsp:nvSpPr>
        <dsp:cNvPr id="0" name=""/>
        <dsp:cNvSpPr/>
      </dsp:nvSpPr>
      <dsp:spPr>
        <a:xfrm>
          <a:off x="0" y="1400559"/>
          <a:ext cx="3138901" cy="6084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solidFill>
                <a:schemeClr val="tx1"/>
              </a:solidFill>
              <a:effectLst/>
              <a:latin typeface="Gill Sans" charset="0"/>
              <a:ea typeface="+mn-ea"/>
              <a:cs typeface="+mn-cs"/>
            </a:rPr>
            <a:t>Maximale Handkraft während 1 Sekunde </a:t>
          </a:r>
          <a:endParaRPr lang="en-US" sz="1600" kern="1200" dirty="0"/>
        </a:p>
      </dsp:txBody>
      <dsp:txXfrm>
        <a:off x="29700" y="1430259"/>
        <a:ext cx="3079501" cy="549000"/>
      </dsp:txXfrm>
    </dsp:sp>
    <dsp:sp modelId="{B472EF52-5E52-4372-82DD-FA86091BF364}">
      <dsp:nvSpPr>
        <dsp:cNvPr id="0" name=""/>
        <dsp:cNvSpPr/>
      </dsp:nvSpPr>
      <dsp:spPr>
        <a:xfrm>
          <a:off x="0" y="2055039"/>
          <a:ext cx="3138901" cy="6084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solidFill>
                <a:schemeClr val="tx1"/>
              </a:solidFill>
              <a:effectLst/>
              <a:latin typeface="Gill Sans" charset="0"/>
              <a:ea typeface="+mn-ea"/>
              <a:cs typeface="+mn-cs"/>
            </a:rPr>
            <a:t>Maximale Festigkeit in Newton </a:t>
          </a:r>
          <a:endParaRPr lang="en-US" sz="1600" kern="1200" dirty="0"/>
        </a:p>
      </dsp:txBody>
      <dsp:txXfrm>
        <a:off x="29700" y="2084739"/>
        <a:ext cx="3079501" cy="549000"/>
      </dsp:txXfrm>
    </dsp:sp>
    <dsp:sp modelId="{0F537087-922C-4EAD-BE96-A9E0DA0EF3AD}">
      <dsp:nvSpPr>
        <dsp:cNvPr id="0" name=""/>
        <dsp:cNvSpPr/>
      </dsp:nvSpPr>
      <dsp:spPr>
        <a:xfrm>
          <a:off x="0" y="2709520"/>
          <a:ext cx="3138901" cy="6084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Normale Daten </a:t>
          </a:r>
          <a:endParaRPr lang="en-US" sz="1600" kern="1200" dirty="0"/>
        </a:p>
      </dsp:txBody>
      <dsp:txXfrm>
        <a:off x="29700" y="2739220"/>
        <a:ext cx="3079501" cy="549000"/>
      </dsp:txXfrm>
    </dsp:sp>
    <dsp:sp modelId="{7A8DAAD2-1400-4BFF-99AF-AC757D96BA0B}">
      <dsp:nvSpPr>
        <dsp:cNvPr id="0" name=""/>
        <dsp:cNvSpPr/>
      </dsp:nvSpPr>
      <dsp:spPr>
        <a:xfrm>
          <a:off x="0" y="3364000"/>
          <a:ext cx="3138901" cy="6084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err="1"/>
            <a:t>Diese Elemente summieren sich </a:t>
          </a:r>
          <a:endParaRPr lang="en-US" sz="1600" kern="1200" dirty="0"/>
        </a:p>
      </dsp:txBody>
      <dsp:txXfrm>
        <a:off x="29700" y="3393700"/>
        <a:ext cx="3079501" cy="549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103120"/>
          <a:ext cx="6912768" cy="912600"/>
        </a:xfrm>
        <a:prstGeom prst="round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solidFill>
              <a:effectLst/>
              <a:latin typeface="Gill Sans" charset="0"/>
              <a:ea typeface="+mn-ea"/>
              <a:cs typeface="+mn-cs"/>
            </a:rPr>
            <a:t>Beurteilung der Aktivitäten des täglichen Lebens </a:t>
          </a:r>
          <a:endParaRPr lang="en-US" sz="2400" kern="1200" dirty="0"/>
        </a:p>
      </dsp:txBody>
      <dsp:txXfrm>
        <a:off x="44549" y="147669"/>
        <a:ext cx="6823670" cy="823502"/>
      </dsp:txXfrm>
    </dsp:sp>
    <dsp:sp modelId="{89660B13-D46F-4902-85A7-BB662F571EA0}">
      <dsp:nvSpPr>
        <dsp:cNvPr id="0" name=""/>
        <dsp:cNvSpPr/>
      </dsp:nvSpPr>
      <dsp:spPr>
        <a:xfrm>
          <a:off x="0" y="1084840"/>
          <a:ext cx="6912768" cy="912600"/>
        </a:xfrm>
        <a:prstGeom prst="round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solidFill>
              <a:effectLst/>
              <a:latin typeface="Gill Sans" charset="0"/>
              <a:ea typeface="+mn-ea"/>
              <a:cs typeface="+mn-cs"/>
            </a:rPr>
            <a:t>Beurteilung der Gleichgewichtsfunktion </a:t>
          </a:r>
          <a:endParaRPr lang="en-US" sz="2400" kern="1200" dirty="0"/>
        </a:p>
      </dsp:txBody>
      <dsp:txXfrm>
        <a:off x="44549" y="1129389"/>
        <a:ext cx="6823670" cy="823502"/>
      </dsp:txXfrm>
    </dsp:sp>
    <dsp:sp modelId="{08101449-6B52-44E8-B6BE-1496E49AD159}">
      <dsp:nvSpPr>
        <dsp:cNvPr id="0" name=""/>
        <dsp:cNvSpPr/>
      </dsp:nvSpPr>
      <dsp:spPr>
        <a:xfrm>
          <a:off x="0" y="2066560"/>
          <a:ext cx="6912768" cy="912600"/>
        </a:xfrm>
        <a:prstGeom prst="round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solidFill>
              <a:effectLst/>
              <a:latin typeface="Gill Sans" charset="0"/>
              <a:ea typeface="+mn-ea"/>
              <a:cs typeface="+mn-cs"/>
            </a:rPr>
            <a:t>Beurteilung der Beweglichkeit der oberen und unteren Gliedmaßen sowie der Wirbelsäule </a:t>
          </a:r>
          <a:endParaRPr lang="en-US" sz="2400" kern="1200" dirty="0"/>
        </a:p>
      </dsp:txBody>
      <dsp:txXfrm>
        <a:off x="44549" y="2111109"/>
        <a:ext cx="6823670" cy="823502"/>
      </dsp:txXfrm>
    </dsp:sp>
    <dsp:sp modelId="{B472EF52-5E52-4372-82DD-FA86091BF364}">
      <dsp:nvSpPr>
        <dsp:cNvPr id="0" name=""/>
        <dsp:cNvSpPr/>
      </dsp:nvSpPr>
      <dsp:spPr>
        <a:xfrm>
          <a:off x="0" y="3048280"/>
          <a:ext cx="6912768" cy="912600"/>
        </a:xfrm>
        <a:prstGeom prst="round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solidFill>
              <a:effectLst/>
              <a:latin typeface="Gill Sans" charset="0"/>
              <a:ea typeface="+mn-ea"/>
              <a:cs typeface="+mn-cs"/>
            </a:rPr>
            <a:t>Kraftbeurteilung in den oberen und unteren Gliedmaßen sowie der Wirbelsäule </a:t>
          </a:r>
          <a:endParaRPr lang="en-US" sz="2400" kern="1200" dirty="0"/>
        </a:p>
      </dsp:txBody>
      <dsp:txXfrm>
        <a:off x="44549" y="3092829"/>
        <a:ext cx="6823670" cy="8235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1BFD8-D4E2-4757-9731-E2D2E4EBE87B}">
      <dsp:nvSpPr>
        <dsp:cNvPr id="0" name=""/>
        <dsp:cNvSpPr/>
      </dsp:nvSpPr>
      <dsp:spPr>
        <a:xfrm>
          <a:off x="1573" y="827564"/>
          <a:ext cx="2496426" cy="1720037"/>
        </a:xfrm>
        <a:prstGeom prst="roundRect">
          <a:avLst/>
        </a:prstGeom>
        <a:blipFill>
          <a:blip xmlns:r="http://schemas.openxmlformats.org/officeDocument/2006/relationships" r:embed="rId1"/>
          <a:srcRect/>
          <a:stretch>
            <a:fillRect t="-7000" b="-7000"/>
          </a:stretch>
        </a:blip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E884F79-664A-4D74-A982-6488F9E9EE5A}">
      <dsp:nvSpPr>
        <dsp:cNvPr id="0" name=""/>
        <dsp:cNvSpPr/>
      </dsp:nvSpPr>
      <dsp:spPr>
        <a:xfrm>
          <a:off x="1573" y="2547602"/>
          <a:ext cx="2496426" cy="92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en-GB" sz="2600" kern="1200" dirty="0">
              <a:solidFill>
                <a:schemeClr val="tx1"/>
              </a:solidFill>
              <a:effectLst/>
              <a:latin typeface="Gill Sans" charset="0"/>
              <a:ea typeface="+mn-ea"/>
              <a:cs typeface="+mn-cs"/>
            </a:rPr>
            <a:t>Sportlich </a:t>
          </a:r>
          <a:endParaRPr lang="en-US" sz="2600" kern="1200" dirty="0"/>
        </a:p>
      </dsp:txBody>
      <dsp:txXfrm>
        <a:off x="1573" y="2547602"/>
        <a:ext cx="2496426" cy="926174"/>
      </dsp:txXfrm>
    </dsp:sp>
    <dsp:sp modelId="{610A25C5-70E3-4F50-AD4E-AF3E79AF7F18}">
      <dsp:nvSpPr>
        <dsp:cNvPr id="0" name=""/>
        <dsp:cNvSpPr/>
      </dsp:nvSpPr>
      <dsp:spPr>
        <a:xfrm>
          <a:off x="2747747" y="827564"/>
          <a:ext cx="2496426" cy="1720037"/>
        </a:xfrm>
        <a:prstGeom prst="roundRect">
          <a:avLst/>
        </a:prstGeom>
        <a:blipFill>
          <a:blip xmlns:r="http://schemas.openxmlformats.org/officeDocument/2006/relationships" r:embed="rId2"/>
          <a:srcRect/>
          <a:stretch>
            <a:fillRect t="-2000" b="-2000"/>
          </a:stretch>
        </a:blip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63D8BE5-51E1-4327-A57E-4DFD83D1D880}">
      <dsp:nvSpPr>
        <dsp:cNvPr id="0" name=""/>
        <dsp:cNvSpPr/>
      </dsp:nvSpPr>
      <dsp:spPr>
        <a:xfrm>
          <a:off x="2747747" y="2547602"/>
          <a:ext cx="2496426" cy="92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en-GB" sz="2600" kern="1200" dirty="0">
              <a:solidFill>
                <a:schemeClr val="tx1"/>
              </a:solidFill>
              <a:effectLst/>
              <a:latin typeface="Gill Sans" charset="0"/>
              <a:ea typeface="+mn-ea"/>
              <a:cs typeface="+mn-cs"/>
            </a:rPr>
            <a:t>Ergonomisch </a:t>
          </a:r>
          <a:endParaRPr lang="en-US" sz="2600" kern="1200" dirty="0"/>
        </a:p>
      </dsp:txBody>
      <dsp:txXfrm>
        <a:off x="2747747" y="2547602"/>
        <a:ext cx="2496426" cy="926174"/>
      </dsp:txXfrm>
    </dsp:sp>
    <dsp:sp modelId="{C6FAD779-C1FA-4FD1-AD01-64681AFF2EAA}">
      <dsp:nvSpPr>
        <dsp:cNvPr id="0" name=""/>
        <dsp:cNvSpPr/>
      </dsp:nvSpPr>
      <dsp:spPr>
        <a:xfrm>
          <a:off x="5493921" y="827564"/>
          <a:ext cx="2496426" cy="1720037"/>
        </a:xfrm>
        <a:prstGeom prst="roundRect">
          <a:avLst/>
        </a:prstGeom>
        <a:blipFill>
          <a:blip xmlns:r="http://schemas.openxmlformats.org/officeDocument/2006/relationships" r:embed="rId3"/>
          <a:srcRect/>
          <a:stretch>
            <a:fillRect/>
          </a:stretch>
        </a:blip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06E6D92-23F8-4759-8D22-19994116701B}">
      <dsp:nvSpPr>
        <dsp:cNvPr id="0" name=""/>
        <dsp:cNvSpPr/>
      </dsp:nvSpPr>
      <dsp:spPr>
        <a:xfrm>
          <a:off x="5493921" y="2547602"/>
          <a:ext cx="2496426" cy="92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en-GB" sz="2600" kern="1200" dirty="0">
              <a:solidFill>
                <a:schemeClr val="tx1"/>
              </a:solidFill>
              <a:effectLst/>
              <a:latin typeface="Gill Sans" charset="0"/>
              <a:ea typeface="+mn-ea"/>
              <a:cs typeface="+mn-cs"/>
            </a:rPr>
            <a:t>Untersuchung </a:t>
          </a:r>
          <a:endParaRPr lang="en-US" sz="2600" kern="1200" dirty="0"/>
        </a:p>
      </dsp:txBody>
      <dsp:txXfrm>
        <a:off x="5493921" y="2547602"/>
        <a:ext cx="2496426" cy="92617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BC2B4-7DCB-4B20-823F-FC2B63C46874}">
      <dsp:nvSpPr>
        <dsp:cNvPr id="0" name=""/>
        <dsp:cNvSpPr/>
      </dsp:nvSpPr>
      <dsp:spPr>
        <a:xfrm>
          <a:off x="343652" y="184657"/>
          <a:ext cx="1310675" cy="1310675"/>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ECC012CC-5B8F-4C98-857D-1D14F94220B1}">
      <dsp:nvSpPr>
        <dsp:cNvPr id="0" name=""/>
        <dsp:cNvSpPr/>
      </dsp:nvSpPr>
      <dsp:spPr>
        <a:xfrm>
          <a:off x="998990" y="184657"/>
          <a:ext cx="6992931" cy="1310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8100" rIns="0" bIns="38100" numCol="1" spcCol="1270" anchor="ctr" anchorCtr="0">
          <a:noAutofit/>
        </a:bodyPr>
        <a:lstStyle/>
        <a:p>
          <a:pPr marL="0" lvl="0" indent="0" algn="l" defTabSz="1333500">
            <a:lnSpc>
              <a:spcPct val="90000"/>
            </a:lnSpc>
            <a:spcBef>
              <a:spcPct val="0"/>
            </a:spcBef>
            <a:spcAft>
              <a:spcPct val="35000"/>
            </a:spcAft>
            <a:buNone/>
          </a:pPr>
          <a:r>
            <a:rPr lang="en-GB" sz="3000" kern="1200" dirty="0">
              <a:effectLst/>
              <a:latin typeface="Gill Sans" charset="0"/>
              <a:ea typeface="+mn-ea"/>
              <a:cs typeface="+mn-cs"/>
            </a:rPr>
            <a:t>Gültigkeit </a:t>
          </a:r>
          <a:endParaRPr lang="en-US" sz="3000" kern="1200" dirty="0"/>
        </a:p>
      </dsp:txBody>
      <dsp:txXfrm>
        <a:off x="998990" y="184657"/>
        <a:ext cx="6992931" cy="1310675"/>
      </dsp:txXfrm>
    </dsp:sp>
    <dsp:sp modelId="{1ED552C9-978E-4E53-8E4A-601DD6EACAE0}">
      <dsp:nvSpPr>
        <dsp:cNvPr id="0" name=""/>
        <dsp:cNvSpPr/>
      </dsp:nvSpPr>
      <dsp:spPr>
        <a:xfrm>
          <a:off x="343652" y="1495332"/>
          <a:ext cx="1310675" cy="1310675"/>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7A250901-EF8E-49BB-81BD-738A8CCFCFB5}">
      <dsp:nvSpPr>
        <dsp:cNvPr id="0" name=""/>
        <dsp:cNvSpPr/>
      </dsp:nvSpPr>
      <dsp:spPr>
        <a:xfrm>
          <a:off x="998990" y="1495332"/>
          <a:ext cx="6992931" cy="1310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8100" rIns="0" bIns="38100" numCol="1" spcCol="1270" anchor="ctr" anchorCtr="0">
          <a:noAutofit/>
        </a:bodyPr>
        <a:lstStyle/>
        <a:p>
          <a:pPr marL="0" lvl="0" indent="0" algn="l" defTabSz="1333500">
            <a:lnSpc>
              <a:spcPct val="90000"/>
            </a:lnSpc>
            <a:spcBef>
              <a:spcPct val="0"/>
            </a:spcBef>
            <a:spcAft>
              <a:spcPct val="35000"/>
            </a:spcAft>
            <a:buNone/>
          </a:pPr>
          <a:r>
            <a:rPr lang="en-GB" sz="3000" kern="1200">
              <a:effectLst/>
              <a:latin typeface="Gill Sans" charset="0"/>
              <a:ea typeface="+mn-ea"/>
              <a:cs typeface="+mn-cs"/>
            </a:rPr>
            <a:t>Verlässlichkeit </a:t>
          </a:r>
          <a:endParaRPr lang="en-US" sz="3000" kern="1200" dirty="0"/>
        </a:p>
      </dsp:txBody>
      <dsp:txXfrm>
        <a:off x="998990" y="1495332"/>
        <a:ext cx="6992931" cy="1310675"/>
      </dsp:txXfrm>
    </dsp:sp>
    <dsp:sp modelId="{2E0F0655-BC57-44CE-BDBA-7F8AFD596AEB}">
      <dsp:nvSpPr>
        <dsp:cNvPr id="0" name=""/>
        <dsp:cNvSpPr/>
      </dsp:nvSpPr>
      <dsp:spPr>
        <a:xfrm>
          <a:off x="343652" y="2806008"/>
          <a:ext cx="1310675" cy="1310675"/>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971F0C97-723B-44AE-9FC4-0F61C396EDAD}">
      <dsp:nvSpPr>
        <dsp:cNvPr id="0" name=""/>
        <dsp:cNvSpPr/>
      </dsp:nvSpPr>
      <dsp:spPr>
        <a:xfrm>
          <a:off x="998990" y="2806008"/>
          <a:ext cx="6992931" cy="1310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8100" rIns="0" bIns="38100" numCol="1" spcCol="1270" anchor="ctr" anchorCtr="0">
          <a:noAutofit/>
        </a:bodyPr>
        <a:lstStyle/>
        <a:p>
          <a:pPr marL="0" lvl="0" indent="0" algn="l" defTabSz="1333500">
            <a:lnSpc>
              <a:spcPct val="90000"/>
            </a:lnSpc>
            <a:spcBef>
              <a:spcPct val="0"/>
            </a:spcBef>
            <a:spcAft>
              <a:spcPct val="35000"/>
            </a:spcAft>
            <a:buNone/>
          </a:pPr>
          <a:r>
            <a:rPr lang="en-GB" sz="3000" kern="1200">
              <a:effectLst/>
              <a:latin typeface="Gill Sans" charset="0"/>
              <a:ea typeface="+mn-ea"/>
              <a:cs typeface="+mn-cs"/>
            </a:rPr>
            <a:t>Benutzerfreundlichkeit </a:t>
          </a:r>
          <a:endParaRPr lang="en-US" sz="3000" kern="1200" dirty="0"/>
        </a:p>
      </dsp:txBody>
      <dsp:txXfrm>
        <a:off x="998990" y="2806008"/>
        <a:ext cx="6992931" cy="131067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A786AC13-3B3C-434F-930F-3759522426C4}"/>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1" name="Rectangle 3">
            <a:extLst>
              <a:ext uri="{FF2B5EF4-FFF2-40B4-BE49-F238E27FC236}">
                <a16:creationId xmlns:a16="http://schemas.microsoft.com/office/drawing/2014/main" id="{12F27FC0-06F0-4D51-AA51-8BDFE07682D6}"/>
              </a:ext>
            </a:extLst>
          </p:cNvPr>
          <p:cNvSpPr>
            <a:spLocks noGrp="1" noChangeArrowheads="1"/>
          </p:cNvSpPr>
          <p:nvPr>
            <p:ph type="dt" sz="quarter"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2" name="Rectangle 4">
            <a:extLst>
              <a:ext uri="{FF2B5EF4-FFF2-40B4-BE49-F238E27FC236}">
                <a16:creationId xmlns:a16="http://schemas.microsoft.com/office/drawing/2014/main" id="{E82735A0-647D-4BD1-BD5B-45621751ED74}"/>
              </a:ext>
            </a:extLst>
          </p:cNvPr>
          <p:cNvSpPr>
            <a:spLocks noGrp="1" noChangeArrowheads="1"/>
          </p:cNvSpPr>
          <p:nvPr>
            <p:ph type="ftr" sz="quarter" idx="2"/>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3" name="Rectangle 5">
            <a:extLst>
              <a:ext uri="{FF2B5EF4-FFF2-40B4-BE49-F238E27FC236}">
                <a16:creationId xmlns:a16="http://schemas.microsoft.com/office/drawing/2014/main" id="{8BC580F7-5C43-4800-8EB5-F383B44EFA06}"/>
              </a:ext>
            </a:extLst>
          </p:cNvPr>
          <p:cNvSpPr>
            <a:spLocks noGrp="1" noChangeArrowheads="1"/>
          </p:cNvSpPr>
          <p:nvPr>
            <p:ph type="sldNum" sz="quarter" idx="3"/>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F4D8571-DAE3-4A0A-B55A-D352E17371B3}" type="slidenum">
              <a:rPr lang="pl-PL" altLang="pl-PL"/>
              <a:pPr>
                <a:defRPr/>
              </a:pPr>
              <a:t>‹#›</a:t>
            </a:fld>
            <a:endParaRPr lang="pl-PL" altLang="pl-PL"/>
          </a:p>
        </p:txBody>
      </p:sp>
    </p:spTree>
    <p:extLst>
      <p:ext uri="{BB962C8B-B14F-4D97-AF65-F5344CB8AC3E}">
        <p14:creationId xmlns:p14="http://schemas.microsoft.com/office/powerpoint/2010/main" val="2035449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D23DB73-A9FE-4E14-959C-1751FBB3DBE7}"/>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3" name="Rectangle 3">
            <a:extLst>
              <a:ext uri="{FF2B5EF4-FFF2-40B4-BE49-F238E27FC236}">
                <a16:creationId xmlns:a16="http://schemas.microsoft.com/office/drawing/2014/main" id="{A9DAA2C6-4EF0-41B4-BC9E-E27E5042BB98}"/>
              </a:ext>
            </a:extLst>
          </p:cNvPr>
          <p:cNvSpPr>
            <a:spLocks noGrp="1" noChangeArrowheads="1"/>
          </p:cNvSpPr>
          <p:nvPr>
            <p:ph type="dt"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3076" name="Rectangle 4">
            <a:extLst>
              <a:ext uri="{FF2B5EF4-FFF2-40B4-BE49-F238E27FC236}">
                <a16:creationId xmlns:a16="http://schemas.microsoft.com/office/drawing/2014/main" id="{6437E330-273C-4546-B9FD-22B008B64B45}"/>
              </a:ext>
            </a:extLst>
          </p:cNvPr>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5" name="Rectangle 5">
            <a:extLst>
              <a:ext uri="{FF2B5EF4-FFF2-40B4-BE49-F238E27FC236}">
                <a16:creationId xmlns:a16="http://schemas.microsoft.com/office/drawing/2014/main" id="{DB446E1B-717C-4A79-9E33-9563462D8FF2}"/>
              </a:ext>
            </a:extLst>
          </p:cNvPr>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53606" name="Rectangle 6">
            <a:extLst>
              <a:ext uri="{FF2B5EF4-FFF2-40B4-BE49-F238E27FC236}">
                <a16:creationId xmlns:a16="http://schemas.microsoft.com/office/drawing/2014/main" id="{FCD46796-19B0-4292-B146-6897B629387F}"/>
              </a:ext>
            </a:extLst>
          </p:cNvPr>
          <p:cNvSpPr>
            <a:spLocks noGrp="1" noChangeArrowheads="1"/>
          </p:cNvSpPr>
          <p:nvPr>
            <p:ph type="ftr" sz="quarter" idx="4"/>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7" name="Rectangle 7">
            <a:extLst>
              <a:ext uri="{FF2B5EF4-FFF2-40B4-BE49-F238E27FC236}">
                <a16:creationId xmlns:a16="http://schemas.microsoft.com/office/drawing/2014/main" id="{9D239CE3-0A73-4B0C-BABC-9F9F7B8A64F9}"/>
              </a:ext>
            </a:extLst>
          </p:cNvPr>
          <p:cNvSpPr>
            <a:spLocks noGrp="1" noChangeArrowheads="1"/>
          </p:cNvSpPr>
          <p:nvPr>
            <p:ph type="sldNum" sz="quarter" idx="5"/>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06E914C-D4D4-4E1B-A2D4-BEC8EAE69E5B}" type="slidenum">
              <a:rPr lang="pl-PL" altLang="pl-PL"/>
              <a:t>‹#›</a:t>
            </a:fld>
            <a:endParaRPr lang="pl-PL" altLang="pl-PL"/>
          </a:p>
        </p:txBody>
      </p:sp>
    </p:spTree>
    <p:extLst>
      <p:ext uri="{BB962C8B-B14F-4D97-AF65-F5344CB8AC3E}">
        <p14:creationId xmlns:p14="http://schemas.microsoft.com/office/powerpoint/2010/main" val="1255079216"/>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lboro.ac.uk/research/phc/perfomance/biomechanic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t>2</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altLang="pl-PL" dirty="0"/>
              <a:t>In </a:t>
            </a:r>
            <a:r>
              <a:rPr lang="es-ES" altLang="pl-PL" dirty="0" err="1"/>
              <a:t>diesem </a:t>
            </a:r>
            <a:r>
              <a:rPr lang="es-ES" altLang="pl-PL" dirty="0"/>
              <a:t>Video </a:t>
            </a:r>
            <a:r>
              <a:rPr lang="es-ES" altLang="pl-PL" dirty="0" err="1"/>
              <a:t>sehen Sie </a:t>
            </a:r>
            <a:r>
              <a:rPr lang="es-ES" altLang="pl-PL" sz="1200" dirty="0" err="1">
                <a:solidFill>
                  <a:srgbClr val="FF0000"/>
                </a:solidFill>
              </a:rPr>
              <a:t>die </a:t>
            </a:r>
            <a:r>
              <a:rPr lang="es-ES" sz="1200" dirty="0" err="1">
                <a:solidFill>
                  <a:srgbClr val="FF0000"/>
                </a:solidFill>
              </a:rPr>
              <a:t>Details des Protokolls für die dynamische Gangbeurteilung mit der </a:t>
            </a:r>
            <a:r>
              <a:rPr lang="es-ES" sz="1200" dirty="0">
                <a:solidFill>
                  <a:srgbClr val="FF0000"/>
                </a:solidFill>
              </a:rPr>
              <a:t>NedAMH/IBV-Software.</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t>12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061220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altLang="pl-PL" dirty="0"/>
              <a:t>In </a:t>
            </a:r>
            <a:r>
              <a:rPr lang="es-ES" altLang="pl-PL" dirty="0" err="1"/>
              <a:t>diesem </a:t>
            </a:r>
            <a:r>
              <a:rPr lang="es-ES" altLang="pl-PL" dirty="0"/>
              <a:t>Video </a:t>
            </a:r>
            <a:r>
              <a:rPr lang="es-ES" altLang="pl-PL" dirty="0" err="1"/>
              <a:t>sehen Sie </a:t>
            </a:r>
            <a:r>
              <a:rPr lang="es-ES" altLang="pl-PL" sz="1200" dirty="0" err="1">
                <a:solidFill>
                  <a:srgbClr val="FF0000"/>
                </a:solidFill>
              </a:rPr>
              <a:t>die </a:t>
            </a:r>
            <a:r>
              <a:rPr lang="es-ES" sz="1200" dirty="0" err="1">
                <a:solidFill>
                  <a:srgbClr val="FF0000"/>
                </a:solidFill>
              </a:rPr>
              <a:t>Details des Protokolls zur dynamischen </a:t>
            </a:r>
            <a:r>
              <a:rPr lang="es-ES" sz="1200" dirty="0">
                <a:solidFill>
                  <a:srgbClr val="FF0000"/>
                </a:solidFill>
              </a:rPr>
              <a:t>und </a:t>
            </a:r>
            <a:r>
              <a:rPr lang="es-ES" sz="1200" dirty="0" err="1">
                <a:solidFill>
                  <a:srgbClr val="FF0000"/>
                </a:solidFill>
              </a:rPr>
              <a:t>kinematischen Beurteilung des Aufstehens aus </a:t>
            </a:r>
            <a:r>
              <a:rPr lang="es-ES" sz="1200" dirty="0">
                <a:solidFill>
                  <a:srgbClr val="FF0000"/>
                </a:solidFill>
              </a:rPr>
              <a:t>einem </a:t>
            </a:r>
            <a:r>
              <a:rPr lang="es-ES" sz="1200" dirty="0" err="1">
                <a:solidFill>
                  <a:srgbClr val="FF0000"/>
                </a:solidFill>
              </a:rPr>
              <a:t>Stuhl mit der NedLumbar/IBVsoftware</a:t>
            </a:r>
            <a:r>
              <a:rPr lang="es-ES" sz="1200" dirty="0">
                <a:solidFill>
                  <a:srgbClr val="FF0000"/>
                </a:solidFill>
              </a:rPr>
              <a:t>.</a:t>
            </a:r>
          </a:p>
          <a:p>
            <a:pPr eaLnBrk="1" hangingPunct="1"/>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t>13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28074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altLang="pl-PL" dirty="0"/>
              <a:t>In </a:t>
            </a:r>
            <a:r>
              <a:rPr lang="es-ES" altLang="pl-PL" dirty="0" err="1"/>
              <a:t>diesem </a:t>
            </a:r>
            <a:r>
              <a:rPr lang="es-ES" altLang="pl-PL" dirty="0"/>
              <a:t>Video </a:t>
            </a:r>
            <a:r>
              <a:rPr lang="es-ES" altLang="pl-PL" dirty="0" err="1"/>
              <a:t>sehen Sie </a:t>
            </a:r>
            <a:r>
              <a:rPr lang="es-ES" altLang="pl-PL" sz="1200" dirty="0" err="1">
                <a:solidFill>
                  <a:srgbClr val="FF0000"/>
                </a:solidFill>
              </a:rPr>
              <a:t>die </a:t>
            </a:r>
            <a:r>
              <a:rPr lang="es-ES" sz="1200" dirty="0" err="1">
                <a:solidFill>
                  <a:srgbClr val="FF0000"/>
                </a:solidFill>
              </a:rPr>
              <a:t>Details des Protokolls zur kinematischen Beurteilung der Schulter mit NedHombro/IBV </a:t>
            </a:r>
            <a:endParaRPr lang="pl-PL" altLang="pl-PL" dirty="0"/>
          </a:p>
          <a:p>
            <a:pPr marL="0" marR="0" lvl="0" indent="0" algn="l" defTabSz="914400" rtl="0" eaLnBrk="1" fontAlgn="base" latinLnBrk="0" hangingPunct="1">
              <a:lnSpc>
                <a:spcPct val="100000"/>
              </a:lnSpc>
              <a:spcBef>
                <a:spcPct val="0"/>
              </a:spcBef>
              <a:spcAft>
                <a:spcPct val="0"/>
              </a:spcAft>
              <a:buClrTx/>
              <a:buSzTx/>
              <a:buFontTx/>
              <a:buNone/>
              <a:tabLst/>
              <a:defRPr/>
            </a:pPr>
            <a:r>
              <a:rPr lang="es-ES" sz="1200" dirty="0">
                <a:solidFill>
                  <a:srgbClr val="FF0000"/>
                </a:solidFill>
              </a:rPr>
              <a:t>Software.</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t>14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41125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altLang="pl-PL" dirty="0"/>
              <a:t>At </a:t>
            </a:r>
            <a:r>
              <a:rPr lang="es-ES" altLang="pl-PL" dirty="0" err="1"/>
              <a:t>this</a:t>
            </a:r>
            <a:r>
              <a:rPr lang="es-ES" altLang="pl-PL" dirty="0"/>
              <a:t> video </a:t>
            </a:r>
            <a:r>
              <a:rPr lang="es-ES" altLang="pl-PL" dirty="0" err="1"/>
              <a:t>you</a:t>
            </a:r>
            <a:r>
              <a:rPr lang="es-ES" altLang="pl-PL" dirty="0"/>
              <a:t> can </a:t>
            </a:r>
            <a:r>
              <a:rPr lang="es-ES" altLang="pl-PL" dirty="0" err="1"/>
              <a:t>see</a:t>
            </a:r>
            <a:r>
              <a:rPr lang="es-ES" altLang="pl-PL" dirty="0"/>
              <a:t> </a:t>
            </a:r>
            <a:r>
              <a:rPr lang="es-ES" altLang="pl-PL" sz="1200" dirty="0" err="1">
                <a:solidFill>
                  <a:srgbClr val="FF0000"/>
                </a:solidFill>
              </a:rPr>
              <a:t>the</a:t>
            </a:r>
            <a:r>
              <a:rPr lang="es-ES" altLang="pl-PL" sz="1200" dirty="0">
                <a:solidFill>
                  <a:srgbClr val="FF0000"/>
                </a:solidFill>
              </a:rPr>
              <a:t> </a:t>
            </a:r>
            <a:r>
              <a:rPr lang="es-ES" altLang="pl-PL" sz="1200" dirty="0" err="1">
                <a:solidFill>
                  <a:srgbClr val="FF0000"/>
                </a:solidFill>
              </a:rPr>
              <a:t>d</a:t>
            </a:r>
            <a:r>
              <a:rPr lang="es-ES" sz="1200" dirty="0" err="1">
                <a:solidFill>
                  <a:srgbClr val="FF0000"/>
                </a:solidFill>
              </a:rPr>
              <a:t>etail</a:t>
            </a:r>
            <a:r>
              <a:rPr lang="es-ES" sz="1200" dirty="0">
                <a:solidFill>
                  <a:srgbClr val="FF0000"/>
                </a:solidFill>
              </a:rPr>
              <a:t> </a:t>
            </a:r>
            <a:r>
              <a:rPr lang="es-ES" sz="1200" dirty="0" err="1">
                <a:solidFill>
                  <a:srgbClr val="FF0000"/>
                </a:solidFill>
              </a:rPr>
              <a:t>of</a:t>
            </a:r>
            <a:r>
              <a:rPr lang="es-ES" sz="1200" dirty="0">
                <a:solidFill>
                  <a:srgbClr val="FF0000"/>
                </a:solidFill>
              </a:rPr>
              <a:t> </a:t>
            </a:r>
            <a:r>
              <a:rPr lang="es-ES" sz="1200" dirty="0" err="1">
                <a:solidFill>
                  <a:srgbClr val="FF0000"/>
                </a:solidFill>
              </a:rPr>
              <a:t>protocol</a:t>
            </a:r>
            <a:r>
              <a:rPr lang="es-ES" sz="1200" dirty="0">
                <a:solidFill>
                  <a:srgbClr val="FF0000"/>
                </a:solidFill>
              </a:rPr>
              <a:t> </a:t>
            </a:r>
            <a:r>
              <a:rPr lang="es-ES" sz="1200" dirty="0" err="1">
                <a:solidFill>
                  <a:srgbClr val="FF0000"/>
                </a:solidFill>
              </a:rPr>
              <a:t>for</a:t>
            </a:r>
            <a:r>
              <a:rPr lang="es-ES" sz="1200" dirty="0">
                <a:solidFill>
                  <a:srgbClr val="FF0000"/>
                </a:solidFill>
              </a:rPr>
              <a:t> </a:t>
            </a:r>
            <a:r>
              <a:rPr lang="es-ES" sz="1200" dirty="0" err="1">
                <a:solidFill>
                  <a:srgbClr val="FF0000"/>
                </a:solidFill>
              </a:rPr>
              <a:t>the</a:t>
            </a:r>
            <a:r>
              <a:rPr lang="es-ES" sz="1200" dirty="0">
                <a:solidFill>
                  <a:srgbClr val="FF0000"/>
                </a:solidFill>
              </a:rPr>
              <a:t> </a:t>
            </a:r>
            <a:r>
              <a:rPr lang="es-ES" sz="1200" dirty="0" err="1">
                <a:solidFill>
                  <a:srgbClr val="FF0000"/>
                </a:solidFill>
              </a:rPr>
              <a:t>assessment</a:t>
            </a:r>
            <a:r>
              <a:rPr lang="es-ES" sz="1200" dirty="0">
                <a:solidFill>
                  <a:srgbClr val="FF0000"/>
                </a:solidFill>
              </a:rPr>
              <a:t> </a:t>
            </a:r>
            <a:r>
              <a:rPr lang="es-ES" sz="1200" dirty="0" err="1">
                <a:solidFill>
                  <a:srgbClr val="FF0000"/>
                </a:solidFill>
              </a:rPr>
              <a:t>of</a:t>
            </a:r>
            <a:r>
              <a:rPr lang="es-ES" sz="1200" dirty="0">
                <a:solidFill>
                  <a:srgbClr val="FF0000"/>
                </a:solidFill>
              </a:rPr>
              <a:t> balance </a:t>
            </a:r>
            <a:r>
              <a:rPr lang="es-ES" sz="1200" dirty="0" err="1">
                <a:solidFill>
                  <a:srgbClr val="FF0000"/>
                </a:solidFill>
              </a:rPr>
              <a:t>by</a:t>
            </a:r>
            <a:r>
              <a:rPr lang="es-ES" sz="1200" dirty="0">
                <a:solidFill>
                  <a:srgbClr val="FF0000"/>
                </a:solidFill>
              </a:rPr>
              <a:t> </a:t>
            </a:r>
            <a:r>
              <a:rPr lang="es-ES" sz="1200" dirty="0" err="1">
                <a:solidFill>
                  <a:srgbClr val="FF0000"/>
                </a:solidFill>
              </a:rPr>
              <a:t>means</a:t>
            </a:r>
            <a:r>
              <a:rPr lang="es-ES" sz="1200" dirty="0">
                <a:solidFill>
                  <a:srgbClr val="FF0000"/>
                </a:solidFill>
              </a:rPr>
              <a:t> </a:t>
            </a:r>
            <a:r>
              <a:rPr lang="es-ES" sz="1200" dirty="0" err="1">
                <a:solidFill>
                  <a:srgbClr val="FF0000"/>
                </a:solidFill>
              </a:rPr>
              <a:t>of</a:t>
            </a:r>
            <a:r>
              <a:rPr lang="es-ES" sz="1200" dirty="0">
                <a:solidFill>
                  <a:srgbClr val="FF0000"/>
                </a:solidFill>
              </a:rPr>
              <a:t> </a:t>
            </a:r>
            <a:r>
              <a:rPr lang="es-ES" sz="1200" dirty="0" err="1">
                <a:solidFill>
                  <a:srgbClr val="FF0000"/>
                </a:solidFill>
              </a:rPr>
              <a:t>dynamometric</a:t>
            </a:r>
            <a:r>
              <a:rPr lang="es-ES" sz="1200" dirty="0">
                <a:solidFill>
                  <a:srgbClr val="FF0000"/>
                </a:solidFill>
              </a:rPr>
              <a:t> </a:t>
            </a:r>
            <a:r>
              <a:rPr lang="es-ES" sz="1200" dirty="0" err="1">
                <a:solidFill>
                  <a:srgbClr val="FF0000"/>
                </a:solidFill>
              </a:rPr>
              <a:t>platforms</a:t>
            </a:r>
            <a:r>
              <a:rPr lang="es-ES" sz="1200" dirty="0">
                <a:solidFill>
                  <a:srgbClr val="FF0000"/>
                </a:solidFill>
              </a:rPr>
              <a:t> </a:t>
            </a:r>
            <a:r>
              <a:rPr lang="es-ES" sz="1200" dirty="0" err="1">
                <a:solidFill>
                  <a:srgbClr val="FF0000"/>
                </a:solidFill>
              </a:rPr>
              <a:t>using</a:t>
            </a:r>
            <a:r>
              <a:rPr lang="es-ES" sz="1200" dirty="0">
                <a:solidFill>
                  <a:srgbClr val="FF0000"/>
                </a:solidFill>
              </a:rPr>
              <a:t> </a:t>
            </a:r>
            <a:r>
              <a:rPr lang="es-ES" sz="1200" dirty="0" err="1">
                <a:solidFill>
                  <a:srgbClr val="FF0000"/>
                </a:solidFill>
              </a:rPr>
              <a:t>NedSVE</a:t>
            </a:r>
            <a:r>
              <a:rPr lang="es-ES" sz="1200" dirty="0">
                <a:solidFill>
                  <a:srgbClr val="FF0000"/>
                </a:solidFill>
              </a:rPr>
              <a:t>/IBV</a:t>
            </a:r>
            <a:endParaRPr lang="pl-PL" altLang="pl-PL" dirty="0"/>
          </a:p>
          <a:p>
            <a:pPr marL="0" marR="0" lvl="0" indent="0" algn="l" defTabSz="914400" rtl="0" eaLnBrk="1" fontAlgn="base" latinLnBrk="0" hangingPunct="1">
              <a:lnSpc>
                <a:spcPct val="100000"/>
              </a:lnSpc>
              <a:spcBef>
                <a:spcPct val="0"/>
              </a:spcBef>
              <a:spcAft>
                <a:spcPct val="0"/>
              </a:spcAft>
              <a:buClrTx/>
              <a:buSzTx/>
              <a:buFontTx/>
              <a:buNone/>
              <a:tabLst/>
              <a:defRPr/>
            </a:pPr>
            <a:r>
              <a:rPr lang="es-ES" sz="1200" dirty="0">
                <a:solidFill>
                  <a:srgbClr val="FF0000"/>
                </a:solidFill>
              </a:rPr>
              <a:t>software.</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15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801218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kern="1200" dirty="0">
                <a:solidFill>
                  <a:schemeClr val="tx1"/>
                </a:solidFill>
                <a:effectLst/>
                <a:latin typeface="Gill Sans" charset="0"/>
                <a:ea typeface="+mn-ea"/>
                <a:cs typeface="+mn-cs"/>
              </a:rPr>
              <a:t>Üblicher biomechanischer Test, der im sportlichen Kontext verwendet wird</a:t>
            </a:r>
            <a:endParaRPr lang="es-ES" sz="1200" b="1"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Die Sportbiomechanik ist der Wissenschaftszweig, der sich mit der Analyse der menschlichen Körperbewegung bei sportlichen Aktivitäten beschäftigt, um sie für verschiedene Anwendungen zu untersuchen. Als globales Konzept wird dieser Zweig der Wissenschaft genutzt, um entweder die Leistung zu verbessern oder das Verletzungsrisiko bei der ausgeführten Sport- und Übungsaufgabe zu verringern.</a:t>
            </a:r>
          </a:p>
          <a:p>
            <a:endParaRPr lang="en-GB"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Die Biomechanik wird unter anderem im Bereich der Sport- und Bewegungswissenschaften angewendet, um:</a:t>
            </a:r>
            <a:endParaRPr lang="es-ES" sz="1200" kern="1200" dirty="0">
              <a:solidFill>
                <a:schemeClr val="tx1"/>
              </a:solidFill>
              <a:effectLst/>
              <a:latin typeface="Gill Sans" charset="0"/>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Gill Sans" charset="0"/>
                <a:ea typeface="+mn-ea"/>
                <a:cs typeface="+mn-cs"/>
              </a:rPr>
              <a:t>Verbesserung der sportlichen Leistung eines Athleten durch Quantifizierung seiner mechanischen Fehler und deren gezielte Behebung, falls modifizierbar, um die höchste Bewegungseffizienz zu erreichen. </a:t>
            </a:r>
            <a:endParaRPr lang="es-ES" sz="1200" kern="1200" dirty="0">
              <a:solidFill>
                <a:schemeClr val="tx1"/>
              </a:solidFill>
              <a:effectLst/>
              <a:latin typeface="Gill Sans" charset="0"/>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Gill Sans" charset="0"/>
                <a:ea typeface="+mn-ea"/>
                <a:cs typeface="+mn-cs"/>
              </a:rPr>
              <a:t>Beurteilung der Verletzungsprophylaxe, um Schwachstellen bei der Ausführung der sportlichen Aktivität des Sportlers zu identifizieren, die den Bewegungsapparat einer Läsion aussetzen könnten. Bestimmung der sichersten Methoden zur Ausführung einer bestimmten Sportart oder Übungsaufgabe. </a:t>
            </a:r>
            <a:endParaRPr lang="es-ES" sz="1200" kern="1200" dirty="0">
              <a:solidFill>
                <a:schemeClr val="tx1"/>
              </a:solidFill>
              <a:effectLst/>
              <a:latin typeface="Gill Sans" charset="0"/>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Gill Sans" charset="0"/>
                <a:ea typeface="+mn-ea"/>
                <a:cs typeface="+mn-cs"/>
              </a:rPr>
              <a:t>Untersuchung des Ergebniseffekts einer Intervention, z. B. eines ergogenen Hilfsmittels, eines chirurgischen Eingriffs, Verfolgung eines Rehabilitationsprotokolls und Bewertung einer sicheren Rückkehr zum Sport. </a:t>
            </a:r>
            <a:endParaRPr lang="es-ES" sz="1200" kern="1200" dirty="0">
              <a:solidFill>
                <a:schemeClr val="tx1"/>
              </a:solidFill>
              <a:effectLst/>
              <a:latin typeface="Gill Sans" charset="0"/>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Gill Sans" charset="0"/>
                <a:ea typeface="+mn-ea"/>
                <a:cs typeface="+mn-cs"/>
              </a:rPr>
              <a:t>Beurteilung der neuromuskulären Funktionen, der muskulären Rekrutierung und der Belastung. </a:t>
            </a:r>
            <a:endParaRPr lang="es-ES" sz="1200" kern="1200" dirty="0">
              <a:solidFill>
                <a:schemeClr val="tx1"/>
              </a:solidFill>
              <a:effectLst/>
              <a:latin typeface="Gill Sans" charset="0"/>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Gill Sans" charset="0"/>
                <a:ea typeface="+mn-ea"/>
                <a:cs typeface="+mn-cs"/>
              </a:rPr>
              <a:t>Die Analyse von Sport- und Trainingsgeräten, z.B. Schuhe, Spielflächen, Schläger...etc.  </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Für die verschiedenen Anwendungen gibt es eine Vielzahl von Geräten, die im Labor und im Freien eingesetzt werden können. Es gibt keinen Standard über biomechanische Tests im Sport, aber diese werden hauptsächlich verwendet, um kinetische und kinematische Werte zu erhalten und neigen dazu, synchronisiert zu werden </a:t>
            </a:r>
          </a:p>
          <a:p>
            <a:endParaRPr lang="en-GB"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Das Bild zeigt die Prüfung der Side-Step-Schneidbewegung (1. Kraftmessplatte, 2. reflektierende Marker, die vom 3D-Bewegungsanalysesystem verwendet werden).</a:t>
            </a:r>
          </a:p>
          <a:p>
            <a:endParaRPr lang="en-GB" sz="1200" kern="1200" dirty="0">
              <a:solidFill>
                <a:schemeClr val="tx1"/>
              </a:solidFill>
              <a:effectLst/>
              <a:latin typeface="Gill Sans" charset="0"/>
              <a:ea typeface="+mn-ea"/>
              <a:cs typeface="+mn-cs"/>
            </a:endParaRPr>
          </a:p>
          <a:p>
            <a:r>
              <a:rPr lang="en-GB" sz="1200" b="1" kern="1200" dirty="0">
                <a:solidFill>
                  <a:schemeClr val="tx1"/>
                </a:solidFill>
                <a:effectLst/>
                <a:latin typeface="Gill Sans" charset="0"/>
                <a:ea typeface="+mn-ea"/>
                <a:cs typeface="+mn-cs"/>
              </a:rPr>
              <a:t>Üblicher biomechanischer Test, der im ergonomischen Kontext verwendet wird</a:t>
            </a:r>
            <a:endParaRPr lang="es-ES" sz="1200" b="1"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Ergonomie ist das Wissensgebiet, das sich mit der Untersuchung der Anpassungsbedingungen eines Arbeitsplatzes an die physischen und psychischen Eigenschaften des Arbeiters beschäftigt. Die Ergonomie strebt nach höherer Leistung bei der Arbeit.</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Die biomechanische Messung wird u.a. im Bereich der Ergonomie angewendet, um:</a:t>
            </a:r>
            <a:endParaRPr lang="es-E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Körperhaltungen, biomechanische Belastungen, Wiederholungen ... bei der Ausführung einer Aufgabe für die Gefährdungsbeurteilung zu kennen. Die Methoden der Gefährdungsbeurteilung am Arbeitsplatz basieren auf der Beobachtung des Arbeiters während seiner Aufgaben. Manchmal wird eine instrumentierte Beurteilung für eine größere Validität und Objektivität bei der Bewertung verwendet.</a:t>
            </a:r>
            <a:endParaRPr lang="es-E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Bewerten Sie die Verringerung der Anstrengung für den Arbeiter bei der Verwendung von Exoskeletten. Exoskelette werden in der Industrie eingesetzt, um die Arbeitsbedingungen der Arbeiter zu verbessern, die körperliche Belastung zu verringern und Verletzungen zu vermeiden.</a:t>
            </a:r>
          </a:p>
          <a:p>
            <a:pPr lvl="0"/>
            <a:endParaRPr lang="en-GB"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Bei diesen Anwendungen findet die biomechanische Beurteilung am Arbeitsplatz statt und es gibt tragbare Techniken. Im Bereich der Ergonomie gibt es Normen für die Gefährdungsbeurteilung, jedoch gibt es keine Norm über biomechanische Tests. Biomechanische Techniken werden üblicherweise verwendet, um objektive Informationen über Körperhaltungen, körperliche Belastungen oder sich wiederholende Bewegungen zu erfassen.</a:t>
            </a:r>
          </a:p>
          <a:p>
            <a:pPr lvl="0"/>
            <a:endParaRPr lang="en-GB" sz="1200" kern="1200" dirty="0">
              <a:solidFill>
                <a:schemeClr val="tx1"/>
              </a:solidFill>
              <a:effectLst/>
              <a:latin typeface="Gill Sans"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s-ES" sz="1200" kern="1200" dirty="0" err="1">
                <a:solidFill>
                  <a:schemeClr val="tx1"/>
                </a:solidFill>
                <a:effectLst/>
                <a:latin typeface="Gill Sans" charset="0"/>
                <a:ea typeface="+mn-ea"/>
                <a:cs typeface="+mn-cs"/>
              </a:rPr>
              <a:t>Das </a:t>
            </a:r>
            <a:r>
              <a:rPr lang="en-US" dirty="0"/>
              <a:t>Bild zeigt die Messung mit </a:t>
            </a:r>
            <a:r>
              <a:rPr lang="en-US" dirty="0" err="1"/>
              <a:t>Elektrogoniometern </a:t>
            </a:r>
            <a:r>
              <a:rPr lang="en-US" dirty="0"/>
              <a:t>unter Verwendung eines Computers.</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200" kern="1200" dirty="0">
              <a:solidFill>
                <a:schemeClr val="tx1"/>
              </a:solidFill>
              <a:effectLst/>
              <a:latin typeface="Gill Sans" charset="0"/>
              <a:ea typeface="+mn-ea"/>
              <a:cs typeface="+mn-cs"/>
            </a:endParaRPr>
          </a:p>
          <a:p>
            <a:r>
              <a:rPr lang="en-GB" sz="1200" b="1" kern="1200" dirty="0">
                <a:solidFill>
                  <a:schemeClr val="tx1"/>
                </a:solidFill>
                <a:effectLst/>
                <a:latin typeface="Gill Sans" charset="0"/>
                <a:ea typeface="+mn-ea"/>
                <a:cs typeface="+mn-cs"/>
              </a:rPr>
              <a:t>Üblicher biomechanischer Test, der im Rahmen einer Untersuchung verwendet wird</a:t>
            </a:r>
            <a:endParaRPr lang="es-ES" sz="1200" b="1"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Es gibt viele Forschungsstudien, die biomechanische Bewertungsmethoden in verschiedenen Bereichen verwenden. Im Zusammenhang mit der Beurteilung des muskuloskelettalen Systems werden sie verwendet, um:</a:t>
            </a:r>
            <a:endParaRPr lang="es-E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Vergleichen Sie verschiedene chirurgische oder rehabilitative Behandlungen.</a:t>
            </a:r>
            <a:endParaRPr lang="es-E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Zur Beurteilung der Wirkung einer Behandlung auf einen Patienten.</a:t>
            </a:r>
            <a:endParaRPr lang="es-E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Beschreiben Sie das biomechanische Muster einer Pathologie.</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Zum Beispiel wird in der Studie </a:t>
            </a:r>
            <a:r>
              <a:rPr lang="pl-PL" sz="1200" i="1" kern="1200" dirty="0">
                <a:solidFill>
                  <a:schemeClr val="tx1"/>
                </a:solidFill>
                <a:effectLst/>
                <a:latin typeface="Gill Sans" charset="0"/>
                <a:ea typeface="+mn-ea"/>
                <a:cs typeface="+mn-cs"/>
              </a:rPr>
              <a:t>Effects of medially posted insoles on foot and lower limbs mechanics across walking and running in overpronating men </a:t>
            </a:r>
            <a:r>
              <a:rPr lang="pl-PL" sz="1200" kern="1200" dirty="0">
                <a:solidFill>
                  <a:schemeClr val="tx1"/>
                </a:solidFill>
                <a:effectLst/>
                <a:latin typeface="Gill Sans" charset="0"/>
                <a:ea typeface="+mn-ea"/>
                <a:cs typeface="+mn-cs"/>
              </a:rPr>
              <a:t>von Konosen et al</a:t>
            </a:r>
            <a:r>
              <a:rPr lang="pl-PL" sz="1200" i="1" kern="1200" dirty="0">
                <a:solidFill>
                  <a:schemeClr val="tx1"/>
                </a:solidFill>
                <a:effectLst/>
                <a:latin typeface="Gill Sans" charset="0"/>
                <a:ea typeface="+mn-ea"/>
                <a:cs typeface="+mn-cs"/>
              </a:rPr>
              <a:t>. </a:t>
            </a:r>
            <a:r>
              <a:rPr lang="pl-PL" sz="1200" kern="1200" dirty="0">
                <a:solidFill>
                  <a:schemeClr val="tx1"/>
                </a:solidFill>
                <a:effectLst/>
                <a:latin typeface="Gill Sans" charset="0"/>
                <a:ea typeface="+mn-ea"/>
                <a:cs typeface="+mn-cs"/>
              </a:rPr>
              <a:t>(2</a:t>
            </a:r>
            <a:r>
              <a:rPr lang="pl-PL" sz="1200" i="1" kern="1200" dirty="0">
                <a:solidFill>
                  <a:schemeClr val="tx1"/>
                </a:solidFill>
                <a:effectLst/>
                <a:latin typeface="Gill Sans" charset="0"/>
                <a:ea typeface="+mn-ea"/>
                <a:cs typeface="+mn-cs"/>
              </a:rPr>
              <a:t>) </a:t>
            </a:r>
            <a:r>
              <a:rPr lang="pl-PL" sz="1200" kern="1200" dirty="0">
                <a:solidFill>
                  <a:schemeClr val="tx1"/>
                </a:solidFill>
                <a:effectLst/>
                <a:latin typeface="Gill Sans" charset="0"/>
                <a:ea typeface="+mn-ea"/>
                <a:cs typeface="+mn-cs"/>
              </a:rPr>
              <a:t>eine biomechanische Bewertungsanalyse vorgestellt, in der die Wirkung von Supinator-Einlagen unter Geh- und Laufbedingungen sowohl im Rückfuß als auch im Vorfuß durch die Instrumentierung mit Markern und den Einsatz eines 3D-Photogrammetriesystems aus 10 Kameras bewertet wird.</a:t>
            </a:r>
            <a:endParaRPr lang="es-ES" sz="1200" kern="1200" dirty="0">
              <a:solidFill>
                <a:schemeClr val="tx1"/>
              </a:solidFill>
              <a:effectLst/>
              <a:latin typeface="Gill Sans" charset="0"/>
              <a:ea typeface="+mn-ea"/>
              <a:cs typeface="+mn-cs"/>
            </a:endParaRPr>
          </a:p>
          <a:p>
            <a:endParaRPr lang="es-ES" sz="1200" kern="1200" dirty="0">
              <a:solidFill>
                <a:schemeClr val="tx1"/>
              </a:solidFill>
              <a:effectLst/>
              <a:latin typeface="Gill Sans"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s-ES" sz="1200" kern="1200" dirty="0" err="1">
                <a:solidFill>
                  <a:schemeClr val="tx1"/>
                </a:solidFill>
                <a:effectLst/>
                <a:latin typeface="Gill Sans" charset="0"/>
                <a:ea typeface="+mn-ea"/>
                <a:cs typeface="+mn-cs"/>
              </a:rPr>
              <a:t>Das </a:t>
            </a:r>
            <a:r>
              <a:rPr lang="en-US" dirty="0"/>
              <a:t>Bild zeigt ein </a:t>
            </a:r>
            <a:r>
              <a:rPr lang="pl-PL" sz="1200" kern="1200" dirty="0">
                <a:solidFill>
                  <a:schemeClr val="tx1"/>
                </a:solidFill>
                <a:effectLst/>
                <a:latin typeface="Gill Sans" charset="0"/>
                <a:ea typeface="+mn-ea"/>
                <a:cs typeface="+mn-cs"/>
              </a:rPr>
              <a:t>Detail der Fuß- und Sprunggelenkinstrumentierung in der Konosen-Studie</a:t>
            </a:r>
            <a:r>
              <a:rPr lang="es-ES" sz="1200" kern="1200" dirty="0">
                <a:solidFill>
                  <a:schemeClr val="tx1"/>
                </a:solidFill>
                <a:effectLst/>
                <a:latin typeface="Gill Sans"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lang="es-ES" sz="1200" kern="1200" dirty="0">
              <a:solidFill>
                <a:schemeClr val="tx1"/>
              </a:solidFill>
              <a:effectLst/>
              <a:latin typeface="Gill Sans"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kern="1200" dirty="0">
                <a:solidFill>
                  <a:schemeClr val="tx1"/>
                </a:solidFill>
                <a:effectLst/>
                <a:latin typeface="Gill Sans" charset="0"/>
                <a:ea typeface="+mn-ea"/>
                <a:cs typeface="+mn-cs"/>
              </a:rPr>
              <a:t>Die wichtigsten Schlussfolgerungen dieser Studie deuten darauf hin, dass die Verwendung von Orthesen hauptsächlich die Bewegung des Vorfußes beeinflusst und die Bewegung der maximalen Eversion beim Gehen und Laufen reduziert.</a:t>
            </a:r>
            <a:endParaRPr lang="es-ES" sz="1200" kern="1200" dirty="0">
              <a:solidFill>
                <a:schemeClr val="tx1"/>
              </a:solidFill>
              <a:effectLst/>
              <a:latin typeface="Gill Sans"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200" kern="1200" dirty="0">
              <a:solidFill>
                <a:schemeClr val="tx1"/>
              </a:solidFill>
              <a:effectLst/>
              <a:latin typeface="Gill Sans" charset="0"/>
              <a:ea typeface="+mn-ea"/>
              <a:cs typeface="+mn-cs"/>
            </a:endParaRPr>
          </a:p>
          <a:p>
            <a:pPr lvl="0"/>
            <a:endParaRPr lang="es-ES" sz="1200" kern="1200" dirty="0">
              <a:solidFill>
                <a:schemeClr val="tx1"/>
              </a:solidFill>
              <a:effectLst/>
              <a:latin typeface="Gill Sans" charset="0"/>
              <a:ea typeface="+mn-ea"/>
              <a:cs typeface="+mn-cs"/>
            </a:endParaRPr>
          </a:p>
          <a:p>
            <a:endParaRPr lang="es-ES" sz="1200" kern="1200" dirty="0">
              <a:solidFill>
                <a:schemeClr val="tx1"/>
              </a:solidFill>
              <a:effectLst/>
              <a:latin typeface="Gill Sans" charset="0"/>
              <a:ea typeface="+mn-ea"/>
              <a:cs typeface="+mn-cs"/>
            </a:endParaRPr>
          </a:p>
          <a:p>
            <a:endParaRPr lang="en-US"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t>16</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3247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a:solidFill>
                  <a:schemeClr val="tx1"/>
                </a:solidFill>
                <a:effectLst/>
                <a:latin typeface="Gill Sans" charset="0"/>
                <a:ea typeface="+mn-ea"/>
                <a:cs typeface="+mn-cs"/>
              </a:rPr>
              <a:t>Als Teil Ihrer theoretischen Ausbildung sollten Sie sich einige Videos über die biomechanische Beurteilung mit instrumentierten Techniken ansehen, auf die Sie über das Internet zugreifen werden. Es gibt viele Ressourcen, die Sie finden können, indem Sie einfach nach </a:t>
            </a:r>
            <a:r>
              <a:rPr lang="en-GB" sz="1200" b="1" kern="1200" dirty="0">
                <a:solidFill>
                  <a:schemeClr val="tx1"/>
                </a:solidFill>
                <a:effectLst/>
                <a:latin typeface="Gill Sans" charset="0"/>
                <a:ea typeface="+mn-ea"/>
                <a:cs typeface="+mn-cs"/>
              </a:rPr>
              <a:t>"Biomechanical assessment instrumented techniques" (Biomechanische Beurteilung mit instrumentierten Techniken) </a:t>
            </a:r>
            <a:r>
              <a:rPr lang="en-GB" sz="1200" kern="1200" dirty="0">
                <a:solidFill>
                  <a:schemeClr val="tx1"/>
                </a:solidFill>
                <a:effectLst/>
                <a:latin typeface="Gill Sans" charset="0"/>
                <a:ea typeface="+mn-ea"/>
                <a:cs typeface="+mn-cs"/>
              </a:rPr>
              <a:t>suchen; Sie können die für Sie interessantesten auswählen, je nach Ihrem Interessengebiet.</a:t>
            </a:r>
            <a:endParaRPr lang="es-ES" sz="1200" kern="1200" dirty="0">
              <a:solidFill>
                <a:schemeClr val="tx1"/>
              </a:solidFill>
              <a:effectLst/>
              <a:latin typeface="Gill Sans" charset="0"/>
              <a:ea typeface="+mn-ea"/>
              <a:cs typeface="+mn-cs"/>
            </a:endParaRPr>
          </a:p>
          <a:p>
            <a:r>
              <a:rPr lang="en-GB" sz="1200" kern="1200" dirty="0" err="1">
                <a:solidFill>
                  <a:schemeClr val="tx1"/>
                </a:solidFill>
                <a:effectLst/>
                <a:latin typeface="Gill Sans" charset="0"/>
                <a:ea typeface="+mn-ea"/>
                <a:cs typeface="+mn-cs"/>
              </a:rPr>
              <a:t>Sie </a:t>
            </a:r>
            <a:r>
              <a:rPr lang="en-GB" sz="1200" kern="1200" dirty="0">
                <a:solidFill>
                  <a:schemeClr val="tx1"/>
                </a:solidFill>
                <a:effectLst/>
                <a:latin typeface="Gill Sans" charset="0"/>
                <a:ea typeface="+mn-ea"/>
                <a:cs typeface="+mn-cs"/>
              </a:rPr>
              <a:t>sehen: </a:t>
            </a:r>
            <a:r>
              <a:rPr lang="pl-PL" sz="1200" u="sng" kern="1200" dirty="0">
                <a:solidFill>
                  <a:schemeClr val="tx1"/>
                </a:solidFill>
                <a:effectLst/>
                <a:latin typeface="Gill Sans" charset="0"/>
                <a:ea typeface="+mn-ea"/>
                <a:cs typeface="+mn-cs"/>
                <a:hlinkClick r:id="rId3"/>
              </a:rPr>
              <a:t>https://www.lboro.ac.uk/research/phc/perfomance/biomechanics/ </a:t>
            </a:r>
            <a:r>
              <a:rPr lang="pl-PL" sz="1200" kern="1200" dirty="0">
                <a:solidFill>
                  <a:schemeClr val="tx1"/>
                </a:solidFill>
                <a:effectLst/>
                <a:latin typeface="Gill Sans" charset="0"/>
                <a:ea typeface="+mn-ea"/>
                <a:cs typeface="+mn-cs"/>
              </a:rPr>
              <a:t>als gutes Beispiel.</a:t>
            </a:r>
            <a:endParaRPr lang="es-ES" sz="1200" kern="1200" dirty="0">
              <a:solidFill>
                <a:schemeClr val="tx1"/>
              </a:solidFill>
              <a:effectLst/>
              <a:latin typeface="Gill Sans" charset="0"/>
              <a:ea typeface="+mn-ea"/>
              <a:cs typeface="+mn-cs"/>
            </a:endParaRPr>
          </a:p>
          <a:p>
            <a:endParaRPr lang="es-ES" sz="1200" kern="1200" dirty="0">
              <a:solidFill>
                <a:schemeClr val="tx1"/>
              </a:solidFill>
              <a:effectLst/>
              <a:latin typeface="Gill Sans" charset="0"/>
              <a:ea typeface="+mn-ea"/>
              <a:cs typeface="+mn-cs"/>
            </a:endParaRPr>
          </a:p>
          <a:p>
            <a:r>
              <a:rPr lang="es-ES" sz="1200" kern="1200" dirty="0">
                <a:solidFill>
                  <a:schemeClr val="tx1"/>
                </a:solidFill>
                <a:effectLst/>
                <a:latin typeface="Gill Sans" charset="0"/>
                <a:ea typeface="+mn-ea"/>
                <a:cs typeface="+mn-cs"/>
              </a:rPr>
              <a:t>Versuchen Sie </a:t>
            </a:r>
            <a:r>
              <a:rPr lang="es-ES" sz="1200" kern="1200" dirty="0" err="1">
                <a:solidFill>
                  <a:schemeClr val="tx1"/>
                </a:solidFill>
                <a:effectLst/>
                <a:latin typeface="Gill Sans" charset="0"/>
                <a:ea typeface="+mn-ea"/>
                <a:cs typeface="+mn-cs"/>
              </a:rPr>
              <a:t>zu identifizieren</a:t>
            </a:r>
            <a:r>
              <a:rPr lang="es-ES" sz="1200" kern="1200" dirty="0">
                <a:solidFill>
                  <a:schemeClr val="tx1"/>
                </a:solidFill>
                <a:effectLst/>
                <a:latin typeface="Gill Sans" charset="0"/>
                <a:ea typeface="+mn-ea"/>
                <a:cs typeface="+mn-cs"/>
              </a:rPr>
              <a:t>:</a:t>
            </a:r>
          </a:p>
          <a:p>
            <a:pPr marL="171450" indent="-171450">
              <a:buFont typeface="Arial" panose="020B0604020202020204" pitchFamily="34" charset="0"/>
              <a:buChar char="•"/>
            </a:pPr>
            <a:r>
              <a:rPr lang="es-ES" sz="1200" kern="1200" dirty="0">
                <a:solidFill>
                  <a:schemeClr val="tx1"/>
                </a:solidFill>
                <a:effectLst/>
                <a:latin typeface="Gill Sans" charset="0"/>
                <a:ea typeface="+mn-ea"/>
                <a:cs typeface="+mn-cs"/>
              </a:rPr>
              <a:t>Verwendungskontext und </a:t>
            </a:r>
            <a:r>
              <a:rPr lang="es-ES" sz="1200" kern="1200" dirty="0" err="1">
                <a:solidFill>
                  <a:schemeClr val="tx1"/>
                </a:solidFill>
                <a:effectLst/>
                <a:latin typeface="Gill Sans" charset="0"/>
                <a:ea typeface="+mn-ea"/>
                <a:cs typeface="+mn-cs"/>
              </a:rPr>
              <a:t>Ziel der Auswertung</a:t>
            </a:r>
            <a:r>
              <a:rPr lang="es-ES" sz="1200" kern="1200" dirty="0">
                <a:solidFill>
                  <a:schemeClr val="tx1"/>
                </a:solidFill>
                <a:effectLst/>
                <a:latin typeface="Gill Sans" charset="0"/>
                <a:ea typeface="+mn-ea"/>
                <a:cs typeface="+mn-cs"/>
              </a:rPr>
              <a:t>.</a:t>
            </a:r>
          </a:p>
          <a:p>
            <a:pPr marL="171450" lvl="0" indent="-171450">
              <a:buFont typeface="Arial" panose="020B0604020202020204" pitchFamily="34" charset="0"/>
              <a:buChar char="•"/>
            </a:pPr>
            <a:r>
              <a:rPr lang="en-GB" dirty="0"/>
              <a:t>Funktion, Tätigkeit oder Geste, die der Bewertung unterliegt. </a:t>
            </a:r>
            <a:endParaRPr lang="en-US" dirty="0"/>
          </a:p>
          <a:p>
            <a:pPr marL="171450" lvl="0" indent="-171450">
              <a:buFont typeface="Arial" panose="020B0604020202020204" pitchFamily="34" charset="0"/>
              <a:buChar char="•"/>
            </a:pPr>
            <a:r>
              <a:rPr lang="en-GB" dirty="0"/>
              <a:t>Instrumentaltechnik, auf der es basiert. </a:t>
            </a:r>
            <a:endParaRPr lang="en-US" dirty="0"/>
          </a:p>
          <a:p>
            <a:pPr marL="171450" lvl="0" indent="-171450">
              <a:buFont typeface="Arial" panose="020B0604020202020204" pitchFamily="34" charset="0"/>
              <a:buChar char="•"/>
            </a:pPr>
            <a:r>
              <a:rPr lang="en-GB" dirty="0"/>
              <a:t>Protokoll. </a:t>
            </a:r>
            <a:endParaRPr lang="en-US" dirty="0"/>
          </a:p>
          <a:p>
            <a:pPr marL="171450" lvl="0" indent="-171450">
              <a:buFont typeface="Arial" panose="020B0604020202020204" pitchFamily="34" charset="0"/>
              <a:buChar char="•"/>
            </a:pPr>
            <a:r>
              <a:rPr lang="en-GB" dirty="0"/>
              <a:t>Ergebnisse. </a:t>
            </a:r>
            <a:endParaRPr lang="en-US" dirty="0"/>
          </a:p>
          <a:p>
            <a:endParaRPr lang="es-ES" sz="1200" kern="1200" dirty="0">
              <a:solidFill>
                <a:schemeClr val="tx1"/>
              </a:solidFill>
              <a:effectLst/>
              <a:latin typeface="Gill Sans" charset="0"/>
              <a:ea typeface="+mn-ea"/>
              <a:cs typeface="+mn-cs"/>
            </a:endParaRPr>
          </a:p>
          <a:p>
            <a:endParaRPr lang="es-ES" sz="1200" kern="1200" dirty="0">
              <a:solidFill>
                <a:schemeClr val="tx1"/>
              </a:solidFill>
              <a:effectLst/>
              <a:latin typeface="Gill Sans"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t>17</a:t>
            </a:fld>
            <a:endParaRPr lang="pl-PL" altLang="pl-PL"/>
          </a:p>
        </p:txBody>
      </p:sp>
    </p:spTree>
    <p:extLst>
      <p:ext uri="{BB962C8B-B14F-4D97-AF65-F5344CB8AC3E}">
        <p14:creationId xmlns:p14="http://schemas.microsoft.com/office/powerpoint/2010/main" val="1145680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a:solidFill>
                  <a:schemeClr val="tx1"/>
                </a:solidFill>
                <a:effectLst/>
                <a:latin typeface="Gill Sans" charset="0"/>
                <a:ea typeface="+mn-ea"/>
                <a:cs typeface="+mn-cs"/>
              </a:rPr>
              <a:t>Manchmal wird beim Testen viel Aufmerksamkeit auf die Qualität der Messtechnik gelegt; die Nützlichkeit dieser Techniken hängt jedoch von ihrer technischen Qualität oder Ausgereiftheit und von ihrer Fähigkeit ab, die Realität abzubilden, um Ziele zu erreichen. Konkret handelt es sich bei diesen Zielen um die Möglichkeit, verschiedene Situationen (z. B. krank und gesund oder gute und schlechte Ausführung einer sportlichen Geste) auf zuverlässige, gültige Weise und zu vertretbaren Kosten zu unterscheiden.</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Der Einsatz hochentwickelter Bewertungsinstrumente zusammen mit leistungsfähigen statistischen Analysetechniken muss mit der Erfüllung einer Reihe grundlegender Kriterien der Validität, Reliabilität und Verwendbarkeit einhergehen, die wesentliche Merkmale für eine aus klinischer und wissenschaftlicher Sicht akzeptierte maritime Messtechnik sind.</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Die grundlegenden Kriterien, die biomechanische Auswerteverfahren erfüllen müssen, werden im Folgenden kurz dargestellt.</a:t>
            </a:r>
            <a:endParaRPr lang="es-ES" sz="1200" kern="1200" dirty="0">
              <a:solidFill>
                <a:schemeClr val="tx1"/>
              </a:solidFill>
              <a:effectLst/>
              <a:latin typeface="Gill Sans" charset="0"/>
              <a:ea typeface="+mn-ea"/>
              <a:cs typeface="+mn-cs"/>
            </a:endParaRPr>
          </a:p>
          <a:p>
            <a:pPr lvl="0"/>
            <a:r>
              <a:rPr lang="en-GB" sz="1200" b="1" kern="1200" dirty="0">
                <a:solidFill>
                  <a:schemeClr val="tx1"/>
                </a:solidFill>
                <a:effectLst/>
                <a:latin typeface="Gill Sans" charset="0"/>
                <a:ea typeface="+mn-ea"/>
                <a:cs typeface="+mn-cs"/>
              </a:rPr>
              <a:t>Validität: </a:t>
            </a:r>
            <a:r>
              <a:rPr lang="en-GB" sz="1200" kern="1200" dirty="0">
                <a:solidFill>
                  <a:schemeClr val="tx1"/>
                </a:solidFill>
                <a:effectLst/>
                <a:latin typeface="Gill Sans" charset="0"/>
                <a:ea typeface="+mn-ea"/>
                <a:cs typeface="+mn-cs"/>
              </a:rPr>
              <a:t>ist die Eigenschaft, die angibt, dass die Messung wirklich den Aspekt repräsentiert, den Sie bewerten wollen.</a:t>
            </a:r>
            <a:endParaRPr lang="es-ES" sz="1200" kern="1200" dirty="0">
              <a:solidFill>
                <a:schemeClr val="tx1"/>
              </a:solidFill>
              <a:effectLst/>
              <a:latin typeface="Gill Sans" charset="0"/>
              <a:ea typeface="+mn-ea"/>
              <a:cs typeface="+mn-cs"/>
            </a:endParaRPr>
          </a:p>
          <a:p>
            <a:pPr lvl="0"/>
            <a:r>
              <a:rPr lang="en-GB" sz="1200" b="1" kern="1200" dirty="0">
                <a:solidFill>
                  <a:schemeClr val="tx1"/>
                </a:solidFill>
                <a:effectLst/>
                <a:latin typeface="Gill Sans" charset="0"/>
                <a:ea typeface="+mn-ea"/>
                <a:cs typeface="+mn-cs"/>
              </a:rPr>
              <a:t>Zuverlässigkeit: </a:t>
            </a:r>
            <a:r>
              <a:rPr lang="en-GB" sz="1200" kern="1200" dirty="0">
                <a:solidFill>
                  <a:schemeClr val="tx1"/>
                </a:solidFill>
                <a:effectLst/>
                <a:latin typeface="Gill Sans" charset="0"/>
                <a:ea typeface="+mn-ea"/>
                <a:cs typeface="+mn-cs"/>
              </a:rPr>
              <a:t>ist die Eigenschaft, die angibt, dass die Messung gleichwertige Ergebnisse liefert, wenn sie unter gleichwertigen Bedingungen durchgeführt wird</a:t>
            </a:r>
            <a:endParaRPr lang="es-ES" sz="1200" kern="1200" dirty="0">
              <a:solidFill>
                <a:schemeClr val="tx1"/>
              </a:solidFill>
              <a:effectLst/>
              <a:latin typeface="Gill Sans" charset="0"/>
              <a:ea typeface="+mn-ea"/>
              <a:cs typeface="+mn-cs"/>
            </a:endParaRPr>
          </a:p>
          <a:p>
            <a:pPr lvl="0"/>
            <a:r>
              <a:rPr lang="en-GB" sz="1200" b="1" kern="1200" dirty="0">
                <a:solidFill>
                  <a:schemeClr val="tx1"/>
                </a:solidFill>
                <a:effectLst/>
                <a:latin typeface="Gill Sans" charset="0"/>
                <a:ea typeface="+mn-ea"/>
                <a:cs typeface="+mn-cs"/>
              </a:rPr>
              <a:t>Usability: </a:t>
            </a:r>
            <a:r>
              <a:rPr lang="en-GB" sz="1200" kern="1200" dirty="0">
                <a:solidFill>
                  <a:schemeClr val="tx1"/>
                </a:solidFill>
                <a:effectLst/>
                <a:latin typeface="Gill Sans" charset="0"/>
                <a:ea typeface="+mn-ea"/>
                <a:cs typeface="+mn-cs"/>
              </a:rPr>
              <a:t>Sie ist die Eigenschaft, die angibt, dass ein Test von bestimmten Benutzern verwendet werden kann, um bestimmte Ziele mit Effektivität, Effizienz und Zufriedenheit in einem bestimmten Nutzungskontext zu erreichen. Usability bedeutet die Fokussierung auf die Benutzer.</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 </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Um diese Aspekte zu vertiefen, können Sie das </a:t>
            </a:r>
            <a:r>
              <a:rPr lang="en-GB" sz="1200" i="1" kern="1200" dirty="0">
                <a:solidFill>
                  <a:schemeClr val="tx1"/>
                </a:solidFill>
                <a:effectLst/>
                <a:latin typeface="Gill Sans" charset="0"/>
                <a:ea typeface="+mn-ea"/>
                <a:cs typeface="+mn-cs"/>
              </a:rPr>
              <a:t>Thema: F2. Was bedeuten Validität, Reliabilität und Verwendbarkeit bei der biomechanischen Beurteilung und warum sind sie wichtig? </a:t>
            </a:r>
            <a:r>
              <a:rPr lang="en-GB" sz="1200" kern="1200" dirty="0">
                <a:solidFill>
                  <a:schemeClr val="tx1"/>
                </a:solidFill>
                <a:effectLst/>
                <a:latin typeface="Gill Sans" charset="0"/>
                <a:ea typeface="+mn-ea"/>
                <a:cs typeface="+mn-cs"/>
              </a:rPr>
              <a:t>in derselben didaktischen Einheit.</a:t>
            </a:r>
            <a:endParaRPr lang="es-ES" sz="1200" kern="1200" dirty="0">
              <a:solidFill>
                <a:schemeClr val="tx1"/>
              </a:solidFill>
              <a:effectLst/>
              <a:latin typeface="Gill Sans" charset="0"/>
              <a:ea typeface="+mn-ea"/>
              <a:cs typeface="+mn-cs"/>
            </a:endParaRPr>
          </a:p>
          <a:p>
            <a:endParaRPr lang="es-ES" dirty="0"/>
          </a:p>
          <a:p>
            <a:pPr>
              <a:defRPr/>
            </a:pPr>
            <a:fld id="{006E914C-D4D4-4E1B-A2D4-BEC8EAE69E5B}" type="slidenum">
              <a:rPr lang="pl-PL" altLang="pl-PL" smtClean="0"/>
              <a:t>18</a:t>
            </a:fld>
            <a:endParaRPr lang="pl-PL" altLang="pl-PL"/>
          </a:p>
        </p:txBody>
      </p:sp>
      <p:sp>
        <p:nvSpPr>
          <p:cNvPr id="4" name="Marcador de número de diapositiva 3"/>
          <p:cNvSpPr>
            <a:spLocks noGrp="1"/>
          </p:cNvSpPr>
          <p:nvPr>
            <p:ph type="sldNum" sz="quarter" idx="5"/>
          </p:nvPr>
        </p:nvSpPr>
        <p:spPr/>
        <p:txBody>
          <a:bodyPr/>
          <a:lstStyle/>
          <a:p>
            <a:endParaRPr/>
          </a:p>
        </p:txBody>
      </p:sp>
    </p:spTree>
    <p:extLst>
      <p:ext uri="{BB962C8B-B14F-4D97-AF65-F5344CB8AC3E}">
        <p14:creationId xmlns:p14="http://schemas.microsoft.com/office/powerpoint/2010/main" val="1053742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Gill Sans" charset="0"/>
                <a:ea typeface="+mn-ea"/>
                <a:cs typeface="+mn-cs"/>
              </a:rPr>
              <a:t>Manchmal wird beim Testen viel Aufmerksamkeit auf die Qualität der Messtechnik gelegt; die Nützlichkeit dieser Techniken hängt jedoch von ihrer technischen Qualität oder Ausgereiftheit und von ihrer Fähigkeit ab, die Realität abzubilden, um Ziele zu erreichen. Konkret handelt es sich bei diesen Zielen um die Möglichkeit, verschiedene Situationen (z. B. krank und gesund oder gute und schlechte Ausführung einer sportlichen Geste) auf zuverlässige, gültige Weise und zu vertretbaren Kosten zu unterscheiden.</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Der Einsatz hochentwickelter Bewertungsinstrumente zusammen mit leistungsfähigen statistischen Analysetechniken muss mit der Erfüllung einer Reihe grundlegender Kriterien der Validität, Reliabilität und Verwendbarkeit einhergehen, die wesentliche Merkmale für eine aus klinischer und wissenschaftlicher Sicht akzeptierte maritime Messtechnik sind.</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Die grundlegenden Kriterien, die biomechanische Auswerteverfahren erfüllen müssen, werden im Folgenden kurz dargestellt:</a:t>
            </a:r>
          </a:p>
          <a:p>
            <a:endParaRPr lang="es-ES" sz="1200" kern="1200" dirty="0">
              <a:solidFill>
                <a:schemeClr val="tx1"/>
              </a:solidFill>
              <a:effectLst/>
              <a:latin typeface="Gill Sans" charset="0"/>
              <a:ea typeface="+mn-ea"/>
              <a:cs typeface="+mn-cs"/>
            </a:endParaRPr>
          </a:p>
          <a:p>
            <a:pPr lvl="0"/>
            <a:r>
              <a:rPr lang="en-GB" sz="1200" b="1" kern="1200" dirty="0">
                <a:solidFill>
                  <a:schemeClr val="tx1"/>
                </a:solidFill>
                <a:effectLst/>
                <a:latin typeface="Gill Sans" charset="0"/>
                <a:ea typeface="+mn-ea"/>
                <a:cs typeface="+mn-cs"/>
              </a:rPr>
              <a:t>Validität: </a:t>
            </a:r>
            <a:r>
              <a:rPr lang="en-GB" sz="1200" kern="1200" dirty="0">
                <a:solidFill>
                  <a:schemeClr val="tx1"/>
                </a:solidFill>
                <a:effectLst/>
                <a:latin typeface="Gill Sans" charset="0"/>
                <a:ea typeface="+mn-ea"/>
                <a:cs typeface="+mn-cs"/>
              </a:rPr>
              <a:t>ist die Eigenschaft, die angibt, dass die Messung wirklich den Aspekt repräsentiert, den Sie bewerten wollen.</a:t>
            </a:r>
            <a:endParaRPr lang="es-ES" sz="1200" kern="1200" dirty="0">
              <a:solidFill>
                <a:schemeClr val="tx1"/>
              </a:solidFill>
              <a:effectLst/>
              <a:latin typeface="Gill Sans" charset="0"/>
              <a:ea typeface="+mn-ea"/>
              <a:cs typeface="+mn-cs"/>
            </a:endParaRPr>
          </a:p>
          <a:p>
            <a:pPr lvl="0"/>
            <a:r>
              <a:rPr lang="en-GB" sz="1200" b="1" kern="1200" dirty="0">
                <a:solidFill>
                  <a:schemeClr val="tx1"/>
                </a:solidFill>
                <a:effectLst/>
                <a:latin typeface="Gill Sans" charset="0"/>
                <a:ea typeface="+mn-ea"/>
                <a:cs typeface="+mn-cs"/>
              </a:rPr>
              <a:t>Zuverlässigkeit: </a:t>
            </a:r>
            <a:r>
              <a:rPr lang="en-GB" sz="1200" kern="1200" dirty="0">
                <a:solidFill>
                  <a:schemeClr val="tx1"/>
                </a:solidFill>
                <a:effectLst/>
                <a:latin typeface="Gill Sans" charset="0"/>
                <a:ea typeface="+mn-ea"/>
                <a:cs typeface="+mn-cs"/>
              </a:rPr>
              <a:t>ist die Eigenschaft, die angibt, dass die Messung gleichwertige Ergebnisse liefert, wenn sie unter gleichwertigen Bedingungen durchgeführt wird</a:t>
            </a:r>
            <a:endParaRPr lang="es-ES" sz="1200" kern="1200" dirty="0">
              <a:solidFill>
                <a:schemeClr val="tx1"/>
              </a:solidFill>
              <a:effectLst/>
              <a:latin typeface="Gill Sans" charset="0"/>
              <a:ea typeface="+mn-ea"/>
              <a:cs typeface="+mn-cs"/>
            </a:endParaRPr>
          </a:p>
          <a:p>
            <a:pPr lvl="0"/>
            <a:r>
              <a:rPr lang="en-GB" sz="1200" b="1" kern="1200" dirty="0">
                <a:solidFill>
                  <a:schemeClr val="tx1"/>
                </a:solidFill>
                <a:effectLst/>
                <a:latin typeface="Gill Sans" charset="0"/>
                <a:ea typeface="+mn-ea"/>
                <a:cs typeface="+mn-cs"/>
              </a:rPr>
              <a:t>Usability: </a:t>
            </a:r>
            <a:r>
              <a:rPr lang="en-GB" sz="1200" kern="1200" dirty="0">
                <a:solidFill>
                  <a:schemeClr val="tx1"/>
                </a:solidFill>
                <a:effectLst/>
                <a:latin typeface="Gill Sans" charset="0"/>
                <a:ea typeface="+mn-ea"/>
                <a:cs typeface="+mn-cs"/>
              </a:rPr>
              <a:t>Sie ist die Eigenschaft, die angibt, dass ein Test von bestimmten Benutzern verwendet werden kann, um bestimmte Ziele mit Effektivität, Effizienz und Zufriedenheit in einem bestimmten Nutzungskontext zu erreichen. Usability bedeutet die Fokussierung auf die Benutzer.</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 </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Um diese Aspekte zu vertiefen, können Sie das </a:t>
            </a:r>
            <a:r>
              <a:rPr lang="en-GB" sz="1200" i="1" kern="1200" dirty="0">
                <a:solidFill>
                  <a:schemeClr val="tx1"/>
                </a:solidFill>
                <a:effectLst/>
                <a:latin typeface="Gill Sans" charset="0"/>
                <a:ea typeface="+mn-ea"/>
                <a:cs typeface="+mn-cs"/>
              </a:rPr>
              <a:t>Thema: F2. Was bedeuten Validität, Reliabilität und Verwendbarkeit bei der biomechanischen Beurteilung und warum sind sie wichtig? </a:t>
            </a:r>
            <a:r>
              <a:rPr lang="en-GB" sz="1200" kern="1200" dirty="0">
                <a:solidFill>
                  <a:schemeClr val="tx1"/>
                </a:solidFill>
                <a:effectLst/>
                <a:latin typeface="Gill Sans" charset="0"/>
                <a:ea typeface="+mn-ea"/>
                <a:cs typeface="+mn-cs"/>
              </a:rPr>
              <a:t>in derselben didaktischen Einheit.</a:t>
            </a:r>
            <a:endParaRPr lang="es-ES" sz="1200" kern="1200" dirty="0">
              <a:solidFill>
                <a:schemeClr val="tx1"/>
              </a:solidFill>
              <a:effectLst/>
              <a:latin typeface="Gill Sans" charset="0"/>
              <a:ea typeface="+mn-ea"/>
              <a:cs typeface="+mn-cs"/>
            </a:endParaRPr>
          </a:p>
          <a:p>
            <a:endParaRPr lang="en-US" sz="1200" kern="1200" dirty="0">
              <a:solidFill>
                <a:schemeClr val="tx1"/>
              </a:solidFill>
              <a:effectLst/>
              <a:latin typeface="Gill Sans"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t>19</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a:p>
        </p:txBody>
      </p:sp>
    </p:spTree>
    <p:extLst>
      <p:ext uri="{BB962C8B-B14F-4D97-AF65-F5344CB8AC3E}">
        <p14:creationId xmlns:p14="http://schemas.microsoft.com/office/powerpoint/2010/main" val="134949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Wir werden versuchen, diese drei Konzepte mit schlechten und guten Beispielen zu verstehen</a:t>
            </a:r>
            <a:r>
              <a:rPr lang="en-GB" dirty="0"/>
              <a:t>.</a:t>
            </a:r>
            <a:endParaRPr lang="es-ES" sz="1200" kern="1200" dirty="0">
              <a:solidFill>
                <a:schemeClr val="tx1"/>
              </a:solidFill>
              <a:effectLst/>
              <a:latin typeface="Gill Sans" charset="0"/>
              <a:ea typeface="+mn-ea"/>
              <a:cs typeface="+mn-cs"/>
            </a:endParaRPr>
          </a:p>
          <a:p>
            <a:endParaRPr lang="es-ES" sz="1200" kern="1200" dirty="0">
              <a:solidFill>
                <a:schemeClr val="tx1"/>
              </a:solidFill>
              <a:effectLst/>
              <a:latin typeface="Gill Sans"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t>20</a:t>
            </a:fld>
            <a:endParaRPr lang="pl-PL" altLang="pl-PL"/>
          </a:p>
        </p:txBody>
      </p:sp>
    </p:spTree>
    <p:extLst>
      <p:ext uri="{BB962C8B-B14F-4D97-AF65-F5344CB8AC3E}">
        <p14:creationId xmlns:p14="http://schemas.microsoft.com/office/powerpoint/2010/main" val="74202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a:solidFill>
                  <a:schemeClr val="tx1"/>
                </a:solidFill>
                <a:effectLst/>
                <a:latin typeface="Gill Sans" charset="0"/>
                <a:ea typeface="+mn-ea"/>
                <a:cs typeface="+mn-cs"/>
              </a:rPr>
              <a:t>Sie kann wiederholbar sein, da sie äquivalente Messungen der Temperatur bietet, wenn wir verschiedene Messungen mit demselben Protokoll durchführen, aber sie ist keine gültige Messung zur Beurteilung der Griffstärke.</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Die Beurteilung der Griffkraft muss mit einem gültigen Instrument zur Kraftmessung durchgeführt werden. Ein Thermometer ist für die Temperaturmessung gültig, aber nicht für die Kraftmessung. </a:t>
            </a:r>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t>21</a:t>
            </a:fld>
            <a:endParaRPr lang="pl-PL" altLang="pl-PL"/>
          </a:p>
        </p:txBody>
      </p:sp>
    </p:spTree>
    <p:extLst>
      <p:ext uri="{BB962C8B-B14F-4D97-AF65-F5344CB8AC3E}">
        <p14:creationId xmlns:p14="http://schemas.microsoft.com/office/powerpoint/2010/main" val="1787372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t>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15670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a:solidFill>
                  <a:schemeClr val="tx1"/>
                </a:solidFill>
                <a:effectLst/>
                <a:latin typeface="Gill Sans" charset="0"/>
                <a:ea typeface="+mn-ea"/>
                <a:cs typeface="+mn-cs"/>
              </a:rPr>
              <a:t>Die Zuverlässigkeit der Messung hängt von der Zuverlässigkeit des verwendeten Dynamometers und des Protokolls ab. Die Wiederholbarkeit muss durch Intra-Subjekt- und Inter-Evaluator-Reproduzierbarkeitsstudien nachgewiesen werden.</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Viele Studien haben die Zuverlässigkeit des Handdynamometers zur Beurteilung der Griffkraft mit kontrolliertem Protokoll nachgewiesen.</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Das Handdynamometer hat sich in vielen Studien über Jahre hinweg als valide zur Beurteilung der Griffkraft erwiesen.</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Die Gebrauchstauglichkeit ist abhängig von Aspekten wie: Kosten-Nutzen-Verhältnis für den Anwender, Sicherheit für den Patienten, Gebrauchsanweisung für Software und Instrumententechnik, zugehörige Dokumentation... Medizinprodukte müssen eine entsprechende Zertifizierung haben, die Validität, Zuverlässigkeit und Gebrauchstauglichkeit beinhaltet. </a:t>
            </a:r>
            <a:endParaRPr lang="es-ES" sz="1200" kern="1200" dirty="0">
              <a:solidFill>
                <a:schemeClr val="tx1"/>
              </a:solidFill>
              <a:effectLst/>
              <a:latin typeface="Gill Sans"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t>22</a:t>
            </a:fld>
            <a:endParaRPr lang="pl-PL" altLang="pl-PL"/>
          </a:p>
        </p:txBody>
      </p:sp>
    </p:spTree>
    <p:extLst>
      <p:ext uri="{BB962C8B-B14F-4D97-AF65-F5344CB8AC3E}">
        <p14:creationId xmlns:p14="http://schemas.microsoft.com/office/powerpoint/2010/main" val="1623160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z="1200" noProof="0" dirty="0"/>
              <a:t>Wir haben hier die Schlüsselbegriffe der Lektion: </a:t>
            </a:r>
          </a:p>
          <a:p>
            <a:pPr lvl="0"/>
            <a:endParaRPr lang="en-US" sz="1200" noProof="0" dirty="0"/>
          </a:p>
          <a:p>
            <a:pPr lvl="0"/>
            <a:r>
              <a:rPr lang="en-GB" sz="1200" kern="1200" dirty="0">
                <a:solidFill>
                  <a:schemeClr val="tx1"/>
                </a:solidFill>
                <a:effectLst/>
                <a:latin typeface="Gill Sans" charset="0"/>
                <a:ea typeface="+mn-ea"/>
                <a:cs typeface="+mn-cs"/>
              </a:rPr>
              <a:t>Ein biomechanischer Bewertungstest ist ein ergänzender Test, der mit Hilfe biomechanischer Techniken durchgeführt wird und in verschiedenen Kontexten eingesetzt werden sollte.</a:t>
            </a:r>
            <a:endParaRPr lang="es-E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Es gibt verschiedene biomechanische Bewertungstests, die Elemente, die sie bestimmen, sind: </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Welche Funktion, Tätigkeit oder Geste ist Gegenstand der Bewertung. </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Auf welcher Instrumentaltechnik es basiert. </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Welches Bewertungsprotokoll wurde verwendet. </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Welche Ergebnisse sie liefert, in welchen Einheiten und mit welchen Datenanalysetechniken sie gewonnen wurden. </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Vorhandensein von standardisierten Kriterien für die Interpretation.</a:t>
            </a:r>
            <a:endParaRPr lang="es-ES" sz="1200" kern="1200" dirty="0">
              <a:solidFill>
                <a:schemeClr val="tx1"/>
              </a:solidFill>
              <a:effectLst/>
              <a:latin typeface="Gill Sans" charset="0"/>
              <a:ea typeface="+mn-ea"/>
              <a:cs typeface="+mn-cs"/>
            </a:endParaRPr>
          </a:p>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t>23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614814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GB" sz="1200" kern="1200" dirty="0">
                <a:solidFill>
                  <a:schemeClr val="tx1"/>
                </a:solidFill>
                <a:effectLst/>
                <a:latin typeface="Gill Sans" charset="0"/>
                <a:ea typeface="+mn-ea"/>
                <a:cs typeface="+mn-cs"/>
              </a:rPr>
              <a:t>Es besteht eine gewisse Heterogenität hinsichtlich der verwendeten Verfahren, trotzdem ist die funktionelle Bewertung mit biomechanischen Tests im klinischen Bereich weit verbreitet. Die am weitesten verbreiteten biomechanischen Tests im klinischen Kontext, klassifiziert nach ihrem Bewertungszweck und ihrer instrumentellen Technik, sind: </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Beurteilung der Aktivitäten des täglichen Lebens. </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Beurteilung der Gleichgewichtsfunktion. </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Beurteilung der Beweglichkeit der oberen und unteren Gliedmaßen sowie der Wirbelsäule. </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Kraftbeurteilung in den oberen und unteren Gliedmaßen sowie der Wirbelsäule.</a:t>
            </a:r>
            <a:endParaRPr lang="es-E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Biomechanische Tests werden auch in sportlichen, ergonomischen oder Untersuchungskontexten eingesetzt.</a:t>
            </a:r>
            <a:endParaRPr lang="es-E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Die grundlegenden Kriterien, die von biomechanischen Bewertungsverfahren erfüllt werden müssen, sind:</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Validität: ist die Eigenschaft, die angibt, dass die Messung wirklich den Aspekt repräsentiert, den Sie bewerten wollen.</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Zuverlässigkeit: ist die Eigenschaft, die angibt, dass die Messung gleichwertige Ergebnisse liefert, wenn sie unter gleichwertigen Bedingungen durchgeführt wird</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Usability: Sie ist die Eigenschaft, die angibt, dass ein Test von bestimmten Benutzern verwendet werden kann, um bestimmte Ziele mit Effektivität, Effizienz und Zufriedenheit in einem bestimmten Nutzungskontext zu erreichen. Usability bedeutet die Fokussierung auf die Benutzer.</a:t>
            </a:r>
            <a:endParaRPr lang="es-ES" sz="1200" kern="1200" dirty="0">
              <a:solidFill>
                <a:schemeClr val="tx1"/>
              </a:solidFill>
              <a:effectLst/>
              <a:latin typeface="Gill Sans" charset="0"/>
              <a:ea typeface="+mn-ea"/>
              <a:cs typeface="+mn-cs"/>
            </a:endParaRPr>
          </a:p>
          <a:p>
            <a:pPr lvl="0"/>
            <a:endParaRPr lang="en-US" sz="1200" noProof="0" dirty="0"/>
          </a:p>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t>24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029331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Arial" panose="020B0604020202020204" pitchFamily="34" charset="0"/>
              <a:buNone/>
            </a:pPr>
            <a:r>
              <a:rPr lang="es-ES" altLang="pl-PL" dirty="0"/>
              <a:t>Auf </a:t>
            </a:r>
            <a:r>
              <a:rPr lang="es-ES" altLang="pl-PL" dirty="0" err="1"/>
              <a:t>dieser </a:t>
            </a:r>
            <a:r>
              <a:rPr lang="es-ES" altLang="pl-PL" dirty="0"/>
              <a:t>und der </a:t>
            </a:r>
            <a:r>
              <a:rPr lang="es-ES" altLang="pl-PL"/>
              <a:t>folgenden </a:t>
            </a:r>
            <a:r>
              <a:rPr lang="es-ES" altLang="pl-PL" dirty="0" err="1"/>
              <a:t>Folie sehen </a:t>
            </a:r>
            <a:r>
              <a:rPr lang="es-ES" altLang="pl-PL" dirty="0"/>
              <a:t>Sie </a:t>
            </a:r>
            <a:r>
              <a:rPr lang="es-ES" altLang="pl-PL" dirty="0" err="1"/>
              <a:t>einige Beispiele für die Anwendung der biomechanischen Beurteilung</a:t>
            </a:r>
            <a:r>
              <a:rPr lang="es-ES" altLang="pl-PL" dirty="0"/>
              <a:t>. </a:t>
            </a: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t>25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637779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t>26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2644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t>27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546453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t>28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990220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t>29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547734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200" kern="1200" dirty="0">
                <a:solidFill>
                  <a:schemeClr val="tx1"/>
                </a:solidFill>
                <a:effectLst/>
                <a:latin typeface="Gill Sans" charset="0"/>
                <a:ea typeface="+mn-ea"/>
                <a:cs typeface="+mn-cs"/>
              </a:rPr>
              <a:t>Ein biomechanischer Bewertungstest ist ein ergänzender Test, der mit Hilfe biomechanischer Techniken durchgeführt wird. Er sollte in verschiedenen Kontexten eingesetzt werden. Zum Beispiel wird er als ergänzender Test für die funktionelle Bewertung in einem klinischen Kontext, zur Leistungssteigerung oder zur Verringerung des Verletzungsrisikos in einem sportlichen Kontext, zur Arbeitsbewertung in einem beruflichen Kontext oder zur Untersuchung in diesen verschiedenen Wissensgebieten verwendet.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GB" sz="1200" kern="1200" dirty="0">
              <a:solidFill>
                <a:schemeClr val="tx1"/>
              </a:solidFill>
              <a:effectLst/>
              <a:latin typeface="Gill Sans"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pl-PL" sz="1200" kern="1200" dirty="0">
                <a:solidFill>
                  <a:schemeClr val="tx1"/>
                </a:solidFill>
                <a:effectLst/>
                <a:latin typeface="Gill Sans" charset="0"/>
                <a:ea typeface="+mn-ea"/>
                <a:cs typeface="+mn-cs"/>
              </a:rPr>
              <a:t>Abbildung 1 </a:t>
            </a:r>
            <a:r>
              <a:rPr lang="en-GB" sz="1200" kern="1200" dirty="0">
                <a:solidFill>
                  <a:schemeClr val="tx1"/>
                </a:solidFill>
                <a:effectLst/>
                <a:latin typeface="Gill Sans" charset="0"/>
                <a:ea typeface="+mn-ea"/>
                <a:cs typeface="+mn-cs"/>
              </a:rPr>
              <a:t>zeigt Bilder von verschiedenen biomechanischen Bewertungstests in einem klinischen Kontext. </a:t>
            </a:r>
            <a:endParaRPr lang="pl-PL" altLang="pl-PL" dirty="0"/>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t>5</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0348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l-PL" dirty="0"/>
              <a:t>In diesen Bildern sind weitere Beispiele für biomechanische Tests zu sehen, die im klinischen Umfeld häufig verwendet werden: Beurteilung des Gangs, Heben von Lasten zur Beurteilung der Lendenwirbelsäule oder Beurteilung der isometrischen Griffkraft. </a:t>
            </a:r>
            <a:endParaRPr lang="pl-PL" altLang="pl-PL" dirty="0"/>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t>6</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1139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Gill Sans" charset="0"/>
                <a:ea typeface="+mn-ea"/>
                <a:cs typeface="+mn-cs"/>
              </a:rPr>
              <a:t>Die Elemente in einem biomechanischen Bewertungstest sind:</a:t>
            </a:r>
          </a:p>
          <a:p>
            <a:r>
              <a:rPr lang="en-GB" sz="1200" kern="1200" dirty="0">
                <a:solidFill>
                  <a:schemeClr val="tx1"/>
                </a:solidFill>
                <a:effectLst/>
                <a:latin typeface="Gill Sans" charset="0"/>
                <a:ea typeface="+mn-ea"/>
                <a:cs typeface="+mn-cs"/>
              </a:rPr>
              <a:t>- Welche Funktion, Tätigkeit oder Geste ist Gegenstand der Bewertung. </a:t>
            </a:r>
            <a:endParaRPr lang="en-U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 Auf welcher Instrumentaltechnik es basiert. </a:t>
            </a:r>
            <a:endParaRPr lang="en-U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 Welches Bewertungsprotokoll wurde verwendet. </a:t>
            </a:r>
            <a:endParaRPr lang="en-U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 Welche Ergebnisse sie liefert, in welchen Einheiten und mit welchen Datenanalysetechniken sie gewonnen wurden. </a:t>
            </a:r>
            <a:endParaRPr lang="en-U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 Vorhandensein von standardisierten Kriterien für die Interpretation.</a:t>
            </a:r>
            <a:endParaRPr lang="en-US" sz="1200" kern="1200" dirty="0">
              <a:solidFill>
                <a:schemeClr val="tx1"/>
              </a:solidFill>
              <a:effectLst/>
              <a:latin typeface="Gill Sans" charset="0"/>
              <a:ea typeface="+mn-ea"/>
              <a:cs typeface="+mn-cs"/>
            </a:endParaRPr>
          </a:p>
          <a:p>
            <a:r>
              <a:rPr lang="en-US" sz="1200" kern="1200" dirty="0">
                <a:solidFill>
                  <a:schemeClr val="tx1"/>
                </a:solidFill>
                <a:effectLst/>
                <a:latin typeface="Gill Sans" charset="0"/>
                <a:ea typeface="+mn-ea"/>
                <a:cs typeface="+mn-cs"/>
              </a:rPr>
              <a:t>Normalerweise wird alles in einem Bericht gesammelt</a:t>
            </a:r>
          </a:p>
          <a:p>
            <a:endParaRPr lang="es-ES" sz="1200" kern="1200" dirty="0">
              <a:solidFill>
                <a:schemeClr val="tx1"/>
              </a:solidFill>
              <a:effectLst/>
              <a:latin typeface="Gill Sans" charset="0"/>
              <a:ea typeface="+mn-ea"/>
              <a:cs typeface="+mn-cs"/>
            </a:endParaRPr>
          </a:p>
          <a:p>
            <a:endParaRPr lang="es-ES" sz="1200" kern="1200" dirty="0">
              <a:solidFill>
                <a:schemeClr val="tx1"/>
              </a:solidFill>
              <a:effectLst/>
              <a:latin typeface="Gill Sans" charset="0"/>
              <a:ea typeface="+mn-ea"/>
              <a:cs typeface="+mn-cs"/>
            </a:endParaRPr>
          </a:p>
          <a:p>
            <a:endParaRPr lang="en-GB"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t>7</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7352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Zum Beispiel die Ganganalyse (Aktivität ist Gang) mittels Kraftplattform, Photogrammetrie und Oberflächen-Elektromyographie (allesamt biomechanische Messtechniken) beim Gehen in gerader Linie mit spontaner Geschwindigkeit (Protokoll). Sie liefert dynamische, kinematische und physiologische Parameter wie Bodenreaktionskräfte in Newton, Bewegungsumfang der unteren Extremitäten in Grad oder Ganggeschwindigkeit in Metern pro Sekunde und Muskelaktivierungsmuster (Ergebnisse), die mit normalen Daten einer nicht beeinträchtigten Population verglichen werden können (standardisierte Kriterien zur Interpretation).  </a:t>
            </a:r>
          </a:p>
          <a:p>
            <a:endParaRPr lang="en-US"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t>8</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55134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z="1200" kern="1200" dirty="0">
              <a:solidFill>
                <a:schemeClr val="tx1"/>
              </a:solidFill>
              <a:effectLst/>
              <a:latin typeface="Gill Sans" charset="0"/>
              <a:ea typeface="+mn-ea"/>
              <a:cs typeface="+mn-cs"/>
            </a:endParaRPr>
          </a:p>
          <a:p>
            <a:pPr marL="0" indent="0">
              <a:buFont typeface="Arial" panose="020B0604020202020204" pitchFamily="34" charset="0"/>
              <a:buNone/>
            </a:pPr>
            <a:r>
              <a:rPr lang="en-GB" sz="1200" kern="1200" dirty="0">
                <a:solidFill>
                  <a:schemeClr val="tx1"/>
                </a:solidFill>
                <a:effectLst/>
                <a:latin typeface="Gill Sans" charset="0"/>
                <a:ea typeface="+mn-ea"/>
                <a:cs typeface="+mn-cs"/>
              </a:rPr>
              <a:t>Ein weiteres Beispiel ist die Analyse der Griffkraft (Funktion ist die Handkraft) mit einem Dynamometer (biomechanische Messtechnik) während einer Sekunde maximaler Handkraft (Protokoll). Sie liefert die maximale Kraft in Newton (Ergebnisse), die mit normalen Daten von nicht beeinträchtigten Personen verglichen werden können (standardisierte Kriterien für die Interpretation).</a:t>
            </a:r>
            <a:endParaRPr lang="en-US" sz="1200" kern="1200" dirty="0">
              <a:solidFill>
                <a:schemeClr val="tx1"/>
              </a:solidFill>
              <a:effectLst/>
              <a:latin typeface="Gill Sans" charset="0"/>
              <a:ea typeface="+mn-ea"/>
              <a:cs typeface="+mn-cs"/>
            </a:endParaRPr>
          </a:p>
          <a:p>
            <a:endParaRPr lang="es-ES" sz="1200" kern="1200" dirty="0">
              <a:solidFill>
                <a:schemeClr val="tx1"/>
              </a:solidFill>
              <a:effectLst/>
              <a:latin typeface="Gill Sans" charset="0"/>
              <a:ea typeface="+mn-ea"/>
              <a:cs typeface="+mn-cs"/>
            </a:endParaRPr>
          </a:p>
          <a:p>
            <a:endParaRPr lang="en-GB"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t>9</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78214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Gill Sans" charset="0"/>
                <a:ea typeface="+mn-ea"/>
                <a:cs typeface="+mn-cs"/>
              </a:rPr>
              <a:t>In diesem Bild wird die Art der Ergebnisse, die die Analyse mit einer Kraftplattform liefert, etwas ausführlicher dargestellt. </a:t>
            </a:r>
            <a:r>
              <a:rPr lang="en-GB" sz="1200" kern="1200" dirty="0">
                <a:solidFill>
                  <a:schemeClr val="tx1"/>
                </a:solidFill>
                <a:effectLst/>
                <a:latin typeface="Gill Sans" charset="0"/>
                <a:ea typeface="+mn-ea"/>
                <a:cs typeface="+mn-cs"/>
              </a:rPr>
              <a:t>Sie liefert grafische und numerische Ergebnisse, die mit normalen Daten verglichen werden können.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Gill Sans" charset="0"/>
                <a:ea typeface="+mn-ea"/>
                <a:cs typeface="+mn-cs"/>
              </a:rPr>
              <a:t>Die obere rechte Grafik stellt das Muster der Kräfte während der Abstützung in ihren drei anteroposterioren, mediolateralen und vertikalen Komponenten) für die rechte (orange) und linke (lila) Abstützung dar. Es wird eine Asymmetrie beobachtet.</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Gill Sans" charset="0"/>
                <a:ea typeface="+mn-ea"/>
                <a:cs typeface="+mn-cs"/>
              </a:rPr>
              <a:t>Die folgenden Diagramme zeigen jede dieser drei Kraftkomponenten im Vergleich zu einem Referenzstandard.</a:t>
            </a:r>
            <a:endParaRPr lang="en-GB" sz="1200" kern="1200" dirty="0">
              <a:solidFill>
                <a:schemeClr val="tx1"/>
              </a:solidFill>
              <a:effectLst/>
              <a:latin typeface="Gill Sans"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kern="1200" dirty="0">
                <a:solidFill>
                  <a:schemeClr val="tx1"/>
                </a:solidFill>
                <a:effectLst/>
                <a:latin typeface="Gill Sans" charset="0"/>
                <a:ea typeface="+mn-ea"/>
                <a:cs typeface="+mn-cs"/>
              </a:rPr>
              <a:t>Es kann zur Evolutionskontrolle nach einer Verletzung der unteren Extremität, zur Planung von Rehabilitationsbehandlungen, wie z. B. Orthesen oder Botulinumtoxin-Infiltration oder zur Beurteilung der Rückkehr an den Arbeitsplatz verwendet werden</a:t>
            </a:r>
            <a:endParaRPr lang="en-US" sz="1200" kern="1200" dirty="0">
              <a:solidFill>
                <a:schemeClr val="tx1"/>
              </a:solidFill>
              <a:effectLst/>
              <a:latin typeface="Gill Sans" charset="0"/>
              <a:ea typeface="+mn-ea"/>
              <a:cs typeface="+mn-cs"/>
            </a:endParaRPr>
          </a:p>
          <a:p>
            <a:endParaRPr lang="en-US"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t>10</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1748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Gill Sans" charset="0"/>
                <a:ea typeface="+mn-ea"/>
                <a:cs typeface="+mn-cs"/>
              </a:rPr>
              <a:t>Es besteht eine gewisse Heterogenität hinsichtlich der verwendeten Verfahren, trotzdem ist die funktionelle Bewertung mit biomechanischen Tests im klinischen Bereich weit verbreitet. Die am weitesten verbreiteten biomechanischen Tests im klinischen Kontext, klassifiziert nach ihrem Bewertungszweck und ihrer instrumentellen Technik, sind: </a:t>
            </a:r>
            <a:endParaRPr lang="en-U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 Beurteilung von Aktivitäten des täglichen Lebens. Einige Beispiele sind Gehen, Sitzen bis Stehen, Heben von Lasten oder Bewegen eines Objekts mit Hilfe von Kraftmessplatten und/oder Bewegungsanalysetechniken.</a:t>
            </a:r>
            <a:endParaRPr lang="en-U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 Beurteilung der Gleichgewichtsfunktion mittels computergestützter </a:t>
            </a:r>
            <a:r>
              <a:rPr lang="en-GB" sz="1200" kern="1200" dirty="0" err="1">
                <a:solidFill>
                  <a:schemeClr val="tx1"/>
                </a:solidFill>
                <a:effectLst/>
                <a:latin typeface="Gill Sans" charset="0"/>
                <a:ea typeface="+mn-ea"/>
                <a:cs typeface="+mn-cs"/>
              </a:rPr>
              <a:t>Posturographie</a:t>
            </a:r>
            <a:r>
              <a:rPr lang="en-GB" sz="1200" kern="1200" dirty="0">
                <a:solidFill>
                  <a:schemeClr val="tx1"/>
                </a:solidFill>
                <a:effectLst/>
                <a:latin typeface="Gill Sans" charset="0"/>
                <a:ea typeface="+mn-ea"/>
                <a:cs typeface="+mn-cs"/>
              </a:rPr>
              <a:t>, basierend auf der Technik der Kraftanalyse. </a:t>
            </a:r>
            <a:endParaRPr lang="en-U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 Beurteilung der Beweglichkeit der oberen und unteren Gliedmaßen sowie der Wirbelsäule durch Techniken der Bewegungsanalyse. </a:t>
            </a:r>
            <a:endParaRPr lang="en-U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 Kraftbeurteilung in den oberen und unteren Gliedmaßen sowie der Wirbelsäule mit Hilfe von Kraftanalyseverfahren. </a:t>
            </a:r>
          </a:p>
          <a:p>
            <a:endParaRPr lang="en-GB"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Jeder Test liefert Ergebnisse in unterschiedlichen Einheiten. Aber meistens zielen biomechanische Tests darauf ab, über die bewertete Funktion zu informieren und es ist üblich, dass die Ergebnisse im Vergleich zu Referenzstandards ausgedrückt werden.</a:t>
            </a:r>
          </a:p>
          <a:p>
            <a:endParaRPr lang="en-GB" sz="1200" kern="1200" dirty="0">
              <a:solidFill>
                <a:schemeClr val="tx1"/>
              </a:solidFill>
              <a:effectLst/>
              <a:latin typeface="Gill Sans" charset="0"/>
              <a:ea typeface="+mn-ea"/>
              <a:cs typeface="+mn-cs"/>
            </a:endParaRPr>
          </a:p>
          <a:p>
            <a:r>
              <a:rPr lang="en-US" sz="1200" kern="1200" dirty="0">
                <a:solidFill>
                  <a:schemeClr val="tx1"/>
                </a:solidFill>
                <a:effectLst/>
                <a:latin typeface="Gill Sans" charset="0"/>
                <a:ea typeface="+mn-ea"/>
                <a:cs typeface="+mn-cs"/>
              </a:rPr>
              <a:t>Sehen wir uns einige Beispiele auf Video an.</a:t>
            </a:r>
            <a:endParaRPr lang="en-GB" sz="1200" kern="1200" dirty="0">
              <a:solidFill>
                <a:schemeClr val="tx1"/>
              </a:solidFill>
              <a:effectLst/>
              <a:latin typeface="Gill Sans" charset="0"/>
              <a:ea typeface="+mn-ea"/>
              <a:cs typeface="+mn-cs"/>
            </a:endParaRPr>
          </a:p>
          <a:p>
            <a:endParaRPr lang="en-GB"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Biomechanische Tests werden als ergänzende Tests bei der Beurteilung von Patienten mit Beteiligung des Bewegungsapparates oder der Gleichgewichtsfunktion eingesetzt und finden hauptsächlich Anwendung:</a:t>
            </a:r>
            <a:endParaRPr lang="en-U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Evolutionäre Steuerung.</a:t>
            </a:r>
            <a:endParaRPr lang="en-U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Behandlungsplanung.</a:t>
            </a:r>
            <a:endParaRPr lang="en-U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Beurteilung der Arbeitsfähigkeit eines Arbeiters</a:t>
            </a:r>
            <a:endParaRPr lang="en-U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Beurteilung der Körperverletzung.</a:t>
            </a:r>
            <a:endParaRPr lang="en-U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Medizinisch-juristische Expertise.</a:t>
            </a:r>
            <a:endParaRPr lang="en-US"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t>11</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56003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25554"/>
      </p:ext>
    </p:extLst>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475500510"/>
      </p:ext>
    </p:extLst>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sym typeface="Arial" charset="0"/>
            </a:endParaRPr>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42999680"/>
      </p:ext>
    </p:extLst>
  </p:cSld>
  <p:clrMapOvr>
    <a:masterClrMapping/>
  </p:clrMapOvr>
  <p:transition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539750" y="1778000"/>
            <a:ext cx="2447925" cy="3000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23957132"/>
      </p:ext>
    </p:extLst>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34175" y="179388"/>
            <a:ext cx="2159000" cy="5781675"/>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52413" y="179388"/>
            <a:ext cx="6329362" cy="578167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24156749"/>
      </p:ext>
    </p:extLst>
  </p:cSld>
  <p:clrMapOvr>
    <a:masterClrMapping/>
  </p:clrMapOvr>
  <p:transition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t>03/07/2021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t>‹#›</a:t>
            </a:fld>
            <a:endParaRPr lang="es-ES"/>
          </a:p>
        </p:txBody>
      </p:sp>
    </p:spTree>
    <p:extLst>
      <p:ext uri="{BB962C8B-B14F-4D97-AF65-F5344CB8AC3E}">
        <p14:creationId xmlns:p14="http://schemas.microsoft.com/office/powerpoint/2010/main" val="198315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a:prstGeom prst="rect">
            <a:avLst/>
          </a:prstGeo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1792898901"/>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539750" y="1778000"/>
            <a:ext cx="2447925" cy="3000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57903230"/>
      </p:ext>
    </p:extLst>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71424270"/>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252413" y="1400175"/>
            <a:ext cx="4243387"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400175"/>
            <a:ext cx="4244975"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16525946"/>
      </p:ext>
    </p:extLst>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844907675"/>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2339326563"/>
      </p:ext>
    </p:extLst>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12791"/>
      </p:ext>
    </p:extLst>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jpg"/><Relationship Id="rId7"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1.jpg"/><Relationship Id="rId18" Type="http://schemas.openxmlformats.org/officeDocument/2006/relationships/image" Target="../media/image15.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17" Type="http://schemas.openxmlformats.org/officeDocument/2006/relationships/image" Target="../media/image14.gif"/><Relationship Id="rId2" Type="http://schemas.openxmlformats.org/officeDocument/2006/relationships/slideLayout" Target="../slideLayouts/slideLayout4.xml"/><Relationship Id="rId16"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1.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Obraz 13" descr="Logo Politechniki ÅlÄskiej">
            <a:extLst>
              <a:ext uri="{FF2B5EF4-FFF2-40B4-BE49-F238E27FC236}">
                <a16:creationId xmlns:a16="http://schemas.microsoft.com/office/drawing/2014/main" id="{FC0A478C-BDBE-4BDE-AA43-47749735BE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az 14">
            <a:extLst>
              <a:ext uri="{FF2B5EF4-FFF2-40B4-BE49-F238E27FC236}">
                <a16:creationId xmlns:a16="http://schemas.microsoft.com/office/drawing/2014/main" id="{95BCF6DF-C3EE-4187-9DC0-ACE2D108ED2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az 15">
            <a:extLst>
              <a:ext uri="{FF2B5EF4-FFF2-40B4-BE49-F238E27FC236}">
                <a16:creationId xmlns:a16="http://schemas.microsoft.com/office/drawing/2014/main" id="{1D9DFB03-099B-426B-8DE4-903ED8CC404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1">
            <a:extLst>
              <a:ext uri="{FF2B5EF4-FFF2-40B4-BE49-F238E27FC236}">
                <a16:creationId xmlns:a16="http://schemas.microsoft.com/office/drawing/2014/main" id="{05FE09E8-6CB9-4FD9-9D83-68B2B84BA510}"/>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C78C4C2B-68B9-4C0C-9BAD-FF084FB00A3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4691"/>
            <a:ext cx="9144000" cy="1859280"/>
          </a:xfrm>
          <a:prstGeom prst="rect">
            <a:avLst/>
          </a:prstGeom>
        </p:spPr>
      </p:pic>
      <p:pic>
        <p:nvPicPr>
          <p:cNvPr id="12" name="Imagen 11">
            <a:extLst>
              <a:ext uri="{FF2B5EF4-FFF2-40B4-BE49-F238E27FC236}">
                <a16:creationId xmlns:a16="http://schemas.microsoft.com/office/drawing/2014/main" id="{25F30BC2-E2E6-493D-955E-C69103BB7B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164287" y="1327888"/>
            <a:ext cx="1812155" cy="516936"/>
          </a:xfrm>
          <a:prstGeom prst="rect">
            <a:avLst/>
          </a:prstGeom>
        </p:spPr>
      </p:pic>
      <p:pic>
        <p:nvPicPr>
          <p:cNvPr id="15" name="Imagen 1">
            <a:extLst>
              <a:ext uri="{FF2B5EF4-FFF2-40B4-BE49-F238E27FC236}">
                <a16:creationId xmlns:a16="http://schemas.microsoft.com/office/drawing/2014/main" id="{D69C079C-D2FD-47BA-A0D7-4871D4A9AFC2}"/>
              </a:ext>
            </a:extLst>
          </p:cNvPr>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t="26203" b="8290"/>
          <a:stretch/>
        </p:blipFill>
        <p:spPr bwMode="auto">
          <a:xfrm rot="16200000">
            <a:off x="-1467543" y="3788789"/>
            <a:ext cx="3324052"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upo 5">
            <a:extLst>
              <a:ext uri="{FF2B5EF4-FFF2-40B4-BE49-F238E27FC236}">
                <a16:creationId xmlns:a16="http://schemas.microsoft.com/office/drawing/2014/main" id="{7F5898CD-F109-43CE-8333-D377CDEFC4E3}"/>
              </a:ext>
            </a:extLst>
          </p:cNvPr>
          <p:cNvGrpSpPr/>
          <p:nvPr userDrawn="1"/>
        </p:nvGrpSpPr>
        <p:grpSpPr>
          <a:xfrm>
            <a:off x="1427789" y="2101850"/>
            <a:ext cx="6288423" cy="1543174"/>
            <a:chOff x="2483768" y="2101850"/>
            <a:chExt cx="6288423" cy="1543174"/>
          </a:xfrm>
        </p:grpSpPr>
        <p:pic>
          <p:nvPicPr>
            <p:cNvPr id="14" name="Obraz 1">
              <a:extLst>
                <a:ext uri="{FF2B5EF4-FFF2-40B4-BE49-F238E27FC236}">
                  <a16:creationId xmlns:a16="http://schemas.microsoft.com/office/drawing/2014/main" id="{1407952D-8B25-4FA2-8918-81203F0FE34D}"/>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839351" y="2101850"/>
              <a:ext cx="1932840" cy="1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pole tekstowe 17">
              <a:extLst>
                <a:ext uri="{FF2B5EF4-FFF2-40B4-BE49-F238E27FC236}">
                  <a16:creationId xmlns:a16="http://schemas.microsoft.com/office/drawing/2014/main" id="{D1CE1919-414B-4DE4-964C-B2C5E44ED078}"/>
                </a:ext>
              </a:extLst>
            </p:cNvPr>
            <p:cNvSpPr txBox="1"/>
            <p:nvPr userDrawn="1"/>
          </p:nvSpPr>
          <p:spPr bwMode="auto">
            <a:xfrm>
              <a:off x="2483768" y="2321491"/>
              <a:ext cx="4184730" cy="1103893"/>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1800" dirty="0">
                  <a:solidFill>
                    <a:schemeClr val="bg1">
                      <a:lumMod val="50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1800" dirty="0">
                <a:solidFill>
                  <a:schemeClr val="bg1">
                    <a:lumMod val="50000"/>
                  </a:schemeClr>
                </a:solidFill>
                <a:latin typeface="Times New Roman" panose="02020603050405020304" pitchFamily="18" charset="0"/>
                <a:ea typeface="Times New Roman" panose="02020603050405020304" pitchFamily="18" charset="0"/>
              </a:endParaRPr>
            </a:p>
          </p:txBody>
        </p:sp>
      </p:grpSp>
    </p:spTree>
  </p:cSld>
  <p:clrMap bg1="lt1" tx1="dk1" bg2="lt2" tx2="dk2" accent1="accent1" accent2="accent2" accent3="accent3" accent4="accent4" accent5="accent5" accent6="accent6" hlink="hlink" folHlink="folHlink"/>
  <p:sldLayoutIdLst>
    <p:sldLayoutId id="2147483696" r:id="rId1"/>
  </p:sldLayoutIdLst>
  <p:transition advClick="0" advTm="3000"/>
  <p:txStyles>
    <p:titleStyle>
      <a:lvl1pPr algn="ctr" defTabSz="642938" rtl="0" eaLnBrk="0" fontAlgn="base" hangingPunct="0">
        <a:spcBef>
          <a:spcPct val="0"/>
        </a:spcBef>
        <a:spcAft>
          <a:spcPct val="0"/>
        </a:spcAft>
        <a:defRPr sz="3000">
          <a:solidFill>
            <a:schemeClr val="tx2"/>
          </a:solidFill>
          <a:latin typeface="+mj-lt"/>
          <a:ea typeface="+mj-ea"/>
          <a:cs typeface="+mj-cs"/>
        </a:defRPr>
      </a:lvl1pPr>
      <a:lvl2pPr algn="ctr" defTabSz="642938" rtl="0" eaLnBrk="0" fontAlgn="base" hangingPunct="0">
        <a:spcBef>
          <a:spcPct val="0"/>
        </a:spcBef>
        <a:spcAft>
          <a:spcPct val="0"/>
        </a:spcAft>
        <a:defRPr sz="3000">
          <a:solidFill>
            <a:schemeClr val="tx2"/>
          </a:solidFill>
          <a:latin typeface="Arial" charset="0"/>
        </a:defRPr>
      </a:lvl2pPr>
      <a:lvl3pPr algn="ctr" defTabSz="642938" rtl="0" eaLnBrk="0" fontAlgn="base" hangingPunct="0">
        <a:spcBef>
          <a:spcPct val="0"/>
        </a:spcBef>
        <a:spcAft>
          <a:spcPct val="0"/>
        </a:spcAft>
        <a:defRPr sz="3000">
          <a:solidFill>
            <a:schemeClr val="tx2"/>
          </a:solidFill>
          <a:latin typeface="Arial" charset="0"/>
        </a:defRPr>
      </a:lvl3pPr>
      <a:lvl4pPr algn="ctr" defTabSz="642938" rtl="0" eaLnBrk="0" fontAlgn="base" hangingPunct="0">
        <a:spcBef>
          <a:spcPct val="0"/>
        </a:spcBef>
        <a:spcAft>
          <a:spcPct val="0"/>
        </a:spcAft>
        <a:defRPr sz="3000">
          <a:solidFill>
            <a:schemeClr val="tx2"/>
          </a:solidFill>
          <a:latin typeface="Arial" charset="0"/>
        </a:defRPr>
      </a:lvl4pPr>
      <a:lvl5pPr algn="ctr" defTabSz="642938" rtl="0" eaLnBrk="0" fontAlgn="base" hangingPunct="0">
        <a:spcBef>
          <a:spcPct val="0"/>
        </a:spcBef>
        <a:spcAft>
          <a:spcPct val="0"/>
        </a:spcAft>
        <a:defRPr sz="3000">
          <a:solidFill>
            <a:schemeClr val="tx2"/>
          </a:solidFill>
          <a:latin typeface="Arial" charset="0"/>
        </a:defRPr>
      </a:lvl5pPr>
      <a:lvl6pPr marL="457200" algn="ctr" defTabSz="642938" rtl="0" eaLnBrk="1" fontAlgn="base" hangingPunct="1">
        <a:spcBef>
          <a:spcPct val="0"/>
        </a:spcBef>
        <a:spcAft>
          <a:spcPct val="0"/>
        </a:spcAft>
        <a:defRPr sz="3000">
          <a:solidFill>
            <a:schemeClr val="tx2"/>
          </a:solidFill>
          <a:latin typeface="Arial" charset="0"/>
        </a:defRPr>
      </a:lvl6pPr>
      <a:lvl7pPr marL="914400" algn="ctr" defTabSz="642938" rtl="0" eaLnBrk="1" fontAlgn="base" hangingPunct="1">
        <a:spcBef>
          <a:spcPct val="0"/>
        </a:spcBef>
        <a:spcAft>
          <a:spcPct val="0"/>
        </a:spcAft>
        <a:defRPr sz="3000">
          <a:solidFill>
            <a:schemeClr val="tx2"/>
          </a:solidFill>
          <a:latin typeface="Arial" charset="0"/>
        </a:defRPr>
      </a:lvl7pPr>
      <a:lvl8pPr marL="1371600" algn="ctr" defTabSz="642938" rtl="0" eaLnBrk="1" fontAlgn="base" hangingPunct="1">
        <a:spcBef>
          <a:spcPct val="0"/>
        </a:spcBef>
        <a:spcAft>
          <a:spcPct val="0"/>
        </a:spcAft>
        <a:defRPr sz="3000">
          <a:solidFill>
            <a:schemeClr val="tx2"/>
          </a:solidFill>
          <a:latin typeface="Arial" charset="0"/>
        </a:defRPr>
      </a:lvl8pPr>
      <a:lvl9pPr marL="1828800" algn="ctr" defTabSz="642938" rtl="0" eaLnBrk="1" fontAlgn="base" hangingPunct="1">
        <a:spcBef>
          <a:spcPct val="0"/>
        </a:spcBef>
        <a:spcAft>
          <a:spcPct val="0"/>
        </a:spcAft>
        <a:defRPr sz="3000">
          <a:solidFill>
            <a:schemeClr val="tx2"/>
          </a:solidFill>
          <a:latin typeface="Arial" charset="0"/>
        </a:defRPr>
      </a:lvl9pPr>
    </p:titleStyle>
    <p:bodyStyle>
      <a:lvl1pPr marL="241300" indent="-241300" algn="l" defTabSz="642938" rtl="0" eaLnBrk="0" fontAlgn="base" hangingPunct="0">
        <a:spcBef>
          <a:spcPct val="20000"/>
        </a:spcBef>
        <a:spcAft>
          <a:spcPct val="0"/>
        </a:spcAft>
        <a:buChar char="•"/>
        <a:defRPr sz="2200">
          <a:solidFill>
            <a:schemeClr val="tx1"/>
          </a:solidFill>
          <a:latin typeface="+mn-lt"/>
          <a:ea typeface="+mn-ea"/>
          <a:cs typeface="+mn-cs"/>
        </a:defRPr>
      </a:lvl1pPr>
      <a:lvl2pPr marL="522288" indent="-203200" algn="l" defTabSz="642938" rtl="0" eaLnBrk="0" fontAlgn="base" hangingPunct="0">
        <a:spcBef>
          <a:spcPct val="20000"/>
        </a:spcBef>
        <a:spcAft>
          <a:spcPct val="0"/>
        </a:spcAft>
        <a:buChar char="–"/>
        <a:defRPr sz="2000">
          <a:solidFill>
            <a:schemeClr val="tx1"/>
          </a:solidFill>
          <a:latin typeface="+mn-lt"/>
        </a:defRPr>
      </a:lvl2pPr>
      <a:lvl3pPr marL="803275" indent="-160338" algn="l" defTabSz="642938" rtl="0" eaLnBrk="0" fontAlgn="base" hangingPunct="0">
        <a:spcBef>
          <a:spcPct val="20000"/>
        </a:spcBef>
        <a:spcAft>
          <a:spcPct val="0"/>
        </a:spcAft>
        <a:buChar char="•"/>
        <a:defRPr sz="1700">
          <a:solidFill>
            <a:schemeClr val="tx1"/>
          </a:solidFill>
          <a:latin typeface="+mn-lt"/>
        </a:defRPr>
      </a:lvl3pPr>
      <a:lvl4pPr marL="1123950" indent="-160338" algn="l" defTabSz="642938" rtl="0" eaLnBrk="0" fontAlgn="base" hangingPunct="0">
        <a:spcBef>
          <a:spcPct val="20000"/>
        </a:spcBef>
        <a:spcAft>
          <a:spcPct val="0"/>
        </a:spcAft>
        <a:buChar char="–"/>
        <a:defRPr sz="1400">
          <a:solidFill>
            <a:schemeClr val="tx1"/>
          </a:solidFill>
          <a:latin typeface="+mn-lt"/>
        </a:defRPr>
      </a:lvl4pPr>
      <a:lvl5pPr marL="1446213" indent="-158750" algn="l" defTabSz="642938" rtl="0" eaLnBrk="0" fontAlgn="base" hangingPunct="0">
        <a:spcBef>
          <a:spcPct val="20000"/>
        </a:spcBef>
        <a:spcAft>
          <a:spcPct val="0"/>
        </a:spcAft>
        <a:buChar char="»"/>
        <a:defRPr sz="1400">
          <a:solidFill>
            <a:schemeClr val="tx1"/>
          </a:solidFill>
          <a:latin typeface="+mn-lt"/>
        </a:defRPr>
      </a:lvl5pPr>
      <a:lvl6pPr marL="1903413" indent="-158750" algn="l" defTabSz="642938" rtl="0" eaLnBrk="1" fontAlgn="base" hangingPunct="1">
        <a:spcBef>
          <a:spcPct val="20000"/>
        </a:spcBef>
        <a:spcAft>
          <a:spcPct val="0"/>
        </a:spcAft>
        <a:buChar char="»"/>
        <a:defRPr sz="1400">
          <a:solidFill>
            <a:schemeClr val="tx1"/>
          </a:solidFill>
          <a:latin typeface="+mn-lt"/>
        </a:defRPr>
      </a:lvl6pPr>
      <a:lvl7pPr marL="2360613" indent="-158750" algn="l" defTabSz="642938" rtl="0" eaLnBrk="1" fontAlgn="base" hangingPunct="1">
        <a:spcBef>
          <a:spcPct val="20000"/>
        </a:spcBef>
        <a:spcAft>
          <a:spcPct val="0"/>
        </a:spcAft>
        <a:buChar char="»"/>
        <a:defRPr sz="1400">
          <a:solidFill>
            <a:schemeClr val="tx1"/>
          </a:solidFill>
          <a:latin typeface="+mn-lt"/>
        </a:defRPr>
      </a:lvl7pPr>
      <a:lvl8pPr marL="2817813" indent="-158750" algn="l" defTabSz="642938" rtl="0" eaLnBrk="1" fontAlgn="base" hangingPunct="1">
        <a:spcBef>
          <a:spcPct val="20000"/>
        </a:spcBef>
        <a:spcAft>
          <a:spcPct val="0"/>
        </a:spcAft>
        <a:buChar char="»"/>
        <a:defRPr sz="1400">
          <a:solidFill>
            <a:schemeClr val="tx1"/>
          </a:solidFill>
          <a:latin typeface="+mn-lt"/>
        </a:defRPr>
      </a:lvl8pPr>
      <a:lvl9pPr marL="3275013" indent="-158750" algn="l" defTabSz="642938" rtl="0" eaLnBrk="1" fontAlgn="base" hangingPunct="1">
        <a:spcBef>
          <a:spcPct val="20000"/>
        </a:spcBef>
        <a:spcAft>
          <a:spcPct val="0"/>
        </a:spcAft>
        <a:buChar char="»"/>
        <a:defRPr sz="14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278255358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43AE6C3-53DE-461E-AC57-9DBAB6517CE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055"/>
            <a:ext cx="9144000" cy="693420"/>
          </a:xfrm>
          <a:prstGeom prst="rect">
            <a:avLst/>
          </a:prstGeom>
        </p:spPr>
      </p:pic>
      <p:cxnSp>
        <p:nvCxnSpPr>
          <p:cNvPr id="2054" name="Łącznik prosty 12">
            <a:extLst>
              <a:ext uri="{FF2B5EF4-FFF2-40B4-BE49-F238E27FC236}">
                <a16:creationId xmlns:a16="http://schemas.microsoft.com/office/drawing/2014/main" id="{BDA8FF72-1F9A-4CBC-95D9-36F84D2911F7}"/>
              </a:ext>
            </a:extLst>
          </p:cNvPr>
          <p:cNvCxnSpPr>
            <a:cxnSpLocks noChangeShapeType="1"/>
          </p:cNvCxnSpPr>
          <p:nvPr userDrawn="1"/>
        </p:nvCxnSpPr>
        <p:spPr bwMode="auto">
          <a:xfrm>
            <a:off x="-49213" y="6165304"/>
            <a:ext cx="9193213" cy="0"/>
          </a:xfrm>
          <a:prstGeom prst="line">
            <a:avLst/>
          </a:prstGeom>
          <a:noFill/>
          <a:ln w="12700" algn="ctr">
            <a:solidFill>
              <a:srgbClr val="0404E6"/>
            </a:solidFill>
            <a:round/>
            <a:headEnd/>
            <a:tailEnd/>
          </a:ln>
          <a:extLst>
            <a:ext uri="{909E8E84-426E-40DD-AFC4-6F175D3DCCD1}">
              <a14:hiddenFill xmlns:a14="http://schemas.microsoft.com/office/drawing/2010/main">
                <a:noFill/>
              </a14:hiddenFill>
            </a:ext>
          </a:extLst>
        </p:spPr>
      </p:cxnSp>
      <p:pic>
        <p:nvPicPr>
          <p:cNvPr id="20" name="Imagen 19">
            <a:extLst>
              <a:ext uri="{FF2B5EF4-FFF2-40B4-BE49-F238E27FC236}">
                <a16:creationId xmlns:a16="http://schemas.microsoft.com/office/drawing/2014/main" id="{84B2078D-D761-4969-AC15-3F27511FE3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96336" y="260041"/>
            <a:ext cx="1235793" cy="352523"/>
          </a:xfrm>
          <a:prstGeom prst="rect">
            <a:avLst/>
          </a:prstGeom>
        </p:spPr>
      </p:pic>
      <p:grpSp>
        <p:nvGrpSpPr>
          <p:cNvPr id="27" name="Grupo 26">
            <a:extLst>
              <a:ext uri="{FF2B5EF4-FFF2-40B4-BE49-F238E27FC236}">
                <a16:creationId xmlns:a16="http://schemas.microsoft.com/office/drawing/2014/main" id="{84DE3E14-E354-4D50-B4D8-AF37FC47E772}"/>
              </a:ext>
            </a:extLst>
          </p:cNvPr>
          <p:cNvGrpSpPr/>
          <p:nvPr userDrawn="1"/>
        </p:nvGrpSpPr>
        <p:grpSpPr>
          <a:xfrm>
            <a:off x="323528" y="6309320"/>
            <a:ext cx="2664296" cy="386577"/>
            <a:chOff x="395536" y="6066170"/>
            <a:chExt cx="3468321" cy="503237"/>
          </a:xfrm>
        </p:grpSpPr>
        <p:pic>
          <p:nvPicPr>
            <p:cNvPr id="2051" name="Obraz 13" descr="Logo Politechniki ÅlÄskiej">
              <a:extLst>
                <a:ext uri="{FF2B5EF4-FFF2-40B4-BE49-F238E27FC236}">
                  <a16:creationId xmlns:a16="http://schemas.microsoft.com/office/drawing/2014/main" id="{45244FFF-A08E-4535-B2FB-082E0D4E4996}"/>
                </a:ext>
              </a:extLst>
            </p:cNvPr>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r="78612"/>
            <a:stretch/>
          </p:blipFill>
          <p:spPr bwMode="auto">
            <a:xfrm>
              <a:off x="395536" y="6066170"/>
              <a:ext cx="57586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135AAC17-25D0-4F3A-8A2F-2B3D2BE9F5C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56834" y="6140748"/>
              <a:ext cx="686346" cy="354081"/>
            </a:xfrm>
            <a:prstGeom prst="rect">
              <a:avLst/>
            </a:prstGeom>
          </p:spPr>
        </p:pic>
        <p:pic>
          <p:nvPicPr>
            <p:cNvPr id="24" name="Imagen 23">
              <a:extLst>
                <a:ext uri="{FF2B5EF4-FFF2-40B4-BE49-F238E27FC236}">
                  <a16:creationId xmlns:a16="http://schemas.microsoft.com/office/drawing/2014/main" id="{7910E8F0-C8C4-4479-9403-941484277EA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228612" y="6081970"/>
              <a:ext cx="470833" cy="471636"/>
            </a:xfrm>
            <a:prstGeom prst="rect">
              <a:avLst/>
            </a:prstGeom>
          </p:spPr>
        </p:pic>
        <p:pic>
          <p:nvPicPr>
            <p:cNvPr id="26" name="Imagen 25">
              <a:extLst>
                <a:ext uri="{FF2B5EF4-FFF2-40B4-BE49-F238E27FC236}">
                  <a16:creationId xmlns:a16="http://schemas.microsoft.com/office/drawing/2014/main" id="{D4C56CC0-078F-4C43-8D48-D8AF6472220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84877" y="6141605"/>
              <a:ext cx="878980" cy="352366"/>
            </a:xfrm>
            <a:prstGeom prst="rect">
              <a:avLst/>
            </a:prstGeom>
          </p:spPr>
        </p:pic>
      </p:grpSp>
      <p:cxnSp>
        <p:nvCxnSpPr>
          <p:cNvPr id="3" name="Conector recto 2">
            <a:extLst>
              <a:ext uri="{FF2B5EF4-FFF2-40B4-BE49-F238E27FC236}">
                <a16:creationId xmlns:a16="http://schemas.microsoft.com/office/drawing/2014/main" id="{9DF42E42-F554-4418-AD40-D27470710720}"/>
              </a:ext>
            </a:extLst>
          </p:cNvPr>
          <p:cNvCxnSpPr>
            <a:stCxn id="2051" idx="1"/>
          </p:cNvCxnSpPr>
          <p:nvPr userDrawn="1"/>
        </p:nvCxnSpPr>
        <p:spPr bwMode="auto">
          <a:xfrm flipV="1">
            <a:off x="323528" y="1340768"/>
            <a:ext cx="288032" cy="5161841"/>
          </a:xfrm>
          <a:prstGeom prst="line">
            <a:avLst/>
          </a:prstGeom>
          <a:noFill/>
          <a:ln w="12700" cap="flat" cmpd="sng" algn="ctr">
            <a:noFill/>
            <a:prstDash val="solid"/>
            <a:round/>
            <a:headEnd type="none" w="med" len="med"/>
            <a:tailEnd type="none" w="med" len="med"/>
          </a:ln>
          <a:effectLst/>
        </p:spPr>
      </p:cxnSp>
      <p:sp>
        <p:nvSpPr>
          <p:cNvPr id="12" name="pole tekstowe 17">
            <a:extLst>
              <a:ext uri="{FF2B5EF4-FFF2-40B4-BE49-F238E27FC236}">
                <a16:creationId xmlns:a16="http://schemas.microsoft.com/office/drawing/2014/main" id="{E7769513-69E3-4124-9A93-139F735492EC}"/>
              </a:ext>
            </a:extLst>
          </p:cNvPr>
          <p:cNvSpPr txBox="1"/>
          <p:nvPr userDrawn="1"/>
        </p:nvSpPr>
        <p:spPr>
          <a:xfrm>
            <a:off x="251520" y="116631"/>
            <a:ext cx="2980206" cy="432049"/>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900" dirty="0">
                <a:solidFill>
                  <a:schemeClr val="bg2">
                    <a:lumMod val="75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900" dirty="0">
              <a:solidFill>
                <a:schemeClr val="bg2">
                  <a:lumMod val="75000"/>
                </a:schemeClr>
              </a:solidFill>
              <a:latin typeface="Times New Roman" panose="02020603050405020304" pitchFamily="18" charset="0"/>
              <a:ea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advClick="0" advTm="3000"/>
  <p:txStyles>
    <p:title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p:titleStyle>
    <p:body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www.flickr.com/photos/115089924@N02/16068674648"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www.flickr.com/photos/115089924@N02/16068674648"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www.publicdomainpictures.net/view-image.php?image=209460&amp;picture=doctor" TargetMode="External"/><Relationship Id="rId5" Type="http://schemas.openxmlformats.org/officeDocument/2006/relationships/image" Target="../media/image31.jpeg"/><Relationship Id="rId4" Type="http://schemas.openxmlformats.org/officeDocument/2006/relationships/hyperlink" Target="https://creativecommons.org/licenses/by/3.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16/j.gaitpost.2018.06.187"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19.jp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image" Target="../media/image20.png"/><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AE9CA9-0967-4022-809E-3EFAC109DA22}"/>
              </a:ext>
            </a:extLst>
          </p:cNvPr>
          <p:cNvSpPr>
            <a:spLocks noChangeArrowheads="1"/>
          </p:cNvSpPr>
          <p:nvPr/>
        </p:nvSpPr>
        <p:spPr bwMode="auto">
          <a:xfrm>
            <a:off x="647564" y="3536880"/>
            <a:ext cx="7848872"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MODUL BIOMECHANIK GRUNDLAGEN</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Didaktische Einheit F: ANFORDERUNGEN AN EIN BIOMECHANISCHES BEWERTUNGSSYSTEM. KONZEPTE DER VALIDITÄT, ZUVERLÄSSIGKEIT UND GENAUIGKEIT</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F1. Auf welche Merkmale sollte ein geeignetes biomechanisches Bewertungssystem setzen?</a:t>
            </a:r>
          </a:p>
        </p:txBody>
      </p:sp>
    </p:spTree>
    <p:extLst>
      <p:ext uri="{BB962C8B-B14F-4D97-AF65-F5344CB8AC3E}">
        <p14:creationId xmlns:p14="http://schemas.microsoft.com/office/powerpoint/2010/main" val="3470262893"/>
      </p:ext>
    </p:extLst>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dirty="0">
                <a:solidFill>
                  <a:srgbClr val="333399">
                    <a:lumMod val="75000"/>
                  </a:srgbClr>
                </a:solidFill>
              </a:rPr>
              <a:t>Elemente in einem biomechanischen Bewertungstest</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Imagen 11">
            <a:extLst>
              <a:ext uri="{FF2B5EF4-FFF2-40B4-BE49-F238E27FC236}">
                <a16:creationId xmlns:a16="http://schemas.microsoft.com/office/drawing/2014/main" id="{1112A171-5E08-4ECD-ACF6-5D68DED1385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6657" y="1943249"/>
            <a:ext cx="6052820" cy="3867150"/>
          </a:xfrm>
          <a:prstGeom prst="rect">
            <a:avLst/>
          </a:prstGeom>
          <a:noFill/>
        </p:spPr>
      </p:pic>
      <p:pic>
        <p:nvPicPr>
          <p:cNvPr id="10" name="Imagen 9">
            <a:extLst>
              <a:ext uri="{FF2B5EF4-FFF2-40B4-BE49-F238E27FC236}">
                <a16:creationId xmlns:a16="http://schemas.microsoft.com/office/drawing/2014/main" id="{5F245C9D-5C2C-47EC-9F10-243315B591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40"/>
          <a:stretch/>
        </p:blipFill>
        <p:spPr>
          <a:xfrm>
            <a:off x="395536" y="1844824"/>
            <a:ext cx="3201478" cy="23249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3004736"/>
      </p:ext>
    </p:extLst>
  </p:cSld>
  <p:clrMapOvr>
    <a:masterClrMapping/>
  </p:clrMapOvr>
  <p:transition advClick="0" advTm="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dirty="0">
                <a:solidFill>
                  <a:srgbClr val="333399">
                    <a:lumMod val="75000"/>
                  </a:srgbClr>
                </a:solidFill>
              </a:rPr>
              <a:t>Gängige biomechanische Tests im klinischen Kontext</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CuadroTexto 11">
            <a:extLst>
              <a:ext uri="{FF2B5EF4-FFF2-40B4-BE49-F238E27FC236}">
                <a16:creationId xmlns:a16="http://schemas.microsoft.com/office/drawing/2014/main" id="{60AF8CDC-9291-46F6-999F-C68524A5DA76}"/>
              </a:ext>
            </a:extLst>
          </p:cNvPr>
          <p:cNvSpPr txBox="1"/>
          <p:nvPr/>
        </p:nvSpPr>
        <p:spPr>
          <a:xfrm>
            <a:off x="1115616" y="4553833"/>
            <a:ext cx="6595285" cy="1015663"/>
          </a:xfrm>
          <a:prstGeom prst="rect">
            <a:avLst/>
          </a:prstGeom>
          <a:noFill/>
        </p:spPr>
        <p:txBody>
          <a:bodyPr wrap="square" rtlCol="0">
            <a:spAutoFit/>
          </a:bodyPr>
          <a:lstStyle/>
          <a:p>
            <a:pPr algn="ctr"/>
            <a:r>
              <a:rPr lang="pl-PL" sz="2000" b="0" dirty="0">
                <a:solidFill>
                  <a:srgbClr val="333399">
                    <a:lumMod val="75000"/>
                  </a:srgbClr>
                </a:solidFill>
              </a:rPr>
              <a:t>Bilder, die verschiedenen biomechanischen Bewertungstests entsprechen. </a:t>
            </a:r>
            <a:r>
              <a:rPr lang="en-US" sz="2000" b="0" dirty="0">
                <a:solidFill>
                  <a:srgbClr val="333399">
                    <a:lumMod val="75000"/>
                  </a:srgbClr>
                </a:solidFill>
              </a:rPr>
              <a:t>Heben von Lasten zur Bewertung der Lendenwirbelsäule oder zur Bewertung des Gangs</a:t>
            </a:r>
            <a:endParaRPr lang="es-ES" sz="2000" b="0" dirty="0">
              <a:solidFill>
                <a:srgbClr val="333399">
                  <a:lumMod val="75000"/>
                </a:srgbClr>
              </a:solidFill>
            </a:endParaRPr>
          </a:p>
        </p:txBody>
      </p:sp>
      <p:graphicFrame>
        <p:nvGraphicFramePr>
          <p:cNvPr id="11" name="Diagrama 10">
            <a:extLst>
              <a:ext uri="{FF2B5EF4-FFF2-40B4-BE49-F238E27FC236}">
                <a16:creationId xmlns:a16="http://schemas.microsoft.com/office/drawing/2014/main" id="{E7FF5C16-3AF9-4D13-91AF-19610851A18A}"/>
              </a:ext>
            </a:extLst>
          </p:cNvPr>
          <p:cNvGraphicFramePr/>
          <p:nvPr>
            <p:extLst>
              <p:ext uri="{D42A27DB-BD31-4B8C-83A1-F6EECF244321}">
                <p14:modId xmlns:p14="http://schemas.microsoft.com/office/powerpoint/2010/main" val="3933728954"/>
              </p:ext>
            </p:extLst>
          </p:nvPr>
        </p:nvGraphicFramePr>
        <p:xfrm>
          <a:off x="1115616" y="1885280"/>
          <a:ext cx="691276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1066756"/>
      </p:ext>
    </p:extLst>
  </p:cSld>
  <p:clrMapOvr>
    <a:masterClrMapping/>
  </p:clrMapOvr>
  <p:transition advClick="0"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Título 3">
            <a:extLst>
              <a:ext uri="{FF2B5EF4-FFF2-40B4-BE49-F238E27FC236}">
                <a16:creationId xmlns:a16="http://schemas.microsoft.com/office/drawing/2014/main" id="{4170F27C-D7D2-4CD3-BEAB-64F5CAC3C27C}"/>
              </a:ext>
            </a:extLst>
          </p:cNvPr>
          <p:cNvSpPr>
            <a:spLocks noGrp="1"/>
          </p:cNvSpPr>
          <p:nvPr>
            <p:ph type="title"/>
          </p:nvPr>
        </p:nvSpPr>
        <p:spPr>
          <a:xfrm>
            <a:off x="971500" y="980728"/>
            <a:ext cx="7200900" cy="604837"/>
          </a:xfrm>
        </p:spPr>
        <p:txBody>
          <a:bodyPr/>
          <a:lstStyle/>
          <a:p>
            <a:r>
              <a:rPr lang="es-ES" dirty="0" err="1"/>
              <a:t>Beurteilung der Aktivitäten des täglichen </a:t>
            </a:r>
            <a:r>
              <a:rPr lang="es-ES" dirty="0"/>
              <a:t>Lebens: </a:t>
            </a:r>
            <a:br>
              <a:rPr lang="es-ES" dirty="0"/>
            </a:br>
            <a:r>
              <a:rPr lang="es-ES" dirty="0"/>
              <a:t>Dynamische </a:t>
            </a:r>
            <a:r>
              <a:rPr lang="es-ES" dirty="0" err="1"/>
              <a:t>Beurteilung des Gangs </a:t>
            </a:r>
            <a:endParaRPr lang="es-ES" dirty="0"/>
          </a:p>
        </p:txBody>
      </p:sp>
      <p:pic>
        <p:nvPicPr>
          <p:cNvPr id="8" name="Gait kinetic">
            <a:hlinkClick r:id="" action="ppaction://media"/>
            <a:extLst>
              <a:ext uri="{FF2B5EF4-FFF2-40B4-BE49-F238E27FC236}">
                <a16:creationId xmlns:a16="http://schemas.microsoft.com/office/drawing/2014/main" id="{62D7DB06-BBF6-4B8B-B59A-8A7B191B97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1499" y="1841603"/>
            <a:ext cx="7200901" cy="4050507"/>
          </a:xfrm>
          <a:prstGeom prst="rect">
            <a:avLst/>
          </a:prstGeom>
        </p:spPr>
      </p:pic>
    </p:spTree>
    <p:extLst>
      <p:ext uri="{BB962C8B-B14F-4D97-AF65-F5344CB8AC3E}">
        <p14:creationId xmlns:p14="http://schemas.microsoft.com/office/powerpoint/2010/main" val="34819604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Título 3">
            <a:extLst>
              <a:ext uri="{FF2B5EF4-FFF2-40B4-BE49-F238E27FC236}">
                <a16:creationId xmlns:a16="http://schemas.microsoft.com/office/drawing/2014/main" id="{4170F27C-D7D2-4CD3-BEAB-64F5CAC3C27C}"/>
              </a:ext>
            </a:extLst>
          </p:cNvPr>
          <p:cNvSpPr>
            <a:spLocks noGrp="1"/>
          </p:cNvSpPr>
          <p:nvPr>
            <p:ph type="title"/>
          </p:nvPr>
        </p:nvSpPr>
        <p:spPr>
          <a:xfrm>
            <a:off x="971500" y="980728"/>
            <a:ext cx="7200900" cy="604837"/>
          </a:xfrm>
        </p:spPr>
        <p:txBody>
          <a:bodyPr/>
          <a:lstStyle/>
          <a:p>
            <a:r>
              <a:rPr lang="es-ES" sz="2000" dirty="0" err="1"/>
              <a:t>Bewertung von Aktivitäten des täglichen </a:t>
            </a:r>
            <a:r>
              <a:rPr lang="es-ES" sz="2000" dirty="0"/>
              <a:t>Lebens: </a:t>
            </a:r>
            <a:br>
              <a:rPr lang="es-ES" sz="2000" dirty="0"/>
            </a:br>
            <a:r>
              <a:rPr lang="es-ES" sz="2000" dirty="0"/>
              <a:t>Dynamische und </a:t>
            </a:r>
            <a:r>
              <a:rPr lang="es-ES" sz="2000" dirty="0" err="1"/>
              <a:t>kinematische Beurteilung des Aufstehens aus </a:t>
            </a:r>
            <a:r>
              <a:rPr lang="es-ES" sz="2000" dirty="0"/>
              <a:t>einem </a:t>
            </a:r>
            <a:r>
              <a:rPr lang="es-ES" sz="2000" dirty="0" err="1"/>
              <a:t>Stuhl </a:t>
            </a:r>
            <a:endParaRPr lang="es-ES" sz="2000" dirty="0"/>
          </a:p>
        </p:txBody>
      </p:sp>
      <p:pic>
        <p:nvPicPr>
          <p:cNvPr id="9" name="Lumbar chair">
            <a:hlinkClick r:id="" action="ppaction://media"/>
            <a:extLst>
              <a:ext uri="{FF2B5EF4-FFF2-40B4-BE49-F238E27FC236}">
                <a16:creationId xmlns:a16="http://schemas.microsoft.com/office/drawing/2014/main" id="{EA5A357F-F3F5-4776-9260-B31A5018D2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5646" y="2204864"/>
            <a:ext cx="6752708" cy="3798398"/>
          </a:xfrm>
          <a:prstGeom prst="rect">
            <a:avLst/>
          </a:prstGeom>
        </p:spPr>
      </p:pic>
    </p:spTree>
    <p:extLst>
      <p:ext uri="{BB962C8B-B14F-4D97-AF65-F5344CB8AC3E}">
        <p14:creationId xmlns:p14="http://schemas.microsoft.com/office/powerpoint/2010/main" val="2490497606"/>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6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Título 3">
            <a:extLst>
              <a:ext uri="{FF2B5EF4-FFF2-40B4-BE49-F238E27FC236}">
                <a16:creationId xmlns:a16="http://schemas.microsoft.com/office/drawing/2014/main" id="{4170F27C-D7D2-4CD3-BEAB-64F5CAC3C27C}"/>
              </a:ext>
            </a:extLst>
          </p:cNvPr>
          <p:cNvSpPr>
            <a:spLocks noGrp="1"/>
          </p:cNvSpPr>
          <p:nvPr>
            <p:ph type="title"/>
          </p:nvPr>
        </p:nvSpPr>
        <p:spPr>
          <a:xfrm>
            <a:off x="971550" y="836712"/>
            <a:ext cx="7200900" cy="604837"/>
          </a:xfrm>
        </p:spPr>
        <p:txBody>
          <a:bodyPr/>
          <a:lstStyle/>
          <a:p>
            <a:r>
              <a:rPr lang="es-ES" sz="2000" dirty="0" err="1"/>
              <a:t>Beurteilung der Aktivitäten des täglichen </a:t>
            </a:r>
            <a:r>
              <a:rPr lang="es-ES" sz="2000" dirty="0"/>
              <a:t>Lebens: </a:t>
            </a:r>
            <a:br>
              <a:rPr lang="es-ES" sz="2000" dirty="0"/>
            </a:br>
            <a:r>
              <a:rPr lang="es-ES" sz="2000" dirty="0" err="1"/>
              <a:t>Kinematische Beurteilung der Schulter beim </a:t>
            </a:r>
            <a:r>
              <a:rPr lang="es-ES" sz="2000" dirty="0"/>
              <a:t>Heben eines </a:t>
            </a:r>
            <a:r>
              <a:rPr lang="es-ES" sz="2000" dirty="0" err="1"/>
              <a:t>Gewichts </a:t>
            </a:r>
            <a:endParaRPr lang="es-ES" sz="2000" dirty="0"/>
          </a:p>
        </p:txBody>
      </p:sp>
      <p:pic>
        <p:nvPicPr>
          <p:cNvPr id="8" name="SHOULDER">
            <a:hlinkClick r:id="" action="ppaction://media"/>
            <a:extLst>
              <a:ext uri="{FF2B5EF4-FFF2-40B4-BE49-F238E27FC236}">
                <a16:creationId xmlns:a16="http://schemas.microsoft.com/office/drawing/2014/main" id="{FE9038D4-2658-45A5-AEEE-2CA800292F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3608" y="2023461"/>
            <a:ext cx="6945040" cy="3906586"/>
          </a:xfrm>
          <a:prstGeom prst="rect">
            <a:avLst/>
          </a:prstGeom>
        </p:spPr>
      </p:pic>
    </p:spTree>
    <p:extLst>
      <p:ext uri="{BB962C8B-B14F-4D97-AF65-F5344CB8AC3E}">
        <p14:creationId xmlns:p14="http://schemas.microsoft.com/office/powerpoint/2010/main" val="2066129604"/>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Título 3">
            <a:extLst>
              <a:ext uri="{FF2B5EF4-FFF2-40B4-BE49-F238E27FC236}">
                <a16:creationId xmlns:a16="http://schemas.microsoft.com/office/drawing/2014/main" id="{4170F27C-D7D2-4CD3-BEAB-64F5CAC3C27C}"/>
              </a:ext>
            </a:extLst>
          </p:cNvPr>
          <p:cNvSpPr>
            <a:spLocks noGrp="1"/>
          </p:cNvSpPr>
          <p:nvPr>
            <p:ph type="title"/>
          </p:nvPr>
        </p:nvSpPr>
        <p:spPr>
          <a:xfrm>
            <a:off x="971500" y="980728"/>
            <a:ext cx="7200900" cy="604837"/>
          </a:xfrm>
        </p:spPr>
        <p:txBody>
          <a:bodyPr/>
          <a:lstStyle/>
          <a:p>
            <a:pPr eaLnBrk="1" hangingPunct="1"/>
            <a:r>
              <a:rPr lang="de-DE" altLang="pl-PL" dirty="0"/>
              <a:t>Beurteilung der Gleichgewichtsfunktion mit Kraftmessplatten</a:t>
            </a:r>
            <a:endParaRPr lang="pl-PL" altLang="pl-PL" dirty="0"/>
          </a:p>
        </p:txBody>
      </p:sp>
      <p:pic>
        <p:nvPicPr>
          <p:cNvPr id="2" name="SVE">
            <a:hlinkClick r:id="" action="ppaction://media"/>
            <a:extLst>
              <a:ext uri="{FF2B5EF4-FFF2-40B4-BE49-F238E27FC236}">
                <a16:creationId xmlns:a16="http://schemas.microsoft.com/office/drawing/2014/main" id="{0564B638-EE3D-4FEA-9965-E4A0EE02ED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6832" y="1772816"/>
            <a:ext cx="7595568" cy="4272507"/>
          </a:xfrm>
          <a:prstGeom prst="rect">
            <a:avLst/>
          </a:prstGeom>
        </p:spPr>
      </p:pic>
    </p:spTree>
    <p:extLst>
      <p:ext uri="{BB962C8B-B14F-4D97-AF65-F5344CB8AC3E}">
        <p14:creationId xmlns:p14="http://schemas.microsoft.com/office/powerpoint/2010/main" val="200286808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dirty="0">
                <a:solidFill>
                  <a:srgbClr val="333399">
                    <a:lumMod val="75000"/>
                  </a:srgbClr>
                </a:solidFill>
              </a:rPr>
              <a:t>Übliche biomechanische Tests in anderen Zusammenhängen</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1" name="Diagrama 10">
            <a:extLst>
              <a:ext uri="{FF2B5EF4-FFF2-40B4-BE49-F238E27FC236}">
                <a16:creationId xmlns:a16="http://schemas.microsoft.com/office/drawing/2014/main" id="{E7FF5C16-3AF9-4D13-91AF-19610851A18A}"/>
              </a:ext>
            </a:extLst>
          </p:cNvPr>
          <p:cNvGraphicFramePr/>
          <p:nvPr>
            <p:extLst>
              <p:ext uri="{D42A27DB-BD31-4B8C-83A1-F6EECF244321}">
                <p14:modId xmlns:p14="http://schemas.microsoft.com/office/powerpoint/2010/main" val="2468818438"/>
              </p:ext>
            </p:extLst>
          </p:nvPr>
        </p:nvGraphicFramePr>
        <p:xfrm>
          <a:off x="539552" y="1935971"/>
          <a:ext cx="7991922" cy="4301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125432"/>
      </p:ext>
    </p:extLst>
  </p:cSld>
  <p:clrMapOvr>
    <a:masterClrMapping/>
  </p:clrMapOvr>
  <p:transition advClick="0" advTm="3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1B62A2B-FB3E-47F5-BFB5-5AB54BBFF5F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2509" y="1080011"/>
            <a:ext cx="3485045" cy="4824536"/>
          </a:xfrm>
          <a:prstGeom prst="rect">
            <a:avLst/>
          </a:prstGeom>
        </p:spPr>
      </p:pic>
      <p:sp>
        <p:nvSpPr>
          <p:cNvPr id="2" name="Título 1">
            <a:extLst>
              <a:ext uri="{FF2B5EF4-FFF2-40B4-BE49-F238E27FC236}">
                <a16:creationId xmlns:a16="http://schemas.microsoft.com/office/drawing/2014/main" id="{AB307E09-F7EA-409E-8FC6-6FED959D0437}"/>
              </a:ext>
            </a:extLst>
          </p:cNvPr>
          <p:cNvSpPr>
            <a:spLocks noGrp="1"/>
          </p:cNvSpPr>
          <p:nvPr>
            <p:ph type="ctrTitle"/>
          </p:nvPr>
        </p:nvSpPr>
        <p:spPr>
          <a:xfrm>
            <a:off x="3837554" y="1556792"/>
            <a:ext cx="4620646" cy="2190105"/>
          </a:xfr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r>
              <a:rPr lang="en-GB" dirty="0"/>
              <a:t>Biomechanische Bewertungstests in verschiedenen Kontexten.</a:t>
            </a:r>
            <a:br>
              <a:rPr lang="en-GB" dirty="0"/>
            </a:br>
            <a:r>
              <a:rPr lang="en-GB" dirty="0"/>
              <a:t>Lassen Sie uns nach Beispielen suchen. </a:t>
            </a:r>
            <a:endParaRPr lang="es-ES" dirty="0"/>
          </a:p>
        </p:txBody>
      </p:sp>
      <p:sp>
        <p:nvSpPr>
          <p:cNvPr id="5" name="CuadroTexto 4">
            <a:extLst>
              <a:ext uri="{FF2B5EF4-FFF2-40B4-BE49-F238E27FC236}">
                <a16:creationId xmlns:a16="http://schemas.microsoft.com/office/drawing/2014/main" id="{43E4FFB9-409D-41A8-B358-667D7D923942}"/>
              </a:ext>
            </a:extLst>
          </p:cNvPr>
          <p:cNvSpPr txBox="1"/>
          <p:nvPr/>
        </p:nvSpPr>
        <p:spPr>
          <a:xfrm>
            <a:off x="2095032" y="6858000"/>
            <a:ext cx="4953936" cy="230832"/>
          </a:xfrm>
          <a:prstGeom prst="rect">
            <a:avLst/>
          </a:prstGeom>
          <a:noFill/>
        </p:spPr>
        <p:txBody>
          <a:bodyPr wrap="square" rtlCol="0">
            <a:spAutoFit/>
          </a:bodyPr>
          <a:lstStyle/>
          <a:p>
            <a:r>
              <a:rPr lang="es-ES" sz="900">
                <a:hlinkClick r:id="rId4" tooltip="https://www.flickr.com/photos/115089924@N02/16068674648"/>
              </a:rPr>
              <a:t>Esta foto </a:t>
            </a:r>
            <a:r>
              <a:rPr lang="es-ES" sz="900"/>
              <a:t>de Autor desconocido está bajo licencia </a:t>
            </a:r>
            <a:r>
              <a:rPr lang="es-ES" sz="900">
                <a:hlinkClick r:id="rId5" tooltip="https://creativecommons.org/licenses/by/3.0/"/>
              </a:rPr>
              <a:t>CC BY </a:t>
            </a:r>
            <a:endParaRPr lang="es-ES" sz="900"/>
          </a:p>
        </p:txBody>
      </p:sp>
    </p:spTree>
    <p:extLst>
      <p:ext uri="{BB962C8B-B14F-4D97-AF65-F5344CB8AC3E}">
        <p14:creationId xmlns:p14="http://schemas.microsoft.com/office/powerpoint/2010/main" val="2548918836"/>
      </p:ext>
    </p:extLst>
  </p:cSld>
  <p:clrMapOvr>
    <a:masterClrMapping/>
  </p:clrMapOvr>
  <p:transition advClick="0" advTm="3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307E09-F7EA-409E-8FC6-6FED959D0437}"/>
              </a:ext>
            </a:extLst>
          </p:cNvPr>
          <p:cNvSpPr>
            <a:spLocks noGrp="1"/>
          </p:cNvSpPr>
          <p:nvPr>
            <p:ph type="ctrTitle"/>
          </p:nvPr>
        </p:nvSpPr>
        <p:spPr>
          <a:xfrm>
            <a:off x="685800" y="2693987"/>
            <a:ext cx="7772400" cy="1470025"/>
          </a:xfr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pPr lvl="0"/>
            <a:r>
              <a:rPr lang="en-GB" dirty="0"/>
              <a:t>Anforderungen an biomechanische Tests </a:t>
            </a:r>
            <a:endParaRPr lang="es-ES" dirty="0"/>
          </a:p>
        </p:txBody>
      </p:sp>
    </p:spTree>
    <p:extLst>
      <p:ext uri="{BB962C8B-B14F-4D97-AF65-F5344CB8AC3E}">
        <p14:creationId xmlns:p14="http://schemas.microsoft.com/office/powerpoint/2010/main" val="3226498116"/>
      </p:ext>
    </p:extLst>
  </p:cSld>
  <p:clrMapOvr>
    <a:masterClrMapping/>
  </p:clrMapOvr>
  <p:transition advClick="0" advTm="3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dirty="0">
                <a:solidFill>
                  <a:srgbClr val="333399">
                    <a:lumMod val="75000"/>
                  </a:srgbClr>
                </a:solidFill>
              </a:rPr>
              <a:t>Anforderungen an biomechanische Tests</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1" name="Diagrama 10">
            <a:extLst>
              <a:ext uri="{FF2B5EF4-FFF2-40B4-BE49-F238E27FC236}">
                <a16:creationId xmlns:a16="http://schemas.microsoft.com/office/drawing/2014/main" id="{E7FF5C16-3AF9-4D13-91AF-19610851A18A}"/>
              </a:ext>
            </a:extLst>
          </p:cNvPr>
          <p:cNvGraphicFramePr/>
          <p:nvPr>
            <p:extLst>
              <p:ext uri="{D42A27DB-BD31-4B8C-83A1-F6EECF244321}">
                <p14:modId xmlns:p14="http://schemas.microsoft.com/office/powerpoint/2010/main" val="347719514"/>
              </p:ext>
            </p:extLst>
          </p:nvPr>
        </p:nvGraphicFramePr>
        <p:xfrm>
          <a:off x="2339752" y="1772816"/>
          <a:ext cx="7991922" cy="4301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70254"/>
      </p:ext>
    </p:extLst>
  </p:cSld>
  <p:clrMapOvr>
    <a:masterClrMapping/>
  </p:clrMapOvr>
  <p:transition advClick="0"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200" b="1"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ZIELE</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Prostokąt 3">
            <a:extLst>
              <a:ext uri="{FF2B5EF4-FFF2-40B4-BE49-F238E27FC236}">
                <a16:creationId xmlns:a16="http://schemas.microsoft.com/office/drawing/2014/main" id="{6F1E17A5-99A2-450F-AC97-BC84B3D4606F}"/>
              </a:ext>
            </a:extLst>
          </p:cNvPr>
          <p:cNvSpPr/>
          <p:nvPr/>
        </p:nvSpPr>
        <p:spPr>
          <a:xfrm>
            <a:off x="755774" y="2441575"/>
            <a:ext cx="7704658" cy="1631216"/>
          </a:xfrm>
          <a:prstGeom prst="rect">
            <a:avLst/>
          </a:prstGeom>
        </p:spPr>
        <p:txBody>
          <a:bodyPr wrap="square">
            <a:spAutoFit/>
          </a:bodyPr>
          <a:lstStyle/>
          <a:p>
            <a:pPr marL="457200" lvl="0" indent="-457200">
              <a:buFont typeface="+mj-lt"/>
              <a:buAutoNum type="arabicPeriod"/>
              <a:defRPr/>
            </a:pPr>
            <a:r>
              <a:rPr lang="en-US" sz="2000" b="0" dirty="0">
                <a:solidFill>
                  <a:srgbClr val="333399">
                    <a:lumMod val="75000"/>
                  </a:srgbClr>
                </a:solidFill>
              </a:rPr>
              <a:t>Erläutern Sie, was ein biomechanischer Bewertungstest ist und seine Hauptanwendungen in verschiedenen Kontexten.</a:t>
            </a:r>
          </a:p>
          <a:p>
            <a:pPr marL="457200" lvl="0" indent="-457200">
              <a:buFont typeface="+mj-lt"/>
              <a:buAutoNum type="arabicPeriod"/>
              <a:defRPr/>
            </a:pPr>
            <a:r>
              <a:rPr lang="en-US" sz="2000" b="0" dirty="0">
                <a:solidFill>
                  <a:srgbClr val="333399">
                    <a:lumMod val="75000"/>
                  </a:srgbClr>
                </a:solidFill>
              </a:rPr>
              <a:t>Stellen Sie die wichtigsten Anforderungen kurz vor: GÜLTIGKEIT, ZUVERLÄSSIGKEIT und VERWENDBARKEIT.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cSld>
  <p:clrMapOvr>
    <a:masterClrMapping/>
  </p:clrMapOvr>
  <p:transition advClick="0" advTm="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3E4FFB9-409D-41A8-B358-667D7D923942}"/>
              </a:ext>
            </a:extLst>
          </p:cNvPr>
          <p:cNvSpPr txBox="1"/>
          <p:nvPr/>
        </p:nvSpPr>
        <p:spPr>
          <a:xfrm>
            <a:off x="2095032" y="6858000"/>
            <a:ext cx="4953936" cy="230832"/>
          </a:xfrm>
          <a:prstGeom prst="rect">
            <a:avLst/>
          </a:prstGeom>
          <a:noFill/>
        </p:spPr>
        <p:txBody>
          <a:bodyPr wrap="square" rtlCol="0">
            <a:spAutoFit/>
          </a:bodyPr>
          <a:lstStyle/>
          <a:p>
            <a:r>
              <a:rPr lang="es-ES" sz="900">
                <a:hlinkClick r:id="rId3" tooltip="https://www.flickr.com/photos/115089924@N02/16068674648"/>
              </a:rPr>
              <a:t>Esta foto </a:t>
            </a:r>
            <a:r>
              <a:rPr lang="es-ES" sz="900"/>
              <a:t>de Autor desconocido está bajo licencia </a:t>
            </a:r>
            <a:r>
              <a:rPr lang="es-ES" sz="900">
                <a:hlinkClick r:id="rId4" tooltip="https://creativecommons.org/licenses/by/3.0/"/>
              </a:rPr>
              <a:t>CC BY </a:t>
            </a:r>
            <a:endParaRPr lang="es-ES" sz="900"/>
          </a:p>
        </p:txBody>
      </p:sp>
      <p:pic>
        <p:nvPicPr>
          <p:cNvPr id="6" name="Imagen 5">
            <a:extLst>
              <a:ext uri="{FF2B5EF4-FFF2-40B4-BE49-F238E27FC236}">
                <a16:creationId xmlns:a16="http://schemas.microsoft.com/office/drawing/2014/main" id="{BA9178BD-1BA4-4984-9BE4-4FFC7491887C}"/>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79512" y="1383486"/>
            <a:ext cx="4042067" cy="4493786"/>
          </a:xfrm>
          <a:prstGeom prst="rect">
            <a:avLst/>
          </a:prstGeom>
        </p:spPr>
      </p:pic>
      <p:sp>
        <p:nvSpPr>
          <p:cNvPr id="2" name="Título 1">
            <a:extLst>
              <a:ext uri="{FF2B5EF4-FFF2-40B4-BE49-F238E27FC236}">
                <a16:creationId xmlns:a16="http://schemas.microsoft.com/office/drawing/2014/main" id="{AB307E09-F7EA-409E-8FC6-6FED959D0437}"/>
              </a:ext>
            </a:extLst>
          </p:cNvPr>
          <p:cNvSpPr>
            <a:spLocks noGrp="1"/>
          </p:cNvSpPr>
          <p:nvPr>
            <p:ph type="ctrTitle"/>
          </p:nvPr>
        </p:nvSpPr>
        <p:spPr>
          <a:xfrm>
            <a:off x="3837554" y="2276872"/>
            <a:ext cx="4620646" cy="2304256"/>
          </a:xfr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r>
              <a:rPr lang="en-US" dirty="0"/>
              <a:t>Wir werden versuchen, diese drei Konzepte mit schlechten und guten Beispielen zu verstehen</a:t>
            </a:r>
            <a:r>
              <a:rPr lang="en-GB" dirty="0"/>
              <a:t>. </a:t>
            </a:r>
            <a:endParaRPr lang="es-ES" dirty="0"/>
          </a:p>
        </p:txBody>
      </p:sp>
    </p:spTree>
    <p:extLst>
      <p:ext uri="{BB962C8B-B14F-4D97-AF65-F5344CB8AC3E}">
        <p14:creationId xmlns:p14="http://schemas.microsoft.com/office/powerpoint/2010/main" val="1479823169"/>
      </p:ext>
    </p:extLst>
  </p:cSld>
  <p:clrMapOvr>
    <a:masterClrMapping/>
  </p:clrMapOvr>
  <p:transition advClick="0" advTm="3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5862D84-4B9E-47C2-9280-5FC264B852BE}"/>
              </a:ext>
            </a:extLst>
          </p:cNvPr>
          <p:cNvSpPr>
            <a:spLocks noGrp="1"/>
          </p:cNvSpPr>
          <p:nvPr>
            <p:ph type="title"/>
          </p:nvPr>
        </p:nvSpPr>
        <p:spPr>
          <a:xfrm>
            <a:off x="971500" y="1091852"/>
            <a:ext cx="7200900" cy="604837"/>
          </a:xfrm>
        </p:spPr>
        <p:txBody>
          <a:bodyPr/>
          <a:lstStyle/>
          <a:p>
            <a:r>
              <a:rPr lang="en-US" sz="2000" b="0" dirty="0">
                <a:solidFill>
                  <a:srgbClr val="333399">
                    <a:lumMod val="75000"/>
                  </a:srgbClr>
                </a:solidFill>
              </a:rPr>
              <a:t>Wenn Sie ein Thermometer zur Beurteilung der Griffstärke verwenden...</a:t>
            </a:r>
          </a:p>
        </p:txBody>
      </p:sp>
      <p:pic>
        <p:nvPicPr>
          <p:cNvPr id="5" name="Imagen 4" descr="C:\Users\mavibro\AppData\Local\Microsoft\Windows\INetCache\Content.MSO\C1DED5.tmp">
            <a:extLst>
              <a:ext uri="{FF2B5EF4-FFF2-40B4-BE49-F238E27FC236}">
                <a16:creationId xmlns:a16="http://schemas.microsoft.com/office/drawing/2014/main" id="{A81C28C3-2028-45F7-8821-A7A82842D7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559" y="2493191"/>
            <a:ext cx="3837929" cy="2554545"/>
          </a:xfrm>
          <a:prstGeom prst="rect">
            <a:avLst/>
          </a:prstGeom>
          <a:noFill/>
          <a:ln>
            <a:noFill/>
          </a:ln>
        </p:spPr>
      </p:pic>
      <p:sp>
        <p:nvSpPr>
          <p:cNvPr id="6" name="CuadroTexto 5">
            <a:extLst>
              <a:ext uri="{FF2B5EF4-FFF2-40B4-BE49-F238E27FC236}">
                <a16:creationId xmlns:a16="http://schemas.microsoft.com/office/drawing/2014/main" id="{322D8E4F-D89C-44C7-BAE6-6023C9087E21}"/>
              </a:ext>
            </a:extLst>
          </p:cNvPr>
          <p:cNvSpPr txBox="1"/>
          <p:nvPr/>
        </p:nvSpPr>
        <p:spPr>
          <a:xfrm>
            <a:off x="4694514" y="2493191"/>
            <a:ext cx="3569638" cy="2554545"/>
          </a:xfrm>
          <a:prstGeom prst="rect">
            <a:avLst/>
          </a:prstGeom>
          <a:noFill/>
        </p:spPr>
        <p:txBody>
          <a:bodyPr wrap="square" rtlCol="0">
            <a:spAutoFit/>
          </a:bodyPr>
          <a:lstStyle/>
          <a:p>
            <a:endParaRPr lang="en-US" sz="2000" b="0" dirty="0">
              <a:solidFill>
                <a:srgbClr val="333399">
                  <a:lumMod val="75000"/>
                </a:srgbClr>
              </a:solidFill>
            </a:endParaRPr>
          </a:p>
          <a:p>
            <a:pPr lvl="1"/>
            <a:r>
              <a:rPr lang="en-US" sz="2000" b="0" dirty="0">
                <a:solidFill>
                  <a:srgbClr val="333399">
                    <a:lumMod val="75000"/>
                  </a:srgbClr>
                </a:solidFill>
              </a:rPr>
              <a:t>Führen Sie eine </a:t>
            </a:r>
            <a:r>
              <a:rPr lang="en-US" sz="2000" dirty="0">
                <a:solidFill>
                  <a:srgbClr val="333399">
                    <a:lumMod val="75000"/>
                  </a:srgbClr>
                </a:solidFill>
              </a:rPr>
              <a:t>zuverlässige </a:t>
            </a:r>
            <a:r>
              <a:rPr lang="en-US" sz="2000" b="0" dirty="0">
                <a:solidFill>
                  <a:srgbClr val="333399">
                    <a:lumMod val="75000"/>
                  </a:srgbClr>
                </a:solidFill>
              </a:rPr>
              <a:t>Messung durch?</a:t>
            </a:r>
          </a:p>
          <a:p>
            <a:pPr lvl="1"/>
            <a:endParaRPr lang="en-US" sz="2000" b="0" dirty="0">
              <a:solidFill>
                <a:srgbClr val="333399">
                  <a:lumMod val="75000"/>
                </a:srgbClr>
              </a:solidFill>
            </a:endParaRPr>
          </a:p>
          <a:p>
            <a:pPr lvl="1"/>
            <a:r>
              <a:rPr lang="en-US" sz="2000" b="0" dirty="0">
                <a:solidFill>
                  <a:srgbClr val="333399">
                    <a:lumMod val="75000"/>
                  </a:srgbClr>
                </a:solidFill>
              </a:rPr>
              <a:t>Führen Sie eine </a:t>
            </a:r>
            <a:r>
              <a:rPr lang="en-US" sz="2000" dirty="0">
                <a:solidFill>
                  <a:srgbClr val="333399">
                    <a:lumMod val="75000"/>
                  </a:srgbClr>
                </a:solidFill>
              </a:rPr>
              <a:t>gültige </a:t>
            </a:r>
            <a:r>
              <a:rPr lang="en-US" sz="2000" b="0" dirty="0">
                <a:solidFill>
                  <a:srgbClr val="333399">
                    <a:lumMod val="75000"/>
                  </a:srgbClr>
                </a:solidFill>
              </a:rPr>
              <a:t>Messung durch?</a:t>
            </a:r>
          </a:p>
          <a:p>
            <a:endParaRPr lang="en-US" sz="2000" b="0" dirty="0">
              <a:solidFill>
                <a:srgbClr val="333399">
                  <a:lumMod val="75000"/>
                </a:srgbClr>
              </a:solidFill>
            </a:endParaRPr>
          </a:p>
        </p:txBody>
      </p:sp>
    </p:spTree>
    <p:extLst>
      <p:ext uri="{BB962C8B-B14F-4D97-AF65-F5344CB8AC3E}">
        <p14:creationId xmlns:p14="http://schemas.microsoft.com/office/powerpoint/2010/main" val="3702607186"/>
      </p:ext>
    </p:extLst>
  </p:cSld>
  <p:clrMapOvr>
    <a:masterClrMapping/>
  </p:clrMapOvr>
  <p:transition advClick="0" advTm="3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5862D84-4B9E-47C2-9280-5FC264B852BE}"/>
              </a:ext>
            </a:extLst>
          </p:cNvPr>
          <p:cNvSpPr>
            <a:spLocks noGrp="1"/>
          </p:cNvSpPr>
          <p:nvPr>
            <p:ph type="title"/>
          </p:nvPr>
        </p:nvSpPr>
        <p:spPr>
          <a:xfrm>
            <a:off x="971500" y="1091852"/>
            <a:ext cx="7200900" cy="604837"/>
          </a:xfrm>
        </p:spPr>
        <p:txBody>
          <a:bodyPr/>
          <a:lstStyle/>
          <a:p>
            <a:r>
              <a:rPr lang="en-US" sz="2000" b="0" dirty="0">
                <a:solidFill>
                  <a:srgbClr val="333399">
                    <a:lumMod val="75000"/>
                  </a:srgbClr>
                </a:solidFill>
              </a:rPr>
              <a:t>Wenn Sie ein Handdynamometer zur Beurteilung der Griffkraft verwenden...</a:t>
            </a:r>
          </a:p>
        </p:txBody>
      </p:sp>
      <p:sp>
        <p:nvSpPr>
          <p:cNvPr id="6" name="CuadroTexto 5">
            <a:extLst>
              <a:ext uri="{FF2B5EF4-FFF2-40B4-BE49-F238E27FC236}">
                <a16:creationId xmlns:a16="http://schemas.microsoft.com/office/drawing/2014/main" id="{322D8E4F-D89C-44C7-BAE6-6023C9087E21}"/>
              </a:ext>
            </a:extLst>
          </p:cNvPr>
          <p:cNvSpPr txBox="1"/>
          <p:nvPr/>
        </p:nvSpPr>
        <p:spPr>
          <a:xfrm>
            <a:off x="4694514" y="2204864"/>
            <a:ext cx="3569638" cy="4093428"/>
          </a:xfrm>
          <a:prstGeom prst="rect">
            <a:avLst/>
          </a:prstGeom>
          <a:noFill/>
        </p:spPr>
        <p:txBody>
          <a:bodyPr wrap="square" rtlCol="0">
            <a:spAutoFit/>
          </a:bodyPr>
          <a:lstStyle/>
          <a:p>
            <a:endParaRPr lang="en-US" sz="2000" b="0" dirty="0">
              <a:solidFill>
                <a:srgbClr val="333399">
                  <a:lumMod val="75000"/>
                </a:srgbClr>
              </a:solidFill>
            </a:endParaRPr>
          </a:p>
          <a:p>
            <a:pPr lvl="1"/>
            <a:r>
              <a:rPr lang="en-US" sz="2000" b="0" dirty="0">
                <a:solidFill>
                  <a:srgbClr val="333399">
                    <a:lumMod val="75000"/>
                  </a:srgbClr>
                </a:solidFill>
              </a:rPr>
              <a:t>Führen Sie eine </a:t>
            </a:r>
            <a:r>
              <a:rPr lang="en-US" sz="2000" dirty="0">
                <a:solidFill>
                  <a:srgbClr val="333399">
                    <a:lumMod val="75000"/>
                  </a:srgbClr>
                </a:solidFill>
              </a:rPr>
              <a:t>zuverlässige </a:t>
            </a:r>
            <a:r>
              <a:rPr lang="en-US" sz="2000" b="0" dirty="0">
                <a:solidFill>
                  <a:srgbClr val="333399">
                    <a:lumMod val="75000"/>
                  </a:srgbClr>
                </a:solidFill>
              </a:rPr>
              <a:t>Messung durch?</a:t>
            </a:r>
          </a:p>
          <a:p>
            <a:pPr lvl="1"/>
            <a:endParaRPr lang="en-US" sz="2000" b="0" dirty="0">
              <a:solidFill>
                <a:srgbClr val="333399">
                  <a:lumMod val="75000"/>
                </a:srgbClr>
              </a:solidFill>
            </a:endParaRPr>
          </a:p>
          <a:p>
            <a:pPr lvl="1"/>
            <a:r>
              <a:rPr lang="en-US" sz="2000" b="0" dirty="0">
                <a:solidFill>
                  <a:srgbClr val="333399">
                    <a:lumMod val="75000"/>
                  </a:srgbClr>
                </a:solidFill>
              </a:rPr>
              <a:t>Führen Sie eine </a:t>
            </a:r>
            <a:r>
              <a:rPr lang="en-US" sz="2000" dirty="0">
                <a:solidFill>
                  <a:srgbClr val="333399">
                    <a:lumMod val="75000"/>
                  </a:srgbClr>
                </a:solidFill>
              </a:rPr>
              <a:t>gültige </a:t>
            </a:r>
            <a:r>
              <a:rPr lang="en-US" sz="2000" b="0" dirty="0">
                <a:solidFill>
                  <a:srgbClr val="333399">
                    <a:lumMod val="75000"/>
                  </a:srgbClr>
                </a:solidFill>
              </a:rPr>
              <a:t>Messung durch?</a:t>
            </a:r>
          </a:p>
          <a:p>
            <a:pPr lvl="1"/>
            <a:endParaRPr lang="en-US" sz="2000" b="0" dirty="0">
              <a:solidFill>
                <a:srgbClr val="333399">
                  <a:lumMod val="75000"/>
                </a:srgbClr>
              </a:solidFill>
            </a:endParaRPr>
          </a:p>
          <a:p>
            <a:pPr lvl="1"/>
            <a:r>
              <a:rPr lang="en-US" sz="2000" b="0" dirty="0">
                <a:solidFill>
                  <a:srgbClr val="333399">
                    <a:lumMod val="75000"/>
                  </a:srgbClr>
                </a:solidFill>
              </a:rPr>
              <a:t>Führen Sie eine </a:t>
            </a:r>
            <a:r>
              <a:rPr lang="en-US" sz="2000" dirty="0">
                <a:solidFill>
                  <a:srgbClr val="333399">
                    <a:lumMod val="75000"/>
                  </a:srgbClr>
                </a:solidFill>
              </a:rPr>
              <a:t>verwertbare </a:t>
            </a:r>
            <a:r>
              <a:rPr lang="en-US" sz="2000" b="0" dirty="0">
                <a:solidFill>
                  <a:srgbClr val="333399">
                    <a:lumMod val="75000"/>
                  </a:srgbClr>
                </a:solidFill>
              </a:rPr>
              <a:t>Messung durch?</a:t>
            </a:r>
          </a:p>
          <a:p>
            <a:pPr lvl="1"/>
            <a:endParaRPr lang="en-US" sz="2000" b="0" dirty="0">
              <a:solidFill>
                <a:srgbClr val="333399">
                  <a:lumMod val="75000"/>
                </a:srgbClr>
              </a:solidFill>
            </a:endParaRPr>
          </a:p>
          <a:p>
            <a:endParaRPr lang="en-US" sz="2000" b="0" dirty="0">
              <a:solidFill>
                <a:srgbClr val="333399">
                  <a:lumMod val="75000"/>
                </a:srgbClr>
              </a:solidFill>
            </a:endParaRPr>
          </a:p>
        </p:txBody>
      </p:sp>
      <p:pic>
        <p:nvPicPr>
          <p:cNvPr id="7" name="Imagen 6">
            <a:extLst>
              <a:ext uri="{FF2B5EF4-FFF2-40B4-BE49-F238E27FC236}">
                <a16:creationId xmlns:a16="http://schemas.microsoft.com/office/drawing/2014/main" id="{B6F608B5-76C0-4177-A844-E30D2902AB57}"/>
              </a:ext>
            </a:extLst>
          </p:cNvPr>
          <p:cNvPicPr>
            <a:picLocks noChangeAspect="1"/>
          </p:cNvPicPr>
          <p:nvPr/>
        </p:nvPicPr>
        <p:blipFill rotWithShape="1">
          <a:blip r:embed="rId3">
            <a:extLst>
              <a:ext uri="{28A0092B-C50C-407E-A947-70E740481C1C}">
                <a14:useLocalDpi xmlns:a14="http://schemas.microsoft.com/office/drawing/2010/main" val="0"/>
              </a:ext>
            </a:extLst>
          </a:blip>
          <a:srcRect b="2856"/>
          <a:stretch/>
        </p:blipFill>
        <p:spPr>
          <a:xfrm>
            <a:off x="971500" y="2780929"/>
            <a:ext cx="3291928" cy="2664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4902775"/>
      </p:ext>
    </p:extLst>
  </p:cSld>
  <p:clrMapOvr>
    <a:masterClrMapping/>
  </p:clrMapOvr>
  <p:transition advClick="0" advTm="3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dirty="0">
                <a:solidFill>
                  <a:schemeClr val="accent2">
                    <a:lumMod val="75000"/>
                  </a:schemeClr>
                </a:solidFill>
              </a:rPr>
              <a:t>SCHLÜSSELIDEEN I</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3477875"/>
          </a:xfrm>
          <a:prstGeom prst="rect">
            <a:avLst/>
          </a:prstGeom>
        </p:spPr>
        <p:txBody>
          <a:bodyPr wrap="square">
            <a:spAutoFit/>
          </a:bodyPr>
          <a:lstStyle/>
          <a:p>
            <a:pPr marL="342900" indent="-342900">
              <a:buFont typeface="Arial" panose="020B0604020202020204" pitchFamily="34" charset="0"/>
              <a:buChar char="•"/>
              <a:defRPr/>
            </a:pPr>
            <a:r>
              <a:rPr lang="en-US" sz="2000" b="0" dirty="0">
                <a:solidFill>
                  <a:schemeClr val="accent2">
                    <a:lumMod val="75000"/>
                  </a:schemeClr>
                </a:solidFill>
              </a:rPr>
              <a:t>Ein biomechanischer Bewertungstest ist ein ergänzender Test, der mit Hilfe biomechanischer Techniken durchgeführt wird und in verschiedenen Kontexten eingesetzt werden sollte.</a:t>
            </a:r>
          </a:p>
          <a:p>
            <a:pPr marL="342900" indent="-342900">
              <a:buFont typeface="Arial" panose="020B0604020202020204" pitchFamily="34" charset="0"/>
              <a:buChar char="•"/>
              <a:defRPr/>
            </a:pPr>
            <a:r>
              <a:rPr lang="en-US" sz="2000" b="0" dirty="0">
                <a:solidFill>
                  <a:schemeClr val="accent2">
                    <a:lumMod val="75000"/>
                  </a:schemeClr>
                </a:solidFill>
              </a:rPr>
              <a:t>Es gibt verschiedene biomechanische Bewertungstests, die Elemente, die sie bestimmen, sind: </a:t>
            </a:r>
          </a:p>
          <a:p>
            <a:pPr marL="800100" lvl="1" indent="-342900">
              <a:buFont typeface="Arial" panose="020B0604020202020204" pitchFamily="34" charset="0"/>
              <a:buChar char="•"/>
              <a:defRPr/>
            </a:pPr>
            <a:r>
              <a:rPr lang="en-US" sz="2000" b="0" dirty="0">
                <a:solidFill>
                  <a:schemeClr val="accent2">
                    <a:lumMod val="75000"/>
                  </a:schemeClr>
                </a:solidFill>
              </a:rPr>
              <a:t>Welche Funktion, Tätigkeit oder Geste ist Gegenstand der Bewertung. </a:t>
            </a:r>
          </a:p>
          <a:p>
            <a:pPr marL="800100" lvl="1" indent="-342900">
              <a:buFont typeface="Arial" panose="020B0604020202020204" pitchFamily="34" charset="0"/>
              <a:buChar char="•"/>
              <a:defRPr/>
            </a:pPr>
            <a:r>
              <a:rPr lang="en-US" sz="2000" b="0" dirty="0">
                <a:solidFill>
                  <a:schemeClr val="accent2">
                    <a:lumMod val="75000"/>
                  </a:schemeClr>
                </a:solidFill>
              </a:rPr>
              <a:t>Auf welcher Instrumentaltechnik es basiert. </a:t>
            </a:r>
          </a:p>
          <a:p>
            <a:pPr marL="800100" lvl="1" indent="-342900">
              <a:buFont typeface="Arial" panose="020B0604020202020204" pitchFamily="34" charset="0"/>
              <a:buChar char="•"/>
              <a:defRPr/>
            </a:pPr>
            <a:r>
              <a:rPr lang="en-US" sz="2000" b="0" dirty="0">
                <a:solidFill>
                  <a:schemeClr val="accent2">
                    <a:lumMod val="75000"/>
                  </a:schemeClr>
                </a:solidFill>
              </a:rPr>
              <a:t>Welches Bewertungsprotokoll wurde verwendet. </a:t>
            </a:r>
          </a:p>
          <a:p>
            <a:pPr marL="800100" lvl="1" indent="-342900">
              <a:buFont typeface="Arial" panose="020B0604020202020204" pitchFamily="34" charset="0"/>
              <a:buChar char="•"/>
              <a:defRPr/>
            </a:pPr>
            <a:r>
              <a:rPr lang="en-US" sz="2000" b="0" dirty="0">
                <a:solidFill>
                  <a:schemeClr val="accent2">
                    <a:lumMod val="75000"/>
                  </a:schemeClr>
                </a:solidFill>
              </a:rPr>
              <a:t>Welche Ergebnisse sie liefert, in welchen Einheiten und mit welchen Datenanalysetechniken sie gewonnen wurden. </a:t>
            </a:r>
          </a:p>
          <a:p>
            <a:pPr marL="800100" lvl="1" indent="-342900">
              <a:buFont typeface="Arial" panose="020B0604020202020204" pitchFamily="34" charset="0"/>
              <a:buChar char="•"/>
              <a:defRPr/>
            </a:pPr>
            <a:r>
              <a:rPr lang="en-US" sz="2000" b="0" dirty="0">
                <a:solidFill>
                  <a:schemeClr val="accent2">
                    <a:lumMod val="75000"/>
                  </a:schemeClr>
                </a:solidFill>
              </a:rPr>
              <a:t>Vorhandensein von standardisierten Kriterien für die Interpretation.</a:t>
            </a:r>
          </a:p>
        </p:txBody>
      </p:sp>
    </p:spTree>
    <p:extLst>
      <p:ext uri="{BB962C8B-B14F-4D97-AF65-F5344CB8AC3E}">
        <p14:creationId xmlns:p14="http://schemas.microsoft.com/office/powerpoint/2010/main" val="3191212342"/>
      </p:ext>
    </p:extLst>
  </p:cSld>
  <p:clrMapOvr>
    <a:masterClrMapping/>
  </p:clrMapOvr>
  <p:transition advClick="0" advTm="3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052736"/>
            <a:ext cx="8135938" cy="430887"/>
          </a:xfrm>
          <a:prstGeom prst="rect">
            <a:avLst/>
          </a:prstGeom>
        </p:spPr>
        <p:txBody>
          <a:bodyPr>
            <a:spAutoFit/>
          </a:bodyPr>
          <a:lstStyle/>
          <a:p>
            <a:pPr algn="ctr">
              <a:defRPr/>
            </a:pPr>
            <a:r>
              <a:rPr lang="es-ES" sz="2200" dirty="0">
                <a:solidFill>
                  <a:schemeClr val="accent2">
                    <a:lumMod val="75000"/>
                  </a:schemeClr>
                </a:solidFill>
              </a:rPr>
              <a:t>SCHLÜSSELIDEEN II</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67544" y="1587465"/>
            <a:ext cx="8568952" cy="4247317"/>
          </a:xfrm>
          <a:prstGeom prst="rect">
            <a:avLst/>
          </a:prstGeom>
        </p:spPr>
        <p:txBody>
          <a:bodyPr wrap="square">
            <a:spAutoFit/>
          </a:bodyPr>
          <a:lstStyle/>
          <a:p>
            <a:pPr marL="342900" indent="-342900">
              <a:buFont typeface="Arial" panose="020B0604020202020204" pitchFamily="34" charset="0"/>
              <a:buChar char="•"/>
              <a:defRPr/>
            </a:pPr>
            <a:r>
              <a:rPr lang="en-US" sz="1800" b="0" dirty="0">
                <a:solidFill>
                  <a:schemeClr val="accent2">
                    <a:lumMod val="75000"/>
                  </a:schemeClr>
                </a:solidFill>
              </a:rPr>
              <a:t>Es besteht eine gewisse Heterogenität hinsichtlich der verwendeten Verfahren, trotzdem ist die funktionelle Bewertung mit biomechanischen Tests im klinischen Bereich weit verbreitet. Die am weitesten verbreiteten biomechanischen Tests im klinischen Kontext, klassifiziert nach ihrem Bewertungszweck und ihrer instrumentellen Technik, sind: </a:t>
            </a:r>
          </a:p>
          <a:p>
            <a:pPr marL="800100" lvl="1" indent="-342900">
              <a:buFont typeface="Arial" panose="020B0604020202020204" pitchFamily="34" charset="0"/>
              <a:buChar char="•"/>
              <a:defRPr/>
            </a:pPr>
            <a:r>
              <a:rPr lang="en-US" sz="1800" b="0" dirty="0">
                <a:solidFill>
                  <a:schemeClr val="accent2">
                    <a:lumMod val="75000"/>
                  </a:schemeClr>
                </a:solidFill>
              </a:rPr>
              <a:t>Beurteilung der Aktivitäten des täglichen Lebens. </a:t>
            </a:r>
          </a:p>
          <a:p>
            <a:pPr marL="800100" lvl="1" indent="-342900">
              <a:buFont typeface="Arial" panose="020B0604020202020204" pitchFamily="34" charset="0"/>
              <a:buChar char="•"/>
              <a:defRPr/>
            </a:pPr>
            <a:r>
              <a:rPr lang="en-US" sz="1800" b="0" dirty="0">
                <a:solidFill>
                  <a:schemeClr val="accent2">
                    <a:lumMod val="75000"/>
                  </a:schemeClr>
                </a:solidFill>
              </a:rPr>
              <a:t>Beurteilung der Gleichgewichtsfunktion. </a:t>
            </a:r>
          </a:p>
          <a:p>
            <a:pPr marL="800100" lvl="1" indent="-342900">
              <a:buFont typeface="Arial" panose="020B0604020202020204" pitchFamily="34" charset="0"/>
              <a:buChar char="•"/>
              <a:defRPr/>
            </a:pPr>
            <a:r>
              <a:rPr lang="en-US" sz="1800" b="0" dirty="0">
                <a:solidFill>
                  <a:schemeClr val="accent2">
                    <a:lumMod val="75000"/>
                  </a:schemeClr>
                </a:solidFill>
              </a:rPr>
              <a:t>Beurteilung der Beweglichkeit der oberen und unteren Gliedmaßen sowie der Wirbelsäule. </a:t>
            </a:r>
          </a:p>
          <a:p>
            <a:pPr marL="800100" lvl="1" indent="-342900">
              <a:buFont typeface="Arial" panose="020B0604020202020204" pitchFamily="34" charset="0"/>
              <a:buChar char="•"/>
              <a:defRPr/>
            </a:pPr>
            <a:r>
              <a:rPr lang="en-US" sz="1800" b="0" dirty="0">
                <a:solidFill>
                  <a:schemeClr val="accent2">
                    <a:lumMod val="75000"/>
                  </a:schemeClr>
                </a:solidFill>
              </a:rPr>
              <a:t>Kraftbeurteilung in den oberen und unteren Gliedmaßen sowie der Wirbelsäule.</a:t>
            </a:r>
          </a:p>
          <a:p>
            <a:pPr marL="342900" indent="-342900">
              <a:buFont typeface="Arial" panose="020B0604020202020204" pitchFamily="34" charset="0"/>
              <a:buChar char="•"/>
              <a:defRPr/>
            </a:pPr>
            <a:r>
              <a:rPr lang="en-US" sz="1800" b="0" dirty="0">
                <a:solidFill>
                  <a:schemeClr val="accent2">
                    <a:lumMod val="75000"/>
                  </a:schemeClr>
                </a:solidFill>
              </a:rPr>
              <a:t>Biomechanische Tests werden auch in sportlichen, ergonomischen oder Untersuchungskontexten eingesetzt.</a:t>
            </a:r>
          </a:p>
          <a:p>
            <a:pPr marL="342900" indent="-342900">
              <a:buFont typeface="Arial" panose="020B0604020202020204" pitchFamily="34" charset="0"/>
              <a:buChar char="•"/>
              <a:defRPr/>
            </a:pPr>
            <a:r>
              <a:rPr lang="en-US" sz="1800" b="0" dirty="0">
                <a:solidFill>
                  <a:schemeClr val="accent2">
                    <a:lumMod val="75000"/>
                  </a:schemeClr>
                </a:solidFill>
              </a:rPr>
              <a:t>Die grundlegenden Kriterien, die von biomechanischen Bewertungsverfahren erfüllt werden müssen, sind Validität, Zuverlässigkeit und Anwendbarkeit.</a:t>
            </a:r>
          </a:p>
        </p:txBody>
      </p:sp>
    </p:spTree>
    <p:extLst>
      <p:ext uri="{BB962C8B-B14F-4D97-AF65-F5344CB8AC3E}">
        <p14:creationId xmlns:p14="http://schemas.microsoft.com/office/powerpoint/2010/main" val="275968266"/>
      </p:ext>
    </p:extLst>
  </p:cSld>
  <p:clrMapOvr>
    <a:masterClrMapping/>
  </p:clrMapOvr>
  <p:transition advClick="0" advTm="3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268760"/>
            <a:ext cx="8135938" cy="430887"/>
          </a:xfrm>
          <a:prstGeom prst="rect">
            <a:avLst/>
          </a:prstGeom>
        </p:spPr>
        <p:txBody>
          <a:bodyPr>
            <a:spAutoFit/>
          </a:bodyPr>
          <a:lstStyle/>
          <a:p>
            <a:pPr algn="ctr">
              <a:defRPr/>
            </a:pPr>
            <a:r>
              <a:rPr lang="es-ES" sz="2200" dirty="0">
                <a:solidFill>
                  <a:schemeClr val="accent2">
                    <a:lumMod val="75000"/>
                  </a:schemeClr>
                </a:solidFill>
              </a:rPr>
              <a:t>REFERENZEN</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67544" y="1803489"/>
            <a:ext cx="8279954" cy="5732338"/>
          </a:xfrm>
          <a:prstGeom prst="rect">
            <a:avLst/>
          </a:prstGeom>
        </p:spPr>
        <p:txBody>
          <a:bodyPr wrap="square">
            <a:spAutoFit/>
          </a:bodyPr>
          <a:lstStyle/>
          <a:p>
            <a:pPr>
              <a:spcBef>
                <a:spcPts val="1200"/>
              </a:spcBef>
              <a:defRPr/>
            </a:pPr>
            <a:r>
              <a:rPr lang="pl-PL" sz="1400" b="0" i="1" dirty="0">
                <a:solidFill>
                  <a:schemeClr val="accent2">
                    <a:lumMod val="75000"/>
                  </a:schemeClr>
                </a:solidFill>
              </a:rPr>
              <a:t>Baker R, </a:t>
            </a:r>
            <a:r>
              <a:rPr lang="pl-PL" sz="1400" b="0" i="1" dirty="0" err="1">
                <a:solidFill>
                  <a:schemeClr val="accent2">
                    <a:lumMod val="75000"/>
                  </a:schemeClr>
                </a:solidFill>
              </a:rPr>
              <a:t>Esquenazi</a:t>
            </a:r>
            <a:r>
              <a:rPr lang="pl-PL" sz="1400" b="0" i="1" dirty="0">
                <a:solidFill>
                  <a:schemeClr val="accent2">
                    <a:lumMod val="75000"/>
                  </a:schemeClr>
                </a:solidFill>
              </a:rPr>
              <a:t> A, Benedetti MG, </a:t>
            </a:r>
            <a:r>
              <a:rPr lang="pl-PL" sz="1400" b="0" i="1" dirty="0" err="1">
                <a:solidFill>
                  <a:schemeClr val="accent2">
                    <a:lumMod val="75000"/>
                  </a:schemeClr>
                </a:solidFill>
              </a:rPr>
              <a:t>Desloovere</a:t>
            </a:r>
            <a:r>
              <a:rPr lang="pl-PL" sz="1400" b="0" i="1" dirty="0">
                <a:solidFill>
                  <a:schemeClr val="accent2">
                    <a:lumMod val="75000"/>
                  </a:schemeClr>
                </a:solidFill>
              </a:rPr>
              <a:t> K. </a:t>
            </a:r>
            <a:r>
              <a:rPr lang="pl-PL" sz="1400" b="0" i="1" dirty="0" err="1">
                <a:solidFill>
                  <a:schemeClr val="accent2">
                    <a:lumMod val="75000"/>
                  </a:schemeClr>
                </a:solidFill>
              </a:rPr>
              <a:t>Gait</a:t>
            </a:r>
            <a:r>
              <a:rPr lang="pl-PL" sz="1400" b="0" i="1" dirty="0">
                <a:solidFill>
                  <a:schemeClr val="accent2">
                    <a:lumMod val="75000"/>
                  </a:schemeClr>
                </a:solidFill>
              </a:rPr>
              <a:t> </a:t>
            </a:r>
            <a:r>
              <a:rPr lang="pl-PL" sz="1400" b="0" i="1" dirty="0" err="1">
                <a:solidFill>
                  <a:schemeClr val="accent2">
                    <a:lumMod val="75000"/>
                  </a:schemeClr>
                </a:solidFill>
              </a:rPr>
              <a:t>analysis</a:t>
            </a:r>
            <a:r>
              <a:rPr lang="pl-PL" sz="1400" b="0" i="1" dirty="0">
                <a:solidFill>
                  <a:schemeClr val="accent2">
                    <a:lumMod val="75000"/>
                  </a:schemeClr>
                </a:solidFill>
              </a:rPr>
              <a:t>: </a:t>
            </a:r>
            <a:r>
              <a:rPr lang="pl-PL" sz="1400" b="0" i="1" dirty="0" err="1">
                <a:solidFill>
                  <a:schemeClr val="accent2">
                    <a:lumMod val="75000"/>
                  </a:schemeClr>
                </a:solidFill>
              </a:rPr>
              <a:t>clinical</a:t>
            </a:r>
            <a:r>
              <a:rPr lang="pl-PL" sz="1400" b="0" i="1" dirty="0">
                <a:solidFill>
                  <a:schemeClr val="accent2">
                    <a:lumMod val="75000"/>
                  </a:schemeClr>
                </a:solidFill>
              </a:rPr>
              <a:t> </a:t>
            </a:r>
            <a:r>
              <a:rPr lang="pl-PL" sz="1400" b="0" i="1" dirty="0" err="1">
                <a:solidFill>
                  <a:schemeClr val="accent2">
                    <a:lumMod val="75000"/>
                  </a:schemeClr>
                </a:solidFill>
              </a:rPr>
              <a:t>facts</a:t>
            </a:r>
            <a:r>
              <a:rPr lang="pl-PL" sz="1400" b="0" i="1" dirty="0">
                <a:solidFill>
                  <a:schemeClr val="accent2">
                    <a:lumMod val="75000"/>
                  </a:schemeClr>
                </a:solidFill>
              </a:rPr>
              <a:t>. </a:t>
            </a:r>
            <a:r>
              <a:rPr lang="pl-PL" sz="1400" b="0" i="1" dirty="0" err="1">
                <a:solidFill>
                  <a:schemeClr val="accent2">
                    <a:lumMod val="75000"/>
                  </a:schemeClr>
                </a:solidFill>
              </a:rPr>
              <a:t>Eur</a:t>
            </a:r>
            <a:r>
              <a:rPr lang="pl-PL" sz="1400" b="0" i="1" dirty="0">
                <a:solidFill>
                  <a:schemeClr val="accent2">
                    <a:lumMod val="75000"/>
                  </a:schemeClr>
                </a:solidFill>
              </a:rPr>
              <a:t> J </a:t>
            </a:r>
            <a:r>
              <a:rPr lang="pl-PL" sz="1400" b="0" i="1" dirty="0" err="1">
                <a:solidFill>
                  <a:schemeClr val="accent2">
                    <a:lumMod val="75000"/>
                  </a:schemeClr>
                </a:solidFill>
              </a:rPr>
              <a:t>Phys</a:t>
            </a:r>
            <a:r>
              <a:rPr lang="pl-PL" sz="1400" b="0" i="1" dirty="0">
                <a:solidFill>
                  <a:schemeClr val="accent2">
                    <a:lumMod val="75000"/>
                  </a:schemeClr>
                </a:solidFill>
              </a:rPr>
              <a:t> </a:t>
            </a:r>
            <a:r>
              <a:rPr lang="pl-PL" sz="1400" b="0" i="1" dirty="0" err="1">
                <a:solidFill>
                  <a:schemeClr val="accent2">
                    <a:lumMod val="75000"/>
                  </a:schemeClr>
                </a:solidFill>
              </a:rPr>
              <a:t>Rehabil</a:t>
            </a:r>
            <a:r>
              <a:rPr lang="pl-PL" sz="1400" b="0" i="1" dirty="0">
                <a:solidFill>
                  <a:schemeClr val="accent2">
                    <a:lumMod val="75000"/>
                  </a:schemeClr>
                </a:solidFill>
              </a:rPr>
              <a:t> Med. 2016 Aug;52(4):560-74. </a:t>
            </a:r>
            <a:endParaRPr lang="es-ES" sz="1400" b="0" i="1" dirty="0">
              <a:solidFill>
                <a:schemeClr val="accent2">
                  <a:lumMod val="75000"/>
                </a:schemeClr>
              </a:solidFill>
            </a:endParaRPr>
          </a:p>
          <a:p>
            <a:pPr>
              <a:spcBef>
                <a:spcPts val="1200"/>
              </a:spcBef>
              <a:defRPr/>
            </a:pPr>
            <a:r>
              <a:rPr lang="pl-PL" sz="1400" b="0" i="1" dirty="0" err="1">
                <a:solidFill>
                  <a:schemeClr val="accent2">
                    <a:lumMod val="75000"/>
                  </a:schemeClr>
                </a:solidFill>
              </a:rPr>
              <a:t>Bausá</a:t>
            </a:r>
            <a:r>
              <a:rPr lang="pl-PL" sz="1400" b="0" i="1" dirty="0">
                <a:solidFill>
                  <a:schemeClr val="accent2">
                    <a:lumMod val="75000"/>
                  </a:schemeClr>
                </a:solidFill>
              </a:rPr>
              <a:t>, R., </a:t>
            </a:r>
            <a:r>
              <a:rPr lang="pl-PL" sz="1400" b="0" i="1" dirty="0" err="1">
                <a:solidFill>
                  <a:schemeClr val="accent2">
                    <a:lumMod val="75000"/>
                  </a:schemeClr>
                </a:solidFill>
              </a:rPr>
              <a:t>Dalmau</a:t>
            </a:r>
            <a:r>
              <a:rPr lang="pl-PL" sz="1400" b="0" i="1" dirty="0">
                <a:solidFill>
                  <a:schemeClr val="accent2">
                    <a:lumMod val="75000"/>
                  </a:schemeClr>
                </a:solidFill>
              </a:rPr>
              <a:t>, A., </a:t>
            </a:r>
            <a:r>
              <a:rPr lang="pl-PL" sz="1400" b="0" i="1" dirty="0" err="1">
                <a:solidFill>
                  <a:schemeClr val="accent2">
                    <a:lumMod val="75000"/>
                  </a:schemeClr>
                </a:solidFill>
              </a:rPr>
              <a:t>Barrachina</a:t>
            </a:r>
            <a:r>
              <a:rPr lang="pl-PL" sz="1400" b="0" i="1" dirty="0">
                <a:solidFill>
                  <a:schemeClr val="accent2">
                    <a:lumMod val="75000"/>
                  </a:schemeClr>
                </a:solidFill>
              </a:rPr>
              <a:t>, J., </a:t>
            </a:r>
            <a:r>
              <a:rPr lang="pl-PL" sz="1400" b="0" i="1" dirty="0" err="1">
                <a:solidFill>
                  <a:schemeClr val="accent2">
                    <a:lumMod val="75000"/>
                  </a:schemeClr>
                </a:solidFill>
              </a:rPr>
              <a:t>Peydro</a:t>
            </a:r>
            <a:r>
              <a:rPr lang="pl-PL" sz="1400" b="0" i="1" dirty="0">
                <a:solidFill>
                  <a:schemeClr val="accent2">
                    <a:lumMod val="75000"/>
                  </a:schemeClr>
                </a:solidFill>
              </a:rPr>
              <a:t>, M.F. </a:t>
            </a:r>
            <a:r>
              <a:rPr lang="pl-PL" sz="1400" b="0" i="1" dirty="0" err="1">
                <a:solidFill>
                  <a:schemeClr val="accent2">
                    <a:lumMod val="75000"/>
                  </a:schemeClr>
                </a:solidFill>
              </a:rPr>
              <a:t>Kinetic</a:t>
            </a:r>
            <a:r>
              <a:rPr lang="pl-PL" sz="1400" b="0" i="1" dirty="0">
                <a:solidFill>
                  <a:schemeClr val="accent2">
                    <a:lumMod val="75000"/>
                  </a:schemeClr>
                </a:solidFill>
              </a:rPr>
              <a:t> </a:t>
            </a:r>
            <a:r>
              <a:rPr lang="pl-PL" sz="1400" b="0" i="1" dirty="0" err="1">
                <a:solidFill>
                  <a:schemeClr val="accent2">
                    <a:lumMod val="75000"/>
                  </a:schemeClr>
                </a:solidFill>
              </a:rPr>
              <a:t>gait</a:t>
            </a:r>
            <a:r>
              <a:rPr lang="pl-PL" sz="1400" b="0" i="1" dirty="0">
                <a:solidFill>
                  <a:schemeClr val="accent2">
                    <a:lumMod val="75000"/>
                  </a:schemeClr>
                </a:solidFill>
              </a:rPr>
              <a:t> </a:t>
            </a:r>
            <a:r>
              <a:rPr lang="pl-PL" sz="1400" b="0" i="1" dirty="0" err="1">
                <a:solidFill>
                  <a:schemeClr val="accent2">
                    <a:lumMod val="75000"/>
                  </a:schemeClr>
                </a:solidFill>
              </a:rPr>
              <a:t>analysis</a:t>
            </a:r>
            <a:r>
              <a:rPr lang="pl-PL" sz="1400" b="0" i="1" dirty="0">
                <a:solidFill>
                  <a:schemeClr val="accent2">
                    <a:lumMod val="75000"/>
                  </a:schemeClr>
                </a:solidFill>
              </a:rPr>
              <a:t> in </a:t>
            </a:r>
            <a:r>
              <a:rPr lang="pl-PL" sz="1400" b="0" i="1" dirty="0" err="1">
                <a:solidFill>
                  <a:schemeClr val="accent2">
                    <a:lumMod val="75000"/>
                  </a:schemeClr>
                </a:solidFill>
              </a:rPr>
              <a:t>sequels</a:t>
            </a:r>
            <a:r>
              <a:rPr lang="pl-PL" sz="1400" b="0" i="1" dirty="0">
                <a:solidFill>
                  <a:schemeClr val="accent2">
                    <a:lumMod val="75000"/>
                  </a:schemeClr>
                </a:solidFill>
              </a:rPr>
              <a:t> of </a:t>
            </a:r>
            <a:r>
              <a:rPr lang="pl-PL" sz="1400" b="0" i="1" dirty="0" err="1">
                <a:solidFill>
                  <a:schemeClr val="accent2">
                    <a:lumMod val="75000"/>
                  </a:schemeClr>
                </a:solidFill>
              </a:rPr>
              <a:t>hindfoot</a:t>
            </a:r>
            <a:r>
              <a:rPr lang="pl-PL" sz="1400" b="0" i="1" dirty="0">
                <a:solidFill>
                  <a:schemeClr val="accent2">
                    <a:lumMod val="75000"/>
                  </a:schemeClr>
                </a:solidFill>
              </a:rPr>
              <a:t> </a:t>
            </a:r>
            <a:r>
              <a:rPr lang="pl-PL" sz="1400" b="0" i="1" dirty="0" err="1">
                <a:solidFill>
                  <a:schemeClr val="accent2">
                    <a:lumMod val="75000"/>
                  </a:schemeClr>
                </a:solidFill>
              </a:rPr>
              <a:t>injuries</a:t>
            </a:r>
            <a:r>
              <a:rPr lang="pl-PL" sz="1400" b="0" i="1" dirty="0">
                <a:solidFill>
                  <a:schemeClr val="accent2">
                    <a:lumMod val="75000"/>
                  </a:schemeClr>
                </a:solidFill>
              </a:rPr>
              <a:t>. Preliminary </a:t>
            </a:r>
            <a:r>
              <a:rPr lang="pl-PL" sz="1400" b="0" i="1" dirty="0" err="1">
                <a:solidFill>
                  <a:schemeClr val="accent2">
                    <a:lumMod val="75000"/>
                  </a:schemeClr>
                </a:solidFill>
              </a:rPr>
              <a:t>results</a:t>
            </a:r>
            <a:r>
              <a:rPr lang="pl-PL" sz="1400" b="0" i="1" dirty="0">
                <a:solidFill>
                  <a:schemeClr val="accent2">
                    <a:lumMod val="75000"/>
                  </a:schemeClr>
                </a:solidFill>
              </a:rPr>
              <a:t>. </a:t>
            </a:r>
            <a:r>
              <a:rPr lang="pl-PL" sz="1400" b="0" i="1" dirty="0" err="1">
                <a:solidFill>
                  <a:schemeClr val="accent2">
                    <a:lumMod val="75000"/>
                  </a:schemeClr>
                </a:solidFill>
              </a:rPr>
              <a:t>Foot</a:t>
            </a:r>
            <a:r>
              <a:rPr lang="pl-PL" sz="1400" b="0" i="1" dirty="0">
                <a:solidFill>
                  <a:schemeClr val="accent2">
                    <a:lumMod val="75000"/>
                  </a:schemeClr>
                </a:solidFill>
              </a:rPr>
              <a:t> and </a:t>
            </a:r>
            <a:r>
              <a:rPr lang="pl-PL" sz="1400" b="0" i="1" dirty="0" err="1">
                <a:solidFill>
                  <a:schemeClr val="accent2">
                    <a:lumMod val="75000"/>
                  </a:schemeClr>
                </a:solidFill>
              </a:rPr>
              <a:t>Ankle</a:t>
            </a:r>
            <a:r>
              <a:rPr lang="pl-PL" sz="1400" b="0" i="1" dirty="0">
                <a:solidFill>
                  <a:schemeClr val="accent2">
                    <a:lumMod val="75000"/>
                  </a:schemeClr>
                </a:solidFill>
              </a:rPr>
              <a:t> </a:t>
            </a:r>
            <a:r>
              <a:rPr lang="pl-PL" sz="1400" b="0" i="1" dirty="0" err="1">
                <a:solidFill>
                  <a:schemeClr val="accent2">
                    <a:lumMod val="75000"/>
                  </a:schemeClr>
                </a:solidFill>
              </a:rPr>
              <a:t>Surgery</a:t>
            </a:r>
            <a:r>
              <a:rPr lang="pl-PL" sz="1400" b="0" i="1" dirty="0">
                <a:solidFill>
                  <a:schemeClr val="accent2">
                    <a:lumMod val="75000"/>
                  </a:schemeClr>
                </a:solidFill>
              </a:rPr>
              <a:t>, 2007; 13(2) 63-66.</a:t>
            </a:r>
            <a:endParaRPr lang="es-ES" sz="1400" b="0" i="1" dirty="0">
              <a:solidFill>
                <a:schemeClr val="accent2">
                  <a:lumMod val="75000"/>
                </a:schemeClr>
              </a:solidFill>
            </a:endParaRPr>
          </a:p>
          <a:p>
            <a:pPr>
              <a:spcBef>
                <a:spcPts val="1200"/>
              </a:spcBef>
              <a:defRPr/>
            </a:pPr>
            <a:r>
              <a:rPr lang="pl-PL" sz="1400" b="0" i="1" dirty="0" err="1">
                <a:solidFill>
                  <a:schemeClr val="accent2">
                    <a:lumMod val="75000"/>
                  </a:schemeClr>
                </a:solidFill>
              </a:rPr>
              <a:t>Buldt</a:t>
            </a:r>
            <a:r>
              <a:rPr lang="pl-PL" sz="1400" b="0" i="1" dirty="0">
                <a:solidFill>
                  <a:schemeClr val="accent2">
                    <a:lumMod val="75000"/>
                  </a:schemeClr>
                </a:solidFill>
              </a:rPr>
              <a:t> AK, Allan JJ, </a:t>
            </a:r>
            <a:r>
              <a:rPr lang="pl-PL" sz="1400" b="0" i="1" dirty="0" err="1">
                <a:solidFill>
                  <a:schemeClr val="accent2">
                    <a:lumMod val="75000"/>
                  </a:schemeClr>
                </a:solidFill>
              </a:rPr>
              <a:t>Landorf</a:t>
            </a:r>
            <a:r>
              <a:rPr lang="pl-PL" sz="1400" b="0" i="1" dirty="0">
                <a:solidFill>
                  <a:schemeClr val="accent2">
                    <a:lumMod val="75000"/>
                  </a:schemeClr>
                </a:solidFill>
              </a:rPr>
              <a:t> KB, </a:t>
            </a:r>
            <a:r>
              <a:rPr lang="pl-PL" sz="1400" b="0" i="1" dirty="0" err="1">
                <a:solidFill>
                  <a:schemeClr val="accent2">
                    <a:lumMod val="75000"/>
                  </a:schemeClr>
                </a:solidFill>
              </a:rPr>
              <a:t>Menz</a:t>
            </a:r>
            <a:r>
              <a:rPr lang="pl-PL" sz="1400" b="0" i="1" dirty="0">
                <a:solidFill>
                  <a:schemeClr val="accent2">
                    <a:lumMod val="75000"/>
                  </a:schemeClr>
                </a:solidFill>
              </a:rPr>
              <a:t> HB. The </a:t>
            </a:r>
            <a:r>
              <a:rPr lang="pl-PL" sz="1400" b="0" i="1" dirty="0" err="1">
                <a:solidFill>
                  <a:schemeClr val="accent2">
                    <a:lumMod val="75000"/>
                  </a:schemeClr>
                </a:solidFill>
              </a:rPr>
              <a:t>relationship</a:t>
            </a:r>
            <a:r>
              <a:rPr lang="pl-PL" sz="1400" b="0" i="1" dirty="0">
                <a:solidFill>
                  <a:schemeClr val="accent2">
                    <a:lumMod val="75000"/>
                  </a:schemeClr>
                </a:solidFill>
              </a:rPr>
              <a:t> </a:t>
            </a:r>
            <a:r>
              <a:rPr lang="pl-PL" sz="1400" b="0" i="1" dirty="0" err="1">
                <a:solidFill>
                  <a:schemeClr val="accent2">
                    <a:lumMod val="75000"/>
                  </a:schemeClr>
                </a:solidFill>
              </a:rPr>
              <a:t>between</a:t>
            </a:r>
            <a:r>
              <a:rPr lang="pl-PL" sz="1400" b="0" i="1" dirty="0">
                <a:solidFill>
                  <a:schemeClr val="accent2">
                    <a:lumMod val="75000"/>
                  </a:schemeClr>
                </a:solidFill>
              </a:rPr>
              <a:t> </a:t>
            </a:r>
            <a:r>
              <a:rPr lang="pl-PL" sz="1400" b="0" i="1" dirty="0" err="1">
                <a:solidFill>
                  <a:schemeClr val="accent2">
                    <a:lumMod val="75000"/>
                  </a:schemeClr>
                </a:solidFill>
              </a:rPr>
              <a:t>foot</a:t>
            </a:r>
            <a:r>
              <a:rPr lang="pl-PL" sz="1400" b="0" i="1" dirty="0">
                <a:solidFill>
                  <a:schemeClr val="accent2">
                    <a:lumMod val="75000"/>
                  </a:schemeClr>
                </a:solidFill>
              </a:rPr>
              <a:t> </a:t>
            </a:r>
            <a:r>
              <a:rPr lang="pl-PL" sz="1400" b="0" i="1" dirty="0" err="1">
                <a:solidFill>
                  <a:schemeClr val="accent2">
                    <a:lumMod val="75000"/>
                  </a:schemeClr>
                </a:solidFill>
              </a:rPr>
              <a:t>posture</a:t>
            </a:r>
            <a:r>
              <a:rPr lang="pl-PL" sz="1400" b="0" i="1" dirty="0">
                <a:solidFill>
                  <a:schemeClr val="accent2">
                    <a:lumMod val="75000"/>
                  </a:schemeClr>
                </a:solidFill>
              </a:rPr>
              <a:t> and </a:t>
            </a:r>
            <a:r>
              <a:rPr lang="pl-PL" sz="1400" b="0" i="1" dirty="0" err="1">
                <a:solidFill>
                  <a:schemeClr val="accent2">
                    <a:lumMod val="75000"/>
                  </a:schemeClr>
                </a:solidFill>
              </a:rPr>
              <a:t>plantar</a:t>
            </a:r>
            <a:r>
              <a:rPr lang="pl-PL" sz="1400" b="0" i="1" dirty="0">
                <a:solidFill>
                  <a:schemeClr val="accent2">
                    <a:lumMod val="75000"/>
                  </a:schemeClr>
                </a:solidFill>
              </a:rPr>
              <a:t> </a:t>
            </a:r>
            <a:r>
              <a:rPr lang="pl-PL" sz="1400" b="0" i="1" dirty="0" err="1">
                <a:solidFill>
                  <a:schemeClr val="accent2">
                    <a:lumMod val="75000"/>
                  </a:schemeClr>
                </a:solidFill>
              </a:rPr>
              <a:t>pressure</a:t>
            </a:r>
            <a:r>
              <a:rPr lang="pl-PL" sz="1400" b="0" i="1" dirty="0">
                <a:solidFill>
                  <a:schemeClr val="accent2">
                    <a:lumMod val="75000"/>
                  </a:schemeClr>
                </a:solidFill>
              </a:rPr>
              <a:t> </a:t>
            </a:r>
            <a:r>
              <a:rPr lang="pl-PL" sz="1400" b="0" i="1" dirty="0" err="1">
                <a:solidFill>
                  <a:schemeClr val="accent2">
                    <a:lumMod val="75000"/>
                  </a:schemeClr>
                </a:solidFill>
              </a:rPr>
              <a:t>during</a:t>
            </a:r>
            <a:r>
              <a:rPr lang="pl-PL" sz="1400" b="0" i="1" dirty="0">
                <a:solidFill>
                  <a:schemeClr val="accent2">
                    <a:lumMod val="75000"/>
                  </a:schemeClr>
                </a:solidFill>
              </a:rPr>
              <a:t> </a:t>
            </a:r>
            <a:r>
              <a:rPr lang="pl-PL" sz="1400" b="0" i="1" dirty="0" err="1">
                <a:solidFill>
                  <a:schemeClr val="accent2">
                    <a:lumMod val="75000"/>
                  </a:schemeClr>
                </a:solidFill>
              </a:rPr>
              <a:t>walking</a:t>
            </a:r>
            <a:r>
              <a:rPr lang="pl-PL" sz="1400" b="0" i="1" dirty="0">
                <a:solidFill>
                  <a:schemeClr val="accent2">
                    <a:lumMod val="75000"/>
                  </a:schemeClr>
                </a:solidFill>
              </a:rPr>
              <a:t> in </a:t>
            </a:r>
            <a:r>
              <a:rPr lang="pl-PL" sz="1400" b="0" i="1" dirty="0" err="1">
                <a:solidFill>
                  <a:schemeClr val="accent2">
                    <a:lumMod val="75000"/>
                  </a:schemeClr>
                </a:solidFill>
              </a:rPr>
              <a:t>adults</a:t>
            </a:r>
            <a:r>
              <a:rPr lang="pl-PL" sz="1400" b="0" i="1" dirty="0">
                <a:solidFill>
                  <a:schemeClr val="accent2">
                    <a:lumMod val="75000"/>
                  </a:schemeClr>
                </a:solidFill>
              </a:rPr>
              <a:t>: A </a:t>
            </a:r>
            <a:r>
              <a:rPr lang="pl-PL" sz="1400" b="0" i="1" dirty="0" err="1">
                <a:solidFill>
                  <a:schemeClr val="accent2">
                    <a:lumMod val="75000"/>
                  </a:schemeClr>
                </a:solidFill>
              </a:rPr>
              <a:t>systematic</a:t>
            </a:r>
            <a:r>
              <a:rPr lang="pl-PL" sz="1400" b="0" i="1" dirty="0">
                <a:solidFill>
                  <a:schemeClr val="accent2">
                    <a:lumMod val="75000"/>
                  </a:schemeClr>
                </a:solidFill>
              </a:rPr>
              <a:t> </a:t>
            </a:r>
            <a:r>
              <a:rPr lang="pl-PL" sz="1400" b="0" i="1" dirty="0" err="1">
                <a:solidFill>
                  <a:schemeClr val="accent2">
                    <a:lumMod val="75000"/>
                  </a:schemeClr>
                </a:solidFill>
              </a:rPr>
              <a:t>review</a:t>
            </a:r>
            <a:r>
              <a:rPr lang="pl-PL" sz="1400" b="0" i="1" dirty="0">
                <a:solidFill>
                  <a:schemeClr val="accent2">
                    <a:lumMod val="75000"/>
                  </a:schemeClr>
                </a:solidFill>
              </a:rPr>
              <a:t>. </a:t>
            </a:r>
            <a:r>
              <a:rPr lang="pl-PL" sz="1400" b="0" i="1" dirty="0" err="1">
                <a:solidFill>
                  <a:schemeClr val="accent2">
                    <a:lumMod val="75000"/>
                  </a:schemeClr>
                </a:solidFill>
              </a:rPr>
              <a:t>GaitPosture</a:t>
            </a:r>
            <a:r>
              <a:rPr lang="pl-PL" sz="1400" b="0" i="1" dirty="0">
                <a:solidFill>
                  <a:schemeClr val="accent2">
                    <a:lumMod val="75000"/>
                  </a:schemeClr>
                </a:solidFill>
              </a:rPr>
              <a:t>. 2018 May;62:56-67. doi: 10.1016/j.gaitpost.2018.02.026. </a:t>
            </a:r>
            <a:r>
              <a:rPr lang="pl-PL" sz="1400" b="0" i="1" dirty="0" err="1">
                <a:solidFill>
                  <a:schemeClr val="accent2">
                    <a:lumMod val="75000"/>
                  </a:schemeClr>
                </a:solidFill>
              </a:rPr>
              <a:t>Epub</a:t>
            </a:r>
            <a:r>
              <a:rPr lang="pl-PL" sz="1400" b="0" i="1" dirty="0">
                <a:solidFill>
                  <a:schemeClr val="accent2">
                    <a:lumMod val="75000"/>
                  </a:schemeClr>
                </a:solidFill>
              </a:rPr>
              <a:t> 2018 </a:t>
            </a:r>
            <a:r>
              <a:rPr lang="pl-PL" sz="1400" b="0" i="1" dirty="0" err="1">
                <a:solidFill>
                  <a:schemeClr val="accent2">
                    <a:lumMod val="75000"/>
                  </a:schemeClr>
                </a:solidFill>
              </a:rPr>
              <a:t>Feb</a:t>
            </a:r>
            <a:r>
              <a:rPr lang="pl-PL" sz="1400" b="0" i="1" dirty="0">
                <a:solidFill>
                  <a:schemeClr val="accent2">
                    <a:lumMod val="75000"/>
                  </a:schemeClr>
                </a:solidFill>
              </a:rPr>
              <a:t> 23. </a:t>
            </a:r>
            <a:endParaRPr lang="es-ES" sz="1400" b="0" i="1" dirty="0">
              <a:solidFill>
                <a:schemeClr val="accent2">
                  <a:lumMod val="75000"/>
                </a:schemeClr>
              </a:solidFill>
            </a:endParaRPr>
          </a:p>
          <a:p>
            <a:pPr>
              <a:spcBef>
                <a:spcPts val="1200"/>
              </a:spcBef>
              <a:defRPr/>
            </a:pPr>
            <a:r>
              <a:rPr lang="pl-PL" sz="1400" b="0" i="1" dirty="0" err="1">
                <a:solidFill>
                  <a:schemeClr val="accent2">
                    <a:lumMod val="75000"/>
                  </a:schemeClr>
                </a:solidFill>
              </a:rPr>
              <a:t>Baydal</a:t>
            </a:r>
            <a:r>
              <a:rPr lang="pl-PL" sz="1400" b="0" i="1" dirty="0">
                <a:solidFill>
                  <a:schemeClr val="accent2">
                    <a:lumMod val="75000"/>
                  </a:schemeClr>
                </a:solidFill>
              </a:rPr>
              <a:t> </a:t>
            </a:r>
            <a:r>
              <a:rPr lang="pl-PL" sz="1400" b="0" i="1" dirty="0" err="1">
                <a:solidFill>
                  <a:schemeClr val="accent2">
                    <a:lumMod val="75000"/>
                  </a:schemeClr>
                </a:solidFill>
              </a:rPr>
              <a:t>Bertomeu</a:t>
            </a:r>
            <a:r>
              <a:rPr lang="pl-PL" sz="1400" b="0" i="1" dirty="0">
                <a:solidFill>
                  <a:schemeClr val="accent2">
                    <a:lumMod val="75000"/>
                  </a:schemeClr>
                </a:solidFill>
              </a:rPr>
              <a:t> JM, Medina </a:t>
            </a:r>
            <a:r>
              <a:rPr lang="pl-PL" sz="1400" b="0" i="1" dirty="0" err="1">
                <a:solidFill>
                  <a:schemeClr val="accent2">
                    <a:lumMod val="75000"/>
                  </a:schemeClr>
                </a:solidFill>
              </a:rPr>
              <a:t>Ripoll</a:t>
            </a:r>
            <a:r>
              <a:rPr lang="pl-PL" sz="1400" b="0" i="1" dirty="0">
                <a:solidFill>
                  <a:schemeClr val="accent2">
                    <a:lumMod val="75000"/>
                  </a:schemeClr>
                </a:solidFill>
              </a:rPr>
              <a:t> E, </a:t>
            </a:r>
            <a:r>
              <a:rPr lang="pl-PL" sz="1400" b="0" i="1" dirty="0" err="1">
                <a:solidFill>
                  <a:schemeClr val="accent2">
                    <a:lumMod val="75000"/>
                  </a:schemeClr>
                </a:solidFill>
              </a:rPr>
              <a:t>Peydro</a:t>
            </a:r>
            <a:r>
              <a:rPr lang="pl-PL" sz="1400" b="0" i="1" dirty="0">
                <a:solidFill>
                  <a:schemeClr val="accent2">
                    <a:lumMod val="75000"/>
                  </a:schemeClr>
                </a:solidFill>
              </a:rPr>
              <a:t> MF, </a:t>
            </a:r>
            <a:r>
              <a:rPr lang="pl-PL" sz="1400" b="0" i="1" dirty="0" err="1">
                <a:solidFill>
                  <a:schemeClr val="accent2">
                    <a:lumMod val="75000"/>
                  </a:schemeClr>
                </a:solidFill>
              </a:rPr>
              <a:t>Pedrero</a:t>
            </a:r>
            <a:r>
              <a:rPr lang="pl-PL" sz="1400" b="0" i="1" dirty="0">
                <a:solidFill>
                  <a:schemeClr val="accent2">
                    <a:lumMod val="75000"/>
                  </a:schemeClr>
                </a:solidFill>
              </a:rPr>
              <a:t> JF, </a:t>
            </a:r>
            <a:r>
              <a:rPr lang="pl-PL" sz="1400" b="0" i="1" dirty="0" err="1">
                <a:solidFill>
                  <a:schemeClr val="accent2">
                    <a:lumMod val="75000"/>
                  </a:schemeClr>
                </a:solidFill>
              </a:rPr>
              <a:t>López-Pascual</a:t>
            </a:r>
            <a:r>
              <a:rPr lang="pl-PL" sz="1400" b="0" i="1" dirty="0">
                <a:solidFill>
                  <a:schemeClr val="accent2">
                    <a:lumMod val="75000"/>
                  </a:schemeClr>
                </a:solidFill>
              </a:rPr>
              <a:t> J. </a:t>
            </a:r>
            <a:r>
              <a:rPr lang="pl-PL" sz="1400" b="0" i="1" dirty="0" err="1">
                <a:solidFill>
                  <a:schemeClr val="accent2">
                    <a:lumMod val="75000"/>
                  </a:schemeClr>
                </a:solidFill>
              </a:rPr>
              <a:t>Personalized</a:t>
            </a:r>
            <a:r>
              <a:rPr lang="pl-PL" sz="1400" b="0" i="1" dirty="0">
                <a:solidFill>
                  <a:schemeClr val="accent2">
                    <a:lumMod val="75000"/>
                  </a:schemeClr>
                </a:solidFill>
              </a:rPr>
              <a:t> vs </a:t>
            </a:r>
            <a:r>
              <a:rPr lang="pl-PL" sz="1400" b="0" i="1" dirty="0" err="1">
                <a:solidFill>
                  <a:schemeClr val="accent2">
                    <a:lumMod val="75000"/>
                  </a:schemeClr>
                </a:solidFill>
              </a:rPr>
              <a:t>Average</a:t>
            </a:r>
            <a:r>
              <a:rPr lang="pl-PL" sz="1400" b="0" i="1" dirty="0">
                <a:solidFill>
                  <a:schemeClr val="accent2">
                    <a:lumMod val="75000"/>
                  </a:schemeClr>
                </a:solidFill>
              </a:rPr>
              <a:t> </a:t>
            </a:r>
            <a:r>
              <a:rPr lang="pl-PL" sz="1400" b="0" i="1" dirty="0" err="1">
                <a:solidFill>
                  <a:schemeClr val="accent2">
                    <a:lumMod val="75000"/>
                  </a:schemeClr>
                </a:solidFill>
              </a:rPr>
              <a:t>normal</a:t>
            </a:r>
            <a:r>
              <a:rPr lang="pl-PL" sz="1400" b="0" i="1" dirty="0">
                <a:solidFill>
                  <a:schemeClr val="accent2">
                    <a:lumMod val="75000"/>
                  </a:schemeClr>
                </a:solidFill>
              </a:rPr>
              <a:t> </a:t>
            </a:r>
            <a:r>
              <a:rPr lang="pl-PL" sz="1400" b="0" i="1" dirty="0" err="1">
                <a:solidFill>
                  <a:schemeClr val="accent2">
                    <a:lumMod val="75000"/>
                  </a:schemeClr>
                </a:solidFill>
              </a:rPr>
              <a:t>patterns</a:t>
            </a:r>
            <a:r>
              <a:rPr lang="pl-PL" sz="1400" b="0" i="1" dirty="0">
                <a:solidFill>
                  <a:schemeClr val="accent2">
                    <a:lumMod val="75000"/>
                  </a:schemeClr>
                </a:solidFill>
              </a:rPr>
              <a:t> to </a:t>
            </a:r>
            <a:r>
              <a:rPr lang="pl-PL" sz="1400" b="0" i="1" dirty="0" err="1">
                <a:solidFill>
                  <a:schemeClr val="accent2">
                    <a:lumMod val="75000"/>
                  </a:schemeClr>
                </a:solidFill>
              </a:rPr>
              <a:t>identify</a:t>
            </a:r>
            <a:r>
              <a:rPr lang="pl-PL" sz="1400" b="0" i="1" dirty="0">
                <a:solidFill>
                  <a:schemeClr val="accent2">
                    <a:lumMod val="75000"/>
                  </a:schemeClr>
                </a:solidFill>
              </a:rPr>
              <a:t> </a:t>
            </a:r>
            <a:r>
              <a:rPr lang="pl-PL" sz="1400" b="0" i="1" dirty="0" err="1">
                <a:solidFill>
                  <a:schemeClr val="accent2">
                    <a:lumMod val="75000"/>
                  </a:schemeClr>
                </a:solidFill>
              </a:rPr>
              <a:t>pathological</a:t>
            </a:r>
            <a:r>
              <a:rPr lang="pl-PL" sz="1400" b="0" i="1" dirty="0">
                <a:solidFill>
                  <a:schemeClr val="accent2">
                    <a:lumMod val="75000"/>
                  </a:schemeClr>
                </a:solidFill>
              </a:rPr>
              <a:t> </a:t>
            </a:r>
            <a:r>
              <a:rPr lang="pl-PL" sz="1400" b="0" i="1" dirty="0" err="1">
                <a:solidFill>
                  <a:schemeClr val="accent2">
                    <a:lumMod val="75000"/>
                  </a:schemeClr>
                </a:solidFill>
              </a:rPr>
              <a:t>motion</a:t>
            </a:r>
            <a:r>
              <a:rPr lang="pl-PL" sz="1400" b="0" i="1" dirty="0">
                <a:solidFill>
                  <a:schemeClr val="accent2">
                    <a:lumMod val="75000"/>
                  </a:schemeClr>
                </a:solidFill>
              </a:rPr>
              <a:t>. </a:t>
            </a:r>
            <a:r>
              <a:rPr lang="pl-PL" sz="1400" b="0" i="1" dirty="0" err="1">
                <a:solidFill>
                  <a:schemeClr val="accent2">
                    <a:lumMod val="75000"/>
                  </a:schemeClr>
                </a:solidFill>
              </a:rPr>
              <a:t>Gait</a:t>
            </a:r>
            <a:r>
              <a:rPr lang="pl-PL" sz="1400" b="0" i="1" dirty="0">
                <a:solidFill>
                  <a:schemeClr val="accent2">
                    <a:lumMod val="75000"/>
                  </a:schemeClr>
                </a:solidFill>
              </a:rPr>
              <a:t> and </a:t>
            </a:r>
            <a:r>
              <a:rPr lang="pl-PL" sz="1400" b="0" i="1" dirty="0" err="1">
                <a:solidFill>
                  <a:schemeClr val="accent2">
                    <a:lumMod val="75000"/>
                  </a:schemeClr>
                </a:solidFill>
              </a:rPr>
              <a:t>Posture</a:t>
            </a:r>
            <a:r>
              <a:rPr lang="pl-PL" sz="1400" b="0" i="1" dirty="0">
                <a:solidFill>
                  <a:schemeClr val="accent2">
                    <a:lumMod val="75000"/>
                  </a:schemeClr>
                </a:solidFill>
              </a:rPr>
              <a:t> (2018), </a:t>
            </a:r>
            <a:r>
              <a:rPr lang="pl-PL" sz="1400" b="0" i="1" dirty="0">
                <a:solidFill>
                  <a:schemeClr val="accent2">
                    <a:lumMod val="75000"/>
                  </a:schemeClr>
                </a:solidFill>
                <a:hlinkClick r:id="rId3">
                  <a:extLst>
                    <a:ext uri="{A12FA001-AC4F-418D-AE19-62706E023703}">
                      <ahyp:hlinkClr xmlns:ahyp="http://schemas.microsoft.com/office/drawing/2018/hyperlinkcolor" val="tx"/>
                    </a:ext>
                  </a:extLst>
                </a:hlinkClick>
              </a:rPr>
              <a:t>https://doi.org/10.1016/j.gaitpost.2018.06.187</a:t>
            </a:r>
            <a:endParaRPr lang="es-ES" sz="1400" b="0" i="1" dirty="0">
              <a:solidFill>
                <a:schemeClr val="accent2">
                  <a:lumMod val="75000"/>
                </a:schemeClr>
              </a:solidFill>
            </a:endParaRPr>
          </a:p>
          <a:p>
            <a:pPr>
              <a:spcBef>
                <a:spcPts val="1200"/>
              </a:spcBef>
              <a:defRPr/>
            </a:pPr>
            <a:r>
              <a:rPr lang="pl-PL" sz="1400" b="0" i="1" dirty="0" err="1">
                <a:solidFill>
                  <a:schemeClr val="accent2">
                    <a:lumMod val="75000"/>
                  </a:schemeClr>
                </a:solidFill>
              </a:rPr>
              <a:t>Baydal</a:t>
            </a:r>
            <a:r>
              <a:rPr lang="pl-PL" sz="1400" b="0" i="1" dirty="0">
                <a:solidFill>
                  <a:schemeClr val="accent2">
                    <a:lumMod val="75000"/>
                  </a:schemeClr>
                </a:solidFill>
              </a:rPr>
              <a:t> </a:t>
            </a:r>
            <a:r>
              <a:rPr lang="pl-PL" sz="1400" b="0" i="1" dirty="0" err="1">
                <a:solidFill>
                  <a:schemeClr val="accent2">
                    <a:lumMod val="75000"/>
                  </a:schemeClr>
                </a:solidFill>
              </a:rPr>
              <a:t>Bertomeu</a:t>
            </a:r>
            <a:r>
              <a:rPr lang="pl-PL" sz="1400" b="0" i="1" dirty="0">
                <a:solidFill>
                  <a:schemeClr val="accent2">
                    <a:lumMod val="75000"/>
                  </a:schemeClr>
                </a:solidFill>
              </a:rPr>
              <a:t>, J.M., </a:t>
            </a:r>
            <a:r>
              <a:rPr lang="pl-PL" sz="1400" b="0" i="1" dirty="0" err="1">
                <a:solidFill>
                  <a:schemeClr val="accent2">
                    <a:lumMod val="75000"/>
                  </a:schemeClr>
                </a:solidFill>
              </a:rPr>
              <a:t>Page</a:t>
            </a:r>
            <a:r>
              <a:rPr lang="pl-PL" sz="1400" b="0" i="1" dirty="0">
                <a:solidFill>
                  <a:schemeClr val="accent2">
                    <a:lumMod val="75000"/>
                  </a:schemeClr>
                </a:solidFill>
              </a:rPr>
              <a:t>, A.; </a:t>
            </a:r>
            <a:r>
              <a:rPr lang="pl-PL" sz="1400" b="0" i="1" dirty="0" err="1">
                <a:solidFill>
                  <a:schemeClr val="accent2">
                    <a:lumMod val="75000"/>
                  </a:schemeClr>
                </a:solidFill>
              </a:rPr>
              <a:t>Belda</a:t>
            </a:r>
            <a:r>
              <a:rPr lang="pl-PL" sz="1400" b="0" i="1" dirty="0">
                <a:solidFill>
                  <a:schemeClr val="accent2">
                    <a:lumMod val="75000"/>
                  </a:schemeClr>
                </a:solidFill>
              </a:rPr>
              <a:t> </a:t>
            </a:r>
            <a:r>
              <a:rPr lang="pl-PL" sz="1400" b="0" i="1" dirty="0" err="1">
                <a:solidFill>
                  <a:schemeClr val="accent2">
                    <a:lumMod val="75000"/>
                  </a:schemeClr>
                </a:solidFill>
              </a:rPr>
              <a:t>Lois</a:t>
            </a:r>
            <a:r>
              <a:rPr lang="pl-PL" sz="1400" b="0" i="1" dirty="0">
                <a:solidFill>
                  <a:schemeClr val="accent2">
                    <a:lumMod val="75000"/>
                  </a:schemeClr>
                </a:solidFill>
              </a:rPr>
              <a:t>, J.M., </a:t>
            </a:r>
            <a:r>
              <a:rPr lang="pl-PL" sz="1400" b="0" i="1" dirty="0" err="1">
                <a:solidFill>
                  <a:schemeClr val="accent2">
                    <a:lumMod val="75000"/>
                  </a:schemeClr>
                </a:solidFill>
              </a:rPr>
              <a:t>Garrido</a:t>
            </a:r>
            <a:r>
              <a:rPr lang="pl-PL" sz="1400" b="0" i="1" dirty="0">
                <a:solidFill>
                  <a:schemeClr val="accent2">
                    <a:lumMod val="75000"/>
                  </a:schemeClr>
                </a:solidFill>
              </a:rPr>
              <a:t> </a:t>
            </a:r>
            <a:r>
              <a:rPr lang="pl-PL" sz="1400" b="0" i="1" dirty="0" err="1">
                <a:solidFill>
                  <a:schemeClr val="accent2">
                    <a:lumMod val="75000"/>
                  </a:schemeClr>
                </a:solidFill>
              </a:rPr>
              <a:t>Jaén</a:t>
            </a:r>
            <a:r>
              <a:rPr lang="pl-PL" sz="1400" b="0" i="1" dirty="0">
                <a:solidFill>
                  <a:schemeClr val="accent2">
                    <a:lumMod val="75000"/>
                  </a:schemeClr>
                </a:solidFill>
              </a:rPr>
              <a:t>, D.J., </a:t>
            </a:r>
            <a:r>
              <a:rPr lang="pl-PL" sz="1400" b="0" i="1" dirty="0" err="1">
                <a:solidFill>
                  <a:schemeClr val="accent2">
                    <a:lumMod val="75000"/>
                  </a:schemeClr>
                </a:solidFill>
              </a:rPr>
              <a:t>Prat</a:t>
            </a:r>
            <a:r>
              <a:rPr lang="pl-PL" sz="1400" b="0" i="1" dirty="0">
                <a:solidFill>
                  <a:schemeClr val="accent2">
                    <a:lumMod val="75000"/>
                  </a:schemeClr>
                </a:solidFill>
              </a:rPr>
              <a:t>, J. Neck </a:t>
            </a:r>
            <a:r>
              <a:rPr lang="pl-PL" sz="1400" b="0" i="1" dirty="0" err="1">
                <a:solidFill>
                  <a:schemeClr val="accent2">
                    <a:lumMod val="75000"/>
                  </a:schemeClr>
                </a:solidFill>
              </a:rPr>
              <a:t>motion</a:t>
            </a:r>
            <a:r>
              <a:rPr lang="pl-PL" sz="1400" b="0" i="1" dirty="0">
                <a:solidFill>
                  <a:schemeClr val="accent2">
                    <a:lumMod val="75000"/>
                  </a:schemeClr>
                </a:solidFill>
              </a:rPr>
              <a:t> </a:t>
            </a:r>
            <a:r>
              <a:rPr lang="pl-PL" sz="1400" b="0" i="1" dirty="0" err="1">
                <a:solidFill>
                  <a:schemeClr val="accent2">
                    <a:lumMod val="75000"/>
                  </a:schemeClr>
                </a:solidFill>
              </a:rPr>
              <a:t>patterns</a:t>
            </a:r>
            <a:r>
              <a:rPr lang="pl-PL" sz="1400" b="0" i="1" dirty="0">
                <a:solidFill>
                  <a:schemeClr val="accent2">
                    <a:lumMod val="75000"/>
                  </a:schemeClr>
                </a:solidFill>
              </a:rPr>
              <a:t> in </a:t>
            </a:r>
            <a:r>
              <a:rPr lang="pl-PL" sz="1400" b="0" i="1" dirty="0" err="1">
                <a:solidFill>
                  <a:schemeClr val="accent2">
                    <a:lumMod val="75000"/>
                  </a:schemeClr>
                </a:solidFill>
              </a:rPr>
              <a:t>wiplash-associated</a:t>
            </a:r>
            <a:r>
              <a:rPr lang="pl-PL" sz="1400" b="0" i="1" dirty="0">
                <a:solidFill>
                  <a:schemeClr val="accent2">
                    <a:lumMod val="75000"/>
                  </a:schemeClr>
                </a:solidFill>
              </a:rPr>
              <a:t> </a:t>
            </a:r>
            <a:r>
              <a:rPr lang="pl-PL" sz="1400" b="0" i="1" dirty="0" err="1">
                <a:solidFill>
                  <a:schemeClr val="accent2">
                    <a:lumMod val="75000"/>
                  </a:schemeClr>
                </a:solidFill>
              </a:rPr>
              <a:t>disorders</a:t>
            </a:r>
            <a:r>
              <a:rPr lang="pl-PL" sz="1400" b="0" i="1" dirty="0">
                <a:solidFill>
                  <a:schemeClr val="accent2">
                    <a:lumMod val="75000"/>
                  </a:schemeClr>
                </a:solidFill>
              </a:rPr>
              <a:t>: </a:t>
            </a:r>
            <a:r>
              <a:rPr lang="pl-PL" sz="1400" b="0" i="1" dirty="0" err="1">
                <a:solidFill>
                  <a:schemeClr val="accent2">
                    <a:lumMod val="75000"/>
                  </a:schemeClr>
                </a:solidFill>
              </a:rPr>
              <a:t>Quantifying</a:t>
            </a:r>
            <a:r>
              <a:rPr lang="pl-PL" sz="1400" b="0" i="1" dirty="0">
                <a:solidFill>
                  <a:schemeClr val="accent2">
                    <a:lumMod val="75000"/>
                  </a:schemeClr>
                </a:solidFill>
              </a:rPr>
              <a:t> </a:t>
            </a:r>
            <a:r>
              <a:rPr lang="pl-PL" sz="1400" b="0" i="1" dirty="0" err="1">
                <a:solidFill>
                  <a:schemeClr val="accent2">
                    <a:lumMod val="75000"/>
                  </a:schemeClr>
                </a:solidFill>
              </a:rPr>
              <a:t>variability</a:t>
            </a:r>
            <a:r>
              <a:rPr lang="pl-PL" sz="1400" b="0" i="1" dirty="0">
                <a:solidFill>
                  <a:schemeClr val="accent2">
                    <a:lumMod val="75000"/>
                  </a:schemeClr>
                </a:solidFill>
              </a:rPr>
              <a:t> and </a:t>
            </a:r>
            <a:r>
              <a:rPr lang="pl-PL" sz="1400" b="0" i="1" dirty="0" err="1">
                <a:solidFill>
                  <a:schemeClr val="accent2">
                    <a:lumMod val="75000"/>
                  </a:schemeClr>
                </a:solidFill>
              </a:rPr>
              <a:t>spontaneity</a:t>
            </a:r>
            <a:r>
              <a:rPr lang="pl-PL" sz="1400" b="0" i="1" dirty="0">
                <a:solidFill>
                  <a:schemeClr val="accent2">
                    <a:lumMod val="75000"/>
                  </a:schemeClr>
                </a:solidFill>
              </a:rPr>
              <a:t> of </a:t>
            </a:r>
            <a:r>
              <a:rPr lang="pl-PL" sz="1400" b="0" i="1" dirty="0" err="1">
                <a:solidFill>
                  <a:schemeClr val="accent2">
                    <a:lumMod val="75000"/>
                  </a:schemeClr>
                </a:solidFill>
              </a:rPr>
              <a:t>movement</a:t>
            </a:r>
            <a:r>
              <a:rPr lang="pl-PL" sz="1400" b="0" i="1" dirty="0">
                <a:solidFill>
                  <a:schemeClr val="accent2">
                    <a:lumMod val="75000"/>
                  </a:schemeClr>
                </a:solidFill>
              </a:rPr>
              <a:t>. </a:t>
            </a:r>
            <a:r>
              <a:rPr lang="pl-PL" sz="1400" b="0" i="1" dirty="0" err="1">
                <a:solidFill>
                  <a:schemeClr val="accent2">
                    <a:lumMod val="75000"/>
                  </a:schemeClr>
                </a:solidFill>
              </a:rPr>
              <a:t>Clinical</a:t>
            </a:r>
            <a:r>
              <a:rPr lang="pl-PL" sz="1400" b="0" i="1" dirty="0">
                <a:solidFill>
                  <a:schemeClr val="accent2">
                    <a:lumMod val="75000"/>
                  </a:schemeClr>
                </a:solidFill>
              </a:rPr>
              <a:t> </a:t>
            </a:r>
            <a:r>
              <a:rPr lang="pl-PL" sz="1400" b="0" i="1" dirty="0" err="1">
                <a:solidFill>
                  <a:schemeClr val="accent2">
                    <a:lumMod val="75000"/>
                  </a:schemeClr>
                </a:solidFill>
              </a:rPr>
              <a:t>Biomechanics</a:t>
            </a:r>
            <a:r>
              <a:rPr lang="pl-PL" sz="1400" b="0" i="1" dirty="0">
                <a:solidFill>
                  <a:schemeClr val="accent2">
                    <a:lumMod val="75000"/>
                  </a:schemeClr>
                </a:solidFill>
              </a:rPr>
              <a:t>, 2011, </a:t>
            </a:r>
            <a:r>
              <a:rPr lang="pl-PL" sz="1400" b="0" i="1" dirty="0" err="1">
                <a:solidFill>
                  <a:schemeClr val="accent2">
                    <a:lumMod val="75000"/>
                  </a:schemeClr>
                </a:solidFill>
              </a:rPr>
              <a:t>Clinical</a:t>
            </a:r>
            <a:r>
              <a:rPr lang="pl-PL" sz="1400" b="0" i="1" dirty="0">
                <a:solidFill>
                  <a:schemeClr val="accent2">
                    <a:lumMod val="75000"/>
                  </a:schemeClr>
                </a:solidFill>
              </a:rPr>
              <a:t> </a:t>
            </a:r>
            <a:r>
              <a:rPr lang="pl-PL" sz="1400" b="0" i="1" dirty="0" err="1">
                <a:solidFill>
                  <a:schemeClr val="accent2">
                    <a:lumMod val="75000"/>
                  </a:schemeClr>
                </a:solidFill>
              </a:rPr>
              <a:t>Biomechanics</a:t>
            </a:r>
            <a:r>
              <a:rPr lang="pl-PL" sz="1400" b="0" i="1" dirty="0">
                <a:solidFill>
                  <a:schemeClr val="accent2">
                    <a:lumMod val="75000"/>
                  </a:schemeClr>
                </a:solidFill>
              </a:rPr>
              <a:t> 26: 29–34.</a:t>
            </a:r>
            <a:endParaRPr lang="es-ES" sz="1400" b="0" i="1" dirty="0">
              <a:solidFill>
                <a:schemeClr val="accent2">
                  <a:lumMod val="75000"/>
                </a:schemeClr>
              </a:solidFill>
            </a:endParaRPr>
          </a:p>
          <a:p>
            <a:pPr>
              <a:spcBef>
                <a:spcPts val="1200"/>
              </a:spcBef>
              <a:defRPr/>
            </a:pPr>
            <a:r>
              <a:rPr lang="pl-PL" sz="1400" b="0" i="1" dirty="0" err="1">
                <a:solidFill>
                  <a:schemeClr val="accent2">
                    <a:lumMod val="75000"/>
                  </a:schemeClr>
                </a:solidFill>
              </a:rPr>
              <a:t>Cabeza</a:t>
            </a:r>
            <a:r>
              <a:rPr lang="pl-PL" sz="1400" b="0" i="1" dirty="0">
                <a:solidFill>
                  <a:schemeClr val="accent2">
                    <a:lumMod val="75000"/>
                  </a:schemeClr>
                </a:solidFill>
              </a:rPr>
              <a:t> Ruiz, R., </a:t>
            </a:r>
            <a:r>
              <a:rPr lang="pl-PL" sz="1400" b="0" i="1" dirty="0" err="1">
                <a:solidFill>
                  <a:schemeClr val="accent2">
                    <a:lumMod val="75000"/>
                  </a:schemeClr>
                </a:solidFill>
              </a:rPr>
              <a:t>García</a:t>
            </a:r>
            <a:r>
              <a:rPr lang="pl-PL" sz="1400" b="0" i="1" dirty="0">
                <a:solidFill>
                  <a:schemeClr val="accent2">
                    <a:lumMod val="75000"/>
                  </a:schemeClr>
                </a:solidFill>
              </a:rPr>
              <a:t> </a:t>
            </a:r>
            <a:r>
              <a:rPr lang="pl-PL" sz="1400" b="0" i="1" dirty="0" err="1">
                <a:solidFill>
                  <a:schemeClr val="accent2">
                    <a:lumMod val="75000"/>
                  </a:schemeClr>
                </a:solidFill>
              </a:rPr>
              <a:t>Massó</a:t>
            </a:r>
            <a:r>
              <a:rPr lang="pl-PL" sz="1400" b="0" i="1" dirty="0">
                <a:solidFill>
                  <a:schemeClr val="accent2">
                    <a:lumMod val="75000"/>
                  </a:schemeClr>
                </a:solidFill>
              </a:rPr>
              <a:t>, X., </a:t>
            </a:r>
            <a:r>
              <a:rPr lang="pl-PL" sz="1400" b="0" i="1" dirty="0" err="1">
                <a:solidFill>
                  <a:schemeClr val="accent2">
                    <a:lumMod val="75000"/>
                  </a:schemeClr>
                </a:solidFill>
              </a:rPr>
              <a:t>Centeno</a:t>
            </a:r>
            <a:r>
              <a:rPr lang="pl-PL" sz="1400" b="0" i="1" dirty="0">
                <a:solidFill>
                  <a:schemeClr val="accent2">
                    <a:lumMod val="75000"/>
                  </a:schemeClr>
                </a:solidFill>
              </a:rPr>
              <a:t> </a:t>
            </a:r>
            <a:r>
              <a:rPr lang="pl-PL" sz="1400" b="0" i="1" dirty="0" err="1">
                <a:solidFill>
                  <a:schemeClr val="accent2">
                    <a:lumMod val="75000"/>
                  </a:schemeClr>
                </a:solidFill>
              </a:rPr>
              <a:t>Prada</a:t>
            </a:r>
            <a:r>
              <a:rPr lang="pl-PL" sz="1400" b="0" i="1" dirty="0">
                <a:solidFill>
                  <a:schemeClr val="accent2">
                    <a:lumMod val="75000"/>
                  </a:schemeClr>
                </a:solidFill>
              </a:rPr>
              <a:t>, R.A., </a:t>
            </a:r>
            <a:r>
              <a:rPr lang="pl-PL" sz="1400" b="0" i="1" dirty="0" err="1">
                <a:solidFill>
                  <a:schemeClr val="accent2">
                    <a:lumMod val="75000"/>
                  </a:schemeClr>
                </a:solidFill>
              </a:rPr>
              <a:t>Beas</a:t>
            </a:r>
            <a:r>
              <a:rPr lang="pl-PL" sz="1400" b="0" i="1" dirty="0">
                <a:solidFill>
                  <a:schemeClr val="accent2">
                    <a:lumMod val="75000"/>
                  </a:schemeClr>
                </a:solidFill>
              </a:rPr>
              <a:t> </a:t>
            </a:r>
            <a:r>
              <a:rPr lang="pl-PL" sz="1400" b="0" i="1" dirty="0" err="1">
                <a:solidFill>
                  <a:schemeClr val="accent2">
                    <a:lumMod val="75000"/>
                  </a:schemeClr>
                </a:solidFill>
              </a:rPr>
              <a:t>Jiménez</a:t>
            </a:r>
            <a:r>
              <a:rPr lang="pl-PL" sz="1400" b="0" i="1" dirty="0">
                <a:solidFill>
                  <a:schemeClr val="accent2">
                    <a:lumMod val="75000"/>
                  </a:schemeClr>
                </a:solidFill>
              </a:rPr>
              <a:t>, J.D., </a:t>
            </a:r>
            <a:r>
              <a:rPr lang="pl-PL" sz="1400" b="0" i="1" dirty="0" err="1">
                <a:solidFill>
                  <a:schemeClr val="accent2">
                    <a:lumMod val="75000"/>
                  </a:schemeClr>
                </a:solidFill>
              </a:rPr>
              <a:t>Colado</a:t>
            </a:r>
            <a:r>
              <a:rPr lang="pl-PL" sz="1400" b="0" i="1" dirty="0">
                <a:solidFill>
                  <a:schemeClr val="accent2">
                    <a:lumMod val="75000"/>
                  </a:schemeClr>
                </a:solidFill>
              </a:rPr>
              <a:t>, J.C., </a:t>
            </a:r>
            <a:r>
              <a:rPr lang="pl-PL" sz="1400" b="0" i="1" dirty="0" err="1">
                <a:solidFill>
                  <a:schemeClr val="accent2">
                    <a:lumMod val="75000"/>
                  </a:schemeClr>
                </a:solidFill>
              </a:rPr>
              <a:t>González</a:t>
            </a:r>
            <a:r>
              <a:rPr lang="pl-PL" sz="1400" b="0" i="1" dirty="0">
                <a:solidFill>
                  <a:schemeClr val="accent2">
                    <a:lumMod val="75000"/>
                  </a:schemeClr>
                </a:solidFill>
              </a:rPr>
              <a:t>, L.M.  Time and </a:t>
            </a:r>
            <a:r>
              <a:rPr lang="pl-PL" sz="1400" b="0" i="1" dirty="0" err="1">
                <a:solidFill>
                  <a:schemeClr val="accent2">
                    <a:lumMod val="75000"/>
                  </a:schemeClr>
                </a:solidFill>
              </a:rPr>
              <a:t>frequency</a:t>
            </a:r>
            <a:r>
              <a:rPr lang="pl-PL" sz="1400" b="0" i="1" dirty="0">
                <a:solidFill>
                  <a:schemeClr val="accent2">
                    <a:lumMod val="75000"/>
                  </a:schemeClr>
                </a:solidFill>
              </a:rPr>
              <a:t> </a:t>
            </a:r>
            <a:r>
              <a:rPr lang="pl-PL" sz="1400" b="0" i="1" dirty="0" err="1">
                <a:solidFill>
                  <a:schemeClr val="accent2">
                    <a:lumMod val="75000"/>
                  </a:schemeClr>
                </a:solidFill>
              </a:rPr>
              <a:t>analysis</a:t>
            </a:r>
            <a:r>
              <a:rPr lang="pl-PL" sz="1400" b="0" i="1" dirty="0">
                <a:solidFill>
                  <a:schemeClr val="accent2">
                    <a:lumMod val="75000"/>
                  </a:schemeClr>
                </a:solidFill>
              </a:rPr>
              <a:t> of the </a:t>
            </a:r>
            <a:r>
              <a:rPr lang="pl-PL" sz="1400" b="0" i="1" dirty="0" err="1">
                <a:solidFill>
                  <a:schemeClr val="accent2">
                    <a:lumMod val="75000"/>
                  </a:schemeClr>
                </a:solidFill>
              </a:rPr>
              <a:t>static</a:t>
            </a:r>
            <a:r>
              <a:rPr lang="pl-PL" sz="1400" b="0" i="1" dirty="0">
                <a:solidFill>
                  <a:schemeClr val="accent2">
                    <a:lumMod val="75000"/>
                  </a:schemeClr>
                </a:solidFill>
              </a:rPr>
              <a:t> </a:t>
            </a:r>
            <a:r>
              <a:rPr lang="pl-PL" sz="1400" b="0" i="1" dirty="0" err="1">
                <a:solidFill>
                  <a:schemeClr val="accent2">
                    <a:lumMod val="75000"/>
                  </a:schemeClr>
                </a:solidFill>
              </a:rPr>
              <a:t>balance</a:t>
            </a:r>
            <a:r>
              <a:rPr lang="pl-PL" sz="1400" b="0" i="1" dirty="0">
                <a:solidFill>
                  <a:schemeClr val="accent2">
                    <a:lumMod val="75000"/>
                  </a:schemeClr>
                </a:solidFill>
              </a:rPr>
              <a:t> in </a:t>
            </a:r>
            <a:r>
              <a:rPr lang="pl-PL" sz="1400" b="0" i="1" dirty="0" err="1">
                <a:solidFill>
                  <a:schemeClr val="accent2">
                    <a:lumMod val="75000"/>
                  </a:schemeClr>
                </a:solidFill>
              </a:rPr>
              <a:t>young</a:t>
            </a:r>
            <a:r>
              <a:rPr lang="pl-PL" sz="1400" b="0" i="1" dirty="0">
                <a:solidFill>
                  <a:schemeClr val="accent2">
                    <a:lumMod val="75000"/>
                  </a:schemeClr>
                </a:solidFill>
              </a:rPr>
              <a:t> </a:t>
            </a:r>
            <a:r>
              <a:rPr lang="pl-PL" sz="1400" b="0" i="1" dirty="0" err="1">
                <a:solidFill>
                  <a:schemeClr val="accent2">
                    <a:lumMod val="75000"/>
                  </a:schemeClr>
                </a:solidFill>
              </a:rPr>
              <a:t>adults</a:t>
            </a:r>
            <a:r>
              <a:rPr lang="pl-PL" sz="1400" b="0" i="1" dirty="0">
                <a:solidFill>
                  <a:schemeClr val="accent2">
                    <a:lumMod val="75000"/>
                  </a:schemeClr>
                </a:solidFill>
              </a:rPr>
              <a:t> with Down </a:t>
            </a:r>
            <a:r>
              <a:rPr lang="pl-PL" sz="1400" b="0" i="1" dirty="0" err="1">
                <a:solidFill>
                  <a:schemeClr val="accent2">
                    <a:lumMod val="75000"/>
                  </a:schemeClr>
                </a:solidFill>
              </a:rPr>
              <a:t>syndrome</a:t>
            </a:r>
            <a:r>
              <a:rPr lang="pl-PL" sz="1400" b="0" i="1" dirty="0">
                <a:solidFill>
                  <a:schemeClr val="accent2">
                    <a:lumMod val="75000"/>
                  </a:schemeClr>
                </a:solidFill>
              </a:rPr>
              <a:t>. </a:t>
            </a:r>
            <a:r>
              <a:rPr lang="pl-PL" sz="1400" b="0" i="1" dirty="0" err="1">
                <a:solidFill>
                  <a:schemeClr val="accent2">
                    <a:lumMod val="75000"/>
                  </a:schemeClr>
                </a:solidFill>
              </a:rPr>
              <a:t>Gait</a:t>
            </a:r>
            <a:r>
              <a:rPr lang="pl-PL" sz="1400" b="0" i="1" dirty="0">
                <a:solidFill>
                  <a:schemeClr val="accent2">
                    <a:lumMod val="75000"/>
                  </a:schemeClr>
                </a:solidFill>
              </a:rPr>
              <a:t> and </a:t>
            </a:r>
            <a:r>
              <a:rPr lang="pl-PL" sz="1400" b="0" i="1" dirty="0" err="1">
                <a:solidFill>
                  <a:schemeClr val="accent2">
                    <a:lumMod val="75000"/>
                  </a:schemeClr>
                </a:solidFill>
              </a:rPr>
              <a:t>Posture</a:t>
            </a:r>
            <a:r>
              <a:rPr lang="pl-PL" sz="1400" b="0" i="1" dirty="0">
                <a:solidFill>
                  <a:schemeClr val="accent2">
                    <a:lumMod val="75000"/>
                  </a:schemeClr>
                </a:solidFill>
              </a:rPr>
              <a:t>, 2010: 33; 23 – 28</a:t>
            </a:r>
            <a:endParaRPr lang="es-ES" sz="1400" b="0" i="1" dirty="0">
              <a:solidFill>
                <a:schemeClr val="accent2">
                  <a:lumMod val="75000"/>
                </a:schemeClr>
              </a:solidFill>
            </a:endParaRPr>
          </a:p>
          <a:p>
            <a:pPr>
              <a:spcBef>
                <a:spcPts val="1200"/>
              </a:spcBef>
              <a:defRPr/>
            </a:pPr>
            <a:endParaRPr lang="es-ES" sz="1400" b="0" i="1" dirty="0">
              <a:solidFill>
                <a:schemeClr val="accent2">
                  <a:lumMod val="75000"/>
                </a:schemeClr>
              </a:solidFill>
            </a:endParaRPr>
          </a:p>
          <a:p>
            <a:pPr>
              <a:spcBef>
                <a:spcPts val="1200"/>
              </a:spcBef>
              <a:defRPr/>
            </a:pPr>
            <a:endParaRPr lang="en-US" sz="1400" b="0" i="1" dirty="0">
              <a:solidFill>
                <a:schemeClr val="accent2">
                  <a:lumMod val="75000"/>
                </a:schemeClr>
              </a:solidFill>
            </a:endParaRPr>
          </a:p>
          <a:p>
            <a:pPr>
              <a:spcBef>
                <a:spcPts val="1200"/>
              </a:spcBef>
              <a:defRPr/>
            </a:pPr>
            <a:endParaRPr lang="en-US" sz="1400" b="0" i="1" dirty="0">
              <a:solidFill>
                <a:schemeClr val="accent2">
                  <a:lumMod val="75000"/>
                </a:schemeClr>
              </a:solidFill>
            </a:endParaRPr>
          </a:p>
          <a:p>
            <a:pPr>
              <a:spcBef>
                <a:spcPts val="1200"/>
              </a:spcBef>
              <a:defRPr/>
            </a:pPr>
            <a:endParaRPr lang="en-US" sz="1050" b="0" i="1" dirty="0">
              <a:solidFill>
                <a:srgbClr val="FF0000"/>
              </a:solidFill>
            </a:endParaRPr>
          </a:p>
        </p:txBody>
      </p:sp>
    </p:spTree>
    <p:extLst>
      <p:ext uri="{BB962C8B-B14F-4D97-AF65-F5344CB8AC3E}">
        <p14:creationId xmlns:p14="http://schemas.microsoft.com/office/powerpoint/2010/main" val="2272236839"/>
      </p:ext>
    </p:extLst>
  </p:cSld>
  <p:clrMapOvr>
    <a:masterClrMapping/>
  </p:clrMapOvr>
  <p:transition advClick="0" advTm="3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dirty="0">
                <a:solidFill>
                  <a:schemeClr val="accent2">
                    <a:lumMod val="75000"/>
                  </a:schemeClr>
                </a:solidFill>
              </a:rPr>
              <a:t>REFERENZEN II</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3939540"/>
          </a:xfrm>
          <a:prstGeom prst="rect">
            <a:avLst/>
          </a:prstGeom>
        </p:spPr>
        <p:txBody>
          <a:bodyPr wrap="square">
            <a:spAutoFit/>
          </a:bodyPr>
          <a:lstStyle/>
          <a:p>
            <a:pPr>
              <a:spcBef>
                <a:spcPts val="1200"/>
              </a:spcBef>
              <a:defRPr/>
            </a:pPr>
            <a:r>
              <a:rPr lang="pl-PL" sz="1400" b="0" i="1" dirty="0" err="1">
                <a:solidFill>
                  <a:schemeClr val="accent2">
                    <a:lumMod val="75000"/>
                  </a:schemeClr>
                </a:solidFill>
              </a:rPr>
              <a:t>Cofré</a:t>
            </a:r>
            <a:r>
              <a:rPr lang="pl-PL" sz="1400" b="0" i="1" dirty="0">
                <a:solidFill>
                  <a:schemeClr val="accent2">
                    <a:lumMod val="75000"/>
                  </a:schemeClr>
                </a:solidFill>
              </a:rPr>
              <a:t> </a:t>
            </a:r>
            <a:r>
              <a:rPr lang="pl-PL" sz="1400" b="0" i="1" dirty="0" err="1">
                <a:solidFill>
                  <a:schemeClr val="accent2">
                    <a:lumMod val="75000"/>
                  </a:schemeClr>
                </a:solidFill>
              </a:rPr>
              <a:t>Lizama</a:t>
            </a:r>
            <a:r>
              <a:rPr lang="pl-PL" sz="1400" b="0" i="1" dirty="0">
                <a:solidFill>
                  <a:schemeClr val="accent2">
                    <a:lumMod val="75000"/>
                  </a:schemeClr>
                </a:solidFill>
              </a:rPr>
              <a:t> LE, Khan F, Lee PV, </a:t>
            </a:r>
            <a:r>
              <a:rPr lang="pl-PL" sz="1400" b="0" i="1" dirty="0" err="1">
                <a:solidFill>
                  <a:schemeClr val="accent2">
                    <a:lumMod val="75000"/>
                  </a:schemeClr>
                </a:solidFill>
              </a:rPr>
              <a:t>Galea</a:t>
            </a:r>
            <a:r>
              <a:rPr lang="pl-PL" sz="1400" b="0" i="1" dirty="0">
                <a:solidFill>
                  <a:schemeClr val="accent2">
                    <a:lumMod val="75000"/>
                  </a:schemeClr>
                </a:solidFill>
              </a:rPr>
              <a:t> MP. The </a:t>
            </a:r>
            <a:r>
              <a:rPr lang="pl-PL" sz="1400" b="0" i="1" dirty="0" err="1">
                <a:solidFill>
                  <a:schemeClr val="accent2">
                    <a:lumMod val="75000"/>
                  </a:schemeClr>
                </a:solidFill>
              </a:rPr>
              <a:t>use</a:t>
            </a:r>
            <a:r>
              <a:rPr lang="pl-PL" sz="1400" b="0" i="1" dirty="0">
                <a:solidFill>
                  <a:schemeClr val="accent2">
                    <a:lumMod val="75000"/>
                  </a:schemeClr>
                </a:solidFill>
              </a:rPr>
              <a:t> of </a:t>
            </a:r>
            <a:r>
              <a:rPr lang="pl-PL" sz="1400" b="0" i="1" dirty="0" err="1">
                <a:solidFill>
                  <a:schemeClr val="accent2">
                    <a:lumMod val="75000"/>
                  </a:schemeClr>
                </a:solidFill>
              </a:rPr>
              <a:t>laboratory</a:t>
            </a:r>
            <a:r>
              <a:rPr lang="pl-PL" sz="1400" b="0" i="1" dirty="0">
                <a:solidFill>
                  <a:schemeClr val="accent2">
                    <a:lumMod val="75000"/>
                  </a:schemeClr>
                </a:solidFill>
              </a:rPr>
              <a:t> </a:t>
            </a:r>
            <a:r>
              <a:rPr lang="pl-PL" sz="1400" b="0" i="1" dirty="0" err="1">
                <a:solidFill>
                  <a:schemeClr val="accent2">
                    <a:lumMod val="75000"/>
                  </a:schemeClr>
                </a:solidFill>
              </a:rPr>
              <a:t>gait</a:t>
            </a:r>
            <a:r>
              <a:rPr lang="pl-PL" sz="1400" b="0" i="1" dirty="0">
                <a:solidFill>
                  <a:schemeClr val="accent2">
                    <a:lumMod val="75000"/>
                  </a:schemeClr>
                </a:solidFill>
              </a:rPr>
              <a:t> </a:t>
            </a:r>
            <a:r>
              <a:rPr lang="pl-PL" sz="1400" b="0" i="1" dirty="0" err="1">
                <a:solidFill>
                  <a:schemeClr val="accent2">
                    <a:lumMod val="75000"/>
                  </a:schemeClr>
                </a:solidFill>
              </a:rPr>
              <a:t>analysis</a:t>
            </a:r>
            <a:r>
              <a:rPr lang="pl-PL" sz="1400" b="0" i="1" dirty="0">
                <a:solidFill>
                  <a:schemeClr val="accent2">
                    <a:lumMod val="75000"/>
                  </a:schemeClr>
                </a:solidFill>
              </a:rPr>
              <a:t> for </a:t>
            </a:r>
            <a:r>
              <a:rPr lang="pl-PL" sz="1400" b="0" i="1" dirty="0" err="1">
                <a:solidFill>
                  <a:schemeClr val="accent2">
                    <a:lumMod val="75000"/>
                  </a:schemeClr>
                </a:solidFill>
              </a:rPr>
              <a:t>understanding</a:t>
            </a:r>
            <a:r>
              <a:rPr lang="pl-PL" sz="1400" b="0" i="1" dirty="0">
                <a:solidFill>
                  <a:schemeClr val="accent2">
                    <a:lumMod val="75000"/>
                  </a:schemeClr>
                </a:solidFill>
              </a:rPr>
              <a:t> </a:t>
            </a:r>
            <a:r>
              <a:rPr lang="pl-PL" sz="1400" b="0" i="1" dirty="0" err="1">
                <a:solidFill>
                  <a:schemeClr val="accent2">
                    <a:lumMod val="75000"/>
                  </a:schemeClr>
                </a:solidFill>
              </a:rPr>
              <a:t>gait</a:t>
            </a:r>
            <a:r>
              <a:rPr lang="pl-PL" sz="1400" b="0" i="1" dirty="0">
                <a:solidFill>
                  <a:schemeClr val="accent2">
                    <a:lumMod val="75000"/>
                  </a:schemeClr>
                </a:solidFill>
              </a:rPr>
              <a:t> </a:t>
            </a:r>
            <a:r>
              <a:rPr lang="pl-PL" sz="1400" b="0" i="1" dirty="0" err="1">
                <a:solidFill>
                  <a:schemeClr val="accent2">
                    <a:lumMod val="75000"/>
                  </a:schemeClr>
                </a:solidFill>
              </a:rPr>
              <a:t>deterioration</a:t>
            </a:r>
            <a:r>
              <a:rPr lang="pl-PL" sz="1400" b="0" i="1" dirty="0">
                <a:solidFill>
                  <a:schemeClr val="accent2">
                    <a:lumMod val="75000"/>
                  </a:schemeClr>
                </a:solidFill>
              </a:rPr>
              <a:t> in </a:t>
            </a:r>
            <a:r>
              <a:rPr lang="pl-PL" sz="1400" b="0" i="1" dirty="0" err="1">
                <a:solidFill>
                  <a:schemeClr val="accent2">
                    <a:lumMod val="75000"/>
                  </a:schemeClr>
                </a:solidFill>
              </a:rPr>
              <a:t>people</a:t>
            </a:r>
            <a:r>
              <a:rPr lang="pl-PL" sz="1400" b="0" i="1" dirty="0">
                <a:solidFill>
                  <a:schemeClr val="accent2">
                    <a:lumMod val="75000"/>
                  </a:schemeClr>
                </a:solidFill>
              </a:rPr>
              <a:t> with </a:t>
            </a:r>
            <a:r>
              <a:rPr lang="pl-PL" sz="1400" b="0" i="1" dirty="0" err="1">
                <a:solidFill>
                  <a:schemeClr val="accent2">
                    <a:lumMod val="75000"/>
                  </a:schemeClr>
                </a:solidFill>
              </a:rPr>
              <a:t>multiple</a:t>
            </a:r>
            <a:r>
              <a:rPr lang="pl-PL" sz="1400" b="0" i="1" dirty="0">
                <a:solidFill>
                  <a:schemeClr val="accent2">
                    <a:lumMod val="75000"/>
                  </a:schemeClr>
                </a:solidFill>
              </a:rPr>
              <a:t> </a:t>
            </a:r>
            <a:r>
              <a:rPr lang="pl-PL" sz="1400" b="0" i="1" dirty="0" err="1">
                <a:solidFill>
                  <a:schemeClr val="accent2">
                    <a:lumMod val="75000"/>
                  </a:schemeClr>
                </a:solidFill>
              </a:rPr>
              <a:t>sclerosis</a:t>
            </a:r>
            <a:r>
              <a:rPr lang="pl-PL" sz="1400" b="0" i="1" dirty="0">
                <a:solidFill>
                  <a:schemeClr val="accent2">
                    <a:lumMod val="75000"/>
                  </a:schemeClr>
                </a:solidFill>
              </a:rPr>
              <a:t>. </a:t>
            </a:r>
            <a:r>
              <a:rPr lang="pl-PL" sz="1400" b="0" i="1" dirty="0" err="1">
                <a:solidFill>
                  <a:schemeClr val="accent2">
                    <a:lumMod val="75000"/>
                  </a:schemeClr>
                </a:solidFill>
              </a:rPr>
              <a:t>Mult</a:t>
            </a:r>
            <a:r>
              <a:rPr lang="pl-PL" sz="1400" b="0" i="1" dirty="0">
                <a:solidFill>
                  <a:schemeClr val="accent2">
                    <a:lumMod val="75000"/>
                  </a:schemeClr>
                </a:solidFill>
              </a:rPr>
              <a:t> </a:t>
            </a:r>
            <a:r>
              <a:rPr lang="pl-PL" sz="1400" b="0" i="1" dirty="0" err="1">
                <a:solidFill>
                  <a:schemeClr val="accent2">
                    <a:lumMod val="75000"/>
                  </a:schemeClr>
                </a:solidFill>
              </a:rPr>
              <a:t>Scler</a:t>
            </a:r>
            <a:r>
              <a:rPr lang="pl-PL" sz="1400" b="0" i="1" dirty="0">
                <a:solidFill>
                  <a:schemeClr val="accent2">
                    <a:lumMod val="75000"/>
                  </a:schemeClr>
                </a:solidFill>
              </a:rPr>
              <a:t>. 2016; 22(14):1768-1776. </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De Rosario, H., </a:t>
            </a:r>
            <a:r>
              <a:rPr lang="pl-PL" sz="1400" b="0" i="1" dirty="0" err="1">
                <a:solidFill>
                  <a:schemeClr val="accent2">
                    <a:lumMod val="75000"/>
                  </a:schemeClr>
                </a:solidFill>
              </a:rPr>
              <a:t>Vivas</a:t>
            </a:r>
            <a:r>
              <a:rPr lang="pl-PL" sz="1400" b="0" i="1" dirty="0">
                <a:solidFill>
                  <a:schemeClr val="accent2">
                    <a:lumMod val="75000"/>
                  </a:schemeClr>
                </a:solidFill>
              </a:rPr>
              <a:t>, M.J., </a:t>
            </a:r>
            <a:r>
              <a:rPr lang="pl-PL" sz="1400" b="0" i="1" dirty="0" err="1">
                <a:solidFill>
                  <a:schemeClr val="accent2">
                    <a:lumMod val="75000"/>
                  </a:schemeClr>
                </a:solidFill>
              </a:rPr>
              <a:t>Sinovas</a:t>
            </a:r>
            <a:r>
              <a:rPr lang="pl-PL" sz="1400" b="0" i="1" dirty="0">
                <a:solidFill>
                  <a:schemeClr val="accent2">
                    <a:lumMod val="75000"/>
                  </a:schemeClr>
                </a:solidFill>
              </a:rPr>
              <a:t>, I., </a:t>
            </a:r>
            <a:r>
              <a:rPr lang="pl-PL" sz="1400" b="0" i="1" dirty="0" err="1">
                <a:solidFill>
                  <a:schemeClr val="accent2">
                    <a:lumMod val="75000"/>
                  </a:schemeClr>
                </a:solidFill>
              </a:rPr>
              <a:t>Page</a:t>
            </a:r>
            <a:r>
              <a:rPr lang="pl-PL" sz="1400" b="0" i="1" dirty="0">
                <a:solidFill>
                  <a:schemeClr val="accent2">
                    <a:lumMod val="75000"/>
                  </a:schemeClr>
                </a:solidFill>
              </a:rPr>
              <a:t>, A. </a:t>
            </a:r>
            <a:r>
              <a:rPr lang="pl-PL" sz="1400" b="0" i="1" dirty="0" err="1">
                <a:solidFill>
                  <a:schemeClr val="accent2">
                    <a:lumMod val="75000"/>
                  </a:schemeClr>
                </a:solidFill>
              </a:rPr>
              <a:t>Relationship</a:t>
            </a:r>
            <a:r>
              <a:rPr lang="pl-PL" sz="1400" b="0" i="1" dirty="0">
                <a:solidFill>
                  <a:schemeClr val="accent2">
                    <a:lumMod val="75000"/>
                  </a:schemeClr>
                </a:solidFill>
              </a:rPr>
              <a:t> </a:t>
            </a:r>
            <a:r>
              <a:rPr lang="pl-PL" sz="1400" b="0" i="1" dirty="0" err="1">
                <a:solidFill>
                  <a:schemeClr val="accent2">
                    <a:lumMod val="75000"/>
                  </a:schemeClr>
                </a:solidFill>
              </a:rPr>
              <a:t>between</a:t>
            </a:r>
            <a:r>
              <a:rPr lang="pl-PL" sz="1400" b="0" i="1" dirty="0">
                <a:solidFill>
                  <a:schemeClr val="accent2">
                    <a:lumMod val="75000"/>
                  </a:schemeClr>
                </a:solidFill>
              </a:rPr>
              <a:t> </a:t>
            </a:r>
            <a:r>
              <a:rPr lang="pl-PL" sz="1400" b="0" i="1" dirty="0" err="1">
                <a:solidFill>
                  <a:schemeClr val="accent2">
                    <a:lumMod val="75000"/>
                  </a:schemeClr>
                </a:solidFill>
              </a:rPr>
              <a:t>neck</a:t>
            </a:r>
            <a:r>
              <a:rPr lang="pl-PL" sz="1400" b="0" i="1" dirty="0">
                <a:solidFill>
                  <a:schemeClr val="accent2">
                    <a:lumMod val="75000"/>
                  </a:schemeClr>
                </a:solidFill>
              </a:rPr>
              <a:t> </a:t>
            </a:r>
            <a:r>
              <a:rPr lang="pl-PL" sz="1400" b="0" i="1" dirty="0" err="1">
                <a:solidFill>
                  <a:schemeClr val="accent2">
                    <a:lumMod val="75000"/>
                  </a:schemeClr>
                </a:solidFill>
              </a:rPr>
              <a:t>motion</a:t>
            </a:r>
            <a:r>
              <a:rPr lang="pl-PL" sz="1400" b="0" i="1" dirty="0">
                <a:solidFill>
                  <a:schemeClr val="accent2">
                    <a:lumMod val="75000"/>
                  </a:schemeClr>
                </a:solidFill>
              </a:rPr>
              <a:t> and </a:t>
            </a:r>
            <a:r>
              <a:rPr lang="pl-PL" sz="1400" b="0" i="1" dirty="0" err="1">
                <a:solidFill>
                  <a:schemeClr val="accent2">
                    <a:lumMod val="75000"/>
                  </a:schemeClr>
                </a:solidFill>
              </a:rPr>
              <a:t>selfreported</a:t>
            </a:r>
            <a:r>
              <a:rPr lang="pl-PL" sz="1400" b="0" i="1" dirty="0">
                <a:solidFill>
                  <a:schemeClr val="accent2">
                    <a:lumMod val="75000"/>
                  </a:schemeClr>
                </a:solidFill>
              </a:rPr>
              <a:t> </a:t>
            </a:r>
            <a:r>
              <a:rPr lang="pl-PL" sz="1400" b="0" i="1" dirty="0" err="1">
                <a:solidFill>
                  <a:schemeClr val="accent2">
                    <a:lumMod val="75000"/>
                  </a:schemeClr>
                </a:solidFill>
              </a:rPr>
              <a:t>pain</a:t>
            </a:r>
            <a:r>
              <a:rPr lang="pl-PL" sz="1400" b="0" i="1" dirty="0">
                <a:solidFill>
                  <a:schemeClr val="accent2">
                    <a:lumMod val="75000"/>
                  </a:schemeClr>
                </a:solidFill>
              </a:rPr>
              <a:t> in </a:t>
            </a:r>
            <a:r>
              <a:rPr lang="pl-PL" sz="1400" b="0" i="1" dirty="0" err="1">
                <a:solidFill>
                  <a:schemeClr val="accent2">
                    <a:lumMod val="75000"/>
                  </a:schemeClr>
                </a:solidFill>
              </a:rPr>
              <a:t>patients</a:t>
            </a:r>
            <a:r>
              <a:rPr lang="pl-PL" sz="1400" b="0" i="1" dirty="0">
                <a:solidFill>
                  <a:schemeClr val="accent2">
                    <a:lumMod val="75000"/>
                  </a:schemeClr>
                </a:solidFill>
              </a:rPr>
              <a:t> with </a:t>
            </a:r>
            <a:r>
              <a:rPr lang="pl-PL" sz="1400" b="0" i="1" dirty="0" err="1">
                <a:solidFill>
                  <a:schemeClr val="accent2">
                    <a:lumMod val="75000"/>
                  </a:schemeClr>
                </a:solidFill>
              </a:rPr>
              <a:t>whiplash-associated</a:t>
            </a:r>
            <a:r>
              <a:rPr lang="pl-PL" sz="1400" b="0" i="1" dirty="0">
                <a:solidFill>
                  <a:schemeClr val="accent2">
                    <a:lumMod val="75000"/>
                  </a:schemeClr>
                </a:solidFill>
              </a:rPr>
              <a:t> </a:t>
            </a:r>
            <a:r>
              <a:rPr lang="pl-PL" sz="1400" b="0" i="1" dirty="0" err="1">
                <a:solidFill>
                  <a:schemeClr val="accent2">
                    <a:lumMod val="75000"/>
                  </a:schemeClr>
                </a:solidFill>
              </a:rPr>
              <a:t>disorders</a:t>
            </a:r>
            <a:r>
              <a:rPr lang="pl-PL" sz="1400" b="0" i="1" dirty="0">
                <a:solidFill>
                  <a:schemeClr val="accent2">
                    <a:lumMod val="75000"/>
                  </a:schemeClr>
                </a:solidFill>
              </a:rPr>
              <a:t> </a:t>
            </a:r>
            <a:r>
              <a:rPr lang="pl-PL" sz="1400" b="0" i="1" dirty="0" err="1">
                <a:solidFill>
                  <a:schemeClr val="accent2">
                    <a:lumMod val="75000"/>
                  </a:schemeClr>
                </a:solidFill>
              </a:rPr>
              <a:t>during</a:t>
            </a:r>
            <a:r>
              <a:rPr lang="pl-PL" sz="1400" b="0" i="1" dirty="0">
                <a:solidFill>
                  <a:schemeClr val="accent2">
                    <a:lumMod val="75000"/>
                  </a:schemeClr>
                </a:solidFill>
              </a:rPr>
              <a:t> the </a:t>
            </a:r>
            <a:r>
              <a:rPr lang="pl-PL" sz="1400" b="0" i="1" dirty="0" err="1">
                <a:solidFill>
                  <a:schemeClr val="accent2">
                    <a:lumMod val="75000"/>
                  </a:schemeClr>
                </a:solidFill>
              </a:rPr>
              <a:t>acute</a:t>
            </a:r>
            <a:r>
              <a:rPr lang="pl-PL" sz="1400" b="0" i="1" dirty="0">
                <a:solidFill>
                  <a:schemeClr val="accent2">
                    <a:lumMod val="75000"/>
                  </a:schemeClr>
                </a:solidFill>
              </a:rPr>
              <a:t> </a:t>
            </a:r>
            <a:r>
              <a:rPr lang="pl-PL" sz="1400" b="0" i="1" dirty="0" err="1">
                <a:solidFill>
                  <a:schemeClr val="accent2">
                    <a:lumMod val="75000"/>
                  </a:schemeClr>
                </a:solidFill>
              </a:rPr>
              <a:t>phase</a:t>
            </a:r>
            <a:r>
              <a:rPr lang="pl-PL" sz="1400" b="0" i="1" dirty="0">
                <a:solidFill>
                  <a:schemeClr val="accent2">
                    <a:lumMod val="75000"/>
                  </a:schemeClr>
                </a:solidFill>
              </a:rPr>
              <a:t>. </a:t>
            </a:r>
            <a:r>
              <a:rPr lang="pl-PL" sz="1400" b="0" i="1" dirty="0" err="1">
                <a:solidFill>
                  <a:schemeClr val="accent2">
                    <a:lumMod val="75000"/>
                  </a:schemeClr>
                </a:solidFill>
              </a:rPr>
              <a:t>Musculoeskeletal</a:t>
            </a:r>
            <a:r>
              <a:rPr lang="pl-PL" sz="1400" b="0" i="1" dirty="0">
                <a:solidFill>
                  <a:schemeClr val="accent2">
                    <a:lumMod val="75000"/>
                  </a:schemeClr>
                </a:solidFill>
              </a:rPr>
              <a:t> Science and </a:t>
            </a:r>
            <a:r>
              <a:rPr lang="pl-PL" sz="1400" b="0" i="1" dirty="0" err="1">
                <a:solidFill>
                  <a:schemeClr val="accent2">
                    <a:lumMod val="75000"/>
                  </a:schemeClr>
                </a:solidFill>
              </a:rPr>
              <a:t>Practice</a:t>
            </a:r>
            <a:r>
              <a:rPr lang="pl-PL" sz="1400" b="0" i="1" dirty="0">
                <a:solidFill>
                  <a:schemeClr val="accent2">
                    <a:lumMod val="75000"/>
                  </a:schemeClr>
                </a:solidFill>
              </a:rPr>
              <a:t>, 2018; 38: 23 – 29</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Herrera </a:t>
            </a:r>
            <a:r>
              <a:rPr lang="pl-PL" sz="1400" b="0" i="1" dirty="0" err="1">
                <a:solidFill>
                  <a:schemeClr val="accent2">
                    <a:lumMod val="75000"/>
                  </a:schemeClr>
                </a:solidFill>
              </a:rPr>
              <a:t>Ligero</a:t>
            </a:r>
            <a:r>
              <a:rPr lang="pl-PL" sz="1400" b="0" i="1" dirty="0">
                <a:solidFill>
                  <a:schemeClr val="accent2">
                    <a:lumMod val="75000"/>
                  </a:schemeClr>
                </a:solidFill>
              </a:rPr>
              <a:t>, C., </a:t>
            </a:r>
            <a:r>
              <a:rPr lang="pl-PL" sz="1400" b="0" i="1" dirty="0" err="1">
                <a:solidFill>
                  <a:schemeClr val="accent2">
                    <a:lumMod val="75000"/>
                  </a:schemeClr>
                </a:solidFill>
              </a:rPr>
              <a:t>Garcés</a:t>
            </a:r>
            <a:r>
              <a:rPr lang="pl-PL" sz="1400" b="0" i="1" dirty="0">
                <a:solidFill>
                  <a:schemeClr val="accent2">
                    <a:lumMod val="75000"/>
                  </a:schemeClr>
                </a:solidFill>
              </a:rPr>
              <a:t> </a:t>
            </a:r>
            <a:r>
              <a:rPr lang="pl-PL" sz="1400" b="0" i="1" dirty="0" err="1">
                <a:solidFill>
                  <a:schemeClr val="accent2">
                    <a:lumMod val="75000"/>
                  </a:schemeClr>
                </a:solidFill>
              </a:rPr>
              <a:t>Pérez</a:t>
            </a:r>
            <a:r>
              <a:rPr lang="pl-PL" sz="1400" b="0" i="1" dirty="0">
                <a:solidFill>
                  <a:schemeClr val="accent2">
                    <a:lumMod val="75000"/>
                  </a:schemeClr>
                </a:solidFill>
              </a:rPr>
              <a:t>, L., </a:t>
            </a:r>
            <a:r>
              <a:rPr lang="pl-PL" sz="1400" b="0" i="1" dirty="0" err="1">
                <a:solidFill>
                  <a:schemeClr val="accent2">
                    <a:lumMod val="75000"/>
                  </a:schemeClr>
                </a:solidFill>
              </a:rPr>
              <a:t>Vivas</a:t>
            </a:r>
            <a:r>
              <a:rPr lang="pl-PL" sz="1400" b="0" i="1" dirty="0">
                <a:solidFill>
                  <a:schemeClr val="accent2">
                    <a:lumMod val="75000"/>
                  </a:schemeClr>
                </a:solidFill>
              </a:rPr>
              <a:t> </a:t>
            </a:r>
            <a:r>
              <a:rPr lang="pl-PL" sz="1400" b="0" i="1" dirty="0" err="1">
                <a:solidFill>
                  <a:schemeClr val="accent2">
                    <a:lumMod val="75000"/>
                  </a:schemeClr>
                </a:solidFill>
              </a:rPr>
              <a:t>Broseta</a:t>
            </a:r>
            <a:r>
              <a:rPr lang="pl-PL" sz="1400" b="0" i="1" dirty="0">
                <a:solidFill>
                  <a:schemeClr val="accent2">
                    <a:lumMod val="75000"/>
                  </a:schemeClr>
                </a:solidFill>
              </a:rPr>
              <a:t>, M.J., </a:t>
            </a:r>
            <a:r>
              <a:rPr lang="pl-PL" sz="1400" b="0" i="1" dirty="0" err="1">
                <a:solidFill>
                  <a:schemeClr val="accent2">
                    <a:lumMod val="75000"/>
                  </a:schemeClr>
                </a:solidFill>
              </a:rPr>
              <a:t>Sinovas</a:t>
            </a:r>
            <a:r>
              <a:rPr lang="pl-PL" sz="1400" b="0" i="1" dirty="0">
                <a:solidFill>
                  <a:schemeClr val="accent2">
                    <a:lumMod val="75000"/>
                  </a:schemeClr>
                </a:solidFill>
              </a:rPr>
              <a:t> Alonso, I. </a:t>
            </a:r>
            <a:r>
              <a:rPr lang="pl-PL" sz="1400" b="0" i="1" dirty="0" err="1">
                <a:solidFill>
                  <a:schemeClr val="accent2">
                    <a:lumMod val="75000"/>
                  </a:schemeClr>
                </a:solidFill>
              </a:rPr>
              <a:t>Functional</a:t>
            </a:r>
            <a:r>
              <a:rPr lang="pl-PL" sz="1400" b="0" i="1" dirty="0">
                <a:solidFill>
                  <a:schemeClr val="accent2">
                    <a:lumMod val="75000"/>
                  </a:schemeClr>
                </a:solidFill>
              </a:rPr>
              <a:t> </a:t>
            </a:r>
            <a:r>
              <a:rPr lang="pl-PL" sz="1400" b="0" i="1" dirty="0" err="1">
                <a:solidFill>
                  <a:schemeClr val="accent2">
                    <a:lumMod val="75000"/>
                  </a:schemeClr>
                </a:solidFill>
              </a:rPr>
              <a:t>assessment</a:t>
            </a:r>
            <a:r>
              <a:rPr lang="pl-PL" sz="1400" b="0" i="1" dirty="0">
                <a:solidFill>
                  <a:schemeClr val="accent2">
                    <a:lumMod val="75000"/>
                  </a:schemeClr>
                </a:solidFill>
              </a:rPr>
              <a:t> in a </a:t>
            </a:r>
            <a:r>
              <a:rPr lang="pl-PL" sz="1400" b="0" i="1" dirty="0" err="1">
                <a:solidFill>
                  <a:schemeClr val="accent2">
                    <a:lumMod val="75000"/>
                  </a:schemeClr>
                </a:solidFill>
              </a:rPr>
              <a:t>case</a:t>
            </a:r>
            <a:r>
              <a:rPr lang="pl-PL" sz="1400" b="0" i="1" dirty="0">
                <a:solidFill>
                  <a:schemeClr val="accent2">
                    <a:lumMod val="75000"/>
                  </a:schemeClr>
                </a:solidFill>
              </a:rPr>
              <a:t> of </a:t>
            </a:r>
            <a:r>
              <a:rPr lang="pl-PL" sz="1400" b="0" i="1" dirty="0" err="1">
                <a:solidFill>
                  <a:schemeClr val="accent2">
                    <a:lumMod val="75000"/>
                  </a:schemeClr>
                </a:solidFill>
              </a:rPr>
              <a:t>meniscopathy</a:t>
            </a:r>
            <a:r>
              <a:rPr lang="pl-PL" sz="1400" b="0" i="1" dirty="0">
                <a:solidFill>
                  <a:schemeClr val="accent2">
                    <a:lumMod val="75000"/>
                  </a:schemeClr>
                </a:solidFill>
              </a:rPr>
              <a:t>. </a:t>
            </a:r>
            <a:r>
              <a:rPr lang="pl-PL" sz="1400" b="0" i="1" dirty="0" err="1">
                <a:solidFill>
                  <a:schemeClr val="accent2">
                    <a:lumMod val="75000"/>
                  </a:schemeClr>
                </a:solidFill>
              </a:rPr>
              <a:t>Usefulness</a:t>
            </a:r>
            <a:r>
              <a:rPr lang="pl-PL" sz="1400" b="0" i="1" dirty="0">
                <a:solidFill>
                  <a:schemeClr val="accent2">
                    <a:lumMod val="75000"/>
                  </a:schemeClr>
                </a:solidFill>
              </a:rPr>
              <a:t> of </a:t>
            </a:r>
            <a:r>
              <a:rPr lang="pl-PL" sz="1400" b="0" i="1" dirty="0" err="1">
                <a:solidFill>
                  <a:schemeClr val="accent2">
                    <a:lumMod val="75000"/>
                  </a:schemeClr>
                </a:solidFill>
              </a:rPr>
              <a:t>an</a:t>
            </a:r>
            <a:r>
              <a:rPr lang="pl-PL" sz="1400" b="0" i="1" dirty="0">
                <a:solidFill>
                  <a:schemeClr val="accent2">
                    <a:lumMod val="75000"/>
                  </a:schemeClr>
                </a:solidFill>
              </a:rPr>
              <a:t> </a:t>
            </a:r>
            <a:r>
              <a:rPr lang="pl-PL" sz="1400" b="0" i="1" dirty="0" err="1">
                <a:solidFill>
                  <a:schemeClr val="accent2">
                    <a:lumMod val="75000"/>
                  </a:schemeClr>
                </a:solidFill>
              </a:rPr>
              <a:t>application</a:t>
            </a:r>
            <a:r>
              <a:rPr lang="pl-PL" sz="1400" b="0" i="1" dirty="0">
                <a:solidFill>
                  <a:schemeClr val="accent2">
                    <a:lumMod val="75000"/>
                  </a:schemeClr>
                </a:solidFill>
              </a:rPr>
              <a:t> to </a:t>
            </a:r>
            <a:r>
              <a:rPr lang="pl-PL" sz="1400" b="0" i="1" dirty="0" err="1">
                <a:solidFill>
                  <a:schemeClr val="accent2">
                    <a:lumMod val="75000"/>
                  </a:schemeClr>
                </a:solidFill>
              </a:rPr>
              <a:t>evaluate</a:t>
            </a:r>
            <a:r>
              <a:rPr lang="pl-PL" sz="1400" b="0" i="1" dirty="0">
                <a:solidFill>
                  <a:schemeClr val="accent2">
                    <a:lumMod val="75000"/>
                  </a:schemeClr>
                </a:solidFill>
              </a:rPr>
              <a:t> </a:t>
            </a:r>
            <a:r>
              <a:rPr lang="pl-PL" sz="1400" b="0" i="1" dirty="0" err="1">
                <a:solidFill>
                  <a:schemeClr val="accent2">
                    <a:lumMod val="75000"/>
                  </a:schemeClr>
                </a:solidFill>
              </a:rPr>
              <a:t>gait</a:t>
            </a:r>
            <a:r>
              <a:rPr lang="pl-PL" sz="1400" b="0" i="1" dirty="0">
                <a:solidFill>
                  <a:schemeClr val="accent2">
                    <a:lumMod val="75000"/>
                  </a:schemeClr>
                </a:solidFill>
              </a:rPr>
              <a:t>, </a:t>
            </a:r>
            <a:r>
              <a:rPr lang="pl-PL" sz="1400" b="0" i="1" dirty="0" err="1">
                <a:solidFill>
                  <a:schemeClr val="accent2">
                    <a:lumMod val="75000"/>
                  </a:schemeClr>
                </a:solidFill>
              </a:rPr>
              <a:t>singlelimb</a:t>
            </a:r>
            <a:r>
              <a:rPr lang="pl-PL" sz="1400" b="0" i="1" dirty="0">
                <a:solidFill>
                  <a:schemeClr val="accent2">
                    <a:lumMod val="75000"/>
                  </a:schemeClr>
                </a:solidFill>
              </a:rPr>
              <a:t> </a:t>
            </a:r>
            <a:r>
              <a:rPr lang="pl-PL" sz="1400" b="0" i="1" dirty="0" err="1">
                <a:solidFill>
                  <a:schemeClr val="accent2">
                    <a:lumMod val="75000"/>
                  </a:schemeClr>
                </a:solidFill>
              </a:rPr>
              <a:t>support</a:t>
            </a:r>
            <a:r>
              <a:rPr lang="pl-PL" sz="1400" b="0" i="1" dirty="0">
                <a:solidFill>
                  <a:schemeClr val="accent2">
                    <a:lumMod val="75000"/>
                  </a:schemeClr>
                </a:solidFill>
              </a:rPr>
              <a:t> and the </a:t>
            </a:r>
            <a:r>
              <a:rPr lang="pl-PL" sz="1400" b="0" i="1" dirty="0" err="1">
                <a:solidFill>
                  <a:schemeClr val="accent2">
                    <a:lumMod val="75000"/>
                  </a:schemeClr>
                </a:solidFill>
              </a:rPr>
              <a:t>climb</a:t>
            </a:r>
            <a:r>
              <a:rPr lang="pl-PL" sz="1400" b="0" i="1" dirty="0">
                <a:solidFill>
                  <a:schemeClr val="accent2">
                    <a:lumMod val="75000"/>
                  </a:schemeClr>
                </a:solidFill>
              </a:rPr>
              <a:t> and </a:t>
            </a:r>
            <a:r>
              <a:rPr lang="pl-PL" sz="1400" b="0" i="1" dirty="0" err="1">
                <a:solidFill>
                  <a:schemeClr val="accent2">
                    <a:lumMod val="75000"/>
                  </a:schemeClr>
                </a:solidFill>
              </a:rPr>
              <a:t>descent</a:t>
            </a:r>
            <a:r>
              <a:rPr lang="pl-PL" sz="1400" b="0" i="1" dirty="0">
                <a:solidFill>
                  <a:schemeClr val="accent2">
                    <a:lumMod val="75000"/>
                  </a:schemeClr>
                </a:solidFill>
              </a:rPr>
              <a:t> of </a:t>
            </a:r>
            <a:r>
              <a:rPr lang="pl-PL" sz="1400" b="0" i="1" dirty="0" err="1">
                <a:solidFill>
                  <a:schemeClr val="accent2">
                    <a:lumMod val="75000"/>
                  </a:schemeClr>
                </a:solidFill>
              </a:rPr>
              <a:t>stairs</a:t>
            </a:r>
            <a:r>
              <a:rPr lang="pl-PL" sz="1400" b="0" i="1" dirty="0">
                <a:solidFill>
                  <a:schemeClr val="accent2">
                    <a:lumMod val="75000"/>
                  </a:schemeClr>
                </a:solidFill>
              </a:rPr>
              <a:t> in front of </a:t>
            </a:r>
            <a:r>
              <a:rPr lang="pl-PL" sz="1400" b="0" i="1" dirty="0" err="1">
                <a:solidFill>
                  <a:schemeClr val="accent2">
                    <a:lumMod val="75000"/>
                  </a:schemeClr>
                </a:solidFill>
              </a:rPr>
              <a:t>isolated</a:t>
            </a:r>
            <a:r>
              <a:rPr lang="pl-PL" sz="1400" b="0" i="1" dirty="0">
                <a:solidFill>
                  <a:schemeClr val="accent2">
                    <a:lumMod val="75000"/>
                  </a:schemeClr>
                </a:solidFill>
              </a:rPr>
              <a:t> </a:t>
            </a:r>
            <a:r>
              <a:rPr lang="pl-PL" sz="1400" b="0" i="1" dirty="0" err="1">
                <a:solidFill>
                  <a:schemeClr val="accent2">
                    <a:lumMod val="75000"/>
                  </a:schemeClr>
                </a:solidFill>
              </a:rPr>
              <a:t>gait</a:t>
            </a:r>
            <a:r>
              <a:rPr lang="pl-PL" sz="1400" b="0" i="1" dirty="0">
                <a:solidFill>
                  <a:schemeClr val="accent2">
                    <a:lumMod val="75000"/>
                  </a:schemeClr>
                </a:solidFill>
              </a:rPr>
              <a:t> </a:t>
            </a:r>
            <a:r>
              <a:rPr lang="pl-PL" sz="1400" b="0" i="1" dirty="0" err="1">
                <a:solidFill>
                  <a:schemeClr val="accent2">
                    <a:lumMod val="75000"/>
                  </a:schemeClr>
                </a:solidFill>
              </a:rPr>
              <a:t>studies</a:t>
            </a:r>
            <a:r>
              <a:rPr lang="pl-PL" sz="1400" b="0" i="1" dirty="0">
                <a:solidFill>
                  <a:schemeClr val="accent2">
                    <a:lumMod val="75000"/>
                  </a:schemeClr>
                </a:solidFill>
              </a:rPr>
              <a:t> in the </a:t>
            </a:r>
            <a:r>
              <a:rPr lang="pl-PL" sz="1400" b="0" i="1" dirty="0" err="1">
                <a:solidFill>
                  <a:schemeClr val="accent2">
                    <a:lumMod val="75000"/>
                  </a:schemeClr>
                </a:solidFill>
              </a:rPr>
              <a:t>biomechanical</a:t>
            </a:r>
            <a:r>
              <a:rPr lang="pl-PL" sz="1400" b="0" i="1" dirty="0">
                <a:solidFill>
                  <a:schemeClr val="accent2">
                    <a:lumMod val="75000"/>
                  </a:schemeClr>
                </a:solidFill>
              </a:rPr>
              <a:t> </a:t>
            </a:r>
            <a:r>
              <a:rPr lang="pl-PL" sz="1400" b="0" i="1" dirty="0" err="1">
                <a:solidFill>
                  <a:schemeClr val="accent2">
                    <a:lumMod val="75000"/>
                  </a:schemeClr>
                </a:solidFill>
              </a:rPr>
              <a:t>characterization</a:t>
            </a:r>
            <a:r>
              <a:rPr lang="pl-PL" sz="1400" b="0" i="1" dirty="0">
                <a:solidFill>
                  <a:schemeClr val="accent2">
                    <a:lumMod val="75000"/>
                  </a:schemeClr>
                </a:solidFill>
              </a:rPr>
              <a:t> of the </a:t>
            </a:r>
            <a:r>
              <a:rPr lang="pl-PL" sz="1400" b="0" i="1" dirty="0" err="1">
                <a:solidFill>
                  <a:schemeClr val="accent2">
                    <a:lumMod val="75000"/>
                  </a:schemeClr>
                </a:solidFill>
              </a:rPr>
              <a:t>knee</a:t>
            </a:r>
            <a:r>
              <a:rPr lang="pl-PL" sz="1400" b="0" i="1" dirty="0">
                <a:solidFill>
                  <a:schemeClr val="accent2">
                    <a:lumMod val="75000"/>
                  </a:schemeClr>
                </a:solidFill>
              </a:rPr>
              <a:t>. </a:t>
            </a:r>
            <a:r>
              <a:rPr lang="pl-PL" sz="1400" b="0" i="1" dirty="0" err="1">
                <a:solidFill>
                  <a:schemeClr val="accent2">
                    <a:lumMod val="75000"/>
                  </a:schemeClr>
                </a:solidFill>
              </a:rPr>
              <a:t>Gait</a:t>
            </a:r>
            <a:r>
              <a:rPr lang="pl-PL" sz="1400" b="0" i="1" dirty="0">
                <a:solidFill>
                  <a:schemeClr val="accent2">
                    <a:lumMod val="75000"/>
                  </a:schemeClr>
                </a:solidFill>
              </a:rPr>
              <a:t> and </a:t>
            </a:r>
            <a:r>
              <a:rPr lang="pl-PL" sz="1400" b="0" i="1" dirty="0" err="1">
                <a:solidFill>
                  <a:schemeClr val="accent2">
                    <a:lumMod val="75000"/>
                  </a:schemeClr>
                </a:solidFill>
              </a:rPr>
              <a:t>Posture</a:t>
            </a:r>
            <a:r>
              <a:rPr lang="pl-PL" sz="1400" b="0" i="1" dirty="0">
                <a:solidFill>
                  <a:schemeClr val="accent2">
                    <a:lumMod val="75000"/>
                  </a:schemeClr>
                </a:solidFill>
              </a:rPr>
              <a:t>, http://dx.doi.org/10.1016/j.gaitpost.2017.06.467</a:t>
            </a:r>
            <a:endParaRPr lang="es-ES" sz="1400" b="0" i="1" dirty="0">
              <a:solidFill>
                <a:schemeClr val="accent2">
                  <a:lumMod val="75000"/>
                </a:schemeClr>
              </a:solidFill>
            </a:endParaRPr>
          </a:p>
          <a:p>
            <a:pPr>
              <a:spcBef>
                <a:spcPts val="1200"/>
              </a:spcBef>
              <a:defRPr/>
            </a:pPr>
            <a:r>
              <a:rPr lang="pl-PL" sz="1400" b="0" i="1" dirty="0" err="1">
                <a:solidFill>
                  <a:schemeClr val="accent2">
                    <a:lumMod val="75000"/>
                  </a:schemeClr>
                </a:solidFill>
              </a:rPr>
              <a:t>Hollander</a:t>
            </a:r>
            <a:r>
              <a:rPr lang="pl-PL" sz="1400" b="0" i="1" dirty="0">
                <a:solidFill>
                  <a:schemeClr val="accent2">
                    <a:lumMod val="75000"/>
                  </a:schemeClr>
                </a:solidFill>
              </a:rPr>
              <a:t> K, </a:t>
            </a:r>
            <a:r>
              <a:rPr lang="pl-PL" sz="1400" b="0" i="1" dirty="0" err="1">
                <a:solidFill>
                  <a:schemeClr val="accent2">
                    <a:lumMod val="75000"/>
                  </a:schemeClr>
                </a:solidFill>
              </a:rPr>
              <a:t>Zech</a:t>
            </a:r>
            <a:r>
              <a:rPr lang="pl-PL" sz="1400" b="0" i="1" dirty="0">
                <a:solidFill>
                  <a:schemeClr val="accent2">
                    <a:lumMod val="75000"/>
                  </a:schemeClr>
                </a:solidFill>
              </a:rPr>
              <a:t> A, </a:t>
            </a:r>
            <a:r>
              <a:rPr lang="pl-PL" sz="1400" b="0" i="1" dirty="0" err="1">
                <a:solidFill>
                  <a:schemeClr val="accent2">
                    <a:lumMod val="75000"/>
                  </a:schemeClr>
                </a:solidFill>
              </a:rPr>
              <a:t>Rahlf</a:t>
            </a:r>
            <a:r>
              <a:rPr lang="pl-PL" sz="1400" b="0" i="1" dirty="0">
                <a:solidFill>
                  <a:schemeClr val="accent2">
                    <a:lumMod val="75000"/>
                  </a:schemeClr>
                </a:solidFill>
              </a:rPr>
              <a:t> AL, </a:t>
            </a:r>
            <a:r>
              <a:rPr lang="pl-PL" sz="1400" b="0" i="1" dirty="0" err="1">
                <a:solidFill>
                  <a:schemeClr val="accent2">
                    <a:lumMod val="75000"/>
                  </a:schemeClr>
                </a:solidFill>
              </a:rPr>
              <a:t>Orendurff</a:t>
            </a:r>
            <a:r>
              <a:rPr lang="pl-PL" sz="1400" b="0" i="1" dirty="0">
                <a:solidFill>
                  <a:schemeClr val="accent2">
                    <a:lumMod val="75000"/>
                  </a:schemeClr>
                </a:solidFill>
              </a:rPr>
              <a:t> MS, </a:t>
            </a:r>
            <a:r>
              <a:rPr lang="pl-PL" sz="1400" b="0" i="1" dirty="0" err="1">
                <a:solidFill>
                  <a:schemeClr val="accent2">
                    <a:lumMod val="75000"/>
                  </a:schemeClr>
                </a:solidFill>
              </a:rPr>
              <a:t>Stebbins</a:t>
            </a:r>
            <a:r>
              <a:rPr lang="pl-PL" sz="1400" b="0" i="1" dirty="0">
                <a:solidFill>
                  <a:schemeClr val="accent2">
                    <a:lumMod val="75000"/>
                  </a:schemeClr>
                </a:solidFill>
              </a:rPr>
              <a:t> J, </a:t>
            </a:r>
            <a:r>
              <a:rPr lang="pl-PL" sz="1400" b="0" i="1" dirty="0" err="1">
                <a:solidFill>
                  <a:schemeClr val="accent2">
                    <a:lumMod val="75000"/>
                  </a:schemeClr>
                </a:solidFill>
              </a:rPr>
              <a:t>Heidt</a:t>
            </a:r>
            <a:r>
              <a:rPr lang="pl-PL" sz="1400" b="0" i="1" dirty="0">
                <a:solidFill>
                  <a:schemeClr val="accent2">
                    <a:lumMod val="75000"/>
                  </a:schemeClr>
                </a:solidFill>
              </a:rPr>
              <a:t> C. The </a:t>
            </a:r>
            <a:r>
              <a:rPr lang="pl-PL" sz="1400" b="0" i="1" dirty="0" err="1">
                <a:solidFill>
                  <a:schemeClr val="accent2">
                    <a:lumMod val="75000"/>
                  </a:schemeClr>
                </a:solidFill>
              </a:rPr>
              <a:t>relationship</a:t>
            </a:r>
            <a:r>
              <a:rPr lang="pl-PL" sz="1400" b="0" i="1" dirty="0">
                <a:solidFill>
                  <a:schemeClr val="accent2">
                    <a:lumMod val="75000"/>
                  </a:schemeClr>
                </a:solidFill>
              </a:rPr>
              <a:t> </a:t>
            </a:r>
            <a:r>
              <a:rPr lang="pl-PL" sz="1400" b="0" i="1" dirty="0" err="1">
                <a:solidFill>
                  <a:schemeClr val="accent2">
                    <a:lumMod val="75000"/>
                  </a:schemeClr>
                </a:solidFill>
              </a:rPr>
              <a:t>between</a:t>
            </a:r>
            <a:r>
              <a:rPr lang="pl-PL" sz="1400" b="0" i="1" dirty="0">
                <a:solidFill>
                  <a:schemeClr val="accent2">
                    <a:lumMod val="75000"/>
                  </a:schemeClr>
                </a:solidFill>
              </a:rPr>
              <a:t> </a:t>
            </a:r>
            <a:r>
              <a:rPr lang="pl-PL" sz="1400" b="0" i="1" dirty="0" err="1">
                <a:solidFill>
                  <a:schemeClr val="accent2">
                    <a:lumMod val="75000"/>
                  </a:schemeClr>
                </a:solidFill>
              </a:rPr>
              <a:t>static</a:t>
            </a:r>
            <a:r>
              <a:rPr lang="pl-PL" sz="1400" b="0" i="1" dirty="0">
                <a:solidFill>
                  <a:schemeClr val="accent2">
                    <a:lumMod val="75000"/>
                  </a:schemeClr>
                </a:solidFill>
              </a:rPr>
              <a:t> and </a:t>
            </a:r>
            <a:r>
              <a:rPr lang="pl-PL" sz="1400" b="0" i="1" dirty="0" err="1">
                <a:solidFill>
                  <a:schemeClr val="accent2">
                    <a:lumMod val="75000"/>
                  </a:schemeClr>
                </a:solidFill>
              </a:rPr>
              <a:t>dynamic</a:t>
            </a:r>
            <a:r>
              <a:rPr lang="pl-PL" sz="1400" b="0" i="1" dirty="0">
                <a:solidFill>
                  <a:schemeClr val="accent2">
                    <a:lumMod val="75000"/>
                  </a:schemeClr>
                </a:solidFill>
              </a:rPr>
              <a:t> </a:t>
            </a:r>
            <a:r>
              <a:rPr lang="pl-PL" sz="1400" b="0" i="1" dirty="0" err="1">
                <a:solidFill>
                  <a:schemeClr val="accent2">
                    <a:lumMod val="75000"/>
                  </a:schemeClr>
                </a:solidFill>
              </a:rPr>
              <a:t>foot</a:t>
            </a:r>
            <a:r>
              <a:rPr lang="pl-PL" sz="1400" b="0" i="1" dirty="0">
                <a:solidFill>
                  <a:schemeClr val="accent2">
                    <a:lumMod val="75000"/>
                  </a:schemeClr>
                </a:solidFill>
              </a:rPr>
              <a:t> </a:t>
            </a:r>
            <a:r>
              <a:rPr lang="pl-PL" sz="1400" b="0" i="1" dirty="0" err="1">
                <a:solidFill>
                  <a:schemeClr val="accent2">
                    <a:lumMod val="75000"/>
                  </a:schemeClr>
                </a:solidFill>
              </a:rPr>
              <a:t>posture</a:t>
            </a:r>
            <a:r>
              <a:rPr lang="pl-PL" sz="1400" b="0" i="1" dirty="0">
                <a:solidFill>
                  <a:schemeClr val="accent2">
                    <a:lumMod val="75000"/>
                  </a:schemeClr>
                </a:solidFill>
              </a:rPr>
              <a:t> and </a:t>
            </a:r>
            <a:r>
              <a:rPr lang="pl-PL" sz="1400" b="0" i="1" dirty="0" err="1">
                <a:solidFill>
                  <a:schemeClr val="accent2">
                    <a:lumMod val="75000"/>
                  </a:schemeClr>
                </a:solidFill>
              </a:rPr>
              <a:t>running</a:t>
            </a:r>
            <a:r>
              <a:rPr lang="pl-PL" sz="1400" b="0" i="1" dirty="0">
                <a:solidFill>
                  <a:schemeClr val="accent2">
                    <a:lumMod val="75000"/>
                  </a:schemeClr>
                </a:solidFill>
              </a:rPr>
              <a:t> </a:t>
            </a:r>
            <a:r>
              <a:rPr lang="pl-PL" sz="1400" b="0" i="1" dirty="0" err="1">
                <a:solidFill>
                  <a:schemeClr val="accent2">
                    <a:lumMod val="75000"/>
                  </a:schemeClr>
                </a:solidFill>
              </a:rPr>
              <a:t>biomechanics</a:t>
            </a:r>
            <a:r>
              <a:rPr lang="pl-PL" sz="1400" b="0" i="1" dirty="0">
                <a:solidFill>
                  <a:schemeClr val="accent2">
                    <a:lumMod val="75000"/>
                  </a:schemeClr>
                </a:solidFill>
              </a:rPr>
              <a:t>: A </a:t>
            </a:r>
            <a:r>
              <a:rPr lang="pl-PL" sz="1400" b="0" i="1" dirty="0" err="1">
                <a:solidFill>
                  <a:schemeClr val="accent2">
                    <a:lumMod val="75000"/>
                  </a:schemeClr>
                </a:solidFill>
              </a:rPr>
              <a:t>systematic</a:t>
            </a:r>
            <a:r>
              <a:rPr lang="pl-PL" sz="1400" b="0" i="1" dirty="0">
                <a:solidFill>
                  <a:schemeClr val="accent2">
                    <a:lumMod val="75000"/>
                  </a:schemeClr>
                </a:solidFill>
              </a:rPr>
              <a:t> </a:t>
            </a:r>
            <a:r>
              <a:rPr lang="pl-PL" sz="1400" b="0" i="1" dirty="0" err="1">
                <a:solidFill>
                  <a:schemeClr val="accent2">
                    <a:lumMod val="75000"/>
                  </a:schemeClr>
                </a:solidFill>
              </a:rPr>
              <a:t>review</a:t>
            </a:r>
            <a:r>
              <a:rPr lang="pl-PL" sz="1400" b="0" i="1" dirty="0">
                <a:solidFill>
                  <a:schemeClr val="accent2">
                    <a:lumMod val="75000"/>
                  </a:schemeClr>
                </a:solidFill>
              </a:rPr>
              <a:t> and meta-</a:t>
            </a:r>
            <a:r>
              <a:rPr lang="pl-PL" sz="1400" b="0" i="1" dirty="0" err="1">
                <a:solidFill>
                  <a:schemeClr val="accent2">
                    <a:lumMod val="75000"/>
                  </a:schemeClr>
                </a:solidFill>
              </a:rPr>
              <a:t>analysis</a:t>
            </a:r>
            <a:r>
              <a:rPr lang="pl-PL" sz="1400" b="0" i="1" dirty="0">
                <a:solidFill>
                  <a:schemeClr val="accent2">
                    <a:lumMod val="75000"/>
                  </a:schemeClr>
                </a:solidFill>
              </a:rPr>
              <a:t>. </a:t>
            </a:r>
            <a:r>
              <a:rPr lang="pl-PL" sz="1400" b="0" i="1" dirty="0" err="1">
                <a:solidFill>
                  <a:schemeClr val="accent2">
                    <a:lumMod val="75000"/>
                  </a:schemeClr>
                </a:solidFill>
              </a:rPr>
              <a:t>Gait</a:t>
            </a:r>
            <a:r>
              <a:rPr lang="pl-PL" sz="1400" b="0" i="1" dirty="0">
                <a:solidFill>
                  <a:schemeClr val="accent2">
                    <a:lumMod val="75000"/>
                  </a:schemeClr>
                </a:solidFill>
              </a:rPr>
              <a:t> </a:t>
            </a:r>
            <a:r>
              <a:rPr lang="pl-PL" sz="1400" b="0" i="1" dirty="0" err="1">
                <a:solidFill>
                  <a:schemeClr val="accent2">
                    <a:lumMod val="75000"/>
                  </a:schemeClr>
                </a:solidFill>
              </a:rPr>
              <a:t>Posture</a:t>
            </a:r>
            <a:r>
              <a:rPr lang="pl-PL" sz="1400" b="0" i="1" dirty="0">
                <a:solidFill>
                  <a:schemeClr val="accent2">
                    <a:lumMod val="75000"/>
                  </a:schemeClr>
                </a:solidFill>
              </a:rPr>
              <a:t>. 2019 Jul;72:109-122. doi: 10.1016/j.gaitpost.2019.05.031. </a:t>
            </a:r>
            <a:r>
              <a:rPr lang="pl-PL" sz="1400" b="0" i="1" dirty="0" err="1">
                <a:solidFill>
                  <a:schemeClr val="accent2">
                    <a:lumMod val="75000"/>
                  </a:schemeClr>
                </a:solidFill>
              </a:rPr>
              <a:t>Epub</a:t>
            </a:r>
            <a:r>
              <a:rPr lang="pl-PL" sz="1400" b="0" i="1" dirty="0">
                <a:solidFill>
                  <a:schemeClr val="accent2">
                    <a:lumMod val="75000"/>
                  </a:schemeClr>
                </a:solidFill>
              </a:rPr>
              <a:t> 2019 </a:t>
            </a:r>
            <a:r>
              <a:rPr lang="pl-PL" sz="1400" b="0" i="1" dirty="0" err="1">
                <a:solidFill>
                  <a:schemeClr val="accent2">
                    <a:lumMod val="75000"/>
                  </a:schemeClr>
                </a:solidFill>
              </a:rPr>
              <a:t>Jun</a:t>
            </a:r>
            <a:r>
              <a:rPr lang="pl-PL" sz="1400" b="0" i="1" dirty="0">
                <a:solidFill>
                  <a:schemeClr val="accent2">
                    <a:lumMod val="75000"/>
                  </a:schemeClr>
                </a:solidFill>
              </a:rPr>
              <a:t> 1. PMID: 31195310.</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Jukka </a:t>
            </a:r>
            <a:r>
              <a:rPr lang="pl-PL" sz="1400" b="0" i="1" dirty="0" err="1">
                <a:solidFill>
                  <a:schemeClr val="accent2">
                    <a:lumMod val="75000"/>
                  </a:schemeClr>
                </a:solidFill>
              </a:rPr>
              <a:t>Kosonen</a:t>
            </a:r>
            <a:r>
              <a:rPr lang="pl-PL" sz="1400" b="0" i="1" dirty="0">
                <a:solidFill>
                  <a:schemeClr val="accent2">
                    <a:lumMod val="75000"/>
                  </a:schemeClr>
                </a:solidFill>
              </a:rPr>
              <a:t>, </a:t>
            </a:r>
            <a:r>
              <a:rPr lang="pl-PL" sz="1400" b="0" i="1" dirty="0" err="1">
                <a:solidFill>
                  <a:schemeClr val="accent2">
                    <a:lumMod val="75000"/>
                  </a:schemeClr>
                </a:solidFill>
              </a:rPr>
              <a:t>Juha-Pekka</a:t>
            </a:r>
            <a:r>
              <a:rPr lang="pl-PL" sz="1400" b="0" i="1" dirty="0">
                <a:solidFill>
                  <a:schemeClr val="accent2">
                    <a:lumMod val="75000"/>
                  </a:schemeClr>
                </a:solidFill>
              </a:rPr>
              <a:t> </a:t>
            </a:r>
            <a:r>
              <a:rPr lang="pl-PL" sz="1400" b="0" i="1" dirty="0" err="1">
                <a:solidFill>
                  <a:schemeClr val="accent2">
                    <a:lumMod val="75000"/>
                  </a:schemeClr>
                </a:solidFill>
              </a:rPr>
              <a:t>Kulmala</a:t>
            </a:r>
            <a:r>
              <a:rPr lang="pl-PL" sz="1400" b="0" i="1" dirty="0">
                <a:solidFill>
                  <a:schemeClr val="accent2">
                    <a:lumMod val="75000"/>
                  </a:schemeClr>
                </a:solidFill>
              </a:rPr>
              <a:t>, Erich Müller, </a:t>
            </a:r>
            <a:r>
              <a:rPr lang="pl-PL" sz="1400" b="0" i="1" dirty="0" err="1">
                <a:solidFill>
                  <a:schemeClr val="accent2">
                    <a:lumMod val="75000"/>
                  </a:schemeClr>
                </a:solidFill>
              </a:rPr>
              <a:t>Janne</a:t>
            </a:r>
            <a:r>
              <a:rPr lang="pl-PL" sz="1400" b="0" i="1" dirty="0">
                <a:solidFill>
                  <a:schemeClr val="accent2">
                    <a:lumMod val="75000"/>
                  </a:schemeClr>
                </a:solidFill>
              </a:rPr>
              <a:t> </a:t>
            </a:r>
            <a:r>
              <a:rPr lang="pl-PL" sz="1400" b="0" i="1" dirty="0" err="1">
                <a:solidFill>
                  <a:schemeClr val="accent2">
                    <a:lumMod val="75000"/>
                  </a:schemeClr>
                </a:solidFill>
              </a:rPr>
              <a:t>Avela</a:t>
            </a:r>
            <a:r>
              <a:rPr lang="pl-PL" sz="1400" b="0" i="1" dirty="0">
                <a:solidFill>
                  <a:schemeClr val="accent2">
                    <a:lumMod val="75000"/>
                  </a:schemeClr>
                </a:solidFill>
              </a:rPr>
              <a:t>, </a:t>
            </a:r>
            <a:r>
              <a:rPr lang="pl-PL" sz="1400" b="0" i="1" dirty="0" err="1">
                <a:solidFill>
                  <a:schemeClr val="accent2">
                    <a:lumMod val="75000"/>
                  </a:schemeClr>
                </a:solidFill>
              </a:rPr>
              <a:t>Effects</a:t>
            </a:r>
            <a:r>
              <a:rPr lang="pl-PL" sz="1400" b="0" i="1" dirty="0">
                <a:solidFill>
                  <a:schemeClr val="accent2">
                    <a:lumMod val="75000"/>
                  </a:schemeClr>
                </a:solidFill>
              </a:rPr>
              <a:t> of </a:t>
            </a:r>
            <a:r>
              <a:rPr lang="pl-PL" sz="1400" b="0" i="1" dirty="0" err="1">
                <a:solidFill>
                  <a:schemeClr val="accent2">
                    <a:lumMod val="75000"/>
                  </a:schemeClr>
                </a:solidFill>
              </a:rPr>
              <a:t>medially</a:t>
            </a:r>
            <a:r>
              <a:rPr lang="pl-PL" sz="1400" b="0" i="1" dirty="0">
                <a:solidFill>
                  <a:schemeClr val="accent2">
                    <a:lumMod val="75000"/>
                  </a:schemeClr>
                </a:solidFill>
              </a:rPr>
              <a:t> </a:t>
            </a:r>
            <a:r>
              <a:rPr lang="pl-PL" sz="1400" b="0" i="1" dirty="0" err="1">
                <a:solidFill>
                  <a:schemeClr val="accent2">
                    <a:lumMod val="75000"/>
                  </a:schemeClr>
                </a:solidFill>
              </a:rPr>
              <a:t>posted</a:t>
            </a:r>
            <a:r>
              <a:rPr lang="pl-PL" sz="1400" b="0" i="1" dirty="0">
                <a:solidFill>
                  <a:schemeClr val="accent2">
                    <a:lumMod val="75000"/>
                  </a:schemeClr>
                </a:solidFill>
              </a:rPr>
              <a:t> </a:t>
            </a:r>
            <a:r>
              <a:rPr lang="pl-PL" sz="1400" b="0" i="1" dirty="0" err="1">
                <a:solidFill>
                  <a:schemeClr val="accent2">
                    <a:lumMod val="75000"/>
                  </a:schemeClr>
                </a:solidFill>
              </a:rPr>
              <a:t>insoles</a:t>
            </a:r>
            <a:r>
              <a:rPr lang="pl-PL" sz="1400" b="0" i="1" dirty="0">
                <a:solidFill>
                  <a:schemeClr val="accent2">
                    <a:lumMod val="75000"/>
                  </a:schemeClr>
                </a:solidFill>
              </a:rPr>
              <a:t> on </a:t>
            </a:r>
            <a:r>
              <a:rPr lang="pl-PL" sz="1400" b="0" i="1" dirty="0" err="1">
                <a:solidFill>
                  <a:schemeClr val="accent2">
                    <a:lumMod val="75000"/>
                  </a:schemeClr>
                </a:solidFill>
              </a:rPr>
              <a:t>foot</a:t>
            </a:r>
            <a:r>
              <a:rPr lang="pl-PL" sz="1400" b="0" i="1" dirty="0">
                <a:solidFill>
                  <a:schemeClr val="accent2">
                    <a:lumMod val="75000"/>
                  </a:schemeClr>
                </a:solidFill>
              </a:rPr>
              <a:t> and </a:t>
            </a:r>
            <a:r>
              <a:rPr lang="pl-PL" sz="1400" b="0" i="1" dirty="0" err="1">
                <a:solidFill>
                  <a:schemeClr val="accent2">
                    <a:lumMod val="75000"/>
                  </a:schemeClr>
                </a:solidFill>
              </a:rPr>
              <a:t>lower</a:t>
            </a:r>
            <a:r>
              <a:rPr lang="pl-PL" sz="1400" b="0" i="1" dirty="0">
                <a:solidFill>
                  <a:schemeClr val="accent2">
                    <a:lumMod val="75000"/>
                  </a:schemeClr>
                </a:solidFill>
              </a:rPr>
              <a:t> limb </a:t>
            </a:r>
            <a:r>
              <a:rPr lang="pl-PL" sz="1400" b="0" i="1" dirty="0" err="1">
                <a:solidFill>
                  <a:schemeClr val="accent2">
                    <a:lumMod val="75000"/>
                  </a:schemeClr>
                </a:solidFill>
              </a:rPr>
              <a:t>mechanics</a:t>
            </a:r>
            <a:r>
              <a:rPr lang="pl-PL" sz="1400" b="0" i="1" dirty="0">
                <a:solidFill>
                  <a:schemeClr val="accent2">
                    <a:lumMod val="75000"/>
                  </a:schemeClr>
                </a:solidFill>
              </a:rPr>
              <a:t> </a:t>
            </a:r>
            <a:r>
              <a:rPr lang="pl-PL" sz="1400" b="0" i="1" dirty="0" err="1">
                <a:solidFill>
                  <a:schemeClr val="accent2">
                    <a:lumMod val="75000"/>
                  </a:schemeClr>
                </a:solidFill>
              </a:rPr>
              <a:t>across</a:t>
            </a:r>
            <a:r>
              <a:rPr lang="pl-PL" sz="1400" b="0" i="1" dirty="0">
                <a:solidFill>
                  <a:schemeClr val="accent2">
                    <a:lumMod val="75000"/>
                  </a:schemeClr>
                </a:solidFill>
              </a:rPr>
              <a:t> </a:t>
            </a:r>
            <a:r>
              <a:rPr lang="pl-PL" sz="1400" b="0" i="1" dirty="0" err="1">
                <a:solidFill>
                  <a:schemeClr val="accent2">
                    <a:lumMod val="75000"/>
                  </a:schemeClr>
                </a:solidFill>
              </a:rPr>
              <a:t>walking</a:t>
            </a:r>
            <a:r>
              <a:rPr lang="pl-PL" sz="1400" b="0" i="1" dirty="0">
                <a:solidFill>
                  <a:schemeClr val="accent2">
                    <a:lumMod val="75000"/>
                  </a:schemeClr>
                </a:solidFill>
              </a:rPr>
              <a:t> and </a:t>
            </a:r>
            <a:r>
              <a:rPr lang="pl-PL" sz="1400" b="0" i="1" dirty="0" err="1">
                <a:solidFill>
                  <a:schemeClr val="accent2">
                    <a:lumMod val="75000"/>
                  </a:schemeClr>
                </a:solidFill>
              </a:rPr>
              <a:t>running</a:t>
            </a:r>
            <a:r>
              <a:rPr lang="pl-PL" sz="1400" b="0" i="1" dirty="0">
                <a:solidFill>
                  <a:schemeClr val="accent2">
                    <a:lumMod val="75000"/>
                  </a:schemeClr>
                </a:solidFill>
              </a:rPr>
              <a:t> in </a:t>
            </a:r>
            <a:r>
              <a:rPr lang="pl-PL" sz="1400" b="0" i="1" dirty="0" err="1">
                <a:solidFill>
                  <a:schemeClr val="accent2">
                    <a:lumMod val="75000"/>
                  </a:schemeClr>
                </a:solidFill>
              </a:rPr>
              <a:t>overpronating</a:t>
            </a:r>
            <a:r>
              <a:rPr lang="pl-PL" sz="1400" b="0" i="1" dirty="0">
                <a:solidFill>
                  <a:schemeClr val="accent2">
                    <a:lumMod val="75000"/>
                  </a:schemeClr>
                </a:solidFill>
              </a:rPr>
              <a:t> men. </a:t>
            </a:r>
            <a:r>
              <a:rPr lang="pl-PL" sz="1400" b="0" i="1" dirty="0" err="1">
                <a:solidFill>
                  <a:schemeClr val="accent2">
                    <a:lumMod val="75000"/>
                  </a:schemeClr>
                </a:solidFill>
              </a:rPr>
              <a:t>Journal</a:t>
            </a:r>
            <a:r>
              <a:rPr lang="pl-PL" sz="1400" b="0" i="1" dirty="0">
                <a:solidFill>
                  <a:schemeClr val="accent2">
                    <a:lumMod val="75000"/>
                  </a:schemeClr>
                </a:solidFill>
              </a:rPr>
              <a:t> of </a:t>
            </a:r>
            <a:r>
              <a:rPr lang="pl-PL" sz="1400" b="0" i="1" dirty="0" err="1">
                <a:solidFill>
                  <a:schemeClr val="accent2">
                    <a:lumMod val="75000"/>
                  </a:schemeClr>
                </a:solidFill>
              </a:rPr>
              <a:t>Biomechanics</a:t>
            </a:r>
            <a:r>
              <a:rPr lang="pl-PL" sz="1400" b="0" i="1" dirty="0">
                <a:solidFill>
                  <a:schemeClr val="accent2">
                    <a:lumMod val="75000"/>
                  </a:schemeClr>
                </a:solidFill>
              </a:rPr>
              <a:t>, 2017; 54: 58-63</a:t>
            </a:r>
            <a:endParaRPr lang="es-ES" sz="1400" b="0" i="1" dirty="0">
              <a:solidFill>
                <a:schemeClr val="accent2">
                  <a:lumMod val="75000"/>
                </a:schemeClr>
              </a:solidFill>
            </a:endParaRPr>
          </a:p>
        </p:txBody>
      </p:sp>
    </p:spTree>
    <p:extLst>
      <p:ext uri="{BB962C8B-B14F-4D97-AF65-F5344CB8AC3E}">
        <p14:creationId xmlns:p14="http://schemas.microsoft.com/office/powerpoint/2010/main" val="2838930316"/>
      </p:ext>
    </p:extLst>
  </p:cSld>
  <p:clrMapOvr>
    <a:masterClrMapping/>
  </p:clrMapOvr>
  <p:transition advClick="0" advTm="3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dirty="0">
                <a:solidFill>
                  <a:schemeClr val="accent2">
                    <a:lumMod val="75000"/>
                  </a:schemeClr>
                </a:solidFill>
              </a:rPr>
              <a:t>REFERENZEN III</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4470455"/>
          </a:xfrm>
          <a:prstGeom prst="rect">
            <a:avLst/>
          </a:prstGeom>
        </p:spPr>
        <p:txBody>
          <a:bodyPr wrap="square">
            <a:spAutoFit/>
          </a:bodyPr>
          <a:lstStyle/>
          <a:p>
            <a:pPr>
              <a:spcBef>
                <a:spcPts val="1200"/>
              </a:spcBef>
              <a:defRPr/>
            </a:pPr>
            <a:r>
              <a:rPr lang="pl-PL" sz="1400" b="0" i="1" dirty="0" err="1">
                <a:solidFill>
                  <a:schemeClr val="accent2">
                    <a:lumMod val="75000"/>
                  </a:schemeClr>
                </a:solidFill>
              </a:rPr>
              <a:t>Lafuente</a:t>
            </a:r>
            <a:r>
              <a:rPr lang="pl-PL" sz="1400" b="0" i="1" dirty="0">
                <a:solidFill>
                  <a:schemeClr val="accent2">
                    <a:lumMod val="75000"/>
                  </a:schemeClr>
                </a:solidFill>
              </a:rPr>
              <a:t>, R., </a:t>
            </a:r>
            <a:r>
              <a:rPr lang="pl-PL" sz="1400" b="0" i="1" dirty="0" err="1">
                <a:solidFill>
                  <a:schemeClr val="accent2">
                    <a:lumMod val="75000"/>
                  </a:schemeClr>
                </a:solidFill>
              </a:rPr>
              <a:t>Belda</a:t>
            </a:r>
            <a:r>
              <a:rPr lang="pl-PL" sz="1400" b="0" i="1" dirty="0">
                <a:solidFill>
                  <a:schemeClr val="accent2">
                    <a:lumMod val="75000"/>
                  </a:schemeClr>
                </a:solidFill>
              </a:rPr>
              <a:t>, J.M., </a:t>
            </a:r>
            <a:r>
              <a:rPr lang="pl-PL" sz="1400" b="0" i="1" dirty="0" err="1">
                <a:solidFill>
                  <a:schemeClr val="accent2">
                    <a:lumMod val="75000"/>
                  </a:schemeClr>
                </a:solidFill>
              </a:rPr>
              <a:t>Sánchez</a:t>
            </a:r>
            <a:r>
              <a:rPr lang="pl-PL" sz="1400" b="0" i="1" dirty="0">
                <a:solidFill>
                  <a:schemeClr val="accent2">
                    <a:lumMod val="75000"/>
                  </a:schemeClr>
                </a:solidFill>
              </a:rPr>
              <a:t> </a:t>
            </a:r>
            <a:r>
              <a:rPr lang="pl-PL" sz="1400" b="0" i="1" dirty="0" err="1">
                <a:solidFill>
                  <a:schemeClr val="accent2">
                    <a:lumMod val="75000"/>
                  </a:schemeClr>
                </a:solidFill>
              </a:rPr>
              <a:t>Lacuesta</a:t>
            </a:r>
            <a:r>
              <a:rPr lang="pl-PL" sz="1400" b="0" i="1" dirty="0">
                <a:solidFill>
                  <a:schemeClr val="accent2">
                    <a:lumMod val="75000"/>
                  </a:schemeClr>
                </a:solidFill>
              </a:rPr>
              <a:t>, J., </a:t>
            </a:r>
            <a:r>
              <a:rPr lang="pl-PL" sz="1400" b="0" i="1" dirty="0" err="1">
                <a:solidFill>
                  <a:schemeClr val="accent2">
                    <a:lumMod val="75000"/>
                  </a:schemeClr>
                </a:solidFill>
              </a:rPr>
              <a:t>Soler</a:t>
            </a:r>
            <a:r>
              <a:rPr lang="pl-PL" sz="1400" b="0" i="1" dirty="0">
                <a:solidFill>
                  <a:schemeClr val="accent2">
                    <a:lumMod val="75000"/>
                  </a:schemeClr>
                </a:solidFill>
              </a:rPr>
              <a:t>, C., </a:t>
            </a:r>
            <a:r>
              <a:rPr lang="pl-PL" sz="1400" b="0" i="1" dirty="0" err="1">
                <a:solidFill>
                  <a:schemeClr val="accent2">
                    <a:lumMod val="75000"/>
                  </a:schemeClr>
                </a:solidFill>
              </a:rPr>
              <a:t>Poveda</a:t>
            </a:r>
            <a:r>
              <a:rPr lang="pl-PL" sz="1400" b="0" i="1" dirty="0">
                <a:solidFill>
                  <a:schemeClr val="accent2">
                    <a:lumMod val="75000"/>
                  </a:schemeClr>
                </a:solidFill>
              </a:rPr>
              <a:t>, R., </a:t>
            </a:r>
            <a:r>
              <a:rPr lang="pl-PL" sz="1400" b="0" i="1" dirty="0" err="1">
                <a:solidFill>
                  <a:schemeClr val="accent2">
                    <a:lumMod val="75000"/>
                  </a:schemeClr>
                </a:solidFill>
              </a:rPr>
              <a:t>Prat</a:t>
            </a:r>
            <a:r>
              <a:rPr lang="pl-PL" sz="1400" b="0" i="1" dirty="0">
                <a:solidFill>
                  <a:schemeClr val="accent2">
                    <a:lumMod val="75000"/>
                  </a:schemeClr>
                </a:solidFill>
              </a:rPr>
              <a:t>, J. </a:t>
            </a:r>
            <a:r>
              <a:rPr lang="pl-PL" sz="1400" b="0" i="1" dirty="0" err="1">
                <a:solidFill>
                  <a:schemeClr val="accent2">
                    <a:lumMod val="75000"/>
                  </a:schemeClr>
                </a:solidFill>
              </a:rPr>
              <a:t>Quantitative</a:t>
            </a:r>
            <a:r>
              <a:rPr lang="pl-PL" sz="1400" b="0" i="1" dirty="0">
                <a:solidFill>
                  <a:schemeClr val="accent2">
                    <a:lumMod val="75000"/>
                  </a:schemeClr>
                </a:solidFill>
              </a:rPr>
              <a:t> </a:t>
            </a:r>
            <a:r>
              <a:rPr lang="pl-PL" sz="1400" b="0" i="1" dirty="0" err="1">
                <a:solidFill>
                  <a:schemeClr val="accent2">
                    <a:lumMod val="75000"/>
                  </a:schemeClr>
                </a:solidFill>
              </a:rPr>
              <a:t>assessment</a:t>
            </a:r>
            <a:r>
              <a:rPr lang="pl-PL" sz="1400" b="0" i="1" dirty="0">
                <a:solidFill>
                  <a:schemeClr val="accent2">
                    <a:lumMod val="75000"/>
                  </a:schemeClr>
                </a:solidFill>
              </a:rPr>
              <a:t> of </a:t>
            </a:r>
            <a:r>
              <a:rPr lang="pl-PL" sz="1400" b="0" i="1" dirty="0" err="1">
                <a:solidFill>
                  <a:schemeClr val="accent2">
                    <a:lumMod val="75000"/>
                  </a:schemeClr>
                </a:solidFill>
              </a:rPr>
              <a:t>gait</a:t>
            </a:r>
            <a:r>
              <a:rPr lang="pl-PL" sz="1400" b="0" i="1" dirty="0">
                <a:solidFill>
                  <a:schemeClr val="accent2">
                    <a:lumMod val="75000"/>
                  </a:schemeClr>
                </a:solidFill>
              </a:rPr>
              <a:t> </a:t>
            </a:r>
            <a:r>
              <a:rPr lang="pl-PL" sz="1400" b="0" i="1" dirty="0" err="1">
                <a:solidFill>
                  <a:schemeClr val="accent2">
                    <a:lumMod val="75000"/>
                  </a:schemeClr>
                </a:solidFill>
              </a:rPr>
              <a:t>deviation</a:t>
            </a:r>
            <a:r>
              <a:rPr lang="pl-PL" sz="1400" b="0" i="1" dirty="0">
                <a:solidFill>
                  <a:schemeClr val="accent2">
                    <a:lumMod val="75000"/>
                  </a:schemeClr>
                </a:solidFill>
              </a:rPr>
              <a:t>: </a:t>
            </a:r>
            <a:r>
              <a:rPr lang="pl-PL" sz="1400" b="0" i="1" dirty="0" err="1">
                <a:solidFill>
                  <a:schemeClr val="accent2">
                    <a:lumMod val="75000"/>
                  </a:schemeClr>
                </a:solidFill>
              </a:rPr>
              <a:t>contribution</a:t>
            </a:r>
            <a:r>
              <a:rPr lang="pl-PL" sz="1400" b="0" i="1" dirty="0">
                <a:solidFill>
                  <a:schemeClr val="accent2">
                    <a:lumMod val="75000"/>
                  </a:schemeClr>
                </a:solidFill>
              </a:rPr>
              <a:t> to the </a:t>
            </a:r>
            <a:r>
              <a:rPr lang="pl-PL" sz="1400" b="0" i="1" dirty="0" err="1">
                <a:solidFill>
                  <a:schemeClr val="accent2">
                    <a:lumMod val="75000"/>
                  </a:schemeClr>
                </a:solidFill>
              </a:rPr>
              <a:t>objective</a:t>
            </a:r>
            <a:r>
              <a:rPr lang="pl-PL" sz="1400" b="0" i="1" dirty="0">
                <a:solidFill>
                  <a:schemeClr val="accent2">
                    <a:lumMod val="75000"/>
                  </a:schemeClr>
                </a:solidFill>
              </a:rPr>
              <a:t> </a:t>
            </a:r>
            <a:r>
              <a:rPr lang="pl-PL" sz="1400" b="0" i="1" dirty="0" err="1">
                <a:solidFill>
                  <a:schemeClr val="accent2">
                    <a:lumMod val="75000"/>
                  </a:schemeClr>
                </a:solidFill>
              </a:rPr>
              <a:t>mesurement</a:t>
            </a:r>
            <a:r>
              <a:rPr lang="pl-PL" sz="1400" b="0" i="1" dirty="0">
                <a:solidFill>
                  <a:schemeClr val="accent2">
                    <a:lumMod val="75000"/>
                  </a:schemeClr>
                </a:solidFill>
              </a:rPr>
              <a:t> of </a:t>
            </a:r>
            <a:r>
              <a:rPr lang="pl-PL" sz="1400" b="0" i="1" dirty="0" err="1">
                <a:solidFill>
                  <a:schemeClr val="accent2">
                    <a:lumMod val="75000"/>
                  </a:schemeClr>
                </a:solidFill>
              </a:rPr>
              <a:t>disability</a:t>
            </a:r>
            <a:r>
              <a:rPr lang="pl-PL" sz="1400" b="0" i="1" dirty="0">
                <a:solidFill>
                  <a:schemeClr val="accent2">
                    <a:lumMod val="75000"/>
                  </a:schemeClr>
                </a:solidFill>
              </a:rPr>
              <a:t>. </a:t>
            </a:r>
            <a:r>
              <a:rPr lang="pl-PL" sz="1400" b="0" i="1" dirty="0" err="1">
                <a:solidFill>
                  <a:schemeClr val="accent2">
                    <a:lumMod val="75000"/>
                  </a:schemeClr>
                </a:solidFill>
              </a:rPr>
              <a:t>Gait</a:t>
            </a:r>
            <a:r>
              <a:rPr lang="pl-PL" sz="1400" b="0" i="1" dirty="0">
                <a:solidFill>
                  <a:schemeClr val="accent2">
                    <a:lumMod val="75000"/>
                  </a:schemeClr>
                </a:solidFill>
              </a:rPr>
              <a:t> and </a:t>
            </a:r>
            <a:r>
              <a:rPr lang="pl-PL" sz="1400" b="0" i="1" dirty="0" err="1">
                <a:solidFill>
                  <a:schemeClr val="accent2">
                    <a:lumMod val="75000"/>
                  </a:schemeClr>
                </a:solidFill>
              </a:rPr>
              <a:t>Posture</a:t>
            </a:r>
            <a:r>
              <a:rPr lang="pl-PL" sz="1400" b="0" i="1" dirty="0">
                <a:solidFill>
                  <a:schemeClr val="accent2">
                    <a:lumMod val="75000"/>
                  </a:schemeClr>
                </a:solidFill>
              </a:rPr>
              <a:t>, 2000; 11(3): 191 – 19</a:t>
            </a:r>
          </a:p>
          <a:p>
            <a:pPr>
              <a:spcBef>
                <a:spcPts val="1200"/>
              </a:spcBef>
              <a:defRPr/>
            </a:pPr>
            <a:r>
              <a:rPr lang="pl-PL" sz="1400" b="0" i="1" dirty="0" err="1">
                <a:solidFill>
                  <a:schemeClr val="accent2">
                    <a:lumMod val="75000"/>
                  </a:schemeClr>
                </a:solidFill>
              </a:rPr>
              <a:t>Lefèvre-Colau</a:t>
            </a:r>
            <a:r>
              <a:rPr lang="pl-PL" sz="1400" b="0" i="1" dirty="0">
                <a:solidFill>
                  <a:schemeClr val="accent2">
                    <a:lumMod val="75000"/>
                  </a:schemeClr>
                </a:solidFill>
              </a:rPr>
              <a:t> MM, </a:t>
            </a:r>
            <a:r>
              <a:rPr lang="pl-PL" sz="1400" b="0" i="1" dirty="0" err="1">
                <a:solidFill>
                  <a:schemeClr val="accent2">
                    <a:lumMod val="75000"/>
                  </a:schemeClr>
                </a:solidFill>
              </a:rPr>
              <a:t>Nguyen</a:t>
            </a:r>
            <a:r>
              <a:rPr lang="pl-PL" sz="1400" b="0" i="1" dirty="0">
                <a:solidFill>
                  <a:schemeClr val="accent2">
                    <a:lumMod val="75000"/>
                  </a:schemeClr>
                </a:solidFill>
              </a:rPr>
              <a:t> C, </a:t>
            </a:r>
            <a:r>
              <a:rPr lang="pl-PL" sz="1400" b="0" i="1" dirty="0" err="1">
                <a:solidFill>
                  <a:schemeClr val="accent2">
                    <a:lumMod val="75000"/>
                  </a:schemeClr>
                </a:solidFill>
              </a:rPr>
              <a:t>Palazzo</a:t>
            </a:r>
            <a:r>
              <a:rPr lang="pl-PL" sz="1400" b="0" i="1" dirty="0">
                <a:solidFill>
                  <a:schemeClr val="accent2">
                    <a:lumMod val="75000"/>
                  </a:schemeClr>
                </a:solidFill>
              </a:rPr>
              <a:t> C, </a:t>
            </a:r>
            <a:r>
              <a:rPr lang="pl-PL" sz="1400" b="0" i="1" dirty="0" err="1">
                <a:solidFill>
                  <a:schemeClr val="accent2">
                    <a:lumMod val="75000"/>
                  </a:schemeClr>
                </a:solidFill>
              </a:rPr>
              <a:t>Srour</a:t>
            </a:r>
            <a:r>
              <a:rPr lang="pl-PL" sz="1400" b="0" i="1" dirty="0">
                <a:solidFill>
                  <a:schemeClr val="accent2">
                    <a:lumMod val="75000"/>
                  </a:schemeClr>
                </a:solidFill>
              </a:rPr>
              <a:t> F, Paris G, </a:t>
            </a:r>
            <a:r>
              <a:rPr lang="pl-PL" sz="1400" b="0" i="1" dirty="0" err="1">
                <a:solidFill>
                  <a:schemeClr val="accent2">
                    <a:lumMod val="75000"/>
                  </a:schemeClr>
                </a:solidFill>
              </a:rPr>
              <a:t>Vuillemin</a:t>
            </a:r>
            <a:r>
              <a:rPr lang="pl-PL" sz="1400" b="0" i="1" dirty="0">
                <a:solidFill>
                  <a:schemeClr val="accent2">
                    <a:lumMod val="75000"/>
                  </a:schemeClr>
                </a:solidFill>
              </a:rPr>
              <a:t> V, </a:t>
            </a:r>
            <a:r>
              <a:rPr lang="pl-PL" sz="1400" b="0" i="1" dirty="0" err="1">
                <a:solidFill>
                  <a:schemeClr val="accent2">
                    <a:lumMod val="75000"/>
                  </a:schemeClr>
                </a:solidFill>
              </a:rPr>
              <a:t>Poiraudeau</a:t>
            </a:r>
            <a:r>
              <a:rPr lang="pl-PL" sz="1400" b="0" i="1" dirty="0">
                <a:solidFill>
                  <a:schemeClr val="accent2">
                    <a:lumMod val="75000"/>
                  </a:schemeClr>
                </a:solidFill>
              </a:rPr>
              <a:t> S, Roby-</a:t>
            </a:r>
            <a:r>
              <a:rPr lang="pl-PL" sz="1400" b="0" i="1" dirty="0" err="1">
                <a:solidFill>
                  <a:schemeClr val="accent2">
                    <a:lumMod val="75000"/>
                  </a:schemeClr>
                </a:solidFill>
              </a:rPr>
              <a:t>Brami</a:t>
            </a:r>
            <a:r>
              <a:rPr lang="pl-PL" sz="1400" b="0" i="1" dirty="0">
                <a:solidFill>
                  <a:schemeClr val="accent2">
                    <a:lumMod val="75000"/>
                  </a:schemeClr>
                </a:solidFill>
              </a:rPr>
              <a:t> A, </a:t>
            </a:r>
            <a:r>
              <a:rPr lang="pl-PL" sz="1400" b="0" i="1" dirty="0" err="1">
                <a:solidFill>
                  <a:schemeClr val="accent2">
                    <a:lumMod val="75000"/>
                  </a:schemeClr>
                </a:solidFill>
              </a:rPr>
              <a:t>Roren</a:t>
            </a:r>
            <a:r>
              <a:rPr lang="pl-PL" sz="1400" b="0" i="1" dirty="0">
                <a:solidFill>
                  <a:schemeClr val="accent2">
                    <a:lumMod val="75000"/>
                  </a:schemeClr>
                </a:solidFill>
              </a:rPr>
              <a:t> A. </a:t>
            </a:r>
            <a:r>
              <a:rPr lang="pl-PL" sz="1400" b="0" i="1" dirty="0" err="1">
                <a:solidFill>
                  <a:schemeClr val="accent2">
                    <a:lumMod val="75000"/>
                  </a:schemeClr>
                </a:solidFill>
              </a:rPr>
              <a:t>Kinematic</a:t>
            </a:r>
            <a:r>
              <a:rPr lang="pl-PL" sz="1400" b="0" i="1" dirty="0">
                <a:solidFill>
                  <a:schemeClr val="accent2">
                    <a:lumMod val="75000"/>
                  </a:schemeClr>
                </a:solidFill>
              </a:rPr>
              <a:t> </a:t>
            </a:r>
            <a:r>
              <a:rPr lang="pl-PL" sz="1400" b="0" i="1" dirty="0" err="1">
                <a:solidFill>
                  <a:schemeClr val="accent2">
                    <a:lumMod val="75000"/>
                  </a:schemeClr>
                </a:solidFill>
              </a:rPr>
              <a:t>patterns</a:t>
            </a:r>
            <a:r>
              <a:rPr lang="pl-PL" sz="1400" b="0" i="1" dirty="0">
                <a:solidFill>
                  <a:schemeClr val="accent2">
                    <a:lumMod val="75000"/>
                  </a:schemeClr>
                </a:solidFill>
              </a:rPr>
              <a:t> in </a:t>
            </a:r>
            <a:r>
              <a:rPr lang="pl-PL" sz="1400" b="0" i="1" dirty="0" err="1">
                <a:solidFill>
                  <a:schemeClr val="accent2">
                    <a:lumMod val="75000"/>
                  </a:schemeClr>
                </a:solidFill>
              </a:rPr>
              <a:t>normal</a:t>
            </a:r>
            <a:r>
              <a:rPr lang="pl-PL" sz="1400" b="0" i="1" dirty="0">
                <a:solidFill>
                  <a:schemeClr val="accent2">
                    <a:lumMod val="75000"/>
                  </a:schemeClr>
                </a:solidFill>
              </a:rPr>
              <a:t> and </a:t>
            </a:r>
            <a:r>
              <a:rPr lang="pl-PL" sz="1400" b="0" i="1" dirty="0" err="1">
                <a:solidFill>
                  <a:schemeClr val="accent2">
                    <a:lumMod val="75000"/>
                  </a:schemeClr>
                </a:solidFill>
              </a:rPr>
              <a:t>degenerative</a:t>
            </a:r>
            <a:r>
              <a:rPr lang="pl-PL" sz="1400" b="0" i="1" dirty="0">
                <a:solidFill>
                  <a:schemeClr val="accent2">
                    <a:lumMod val="75000"/>
                  </a:schemeClr>
                </a:solidFill>
              </a:rPr>
              <a:t> </a:t>
            </a:r>
            <a:r>
              <a:rPr lang="pl-PL" sz="1400" b="0" i="1" dirty="0" err="1">
                <a:solidFill>
                  <a:schemeClr val="accent2">
                    <a:lumMod val="75000"/>
                  </a:schemeClr>
                </a:solidFill>
              </a:rPr>
              <a:t>shoulders</a:t>
            </a:r>
            <a:r>
              <a:rPr lang="pl-PL" sz="1400" b="0" i="1" dirty="0">
                <a:solidFill>
                  <a:schemeClr val="accent2">
                    <a:lumMod val="75000"/>
                  </a:schemeClr>
                </a:solidFill>
              </a:rPr>
              <a:t>. Part II: </a:t>
            </a:r>
            <a:r>
              <a:rPr lang="pl-PL" sz="1400" b="0" i="1" dirty="0" err="1">
                <a:solidFill>
                  <a:schemeClr val="accent2">
                    <a:lumMod val="75000"/>
                  </a:schemeClr>
                </a:solidFill>
              </a:rPr>
              <a:t>Review</a:t>
            </a:r>
            <a:r>
              <a:rPr lang="pl-PL" sz="1400" b="0" i="1" dirty="0">
                <a:solidFill>
                  <a:schemeClr val="accent2">
                    <a:lumMod val="75000"/>
                  </a:schemeClr>
                </a:solidFill>
              </a:rPr>
              <a:t> of 3-D </a:t>
            </a:r>
            <a:r>
              <a:rPr lang="pl-PL" sz="1400" b="0" i="1" dirty="0" err="1">
                <a:solidFill>
                  <a:schemeClr val="accent2">
                    <a:lumMod val="75000"/>
                  </a:schemeClr>
                </a:solidFill>
              </a:rPr>
              <a:t>scapular</a:t>
            </a:r>
            <a:r>
              <a:rPr lang="pl-PL" sz="1400" b="0" i="1" dirty="0">
                <a:solidFill>
                  <a:schemeClr val="accent2">
                    <a:lumMod val="75000"/>
                  </a:schemeClr>
                </a:solidFill>
              </a:rPr>
              <a:t> </a:t>
            </a:r>
            <a:r>
              <a:rPr lang="pl-PL" sz="1400" b="0" i="1" dirty="0" err="1">
                <a:solidFill>
                  <a:schemeClr val="accent2">
                    <a:lumMod val="75000"/>
                  </a:schemeClr>
                </a:solidFill>
              </a:rPr>
              <a:t>kinematic</a:t>
            </a:r>
            <a:r>
              <a:rPr lang="pl-PL" sz="1400" b="0" i="1" dirty="0">
                <a:solidFill>
                  <a:schemeClr val="accent2">
                    <a:lumMod val="75000"/>
                  </a:schemeClr>
                </a:solidFill>
              </a:rPr>
              <a:t> </a:t>
            </a:r>
            <a:r>
              <a:rPr lang="pl-PL" sz="1400" b="0" i="1" dirty="0" err="1">
                <a:solidFill>
                  <a:schemeClr val="accent2">
                    <a:lumMod val="75000"/>
                  </a:schemeClr>
                </a:solidFill>
              </a:rPr>
              <a:t>patterns</a:t>
            </a:r>
            <a:r>
              <a:rPr lang="pl-PL" sz="1400" b="0" i="1" dirty="0">
                <a:solidFill>
                  <a:schemeClr val="accent2">
                    <a:lumMod val="75000"/>
                  </a:schemeClr>
                </a:solidFill>
              </a:rPr>
              <a:t> in </a:t>
            </a:r>
            <a:r>
              <a:rPr lang="pl-PL" sz="1400" b="0" i="1" dirty="0" err="1">
                <a:solidFill>
                  <a:schemeClr val="accent2">
                    <a:lumMod val="75000"/>
                  </a:schemeClr>
                </a:solidFill>
              </a:rPr>
              <a:t>patients</a:t>
            </a:r>
            <a:r>
              <a:rPr lang="pl-PL" sz="1400" b="0" i="1" dirty="0">
                <a:solidFill>
                  <a:schemeClr val="accent2">
                    <a:lumMod val="75000"/>
                  </a:schemeClr>
                </a:solidFill>
              </a:rPr>
              <a:t> with </a:t>
            </a:r>
            <a:r>
              <a:rPr lang="pl-PL" sz="1400" b="0" i="1" dirty="0" err="1">
                <a:solidFill>
                  <a:schemeClr val="accent2">
                    <a:lumMod val="75000"/>
                  </a:schemeClr>
                </a:solidFill>
              </a:rPr>
              <a:t>shoulder</a:t>
            </a:r>
            <a:r>
              <a:rPr lang="pl-PL" sz="1400" b="0" i="1" dirty="0">
                <a:solidFill>
                  <a:schemeClr val="accent2">
                    <a:lumMod val="75000"/>
                  </a:schemeClr>
                </a:solidFill>
              </a:rPr>
              <a:t> </a:t>
            </a:r>
            <a:r>
              <a:rPr lang="pl-PL" sz="1400" b="0" i="1" dirty="0" err="1">
                <a:solidFill>
                  <a:schemeClr val="accent2">
                    <a:lumMod val="75000"/>
                  </a:schemeClr>
                </a:solidFill>
              </a:rPr>
              <a:t>pain</a:t>
            </a:r>
            <a:r>
              <a:rPr lang="pl-PL" sz="1400" b="0" i="1" dirty="0">
                <a:solidFill>
                  <a:schemeClr val="accent2">
                    <a:lumMod val="75000"/>
                  </a:schemeClr>
                </a:solidFill>
              </a:rPr>
              <a:t>, and </a:t>
            </a:r>
            <a:r>
              <a:rPr lang="pl-PL" sz="1400" b="0" i="1" dirty="0" err="1">
                <a:solidFill>
                  <a:schemeClr val="accent2">
                    <a:lumMod val="75000"/>
                  </a:schemeClr>
                </a:solidFill>
              </a:rPr>
              <a:t>clinical</a:t>
            </a:r>
            <a:r>
              <a:rPr lang="pl-PL" sz="1400" b="0" i="1" dirty="0">
                <a:solidFill>
                  <a:schemeClr val="accent2">
                    <a:lumMod val="75000"/>
                  </a:schemeClr>
                </a:solidFill>
              </a:rPr>
              <a:t> </a:t>
            </a:r>
            <a:r>
              <a:rPr lang="pl-PL" sz="1400" b="0" i="1" dirty="0" err="1">
                <a:solidFill>
                  <a:schemeClr val="accent2">
                    <a:lumMod val="75000"/>
                  </a:schemeClr>
                </a:solidFill>
              </a:rPr>
              <a:t>implications</a:t>
            </a:r>
            <a:r>
              <a:rPr lang="pl-PL" sz="1400" b="0" i="1" dirty="0">
                <a:solidFill>
                  <a:schemeClr val="accent2">
                    <a:lumMod val="75000"/>
                  </a:schemeClr>
                </a:solidFill>
              </a:rPr>
              <a:t>. Ann </a:t>
            </a:r>
            <a:r>
              <a:rPr lang="pl-PL" sz="1400" b="0" i="1" dirty="0" err="1">
                <a:solidFill>
                  <a:schemeClr val="accent2">
                    <a:lumMod val="75000"/>
                  </a:schemeClr>
                </a:solidFill>
              </a:rPr>
              <a:t>Phys</a:t>
            </a:r>
            <a:r>
              <a:rPr lang="pl-PL" sz="1400" b="0" i="1" dirty="0">
                <a:solidFill>
                  <a:schemeClr val="accent2">
                    <a:lumMod val="75000"/>
                  </a:schemeClr>
                </a:solidFill>
              </a:rPr>
              <a:t> </a:t>
            </a:r>
            <a:r>
              <a:rPr lang="pl-PL" sz="1400" b="0" i="1" dirty="0" err="1">
                <a:solidFill>
                  <a:schemeClr val="accent2">
                    <a:lumMod val="75000"/>
                  </a:schemeClr>
                </a:solidFill>
              </a:rPr>
              <a:t>Rehabil</a:t>
            </a:r>
            <a:r>
              <a:rPr lang="pl-PL" sz="1400" b="0" i="1" dirty="0">
                <a:solidFill>
                  <a:schemeClr val="accent2">
                    <a:lumMod val="75000"/>
                  </a:schemeClr>
                </a:solidFill>
              </a:rPr>
              <a:t> Med. 2018 Jan;61(1):46-53. doi: 10.1016/j.rehab.2017.09.002. </a:t>
            </a:r>
            <a:r>
              <a:rPr lang="pl-PL" sz="1400" b="0" i="1" dirty="0" err="1">
                <a:solidFill>
                  <a:schemeClr val="accent2">
                    <a:lumMod val="75000"/>
                  </a:schemeClr>
                </a:solidFill>
              </a:rPr>
              <a:t>Epub</a:t>
            </a:r>
            <a:r>
              <a:rPr lang="pl-PL" sz="1400" b="0" i="1" dirty="0">
                <a:solidFill>
                  <a:schemeClr val="accent2">
                    <a:lumMod val="75000"/>
                  </a:schemeClr>
                </a:solidFill>
              </a:rPr>
              <a:t> 2017 </a:t>
            </a:r>
            <a:r>
              <a:rPr lang="pl-PL" sz="1400" b="0" i="1" dirty="0" err="1">
                <a:solidFill>
                  <a:schemeClr val="accent2">
                    <a:lumMod val="75000"/>
                  </a:schemeClr>
                </a:solidFill>
              </a:rPr>
              <a:t>Oct</a:t>
            </a:r>
            <a:r>
              <a:rPr lang="pl-PL" sz="1400" b="0" i="1" dirty="0">
                <a:solidFill>
                  <a:schemeClr val="accent2">
                    <a:lumMod val="75000"/>
                  </a:schemeClr>
                </a:solidFill>
              </a:rPr>
              <a:t> 5. PMID: 28987866.</a:t>
            </a:r>
          </a:p>
          <a:p>
            <a:pPr>
              <a:spcBef>
                <a:spcPts val="1200"/>
              </a:spcBef>
              <a:defRPr/>
            </a:pPr>
            <a:r>
              <a:rPr lang="pl-PL" sz="1400" b="0" i="1" dirty="0" err="1">
                <a:solidFill>
                  <a:schemeClr val="accent2">
                    <a:lumMod val="75000"/>
                  </a:schemeClr>
                </a:solidFill>
              </a:rPr>
              <a:t>López-Pascual</a:t>
            </a:r>
            <a:r>
              <a:rPr lang="pl-PL" sz="1400" b="0" i="1" dirty="0">
                <a:solidFill>
                  <a:schemeClr val="accent2">
                    <a:lumMod val="75000"/>
                  </a:schemeClr>
                </a:solidFill>
              </a:rPr>
              <a:t>, J., </a:t>
            </a:r>
            <a:r>
              <a:rPr lang="pl-PL" sz="1400" b="0" i="1" dirty="0" err="1">
                <a:solidFill>
                  <a:schemeClr val="accent2">
                    <a:lumMod val="75000"/>
                  </a:schemeClr>
                </a:solidFill>
              </a:rPr>
              <a:t>Page</a:t>
            </a:r>
            <a:r>
              <a:rPr lang="pl-PL" sz="1400" b="0" i="1" dirty="0">
                <a:solidFill>
                  <a:schemeClr val="accent2">
                    <a:lumMod val="75000"/>
                  </a:schemeClr>
                </a:solidFill>
              </a:rPr>
              <a:t>, A., </a:t>
            </a:r>
            <a:r>
              <a:rPr lang="pl-PL" sz="1400" b="0" i="1" dirty="0" err="1">
                <a:solidFill>
                  <a:schemeClr val="accent2">
                    <a:lumMod val="75000"/>
                  </a:schemeClr>
                </a:solidFill>
              </a:rPr>
              <a:t>Serra-Añó</a:t>
            </a:r>
            <a:r>
              <a:rPr lang="pl-PL" sz="1400" b="0" i="1" dirty="0">
                <a:solidFill>
                  <a:schemeClr val="accent2">
                    <a:lumMod val="75000"/>
                  </a:schemeClr>
                </a:solidFill>
              </a:rPr>
              <a:t>, P. </a:t>
            </a:r>
            <a:r>
              <a:rPr lang="pl-PL" sz="1400" b="0" i="1" dirty="0" err="1">
                <a:solidFill>
                  <a:schemeClr val="accent2">
                    <a:lumMod val="75000"/>
                  </a:schemeClr>
                </a:solidFill>
              </a:rPr>
              <a:t>Dynamic</a:t>
            </a:r>
            <a:r>
              <a:rPr lang="pl-PL" sz="1400" b="0" i="1" dirty="0">
                <a:solidFill>
                  <a:schemeClr val="accent2">
                    <a:lumMod val="75000"/>
                  </a:schemeClr>
                </a:solidFill>
              </a:rPr>
              <a:t> </a:t>
            </a:r>
            <a:r>
              <a:rPr lang="pl-PL" sz="1400" b="0" i="1" dirty="0" err="1">
                <a:solidFill>
                  <a:schemeClr val="accent2">
                    <a:lumMod val="75000"/>
                  </a:schemeClr>
                </a:solidFill>
              </a:rPr>
              <a:t>thoracohumeral</a:t>
            </a:r>
            <a:r>
              <a:rPr lang="pl-PL" sz="1400" b="0" i="1" dirty="0">
                <a:solidFill>
                  <a:schemeClr val="accent2">
                    <a:lumMod val="75000"/>
                  </a:schemeClr>
                </a:solidFill>
              </a:rPr>
              <a:t> </a:t>
            </a:r>
            <a:r>
              <a:rPr lang="pl-PL" sz="1400" b="0" i="1" dirty="0" err="1">
                <a:solidFill>
                  <a:schemeClr val="accent2">
                    <a:lumMod val="75000"/>
                  </a:schemeClr>
                </a:solidFill>
              </a:rPr>
              <a:t>kinematics</a:t>
            </a:r>
            <a:r>
              <a:rPr lang="pl-PL" sz="1400" b="0" i="1" dirty="0">
                <a:solidFill>
                  <a:schemeClr val="accent2">
                    <a:lumMod val="75000"/>
                  </a:schemeClr>
                </a:solidFill>
              </a:rPr>
              <a:t> </a:t>
            </a:r>
            <a:r>
              <a:rPr lang="pl-PL" sz="1400" b="0" i="1" dirty="0" err="1">
                <a:solidFill>
                  <a:schemeClr val="accent2">
                    <a:lumMod val="75000"/>
                  </a:schemeClr>
                </a:solidFill>
              </a:rPr>
              <a:t>are</a:t>
            </a:r>
            <a:r>
              <a:rPr lang="pl-PL" sz="1400" b="0" i="1" dirty="0">
                <a:solidFill>
                  <a:schemeClr val="accent2">
                    <a:lumMod val="75000"/>
                  </a:schemeClr>
                </a:solidFill>
              </a:rPr>
              <a:t> dependent upon the </a:t>
            </a:r>
            <a:r>
              <a:rPr lang="pl-PL" sz="1400" b="0" i="1" dirty="0" err="1">
                <a:solidFill>
                  <a:schemeClr val="accent2">
                    <a:lumMod val="75000"/>
                  </a:schemeClr>
                </a:solidFill>
              </a:rPr>
              <a:t>etiology</a:t>
            </a:r>
            <a:r>
              <a:rPr lang="pl-PL" sz="1400" b="0" i="1" dirty="0">
                <a:solidFill>
                  <a:schemeClr val="accent2">
                    <a:lumMod val="75000"/>
                  </a:schemeClr>
                </a:solidFill>
              </a:rPr>
              <a:t> of the </a:t>
            </a:r>
            <a:r>
              <a:rPr lang="pl-PL" sz="1400" b="0" i="1" dirty="0" err="1">
                <a:solidFill>
                  <a:schemeClr val="accent2">
                    <a:lumMod val="75000"/>
                  </a:schemeClr>
                </a:solidFill>
              </a:rPr>
              <a:t>shoulder</a:t>
            </a:r>
            <a:r>
              <a:rPr lang="pl-PL" sz="1400" b="0" i="1" dirty="0">
                <a:solidFill>
                  <a:schemeClr val="accent2">
                    <a:lumMod val="75000"/>
                  </a:schemeClr>
                </a:solidFill>
              </a:rPr>
              <a:t> </a:t>
            </a:r>
            <a:r>
              <a:rPr lang="pl-PL" sz="1400" b="0" i="1" dirty="0" err="1">
                <a:solidFill>
                  <a:schemeClr val="accent2">
                    <a:lumMod val="75000"/>
                  </a:schemeClr>
                </a:solidFill>
              </a:rPr>
              <a:t>injury</a:t>
            </a:r>
            <a:r>
              <a:rPr lang="pl-PL" sz="1400" b="0" i="1" dirty="0">
                <a:solidFill>
                  <a:schemeClr val="accent2">
                    <a:lumMod val="75000"/>
                  </a:schemeClr>
                </a:solidFill>
              </a:rPr>
              <a:t>. </a:t>
            </a:r>
            <a:r>
              <a:rPr lang="pl-PL" sz="1400" b="0" i="1" dirty="0" err="1">
                <a:solidFill>
                  <a:schemeClr val="accent2">
                    <a:lumMod val="75000"/>
                  </a:schemeClr>
                </a:solidFill>
              </a:rPr>
              <a:t>PLoS</a:t>
            </a:r>
            <a:r>
              <a:rPr lang="pl-PL" sz="1400" b="0" i="1" dirty="0">
                <a:solidFill>
                  <a:schemeClr val="accent2">
                    <a:lumMod val="75000"/>
                  </a:schemeClr>
                </a:solidFill>
              </a:rPr>
              <a:t> ONE 12(8): e0183954, https://doi.org/10.1371/journal.pone.0183954.</a:t>
            </a:r>
          </a:p>
          <a:p>
            <a:pPr>
              <a:spcBef>
                <a:spcPts val="1200"/>
              </a:spcBef>
              <a:defRPr/>
            </a:pPr>
            <a:r>
              <a:rPr lang="pl-PL" sz="1400" b="0" i="1" dirty="0" err="1">
                <a:solidFill>
                  <a:schemeClr val="accent2">
                    <a:lumMod val="75000"/>
                  </a:schemeClr>
                </a:solidFill>
              </a:rPr>
              <a:t>Malagelada</a:t>
            </a:r>
            <a:r>
              <a:rPr lang="pl-PL" sz="1400" b="0" i="1" dirty="0">
                <a:solidFill>
                  <a:schemeClr val="accent2">
                    <a:lumMod val="75000"/>
                  </a:schemeClr>
                </a:solidFill>
              </a:rPr>
              <a:t>, F., Amin del Carmen, V., </a:t>
            </a:r>
            <a:r>
              <a:rPr lang="pl-PL" sz="1400" b="0" i="1" dirty="0" err="1">
                <a:solidFill>
                  <a:schemeClr val="accent2">
                    <a:lumMod val="75000"/>
                  </a:schemeClr>
                </a:solidFill>
              </a:rPr>
              <a:t>Barke</a:t>
            </a:r>
            <a:r>
              <a:rPr lang="pl-PL" sz="1400" b="0" i="1" dirty="0">
                <a:solidFill>
                  <a:schemeClr val="accent2">
                    <a:lumMod val="75000"/>
                  </a:schemeClr>
                </a:solidFill>
              </a:rPr>
              <a:t>, S.J., </a:t>
            </a:r>
            <a:r>
              <a:rPr lang="pl-PL" sz="1400" b="0" i="1" dirty="0" err="1">
                <a:solidFill>
                  <a:schemeClr val="accent2">
                    <a:lumMod val="75000"/>
                  </a:schemeClr>
                </a:solidFill>
              </a:rPr>
              <a:t>Cano</a:t>
            </a:r>
            <a:r>
              <a:rPr lang="pl-PL" sz="1400" b="0" i="1" dirty="0">
                <a:solidFill>
                  <a:schemeClr val="accent2">
                    <a:lumMod val="75000"/>
                  </a:schemeClr>
                </a:solidFill>
              </a:rPr>
              <a:t> </a:t>
            </a:r>
            <a:r>
              <a:rPr lang="pl-PL" sz="1400" b="0" i="1" dirty="0" err="1">
                <a:solidFill>
                  <a:schemeClr val="accent2">
                    <a:lumMod val="75000"/>
                  </a:schemeClr>
                </a:solidFill>
              </a:rPr>
              <a:t>Guirao</a:t>
            </a:r>
            <a:r>
              <a:rPr lang="pl-PL" sz="1400" b="0" i="1" dirty="0">
                <a:solidFill>
                  <a:schemeClr val="accent2">
                    <a:lumMod val="75000"/>
                  </a:schemeClr>
                </a:solidFill>
              </a:rPr>
              <a:t>, LL., </a:t>
            </a:r>
            <a:r>
              <a:rPr lang="pl-PL" sz="1400" b="0" i="1" dirty="0" err="1">
                <a:solidFill>
                  <a:schemeClr val="accent2">
                    <a:lumMod val="75000"/>
                  </a:schemeClr>
                </a:solidFill>
              </a:rPr>
              <a:t>Cobo</a:t>
            </a:r>
            <a:r>
              <a:rPr lang="pl-PL" sz="1400" b="0" i="1" dirty="0">
                <a:solidFill>
                  <a:schemeClr val="accent2">
                    <a:lumMod val="75000"/>
                  </a:schemeClr>
                </a:solidFill>
              </a:rPr>
              <a:t> </a:t>
            </a:r>
            <a:r>
              <a:rPr lang="pl-PL" sz="1400" b="0" i="1" dirty="0" err="1">
                <a:solidFill>
                  <a:schemeClr val="accent2">
                    <a:lumMod val="75000"/>
                  </a:schemeClr>
                </a:solidFill>
              </a:rPr>
              <a:t>Pleguezuelos</a:t>
            </a:r>
            <a:r>
              <a:rPr lang="pl-PL" sz="1400" b="0" i="1" dirty="0">
                <a:solidFill>
                  <a:schemeClr val="accent2">
                    <a:lumMod val="75000"/>
                  </a:schemeClr>
                </a:solidFill>
              </a:rPr>
              <a:t>, E. The </a:t>
            </a:r>
            <a:r>
              <a:rPr lang="pl-PL" sz="1400" b="0" i="1" dirty="0" err="1">
                <a:solidFill>
                  <a:schemeClr val="accent2">
                    <a:lumMod val="75000"/>
                  </a:schemeClr>
                </a:solidFill>
              </a:rPr>
              <a:t>anterior</a:t>
            </a:r>
            <a:r>
              <a:rPr lang="pl-PL" sz="1400" b="0" i="1" dirty="0">
                <a:solidFill>
                  <a:schemeClr val="accent2">
                    <a:lumMod val="75000"/>
                  </a:schemeClr>
                </a:solidFill>
              </a:rPr>
              <a:t> mini-open </a:t>
            </a:r>
            <a:r>
              <a:rPr lang="pl-PL" sz="1400" b="0" i="1" dirty="0" err="1">
                <a:solidFill>
                  <a:schemeClr val="accent2">
                    <a:lumMod val="75000"/>
                  </a:schemeClr>
                </a:solidFill>
              </a:rPr>
              <a:t>approach</a:t>
            </a:r>
            <a:r>
              <a:rPr lang="pl-PL" sz="1400" b="0" i="1" dirty="0">
                <a:solidFill>
                  <a:schemeClr val="accent2">
                    <a:lumMod val="75000"/>
                  </a:schemeClr>
                </a:solidFill>
              </a:rPr>
              <a:t> for </a:t>
            </a:r>
            <a:r>
              <a:rPr lang="pl-PL" sz="1400" b="0" i="1" dirty="0" err="1">
                <a:solidFill>
                  <a:schemeClr val="accent2">
                    <a:lumMod val="75000"/>
                  </a:schemeClr>
                </a:solidFill>
              </a:rPr>
              <a:t>femeroacetabularr</a:t>
            </a:r>
            <a:r>
              <a:rPr lang="pl-PL" sz="1400" b="0" i="1" dirty="0">
                <a:solidFill>
                  <a:schemeClr val="accent2">
                    <a:lumMod val="75000"/>
                  </a:schemeClr>
                </a:solidFill>
              </a:rPr>
              <a:t> </a:t>
            </a:r>
            <a:r>
              <a:rPr lang="pl-PL" sz="1400" b="0" i="1" dirty="0" err="1">
                <a:solidFill>
                  <a:schemeClr val="accent2">
                    <a:lumMod val="75000"/>
                  </a:schemeClr>
                </a:solidFill>
              </a:rPr>
              <a:t>impingement</a:t>
            </a:r>
            <a:r>
              <a:rPr lang="pl-PL" sz="1400" b="0" i="1" dirty="0">
                <a:solidFill>
                  <a:schemeClr val="accent2">
                    <a:lumMod val="75000"/>
                  </a:schemeClr>
                </a:solidFill>
              </a:rPr>
              <a:t>: </a:t>
            </a:r>
            <a:r>
              <a:rPr lang="pl-PL" sz="1400" b="0" i="1" dirty="0" err="1">
                <a:solidFill>
                  <a:schemeClr val="accent2">
                    <a:lumMod val="75000"/>
                  </a:schemeClr>
                </a:solidFill>
              </a:rPr>
              <a:t>Gait</a:t>
            </a:r>
            <a:r>
              <a:rPr lang="pl-PL" sz="1400" b="0" i="1" dirty="0">
                <a:solidFill>
                  <a:schemeClr val="accent2">
                    <a:lumMod val="75000"/>
                  </a:schemeClr>
                </a:solidFill>
              </a:rPr>
              <a:t> and </a:t>
            </a:r>
            <a:r>
              <a:rPr lang="pl-PL" sz="1400" b="0" i="1" dirty="0" err="1">
                <a:solidFill>
                  <a:schemeClr val="accent2">
                    <a:lumMod val="75000"/>
                  </a:schemeClr>
                </a:solidFill>
              </a:rPr>
              <a:t>functional</a:t>
            </a:r>
            <a:r>
              <a:rPr lang="pl-PL" sz="1400" b="0" i="1" dirty="0">
                <a:solidFill>
                  <a:schemeClr val="accent2">
                    <a:lumMod val="75000"/>
                  </a:schemeClr>
                </a:solidFill>
              </a:rPr>
              <a:t> </a:t>
            </a:r>
            <a:r>
              <a:rPr lang="pl-PL" sz="1400" b="0" i="1" dirty="0" err="1">
                <a:solidFill>
                  <a:schemeClr val="accent2">
                    <a:lumMod val="75000"/>
                  </a:schemeClr>
                </a:solidFill>
              </a:rPr>
              <a:t>assessment</a:t>
            </a:r>
            <a:r>
              <a:rPr lang="pl-PL" sz="1400" b="0" i="1" dirty="0">
                <a:solidFill>
                  <a:schemeClr val="accent2">
                    <a:lumMod val="75000"/>
                  </a:schemeClr>
                </a:solidFill>
              </a:rPr>
              <a:t> </a:t>
            </a:r>
            <a:r>
              <a:rPr lang="pl-PL" sz="1400" b="0" i="1" dirty="0" err="1">
                <a:solidFill>
                  <a:schemeClr val="accent2">
                    <a:lumMod val="75000"/>
                  </a:schemeClr>
                </a:solidFill>
              </a:rPr>
              <a:t>at</a:t>
            </a:r>
            <a:r>
              <a:rPr lang="pl-PL" sz="1400" b="0" i="1" dirty="0">
                <a:solidFill>
                  <a:schemeClr val="accent2">
                    <a:lumMod val="75000"/>
                  </a:schemeClr>
                </a:solidFill>
              </a:rPr>
              <a:t> one </a:t>
            </a:r>
            <a:r>
              <a:rPr lang="pl-PL" sz="1400" b="0" i="1" dirty="0" err="1">
                <a:solidFill>
                  <a:schemeClr val="accent2">
                    <a:lumMod val="75000"/>
                  </a:schemeClr>
                </a:solidFill>
              </a:rPr>
              <a:t>year</a:t>
            </a:r>
            <a:r>
              <a:rPr lang="pl-PL" sz="1400" b="0" i="1" dirty="0">
                <a:solidFill>
                  <a:schemeClr val="accent2">
                    <a:lumMod val="75000"/>
                  </a:schemeClr>
                </a:solidFill>
              </a:rPr>
              <a:t> post-</a:t>
            </a:r>
            <a:r>
              <a:rPr lang="pl-PL" sz="1400" b="0" i="1" dirty="0" err="1">
                <a:solidFill>
                  <a:schemeClr val="accent2">
                    <a:lumMod val="75000"/>
                  </a:schemeClr>
                </a:solidFill>
              </a:rPr>
              <a:t>surgery</a:t>
            </a:r>
            <a:r>
              <a:rPr lang="pl-PL" sz="1400" b="0" i="1" dirty="0">
                <a:solidFill>
                  <a:schemeClr val="accent2">
                    <a:lumMod val="75000"/>
                  </a:schemeClr>
                </a:solidFill>
              </a:rPr>
              <a:t>. </a:t>
            </a:r>
            <a:r>
              <a:rPr lang="pl-PL" sz="1400" b="0" i="1" dirty="0" err="1">
                <a:solidFill>
                  <a:schemeClr val="accent2">
                    <a:lumMod val="75000"/>
                  </a:schemeClr>
                </a:solidFill>
              </a:rPr>
              <a:t>Annals</a:t>
            </a:r>
            <a:r>
              <a:rPr lang="pl-PL" sz="1400" b="0" i="1" dirty="0">
                <a:solidFill>
                  <a:schemeClr val="accent2">
                    <a:lumMod val="75000"/>
                  </a:schemeClr>
                </a:solidFill>
              </a:rPr>
              <a:t> of </a:t>
            </a:r>
            <a:r>
              <a:rPr lang="pl-PL" sz="1400" b="0" i="1" dirty="0" err="1">
                <a:solidFill>
                  <a:schemeClr val="accent2">
                    <a:lumMod val="75000"/>
                  </a:schemeClr>
                </a:solidFill>
              </a:rPr>
              <a:t>Physical</a:t>
            </a:r>
            <a:r>
              <a:rPr lang="pl-PL" sz="1400" b="0" i="1" dirty="0">
                <a:solidFill>
                  <a:schemeClr val="accent2">
                    <a:lumMod val="75000"/>
                  </a:schemeClr>
                </a:solidFill>
              </a:rPr>
              <a:t> and </a:t>
            </a:r>
            <a:r>
              <a:rPr lang="pl-PL" sz="1400" b="0" i="1" dirty="0" err="1">
                <a:solidFill>
                  <a:schemeClr val="accent2">
                    <a:lumMod val="75000"/>
                  </a:schemeClr>
                </a:solidFill>
              </a:rPr>
              <a:t>Rehabilitation</a:t>
            </a:r>
            <a:r>
              <a:rPr lang="pl-PL" sz="1400" b="0" i="1" dirty="0">
                <a:solidFill>
                  <a:schemeClr val="accent2">
                    <a:lumMod val="75000"/>
                  </a:schemeClr>
                </a:solidFill>
              </a:rPr>
              <a:t> </a:t>
            </a:r>
            <a:r>
              <a:rPr lang="pl-PL" sz="1400" b="0" i="1" dirty="0" err="1">
                <a:solidFill>
                  <a:schemeClr val="accent2">
                    <a:lumMod val="75000"/>
                  </a:schemeClr>
                </a:solidFill>
              </a:rPr>
              <a:t>Medicine</a:t>
            </a:r>
            <a:r>
              <a:rPr lang="pl-PL" sz="1400" b="0" i="1" dirty="0">
                <a:solidFill>
                  <a:schemeClr val="accent2">
                    <a:lumMod val="75000"/>
                  </a:schemeClr>
                </a:solidFill>
              </a:rPr>
              <a:t>, 2015; 58, (2): 60-65.</a:t>
            </a:r>
          </a:p>
          <a:p>
            <a:pPr>
              <a:spcBef>
                <a:spcPts val="1200"/>
              </a:spcBef>
              <a:defRPr/>
            </a:pPr>
            <a:r>
              <a:rPr lang="pl-PL" sz="1400" b="0" i="1" dirty="0" err="1">
                <a:solidFill>
                  <a:schemeClr val="accent2">
                    <a:lumMod val="75000"/>
                  </a:schemeClr>
                </a:solidFill>
              </a:rPr>
              <a:t>Papagiannis</a:t>
            </a:r>
            <a:r>
              <a:rPr lang="pl-PL" sz="1400" b="0" i="1" dirty="0">
                <a:solidFill>
                  <a:schemeClr val="accent2">
                    <a:lumMod val="75000"/>
                  </a:schemeClr>
                </a:solidFill>
              </a:rPr>
              <a:t> GI, </a:t>
            </a:r>
            <a:r>
              <a:rPr lang="pl-PL" sz="1400" b="0" i="1" dirty="0" err="1">
                <a:solidFill>
                  <a:schemeClr val="accent2">
                    <a:lumMod val="75000"/>
                  </a:schemeClr>
                </a:solidFill>
              </a:rPr>
              <a:t>Triantafyllou</a:t>
            </a:r>
            <a:r>
              <a:rPr lang="pl-PL" sz="1400" b="0" i="1" dirty="0">
                <a:solidFill>
                  <a:schemeClr val="accent2">
                    <a:lumMod val="75000"/>
                  </a:schemeClr>
                </a:solidFill>
              </a:rPr>
              <a:t> AI, </a:t>
            </a:r>
            <a:r>
              <a:rPr lang="pl-PL" sz="1400" b="0" i="1" dirty="0" err="1">
                <a:solidFill>
                  <a:schemeClr val="accent2">
                    <a:lumMod val="75000"/>
                  </a:schemeClr>
                </a:solidFill>
              </a:rPr>
              <a:t>Roumpelakis</a:t>
            </a:r>
            <a:r>
              <a:rPr lang="pl-PL" sz="1400" b="0" i="1" dirty="0">
                <a:solidFill>
                  <a:schemeClr val="accent2">
                    <a:lumMod val="75000"/>
                  </a:schemeClr>
                </a:solidFill>
              </a:rPr>
              <a:t> IM, </a:t>
            </a:r>
            <a:r>
              <a:rPr lang="pl-PL" sz="1400" b="0" i="1" dirty="0" err="1">
                <a:solidFill>
                  <a:schemeClr val="accent2">
                    <a:lumMod val="75000"/>
                  </a:schemeClr>
                </a:solidFill>
              </a:rPr>
              <a:t>Papagelopoulos</a:t>
            </a:r>
            <a:r>
              <a:rPr lang="pl-PL" sz="1400" b="0" i="1" dirty="0">
                <a:solidFill>
                  <a:schemeClr val="accent2">
                    <a:lumMod val="75000"/>
                  </a:schemeClr>
                </a:solidFill>
              </a:rPr>
              <a:t> PJ, </a:t>
            </a:r>
            <a:r>
              <a:rPr lang="pl-PL" sz="1400" b="0" i="1" dirty="0" err="1">
                <a:solidFill>
                  <a:schemeClr val="accent2">
                    <a:lumMod val="75000"/>
                  </a:schemeClr>
                </a:solidFill>
              </a:rPr>
              <a:t>Babis</a:t>
            </a:r>
            <a:r>
              <a:rPr lang="pl-PL" sz="1400" b="0" i="1" dirty="0">
                <a:solidFill>
                  <a:schemeClr val="accent2">
                    <a:lumMod val="75000"/>
                  </a:schemeClr>
                </a:solidFill>
              </a:rPr>
              <a:t> GC. </a:t>
            </a:r>
            <a:r>
              <a:rPr lang="pl-PL" sz="1400" b="0" i="1" dirty="0" err="1">
                <a:solidFill>
                  <a:schemeClr val="accent2">
                    <a:lumMod val="75000"/>
                  </a:schemeClr>
                </a:solidFill>
              </a:rPr>
              <a:t>Gait</a:t>
            </a:r>
            <a:r>
              <a:rPr lang="pl-PL" sz="1400" b="0" i="1" dirty="0">
                <a:solidFill>
                  <a:schemeClr val="accent2">
                    <a:lumMod val="75000"/>
                  </a:schemeClr>
                </a:solidFill>
              </a:rPr>
              <a:t> </a:t>
            </a:r>
            <a:r>
              <a:rPr lang="pl-PL" sz="1400" b="0" i="1" dirty="0" err="1">
                <a:solidFill>
                  <a:schemeClr val="accent2">
                    <a:lumMod val="75000"/>
                  </a:schemeClr>
                </a:solidFill>
              </a:rPr>
              <a:t>analysis</a:t>
            </a:r>
            <a:r>
              <a:rPr lang="pl-PL" sz="1400" b="0" i="1" dirty="0">
                <a:solidFill>
                  <a:schemeClr val="accent2">
                    <a:lumMod val="75000"/>
                  </a:schemeClr>
                </a:solidFill>
              </a:rPr>
              <a:t> </a:t>
            </a:r>
            <a:r>
              <a:rPr lang="pl-PL" sz="1400" b="0" i="1" dirty="0" err="1">
                <a:solidFill>
                  <a:schemeClr val="accent2">
                    <a:lumMod val="75000"/>
                  </a:schemeClr>
                </a:solidFill>
              </a:rPr>
              <a:t>methodology</a:t>
            </a:r>
            <a:r>
              <a:rPr lang="pl-PL" sz="1400" b="0" i="1" dirty="0">
                <a:solidFill>
                  <a:schemeClr val="accent2">
                    <a:lumMod val="75000"/>
                  </a:schemeClr>
                </a:solidFill>
              </a:rPr>
              <a:t> for the </a:t>
            </a:r>
            <a:r>
              <a:rPr lang="pl-PL" sz="1400" b="0" i="1" dirty="0" err="1">
                <a:solidFill>
                  <a:schemeClr val="accent2">
                    <a:lumMod val="75000"/>
                  </a:schemeClr>
                </a:solidFill>
              </a:rPr>
              <a:t>measurement</a:t>
            </a:r>
            <a:r>
              <a:rPr lang="pl-PL" sz="1400" b="0" i="1" dirty="0">
                <a:solidFill>
                  <a:schemeClr val="accent2">
                    <a:lumMod val="75000"/>
                  </a:schemeClr>
                </a:solidFill>
              </a:rPr>
              <a:t> of </a:t>
            </a:r>
            <a:r>
              <a:rPr lang="pl-PL" sz="1400" b="0" i="1" dirty="0" err="1">
                <a:solidFill>
                  <a:schemeClr val="accent2">
                    <a:lumMod val="75000"/>
                  </a:schemeClr>
                </a:solidFill>
              </a:rPr>
              <a:t>biomechanical</a:t>
            </a:r>
            <a:r>
              <a:rPr lang="pl-PL" sz="1400" b="0" i="1" dirty="0">
                <a:solidFill>
                  <a:schemeClr val="accent2">
                    <a:lumMod val="75000"/>
                  </a:schemeClr>
                </a:solidFill>
              </a:rPr>
              <a:t> </a:t>
            </a:r>
            <a:r>
              <a:rPr lang="pl-PL" sz="1400" b="0" i="1" dirty="0" err="1">
                <a:solidFill>
                  <a:schemeClr val="accent2">
                    <a:lumMod val="75000"/>
                  </a:schemeClr>
                </a:solidFill>
              </a:rPr>
              <a:t>parameters</a:t>
            </a:r>
            <a:r>
              <a:rPr lang="pl-PL" sz="1400" b="0" i="1" dirty="0">
                <a:solidFill>
                  <a:schemeClr val="accent2">
                    <a:lumMod val="75000"/>
                  </a:schemeClr>
                </a:solidFill>
              </a:rPr>
              <a:t> in </a:t>
            </a:r>
            <a:r>
              <a:rPr lang="pl-PL" sz="1400" b="0" i="1" dirty="0" err="1">
                <a:solidFill>
                  <a:schemeClr val="accent2">
                    <a:lumMod val="75000"/>
                  </a:schemeClr>
                </a:solidFill>
              </a:rPr>
              <a:t>total</a:t>
            </a:r>
            <a:r>
              <a:rPr lang="pl-PL" sz="1400" b="0" i="1" dirty="0">
                <a:solidFill>
                  <a:schemeClr val="accent2">
                    <a:lumMod val="75000"/>
                  </a:schemeClr>
                </a:solidFill>
              </a:rPr>
              <a:t> </a:t>
            </a:r>
            <a:r>
              <a:rPr lang="pl-PL" sz="1400" b="0" i="1" dirty="0" err="1">
                <a:solidFill>
                  <a:schemeClr val="accent2">
                    <a:lumMod val="75000"/>
                  </a:schemeClr>
                </a:solidFill>
              </a:rPr>
              <a:t>knee</a:t>
            </a:r>
            <a:r>
              <a:rPr lang="pl-PL" sz="1400" b="0" i="1" dirty="0">
                <a:solidFill>
                  <a:schemeClr val="accent2">
                    <a:lumMod val="75000"/>
                  </a:schemeClr>
                </a:solidFill>
              </a:rPr>
              <a:t> </a:t>
            </a:r>
            <a:r>
              <a:rPr lang="pl-PL" sz="1400" b="0" i="1" dirty="0" err="1">
                <a:solidFill>
                  <a:schemeClr val="accent2">
                    <a:lumMod val="75000"/>
                  </a:schemeClr>
                </a:solidFill>
              </a:rPr>
              <a:t>arthroplasties</a:t>
            </a:r>
            <a:r>
              <a:rPr lang="pl-PL" sz="1400" b="0" i="1" dirty="0">
                <a:solidFill>
                  <a:schemeClr val="accent2">
                    <a:lumMod val="75000"/>
                  </a:schemeClr>
                </a:solidFill>
              </a:rPr>
              <a:t>. A </a:t>
            </a:r>
            <a:r>
              <a:rPr lang="pl-PL" sz="1400" b="0" i="1" dirty="0" err="1">
                <a:solidFill>
                  <a:schemeClr val="accent2">
                    <a:lumMod val="75000"/>
                  </a:schemeClr>
                </a:solidFill>
              </a:rPr>
              <a:t>literature</a:t>
            </a:r>
            <a:r>
              <a:rPr lang="pl-PL" sz="1400" b="0" i="1" dirty="0">
                <a:solidFill>
                  <a:schemeClr val="accent2">
                    <a:lumMod val="75000"/>
                  </a:schemeClr>
                </a:solidFill>
              </a:rPr>
              <a:t> </a:t>
            </a:r>
            <a:r>
              <a:rPr lang="pl-PL" sz="1400" b="0" i="1" dirty="0" err="1">
                <a:solidFill>
                  <a:schemeClr val="accent2">
                    <a:lumMod val="75000"/>
                  </a:schemeClr>
                </a:solidFill>
              </a:rPr>
              <a:t>review</a:t>
            </a:r>
            <a:r>
              <a:rPr lang="pl-PL" sz="1400" b="0" i="1" dirty="0">
                <a:solidFill>
                  <a:schemeClr val="accent2">
                    <a:lumMod val="75000"/>
                  </a:schemeClr>
                </a:solidFill>
              </a:rPr>
              <a:t>. J </a:t>
            </a:r>
            <a:r>
              <a:rPr lang="pl-PL" sz="1400" b="0" i="1" dirty="0" err="1">
                <a:solidFill>
                  <a:schemeClr val="accent2">
                    <a:lumMod val="75000"/>
                  </a:schemeClr>
                </a:solidFill>
              </a:rPr>
              <a:t>Orthop</a:t>
            </a:r>
            <a:r>
              <a:rPr lang="pl-PL" sz="1400" b="0" i="1" dirty="0">
                <a:solidFill>
                  <a:schemeClr val="accent2">
                    <a:lumMod val="75000"/>
                  </a:schemeClr>
                </a:solidFill>
              </a:rPr>
              <a:t>. 2018 </a:t>
            </a:r>
            <a:r>
              <a:rPr lang="pl-PL" sz="1400" b="0" i="1" dirty="0" err="1">
                <a:solidFill>
                  <a:schemeClr val="accent2">
                    <a:lumMod val="75000"/>
                  </a:schemeClr>
                </a:solidFill>
              </a:rPr>
              <a:t>Feb</a:t>
            </a:r>
            <a:r>
              <a:rPr lang="pl-PL" sz="1400" b="0" i="1" dirty="0">
                <a:solidFill>
                  <a:schemeClr val="accent2">
                    <a:lumMod val="75000"/>
                  </a:schemeClr>
                </a:solidFill>
              </a:rPr>
              <a:t> 2;15(1):181-185.</a:t>
            </a:r>
          </a:p>
          <a:p>
            <a:pPr>
              <a:spcBef>
                <a:spcPts val="1200"/>
              </a:spcBef>
              <a:defRPr/>
            </a:pPr>
            <a:endParaRPr lang="en-US" sz="1050" b="0" i="1" dirty="0">
              <a:solidFill>
                <a:srgbClr val="FF0000"/>
              </a:solidFill>
            </a:endParaRPr>
          </a:p>
        </p:txBody>
      </p:sp>
    </p:spTree>
    <p:extLst>
      <p:ext uri="{BB962C8B-B14F-4D97-AF65-F5344CB8AC3E}">
        <p14:creationId xmlns:p14="http://schemas.microsoft.com/office/powerpoint/2010/main" val="3139146381"/>
      </p:ext>
    </p:extLst>
  </p:cSld>
  <p:clrMapOvr>
    <a:masterClrMapping/>
  </p:clrMapOvr>
  <p:transition advClick="0" advTm="3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dirty="0">
                <a:solidFill>
                  <a:schemeClr val="accent2">
                    <a:lumMod val="75000"/>
                  </a:schemeClr>
                </a:solidFill>
              </a:rPr>
              <a:t>REFERENZEN IV</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3724096"/>
          </a:xfrm>
          <a:prstGeom prst="rect">
            <a:avLst/>
          </a:prstGeom>
        </p:spPr>
        <p:txBody>
          <a:bodyPr wrap="square">
            <a:spAutoFit/>
          </a:bodyPr>
          <a:lstStyle/>
          <a:p>
            <a:pPr>
              <a:spcBef>
                <a:spcPts val="1200"/>
              </a:spcBef>
              <a:defRPr/>
            </a:pPr>
            <a:r>
              <a:rPr lang="pl-PL" sz="1400" b="0" i="1" dirty="0" err="1">
                <a:solidFill>
                  <a:schemeClr val="accent2">
                    <a:lumMod val="75000"/>
                  </a:schemeClr>
                </a:solidFill>
              </a:rPr>
              <a:t>Rowson</a:t>
            </a:r>
            <a:r>
              <a:rPr lang="pl-PL" sz="1400" b="0" i="1" dirty="0">
                <a:solidFill>
                  <a:schemeClr val="accent2">
                    <a:lumMod val="75000"/>
                  </a:schemeClr>
                </a:solidFill>
              </a:rPr>
              <a:t> S, </a:t>
            </a:r>
            <a:r>
              <a:rPr lang="pl-PL" sz="1400" b="0" i="1" dirty="0" err="1">
                <a:solidFill>
                  <a:schemeClr val="accent2">
                    <a:lumMod val="75000"/>
                  </a:schemeClr>
                </a:solidFill>
              </a:rPr>
              <a:t>Bland</a:t>
            </a:r>
            <a:r>
              <a:rPr lang="pl-PL" sz="1400" b="0" i="1" dirty="0">
                <a:solidFill>
                  <a:schemeClr val="accent2">
                    <a:lumMod val="75000"/>
                  </a:schemeClr>
                </a:solidFill>
              </a:rPr>
              <a:t> ML, </a:t>
            </a:r>
            <a:r>
              <a:rPr lang="pl-PL" sz="1400" b="0" i="1" dirty="0" err="1">
                <a:solidFill>
                  <a:schemeClr val="accent2">
                    <a:lumMod val="75000"/>
                  </a:schemeClr>
                </a:solidFill>
              </a:rPr>
              <a:t>Campolettano</a:t>
            </a:r>
            <a:r>
              <a:rPr lang="pl-PL" sz="1400" b="0" i="1" dirty="0">
                <a:solidFill>
                  <a:schemeClr val="accent2">
                    <a:lumMod val="75000"/>
                  </a:schemeClr>
                </a:solidFill>
              </a:rPr>
              <a:t> ET, Press JN, </a:t>
            </a:r>
            <a:r>
              <a:rPr lang="pl-PL" sz="1400" b="0" i="1" dirty="0" err="1">
                <a:solidFill>
                  <a:schemeClr val="accent2">
                    <a:lumMod val="75000"/>
                  </a:schemeClr>
                </a:solidFill>
              </a:rPr>
              <a:t>Rowson</a:t>
            </a:r>
            <a:r>
              <a:rPr lang="pl-PL" sz="1400" b="0" i="1" dirty="0">
                <a:solidFill>
                  <a:schemeClr val="accent2">
                    <a:lumMod val="75000"/>
                  </a:schemeClr>
                </a:solidFill>
              </a:rPr>
              <a:t> B, </a:t>
            </a:r>
            <a:r>
              <a:rPr lang="pl-PL" sz="1400" b="0" i="1" dirty="0" err="1">
                <a:solidFill>
                  <a:schemeClr val="accent2">
                    <a:lumMod val="75000"/>
                  </a:schemeClr>
                </a:solidFill>
              </a:rPr>
              <a:t>Smith</a:t>
            </a:r>
            <a:r>
              <a:rPr lang="pl-PL" sz="1400" b="0" i="1" dirty="0">
                <a:solidFill>
                  <a:schemeClr val="accent2">
                    <a:lumMod val="75000"/>
                  </a:schemeClr>
                </a:solidFill>
              </a:rPr>
              <a:t> JA, </a:t>
            </a:r>
            <a:r>
              <a:rPr lang="pl-PL" sz="1400" b="0" i="1" dirty="0" err="1">
                <a:solidFill>
                  <a:schemeClr val="accent2">
                    <a:lumMod val="75000"/>
                  </a:schemeClr>
                </a:solidFill>
              </a:rPr>
              <a:t>Sproule</a:t>
            </a:r>
            <a:r>
              <a:rPr lang="pl-PL" sz="1400" b="0" i="1" dirty="0">
                <a:solidFill>
                  <a:schemeClr val="accent2">
                    <a:lumMod val="75000"/>
                  </a:schemeClr>
                </a:solidFill>
              </a:rPr>
              <a:t> DW, Tyson AM, Duma SM. </a:t>
            </a:r>
            <a:r>
              <a:rPr lang="pl-PL" sz="1400" b="0" i="1" dirty="0" err="1">
                <a:solidFill>
                  <a:schemeClr val="accent2">
                    <a:lumMod val="75000"/>
                  </a:schemeClr>
                </a:solidFill>
              </a:rPr>
              <a:t>Biomechanical</a:t>
            </a:r>
            <a:r>
              <a:rPr lang="pl-PL" sz="1400" b="0" i="1" dirty="0">
                <a:solidFill>
                  <a:schemeClr val="accent2">
                    <a:lumMod val="75000"/>
                  </a:schemeClr>
                </a:solidFill>
              </a:rPr>
              <a:t> </a:t>
            </a:r>
            <a:r>
              <a:rPr lang="pl-PL" sz="1400" b="0" i="1" dirty="0" err="1">
                <a:solidFill>
                  <a:schemeClr val="accent2">
                    <a:lumMod val="75000"/>
                  </a:schemeClr>
                </a:solidFill>
              </a:rPr>
              <a:t>Perspectives</a:t>
            </a:r>
            <a:r>
              <a:rPr lang="pl-PL" sz="1400" b="0" i="1" dirty="0">
                <a:solidFill>
                  <a:schemeClr val="accent2">
                    <a:lumMod val="75000"/>
                  </a:schemeClr>
                </a:solidFill>
              </a:rPr>
              <a:t> on </a:t>
            </a:r>
            <a:r>
              <a:rPr lang="pl-PL" sz="1400" b="0" i="1" dirty="0" err="1">
                <a:solidFill>
                  <a:schemeClr val="accent2">
                    <a:lumMod val="75000"/>
                  </a:schemeClr>
                </a:solidFill>
              </a:rPr>
              <a:t>Concussion</a:t>
            </a:r>
            <a:r>
              <a:rPr lang="pl-PL" sz="1400" b="0" i="1" dirty="0">
                <a:solidFill>
                  <a:schemeClr val="accent2">
                    <a:lumMod val="75000"/>
                  </a:schemeClr>
                </a:solidFill>
              </a:rPr>
              <a:t> in Sport. Sports </a:t>
            </a:r>
            <a:r>
              <a:rPr lang="pl-PL" sz="1400" b="0" i="1" dirty="0" err="1">
                <a:solidFill>
                  <a:schemeClr val="accent2">
                    <a:lumMod val="75000"/>
                  </a:schemeClr>
                </a:solidFill>
              </a:rPr>
              <a:t>Med</a:t>
            </a:r>
            <a:r>
              <a:rPr lang="pl-PL" sz="1400" b="0" i="1" dirty="0">
                <a:solidFill>
                  <a:schemeClr val="accent2">
                    <a:lumMod val="75000"/>
                  </a:schemeClr>
                </a:solidFill>
              </a:rPr>
              <a:t> </a:t>
            </a:r>
            <a:r>
              <a:rPr lang="pl-PL" sz="1400" b="0" i="1" dirty="0" err="1">
                <a:solidFill>
                  <a:schemeClr val="accent2">
                    <a:lumMod val="75000"/>
                  </a:schemeClr>
                </a:solidFill>
              </a:rPr>
              <a:t>Arthrosc</a:t>
            </a:r>
            <a:r>
              <a:rPr lang="pl-PL" sz="1400" b="0" i="1" dirty="0">
                <a:solidFill>
                  <a:schemeClr val="accent2">
                    <a:lumMod val="75000"/>
                  </a:schemeClr>
                </a:solidFill>
              </a:rPr>
              <a:t> </a:t>
            </a:r>
            <a:r>
              <a:rPr lang="pl-PL" sz="1400" b="0" i="1" dirty="0" err="1">
                <a:solidFill>
                  <a:schemeClr val="accent2">
                    <a:lumMod val="75000"/>
                  </a:schemeClr>
                </a:solidFill>
              </a:rPr>
              <a:t>Rev</a:t>
            </a:r>
            <a:r>
              <a:rPr lang="pl-PL" sz="1400" b="0" i="1" dirty="0">
                <a:solidFill>
                  <a:schemeClr val="accent2">
                    <a:lumMod val="75000"/>
                  </a:schemeClr>
                </a:solidFill>
              </a:rPr>
              <a:t>. 2016 Sep;24(3):100-7. </a:t>
            </a:r>
          </a:p>
          <a:p>
            <a:pPr>
              <a:spcBef>
                <a:spcPts val="1200"/>
              </a:spcBef>
              <a:defRPr/>
            </a:pPr>
            <a:r>
              <a:rPr lang="pl-PL" sz="1400" b="0" i="1" dirty="0" err="1">
                <a:solidFill>
                  <a:schemeClr val="accent2">
                    <a:lumMod val="75000"/>
                  </a:schemeClr>
                </a:solidFill>
              </a:rPr>
              <a:t>Sánchez</a:t>
            </a:r>
            <a:r>
              <a:rPr lang="pl-PL" sz="1400" b="0" i="1" dirty="0">
                <a:solidFill>
                  <a:schemeClr val="accent2">
                    <a:lumMod val="75000"/>
                  </a:schemeClr>
                </a:solidFill>
              </a:rPr>
              <a:t> </a:t>
            </a:r>
            <a:r>
              <a:rPr lang="pl-PL" sz="1400" b="0" i="1" dirty="0" err="1">
                <a:solidFill>
                  <a:schemeClr val="accent2">
                    <a:lumMod val="75000"/>
                  </a:schemeClr>
                </a:solidFill>
              </a:rPr>
              <a:t>Zuriaga</a:t>
            </a:r>
            <a:r>
              <a:rPr lang="pl-PL" sz="1400" b="0" i="1" dirty="0">
                <a:solidFill>
                  <a:schemeClr val="accent2">
                    <a:lumMod val="75000"/>
                  </a:schemeClr>
                </a:solidFill>
              </a:rPr>
              <a:t>, D.; </a:t>
            </a:r>
            <a:r>
              <a:rPr lang="pl-PL" sz="1400" b="0" i="1" dirty="0" err="1">
                <a:solidFill>
                  <a:schemeClr val="accent2">
                    <a:lumMod val="75000"/>
                  </a:schemeClr>
                </a:solidFill>
              </a:rPr>
              <a:t>López</a:t>
            </a:r>
            <a:r>
              <a:rPr lang="pl-PL" sz="1400" b="0" i="1" dirty="0">
                <a:solidFill>
                  <a:schemeClr val="accent2">
                    <a:lumMod val="75000"/>
                  </a:schemeClr>
                </a:solidFill>
              </a:rPr>
              <a:t> </a:t>
            </a:r>
            <a:r>
              <a:rPr lang="pl-PL" sz="1400" b="0" i="1" dirty="0" err="1">
                <a:solidFill>
                  <a:schemeClr val="accent2">
                    <a:lumMod val="75000"/>
                  </a:schemeClr>
                </a:solidFill>
              </a:rPr>
              <a:t>Pascual</a:t>
            </a:r>
            <a:r>
              <a:rPr lang="pl-PL" sz="1400" b="0" i="1" dirty="0">
                <a:solidFill>
                  <a:schemeClr val="accent2">
                    <a:lumMod val="75000"/>
                  </a:schemeClr>
                </a:solidFill>
              </a:rPr>
              <a:t>, J; </a:t>
            </a:r>
            <a:r>
              <a:rPr lang="pl-PL" sz="1400" b="0" i="1" dirty="0" err="1">
                <a:solidFill>
                  <a:schemeClr val="accent2">
                    <a:lumMod val="75000"/>
                  </a:schemeClr>
                </a:solidFill>
              </a:rPr>
              <a:t>Garrido</a:t>
            </a:r>
            <a:r>
              <a:rPr lang="pl-PL" sz="1400" b="0" i="1" dirty="0">
                <a:solidFill>
                  <a:schemeClr val="accent2">
                    <a:lumMod val="75000"/>
                  </a:schemeClr>
                </a:solidFill>
              </a:rPr>
              <a:t> </a:t>
            </a:r>
            <a:r>
              <a:rPr lang="pl-PL" sz="1400" b="0" i="1" dirty="0" err="1">
                <a:solidFill>
                  <a:schemeClr val="accent2">
                    <a:lumMod val="75000"/>
                  </a:schemeClr>
                </a:solidFill>
              </a:rPr>
              <a:t>Jaén</a:t>
            </a:r>
            <a:r>
              <a:rPr lang="pl-PL" sz="1400" b="0" i="1" dirty="0">
                <a:solidFill>
                  <a:schemeClr val="accent2">
                    <a:lumMod val="75000"/>
                  </a:schemeClr>
                </a:solidFill>
              </a:rPr>
              <a:t>, D.; </a:t>
            </a:r>
            <a:r>
              <a:rPr lang="pl-PL" sz="1400" b="0" i="1" dirty="0" err="1">
                <a:solidFill>
                  <a:schemeClr val="accent2">
                    <a:lumMod val="75000"/>
                  </a:schemeClr>
                </a:solidFill>
              </a:rPr>
              <a:t>Peydro</a:t>
            </a:r>
            <a:r>
              <a:rPr lang="pl-PL" sz="1400" b="0" i="1" dirty="0">
                <a:solidFill>
                  <a:schemeClr val="accent2">
                    <a:lumMod val="75000"/>
                  </a:schemeClr>
                </a:solidFill>
              </a:rPr>
              <a:t> de Moya, M.F.; </a:t>
            </a:r>
            <a:r>
              <a:rPr lang="pl-PL" sz="1400" b="0" i="1" dirty="0" err="1">
                <a:solidFill>
                  <a:schemeClr val="accent2">
                    <a:lumMod val="75000"/>
                  </a:schemeClr>
                </a:solidFill>
              </a:rPr>
              <a:t>Prat</a:t>
            </a:r>
            <a:r>
              <a:rPr lang="pl-PL" sz="1400" b="0" i="1" dirty="0">
                <a:solidFill>
                  <a:schemeClr val="accent2">
                    <a:lumMod val="75000"/>
                  </a:schemeClr>
                </a:solidFill>
              </a:rPr>
              <a:t> Pastor, J.M. </a:t>
            </a:r>
            <a:r>
              <a:rPr lang="pl-PL" sz="1400" b="0" i="1" dirty="0" err="1">
                <a:solidFill>
                  <a:schemeClr val="accent2">
                    <a:lumMod val="75000"/>
                  </a:schemeClr>
                </a:solidFill>
              </a:rPr>
              <a:t>Reliability</a:t>
            </a:r>
            <a:r>
              <a:rPr lang="pl-PL" sz="1400" b="0" i="1" dirty="0">
                <a:solidFill>
                  <a:schemeClr val="accent2">
                    <a:lumMod val="75000"/>
                  </a:schemeClr>
                </a:solidFill>
              </a:rPr>
              <a:t> and </a:t>
            </a:r>
            <a:r>
              <a:rPr lang="pl-PL" sz="1400" b="0" i="1" dirty="0" err="1">
                <a:solidFill>
                  <a:schemeClr val="accent2">
                    <a:lumMod val="75000"/>
                  </a:schemeClr>
                </a:solidFill>
              </a:rPr>
              <a:t>validity</a:t>
            </a:r>
            <a:r>
              <a:rPr lang="pl-PL" sz="1400" b="0" i="1" dirty="0">
                <a:solidFill>
                  <a:schemeClr val="accent2">
                    <a:lumMod val="75000"/>
                  </a:schemeClr>
                </a:solidFill>
              </a:rPr>
              <a:t> of a </a:t>
            </a:r>
            <a:r>
              <a:rPr lang="pl-PL" sz="1400" b="0" i="1" dirty="0" err="1">
                <a:solidFill>
                  <a:schemeClr val="accent2">
                    <a:lumMod val="75000"/>
                  </a:schemeClr>
                </a:solidFill>
              </a:rPr>
              <a:t>new</a:t>
            </a:r>
            <a:r>
              <a:rPr lang="pl-PL" sz="1400" b="0" i="1" dirty="0">
                <a:solidFill>
                  <a:schemeClr val="accent2">
                    <a:lumMod val="75000"/>
                  </a:schemeClr>
                </a:solidFill>
              </a:rPr>
              <a:t> </a:t>
            </a:r>
            <a:r>
              <a:rPr lang="pl-PL" sz="1400" b="0" i="1" dirty="0" err="1">
                <a:solidFill>
                  <a:schemeClr val="accent2">
                    <a:lumMod val="75000"/>
                  </a:schemeClr>
                </a:solidFill>
              </a:rPr>
              <a:t>objective</a:t>
            </a:r>
            <a:r>
              <a:rPr lang="pl-PL" sz="1400" b="0" i="1" dirty="0">
                <a:solidFill>
                  <a:schemeClr val="accent2">
                    <a:lumMod val="75000"/>
                  </a:schemeClr>
                </a:solidFill>
              </a:rPr>
              <a:t> </a:t>
            </a:r>
            <a:r>
              <a:rPr lang="pl-PL" sz="1400" b="0" i="1" dirty="0" err="1">
                <a:solidFill>
                  <a:schemeClr val="accent2">
                    <a:lumMod val="75000"/>
                  </a:schemeClr>
                </a:solidFill>
              </a:rPr>
              <a:t>tool</a:t>
            </a:r>
            <a:r>
              <a:rPr lang="pl-PL" sz="1400" b="0" i="1" dirty="0">
                <a:solidFill>
                  <a:schemeClr val="accent2">
                    <a:lumMod val="75000"/>
                  </a:schemeClr>
                </a:solidFill>
              </a:rPr>
              <a:t> for </a:t>
            </a:r>
            <a:r>
              <a:rPr lang="pl-PL" sz="1400" b="0" i="1" dirty="0" err="1">
                <a:solidFill>
                  <a:schemeClr val="accent2">
                    <a:lumMod val="75000"/>
                  </a:schemeClr>
                </a:solidFill>
              </a:rPr>
              <a:t>low</a:t>
            </a:r>
            <a:r>
              <a:rPr lang="pl-PL" sz="1400" b="0" i="1" dirty="0">
                <a:solidFill>
                  <a:schemeClr val="accent2">
                    <a:lumMod val="75000"/>
                  </a:schemeClr>
                </a:solidFill>
              </a:rPr>
              <a:t> </a:t>
            </a:r>
            <a:r>
              <a:rPr lang="pl-PL" sz="1400" b="0" i="1" dirty="0" err="1">
                <a:solidFill>
                  <a:schemeClr val="accent2">
                    <a:lumMod val="75000"/>
                  </a:schemeClr>
                </a:solidFill>
              </a:rPr>
              <a:t>back</a:t>
            </a:r>
            <a:r>
              <a:rPr lang="pl-PL" sz="1400" b="0" i="1" dirty="0">
                <a:solidFill>
                  <a:schemeClr val="accent2">
                    <a:lumMod val="75000"/>
                  </a:schemeClr>
                </a:solidFill>
              </a:rPr>
              <a:t> </a:t>
            </a:r>
            <a:r>
              <a:rPr lang="pl-PL" sz="1400" b="0" i="1" dirty="0" err="1">
                <a:solidFill>
                  <a:schemeClr val="accent2">
                    <a:lumMod val="75000"/>
                  </a:schemeClr>
                </a:solidFill>
              </a:rPr>
              <a:t>pain</a:t>
            </a:r>
            <a:r>
              <a:rPr lang="pl-PL" sz="1400" b="0" i="1" dirty="0">
                <a:solidFill>
                  <a:schemeClr val="accent2">
                    <a:lumMod val="75000"/>
                  </a:schemeClr>
                </a:solidFill>
              </a:rPr>
              <a:t> </a:t>
            </a:r>
            <a:r>
              <a:rPr lang="pl-PL" sz="1400" b="0" i="1" dirty="0" err="1">
                <a:solidFill>
                  <a:schemeClr val="accent2">
                    <a:lumMod val="75000"/>
                  </a:schemeClr>
                </a:solidFill>
              </a:rPr>
              <a:t>functional</a:t>
            </a:r>
            <a:r>
              <a:rPr lang="pl-PL" sz="1400" b="0" i="1" dirty="0">
                <a:solidFill>
                  <a:schemeClr val="accent2">
                    <a:lumMod val="75000"/>
                  </a:schemeClr>
                </a:solidFill>
              </a:rPr>
              <a:t> </a:t>
            </a:r>
            <a:r>
              <a:rPr lang="pl-PL" sz="1400" b="0" i="1" dirty="0" err="1">
                <a:solidFill>
                  <a:schemeClr val="accent2">
                    <a:lumMod val="75000"/>
                  </a:schemeClr>
                </a:solidFill>
              </a:rPr>
              <a:t>assessment</a:t>
            </a:r>
            <a:r>
              <a:rPr lang="pl-PL" sz="1400" b="0" i="1" dirty="0">
                <a:solidFill>
                  <a:schemeClr val="accent2">
                    <a:lumMod val="75000"/>
                  </a:schemeClr>
                </a:solidFill>
              </a:rPr>
              <a:t>. </a:t>
            </a:r>
            <a:r>
              <a:rPr lang="pl-PL" sz="1400" b="0" i="1" dirty="0" err="1">
                <a:solidFill>
                  <a:schemeClr val="accent2">
                    <a:lumMod val="75000"/>
                  </a:schemeClr>
                </a:solidFill>
              </a:rPr>
              <a:t>Spine</a:t>
            </a:r>
            <a:r>
              <a:rPr lang="pl-PL" sz="1400" b="0" i="1" dirty="0">
                <a:solidFill>
                  <a:schemeClr val="accent2">
                    <a:lumMod val="75000"/>
                  </a:schemeClr>
                </a:solidFill>
              </a:rPr>
              <a:t>, 2011; 36(16): 1279 – 1288.</a:t>
            </a:r>
          </a:p>
          <a:p>
            <a:pPr>
              <a:spcBef>
                <a:spcPts val="1200"/>
              </a:spcBef>
              <a:defRPr/>
            </a:pPr>
            <a:r>
              <a:rPr lang="pl-PL" sz="1400" b="0" i="1" dirty="0" err="1">
                <a:solidFill>
                  <a:schemeClr val="accent2">
                    <a:lumMod val="75000"/>
                  </a:schemeClr>
                </a:solidFill>
              </a:rPr>
              <a:t>Sanchis-Alfonso</a:t>
            </a:r>
            <a:r>
              <a:rPr lang="pl-PL" sz="1400" b="0" i="1" dirty="0">
                <a:solidFill>
                  <a:schemeClr val="accent2">
                    <a:lumMod val="75000"/>
                  </a:schemeClr>
                </a:solidFill>
              </a:rPr>
              <a:t>, V., </a:t>
            </a:r>
            <a:r>
              <a:rPr lang="pl-PL" sz="1400" b="0" i="1" dirty="0" err="1">
                <a:solidFill>
                  <a:schemeClr val="accent2">
                    <a:lumMod val="75000"/>
                  </a:schemeClr>
                </a:solidFill>
              </a:rPr>
              <a:t>Torga-Spak</a:t>
            </a:r>
            <a:r>
              <a:rPr lang="pl-PL" sz="1400" b="0" i="1" dirty="0">
                <a:solidFill>
                  <a:schemeClr val="accent2">
                    <a:lumMod val="75000"/>
                  </a:schemeClr>
                </a:solidFill>
              </a:rPr>
              <a:t>, R., </a:t>
            </a:r>
            <a:r>
              <a:rPr lang="pl-PL" sz="1400" b="0" i="1" dirty="0" err="1">
                <a:solidFill>
                  <a:schemeClr val="accent2">
                    <a:lumMod val="75000"/>
                  </a:schemeClr>
                </a:solidFill>
              </a:rPr>
              <a:t>Cortés</a:t>
            </a:r>
            <a:r>
              <a:rPr lang="pl-PL" sz="1400" b="0" i="1" dirty="0">
                <a:solidFill>
                  <a:schemeClr val="accent2">
                    <a:lumMod val="75000"/>
                  </a:schemeClr>
                </a:solidFill>
              </a:rPr>
              <a:t>, A. </a:t>
            </a:r>
            <a:r>
              <a:rPr lang="pl-PL" sz="1400" b="0" i="1" dirty="0" err="1">
                <a:solidFill>
                  <a:schemeClr val="accent2">
                    <a:lumMod val="75000"/>
                  </a:schemeClr>
                </a:solidFill>
              </a:rPr>
              <a:t>Gait</a:t>
            </a:r>
            <a:r>
              <a:rPr lang="pl-PL" sz="1400" b="0" i="1" dirty="0">
                <a:solidFill>
                  <a:schemeClr val="accent2">
                    <a:lumMod val="75000"/>
                  </a:schemeClr>
                </a:solidFill>
              </a:rPr>
              <a:t> </a:t>
            </a:r>
            <a:r>
              <a:rPr lang="pl-PL" sz="1400" b="0" i="1" dirty="0" err="1">
                <a:solidFill>
                  <a:schemeClr val="accent2">
                    <a:lumMod val="75000"/>
                  </a:schemeClr>
                </a:solidFill>
              </a:rPr>
              <a:t>pattern</a:t>
            </a:r>
            <a:r>
              <a:rPr lang="pl-PL" sz="1400" b="0" i="1" dirty="0">
                <a:solidFill>
                  <a:schemeClr val="accent2">
                    <a:lumMod val="75000"/>
                  </a:schemeClr>
                </a:solidFill>
              </a:rPr>
              <a:t> </a:t>
            </a:r>
            <a:r>
              <a:rPr lang="pl-PL" sz="1400" b="0" i="1" dirty="0" err="1">
                <a:solidFill>
                  <a:schemeClr val="accent2">
                    <a:lumMod val="75000"/>
                  </a:schemeClr>
                </a:solidFill>
              </a:rPr>
              <a:t>normalization</a:t>
            </a:r>
            <a:r>
              <a:rPr lang="pl-PL" sz="1400" b="0" i="1" dirty="0">
                <a:solidFill>
                  <a:schemeClr val="accent2">
                    <a:lumMod val="75000"/>
                  </a:schemeClr>
                </a:solidFill>
              </a:rPr>
              <a:t> </a:t>
            </a:r>
            <a:r>
              <a:rPr lang="pl-PL" sz="1400" b="0" i="1" dirty="0" err="1">
                <a:solidFill>
                  <a:schemeClr val="accent2">
                    <a:lumMod val="75000"/>
                  </a:schemeClr>
                </a:solidFill>
              </a:rPr>
              <a:t>after</a:t>
            </a:r>
            <a:r>
              <a:rPr lang="pl-PL" sz="1400" b="0" i="1" dirty="0">
                <a:solidFill>
                  <a:schemeClr val="accent2">
                    <a:lumMod val="75000"/>
                  </a:schemeClr>
                </a:solidFill>
              </a:rPr>
              <a:t> </a:t>
            </a:r>
            <a:r>
              <a:rPr lang="pl-PL" sz="1400" b="0" i="1" dirty="0" err="1">
                <a:solidFill>
                  <a:schemeClr val="accent2">
                    <a:lumMod val="75000"/>
                  </a:schemeClr>
                </a:solidFill>
              </a:rPr>
              <a:t>lateral</a:t>
            </a:r>
            <a:r>
              <a:rPr lang="pl-PL" sz="1400" b="0" i="1" dirty="0">
                <a:solidFill>
                  <a:schemeClr val="accent2">
                    <a:lumMod val="75000"/>
                  </a:schemeClr>
                </a:solidFill>
              </a:rPr>
              <a:t> </a:t>
            </a:r>
            <a:r>
              <a:rPr lang="pl-PL" sz="1400" b="0" i="1" dirty="0" err="1">
                <a:solidFill>
                  <a:schemeClr val="accent2">
                    <a:lumMod val="75000"/>
                  </a:schemeClr>
                </a:solidFill>
              </a:rPr>
              <a:t>retinaculum</a:t>
            </a:r>
            <a:r>
              <a:rPr lang="pl-PL" sz="1400" b="0" i="1" dirty="0">
                <a:solidFill>
                  <a:schemeClr val="accent2">
                    <a:lumMod val="75000"/>
                  </a:schemeClr>
                </a:solidFill>
              </a:rPr>
              <a:t> </a:t>
            </a:r>
            <a:r>
              <a:rPr lang="pl-PL" sz="1400" b="0" i="1" dirty="0" err="1">
                <a:solidFill>
                  <a:schemeClr val="accent2">
                    <a:lumMod val="75000"/>
                  </a:schemeClr>
                </a:solidFill>
              </a:rPr>
              <a:t>reconstruction</a:t>
            </a:r>
            <a:r>
              <a:rPr lang="pl-PL" sz="1400" b="0" i="1" dirty="0">
                <a:solidFill>
                  <a:schemeClr val="accent2">
                    <a:lumMod val="75000"/>
                  </a:schemeClr>
                </a:solidFill>
              </a:rPr>
              <a:t> for </a:t>
            </a:r>
            <a:r>
              <a:rPr lang="pl-PL" sz="1400" b="0" i="1" dirty="0" err="1">
                <a:solidFill>
                  <a:schemeClr val="accent2">
                    <a:lumMod val="75000"/>
                  </a:schemeClr>
                </a:solidFill>
              </a:rPr>
              <a:t>iatrogenic</a:t>
            </a:r>
            <a:r>
              <a:rPr lang="pl-PL" sz="1400" b="0" i="1" dirty="0">
                <a:solidFill>
                  <a:schemeClr val="accent2">
                    <a:lumMod val="75000"/>
                  </a:schemeClr>
                </a:solidFill>
              </a:rPr>
              <a:t> </a:t>
            </a:r>
            <a:r>
              <a:rPr lang="pl-PL" sz="1400" b="0" i="1" dirty="0" err="1">
                <a:solidFill>
                  <a:schemeClr val="accent2">
                    <a:lumMod val="75000"/>
                  </a:schemeClr>
                </a:solidFill>
              </a:rPr>
              <a:t>medial</a:t>
            </a:r>
            <a:r>
              <a:rPr lang="pl-PL" sz="1400" b="0" i="1" dirty="0">
                <a:solidFill>
                  <a:schemeClr val="accent2">
                    <a:lumMod val="75000"/>
                  </a:schemeClr>
                </a:solidFill>
              </a:rPr>
              <a:t> </a:t>
            </a:r>
            <a:r>
              <a:rPr lang="pl-PL" sz="1400" b="0" i="1" dirty="0" err="1">
                <a:solidFill>
                  <a:schemeClr val="accent2">
                    <a:lumMod val="75000"/>
                  </a:schemeClr>
                </a:solidFill>
              </a:rPr>
              <a:t>patellar</a:t>
            </a:r>
            <a:r>
              <a:rPr lang="pl-PL" sz="1400" b="0" i="1" dirty="0">
                <a:solidFill>
                  <a:schemeClr val="accent2">
                    <a:lumMod val="75000"/>
                  </a:schemeClr>
                </a:solidFill>
              </a:rPr>
              <a:t> </a:t>
            </a:r>
            <a:r>
              <a:rPr lang="pl-PL" sz="1400" b="0" i="1" dirty="0" err="1">
                <a:solidFill>
                  <a:schemeClr val="accent2">
                    <a:lumMod val="75000"/>
                  </a:schemeClr>
                </a:solidFill>
              </a:rPr>
              <a:t>instability</a:t>
            </a:r>
            <a:r>
              <a:rPr lang="pl-PL" sz="1400" b="0" i="1" dirty="0">
                <a:solidFill>
                  <a:schemeClr val="accent2">
                    <a:lumMod val="75000"/>
                  </a:schemeClr>
                </a:solidFill>
              </a:rPr>
              <a:t>. The </a:t>
            </a:r>
            <a:r>
              <a:rPr lang="pl-PL" sz="1400" b="0" i="1" dirty="0" err="1">
                <a:solidFill>
                  <a:schemeClr val="accent2">
                    <a:lumMod val="75000"/>
                  </a:schemeClr>
                </a:solidFill>
              </a:rPr>
              <a:t>Knee</a:t>
            </a:r>
            <a:r>
              <a:rPr lang="pl-PL" sz="1400" b="0" i="1" dirty="0">
                <a:solidFill>
                  <a:schemeClr val="accent2">
                    <a:lumMod val="75000"/>
                  </a:schemeClr>
                </a:solidFill>
              </a:rPr>
              <a:t>, 2007; 14: 484-488.</a:t>
            </a:r>
          </a:p>
          <a:p>
            <a:pPr>
              <a:spcBef>
                <a:spcPts val="1200"/>
              </a:spcBef>
              <a:defRPr/>
            </a:pPr>
            <a:r>
              <a:rPr lang="pl-PL" sz="1400" b="0" i="1" dirty="0" err="1">
                <a:solidFill>
                  <a:schemeClr val="accent2">
                    <a:lumMod val="75000"/>
                  </a:schemeClr>
                </a:solidFill>
              </a:rPr>
              <a:t>Sanchis</a:t>
            </a:r>
            <a:r>
              <a:rPr lang="pl-PL" sz="1400" b="0" i="1" dirty="0">
                <a:solidFill>
                  <a:schemeClr val="accent2">
                    <a:lumMod val="75000"/>
                  </a:schemeClr>
                </a:solidFill>
              </a:rPr>
              <a:t> </a:t>
            </a:r>
            <a:r>
              <a:rPr lang="pl-PL" sz="1400" b="0" i="1" dirty="0" err="1">
                <a:solidFill>
                  <a:schemeClr val="accent2">
                    <a:lumMod val="75000"/>
                  </a:schemeClr>
                </a:solidFill>
              </a:rPr>
              <a:t>Alfonso</a:t>
            </a:r>
            <a:r>
              <a:rPr lang="pl-PL" sz="1400" b="0" i="1" dirty="0">
                <a:solidFill>
                  <a:schemeClr val="accent2">
                    <a:lumMod val="75000"/>
                  </a:schemeClr>
                </a:solidFill>
              </a:rPr>
              <a:t>; V., </a:t>
            </a:r>
            <a:r>
              <a:rPr lang="pl-PL" sz="1400" b="0" i="1" dirty="0" err="1">
                <a:solidFill>
                  <a:schemeClr val="accent2">
                    <a:lumMod val="75000"/>
                  </a:schemeClr>
                </a:solidFill>
              </a:rPr>
              <a:t>Baydal</a:t>
            </a:r>
            <a:r>
              <a:rPr lang="pl-PL" sz="1400" b="0" i="1" dirty="0">
                <a:solidFill>
                  <a:schemeClr val="accent2">
                    <a:lumMod val="75000"/>
                  </a:schemeClr>
                </a:solidFill>
              </a:rPr>
              <a:t> </a:t>
            </a:r>
            <a:r>
              <a:rPr lang="pl-PL" sz="1400" b="0" i="1" dirty="0" err="1">
                <a:solidFill>
                  <a:schemeClr val="accent2">
                    <a:lumMod val="75000"/>
                  </a:schemeClr>
                </a:solidFill>
              </a:rPr>
              <a:t>Bertomeu</a:t>
            </a:r>
            <a:r>
              <a:rPr lang="pl-PL" sz="1400" b="0" i="1" dirty="0">
                <a:solidFill>
                  <a:schemeClr val="accent2">
                    <a:lumMod val="75000"/>
                  </a:schemeClr>
                </a:solidFill>
              </a:rPr>
              <a:t>, J.M., </a:t>
            </a:r>
            <a:r>
              <a:rPr lang="pl-PL" sz="1400" b="0" i="1" dirty="0" err="1">
                <a:solidFill>
                  <a:schemeClr val="accent2">
                    <a:lumMod val="75000"/>
                  </a:schemeClr>
                </a:solidFill>
              </a:rPr>
              <a:t>Castelli</a:t>
            </a:r>
            <a:r>
              <a:rPr lang="pl-PL" sz="1400" b="0" i="1" dirty="0">
                <a:solidFill>
                  <a:schemeClr val="accent2">
                    <a:lumMod val="75000"/>
                  </a:schemeClr>
                </a:solidFill>
              </a:rPr>
              <a:t>, A., </a:t>
            </a:r>
            <a:r>
              <a:rPr lang="pl-PL" sz="1400" b="0" i="1" dirty="0" err="1">
                <a:solidFill>
                  <a:schemeClr val="accent2">
                    <a:lumMod val="75000"/>
                  </a:schemeClr>
                </a:solidFill>
              </a:rPr>
              <a:t>Montesinos</a:t>
            </a:r>
            <a:r>
              <a:rPr lang="pl-PL" sz="1400" b="0" i="1" dirty="0">
                <a:solidFill>
                  <a:schemeClr val="accent2">
                    <a:lumMod val="75000"/>
                  </a:schemeClr>
                </a:solidFill>
              </a:rPr>
              <a:t> </a:t>
            </a:r>
            <a:r>
              <a:rPr lang="pl-PL" sz="1400" b="0" i="1" dirty="0" err="1">
                <a:solidFill>
                  <a:schemeClr val="accent2">
                    <a:lumMod val="75000"/>
                  </a:schemeClr>
                </a:solidFill>
              </a:rPr>
              <a:t>Berry</a:t>
            </a:r>
            <a:r>
              <a:rPr lang="pl-PL" sz="1400" b="0" i="1" dirty="0">
                <a:solidFill>
                  <a:schemeClr val="accent2">
                    <a:lumMod val="75000"/>
                  </a:schemeClr>
                </a:solidFill>
              </a:rPr>
              <a:t>, E., </a:t>
            </a:r>
            <a:r>
              <a:rPr lang="pl-PL" sz="1400" b="0" i="1" dirty="0" err="1">
                <a:solidFill>
                  <a:schemeClr val="accent2">
                    <a:lumMod val="75000"/>
                  </a:schemeClr>
                </a:solidFill>
              </a:rPr>
              <a:t>Marín</a:t>
            </a:r>
            <a:r>
              <a:rPr lang="pl-PL" sz="1400" b="0" i="1" dirty="0">
                <a:solidFill>
                  <a:schemeClr val="accent2">
                    <a:lumMod val="75000"/>
                  </a:schemeClr>
                </a:solidFill>
              </a:rPr>
              <a:t>, S., </a:t>
            </a:r>
            <a:r>
              <a:rPr lang="pl-PL" sz="1400" b="0" i="1" dirty="0" err="1">
                <a:solidFill>
                  <a:schemeClr val="accent2">
                    <a:lumMod val="75000"/>
                  </a:schemeClr>
                </a:solidFill>
              </a:rPr>
              <a:t>Garrido</a:t>
            </a:r>
            <a:r>
              <a:rPr lang="pl-PL" sz="1400" b="0" i="1" dirty="0">
                <a:solidFill>
                  <a:schemeClr val="accent2">
                    <a:lumMod val="75000"/>
                  </a:schemeClr>
                </a:solidFill>
              </a:rPr>
              <a:t> </a:t>
            </a:r>
            <a:r>
              <a:rPr lang="pl-PL" sz="1400" b="0" i="1" dirty="0" err="1">
                <a:solidFill>
                  <a:schemeClr val="accent2">
                    <a:lumMod val="75000"/>
                  </a:schemeClr>
                </a:solidFill>
              </a:rPr>
              <a:t>Jaén</a:t>
            </a:r>
            <a:r>
              <a:rPr lang="pl-PL" sz="1400" b="0" i="1" dirty="0">
                <a:solidFill>
                  <a:schemeClr val="accent2">
                    <a:lumMod val="75000"/>
                  </a:schemeClr>
                </a:solidFill>
              </a:rPr>
              <a:t>, J.D. “</a:t>
            </a:r>
            <a:r>
              <a:rPr lang="pl-PL" sz="1400" b="0" i="1" dirty="0" err="1">
                <a:solidFill>
                  <a:schemeClr val="accent2">
                    <a:lumMod val="75000"/>
                  </a:schemeClr>
                </a:solidFill>
              </a:rPr>
              <a:t>Laboratory</a:t>
            </a:r>
            <a:r>
              <a:rPr lang="pl-PL" sz="1400" b="0" i="1" dirty="0">
                <a:solidFill>
                  <a:schemeClr val="accent2">
                    <a:lumMod val="75000"/>
                  </a:schemeClr>
                </a:solidFill>
              </a:rPr>
              <a:t> Evaluation of the </a:t>
            </a:r>
            <a:r>
              <a:rPr lang="pl-PL" sz="1400" b="0" i="1" dirty="0" err="1">
                <a:solidFill>
                  <a:schemeClr val="accent2">
                    <a:lumMod val="75000"/>
                  </a:schemeClr>
                </a:solidFill>
              </a:rPr>
              <a:t>Pivot</a:t>
            </a:r>
            <a:r>
              <a:rPr lang="pl-PL" sz="1400" b="0" i="1" dirty="0">
                <a:solidFill>
                  <a:schemeClr val="accent2">
                    <a:lumMod val="75000"/>
                  </a:schemeClr>
                </a:solidFill>
              </a:rPr>
              <a:t> </a:t>
            </a:r>
            <a:r>
              <a:rPr lang="pl-PL" sz="1400" b="0" i="1" dirty="0" err="1">
                <a:solidFill>
                  <a:schemeClr val="accent2">
                    <a:lumMod val="75000"/>
                  </a:schemeClr>
                </a:solidFill>
              </a:rPr>
              <a:t>Shift</a:t>
            </a:r>
            <a:r>
              <a:rPr lang="pl-PL" sz="1400" b="0" i="1" dirty="0">
                <a:solidFill>
                  <a:schemeClr val="accent2">
                    <a:lumMod val="75000"/>
                  </a:schemeClr>
                </a:solidFill>
              </a:rPr>
              <a:t> </a:t>
            </a:r>
            <a:r>
              <a:rPr lang="pl-PL" sz="1400" b="0" i="1" dirty="0" err="1">
                <a:solidFill>
                  <a:schemeClr val="accent2">
                    <a:lumMod val="75000"/>
                  </a:schemeClr>
                </a:solidFill>
              </a:rPr>
              <a:t>Phenomenon</a:t>
            </a:r>
            <a:r>
              <a:rPr lang="pl-PL" sz="1400" b="0" i="1" dirty="0">
                <a:solidFill>
                  <a:schemeClr val="accent2">
                    <a:lumMod val="75000"/>
                  </a:schemeClr>
                </a:solidFill>
              </a:rPr>
              <a:t> Using </a:t>
            </a:r>
            <a:r>
              <a:rPr lang="pl-PL" sz="1400" b="0" i="1" dirty="0" err="1">
                <a:solidFill>
                  <a:schemeClr val="accent2">
                    <a:lumMod val="75000"/>
                  </a:schemeClr>
                </a:solidFill>
              </a:rPr>
              <a:t>Kinetic</a:t>
            </a:r>
            <a:r>
              <a:rPr lang="pl-PL" sz="1400" b="0" i="1" dirty="0">
                <a:solidFill>
                  <a:schemeClr val="accent2">
                    <a:lumMod val="75000"/>
                  </a:schemeClr>
                </a:solidFill>
              </a:rPr>
              <a:t> Analysis: A Preliminary </a:t>
            </a:r>
            <a:r>
              <a:rPr lang="pl-PL" sz="1400" b="0" i="1" dirty="0" err="1">
                <a:solidFill>
                  <a:schemeClr val="accent2">
                    <a:lumMod val="75000"/>
                  </a:schemeClr>
                </a:solidFill>
              </a:rPr>
              <a:t>Study</a:t>
            </a:r>
            <a:r>
              <a:rPr lang="pl-PL" sz="1400" b="0" i="1" dirty="0">
                <a:solidFill>
                  <a:schemeClr val="accent2">
                    <a:lumMod val="75000"/>
                  </a:schemeClr>
                </a:solidFill>
              </a:rPr>
              <a:t>”. The </a:t>
            </a:r>
            <a:r>
              <a:rPr lang="pl-PL" sz="1400" b="0" i="1" dirty="0" err="1">
                <a:solidFill>
                  <a:schemeClr val="accent2">
                    <a:lumMod val="75000"/>
                  </a:schemeClr>
                </a:solidFill>
              </a:rPr>
              <a:t>Journal</a:t>
            </a:r>
            <a:r>
              <a:rPr lang="pl-PL" sz="1400" b="0" i="1" dirty="0">
                <a:solidFill>
                  <a:schemeClr val="accent2">
                    <a:lumMod val="75000"/>
                  </a:schemeClr>
                </a:solidFill>
              </a:rPr>
              <a:t> of </a:t>
            </a:r>
            <a:r>
              <a:rPr lang="pl-PL" sz="1400" b="0" i="1" dirty="0" err="1">
                <a:solidFill>
                  <a:schemeClr val="accent2">
                    <a:lumMod val="75000"/>
                  </a:schemeClr>
                </a:solidFill>
              </a:rPr>
              <a:t>Bone</a:t>
            </a:r>
            <a:r>
              <a:rPr lang="pl-PL" sz="1400" b="0" i="1" dirty="0">
                <a:solidFill>
                  <a:schemeClr val="accent2">
                    <a:lumMod val="75000"/>
                  </a:schemeClr>
                </a:solidFill>
              </a:rPr>
              <a:t> and Joint </a:t>
            </a:r>
            <a:r>
              <a:rPr lang="pl-PL" sz="1400" b="0" i="1" dirty="0" err="1">
                <a:solidFill>
                  <a:schemeClr val="accent2">
                    <a:lumMod val="75000"/>
                  </a:schemeClr>
                </a:solidFill>
              </a:rPr>
              <a:t>Surgery</a:t>
            </a:r>
            <a:r>
              <a:rPr lang="pl-PL" sz="1400" b="0" i="1" dirty="0">
                <a:solidFill>
                  <a:schemeClr val="accent2">
                    <a:lumMod val="75000"/>
                  </a:schemeClr>
                </a:solidFill>
              </a:rPr>
              <a:t>, American 2011; 93:1256-67. 31896 </a:t>
            </a:r>
          </a:p>
          <a:p>
            <a:pPr>
              <a:spcBef>
                <a:spcPts val="1200"/>
              </a:spcBef>
              <a:defRPr/>
            </a:pPr>
            <a:r>
              <a:rPr lang="pl-PL" sz="1400" b="0" i="1" dirty="0" err="1">
                <a:solidFill>
                  <a:schemeClr val="accent2">
                    <a:lumMod val="75000"/>
                  </a:schemeClr>
                </a:solidFill>
              </a:rPr>
              <a:t>Schrijvers</a:t>
            </a:r>
            <a:r>
              <a:rPr lang="pl-PL" sz="1400" b="0" i="1" dirty="0">
                <a:solidFill>
                  <a:schemeClr val="accent2">
                    <a:lumMod val="75000"/>
                  </a:schemeClr>
                </a:solidFill>
              </a:rPr>
              <a:t> JC, van den </a:t>
            </a:r>
            <a:r>
              <a:rPr lang="pl-PL" sz="1400" b="0" i="1" dirty="0" err="1">
                <a:solidFill>
                  <a:schemeClr val="accent2">
                    <a:lumMod val="75000"/>
                  </a:schemeClr>
                </a:solidFill>
              </a:rPr>
              <a:t>Noort</a:t>
            </a:r>
            <a:r>
              <a:rPr lang="pl-PL" sz="1400" b="0" i="1" dirty="0">
                <a:solidFill>
                  <a:schemeClr val="accent2">
                    <a:lumMod val="75000"/>
                  </a:schemeClr>
                </a:solidFill>
              </a:rPr>
              <a:t> JC, van der </a:t>
            </a:r>
            <a:r>
              <a:rPr lang="pl-PL" sz="1400" b="0" i="1" dirty="0" err="1">
                <a:solidFill>
                  <a:schemeClr val="accent2">
                    <a:lumMod val="75000"/>
                  </a:schemeClr>
                </a:solidFill>
              </a:rPr>
              <a:t>Esch</a:t>
            </a:r>
            <a:r>
              <a:rPr lang="pl-PL" sz="1400" b="0" i="1" dirty="0">
                <a:solidFill>
                  <a:schemeClr val="accent2">
                    <a:lumMod val="75000"/>
                  </a:schemeClr>
                </a:solidFill>
              </a:rPr>
              <a:t> M, Dekker J, </a:t>
            </a:r>
            <a:r>
              <a:rPr lang="pl-PL" sz="1400" b="0" i="1" dirty="0" err="1">
                <a:solidFill>
                  <a:schemeClr val="accent2">
                    <a:lumMod val="75000"/>
                  </a:schemeClr>
                </a:solidFill>
              </a:rPr>
              <a:t>Harlaar</a:t>
            </a:r>
            <a:r>
              <a:rPr lang="pl-PL" sz="1400" b="0" i="1" dirty="0">
                <a:solidFill>
                  <a:schemeClr val="accent2">
                    <a:lumMod val="75000"/>
                  </a:schemeClr>
                </a:solidFill>
              </a:rPr>
              <a:t> J. </a:t>
            </a:r>
            <a:r>
              <a:rPr lang="pl-PL" sz="1400" b="0" i="1" dirty="0" err="1">
                <a:solidFill>
                  <a:schemeClr val="accent2">
                    <a:lumMod val="75000"/>
                  </a:schemeClr>
                </a:solidFill>
              </a:rPr>
              <a:t>Objective</a:t>
            </a:r>
            <a:r>
              <a:rPr lang="pl-PL" sz="1400" b="0" i="1" dirty="0">
                <a:solidFill>
                  <a:schemeClr val="accent2">
                    <a:lumMod val="75000"/>
                  </a:schemeClr>
                </a:solidFill>
              </a:rPr>
              <a:t> </a:t>
            </a:r>
            <a:r>
              <a:rPr lang="pl-PL" sz="1400" b="0" i="1" dirty="0" err="1">
                <a:solidFill>
                  <a:schemeClr val="accent2">
                    <a:lumMod val="75000"/>
                  </a:schemeClr>
                </a:solidFill>
              </a:rPr>
              <a:t>parameters</a:t>
            </a:r>
            <a:r>
              <a:rPr lang="pl-PL" sz="1400" b="0" i="1" dirty="0">
                <a:solidFill>
                  <a:schemeClr val="accent2">
                    <a:lumMod val="75000"/>
                  </a:schemeClr>
                </a:solidFill>
              </a:rPr>
              <a:t> to </a:t>
            </a:r>
            <a:r>
              <a:rPr lang="pl-PL" sz="1400" b="0" i="1" dirty="0" err="1">
                <a:solidFill>
                  <a:schemeClr val="accent2">
                    <a:lumMod val="75000"/>
                  </a:schemeClr>
                </a:solidFill>
              </a:rPr>
              <a:t>measure</a:t>
            </a:r>
            <a:r>
              <a:rPr lang="pl-PL" sz="1400" b="0" i="1" dirty="0">
                <a:solidFill>
                  <a:schemeClr val="accent2">
                    <a:lumMod val="75000"/>
                  </a:schemeClr>
                </a:solidFill>
              </a:rPr>
              <a:t> (in)</a:t>
            </a:r>
            <a:r>
              <a:rPr lang="pl-PL" sz="1400" b="0" i="1" dirty="0" err="1">
                <a:solidFill>
                  <a:schemeClr val="accent2">
                    <a:lumMod val="75000"/>
                  </a:schemeClr>
                </a:solidFill>
              </a:rPr>
              <a:t>stability</a:t>
            </a:r>
            <a:r>
              <a:rPr lang="pl-PL" sz="1400" b="0" i="1" dirty="0">
                <a:solidFill>
                  <a:schemeClr val="accent2">
                    <a:lumMod val="75000"/>
                  </a:schemeClr>
                </a:solidFill>
              </a:rPr>
              <a:t> of the </a:t>
            </a:r>
            <a:r>
              <a:rPr lang="pl-PL" sz="1400" b="0" i="1" dirty="0" err="1">
                <a:solidFill>
                  <a:schemeClr val="accent2">
                    <a:lumMod val="75000"/>
                  </a:schemeClr>
                </a:solidFill>
              </a:rPr>
              <a:t>knee</a:t>
            </a:r>
            <a:r>
              <a:rPr lang="pl-PL" sz="1400" b="0" i="1" dirty="0">
                <a:solidFill>
                  <a:schemeClr val="accent2">
                    <a:lumMod val="75000"/>
                  </a:schemeClr>
                </a:solidFill>
              </a:rPr>
              <a:t> joint </a:t>
            </a:r>
            <a:r>
              <a:rPr lang="pl-PL" sz="1400" b="0" i="1" dirty="0" err="1">
                <a:solidFill>
                  <a:schemeClr val="accent2">
                    <a:lumMod val="75000"/>
                  </a:schemeClr>
                </a:solidFill>
              </a:rPr>
              <a:t>during</a:t>
            </a:r>
            <a:r>
              <a:rPr lang="pl-PL" sz="1400" b="0" i="1" dirty="0">
                <a:solidFill>
                  <a:schemeClr val="accent2">
                    <a:lumMod val="75000"/>
                  </a:schemeClr>
                </a:solidFill>
              </a:rPr>
              <a:t> </a:t>
            </a:r>
            <a:r>
              <a:rPr lang="pl-PL" sz="1400" b="0" i="1" dirty="0" err="1">
                <a:solidFill>
                  <a:schemeClr val="accent2">
                    <a:lumMod val="75000"/>
                  </a:schemeClr>
                </a:solidFill>
              </a:rPr>
              <a:t>gait</a:t>
            </a:r>
            <a:r>
              <a:rPr lang="pl-PL" sz="1400" b="0" i="1" dirty="0">
                <a:solidFill>
                  <a:schemeClr val="accent2">
                    <a:lumMod val="75000"/>
                  </a:schemeClr>
                </a:solidFill>
              </a:rPr>
              <a:t>: A </a:t>
            </a:r>
            <a:r>
              <a:rPr lang="pl-PL" sz="1400" b="0" i="1" dirty="0" err="1">
                <a:solidFill>
                  <a:schemeClr val="accent2">
                    <a:lumMod val="75000"/>
                  </a:schemeClr>
                </a:solidFill>
              </a:rPr>
              <a:t>review</a:t>
            </a:r>
            <a:r>
              <a:rPr lang="pl-PL" sz="1400" b="0" i="1" dirty="0">
                <a:solidFill>
                  <a:schemeClr val="accent2">
                    <a:lumMod val="75000"/>
                  </a:schemeClr>
                </a:solidFill>
              </a:rPr>
              <a:t> of </a:t>
            </a:r>
            <a:r>
              <a:rPr lang="pl-PL" sz="1400" b="0" i="1" dirty="0" err="1">
                <a:solidFill>
                  <a:schemeClr val="accent2">
                    <a:lumMod val="75000"/>
                  </a:schemeClr>
                </a:solidFill>
              </a:rPr>
              <a:t>literature</a:t>
            </a:r>
            <a:r>
              <a:rPr lang="pl-PL" sz="1400" b="0" i="1" dirty="0">
                <a:solidFill>
                  <a:schemeClr val="accent2">
                    <a:lumMod val="75000"/>
                  </a:schemeClr>
                </a:solidFill>
              </a:rPr>
              <a:t>. </a:t>
            </a:r>
            <a:r>
              <a:rPr lang="pl-PL" sz="1400" b="0" i="1" dirty="0" err="1">
                <a:solidFill>
                  <a:schemeClr val="accent2">
                    <a:lumMod val="75000"/>
                  </a:schemeClr>
                </a:solidFill>
              </a:rPr>
              <a:t>Gait</a:t>
            </a:r>
            <a:r>
              <a:rPr lang="pl-PL" sz="1400" b="0" i="1" dirty="0">
                <a:solidFill>
                  <a:schemeClr val="accent2">
                    <a:lumMod val="75000"/>
                  </a:schemeClr>
                </a:solidFill>
              </a:rPr>
              <a:t> </a:t>
            </a:r>
            <a:r>
              <a:rPr lang="pl-PL" sz="1400" b="0" i="1" dirty="0" err="1">
                <a:solidFill>
                  <a:schemeClr val="accent2">
                    <a:lumMod val="75000"/>
                  </a:schemeClr>
                </a:solidFill>
              </a:rPr>
              <a:t>Posture</a:t>
            </a:r>
            <a:r>
              <a:rPr lang="pl-PL" sz="1400" b="0" i="1" dirty="0">
                <a:solidFill>
                  <a:schemeClr val="accent2">
                    <a:lumMod val="75000"/>
                  </a:schemeClr>
                </a:solidFill>
              </a:rPr>
              <a:t>. 2019 May;70:235-253. doi: 10.1016/j.gaitpost.2019.03.016. </a:t>
            </a:r>
            <a:r>
              <a:rPr lang="pl-PL" sz="1400" b="0" i="1" dirty="0" err="1">
                <a:solidFill>
                  <a:schemeClr val="accent2">
                    <a:lumMod val="75000"/>
                  </a:schemeClr>
                </a:solidFill>
              </a:rPr>
              <a:t>Epub</a:t>
            </a:r>
            <a:r>
              <a:rPr lang="pl-PL" sz="1400" b="0" i="1" dirty="0">
                <a:solidFill>
                  <a:schemeClr val="accent2">
                    <a:lumMod val="75000"/>
                  </a:schemeClr>
                </a:solidFill>
              </a:rPr>
              <a:t> 2019 Mar 20. PMID: 3090900</a:t>
            </a:r>
            <a:endParaRPr lang="en-US" sz="1050" b="0" i="1" dirty="0">
              <a:solidFill>
                <a:srgbClr val="FF0000"/>
              </a:solidFill>
            </a:endParaRPr>
          </a:p>
        </p:txBody>
      </p:sp>
    </p:spTree>
    <p:extLst>
      <p:ext uri="{BB962C8B-B14F-4D97-AF65-F5344CB8AC3E}">
        <p14:creationId xmlns:p14="http://schemas.microsoft.com/office/powerpoint/2010/main" val="3598832991"/>
      </p:ext>
    </p:extLst>
  </p:cSld>
  <p:clrMapOvr>
    <a:masterClrMapping/>
  </p:clrMapOvr>
  <p:transition advClick="0" advTm="3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dirty="0">
                <a:solidFill>
                  <a:schemeClr val="accent2">
                    <a:lumMod val="75000"/>
                  </a:schemeClr>
                </a:solidFill>
              </a:rPr>
              <a:t>REFERENZEN </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1908215"/>
          </a:xfrm>
          <a:prstGeom prst="rect">
            <a:avLst/>
          </a:prstGeom>
        </p:spPr>
        <p:txBody>
          <a:bodyPr wrap="square">
            <a:spAutoFit/>
          </a:bodyPr>
          <a:lstStyle/>
          <a:p>
            <a:pPr>
              <a:spcBef>
                <a:spcPts val="1200"/>
              </a:spcBef>
              <a:defRPr/>
            </a:pPr>
            <a:endParaRPr lang="pl-PL" sz="1400" b="0" i="1" dirty="0">
              <a:solidFill>
                <a:schemeClr val="accent2">
                  <a:lumMod val="75000"/>
                </a:schemeClr>
              </a:solidFill>
            </a:endParaRPr>
          </a:p>
          <a:p>
            <a:pPr>
              <a:spcBef>
                <a:spcPts val="1200"/>
              </a:spcBef>
              <a:defRPr/>
            </a:pPr>
            <a:r>
              <a:rPr lang="pl-PL" sz="1400" b="0" i="1" dirty="0" err="1">
                <a:solidFill>
                  <a:schemeClr val="accent2">
                    <a:lumMod val="75000"/>
                  </a:schemeClr>
                </a:solidFill>
              </a:rPr>
              <a:t>Vivas</a:t>
            </a:r>
            <a:r>
              <a:rPr lang="pl-PL" sz="1400" b="0" i="1" dirty="0">
                <a:solidFill>
                  <a:schemeClr val="accent2">
                    <a:lumMod val="75000"/>
                  </a:schemeClr>
                </a:solidFill>
              </a:rPr>
              <a:t> </a:t>
            </a:r>
            <a:r>
              <a:rPr lang="pl-PL" sz="1400" b="0" i="1" dirty="0" err="1">
                <a:solidFill>
                  <a:schemeClr val="accent2">
                    <a:lumMod val="75000"/>
                  </a:schemeClr>
                </a:solidFill>
              </a:rPr>
              <a:t>Broseta</a:t>
            </a:r>
            <a:r>
              <a:rPr lang="pl-PL" sz="1400" b="0" i="1" dirty="0">
                <a:solidFill>
                  <a:schemeClr val="accent2">
                    <a:lumMod val="75000"/>
                  </a:schemeClr>
                </a:solidFill>
              </a:rPr>
              <a:t>, M.J., </a:t>
            </a:r>
            <a:r>
              <a:rPr lang="pl-PL" sz="1400" b="0" i="1" dirty="0" err="1">
                <a:solidFill>
                  <a:schemeClr val="accent2">
                    <a:lumMod val="75000"/>
                  </a:schemeClr>
                </a:solidFill>
              </a:rPr>
              <a:t>Bermejo</a:t>
            </a:r>
            <a:r>
              <a:rPr lang="pl-PL" sz="1400" b="0" i="1" dirty="0">
                <a:solidFill>
                  <a:schemeClr val="accent2">
                    <a:lumMod val="75000"/>
                  </a:schemeClr>
                </a:solidFill>
              </a:rPr>
              <a:t> Bosch, I., </a:t>
            </a:r>
            <a:r>
              <a:rPr lang="pl-PL" sz="1400" b="0" i="1" dirty="0" err="1">
                <a:solidFill>
                  <a:schemeClr val="accent2">
                    <a:lumMod val="75000"/>
                  </a:schemeClr>
                </a:solidFill>
              </a:rPr>
              <a:t>Peydro</a:t>
            </a:r>
            <a:r>
              <a:rPr lang="pl-PL" sz="1400" b="0" i="1" dirty="0">
                <a:solidFill>
                  <a:schemeClr val="accent2">
                    <a:lumMod val="75000"/>
                  </a:schemeClr>
                </a:solidFill>
              </a:rPr>
              <a:t> de Moya, F., </a:t>
            </a:r>
            <a:r>
              <a:rPr lang="pl-PL" sz="1400" b="0" i="1" dirty="0" err="1">
                <a:solidFill>
                  <a:schemeClr val="accent2">
                    <a:lumMod val="75000"/>
                  </a:schemeClr>
                </a:solidFill>
              </a:rPr>
              <a:t>Pitarch</a:t>
            </a:r>
            <a:r>
              <a:rPr lang="pl-PL" sz="1400" b="0" i="1" dirty="0">
                <a:solidFill>
                  <a:schemeClr val="accent2">
                    <a:lumMod val="75000"/>
                  </a:schemeClr>
                </a:solidFill>
              </a:rPr>
              <a:t> </a:t>
            </a:r>
            <a:r>
              <a:rPr lang="pl-PL" sz="1400" b="0" i="1" dirty="0" err="1">
                <a:solidFill>
                  <a:schemeClr val="accent2">
                    <a:lumMod val="75000"/>
                  </a:schemeClr>
                </a:solidFill>
              </a:rPr>
              <a:t>Corresa</a:t>
            </a:r>
            <a:r>
              <a:rPr lang="pl-PL" sz="1400" b="0" i="1" dirty="0">
                <a:solidFill>
                  <a:schemeClr val="accent2">
                    <a:lumMod val="75000"/>
                  </a:schemeClr>
                </a:solidFill>
              </a:rPr>
              <a:t>, S. </a:t>
            </a:r>
            <a:r>
              <a:rPr lang="pl-PL" sz="1400" b="0" i="1" dirty="0" err="1">
                <a:solidFill>
                  <a:schemeClr val="accent2">
                    <a:lumMod val="75000"/>
                  </a:schemeClr>
                </a:solidFill>
              </a:rPr>
              <a:t>Is</a:t>
            </a:r>
            <a:r>
              <a:rPr lang="pl-PL" sz="1400" b="0" i="1" dirty="0">
                <a:solidFill>
                  <a:schemeClr val="accent2">
                    <a:lumMod val="75000"/>
                  </a:schemeClr>
                </a:solidFill>
              </a:rPr>
              <a:t> </a:t>
            </a:r>
            <a:r>
              <a:rPr lang="pl-PL" sz="1400" b="0" i="1" dirty="0" err="1">
                <a:solidFill>
                  <a:schemeClr val="accent2">
                    <a:lumMod val="75000"/>
                  </a:schemeClr>
                </a:solidFill>
              </a:rPr>
              <a:t>kinematic</a:t>
            </a:r>
            <a:r>
              <a:rPr lang="pl-PL" sz="1400" b="0" i="1" dirty="0">
                <a:solidFill>
                  <a:schemeClr val="accent2">
                    <a:lumMod val="75000"/>
                  </a:schemeClr>
                </a:solidFill>
              </a:rPr>
              <a:t> </a:t>
            </a:r>
            <a:r>
              <a:rPr lang="pl-PL" sz="1400" b="0" i="1" dirty="0" err="1">
                <a:solidFill>
                  <a:schemeClr val="accent2">
                    <a:lumMod val="75000"/>
                  </a:schemeClr>
                </a:solidFill>
              </a:rPr>
              <a:t>analysis</a:t>
            </a:r>
            <a:r>
              <a:rPr lang="pl-PL" sz="1400" b="0" i="1" dirty="0">
                <a:solidFill>
                  <a:schemeClr val="accent2">
                    <a:lumMod val="75000"/>
                  </a:schemeClr>
                </a:solidFill>
              </a:rPr>
              <a:t> </a:t>
            </a:r>
            <a:r>
              <a:rPr lang="pl-PL" sz="1400" b="0" i="1" dirty="0" err="1">
                <a:solidFill>
                  <a:schemeClr val="accent2">
                    <a:lumMod val="75000"/>
                  </a:schemeClr>
                </a:solidFill>
              </a:rPr>
              <a:t>useful</a:t>
            </a:r>
            <a:r>
              <a:rPr lang="pl-PL" sz="1400" b="0" i="1" dirty="0">
                <a:solidFill>
                  <a:schemeClr val="accent2">
                    <a:lumMod val="75000"/>
                  </a:schemeClr>
                </a:solidFill>
              </a:rPr>
              <a:t> as a </a:t>
            </a:r>
            <a:r>
              <a:rPr lang="pl-PL" sz="1400" b="0" i="1" dirty="0" err="1">
                <a:solidFill>
                  <a:schemeClr val="accent2">
                    <a:lumMod val="75000"/>
                  </a:schemeClr>
                </a:solidFill>
              </a:rPr>
              <a:t>clinical</a:t>
            </a:r>
            <a:r>
              <a:rPr lang="pl-PL" sz="1400" b="0" i="1" dirty="0">
                <a:solidFill>
                  <a:schemeClr val="accent2">
                    <a:lumMod val="75000"/>
                  </a:schemeClr>
                </a:solidFill>
              </a:rPr>
              <a:t> test </a:t>
            </a:r>
            <a:r>
              <a:rPr lang="pl-PL" sz="1400" b="0" i="1" dirty="0" err="1">
                <a:solidFill>
                  <a:schemeClr val="accent2">
                    <a:lumMod val="75000"/>
                  </a:schemeClr>
                </a:solidFill>
              </a:rPr>
              <a:t>during</a:t>
            </a:r>
            <a:r>
              <a:rPr lang="pl-PL" sz="1400" b="0" i="1" dirty="0">
                <a:solidFill>
                  <a:schemeClr val="accent2">
                    <a:lumMod val="75000"/>
                  </a:schemeClr>
                </a:solidFill>
              </a:rPr>
              <a:t> </a:t>
            </a:r>
            <a:r>
              <a:rPr lang="pl-PL" sz="1400" b="0" i="1" dirty="0" err="1">
                <a:solidFill>
                  <a:schemeClr val="accent2">
                    <a:lumMod val="75000"/>
                  </a:schemeClr>
                </a:solidFill>
              </a:rPr>
              <a:t>whiplash</a:t>
            </a:r>
            <a:r>
              <a:rPr lang="pl-PL" sz="1400" b="0" i="1" dirty="0">
                <a:solidFill>
                  <a:schemeClr val="accent2">
                    <a:lumMod val="75000"/>
                  </a:schemeClr>
                </a:solidFill>
              </a:rPr>
              <a:t> </a:t>
            </a:r>
            <a:r>
              <a:rPr lang="pl-PL" sz="1400" b="0" i="1" dirty="0" err="1">
                <a:solidFill>
                  <a:schemeClr val="accent2">
                    <a:lumMod val="75000"/>
                  </a:schemeClr>
                </a:solidFill>
              </a:rPr>
              <a:t>associated</a:t>
            </a:r>
            <a:r>
              <a:rPr lang="pl-PL" sz="1400" b="0" i="1" dirty="0">
                <a:solidFill>
                  <a:schemeClr val="accent2">
                    <a:lumMod val="75000"/>
                  </a:schemeClr>
                </a:solidFill>
              </a:rPr>
              <a:t> </a:t>
            </a:r>
            <a:r>
              <a:rPr lang="pl-PL" sz="1400" b="0" i="1" dirty="0" err="1">
                <a:solidFill>
                  <a:schemeClr val="accent2">
                    <a:lumMod val="75000"/>
                  </a:schemeClr>
                </a:solidFill>
              </a:rPr>
              <a:t>disorders</a:t>
            </a:r>
            <a:r>
              <a:rPr lang="pl-PL" sz="1400" b="0" i="1" dirty="0">
                <a:solidFill>
                  <a:schemeClr val="accent2">
                    <a:lumMod val="75000"/>
                  </a:schemeClr>
                </a:solidFill>
              </a:rPr>
              <a:t> </a:t>
            </a:r>
            <a:r>
              <a:rPr lang="pl-PL" sz="1400" b="0" i="1" dirty="0" err="1">
                <a:solidFill>
                  <a:schemeClr val="accent2">
                    <a:lumMod val="75000"/>
                  </a:schemeClr>
                </a:solidFill>
              </a:rPr>
              <a:t>recovery</a:t>
            </a:r>
            <a:r>
              <a:rPr lang="pl-PL" sz="1400" b="0" i="1" dirty="0">
                <a:solidFill>
                  <a:schemeClr val="accent2">
                    <a:lumMod val="75000"/>
                  </a:schemeClr>
                </a:solidFill>
              </a:rPr>
              <a:t>? A </a:t>
            </a:r>
            <a:r>
              <a:rPr lang="pl-PL" sz="1400" b="0" i="1" dirty="0" err="1">
                <a:solidFill>
                  <a:schemeClr val="accent2">
                    <a:lumMod val="75000"/>
                  </a:schemeClr>
                </a:solidFill>
              </a:rPr>
              <a:t>clinical</a:t>
            </a:r>
            <a:r>
              <a:rPr lang="pl-PL" sz="1400" b="0" i="1" dirty="0">
                <a:solidFill>
                  <a:schemeClr val="accent2">
                    <a:lumMod val="75000"/>
                  </a:schemeClr>
                </a:solidFill>
              </a:rPr>
              <a:t> </a:t>
            </a:r>
            <a:r>
              <a:rPr lang="pl-PL" sz="1400" b="0" i="1" dirty="0" err="1">
                <a:solidFill>
                  <a:schemeClr val="accent2">
                    <a:lumMod val="75000"/>
                  </a:schemeClr>
                </a:solidFill>
              </a:rPr>
              <a:t>study</a:t>
            </a:r>
            <a:r>
              <a:rPr lang="pl-PL" sz="1400" b="0" i="1" dirty="0">
                <a:solidFill>
                  <a:schemeClr val="accent2">
                    <a:lumMod val="75000"/>
                  </a:schemeClr>
                </a:solidFill>
              </a:rPr>
              <a:t>. </a:t>
            </a:r>
            <a:r>
              <a:rPr lang="pl-PL" sz="1400" b="0" i="1" dirty="0" err="1">
                <a:solidFill>
                  <a:schemeClr val="accent2">
                    <a:lumMod val="75000"/>
                  </a:schemeClr>
                </a:solidFill>
              </a:rPr>
              <a:t>Gait</a:t>
            </a:r>
            <a:r>
              <a:rPr lang="pl-PL" sz="1400" b="0" i="1" dirty="0">
                <a:solidFill>
                  <a:schemeClr val="accent2">
                    <a:lumMod val="75000"/>
                  </a:schemeClr>
                </a:solidFill>
              </a:rPr>
              <a:t> and </a:t>
            </a:r>
            <a:r>
              <a:rPr lang="pl-PL" sz="1400" b="0" i="1" dirty="0" err="1">
                <a:solidFill>
                  <a:schemeClr val="accent2">
                    <a:lumMod val="75000"/>
                  </a:schemeClr>
                </a:solidFill>
              </a:rPr>
              <a:t>Posture</a:t>
            </a:r>
            <a:r>
              <a:rPr lang="pl-PL" sz="1400" b="0" i="1" dirty="0">
                <a:solidFill>
                  <a:schemeClr val="accent2">
                    <a:lumMod val="75000"/>
                  </a:schemeClr>
                </a:solidFill>
              </a:rPr>
              <a:t> http://dx.doi.org/10.1016/j.gaitpost.2017.06.466</a:t>
            </a:r>
          </a:p>
          <a:p>
            <a:pPr>
              <a:spcBef>
                <a:spcPts val="1200"/>
              </a:spcBef>
              <a:defRPr/>
            </a:pPr>
            <a:r>
              <a:rPr lang="pl-PL" sz="1400" b="0" i="1" dirty="0" err="1">
                <a:solidFill>
                  <a:schemeClr val="accent2">
                    <a:lumMod val="75000"/>
                  </a:schemeClr>
                </a:solidFill>
              </a:rPr>
              <a:t>Vivas</a:t>
            </a:r>
            <a:r>
              <a:rPr lang="pl-PL" sz="1400" b="0" i="1" dirty="0">
                <a:solidFill>
                  <a:schemeClr val="accent2">
                    <a:lumMod val="75000"/>
                  </a:schemeClr>
                </a:solidFill>
              </a:rPr>
              <a:t> </a:t>
            </a:r>
            <a:r>
              <a:rPr lang="pl-PL" sz="1400" b="0" i="1" dirty="0" err="1">
                <a:solidFill>
                  <a:schemeClr val="accent2">
                    <a:lumMod val="75000"/>
                  </a:schemeClr>
                </a:solidFill>
              </a:rPr>
              <a:t>Broseta</a:t>
            </a:r>
            <a:r>
              <a:rPr lang="pl-PL" sz="1400" b="0" i="1" dirty="0">
                <a:solidFill>
                  <a:schemeClr val="accent2">
                    <a:lumMod val="75000"/>
                  </a:schemeClr>
                </a:solidFill>
              </a:rPr>
              <a:t>, M.J., </a:t>
            </a:r>
            <a:r>
              <a:rPr lang="pl-PL" sz="1400" b="0" i="1" dirty="0" err="1">
                <a:solidFill>
                  <a:schemeClr val="accent2">
                    <a:lumMod val="75000"/>
                  </a:schemeClr>
                </a:solidFill>
              </a:rPr>
              <a:t>Bermejo</a:t>
            </a:r>
            <a:r>
              <a:rPr lang="pl-PL" sz="1400" b="0" i="1" dirty="0">
                <a:solidFill>
                  <a:schemeClr val="accent2">
                    <a:lumMod val="75000"/>
                  </a:schemeClr>
                </a:solidFill>
              </a:rPr>
              <a:t> Bosch, I., </a:t>
            </a:r>
            <a:r>
              <a:rPr lang="pl-PL" sz="1400" b="0" i="1" dirty="0" err="1">
                <a:solidFill>
                  <a:schemeClr val="accent2">
                    <a:lumMod val="75000"/>
                  </a:schemeClr>
                </a:solidFill>
              </a:rPr>
              <a:t>Peydro</a:t>
            </a:r>
            <a:r>
              <a:rPr lang="pl-PL" sz="1400" b="0" i="1" dirty="0">
                <a:solidFill>
                  <a:schemeClr val="accent2">
                    <a:lumMod val="75000"/>
                  </a:schemeClr>
                </a:solidFill>
              </a:rPr>
              <a:t> de Moya, F., </a:t>
            </a:r>
            <a:r>
              <a:rPr lang="pl-PL" sz="1400" b="0" i="1" dirty="0" err="1">
                <a:solidFill>
                  <a:schemeClr val="accent2">
                    <a:lumMod val="75000"/>
                  </a:schemeClr>
                </a:solidFill>
              </a:rPr>
              <a:t>Pitarch</a:t>
            </a:r>
            <a:r>
              <a:rPr lang="pl-PL" sz="1400" b="0" i="1" dirty="0">
                <a:solidFill>
                  <a:schemeClr val="accent2">
                    <a:lumMod val="75000"/>
                  </a:schemeClr>
                </a:solidFill>
              </a:rPr>
              <a:t> </a:t>
            </a:r>
            <a:r>
              <a:rPr lang="pl-PL" sz="1400" b="0" i="1" dirty="0" err="1">
                <a:solidFill>
                  <a:schemeClr val="accent2">
                    <a:lumMod val="75000"/>
                  </a:schemeClr>
                </a:solidFill>
              </a:rPr>
              <a:t>Corresa</a:t>
            </a:r>
            <a:r>
              <a:rPr lang="pl-PL" sz="1400" b="0" i="1" dirty="0">
                <a:solidFill>
                  <a:schemeClr val="accent2">
                    <a:lumMod val="75000"/>
                  </a:schemeClr>
                </a:solidFill>
              </a:rPr>
              <a:t>, S. </a:t>
            </a:r>
            <a:r>
              <a:rPr lang="pl-PL" sz="1400" b="0" i="1" dirty="0" err="1">
                <a:solidFill>
                  <a:schemeClr val="accent2">
                    <a:lumMod val="75000"/>
                  </a:schemeClr>
                </a:solidFill>
              </a:rPr>
              <a:t>Is</a:t>
            </a:r>
            <a:r>
              <a:rPr lang="pl-PL" sz="1400" b="0" i="1" dirty="0">
                <a:solidFill>
                  <a:schemeClr val="accent2">
                    <a:lumMod val="75000"/>
                  </a:schemeClr>
                </a:solidFill>
              </a:rPr>
              <a:t> </a:t>
            </a:r>
            <a:r>
              <a:rPr lang="pl-PL" sz="1400" b="0" i="1" dirty="0" err="1">
                <a:solidFill>
                  <a:schemeClr val="accent2">
                    <a:lumMod val="75000"/>
                  </a:schemeClr>
                </a:solidFill>
              </a:rPr>
              <a:t>kinematic</a:t>
            </a:r>
            <a:r>
              <a:rPr lang="pl-PL" sz="1400" b="0" i="1" dirty="0">
                <a:solidFill>
                  <a:schemeClr val="accent2">
                    <a:lumMod val="75000"/>
                  </a:schemeClr>
                </a:solidFill>
              </a:rPr>
              <a:t> </a:t>
            </a:r>
            <a:r>
              <a:rPr lang="pl-PL" sz="1400" b="0" i="1" dirty="0" err="1">
                <a:solidFill>
                  <a:schemeClr val="accent2">
                    <a:lumMod val="75000"/>
                  </a:schemeClr>
                </a:solidFill>
              </a:rPr>
              <a:t>analysis</a:t>
            </a:r>
            <a:r>
              <a:rPr lang="pl-PL" sz="1400" b="0" i="1" dirty="0">
                <a:solidFill>
                  <a:schemeClr val="accent2">
                    <a:lumMod val="75000"/>
                  </a:schemeClr>
                </a:solidFill>
              </a:rPr>
              <a:t> </a:t>
            </a:r>
            <a:r>
              <a:rPr lang="pl-PL" sz="1400" b="0" i="1" dirty="0" err="1">
                <a:solidFill>
                  <a:schemeClr val="accent2">
                    <a:lumMod val="75000"/>
                  </a:schemeClr>
                </a:solidFill>
              </a:rPr>
              <a:t>useful</a:t>
            </a:r>
            <a:r>
              <a:rPr lang="pl-PL" sz="1400" b="0" i="1" dirty="0">
                <a:solidFill>
                  <a:schemeClr val="accent2">
                    <a:lumMod val="75000"/>
                  </a:schemeClr>
                </a:solidFill>
              </a:rPr>
              <a:t> as a </a:t>
            </a:r>
            <a:r>
              <a:rPr lang="pl-PL" sz="1400" b="0" i="1" dirty="0" err="1">
                <a:solidFill>
                  <a:schemeClr val="accent2">
                    <a:lumMod val="75000"/>
                  </a:schemeClr>
                </a:solidFill>
              </a:rPr>
              <a:t>clinical</a:t>
            </a:r>
            <a:r>
              <a:rPr lang="pl-PL" sz="1400" b="0" i="1" dirty="0">
                <a:solidFill>
                  <a:schemeClr val="accent2">
                    <a:lumMod val="75000"/>
                  </a:schemeClr>
                </a:solidFill>
              </a:rPr>
              <a:t> test </a:t>
            </a:r>
            <a:r>
              <a:rPr lang="pl-PL" sz="1400" b="0" i="1" dirty="0" err="1">
                <a:solidFill>
                  <a:schemeClr val="accent2">
                    <a:lumMod val="75000"/>
                  </a:schemeClr>
                </a:solidFill>
              </a:rPr>
              <a:t>during</a:t>
            </a:r>
            <a:r>
              <a:rPr lang="pl-PL" sz="1400" b="0" i="1" dirty="0">
                <a:solidFill>
                  <a:schemeClr val="accent2">
                    <a:lumMod val="75000"/>
                  </a:schemeClr>
                </a:solidFill>
              </a:rPr>
              <a:t> </a:t>
            </a:r>
            <a:r>
              <a:rPr lang="pl-PL" sz="1400" b="0" i="1" dirty="0" err="1">
                <a:solidFill>
                  <a:schemeClr val="accent2">
                    <a:lumMod val="75000"/>
                  </a:schemeClr>
                </a:solidFill>
              </a:rPr>
              <a:t>whiplash</a:t>
            </a:r>
            <a:r>
              <a:rPr lang="pl-PL" sz="1400" b="0" i="1" dirty="0">
                <a:solidFill>
                  <a:schemeClr val="accent2">
                    <a:lumMod val="75000"/>
                  </a:schemeClr>
                </a:solidFill>
              </a:rPr>
              <a:t> </a:t>
            </a:r>
            <a:r>
              <a:rPr lang="pl-PL" sz="1400" b="0" i="1" dirty="0" err="1">
                <a:solidFill>
                  <a:schemeClr val="accent2">
                    <a:lumMod val="75000"/>
                  </a:schemeClr>
                </a:solidFill>
              </a:rPr>
              <a:t>associated</a:t>
            </a:r>
            <a:r>
              <a:rPr lang="pl-PL" sz="1400" b="0" i="1" dirty="0">
                <a:solidFill>
                  <a:schemeClr val="accent2">
                    <a:lumMod val="75000"/>
                  </a:schemeClr>
                </a:solidFill>
              </a:rPr>
              <a:t> </a:t>
            </a:r>
            <a:r>
              <a:rPr lang="pl-PL" sz="1400" b="0" i="1" dirty="0" err="1">
                <a:solidFill>
                  <a:schemeClr val="accent2">
                    <a:lumMod val="75000"/>
                  </a:schemeClr>
                </a:solidFill>
              </a:rPr>
              <a:t>disorders</a:t>
            </a:r>
            <a:r>
              <a:rPr lang="pl-PL" sz="1400" b="0" i="1" dirty="0">
                <a:solidFill>
                  <a:schemeClr val="accent2">
                    <a:lumMod val="75000"/>
                  </a:schemeClr>
                </a:solidFill>
              </a:rPr>
              <a:t> </a:t>
            </a:r>
            <a:r>
              <a:rPr lang="pl-PL" sz="1400" b="0" i="1" dirty="0" err="1">
                <a:solidFill>
                  <a:schemeClr val="accent2">
                    <a:lumMod val="75000"/>
                  </a:schemeClr>
                </a:solidFill>
              </a:rPr>
              <a:t>recovery</a:t>
            </a:r>
            <a:r>
              <a:rPr lang="pl-PL" sz="1400" b="0" i="1" dirty="0">
                <a:solidFill>
                  <a:schemeClr val="accent2">
                    <a:lumMod val="75000"/>
                  </a:schemeClr>
                </a:solidFill>
              </a:rPr>
              <a:t>? A </a:t>
            </a:r>
            <a:r>
              <a:rPr lang="pl-PL" sz="1400" b="0" i="1" dirty="0" err="1">
                <a:solidFill>
                  <a:schemeClr val="accent2">
                    <a:lumMod val="75000"/>
                  </a:schemeClr>
                </a:solidFill>
              </a:rPr>
              <a:t>clinical</a:t>
            </a:r>
            <a:r>
              <a:rPr lang="pl-PL" sz="1400" b="0" i="1" dirty="0">
                <a:solidFill>
                  <a:schemeClr val="accent2">
                    <a:lumMod val="75000"/>
                  </a:schemeClr>
                </a:solidFill>
              </a:rPr>
              <a:t> </a:t>
            </a:r>
            <a:r>
              <a:rPr lang="pl-PL" sz="1400" b="0" i="1" dirty="0" err="1">
                <a:solidFill>
                  <a:schemeClr val="accent2">
                    <a:lumMod val="75000"/>
                  </a:schemeClr>
                </a:solidFill>
              </a:rPr>
              <a:t>study</a:t>
            </a:r>
            <a:r>
              <a:rPr lang="pl-PL" sz="1400" b="0" i="1" dirty="0">
                <a:solidFill>
                  <a:schemeClr val="accent2">
                    <a:lumMod val="75000"/>
                  </a:schemeClr>
                </a:solidFill>
              </a:rPr>
              <a:t>. </a:t>
            </a:r>
            <a:r>
              <a:rPr lang="pl-PL" sz="1400" b="0" i="1" dirty="0" err="1">
                <a:solidFill>
                  <a:schemeClr val="accent2">
                    <a:lumMod val="75000"/>
                  </a:schemeClr>
                </a:solidFill>
              </a:rPr>
              <a:t>Gait</a:t>
            </a:r>
            <a:r>
              <a:rPr lang="pl-PL" sz="1400" b="0" i="1" dirty="0">
                <a:solidFill>
                  <a:schemeClr val="accent2">
                    <a:lumMod val="75000"/>
                  </a:schemeClr>
                </a:solidFill>
              </a:rPr>
              <a:t> &amp; </a:t>
            </a:r>
            <a:r>
              <a:rPr lang="pl-PL" sz="1400" b="0" i="1" dirty="0" err="1">
                <a:solidFill>
                  <a:schemeClr val="accent2">
                    <a:lumMod val="75000"/>
                  </a:schemeClr>
                </a:solidFill>
              </a:rPr>
              <a:t>Posture</a:t>
            </a:r>
            <a:r>
              <a:rPr lang="pl-PL" sz="1400" b="0" i="1">
                <a:solidFill>
                  <a:schemeClr val="accent2">
                    <a:lumMod val="75000"/>
                  </a:schemeClr>
                </a:solidFill>
              </a:rPr>
              <a:t>, 2017; 57: 35</a:t>
            </a:r>
          </a:p>
        </p:txBody>
      </p:sp>
    </p:spTree>
    <p:extLst>
      <p:ext uri="{BB962C8B-B14F-4D97-AF65-F5344CB8AC3E}">
        <p14:creationId xmlns:p14="http://schemas.microsoft.com/office/powerpoint/2010/main" val="3454043940"/>
      </p:ext>
    </p:extLst>
  </p:cSld>
  <p:clrMapOvr>
    <a:masterClrMapping/>
  </p:clrMapOvr>
  <p:transition advClick="0"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61665"/>
          </a:xfrm>
          <a:prstGeom prst="rect">
            <a:avLst/>
          </a:prstGeom>
        </p:spPr>
        <p:txBody>
          <a:bodyPr>
            <a:spAutoFit/>
          </a:bodyPr>
          <a:lstStyle/>
          <a:p>
            <a:pPr algn="ctr">
              <a:defRPr/>
            </a:pPr>
            <a:r>
              <a:rPr lang="es-ES" sz="2400" dirty="0">
                <a:solidFill>
                  <a:schemeClr val="accent2">
                    <a:lumMod val="75000"/>
                  </a:schemeClr>
                </a:solidFill>
              </a:rPr>
              <a:t>KLASSENENTWICKLUNG</a:t>
            </a:r>
            <a:endParaRPr lang="en-US" sz="2400" b="0" dirty="0">
              <a:solidFill>
                <a:schemeClr val="accent2">
                  <a:lumMod val="75000"/>
                </a:schemeClr>
              </a:solidFill>
            </a:endParaRPr>
          </a:p>
        </p:txBody>
      </p:sp>
      <p:graphicFrame>
        <p:nvGraphicFramePr>
          <p:cNvPr id="3" name="Diagrama 2">
            <a:extLst>
              <a:ext uri="{FF2B5EF4-FFF2-40B4-BE49-F238E27FC236}">
                <a16:creationId xmlns:a16="http://schemas.microsoft.com/office/drawing/2014/main" id="{B096F75F-575C-4B8A-8D53-0D64FE3286F6}"/>
              </a:ext>
            </a:extLst>
          </p:cNvPr>
          <p:cNvGraphicFramePr/>
          <p:nvPr>
            <p:extLst>
              <p:ext uri="{D42A27DB-BD31-4B8C-83A1-F6EECF244321}">
                <p14:modId xmlns:p14="http://schemas.microsoft.com/office/powerpoint/2010/main" val="547509210"/>
              </p:ext>
            </p:extLst>
          </p:nvPr>
        </p:nvGraphicFramePr>
        <p:xfrm>
          <a:off x="1524000" y="19572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9402123"/>
      </p:ext>
    </p:extLst>
  </p:cSld>
  <p:clrMapOvr>
    <a:masterClrMapping/>
  </p:clrMapOvr>
  <p:transition advClick="0" advTm="3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A4D69AC1-19DF-4DA5-913B-07CD81455BB2}"/>
              </a:ext>
            </a:extLst>
          </p:cNvPr>
          <p:cNvSpPr txBox="1"/>
          <p:nvPr/>
        </p:nvSpPr>
        <p:spPr>
          <a:xfrm>
            <a:off x="2267744" y="4365104"/>
            <a:ext cx="4572000" cy="1172116"/>
          </a:xfrm>
          <a:prstGeom prst="rect">
            <a:avLst/>
          </a:prstGeom>
          <a:noFill/>
        </p:spPr>
        <p:txBody>
          <a:bodyPr wrap="square">
            <a:spAutoFit/>
          </a:bodyPr>
          <a:lstStyle/>
          <a:p>
            <a:pPr marL="548640" marR="255905" algn="ctr">
              <a:lnSpc>
                <a:spcPct val="107000"/>
              </a:lnSpc>
              <a:spcBef>
                <a:spcPts val="1000"/>
              </a:spcBef>
              <a:spcAft>
                <a:spcPts val="800"/>
              </a:spcAft>
            </a:pP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Die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Unterstützung</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der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Europäischen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Kommission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für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die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Erstellung</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dieser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Veröffentlichung</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stellt</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keine</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Billigung</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des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Inhalts</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dar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welcher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nur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die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Ansichten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der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Verfasser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wiedergibt</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und die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Kommission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kann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nichtfür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eine</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etwaige</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Verwendung</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der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darin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enthaltenen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Informationen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haftbar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gemacht</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werden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a:t>
            </a:r>
            <a:endParaRPr lang="pl-PL" sz="10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1000" b="0" dirty="0">
                <a:effectLst/>
                <a:latin typeface="Arial" panose="020B0604020202020204" pitchFamily="34" charset="0"/>
                <a:ea typeface="Calibri" panose="020F0502020204030204" pitchFamily="34" charset="0"/>
                <a:cs typeface="Times New Roman" panose="02020603050405020304" pitchFamily="18" charset="0"/>
              </a:rPr>
              <a:t> </a:t>
            </a:r>
            <a:endParaRPr lang="pl-PL"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1270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307E09-F7EA-409E-8FC6-6FED959D0437}"/>
              </a:ext>
            </a:extLst>
          </p:cNvPr>
          <p:cNvSpPr>
            <a:spLocks noGrp="1"/>
          </p:cNvSpPr>
          <p:nvPr>
            <p:ph type="ctrTitle"/>
          </p:nvPr>
        </p:nvSpPr>
        <p:spPr>
          <a:xfrm>
            <a:off x="685800" y="2693987"/>
            <a:ext cx="7772400" cy="1470025"/>
          </a:xfr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r>
              <a:rPr lang="en-GB" dirty="0"/>
              <a:t>Biomechanische Bewertungstests in verschiedenen Kontexten </a:t>
            </a:r>
            <a:endParaRPr lang="es-ES" dirty="0"/>
          </a:p>
        </p:txBody>
      </p:sp>
    </p:spTree>
    <p:extLst>
      <p:ext uri="{BB962C8B-B14F-4D97-AF65-F5344CB8AC3E}">
        <p14:creationId xmlns:p14="http://schemas.microsoft.com/office/powerpoint/2010/main" val="4134309087"/>
      </p:ext>
    </p:extLst>
  </p:cSld>
  <p:clrMapOvr>
    <a:masterClrMapping/>
  </p:clrMapOvr>
  <p:transition advClick="0"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dirty="0">
                <a:solidFill>
                  <a:srgbClr val="333399">
                    <a:lumMod val="75000"/>
                  </a:srgbClr>
                </a:solidFill>
              </a:rPr>
              <a:t>Was ein biomechanischer Test ist</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3" name="Imagen 12">
            <a:extLst>
              <a:ext uri="{FF2B5EF4-FFF2-40B4-BE49-F238E27FC236}">
                <a16:creationId xmlns:a16="http://schemas.microsoft.com/office/drawing/2014/main" id="{156F0311-EDF6-4CDA-9106-EA28D7862FDB}"/>
              </a:ext>
            </a:extLst>
          </p:cNvPr>
          <p:cNvPicPr/>
          <p:nvPr/>
        </p:nvPicPr>
        <p:blipFill>
          <a:blip r:embed="rId3">
            <a:extLst>
              <a:ext uri="{28A0092B-C50C-407E-A947-70E740481C1C}">
                <a14:useLocalDpi xmlns:a14="http://schemas.microsoft.com/office/drawing/2010/main" val="0"/>
              </a:ext>
            </a:extLst>
          </a:blip>
          <a:stretch>
            <a:fillRect/>
          </a:stretch>
        </p:blipFill>
        <p:spPr>
          <a:xfrm>
            <a:off x="611560" y="1951657"/>
            <a:ext cx="4710683" cy="3997623"/>
          </a:xfrm>
          <a:prstGeom prst="rect">
            <a:avLst/>
          </a:prstGeom>
        </p:spPr>
      </p:pic>
      <p:sp>
        <p:nvSpPr>
          <p:cNvPr id="8" name="CuadroTexto 7">
            <a:extLst>
              <a:ext uri="{FF2B5EF4-FFF2-40B4-BE49-F238E27FC236}">
                <a16:creationId xmlns:a16="http://schemas.microsoft.com/office/drawing/2014/main" id="{442D4E63-665A-475F-838C-C909EDF102CE}"/>
              </a:ext>
            </a:extLst>
          </p:cNvPr>
          <p:cNvSpPr txBox="1"/>
          <p:nvPr/>
        </p:nvSpPr>
        <p:spPr>
          <a:xfrm>
            <a:off x="5652120" y="2402070"/>
            <a:ext cx="3312368" cy="3170099"/>
          </a:xfrm>
          <a:prstGeom prst="rect">
            <a:avLst/>
          </a:prstGeom>
          <a:noFill/>
        </p:spPr>
        <p:txBody>
          <a:bodyPr wrap="square" rtlCol="0">
            <a:spAutoFit/>
          </a:bodyPr>
          <a:lstStyle/>
          <a:p>
            <a:r>
              <a:rPr lang="pl-PL" sz="1800" b="0" dirty="0">
                <a:solidFill>
                  <a:srgbClr val="333399">
                    <a:lumMod val="75000"/>
                  </a:srgbClr>
                </a:solidFill>
              </a:rPr>
              <a:t>Bilder, die den verschiedenen biomechanischen Bewertungstests entsprechen. Analyse der zervikalen Bewegung mit Fotogrammetrie (A), Analyse der Handgriffstärke mit einem Handdynamometer und posturographische Beurteilung mit einer Kraftplattform (C), jeweils</a:t>
            </a:r>
            <a:endParaRPr lang="es-ES" sz="1800" b="0" dirty="0">
              <a:solidFill>
                <a:srgbClr val="333399">
                  <a:lumMod val="75000"/>
                </a:srgbClr>
              </a:solidFill>
            </a:endParaRPr>
          </a:p>
        </p:txBody>
      </p:sp>
    </p:spTree>
    <p:extLst>
      <p:ext uri="{BB962C8B-B14F-4D97-AF65-F5344CB8AC3E}">
        <p14:creationId xmlns:p14="http://schemas.microsoft.com/office/powerpoint/2010/main" val="3847942259"/>
      </p:ext>
    </p:extLst>
  </p:cSld>
  <p:clrMapOvr>
    <a:masterClrMapping/>
  </p:clrMapOvr>
  <p:transition advClick="0" advTm="3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dirty="0">
                <a:solidFill>
                  <a:srgbClr val="333399">
                    <a:lumMod val="75000"/>
                  </a:srgbClr>
                </a:solidFill>
              </a:rPr>
              <a:t>Was ein biomechanischer Test ist</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5" name="Imagen 4">
            <a:extLst>
              <a:ext uri="{FF2B5EF4-FFF2-40B4-BE49-F238E27FC236}">
                <a16:creationId xmlns:a16="http://schemas.microsoft.com/office/drawing/2014/main" id="{640C2692-906C-4DB0-886A-BCCF73D695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40"/>
          <a:stretch/>
        </p:blipFill>
        <p:spPr>
          <a:xfrm>
            <a:off x="4788024" y="2181499"/>
            <a:ext cx="2907637" cy="2111597"/>
          </a:xfrm>
          <a:prstGeom prst="rect">
            <a:avLst/>
          </a:prstGeom>
        </p:spPr>
      </p:pic>
      <p:pic>
        <p:nvPicPr>
          <p:cNvPr id="7" name="Imagen 6">
            <a:extLst>
              <a:ext uri="{FF2B5EF4-FFF2-40B4-BE49-F238E27FC236}">
                <a16:creationId xmlns:a16="http://schemas.microsoft.com/office/drawing/2014/main" id="{9625307F-B1A9-432D-A0FE-51B697B7302E}"/>
              </a:ext>
            </a:extLst>
          </p:cNvPr>
          <p:cNvPicPr>
            <a:picLocks noChangeAspect="1"/>
          </p:cNvPicPr>
          <p:nvPr/>
        </p:nvPicPr>
        <p:blipFill>
          <a:blip r:embed="rId4"/>
          <a:stretch>
            <a:fillRect/>
          </a:stretch>
        </p:blipFill>
        <p:spPr>
          <a:xfrm>
            <a:off x="1115616" y="2181499"/>
            <a:ext cx="3110672" cy="2111597"/>
          </a:xfrm>
          <a:prstGeom prst="rect">
            <a:avLst/>
          </a:prstGeom>
        </p:spPr>
      </p:pic>
      <p:sp>
        <p:nvSpPr>
          <p:cNvPr id="12" name="CuadroTexto 11">
            <a:extLst>
              <a:ext uri="{FF2B5EF4-FFF2-40B4-BE49-F238E27FC236}">
                <a16:creationId xmlns:a16="http://schemas.microsoft.com/office/drawing/2014/main" id="{60AF8CDC-9291-46F6-999F-C68524A5DA76}"/>
              </a:ext>
            </a:extLst>
          </p:cNvPr>
          <p:cNvSpPr txBox="1"/>
          <p:nvPr/>
        </p:nvSpPr>
        <p:spPr>
          <a:xfrm>
            <a:off x="1115616" y="4553833"/>
            <a:ext cx="6595285" cy="1015663"/>
          </a:xfrm>
          <a:prstGeom prst="rect">
            <a:avLst/>
          </a:prstGeom>
          <a:noFill/>
        </p:spPr>
        <p:txBody>
          <a:bodyPr wrap="square" rtlCol="0">
            <a:spAutoFit/>
          </a:bodyPr>
          <a:lstStyle/>
          <a:p>
            <a:pPr algn="ctr"/>
            <a:r>
              <a:rPr lang="pl-PL" sz="2000" b="0" dirty="0">
                <a:solidFill>
                  <a:srgbClr val="333399">
                    <a:lumMod val="75000"/>
                  </a:srgbClr>
                </a:solidFill>
              </a:rPr>
              <a:t>Bilder, die verschiedenen biomechanischen Bewertungstests entsprechen. </a:t>
            </a:r>
            <a:r>
              <a:rPr lang="en-US" sz="2000" b="0" dirty="0">
                <a:solidFill>
                  <a:srgbClr val="333399">
                    <a:lumMod val="75000"/>
                  </a:srgbClr>
                </a:solidFill>
              </a:rPr>
              <a:t>Heben von Lasten zur Bewertung der Lendenwirbelsäule oder zur Bewertung des Gangs</a:t>
            </a:r>
            <a:endParaRPr lang="es-ES" sz="2000" b="0" dirty="0">
              <a:solidFill>
                <a:srgbClr val="333399">
                  <a:lumMod val="75000"/>
                </a:srgbClr>
              </a:solidFill>
            </a:endParaRPr>
          </a:p>
        </p:txBody>
      </p:sp>
    </p:spTree>
    <p:extLst>
      <p:ext uri="{BB962C8B-B14F-4D97-AF65-F5344CB8AC3E}">
        <p14:creationId xmlns:p14="http://schemas.microsoft.com/office/powerpoint/2010/main" val="962189936"/>
      </p:ext>
    </p:extLst>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dirty="0">
                <a:solidFill>
                  <a:srgbClr val="333399">
                    <a:lumMod val="75000"/>
                  </a:srgbClr>
                </a:solidFill>
              </a:rPr>
              <a:t>Elemente in einem biomechanischen Bewertungstest</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6" name="Diagrama 5">
            <a:extLst>
              <a:ext uri="{FF2B5EF4-FFF2-40B4-BE49-F238E27FC236}">
                <a16:creationId xmlns:a16="http://schemas.microsoft.com/office/drawing/2014/main" id="{DE9CF150-C56C-4D40-BD60-2325A63BBA5A}"/>
              </a:ext>
            </a:extLst>
          </p:cNvPr>
          <p:cNvGraphicFramePr/>
          <p:nvPr>
            <p:extLst>
              <p:ext uri="{D42A27DB-BD31-4B8C-83A1-F6EECF244321}">
                <p14:modId xmlns:p14="http://schemas.microsoft.com/office/powerpoint/2010/main" val="4097931041"/>
              </p:ext>
            </p:extLst>
          </p:nvPr>
        </p:nvGraphicFramePr>
        <p:xfrm>
          <a:off x="1115616" y="1885280"/>
          <a:ext cx="313890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959149"/>
      </p:ext>
    </p:extLst>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dirty="0">
                <a:solidFill>
                  <a:srgbClr val="333399">
                    <a:lumMod val="75000"/>
                  </a:srgbClr>
                </a:solidFill>
              </a:rPr>
              <a:t>Elemente in einem biomechanischen Bewertungstest</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Imagen 9">
            <a:extLst>
              <a:ext uri="{FF2B5EF4-FFF2-40B4-BE49-F238E27FC236}">
                <a16:creationId xmlns:a16="http://schemas.microsoft.com/office/drawing/2014/main" id="{5F245C9D-5C2C-47EC-9F10-243315B59149}"/>
              </a:ext>
            </a:extLst>
          </p:cNvPr>
          <p:cNvPicPr>
            <a:picLocks noChangeAspect="1"/>
          </p:cNvPicPr>
          <p:nvPr/>
        </p:nvPicPr>
        <p:blipFill rotWithShape="1">
          <a:blip r:embed="rId3">
            <a:extLst>
              <a:ext uri="{28A0092B-C50C-407E-A947-70E740481C1C}">
                <a14:useLocalDpi xmlns:a14="http://schemas.microsoft.com/office/drawing/2010/main" val="0"/>
              </a:ext>
            </a:extLst>
          </a:blip>
          <a:srcRect r="8240"/>
          <a:stretch/>
        </p:blipFill>
        <p:spPr>
          <a:xfrm>
            <a:off x="3231507" y="1975310"/>
            <a:ext cx="5372941" cy="3901962"/>
          </a:xfrm>
          <a:prstGeom prst="rect">
            <a:avLst/>
          </a:prstGeom>
          <a:ln>
            <a:noFill/>
          </a:ln>
          <a:effectLst>
            <a:outerShdw blurRad="292100" dist="139700" dir="2700000" algn="tl" rotWithShape="0">
              <a:srgbClr val="333333">
                <a:alpha val="65000"/>
              </a:srgbClr>
            </a:outerShdw>
          </a:effectLst>
        </p:spPr>
      </p:pic>
      <p:graphicFrame>
        <p:nvGraphicFramePr>
          <p:cNvPr id="11" name="Diagrama 10">
            <a:extLst>
              <a:ext uri="{FF2B5EF4-FFF2-40B4-BE49-F238E27FC236}">
                <a16:creationId xmlns:a16="http://schemas.microsoft.com/office/drawing/2014/main" id="{8DC43496-6E25-4F97-B4D5-290466577790}"/>
              </a:ext>
            </a:extLst>
          </p:cNvPr>
          <p:cNvGraphicFramePr/>
          <p:nvPr>
            <p:extLst>
              <p:ext uri="{D42A27DB-BD31-4B8C-83A1-F6EECF244321}">
                <p14:modId xmlns:p14="http://schemas.microsoft.com/office/powerpoint/2010/main" val="2276454590"/>
              </p:ext>
            </p:extLst>
          </p:nvPr>
        </p:nvGraphicFramePr>
        <p:xfrm>
          <a:off x="1115616" y="1885280"/>
          <a:ext cx="3138901"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a 12">
            <a:extLst>
              <a:ext uri="{FF2B5EF4-FFF2-40B4-BE49-F238E27FC236}">
                <a16:creationId xmlns:a16="http://schemas.microsoft.com/office/drawing/2014/main" id="{9AC4F45F-F0B5-4EDC-85E7-CE3A9518AB3D}"/>
              </a:ext>
            </a:extLst>
          </p:cNvPr>
          <p:cNvGraphicFramePr/>
          <p:nvPr>
            <p:extLst>
              <p:ext uri="{D42A27DB-BD31-4B8C-83A1-F6EECF244321}">
                <p14:modId xmlns:p14="http://schemas.microsoft.com/office/powerpoint/2010/main" val="491716881"/>
              </p:ext>
            </p:extLst>
          </p:nvPr>
        </p:nvGraphicFramePr>
        <p:xfrm>
          <a:off x="4601451" y="1844824"/>
          <a:ext cx="3138901"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6625485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dgm id="{16EDD455-F9B6-431E-A9E8-6FE70515EF7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graphicEl>
                                              <a:dgm id="{89660B13-D46F-4902-85A7-BB662F571EA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graphicEl>
                                              <a:dgm id="{08101449-6B52-44E8-B6BE-1496E49AD15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graphicEl>
                                              <a:dgm id="{B472EF52-5E52-4372-82DD-FA86091BF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graphicEl>
                                              <a:dgm id="{0F537087-922C-4EAD-BE96-A9E0DA0EF3A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graphicEl>
                                              <a:dgm id="{7A8DAAD2-1400-4BFF-99AF-AC757D96BA0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18AC85A-1A0E-40FA-B8CF-0D16554D0FD0}"/>
              </a:ext>
            </a:extLst>
          </p:cNvPr>
          <p:cNvPicPr>
            <a:picLocks noChangeAspect="1"/>
          </p:cNvPicPr>
          <p:nvPr/>
        </p:nvPicPr>
        <p:blipFill rotWithShape="1">
          <a:blip r:embed="rId3"/>
          <a:srcRect l="7007" t="10188" r="11661" b="14546"/>
          <a:stretch/>
        </p:blipFill>
        <p:spPr>
          <a:xfrm>
            <a:off x="4082668" y="2386387"/>
            <a:ext cx="4176465" cy="2980874"/>
          </a:xfrm>
          <a:prstGeom prst="rect">
            <a:avLst/>
          </a:prstGeom>
          <a:ln>
            <a:noFill/>
          </a:ln>
          <a:effectLst>
            <a:outerShdw blurRad="292100" dist="139700" dir="2700000" algn="tl" rotWithShape="0">
              <a:srgbClr val="333333">
                <a:alpha val="65000"/>
              </a:srgbClr>
            </a:outerShdw>
          </a:effectLst>
        </p:spPr>
      </p:pic>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dirty="0">
                <a:solidFill>
                  <a:srgbClr val="333399">
                    <a:lumMod val="75000"/>
                  </a:srgbClr>
                </a:solidFill>
              </a:rPr>
              <a:t>Elemente in einem biomechanischen Bewertungstest</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1" name="Diagrama 10">
            <a:extLst>
              <a:ext uri="{FF2B5EF4-FFF2-40B4-BE49-F238E27FC236}">
                <a16:creationId xmlns:a16="http://schemas.microsoft.com/office/drawing/2014/main" id="{8DC43496-6E25-4F97-B4D5-290466577790}"/>
              </a:ext>
            </a:extLst>
          </p:cNvPr>
          <p:cNvGraphicFramePr/>
          <p:nvPr/>
        </p:nvGraphicFramePr>
        <p:xfrm>
          <a:off x="1115616" y="1885280"/>
          <a:ext cx="3138901"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a 12">
            <a:extLst>
              <a:ext uri="{FF2B5EF4-FFF2-40B4-BE49-F238E27FC236}">
                <a16:creationId xmlns:a16="http://schemas.microsoft.com/office/drawing/2014/main" id="{9AC4F45F-F0B5-4EDC-85E7-CE3A9518AB3D}"/>
              </a:ext>
            </a:extLst>
          </p:cNvPr>
          <p:cNvGraphicFramePr/>
          <p:nvPr>
            <p:extLst>
              <p:ext uri="{D42A27DB-BD31-4B8C-83A1-F6EECF244321}">
                <p14:modId xmlns:p14="http://schemas.microsoft.com/office/powerpoint/2010/main" val="3606888144"/>
              </p:ext>
            </p:extLst>
          </p:nvPr>
        </p:nvGraphicFramePr>
        <p:xfrm>
          <a:off x="4601451" y="1844824"/>
          <a:ext cx="3138901"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93420012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dgm id="{16EDD455-F9B6-431E-A9E8-6FE70515EF7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graphicEl>
                                              <a:dgm id="{89660B13-D46F-4902-85A7-BB662F571EA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graphicEl>
                                              <a:dgm id="{08101449-6B52-44E8-B6BE-1496E49AD15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graphicEl>
                                              <a:dgm id="{B472EF52-5E52-4372-82DD-FA86091BF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graphicEl>
                                              <a:dgm id="{0F537087-922C-4EAD-BE96-A9E0DA0EF3A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graphicEl>
                                              <a:dgm id="{7A8DAAD2-1400-4BFF-99AF-AC757D96BA0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theme/theme1.xml><?xml version="1.0" encoding="utf-8"?>
<a:theme xmlns:a="http://schemas.openxmlformats.org/drawingml/2006/main" name="Pantallazo inicio">
  <a:themeElements>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OIZ - prezentacja &quot;wykładowa&quot;">
  <a:themeElements>
    <a:clrScheme name="">
      <a:dk1>
        <a:srgbClr val="000000"/>
      </a:dk1>
      <a:lt1>
        <a:srgbClr val="FFFFFF"/>
      </a:lt1>
      <a:dk2>
        <a:srgbClr val="000000"/>
      </a:dk2>
      <a:lt2>
        <a:srgbClr val="808080"/>
      </a:lt2>
      <a:accent1>
        <a:srgbClr val="140041"/>
      </a:accent1>
      <a:accent2>
        <a:srgbClr val="333399"/>
      </a:accent2>
      <a:accent3>
        <a:srgbClr val="FFFFFF"/>
      </a:accent3>
      <a:accent4>
        <a:srgbClr val="000000"/>
      </a:accent4>
      <a:accent5>
        <a:srgbClr val="AAAAB0"/>
      </a:accent5>
      <a:accent6>
        <a:srgbClr val="2D2D8A"/>
      </a:accent6>
      <a:hlink>
        <a:srgbClr val="009999"/>
      </a:hlink>
      <a:folHlink>
        <a:srgbClr val="99CC00"/>
      </a:folHlink>
    </a:clrScheme>
    <a:fontScheme name="WOIZ - prezentacja &quot;wykładowa&quot;">
      <a:majorFont>
        <a:latin typeface="Arial Bold"/>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WOIZ - prezentacja &quot;wykładowa&qu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Szablon_prezentacji_wer_2A_(z_1_logo)_v2</Template>
  <TotalTime>0</TotalTime>
  <Pages>0</Pages>
  <Words>4580</Words>
  <Characters>0</Characters>
  <Application>Microsoft Office PowerPoint</Application>
  <PresentationFormat>Pokaz na ekranie (4:3)</PresentationFormat>
  <Lines>0</Lines>
  <Paragraphs>298</Paragraphs>
  <Slides>30</Slides>
  <Notes>27</Notes>
  <HiddenSlides>0</HiddenSlides>
  <MMClips>4</MMClips>
  <ScaleCrop>false</ScaleCrop>
  <HeadingPairs>
    <vt:vector size="6" baseType="variant">
      <vt:variant>
        <vt:lpstr>Używane czcionki</vt:lpstr>
      </vt:variant>
      <vt:variant>
        <vt:i4>6</vt:i4>
      </vt:variant>
      <vt:variant>
        <vt:lpstr>Motyw</vt:lpstr>
      </vt:variant>
      <vt:variant>
        <vt:i4>3</vt:i4>
      </vt:variant>
      <vt:variant>
        <vt:lpstr>Tytuły slajdów</vt:lpstr>
      </vt:variant>
      <vt:variant>
        <vt:i4>30</vt:i4>
      </vt:variant>
    </vt:vector>
  </HeadingPairs>
  <TitlesOfParts>
    <vt:vector size="39" baseType="lpstr">
      <vt:lpstr>Arial</vt:lpstr>
      <vt:lpstr>Arial Bold</vt:lpstr>
      <vt:lpstr>Bradley Hand ITC</vt:lpstr>
      <vt:lpstr>Calibri</vt:lpstr>
      <vt:lpstr>Gill Sans</vt:lpstr>
      <vt:lpstr>Times New Roman</vt:lpstr>
      <vt:lpstr>Pantallazo inicio</vt:lpstr>
      <vt:lpstr>Pantallazo cierre</vt:lpstr>
      <vt:lpstr>1_WOIZ - prezentacja "wykładowa"</vt:lpstr>
      <vt:lpstr>Prezentacja programu PowerPoint</vt:lpstr>
      <vt:lpstr>Prezentacja programu PowerPoint</vt:lpstr>
      <vt:lpstr>Prezentacja programu PowerPoint</vt:lpstr>
      <vt:lpstr>Biomechanische Bewertungstests in verschiedenen Kontexten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Beurteilung der Aktivitäten des täglichen Lebens:  Dynamische Beurteilung des Gangs </vt:lpstr>
      <vt:lpstr>Bewertung von Aktivitäten des täglichen Lebens:  Dynamische und kinematische Beurteilung des Aufstehens aus einem Stuhl </vt:lpstr>
      <vt:lpstr>Beurteilung der Aktivitäten des täglichen Lebens:  Kinematische Beurteilung der Schulter beim Heben eines Gewichts </vt:lpstr>
      <vt:lpstr>Beurteilung der Gleichgewichtsfunktion mit Kraftmessplatten</vt:lpstr>
      <vt:lpstr>Prezentacja programu PowerPoint</vt:lpstr>
      <vt:lpstr>Biomechanische Bewertungstests in verschiedenen Kontexten. Lassen Sie uns nach Beispielen suchen. </vt:lpstr>
      <vt:lpstr>Anforderungen an biomechanische Tests </vt:lpstr>
      <vt:lpstr>Prezentacja programu PowerPoint</vt:lpstr>
      <vt:lpstr>Wir werden versuchen, diese drei Konzepte mit schlechten und guten Beispielen zu verstehen. </vt:lpstr>
      <vt:lpstr>Wenn Sie ein Thermometer zur Beurteilung der Griffstärke verwenden...</vt:lpstr>
      <vt:lpstr>Wenn Sie ein Handdynamometer zur Beurteilung der Griffkraft verwenden...</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PKO BP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PKO BP SA</dc:creator>
  <cp:lastModifiedBy>Patrycja Kabiesz</cp:lastModifiedBy>
  <cp:revision>1008</cp:revision>
  <cp:lastPrinted>2011-07-18T19:05:36Z</cp:lastPrinted>
  <dcterms:created xsi:type="dcterms:W3CDTF">2010-06-23T19:02:16Z</dcterms:created>
  <dcterms:modified xsi:type="dcterms:W3CDTF">2021-07-03T06:17:34Z</dcterms:modified>
</cp:coreProperties>
</file>