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34"/>
  </p:notesMasterIdLst>
  <p:handoutMasterIdLst>
    <p:handoutMasterId r:id="rId35"/>
  </p:handoutMasterIdLst>
  <p:sldIdLst>
    <p:sldId id="627" r:id="rId4"/>
    <p:sldId id="648" r:id="rId5"/>
    <p:sldId id="649" r:id="rId6"/>
    <p:sldId id="644" r:id="rId7"/>
    <p:sldId id="636" r:id="rId8"/>
    <p:sldId id="647" r:id="rId9"/>
    <p:sldId id="650" r:id="rId10"/>
    <p:sldId id="651" r:id="rId11"/>
    <p:sldId id="652" r:id="rId12"/>
    <p:sldId id="654" r:id="rId13"/>
    <p:sldId id="653" r:id="rId14"/>
    <p:sldId id="637" r:id="rId15"/>
    <p:sldId id="656" r:id="rId16"/>
    <p:sldId id="658" r:id="rId17"/>
    <p:sldId id="657" r:id="rId18"/>
    <p:sldId id="659" r:id="rId19"/>
    <p:sldId id="661" r:id="rId20"/>
    <p:sldId id="663" r:id="rId21"/>
    <p:sldId id="664" r:id="rId22"/>
    <p:sldId id="665" r:id="rId23"/>
    <p:sldId id="660" r:id="rId24"/>
    <p:sldId id="666" r:id="rId25"/>
    <p:sldId id="641" r:id="rId26"/>
    <p:sldId id="667" r:id="rId27"/>
    <p:sldId id="669" r:id="rId28"/>
    <p:sldId id="670" r:id="rId29"/>
    <p:sldId id="671" r:id="rId30"/>
    <p:sldId id="672" r:id="rId31"/>
    <p:sldId id="673" r:id="rId32"/>
    <p:sldId id="643" r:id="rId3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64444" autoAdjust="0"/>
  </p:normalViewPr>
  <p:slideViewPr>
    <p:cSldViewPr>
      <p:cViewPr varScale="1">
        <p:scale>
          <a:sx n="52" d="100"/>
          <a:sy n="52" d="100"/>
        </p:scale>
        <p:origin x="2198" y="4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6805B-582A-4031-AA38-388A2D301648}" type="doc">
      <dgm:prSet loTypeId="urn:microsoft.com/office/officeart/2005/8/layout/chevron2" loCatId="list" qsTypeId="urn:microsoft.com/office/officeart/2005/8/quickstyle/simple1" qsCatId="simple" csTypeId="urn:microsoft.com/office/officeart/2005/8/colors/accent2_5" csCatId="accent2" phldr="1"/>
      <dgm:spPr/>
      <dgm:t>
        <a:bodyPr/>
        <a:lstStyle/>
        <a:p>
          <a:endParaRPr lang="es-ES"/>
        </a:p>
      </dgm:t>
    </dgm:pt>
    <dgm:pt modelId="{3E4F77CC-5647-401D-8B65-5520CC6E48CB}">
      <dgm:prSet phldrT="[Texto]"/>
      <dgm:spPr/>
      <dgm:t>
        <a:bodyPr/>
        <a:lstStyle/>
        <a:p>
          <a:r>
            <a:rPr lang="es-ES" dirty="0"/>
            <a:t>10’</a:t>
          </a:r>
        </a:p>
      </dgm:t>
    </dgm:pt>
    <dgm:pt modelId="{17DD9750-9577-4EB0-9275-A23B63548266}" type="parTrans" cxnId="{C82FCCB1-1059-423B-A042-8D4F635F0903}">
      <dgm:prSet/>
      <dgm:spPr/>
      <dgm:t>
        <a:bodyPr/>
        <a:lstStyle/>
        <a:p>
          <a:endParaRPr lang="es-ES"/>
        </a:p>
      </dgm:t>
    </dgm:pt>
    <dgm:pt modelId="{B3BC635A-E963-4C23-B07E-1DA094BF7F3B}" type="sibTrans" cxnId="{C82FCCB1-1059-423B-A042-8D4F635F0903}">
      <dgm:prSet/>
      <dgm:spPr/>
      <dgm:t>
        <a:bodyPr/>
        <a:lstStyle/>
        <a:p>
          <a:endParaRPr lang="es-ES"/>
        </a:p>
      </dgm:t>
    </dgm:pt>
    <dgm:pt modelId="{71C9ECAD-E2BE-463E-B8D6-6C2CFF441DD1}">
      <dgm:prSet/>
      <dgm:spPr/>
      <dgm:t>
        <a:bodyPr/>
        <a:lstStyle/>
        <a:p>
          <a:r>
            <a:rPr lang="en-US" b="0" dirty="0"/>
            <a:t>5’</a:t>
          </a:r>
        </a:p>
      </dgm:t>
    </dgm:pt>
    <dgm:pt modelId="{2839D902-654C-4FB4-8C2B-AADE60590173}" type="parTrans" cxnId="{F794D355-E70A-4416-BB04-764011FDB7F1}">
      <dgm:prSet/>
      <dgm:spPr/>
      <dgm:t>
        <a:bodyPr/>
        <a:lstStyle/>
        <a:p>
          <a:endParaRPr lang="es-ES"/>
        </a:p>
      </dgm:t>
    </dgm:pt>
    <dgm:pt modelId="{986B232A-54BE-400D-9D91-9F275307D7D2}" type="sibTrans" cxnId="{F794D355-E70A-4416-BB04-764011FDB7F1}">
      <dgm:prSet/>
      <dgm:spPr/>
      <dgm:t>
        <a:bodyPr/>
        <a:lstStyle/>
        <a:p>
          <a:endParaRPr lang="es-ES"/>
        </a:p>
      </dgm:t>
    </dgm:pt>
    <dgm:pt modelId="{A0C1303A-49E7-4ADF-8738-85D30B15EE8C}">
      <dgm:prSet phldrT="[Texto]"/>
      <dgm:spPr/>
      <dgm:t>
        <a:bodyPr/>
        <a:lstStyle/>
        <a:p>
          <a:pPr>
            <a:buFont typeface="Arial" panose="020B0604020202020204" pitchFamily="34" charset="0"/>
            <a:buChar char="•"/>
          </a:pPr>
          <a:r>
            <a:rPr lang="en-US" b="0" dirty="0"/>
            <a:t>10’</a:t>
          </a:r>
          <a:endParaRPr lang="es-ES" dirty="0"/>
        </a:p>
      </dgm:t>
    </dgm:pt>
    <dgm:pt modelId="{9B1D125C-271E-404B-8639-CE499F3534C2}" type="parTrans" cxnId="{F20F7A2C-0CB7-4E2B-8BDC-A088BFD2D45E}">
      <dgm:prSet/>
      <dgm:spPr/>
      <dgm:t>
        <a:bodyPr/>
        <a:lstStyle/>
        <a:p>
          <a:endParaRPr lang="es-ES"/>
        </a:p>
      </dgm:t>
    </dgm:pt>
    <dgm:pt modelId="{A6F9EA24-C46E-47D0-AC7B-C8D68226BF69}" type="sibTrans" cxnId="{F20F7A2C-0CB7-4E2B-8BDC-A088BFD2D45E}">
      <dgm:prSet/>
      <dgm:spPr/>
      <dgm:t>
        <a:bodyPr/>
        <a:lstStyle/>
        <a:p>
          <a:endParaRPr lang="es-ES"/>
        </a:p>
      </dgm:t>
    </dgm:pt>
    <dgm:pt modelId="{F9BAB133-7CED-43EA-9866-E00AD85DEC17}">
      <dgm:prSet phldrT="[Texto]"/>
      <dgm:spPr/>
      <dgm:t>
        <a:bodyPr/>
        <a:lstStyle/>
        <a:p>
          <a:pPr>
            <a:buFontTx/>
            <a:buNone/>
          </a:pPr>
          <a:r>
            <a:rPr lang="en-US" b="0" dirty="0"/>
            <a:t>Exercise1: Look for new examples</a:t>
          </a:r>
          <a:endParaRPr lang="es-ES" dirty="0"/>
        </a:p>
      </dgm:t>
    </dgm:pt>
    <dgm:pt modelId="{2276A8FD-F95A-4225-8832-33E8EA25BCC4}" type="parTrans" cxnId="{0B8C13CF-90B7-418D-B339-A17928F54479}">
      <dgm:prSet/>
      <dgm:spPr/>
      <dgm:t>
        <a:bodyPr/>
        <a:lstStyle/>
        <a:p>
          <a:endParaRPr lang="es-ES"/>
        </a:p>
      </dgm:t>
    </dgm:pt>
    <dgm:pt modelId="{7A088AB4-5414-4BE1-A0C8-FFC11740E0E7}" type="sibTrans" cxnId="{0B8C13CF-90B7-418D-B339-A17928F54479}">
      <dgm:prSet/>
      <dgm:spPr/>
      <dgm:t>
        <a:bodyPr/>
        <a:lstStyle/>
        <a:p>
          <a:endParaRPr lang="es-ES"/>
        </a:p>
      </dgm:t>
    </dgm:pt>
    <dgm:pt modelId="{5DDF4130-6D96-461D-AA3A-3ED8C36022AB}">
      <dgm:prSet phldrT="[Texto]"/>
      <dgm:spPr/>
      <dgm:t>
        <a:bodyPr/>
        <a:lstStyle/>
        <a:p>
          <a:pPr>
            <a:buFont typeface="Arial" panose="020B0604020202020204" pitchFamily="34" charset="0"/>
            <a:buChar char="•"/>
          </a:pPr>
          <a:r>
            <a:rPr lang="en-US" b="0" dirty="0"/>
            <a:t>5’</a:t>
          </a:r>
          <a:endParaRPr lang="es-ES" dirty="0"/>
        </a:p>
      </dgm:t>
    </dgm:pt>
    <dgm:pt modelId="{245C868B-DBE4-448A-B9B3-EFDF217F7DD6}" type="parTrans" cxnId="{8119F2E3-E43D-4F51-BDB1-54434A46EFD4}">
      <dgm:prSet/>
      <dgm:spPr/>
      <dgm:t>
        <a:bodyPr/>
        <a:lstStyle/>
        <a:p>
          <a:endParaRPr lang="es-ES"/>
        </a:p>
      </dgm:t>
    </dgm:pt>
    <dgm:pt modelId="{ED074AD1-2612-4850-BB44-59105E3E7FC5}" type="sibTrans" cxnId="{8119F2E3-E43D-4F51-BDB1-54434A46EFD4}">
      <dgm:prSet/>
      <dgm:spPr/>
      <dgm:t>
        <a:bodyPr/>
        <a:lstStyle/>
        <a:p>
          <a:endParaRPr lang="es-ES"/>
        </a:p>
      </dgm:t>
    </dgm:pt>
    <dgm:pt modelId="{0FCF1B6F-E279-4B77-875F-D9C0ED09F154}">
      <dgm:prSet phldrT="[Texto]"/>
      <dgm:spPr/>
      <dgm:t>
        <a:bodyPr/>
        <a:lstStyle/>
        <a:p>
          <a:pPr>
            <a:buFontTx/>
            <a:buNone/>
          </a:pPr>
          <a:r>
            <a:rPr lang="en-US" b="0" dirty="0"/>
            <a:t>Requirements for biomechanical tests and exercise 2: good and bad examples.</a:t>
          </a:r>
          <a:endParaRPr lang="es-ES" dirty="0"/>
        </a:p>
      </dgm:t>
    </dgm:pt>
    <dgm:pt modelId="{13D23BCC-20F6-47BF-9B16-B09330DFBB6F}" type="parTrans" cxnId="{4E8F4720-044E-470E-9B13-395CDE867514}">
      <dgm:prSet/>
      <dgm:spPr/>
      <dgm:t>
        <a:bodyPr/>
        <a:lstStyle/>
        <a:p>
          <a:endParaRPr lang="es-ES"/>
        </a:p>
      </dgm:t>
    </dgm:pt>
    <dgm:pt modelId="{FFAC5519-3A3D-4450-ABCA-B88456E190C3}" type="sibTrans" cxnId="{4E8F4720-044E-470E-9B13-395CDE867514}">
      <dgm:prSet/>
      <dgm:spPr/>
      <dgm:t>
        <a:bodyPr/>
        <a:lstStyle/>
        <a:p>
          <a:endParaRPr lang="es-ES"/>
        </a:p>
      </dgm:t>
    </dgm:pt>
    <dgm:pt modelId="{5439DC68-8DAE-4DFD-AE99-7E8AD01FBDAB}">
      <dgm:prSet/>
      <dgm:spPr/>
      <dgm:t>
        <a:bodyPr/>
        <a:lstStyle/>
        <a:p>
          <a:pPr>
            <a:buFontTx/>
            <a:buNone/>
          </a:pPr>
          <a:r>
            <a:rPr lang="en-US" b="0" dirty="0"/>
            <a:t>Key ideas and lessons learned. </a:t>
          </a:r>
        </a:p>
      </dgm:t>
    </dgm:pt>
    <dgm:pt modelId="{907A341C-8C0F-4998-A70F-6731265B79CC}" type="parTrans" cxnId="{58DB78EB-2F1F-469E-A468-C13142C179B3}">
      <dgm:prSet/>
      <dgm:spPr/>
      <dgm:t>
        <a:bodyPr/>
        <a:lstStyle/>
        <a:p>
          <a:endParaRPr lang="es-ES"/>
        </a:p>
      </dgm:t>
    </dgm:pt>
    <dgm:pt modelId="{E36EF90D-5325-479C-BA5A-AB9EFB0BD311}" type="sibTrans" cxnId="{58DB78EB-2F1F-469E-A468-C13142C179B3}">
      <dgm:prSet/>
      <dgm:spPr/>
      <dgm:t>
        <a:bodyPr/>
        <a:lstStyle/>
        <a:p>
          <a:endParaRPr lang="es-ES"/>
        </a:p>
      </dgm:t>
    </dgm:pt>
    <dgm:pt modelId="{9898753E-52F4-47ED-9578-7C2E5885EF26}">
      <dgm:prSet phldrT="[Texto]"/>
      <dgm:spPr/>
      <dgm:t>
        <a:bodyPr/>
        <a:lstStyle/>
        <a:p>
          <a:pPr>
            <a:buFont typeface="Arial" panose="020B0604020202020204" pitchFamily="34" charset="0"/>
            <a:buNone/>
          </a:pPr>
          <a:r>
            <a:rPr lang="en-US" b="0" dirty="0"/>
            <a:t>Biomechanical assessment test in different contexts</a:t>
          </a:r>
          <a:endParaRPr lang="es-ES" dirty="0"/>
        </a:p>
      </dgm:t>
    </dgm:pt>
    <dgm:pt modelId="{8937FF2D-EDCB-499C-92B1-3722175143F9}" type="sibTrans" cxnId="{CAC94D97-54F5-458A-9D99-F94773007797}">
      <dgm:prSet/>
      <dgm:spPr/>
      <dgm:t>
        <a:bodyPr/>
        <a:lstStyle/>
        <a:p>
          <a:endParaRPr lang="es-ES"/>
        </a:p>
      </dgm:t>
    </dgm:pt>
    <dgm:pt modelId="{B536C0E3-A2AA-4875-8733-38E98D3D8620}" type="parTrans" cxnId="{CAC94D97-54F5-458A-9D99-F94773007797}">
      <dgm:prSet/>
      <dgm:spPr/>
      <dgm:t>
        <a:bodyPr/>
        <a:lstStyle/>
        <a:p>
          <a:endParaRPr lang="es-ES"/>
        </a:p>
      </dgm:t>
    </dgm:pt>
    <dgm:pt modelId="{E7ADE207-EB58-415C-9636-6A1ED356C0E9}" type="pres">
      <dgm:prSet presAssocID="{A4E6805B-582A-4031-AA38-388A2D301648}" presName="linearFlow" presStyleCnt="0">
        <dgm:presLayoutVars>
          <dgm:dir/>
          <dgm:animLvl val="lvl"/>
          <dgm:resizeHandles val="exact"/>
        </dgm:presLayoutVars>
      </dgm:prSet>
      <dgm:spPr/>
    </dgm:pt>
    <dgm:pt modelId="{0C7C410B-8E9E-454E-9E38-9AEFBB52B935}" type="pres">
      <dgm:prSet presAssocID="{3E4F77CC-5647-401D-8B65-5520CC6E48CB}" presName="composite" presStyleCnt="0"/>
      <dgm:spPr/>
    </dgm:pt>
    <dgm:pt modelId="{038D122D-F8B2-4DC8-8BC5-6E58DA2EB445}" type="pres">
      <dgm:prSet presAssocID="{3E4F77CC-5647-401D-8B65-5520CC6E48CB}" presName="parentText" presStyleLbl="alignNode1" presStyleIdx="0" presStyleCnt="4">
        <dgm:presLayoutVars>
          <dgm:chMax val="1"/>
          <dgm:bulletEnabled val="1"/>
        </dgm:presLayoutVars>
      </dgm:prSet>
      <dgm:spPr/>
    </dgm:pt>
    <dgm:pt modelId="{F2A68B7D-DF41-4EF8-86CD-07CB883D3998}" type="pres">
      <dgm:prSet presAssocID="{3E4F77CC-5647-401D-8B65-5520CC6E48CB}" presName="descendantText" presStyleLbl="alignAcc1" presStyleIdx="0" presStyleCnt="4">
        <dgm:presLayoutVars>
          <dgm:bulletEnabled val="1"/>
        </dgm:presLayoutVars>
      </dgm:prSet>
      <dgm:spPr/>
    </dgm:pt>
    <dgm:pt modelId="{B267CEDF-7CC6-4B5F-868E-BA807C0FE47C}" type="pres">
      <dgm:prSet presAssocID="{B3BC635A-E963-4C23-B07E-1DA094BF7F3B}" presName="sp" presStyleCnt="0"/>
      <dgm:spPr/>
    </dgm:pt>
    <dgm:pt modelId="{B45B7521-FC8E-4DFA-9107-66AE63D87D22}" type="pres">
      <dgm:prSet presAssocID="{A0C1303A-49E7-4ADF-8738-85D30B15EE8C}" presName="composite" presStyleCnt="0"/>
      <dgm:spPr/>
    </dgm:pt>
    <dgm:pt modelId="{B6A90389-99D9-4AEE-AA21-12E51C900A84}" type="pres">
      <dgm:prSet presAssocID="{A0C1303A-49E7-4ADF-8738-85D30B15EE8C}" presName="parentText" presStyleLbl="alignNode1" presStyleIdx="1" presStyleCnt="4">
        <dgm:presLayoutVars>
          <dgm:chMax val="1"/>
          <dgm:bulletEnabled val="1"/>
        </dgm:presLayoutVars>
      </dgm:prSet>
      <dgm:spPr/>
    </dgm:pt>
    <dgm:pt modelId="{ED3A2517-BD6B-455A-836E-4593F2677939}" type="pres">
      <dgm:prSet presAssocID="{A0C1303A-49E7-4ADF-8738-85D30B15EE8C}" presName="descendantText" presStyleLbl="alignAcc1" presStyleIdx="1" presStyleCnt="4">
        <dgm:presLayoutVars>
          <dgm:bulletEnabled val="1"/>
        </dgm:presLayoutVars>
      </dgm:prSet>
      <dgm:spPr/>
    </dgm:pt>
    <dgm:pt modelId="{EB120C53-CF1E-4372-812F-39B67A8A1E81}" type="pres">
      <dgm:prSet presAssocID="{A6F9EA24-C46E-47D0-AC7B-C8D68226BF69}" presName="sp" presStyleCnt="0"/>
      <dgm:spPr/>
    </dgm:pt>
    <dgm:pt modelId="{24AF1DDE-9540-4A4C-826A-43320DD0FE85}" type="pres">
      <dgm:prSet presAssocID="{5DDF4130-6D96-461D-AA3A-3ED8C36022AB}" presName="composite" presStyleCnt="0"/>
      <dgm:spPr/>
    </dgm:pt>
    <dgm:pt modelId="{1E0296EA-3C8D-4782-B4E9-2FAE5DB555D4}" type="pres">
      <dgm:prSet presAssocID="{5DDF4130-6D96-461D-AA3A-3ED8C36022AB}" presName="parentText" presStyleLbl="alignNode1" presStyleIdx="2" presStyleCnt="4">
        <dgm:presLayoutVars>
          <dgm:chMax val="1"/>
          <dgm:bulletEnabled val="1"/>
        </dgm:presLayoutVars>
      </dgm:prSet>
      <dgm:spPr/>
    </dgm:pt>
    <dgm:pt modelId="{6172FEAD-313E-46DF-99AF-34A48C6630F4}" type="pres">
      <dgm:prSet presAssocID="{5DDF4130-6D96-461D-AA3A-3ED8C36022AB}" presName="descendantText" presStyleLbl="alignAcc1" presStyleIdx="2" presStyleCnt="4">
        <dgm:presLayoutVars>
          <dgm:bulletEnabled val="1"/>
        </dgm:presLayoutVars>
      </dgm:prSet>
      <dgm:spPr/>
    </dgm:pt>
    <dgm:pt modelId="{5B1A1B6B-4A59-489C-B498-CC2581F26686}" type="pres">
      <dgm:prSet presAssocID="{ED074AD1-2612-4850-BB44-59105E3E7FC5}" presName="sp" presStyleCnt="0"/>
      <dgm:spPr/>
    </dgm:pt>
    <dgm:pt modelId="{4B273731-6F0E-42A6-B202-A6B7B9984033}" type="pres">
      <dgm:prSet presAssocID="{71C9ECAD-E2BE-463E-B8D6-6C2CFF441DD1}" presName="composite" presStyleCnt="0"/>
      <dgm:spPr/>
    </dgm:pt>
    <dgm:pt modelId="{7601C91D-4D06-4C7E-8875-F633B0D7679F}" type="pres">
      <dgm:prSet presAssocID="{71C9ECAD-E2BE-463E-B8D6-6C2CFF441DD1}" presName="parentText" presStyleLbl="alignNode1" presStyleIdx="3" presStyleCnt="4">
        <dgm:presLayoutVars>
          <dgm:chMax val="1"/>
          <dgm:bulletEnabled val="1"/>
        </dgm:presLayoutVars>
      </dgm:prSet>
      <dgm:spPr/>
    </dgm:pt>
    <dgm:pt modelId="{66793192-9DB1-46D0-A7FC-21E997689545}" type="pres">
      <dgm:prSet presAssocID="{71C9ECAD-E2BE-463E-B8D6-6C2CFF441DD1}" presName="descendantText" presStyleLbl="alignAcc1" presStyleIdx="3" presStyleCnt="4">
        <dgm:presLayoutVars>
          <dgm:bulletEnabled val="1"/>
        </dgm:presLayoutVars>
      </dgm:prSet>
      <dgm:spPr/>
    </dgm:pt>
  </dgm:ptLst>
  <dgm:cxnLst>
    <dgm:cxn modelId="{BB2CED1C-1221-40E4-AB20-48AA3F70A990}" type="presOf" srcId="{F9BAB133-7CED-43EA-9866-E00AD85DEC17}" destId="{ED3A2517-BD6B-455A-836E-4593F2677939}" srcOrd="0" destOrd="0" presId="urn:microsoft.com/office/officeart/2005/8/layout/chevron2"/>
    <dgm:cxn modelId="{4E8F4720-044E-470E-9B13-395CDE867514}" srcId="{5DDF4130-6D96-461D-AA3A-3ED8C36022AB}" destId="{0FCF1B6F-E279-4B77-875F-D9C0ED09F154}" srcOrd="0" destOrd="0" parTransId="{13D23BCC-20F6-47BF-9B16-B09330DFBB6F}" sibTransId="{FFAC5519-3A3D-4450-ABCA-B88456E190C3}"/>
    <dgm:cxn modelId="{F20F7A2C-0CB7-4E2B-8BDC-A088BFD2D45E}" srcId="{A4E6805B-582A-4031-AA38-388A2D301648}" destId="{A0C1303A-49E7-4ADF-8738-85D30B15EE8C}" srcOrd="1" destOrd="0" parTransId="{9B1D125C-271E-404B-8639-CE499F3534C2}" sibTransId="{A6F9EA24-C46E-47D0-AC7B-C8D68226BF69}"/>
    <dgm:cxn modelId="{6C580C2F-7ECC-48A6-89AD-068B2F504DDB}" type="presOf" srcId="{5439DC68-8DAE-4DFD-AE99-7E8AD01FBDAB}" destId="{66793192-9DB1-46D0-A7FC-21E997689545}" srcOrd="0" destOrd="0" presId="urn:microsoft.com/office/officeart/2005/8/layout/chevron2"/>
    <dgm:cxn modelId="{F794D355-E70A-4416-BB04-764011FDB7F1}" srcId="{A4E6805B-582A-4031-AA38-388A2D301648}" destId="{71C9ECAD-E2BE-463E-B8D6-6C2CFF441DD1}" srcOrd="3" destOrd="0" parTransId="{2839D902-654C-4FB4-8C2B-AADE60590173}" sibTransId="{986B232A-54BE-400D-9D91-9F275307D7D2}"/>
    <dgm:cxn modelId="{D5E65394-E699-4CA6-8624-4DA274D385C7}" type="presOf" srcId="{3E4F77CC-5647-401D-8B65-5520CC6E48CB}" destId="{038D122D-F8B2-4DC8-8BC5-6E58DA2EB445}" srcOrd="0" destOrd="0" presId="urn:microsoft.com/office/officeart/2005/8/layout/chevron2"/>
    <dgm:cxn modelId="{CAC94D97-54F5-458A-9D99-F94773007797}" srcId="{3E4F77CC-5647-401D-8B65-5520CC6E48CB}" destId="{9898753E-52F4-47ED-9578-7C2E5885EF26}" srcOrd="0" destOrd="0" parTransId="{B536C0E3-A2AA-4875-8733-38E98D3D8620}" sibTransId="{8937FF2D-EDCB-499C-92B1-3722175143F9}"/>
    <dgm:cxn modelId="{C82FCCB1-1059-423B-A042-8D4F635F0903}" srcId="{A4E6805B-582A-4031-AA38-388A2D301648}" destId="{3E4F77CC-5647-401D-8B65-5520CC6E48CB}" srcOrd="0" destOrd="0" parTransId="{17DD9750-9577-4EB0-9275-A23B63548266}" sibTransId="{B3BC635A-E963-4C23-B07E-1DA094BF7F3B}"/>
    <dgm:cxn modelId="{17FDF1C9-B19F-4365-BED8-A2F2791C65B9}" type="presOf" srcId="{71C9ECAD-E2BE-463E-B8D6-6C2CFF441DD1}" destId="{7601C91D-4D06-4C7E-8875-F633B0D7679F}" srcOrd="0" destOrd="0" presId="urn:microsoft.com/office/officeart/2005/8/layout/chevron2"/>
    <dgm:cxn modelId="{157D9BCB-ACC7-4BF3-A036-ACEEE495146F}" type="presOf" srcId="{0FCF1B6F-E279-4B77-875F-D9C0ED09F154}" destId="{6172FEAD-313E-46DF-99AF-34A48C6630F4}" srcOrd="0" destOrd="0" presId="urn:microsoft.com/office/officeart/2005/8/layout/chevron2"/>
    <dgm:cxn modelId="{CBD567CE-CF27-4118-A6AC-261A6F3829FB}" type="presOf" srcId="{5DDF4130-6D96-461D-AA3A-3ED8C36022AB}" destId="{1E0296EA-3C8D-4782-B4E9-2FAE5DB555D4}" srcOrd="0" destOrd="0" presId="urn:microsoft.com/office/officeart/2005/8/layout/chevron2"/>
    <dgm:cxn modelId="{0B8C13CF-90B7-418D-B339-A17928F54479}" srcId="{A0C1303A-49E7-4ADF-8738-85D30B15EE8C}" destId="{F9BAB133-7CED-43EA-9866-E00AD85DEC17}" srcOrd="0" destOrd="0" parTransId="{2276A8FD-F95A-4225-8832-33E8EA25BCC4}" sibTransId="{7A088AB4-5414-4BE1-A0C8-FFC11740E0E7}"/>
    <dgm:cxn modelId="{F8D76FD6-8A52-47DA-AC4E-980FF998C3F0}" type="presOf" srcId="{A0C1303A-49E7-4ADF-8738-85D30B15EE8C}" destId="{B6A90389-99D9-4AEE-AA21-12E51C900A84}" srcOrd="0" destOrd="0" presId="urn:microsoft.com/office/officeart/2005/8/layout/chevron2"/>
    <dgm:cxn modelId="{146ADCDD-61E3-40D4-A478-989EB9E1E4FE}" type="presOf" srcId="{A4E6805B-582A-4031-AA38-388A2D301648}" destId="{E7ADE207-EB58-415C-9636-6A1ED356C0E9}" srcOrd="0" destOrd="0" presId="urn:microsoft.com/office/officeart/2005/8/layout/chevron2"/>
    <dgm:cxn modelId="{8119F2E3-E43D-4F51-BDB1-54434A46EFD4}" srcId="{A4E6805B-582A-4031-AA38-388A2D301648}" destId="{5DDF4130-6D96-461D-AA3A-3ED8C36022AB}" srcOrd="2" destOrd="0" parTransId="{245C868B-DBE4-448A-B9B3-EFDF217F7DD6}" sibTransId="{ED074AD1-2612-4850-BB44-59105E3E7FC5}"/>
    <dgm:cxn modelId="{58DB78EB-2F1F-469E-A468-C13142C179B3}" srcId="{71C9ECAD-E2BE-463E-B8D6-6C2CFF441DD1}" destId="{5439DC68-8DAE-4DFD-AE99-7E8AD01FBDAB}" srcOrd="0" destOrd="0" parTransId="{907A341C-8C0F-4998-A70F-6731265B79CC}" sibTransId="{E36EF90D-5325-479C-BA5A-AB9EFB0BD311}"/>
    <dgm:cxn modelId="{022348F4-3CEA-4B54-B0EF-222DE06AF3EF}" type="presOf" srcId="{9898753E-52F4-47ED-9578-7C2E5885EF26}" destId="{F2A68B7D-DF41-4EF8-86CD-07CB883D3998}" srcOrd="0" destOrd="0" presId="urn:microsoft.com/office/officeart/2005/8/layout/chevron2"/>
    <dgm:cxn modelId="{32DE7483-8A64-4E76-97CE-8E5BD15A089D}" type="presParOf" srcId="{E7ADE207-EB58-415C-9636-6A1ED356C0E9}" destId="{0C7C410B-8E9E-454E-9E38-9AEFBB52B935}" srcOrd="0" destOrd="0" presId="urn:microsoft.com/office/officeart/2005/8/layout/chevron2"/>
    <dgm:cxn modelId="{8CD71FFC-FAC9-42A6-B9F1-688B3AC5B3D3}" type="presParOf" srcId="{0C7C410B-8E9E-454E-9E38-9AEFBB52B935}" destId="{038D122D-F8B2-4DC8-8BC5-6E58DA2EB445}" srcOrd="0" destOrd="0" presId="urn:microsoft.com/office/officeart/2005/8/layout/chevron2"/>
    <dgm:cxn modelId="{5F7BBD74-BFE5-4B46-8811-E0E49B4AD087}" type="presParOf" srcId="{0C7C410B-8E9E-454E-9E38-9AEFBB52B935}" destId="{F2A68B7D-DF41-4EF8-86CD-07CB883D3998}" srcOrd="1" destOrd="0" presId="urn:microsoft.com/office/officeart/2005/8/layout/chevron2"/>
    <dgm:cxn modelId="{AF00F446-CFA9-4311-A305-0245A5D4A4B7}" type="presParOf" srcId="{E7ADE207-EB58-415C-9636-6A1ED356C0E9}" destId="{B267CEDF-7CC6-4B5F-868E-BA807C0FE47C}" srcOrd="1" destOrd="0" presId="urn:microsoft.com/office/officeart/2005/8/layout/chevron2"/>
    <dgm:cxn modelId="{14E56BD4-2E41-4DE1-AA43-4AC731D8AA8F}" type="presParOf" srcId="{E7ADE207-EB58-415C-9636-6A1ED356C0E9}" destId="{B45B7521-FC8E-4DFA-9107-66AE63D87D22}" srcOrd="2" destOrd="0" presId="urn:microsoft.com/office/officeart/2005/8/layout/chevron2"/>
    <dgm:cxn modelId="{445B7027-9108-4966-8DC1-B846D2CCCE85}" type="presParOf" srcId="{B45B7521-FC8E-4DFA-9107-66AE63D87D22}" destId="{B6A90389-99D9-4AEE-AA21-12E51C900A84}" srcOrd="0" destOrd="0" presId="urn:microsoft.com/office/officeart/2005/8/layout/chevron2"/>
    <dgm:cxn modelId="{7090FEFC-0F01-49EC-BF7B-51A02C13BB43}" type="presParOf" srcId="{B45B7521-FC8E-4DFA-9107-66AE63D87D22}" destId="{ED3A2517-BD6B-455A-836E-4593F2677939}" srcOrd="1" destOrd="0" presId="urn:microsoft.com/office/officeart/2005/8/layout/chevron2"/>
    <dgm:cxn modelId="{C2482043-E79A-4F8E-AD54-50CAE7F71168}" type="presParOf" srcId="{E7ADE207-EB58-415C-9636-6A1ED356C0E9}" destId="{EB120C53-CF1E-4372-812F-39B67A8A1E81}" srcOrd="3" destOrd="0" presId="urn:microsoft.com/office/officeart/2005/8/layout/chevron2"/>
    <dgm:cxn modelId="{42CFA5EA-F277-49B7-B9D1-922F6CCD8FE4}" type="presParOf" srcId="{E7ADE207-EB58-415C-9636-6A1ED356C0E9}" destId="{24AF1DDE-9540-4A4C-826A-43320DD0FE85}" srcOrd="4" destOrd="0" presId="urn:microsoft.com/office/officeart/2005/8/layout/chevron2"/>
    <dgm:cxn modelId="{6A3E9AB3-43E2-4691-8707-2A10EA730A17}" type="presParOf" srcId="{24AF1DDE-9540-4A4C-826A-43320DD0FE85}" destId="{1E0296EA-3C8D-4782-B4E9-2FAE5DB555D4}" srcOrd="0" destOrd="0" presId="urn:microsoft.com/office/officeart/2005/8/layout/chevron2"/>
    <dgm:cxn modelId="{3D9CCE88-EEEA-4CAF-88E6-EA01BE070FB5}" type="presParOf" srcId="{24AF1DDE-9540-4A4C-826A-43320DD0FE85}" destId="{6172FEAD-313E-46DF-99AF-34A48C6630F4}" srcOrd="1" destOrd="0" presId="urn:microsoft.com/office/officeart/2005/8/layout/chevron2"/>
    <dgm:cxn modelId="{73BDA1D0-66B7-4864-97BD-A485D57F577A}" type="presParOf" srcId="{E7ADE207-EB58-415C-9636-6A1ED356C0E9}" destId="{5B1A1B6B-4A59-489C-B498-CC2581F26686}" srcOrd="5" destOrd="0" presId="urn:microsoft.com/office/officeart/2005/8/layout/chevron2"/>
    <dgm:cxn modelId="{ABF3B515-201E-4500-ABBF-A70E4806821B}" type="presParOf" srcId="{E7ADE207-EB58-415C-9636-6A1ED356C0E9}" destId="{4B273731-6F0E-42A6-B202-A6B7B9984033}" srcOrd="6" destOrd="0" presId="urn:microsoft.com/office/officeart/2005/8/layout/chevron2"/>
    <dgm:cxn modelId="{1379F165-6AA5-49BD-9AF9-2ACF8405ACE1}" type="presParOf" srcId="{4B273731-6F0E-42A6-B202-A6B7B9984033}" destId="{7601C91D-4D06-4C7E-8875-F633B0D7679F}" srcOrd="0" destOrd="0" presId="urn:microsoft.com/office/officeart/2005/8/layout/chevron2"/>
    <dgm:cxn modelId="{3F9461E4-D079-4F9A-ADF0-CCBA547BD57C}" type="presParOf" srcId="{4B273731-6F0E-42A6-B202-A6B7B9984033}" destId="{66793192-9DB1-46D0-A7FC-21E9976895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Function, activity or gesture  subject to assessment.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Report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 technique it is based on.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Protocol</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Results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Criteria for interpretation.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Function, activity or gesture  subject to assessment.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Report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 technique it is based on.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Protocol</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Results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Criteria for interpretation.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n-GB" dirty="0"/>
            <a:t>Gait</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These</a:t>
          </a:r>
          <a:r>
            <a:rPr lang="es-ES" dirty="0"/>
            <a:t> </a:t>
          </a:r>
          <a:r>
            <a:rPr lang="es-ES" dirty="0" err="1"/>
            <a:t>elements</a:t>
          </a:r>
          <a:r>
            <a:rPr lang="es-ES" dirty="0"/>
            <a:t> </a:t>
          </a:r>
          <a:r>
            <a:rPr lang="es-ES" dirty="0" err="1"/>
            <a:t>sumarized</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Force platform, photogrammetry and surface electromyography</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Walking in a straight line at spontaneous speed </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Dynamical, kinematical and physiological parameters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s-ES" dirty="0"/>
            <a:t>Normal data</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n-GB" dirty="0"/>
            <a:t>Function, activity or gesture  subject to assessment.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Report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Instrumental technique it is based on.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Protocol</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t>Results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GB" dirty="0"/>
            <a:t>Criteria for interpretation.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s-ES" dirty="0"/>
            <a:t>Hand </a:t>
          </a:r>
          <a:r>
            <a:rPr lang="es-ES" dirty="0" err="1"/>
            <a:t>strength</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err="1"/>
            <a:t>These</a:t>
          </a:r>
          <a:r>
            <a:rPr lang="es-ES" dirty="0"/>
            <a:t> </a:t>
          </a:r>
          <a:r>
            <a:rPr lang="es-ES" dirty="0" err="1"/>
            <a:t>elements</a:t>
          </a:r>
          <a:r>
            <a:rPr lang="es-ES" dirty="0"/>
            <a:t> </a:t>
          </a:r>
          <a:r>
            <a:rPr lang="es-ES" dirty="0" err="1"/>
            <a:t>sumarized</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a:t>Hand dynamometer</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Maximum hand strength during 1 second</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Maximum strength in Newtons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s-ES" dirty="0"/>
            <a:t>Normal data</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n-US"/>
        </a:p>
      </dgm:t>
    </dgm:pt>
    <dgm:pt modelId="{F0058DFF-7AB0-478A-B51E-D7CB4157B0CA}">
      <dgm:prSet phldrT="[Texto]"/>
      <dgm:spPr/>
      <dgm:t>
        <a:bodyPr/>
        <a:lstStyle/>
        <a:p>
          <a:r>
            <a:rPr lang="en-GB" dirty="0">
              <a:solidFill>
                <a:schemeClr val="tx1"/>
              </a:solidFill>
              <a:effectLst/>
              <a:latin typeface="Gill Sans" charset="0"/>
              <a:ea typeface="+mn-ea"/>
              <a:cs typeface="+mn-cs"/>
            </a:rPr>
            <a:t>Assessment of activities of daily living</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4C2EAEF-6163-4D6A-8B63-ED634811843F}">
      <dgm:prSet/>
      <dgm:spPr/>
      <dgm:t>
        <a:bodyPr/>
        <a:lstStyle/>
        <a:p>
          <a:r>
            <a:rPr lang="en-GB" dirty="0">
              <a:solidFill>
                <a:schemeClr val="tx1"/>
              </a:solidFill>
              <a:effectLst/>
              <a:latin typeface="Gill Sans" charset="0"/>
              <a:ea typeface="+mn-ea"/>
              <a:cs typeface="+mn-cs"/>
            </a:rPr>
            <a:t>Balance function assessment</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Assessment of mobility in upper, lower and spinal limbs</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Strength assessment in upper, lower and spinal limbs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4">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4">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4">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4">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2F4B9A-BFA0-4CD7-A80E-A202D7723484}" type="doc">
      <dgm:prSet loTypeId="urn:microsoft.com/office/officeart/2005/8/layout/pList1" loCatId="list" qsTypeId="urn:microsoft.com/office/officeart/2005/8/quickstyle/simple2" qsCatId="simple" csTypeId="urn:microsoft.com/office/officeart/2005/8/colors/accent5_1" csCatId="accent5" phldr="1"/>
      <dgm:spPr/>
      <dgm:t>
        <a:bodyPr/>
        <a:lstStyle/>
        <a:p>
          <a:endParaRPr lang="en-US"/>
        </a:p>
      </dgm:t>
    </dgm:pt>
    <dgm:pt modelId="{64C2EAEF-6163-4D6A-8B63-ED634811843F}">
      <dgm:prSet/>
      <dgm:spPr/>
      <dgm:t>
        <a:bodyPr/>
        <a:lstStyle/>
        <a:p>
          <a:r>
            <a:rPr lang="en-GB" dirty="0">
              <a:solidFill>
                <a:schemeClr val="tx1"/>
              </a:solidFill>
              <a:effectLst/>
              <a:latin typeface="Gill Sans" charset="0"/>
              <a:ea typeface="+mn-ea"/>
              <a:cs typeface="+mn-cs"/>
            </a:rPr>
            <a:t>Sportive</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solidFill>
                <a:schemeClr val="tx1"/>
              </a:solidFill>
              <a:effectLst/>
              <a:latin typeface="Gill Sans" charset="0"/>
              <a:ea typeface="+mn-ea"/>
              <a:cs typeface="+mn-cs"/>
            </a:rPr>
            <a:t>Ergonomic</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a:solidFill>
                <a:schemeClr val="tx1"/>
              </a:solidFill>
              <a:effectLst/>
              <a:latin typeface="Gill Sans" charset="0"/>
              <a:ea typeface="+mn-ea"/>
              <a:cs typeface="+mn-cs"/>
            </a:rPr>
            <a:t>Investigation</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5E79C370-344B-47B2-BF51-B7508028ADD0}" type="pres">
      <dgm:prSet presAssocID="{D32F4B9A-BFA0-4CD7-A80E-A202D7723484}" presName="Name0" presStyleCnt="0">
        <dgm:presLayoutVars>
          <dgm:dir/>
          <dgm:resizeHandles val="exact"/>
        </dgm:presLayoutVars>
      </dgm:prSet>
      <dgm:spPr/>
    </dgm:pt>
    <dgm:pt modelId="{1079D143-DB57-4000-AB54-9A4BF8BD6322}" type="pres">
      <dgm:prSet presAssocID="{64C2EAEF-6163-4D6A-8B63-ED634811843F}" presName="compNode" presStyleCnt="0"/>
      <dgm:spPr/>
    </dgm:pt>
    <dgm:pt modelId="{E031BFD8-D4E2-4757-9731-E2D2E4EBE87B}" type="pres">
      <dgm:prSet presAssocID="{64C2EAEF-6163-4D6A-8B63-ED634811843F}" presName="pictRect" presStyleLbl="node1" presStyleIdx="0" presStyleCnt="3"/>
      <dgm:spPr>
        <a:blipFill>
          <a:blip xmlns:r="http://schemas.openxmlformats.org/officeDocument/2006/relationships" r:embed="rId1"/>
          <a:srcRect/>
          <a:stretch>
            <a:fillRect t="-7000" b="-7000"/>
          </a:stretch>
        </a:blipFill>
      </dgm:spPr>
    </dgm:pt>
    <dgm:pt modelId="{8E884F79-664A-4D74-A982-6488F9E9EE5A}" type="pres">
      <dgm:prSet presAssocID="{64C2EAEF-6163-4D6A-8B63-ED634811843F}" presName="textRect" presStyleLbl="revTx" presStyleIdx="0" presStyleCnt="3">
        <dgm:presLayoutVars>
          <dgm:bulletEnabled val="1"/>
        </dgm:presLayoutVars>
      </dgm:prSet>
      <dgm:spPr/>
    </dgm:pt>
    <dgm:pt modelId="{BD16BF1A-C626-4D79-A54B-BAA0BC67A6D3}" type="pres">
      <dgm:prSet presAssocID="{D4B30C34-FA4C-446A-9F6A-B20698C482FF}" presName="sibTrans" presStyleLbl="sibTrans2D1" presStyleIdx="0" presStyleCnt="0"/>
      <dgm:spPr/>
    </dgm:pt>
    <dgm:pt modelId="{65040125-4376-4074-BF14-A2E4B37C793B}" type="pres">
      <dgm:prSet presAssocID="{6C2D2180-0267-43B4-B8F4-4BACD020582E}" presName="compNode" presStyleCnt="0"/>
      <dgm:spPr/>
    </dgm:pt>
    <dgm:pt modelId="{610A25C5-70E3-4F50-AD4E-AF3E79AF7F18}" type="pres">
      <dgm:prSet presAssocID="{6C2D2180-0267-43B4-B8F4-4BACD020582E}" presName="pictRect" presStyleLbl="node1" presStyleIdx="1" presStyleCnt="3"/>
      <dgm:spPr>
        <a:blipFill>
          <a:blip xmlns:r="http://schemas.openxmlformats.org/officeDocument/2006/relationships" r:embed="rId2"/>
          <a:srcRect/>
          <a:stretch>
            <a:fillRect t="-2000" b="-2000"/>
          </a:stretch>
        </a:blipFill>
      </dgm:spPr>
    </dgm:pt>
    <dgm:pt modelId="{463D8BE5-51E1-4327-A57E-4DFD83D1D880}" type="pres">
      <dgm:prSet presAssocID="{6C2D2180-0267-43B4-B8F4-4BACD020582E}" presName="textRect" presStyleLbl="revTx" presStyleIdx="1" presStyleCnt="3">
        <dgm:presLayoutVars>
          <dgm:bulletEnabled val="1"/>
        </dgm:presLayoutVars>
      </dgm:prSet>
      <dgm:spPr/>
    </dgm:pt>
    <dgm:pt modelId="{BB51199A-8899-4603-A10F-BE0BDAE47FA8}" type="pres">
      <dgm:prSet presAssocID="{CB0B3458-FB02-4ED7-B3A3-7F8B705B862F}" presName="sibTrans" presStyleLbl="sibTrans2D1" presStyleIdx="0" presStyleCnt="0"/>
      <dgm:spPr/>
    </dgm:pt>
    <dgm:pt modelId="{97008C0E-EB8C-4B44-A073-0CD119E12578}" type="pres">
      <dgm:prSet presAssocID="{602588A6-8A9E-4003-9412-F5FD2F5CC0D3}" presName="compNode" presStyleCnt="0"/>
      <dgm:spPr/>
    </dgm:pt>
    <dgm:pt modelId="{C6FAD779-C1FA-4FD1-AD01-64681AFF2EAA}" type="pres">
      <dgm:prSet presAssocID="{602588A6-8A9E-4003-9412-F5FD2F5CC0D3}" presName="pictRect" presStyleLbl="node1" presStyleIdx="2" presStyleCnt="3"/>
      <dgm:spPr>
        <a:blipFill>
          <a:blip xmlns:r="http://schemas.openxmlformats.org/officeDocument/2006/relationships" r:embed="rId3"/>
          <a:srcRect/>
          <a:stretch>
            <a:fillRect/>
          </a:stretch>
        </a:blipFill>
      </dgm:spPr>
    </dgm:pt>
    <dgm:pt modelId="{806E6D92-23F8-4759-8D22-19994116701B}" type="pres">
      <dgm:prSet presAssocID="{602588A6-8A9E-4003-9412-F5FD2F5CC0D3}" presName="textRect" presStyleLbl="revTx" presStyleIdx="2" presStyleCnt="3">
        <dgm:presLayoutVars>
          <dgm:bulletEnabled val="1"/>
        </dgm:presLayoutVars>
      </dgm:prSet>
      <dgm:spPr/>
    </dgm:pt>
  </dgm:ptLst>
  <dgm:cxnLst>
    <dgm:cxn modelId="{50596B0C-02A2-49A8-A0E0-A8CC06C54652}" type="presOf" srcId="{CB0B3458-FB02-4ED7-B3A3-7F8B705B862F}" destId="{BB51199A-8899-4603-A10F-BE0BDAE47FA8}" srcOrd="0" destOrd="0" presId="urn:microsoft.com/office/officeart/2005/8/layout/pList1"/>
    <dgm:cxn modelId="{8390081F-AA88-4C65-A29D-93E0DBFB90AB}" type="presOf" srcId="{6C2D2180-0267-43B4-B8F4-4BACD020582E}" destId="{463D8BE5-51E1-4327-A57E-4DFD83D1D880}" srcOrd="0" destOrd="0" presId="urn:microsoft.com/office/officeart/2005/8/layout/pList1"/>
    <dgm:cxn modelId="{ED5B3884-43D5-421F-ADA4-5F632E924330}" type="presOf" srcId="{D4B30C34-FA4C-446A-9F6A-B20698C482FF}" destId="{BD16BF1A-C626-4D79-A54B-BAA0BC67A6D3}" srcOrd="0" destOrd="0" presId="urn:microsoft.com/office/officeart/2005/8/layout/pList1"/>
    <dgm:cxn modelId="{95D8CF93-0F06-4BAE-8A50-CCC4A3380CB7}" srcId="{D32F4B9A-BFA0-4CD7-A80E-A202D7723484}" destId="{64C2EAEF-6163-4D6A-8B63-ED634811843F}" srcOrd="0" destOrd="0" parTransId="{19E1F03D-60C4-41C5-BAED-104FAFAAE024}" sibTransId="{D4B30C34-FA4C-446A-9F6A-B20698C482FF}"/>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546296D9-F2A3-4E7C-922B-210D5EE9CD1B}" type="presOf" srcId="{602588A6-8A9E-4003-9412-F5FD2F5CC0D3}" destId="{806E6D92-23F8-4759-8D22-19994116701B}" srcOrd="0" destOrd="0" presId="urn:microsoft.com/office/officeart/2005/8/layout/pList1"/>
    <dgm:cxn modelId="{D99C68F0-5AD3-4B1F-BA59-19639C028F7D}" type="presOf" srcId="{64C2EAEF-6163-4D6A-8B63-ED634811843F}" destId="{8E884F79-664A-4D74-A982-6488F9E9EE5A}" srcOrd="0" destOrd="0" presId="urn:microsoft.com/office/officeart/2005/8/layout/pList1"/>
    <dgm:cxn modelId="{CA2259F4-AD47-483E-BF9C-CAA84C799FFE}" type="presOf" srcId="{D32F4B9A-BFA0-4CD7-A80E-A202D7723484}" destId="{5E79C370-344B-47B2-BF51-B7508028ADD0}" srcOrd="0" destOrd="0" presId="urn:microsoft.com/office/officeart/2005/8/layout/pList1"/>
    <dgm:cxn modelId="{201E8893-8E28-4F27-A670-6710E279B6BE}" type="presParOf" srcId="{5E79C370-344B-47B2-BF51-B7508028ADD0}" destId="{1079D143-DB57-4000-AB54-9A4BF8BD6322}" srcOrd="0" destOrd="0" presId="urn:microsoft.com/office/officeart/2005/8/layout/pList1"/>
    <dgm:cxn modelId="{700BB497-00C2-46A7-A39D-A4A5980DA405}" type="presParOf" srcId="{1079D143-DB57-4000-AB54-9A4BF8BD6322}" destId="{E031BFD8-D4E2-4757-9731-E2D2E4EBE87B}" srcOrd="0" destOrd="0" presId="urn:microsoft.com/office/officeart/2005/8/layout/pList1"/>
    <dgm:cxn modelId="{CCDDE8E5-0230-48BB-8E56-936C6C2510ED}" type="presParOf" srcId="{1079D143-DB57-4000-AB54-9A4BF8BD6322}" destId="{8E884F79-664A-4D74-A982-6488F9E9EE5A}" srcOrd="1" destOrd="0" presId="urn:microsoft.com/office/officeart/2005/8/layout/pList1"/>
    <dgm:cxn modelId="{BD871451-39BD-4290-93FB-DF43C92D3305}" type="presParOf" srcId="{5E79C370-344B-47B2-BF51-B7508028ADD0}" destId="{BD16BF1A-C626-4D79-A54B-BAA0BC67A6D3}" srcOrd="1" destOrd="0" presId="urn:microsoft.com/office/officeart/2005/8/layout/pList1"/>
    <dgm:cxn modelId="{33073CF2-2A07-402A-B0D3-35585574591E}" type="presParOf" srcId="{5E79C370-344B-47B2-BF51-B7508028ADD0}" destId="{65040125-4376-4074-BF14-A2E4B37C793B}" srcOrd="2" destOrd="0" presId="urn:microsoft.com/office/officeart/2005/8/layout/pList1"/>
    <dgm:cxn modelId="{6C98A404-6E59-4186-8EB9-4C410C4A4284}" type="presParOf" srcId="{65040125-4376-4074-BF14-A2E4B37C793B}" destId="{610A25C5-70E3-4F50-AD4E-AF3E79AF7F18}" srcOrd="0" destOrd="0" presId="urn:microsoft.com/office/officeart/2005/8/layout/pList1"/>
    <dgm:cxn modelId="{A717762C-6787-49CB-AEF5-1E2BB8BFC016}" type="presParOf" srcId="{65040125-4376-4074-BF14-A2E4B37C793B}" destId="{463D8BE5-51E1-4327-A57E-4DFD83D1D880}" srcOrd="1" destOrd="0" presId="urn:microsoft.com/office/officeart/2005/8/layout/pList1"/>
    <dgm:cxn modelId="{E1DA6DCE-18BF-44F6-9C33-AC5B7A4B46F5}" type="presParOf" srcId="{5E79C370-344B-47B2-BF51-B7508028ADD0}" destId="{BB51199A-8899-4603-A10F-BE0BDAE47FA8}" srcOrd="3" destOrd="0" presId="urn:microsoft.com/office/officeart/2005/8/layout/pList1"/>
    <dgm:cxn modelId="{3F9FB940-EE04-49B6-913A-0FE6A305DA32}" type="presParOf" srcId="{5E79C370-344B-47B2-BF51-B7508028ADD0}" destId="{97008C0E-EB8C-4B44-A073-0CD119E12578}" srcOrd="4" destOrd="0" presId="urn:microsoft.com/office/officeart/2005/8/layout/pList1"/>
    <dgm:cxn modelId="{F6AAA41C-4E8D-4F84-B97F-3A824913AA1B}" type="presParOf" srcId="{97008C0E-EB8C-4B44-A073-0CD119E12578}" destId="{C6FAD779-C1FA-4FD1-AD01-64681AFF2EAA}" srcOrd="0" destOrd="0" presId="urn:microsoft.com/office/officeart/2005/8/layout/pList1"/>
    <dgm:cxn modelId="{B0951C09-2A7E-4195-A445-7A1B58EC59F2}" type="presParOf" srcId="{97008C0E-EB8C-4B44-A073-0CD119E12578}" destId="{806E6D92-23F8-4759-8D22-19994116701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2F4B9A-BFA0-4CD7-A80E-A202D7723484}" type="doc">
      <dgm:prSet loTypeId="urn:microsoft.com/office/officeart/2008/layout/VerticalCircleList" loCatId="list" qsTypeId="urn:microsoft.com/office/officeart/2005/8/quickstyle/simple2" qsCatId="simple" csTypeId="urn:microsoft.com/office/officeart/2005/8/colors/accent2_2" csCatId="accent2" phldr="1"/>
      <dgm:spPr/>
      <dgm:t>
        <a:bodyPr/>
        <a:lstStyle/>
        <a:p>
          <a:endParaRPr lang="en-US"/>
        </a:p>
      </dgm:t>
    </dgm:pt>
    <dgm:pt modelId="{64C2EAEF-6163-4D6A-8B63-ED634811843F}">
      <dgm:prSet/>
      <dgm:spPr/>
      <dgm:t>
        <a:bodyPr/>
        <a:lstStyle/>
        <a:p>
          <a:r>
            <a:rPr lang="en-GB" dirty="0">
              <a:effectLst/>
              <a:latin typeface="Gill Sans" charset="0"/>
              <a:ea typeface="+mn-ea"/>
              <a:cs typeface="+mn-cs"/>
            </a:rPr>
            <a:t>Validity</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a:effectLst/>
              <a:latin typeface="Gill Sans" charset="0"/>
              <a:ea typeface="+mn-ea"/>
              <a:cs typeface="+mn-cs"/>
            </a:rPr>
            <a:t>Reliability</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a:effectLst/>
              <a:latin typeface="Gill Sans" charset="0"/>
              <a:ea typeface="+mn-ea"/>
              <a:cs typeface="+mn-cs"/>
            </a:rPr>
            <a:t>Usability</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932B8249-DC48-4D35-B48E-762B5888A879}" type="pres">
      <dgm:prSet presAssocID="{D32F4B9A-BFA0-4CD7-A80E-A202D7723484}" presName="Name0" presStyleCnt="0">
        <dgm:presLayoutVars>
          <dgm:dir/>
        </dgm:presLayoutVars>
      </dgm:prSet>
      <dgm:spPr/>
    </dgm:pt>
    <dgm:pt modelId="{6721B2BE-8D2B-4B32-95F7-A967BA70AA46}" type="pres">
      <dgm:prSet presAssocID="{64C2EAEF-6163-4D6A-8B63-ED634811843F}" presName="noChildren" presStyleCnt="0"/>
      <dgm:spPr/>
    </dgm:pt>
    <dgm:pt modelId="{57703508-3D63-4BEF-AA41-5D6F4302CB1C}" type="pres">
      <dgm:prSet presAssocID="{64C2EAEF-6163-4D6A-8B63-ED634811843F}" presName="gap" presStyleCnt="0"/>
      <dgm:spPr/>
    </dgm:pt>
    <dgm:pt modelId="{710BC2B4-7DCB-4B20-823F-FC2B63C46874}" type="pres">
      <dgm:prSet presAssocID="{64C2EAEF-6163-4D6A-8B63-ED634811843F}" presName="medCircle2" presStyleLbl="vennNode1" presStyleIdx="0" presStyleCnt="3"/>
      <dgm:spPr/>
    </dgm:pt>
    <dgm:pt modelId="{ECC012CC-5B8F-4C98-857D-1D14F94220B1}" type="pres">
      <dgm:prSet presAssocID="{64C2EAEF-6163-4D6A-8B63-ED634811843F}" presName="txLvlOnly1" presStyleLbl="revTx" presStyleIdx="0" presStyleCnt="3"/>
      <dgm:spPr/>
    </dgm:pt>
    <dgm:pt modelId="{4C4EC107-DCC0-4083-8123-AB5AFDC1DBAD}" type="pres">
      <dgm:prSet presAssocID="{6C2D2180-0267-43B4-B8F4-4BACD020582E}" presName="noChildren" presStyleCnt="0"/>
      <dgm:spPr/>
    </dgm:pt>
    <dgm:pt modelId="{E3139469-1F15-4B38-AC39-2F54661472E8}" type="pres">
      <dgm:prSet presAssocID="{6C2D2180-0267-43B4-B8F4-4BACD020582E}" presName="gap" presStyleCnt="0"/>
      <dgm:spPr/>
    </dgm:pt>
    <dgm:pt modelId="{1ED552C9-978E-4E53-8E4A-601DD6EACAE0}" type="pres">
      <dgm:prSet presAssocID="{6C2D2180-0267-43B4-B8F4-4BACD020582E}" presName="medCircle2" presStyleLbl="vennNode1" presStyleIdx="1" presStyleCnt="3"/>
      <dgm:spPr/>
    </dgm:pt>
    <dgm:pt modelId="{7A250901-EF8E-49BB-81BD-738A8CCFCFB5}" type="pres">
      <dgm:prSet presAssocID="{6C2D2180-0267-43B4-B8F4-4BACD020582E}" presName="txLvlOnly1" presStyleLbl="revTx" presStyleIdx="1" presStyleCnt="3"/>
      <dgm:spPr/>
    </dgm:pt>
    <dgm:pt modelId="{1208C026-F119-4A1E-94A5-5CAEAF946002}" type="pres">
      <dgm:prSet presAssocID="{602588A6-8A9E-4003-9412-F5FD2F5CC0D3}" presName="noChildren" presStyleCnt="0"/>
      <dgm:spPr/>
    </dgm:pt>
    <dgm:pt modelId="{E8E9E027-5963-4656-9913-EA7FA77F7979}" type="pres">
      <dgm:prSet presAssocID="{602588A6-8A9E-4003-9412-F5FD2F5CC0D3}" presName="gap" presStyleCnt="0"/>
      <dgm:spPr/>
    </dgm:pt>
    <dgm:pt modelId="{2E0F0655-BC57-44CE-BDBA-7F8AFD596AEB}" type="pres">
      <dgm:prSet presAssocID="{602588A6-8A9E-4003-9412-F5FD2F5CC0D3}" presName="medCircle2" presStyleLbl="vennNode1" presStyleIdx="2" presStyleCnt="3"/>
      <dgm:spPr/>
    </dgm:pt>
    <dgm:pt modelId="{971F0C97-723B-44AE-9FC4-0F61C396EDAD}" type="pres">
      <dgm:prSet presAssocID="{602588A6-8A9E-4003-9412-F5FD2F5CC0D3}" presName="txLvlOnly1" presStyleLbl="revTx" presStyleIdx="2" presStyleCnt="3"/>
      <dgm:spPr/>
    </dgm:pt>
  </dgm:ptLst>
  <dgm:cxnLst>
    <dgm:cxn modelId="{73C47F05-E293-4247-AFF7-EFDD8AA9689A}" type="presOf" srcId="{602588A6-8A9E-4003-9412-F5FD2F5CC0D3}" destId="{971F0C97-723B-44AE-9FC4-0F61C396EDAD}" srcOrd="0" destOrd="0" presId="urn:microsoft.com/office/officeart/2008/layout/VerticalCircleList"/>
    <dgm:cxn modelId="{DDB89760-951E-42D4-8325-8F91984ED21F}" type="presOf" srcId="{64C2EAEF-6163-4D6A-8B63-ED634811843F}" destId="{ECC012CC-5B8F-4C98-857D-1D14F94220B1}" srcOrd="0" destOrd="0" presId="urn:microsoft.com/office/officeart/2008/layout/VerticalCircleList"/>
    <dgm:cxn modelId="{85ED2470-1F1F-4709-B66E-2067DDAFDC9D}" type="presOf" srcId="{D32F4B9A-BFA0-4CD7-A80E-A202D7723484}" destId="{932B8249-DC48-4D35-B48E-762B5888A879}" srcOrd="0" destOrd="0" presId="urn:microsoft.com/office/officeart/2008/layout/VerticalCircleList"/>
    <dgm:cxn modelId="{95D8CF93-0F06-4BAE-8A50-CCC4A3380CB7}" srcId="{D32F4B9A-BFA0-4CD7-A80E-A202D7723484}" destId="{64C2EAEF-6163-4D6A-8B63-ED634811843F}" srcOrd="0" destOrd="0" parTransId="{19E1F03D-60C4-41C5-BAED-104FAFAAE024}" sibTransId="{D4B30C34-FA4C-446A-9F6A-B20698C482FF}"/>
    <dgm:cxn modelId="{B34122C5-78EB-4EE0-ADCF-12FCABF4D739}" type="presOf" srcId="{6C2D2180-0267-43B4-B8F4-4BACD020582E}" destId="{7A250901-EF8E-49BB-81BD-738A8CCFCFB5}" srcOrd="0" destOrd="0" presId="urn:microsoft.com/office/officeart/2008/layout/VerticalCircleList"/>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EBEB50D4-28D4-43E5-8082-C5E466495D5D}" type="presParOf" srcId="{932B8249-DC48-4D35-B48E-762B5888A879}" destId="{6721B2BE-8D2B-4B32-95F7-A967BA70AA46}" srcOrd="0" destOrd="0" presId="urn:microsoft.com/office/officeart/2008/layout/VerticalCircleList"/>
    <dgm:cxn modelId="{4685AE8C-9D49-43C4-BA3E-2900C9968E93}" type="presParOf" srcId="{6721B2BE-8D2B-4B32-95F7-A967BA70AA46}" destId="{57703508-3D63-4BEF-AA41-5D6F4302CB1C}" srcOrd="0" destOrd="0" presId="urn:microsoft.com/office/officeart/2008/layout/VerticalCircleList"/>
    <dgm:cxn modelId="{DB30CA1F-CE62-4C2D-959F-79225CDCB827}" type="presParOf" srcId="{6721B2BE-8D2B-4B32-95F7-A967BA70AA46}" destId="{710BC2B4-7DCB-4B20-823F-FC2B63C46874}" srcOrd="1" destOrd="0" presId="urn:microsoft.com/office/officeart/2008/layout/VerticalCircleList"/>
    <dgm:cxn modelId="{4D637778-2840-49EA-B1E2-CCD5E5784BE3}" type="presParOf" srcId="{6721B2BE-8D2B-4B32-95F7-A967BA70AA46}" destId="{ECC012CC-5B8F-4C98-857D-1D14F94220B1}" srcOrd="2" destOrd="0" presId="urn:microsoft.com/office/officeart/2008/layout/VerticalCircleList"/>
    <dgm:cxn modelId="{DEAC708F-F2B3-4616-869A-85E0B4744743}" type="presParOf" srcId="{932B8249-DC48-4D35-B48E-762B5888A879}" destId="{4C4EC107-DCC0-4083-8123-AB5AFDC1DBAD}" srcOrd="1" destOrd="0" presId="urn:microsoft.com/office/officeart/2008/layout/VerticalCircleList"/>
    <dgm:cxn modelId="{39B96960-BFD5-4798-9016-1A7D03CC2366}" type="presParOf" srcId="{4C4EC107-DCC0-4083-8123-AB5AFDC1DBAD}" destId="{E3139469-1F15-4B38-AC39-2F54661472E8}" srcOrd="0" destOrd="0" presId="urn:microsoft.com/office/officeart/2008/layout/VerticalCircleList"/>
    <dgm:cxn modelId="{D4466FE9-A278-4FD7-BCAD-BAAEBF885ABE}" type="presParOf" srcId="{4C4EC107-DCC0-4083-8123-AB5AFDC1DBAD}" destId="{1ED552C9-978E-4E53-8E4A-601DD6EACAE0}" srcOrd="1" destOrd="0" presId="urn:microsoft.com/office/officeart/2008/layout/VerticalCircleList"/>
    <dgm:cxn modelId="{0D42C701-2F19-4E65-A0A6-82E1DE8F57CD}" type="presParOf" srcId="{4C4EC107-DCC0-4083-8123-AB5AFDC1DBAD}" destId="{7A250901-EF8E-49BB-81BD-738A8CCFCFB5}" srcOrd="2" destOrd="0" presId="urn:microsoft.com/office/officeart/2008/layout/VerticalCircleList"/>
    <dgm:cxn modelId="{10950E8A-D49F-4AC6-9164-E075C624D1A0}" type="presParOf" srcId="{932B8249-DC48-4D35-B48E-762B5888A879}" destId="{1208C026-F119-4A1E-94A5-5CAEAF946002}" srcOrd="2" destOrd="0" presId="urn:microsoft.com/office/officeart/2008/layout/VerticalCircleList"/>
    <dgm:cxn modelId="{273AA158-B8B8-4B92-9622-B91F933F5CF8}" type="presParOf" srcId="{1208C026-F119-4A1E-94A5-5CAEAF946002}" destId="{E8E9E027-5963-4656-9913-EA7FA77F7979}" srcOrd="0" destOrd="0" presId="urn:microsoft.com/office/officeart/2008/layout/VerticalCircleList"/>
    <dgm:cxn modelId="{63A0F8CD-541C-4112-8C91-14E31619F9BE}" type="presParOf" srcId="{1208C026-F119-4A1E-94A5-5CAEAF946002}" destId="{2E0F0655-BC57-44CE-BDBA-7F8AFD596AEB}" srcOrd="1" destOrd="0" presId="urn:microsoft.com/office/officeart/2008/layout/VerticalCircleList"/>
    <dgm:cxn modelId="{B347BBA4-87CC-42AE-A742-0BA4135DF9CC}" type="presParOf" srcId="{1208C026-F119-4A1E-94A5-5CAEAF946002}" destId="{971F0C97-723B-44AE-9FC4-0F61C396EDA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D122D-F8B2-4DC8-8BC5-6E58DA2EB445}">
      <dsp:nvSpPr>
        <dsp:cNvPr id="0" name=""/>
        <dsp:cNvSpPr/>
      </dsp:nvSpPr>
      <dsp:spPr>
        <a:xfrm rot="5400000">
          <a:off x="-169068" y="169670"/>
          <a:ext cx="1127124" cy="788987"/>
        </a:xfrm>
        <a:prstGeom prst="chevron">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kern="1200" dirty="0"/>
            <a:t>10’</a:t>
          </a:r>
        </a:p>
      </dsp:txBody>
      <dsp:txXfrm rot="-5400000">
        <a:off x="1" y="395096"/>
        <a:ext cx="788987" cy="338137"/>
      </dsp:txXfrm>
    </dsp:sp>
    <dsp:sp modelId="{F2A68B7D-DF41-4EF8-86CD-07CB883D3998}">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Font typeface="Arial" panose="020B0604020202020204" pitchFamily="34" charset="0"/>
            <a:buNone/>
          </a:pPr>
          <a:r>
            <a:rPr lang="en-US" sz="2100" b="0" kern="1200" dirty="0"/>
            <a:t>Biomechanical assessment test in different contexts</a:t>
          </a:r>
          <a:endParaRPr lang="es-ES" sz="2100" kern="1200" dirty="0"/>
        </a:p>
      </dsp:txBody>
      <dsp:txXfrm rot="-5400000">
        <a:off x="788988" y="36365"/>
        <a:ext cx="5271248" cy="661103"/>
      </dsp:txXfrm>
    </dsp:sp>
    <dsp:sp modelId="{B6A90389-99D9-4AEE-AA21-12E51C900A84}">
      <dsp:nvSpPr>
        <dsp:cNvPr id="0" name=""/>
        <dsp:cNvSpPr/>
      </dsp:nvSpPr>
      <dsp:spPr>
        <a:xfrm rot="5400000">
          <a:off x="-169068" y="1148227"/>
          <a:ext cx="1127124" cy="788987"/>
        </a:xfrm>
        <a:prstGeom prst="chevron">
          <a:avLst/>
        </a:prstGeom>
        <a:solidFill>
          <a:schemeClr val="accent2">
            <a:alpha val="90000"/>
            <a:hueOff val="0"/>
            <a:satOff val="0"/>
            <a:lumOff val="0"/>
            <a:alphaOff val="-13333"/>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10’</a:t>
          </a:r>
          <a:endParaRPr lang="es-ES" sz="2300" kern="1200" dirty="0"/>
        </a:p>
      </dsp:txBody>
      <dsp:txXfrm rot="-5400000">
        <a:off x="1" y="1373653"/>
        <a:ext cx="788987" cy="338137"/>
      </dsp:txXfrm>
    </dsp:sp>
    <dsp:sp modelId="{ED3A2517-BD6B-455A-836E-4593F2677939}">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FontTx/>
            <a:buNone/>
          </a:pPr>
          <a:r>
            <a:rPr lang="en-US" sz="2100" b="0" kern="1200" dirty="0"/>
            <a:t>Exercise1: Look for new examples</a:t>
          </a:r>
          <a:endParaRPr lang="es-ES" sz="2100" kern="1200" dirty="0"/>
        </a:p>
      </dsp:txBody>
      <dsp:txXfrm rot="-5400000">
        <a:off x="788988" y="1014923"/>
        <a:ext cx="5271248" cy="661103"/>
      </dsp:txXfrm>
    </dsp:sp>
    <dsp:sp modelId="{1E0296EA-3C8D-4782-B4E9-2FAE5DB555D4}">
      <dsp:nvSpPr>
        <dsp:cNvPr id="0" name=""/>
        <dsp:cNvSpPr/>
      </dsp:nvSpPr>
      <dsp:spPr>
        <a:xfrm rot="5400000">
          <a:off x="-169068" y="2126784"/>
          <a:ext cx="1127124" cy="788987"/>
        </a:xfrm>
        <a:prstGeom prst="chevron">
          <a:avLst/>
        </a:prstGeom>
        <a:solidFill>
          <a:schemeClr val="accent2">
            <a:alpha val="90000"/>
            <a:hueOff val="0"/>
            <a:satOff val="0"/>
            <a:lumOff val="0"/>
            <a:alphaOff val="-26667"/>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5’</a:t>
          </a:r>
          <a:endParaRPr lang="es-ES" sz="2300" kern="1200" dirty="0"/>
        </a:p>
      </dsp:txBody>
      <dsp:txXfrm rot="-5400000">
        <a:off x="1" y="2352210"/>
        <a:ext cx="788987" cy="338137"/>
      </dsp:txXfrm>
    </dsp:sp>
    <dsp:sp modelId="{6172FEAD-313E-46DF-99AF-34A48C6630F4}">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FontTx/>
            <a:buNone/>
          </a:pPr>
          <a:r>
            <a:rPr lang="en-US" sz="2100" b="0" kern="1200" dirty="0"/>
            <a:t>Requirements for biomechanical tests and exercise 2: good and bad examples.</a:t>
          </a:r>
          <a:endParaRPr lang="es-ES" sz="2100" kern="1200" dirty="0"/>
        </a:p>
      </dsp:txBody>
      <dsp:txXfrm rot="-5400000">
        <a:off x="788988" y="1993480"/>
        <a:ext cx="5271248" cy="661103"/>
      </dsp:txXfrm>
    </dsp:sp>
    <dsp:sp modelId="{7601C91D-4D06-4C7E-8875-F633B0D7679F}">
      <dsp:nvSpPr>
        <dsp:cNvPr id="0" name=""/>
        <dsp:cNvSpPr/>
      </dsp:nvSpPr>
      <dsp:spPr>
        <a:xfrm rot="5400000">
          <a:off x="-169068" y="3105342"/>
          <a:ext cx="1127124" cy="788987"/>
        </a:xfrm>
        <a:prstGeom prst="chevron">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t>5’</a:t>
          </a:r>
        </a:p>
      </dsp:txBody>
      <dsp:txXfrm rot="-5400000">
        <a:off x="1" y="3330768"/>
        <a:ext cx="788987" cy="338137"/>
      </dsp:txXfrm>
    </dsp:sp>
    <dsp:sp modelId="{66793192-9DB1-46D0-A7FC-21E997689545}">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FontTx/>
            <a:buNone/>
          </a:pPr>
          <a:r>
            <a:rPr lang="en-US" sz="2100" b="0" kern="1200" dirty="0"/>
            <a:t>Key ideas and lessons learned. </a:t>
          </a:r>
        </a:p>
      </dsp:txBody>
      <dsp:txXfrm rot="-5400000">
        <a:off x="788988" y="2972037"/>
        <a:ext cx="5271248" cy="66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Function, activity or gesture  subject to assessment.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 technique it is based on.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Protocol</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Results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Criteria for interpretation.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Report</a:t>
          </a:r>
          <a:endParaRPr lang="en-US" sz="1600" kern="1200" dirty="0"/>
        </a:p>
      </dsp:txBody>
      <dsp:txXfrm>
        <a:off x="30157" y="3412877"/>
        <a:ext cx="3078587" cy="557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Function, activity or gesture  subject to assessment.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 technique it is based on.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Protocol</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Results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Criteria for interpretation.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Report</a:t>
          </a:r>
          <a:endParaRPr lang="en-US" sz="1600" kern="1200" dirty="0"/>
        </a:p>
      </dsp:txBody>
      <dsp:txXfrm>
        <a:off x="30157" y="3412877"/>
        <a:ext cx="3078587" cy="557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05929"/>
          <a:ext cx="3138901" cy="60602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Gait</a:t>
          </a:r>
          <a:endParaRPr lang="en-US" sz="1500" kern="1200" dirty="0"/>
        </a:p>
      </dsp:txBody>
      <dsp:txXfrm>
        <a:off x="29584" y="135513"/>
        <a:ext cx="3079733" cy="546855"/>
      </dsp:txXfrm>
    </dsp:sp>
    <dsp:sp modelId="{89660B13-D46F-4902-85A7-BB662F571EA0}">
      <dsp:nvSpPr>
        <dsp:cNvPr id="0" name=""/>
        <dsp:cNvSpPr/>
      </dsp:nvSpPr>
      <dsp:spPr>
        <a:xfrm>
          <a:off x="0" y="755153"/>
          <a:ext cx="3138901" cy="6060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Force platform, photogrammetry and surface electromyography</a:t>
          </a:r>
          <a:endParaRPr lang="en-US" sz="1500" kern="1200" dirty="0"/>
        </a:p>
      </dsp:txBody>
      <dsp:txXfrm>
        <a:off x="29584" y="784737"/>
        <a:ext cx="3079733" cy="546855"/>
      </dsp:txXfrm>
    </dsp:sp>
    <dsp:sp modelId="{08101449-6B52-44E8-B6BE-1496E49AD159}">
      <dsp:nvSpPr>
        <dsp:cNvPr id="0" name=""/>
        <dsp:cNvSpPr/>
      </dsp:nvSpPr>
      <dsp:spPr>
        <a:xfrm>
          <a:off x="0" y="1404376"/>
          <a:ext cx="3138901" cy="6060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solidFill>
                <a:schemeClr val="tx1"/>
              </a:solidFill>
              <a:effectLst/>
              <a:latin typeface="Gill Sans" charset="0"/>
              <a:ea typeface="+mn-ea"/>
              <a:cs typeface="+mn-cs"/>
            </a:rPr>
            <a:t>Walking in a straight line at spontaneous speed </a:t>
          </a:r>
          <a:endParaRPr lang="en-US" sz="1500" kern="1200" dirty="0"/>
        </a:p>
      </dsp:txBody>
      <dsp:txXfrm>
        <a:off x="29584" y="1433960"/>
        <a:ext cx="3079733" cy="546855"/>
      </dsp:txXfrm>
    </dsp:sp>
    <dsp:sp modelId="{B472EF52-5E52-4372-82DD-FA86091BF364}">
      <dsp:nvSpPr>
        <dsp:cNvPr id="0" name=""/>
        <dsp:cNvSpPr/>
      </dsp:nvSpPr>
      <dsp:spPr>
        <a:xfrm>
          <a:off x="0" y="2053600"/>
          <a:ext cx="3138901" cy="6060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solidFill>
                <a:schemeClr val="tx1"/>
              </a:solidFill>
              <a:effectLst/>
              <a:latin typeface="Gill Sans" charset="0"/>
              <a:ea typeface="+mn-ea"/>
              <a:cs typeface="+mn-cs"/>
            </a:rPr>
            <a:t>Dynamical, kinematical and physiological parameters </a:t>
          </a:r>
          <a:endParaRPr lang="en-US" sz="1500" kern="1200" dirty="0"/>
        </a:p>
      </dsp:txBody>
      <dsp:txXfrm>
        <a:off x="29584" y="2083184"/>
        <a:ext cx="3079733" cy="546855"/>
      </dsp:txXfrm>
    </dsp:sp>
    <dsp:sp modelId="{0F537087-922C-4EAD-BE96-A9E0DA0EF3AD}">
      <dsp:nvSpPr>
        <dsp:cNvPr id="0" name=""/>
        <dsp:cNvSpPr/>
      </dsp:nvSpPr>
      <dsp:spPr>
        <a:xfrm>
          <a:off x="0" y="2702823"/>
          <a:ext cx="3138901" cy="6060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dirty="0"/>
            <a:t>Normal data</a:t>
          </a:r>
          <a:endParaRPr lang="en-US" sz="1500" kern="1200" dirty="0"/>
        </a:p>
      </dsp:txBody>
      <dsp:txXfrm>
        <a:off x="29584" y="2732407"/>
        <a:ext cx="3079733" cy="546855"/>
      </dsp:txXfrm>
    </dsp:sp>
    <dsp:sp modelId="{7A8DAAD2-1400-4BFF-99AF-AC757D96BA0B}">
      <dsp:nvSpPr>
        <dsp:cNvPr id="0" name=""/>
        <dsp:cNvSpPr/>
      </dsp:nvSpPr>
      <dsp:spPr>
        <a:xfrm>
          <a:off x="0" y="3352046"/>
          <a:ext cx="3138901" cy="6060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dirty="0" err="1"/>
            <a:t>These</a:t>
          </a:r>
          <a:r>
            <a:rPr lang="es-ES" sz="1500" kern="1200" dirty="0"/>
            <a:t> </a:t>
          </a:r>
          <a:r>
            <a:rPr lang="es-ES" sz="1500" kern="1200" dirty="0" err="1"/>
            <a:t>elements</a:t>
          </a:r>
          <a:r>
            <a:rPr lang="es-ES" sz="1500" kern="1200" dirty="0"/>
            <a:t> </a:t>
          </a:r>
          <a:r>
            <a:rPr lang="es-ES" sz="1500" kern="1200" dirty="0" err="1"/>
            <a:t>sumarized</a:t>
          </a:r>
          <a:endParaRPr lang="en-US" sz="1500" kern="1200" dirty="0"/>
        </a:p>
      </dsp:txBody>
      <dsp:txXfrm>
        <a:off x="29584" y="3381630"/>
        <a:ext cx="3079733" cy="546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Function, activity or gesture  subject to assessment. </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Instrumental technique it is based on. </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Protocol</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Results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Criteria for interpretation.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Report</a:t>
          </a:r>
          <a:endParaRPr lang="en-US" sz="1600" kern="1200" dirty="0"/>
        </a:p>
      </dsp:txBody>
      <dsp:txXfrm>
        <a:off x="30157" y="3412877"/>
        <a:ext cx="3078587" cy="557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1399"/>
          <a:ext cx="3138901" cy="6318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Hand </a:t>
          </a:r>
          <a:r>
            <a:rPr lang="es-ES" sz="1600" kern="1200" dirty="0" err="1"/>
            <a:t>strength</a:t>
          </a:r>
          <a:endParaRPr lang="en-US" sz="1600" kern="1200" dirty="0"/>
        </a:p>
      </dsp:txBody>
      <dsp:txXfrm>
        <a:off x="30842" y="52241"/>
        <a:ext cx="3077217" cy="570116"/>
      </dsp:txXfrm>
    </dsp:sp>
    <dsp:sp modelId="{89660B13-D46F-4902-85A7-BB662F571EA0}">
      <dsp:nvSpPr>
        <dsp:cNvPr id="0" name=""/>
        <dsp:cNvSpPr/>
      </dsp:nvSpPr>
      <dsp:spPr>
        <a:xfrm>
          <a:off x="0" y="69928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Hand dynamometer</a:t>
          </a:r>
          <a:endParaRPr lang="en-US" sz="1600" kern="1200" dirty="0"/>
        </a:p>
      </dsp:txBody>
      <dsp:txXfrm>
        <a:off x="30842" y="730122"/>
        <a:ext cx="3077217" cy="570116"/>
      </dsp:txXfrm>
    </dsp:sp>
    <dsp:sp modelId="{08101449-6B52-44E8-B6BE-1496E49AD159}">
      <dsp:nvSpPr>
        <dsp:cNvPr id="0" name=""/>
        <dsp:cNvSpPr/>
      </dsp:nvSpPr>
      <dsp:spPr>
        <a:xfrm>
          <a:off x="0" y="137716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effectLst/>
              <a:latin typeface="Gill Sans" charset="0"/>
              <a:ea typeface="+mn-ea"/>
              <a:cs typeface="+mn-cs"/>
            </a:rPr>
            <a:t>Maximum hand strength during 1 second</a:t>
          </a:r>
          <a:endParaRPr lang="en-US" sz="1600" kern="1200" dirty="0"/>
        </a:p>
      </dsp:txBody>
      <dsp:txXfrm>
        <a:off x="30842" y="1408002"/>
        <a:ext cx="3077217" cy="570116"/>
      </dsp:txXfrm>
    </dsp:sp>
    <dsp:sp modelId="{B472EF52-5E52-4372-82DD-FA86091BF364}">
      <dsp:nvSpPr>
        <dsp:cNvPr id="0" name=""/>
        <dsp:cNvSpPr/>
      </dsp:nvSpPr>
      <dsp:spPr>
        <a:xfrm>
          <a:off x="0" y="205504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effectLst/>
              <a:latin typeface="Gill Sans" charset="0"/>
              <a:ea typeface="+mn-ea"/>
              <a:cs typeface="+mn-cs"/>
            </a:rPr>
            <a:t>Maximum strength in Newtons</a:t>
          </a:r>
          <a:endParaRPr lang="en-US" sz="1600" kern="1200" dirty="0"/>
        </a:p>
      </dsp:txBody>
      <dsp:txXfrm>
        <a:off x="30842" y="2085882"/>
        <a:ext cx="3077217" cy="570116"/>
      </dsp:txXfrm>
    </dsp:sp>
    <dsp:sp modelId="{0F537087-922C-4EAD-BE96-A9E0DA0EF3AD}">
      <dsp:nvSpPr>
        <dsp:cNvPr id="0" name=""/>
        <dsp:cNvSpPr/>
      </dsp:nvSpPr>
      <dsp:spPr>
        <a:xfrm>
          <a:off x="0" y="273292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Normal data</a:t>
          </a:r>
          <a:endParaRPr lang="en-US" sz="1600" kern="1200" dirty="0"/>
        </a:p>
      </dsp:txBody>
      <dsp:txXfrm>
        <a:off x="30842" y="2763762"/>
        <a:ext cx="3077217" cy="570116"/>
      </dsp:txXfrm>
    </dsp:sp>
    <dsp:sp modelId="{7A8DAAD2-1400-4BFF-99AF-AC757D96BA0B}">
      <dsp:nvSpPr>
        <dsp:cNvPr id="0" name=""/>
        <dsp:cNvSpPr/>
      </dsp:nvSpPr>
      <dsp:spPr>
        <a:xfrm>
          <a:off x="0" y="341080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err="1"/>
            <a:t>These</a:t>
          </a:r>
          <a:r>
            <a:rPr lang="es-ES" sz="1600" kern="1200" dirty="0"/>
            <a:t> </a:t>
          </a:r>
          <a:r>
            <a:rPr lang="es-ES" sz="1600" kern="1200" dirty="0" err="1"/>
            <a:t>elements</a:t>
          </a:r>
          <a:r>
            <a:rPr lang="es-ES" sz="1600" kern="1200" dirty="0"/>
            <a:t> </a:t>
          </a:r>
          <a:r>
            <a:rPr lang="es-ES" sz="1600" kern="1200" dirty="0" err="1"/>
            <a:t>sumarized</a:t>
          </a:r>
          <a:endParaRPr lang="en-US" sz="1600" kern="1200" dirty="0"/>
        </a:p>
      </dsp:txBody>
      <dsp:txXfrm>
        <a:off x="30842" y="3441642"/>
        <a:ext cx="3077217" cy="5701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1512"/>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Assessment of activities of daily living</a:t>
          </a:r>
          <a:endParaRPr lang="en-US" sz="2400" kern="1200" dirty="0"/>
        </a:p>
      </dsp:txBody>
      <dsp:txXfrm>
        <a:off x="46541" y="68053"/>
        <a:ext cx="6819686" cy="860321"/>
      </dsp:txXfrm>
    </dsp:sp>
    <dsp:sp modelId="{89660B13-D46F-4902-85A7-BB662F571EA0}">
      <dsp:nvSpPr>
        <dsp:cNvPr id="0" name=""/>
        <dsp:cNvSpPr/>
      </dsp:nvSpPr>
      <dsp:spPr>
        <a:xfrm>
          <a:off x="0" y="1044036"/>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Balance function assessment</a:t>
          </a:r>
          <a:endParaRPr lang="en-US" sz="2400" kern="1200" dirty="0"/>
        </a:p>
      </dsp:txBody>
      <dsp:txXfrm>
        <a:off x="46541" y="1090577"/>
        <a:ext cx="6819686" cy="860321"/>
      </dsp:txXfrm>
    </dsp:sp>
    <dsp:sp modelId="{08101449-6B52-44E8-B6BE-1496E49AD159}">
      <dsp:nvSpPr>
        <dsp:cNvPr id="0" name=""/>
        <dsp:cNvSpPr/>
      </dsp:nvSpPr>
      <dsp:spPr>
        <a:xfrm>
          <a:off x="0" y="2066560"/>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Assessment of mobility in upper, lower and spinal limbs</a:t>
          </a:r>
          <a:endParaRPr lang="en-US" sz="2400" kern="1200" dirty="0"/>
        </a:p>
      </dsp:txBody>
      <dsp:txXfrm>
        <a:off x="46541" y="2113101"/>
        <a:ext cx="6819686" cy="860321"/>
      </dsp:txXfrm>
    </dsp:sp>
    <dsp:sp modelId="{B472EF52-5E52-4372-82DD-FA86091BF364}">
      <dsp:nvSpPr>
        <dsp:cNvPr id="0" name=""/>
        <dsp:cNvSpPr/>
      </dsp:nvSpPr>
      <dsp:spPr>
        <a:xfrm>
          <a:off x="0" y="3089083"/>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effectLst/>
              <a:latin typeface="Gill Sans" charset="0"/>
              <a:ea typeface="+mn-ea"/>
              <a:cs typeface="+mn-cs"/>
            </a:rPr>
            <a:t>Strength assessment in upper, lower and spinal limbs</a:t>
          </a:r>
          <a:endParaRPr lang="en-US" sz="2400" kern="1200" dirty="0"/>
        </a:p>
      </dsp:txBody>
      <dsp:txXfrm>
        <a:off x="46541" y="3135624"/>
        <a:ext cx="6819686" cy="8603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BFD8-D4E2-4757-9731-E2D2E4EBE87B}">
      <dsp:nvSpPr>
        <dsp:cNvPr id="0" name=""/>
        <dsp:cNvSpPr/>
      </dsp:nvSpPr>
      <dsp:spPr>
        <a:xfrm>
          <a:off x="1573" y="827564"/>
          <a:ext cx="2496426" cy="1720037"/>
        </a:xfrm>
        <a:prstGeom prst="roundRect">
          <a:avLst/>
        </a:prstGeom>
        <a:blipFill>
          <a:blip xmlns:r="http://schemas.openxmlformats.org/officeDocument/2006/relationships" r:embed="rId1"/>
          <a:srcRect/>
          <a:stretch>
            <a:fillRect t="-7000" b="-7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884F79-664A-4D74-A982-6488F9E9EE5A}">
      <dsp:nvSpPr>
        <dsp:cNvPr id="0" name=""/>
        <dsp:cNvSpPr/>
      </dsp:nvSpPr>
      <dsp:spPr>
        <a:xfrm>
          <a:off x="1573"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solidFill>
                <a:schemeClr val="tx1"/>
              </a:solidFill>
              <a:effectLst/>
              <a:latin typeface="Gill Sans" charset="0"/>
              <a:ea typeface="+mn-ea"/>
              <a:cs typeface="+mn-cs"/>
            </a:rPr>
            <a:t>Sportive</a:t>
          </a:r>
          <a:endParaRPr lang="en-US" sz="3100" kern="1200" dirty="0"/>
        </a:p>
      </dsp:txBody>
      <dsp:txXfrm>
        <a:off x="1573" y="2547602"/>
        <a:ext cx="2496426" cy="926174"/>
      </dsp:txXfrm>
    </dsp:sp>
    <dsp:sp modelId="{610A25C5-70E3-4F50-AD4E-AF3E79AF7F18}">
      <dsp:nvSpPr>
        <dsp:cNvPr id="0" name=""/>
        <dsp:cNvSpPr/>
      </dsp:nvSpPr>
      <dsp:spPr>
        <a:xfrm>
          <a:off x="2747747" y="827564"/>
          <a:ext cx="2496426" cy="1720037"/>
        </a:xfrm>
        <a:prstGeom prst="roundRect">
          <a:avLst/>
        </a:prstGeom>
        <a:blipFill>
          <a:blip xmlns:r="http://schemas.openxmlformats.org/officeDocument/2006/relationships" r:embed="rId2"/>
          <a:srcRect/>
          <a:stretch>
            <a:fillRect t="-2000" b="-2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3D8BE5-51E1-4327-A57E-4DFD83D1D880}">
      <dsp:nvSpPr>
        <dsp:cNvPr id="0" name=""/>
        <dsp:cNvSpPr/>
      </dsp:nvSpPr>
      <dsp:spPr>
        <a:xfrm>
          <a:off x="2747747"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solidFill>
                <a:schemeClr val="tx1"/>
              </a:solidFill>
              <a:effectLst/>
              <a:latin typeface="Gill Sans" charset="0"/>
              <a:ea typeface="+mn-ea"/>
              <a:cs typeface="+mn-cs"/>
            </a:rPr>
            <a:t>Ergonomic</a:t>
          </a:r>
          <a:endParaRPr lang="en-US" sz="3100" kern="1200" dirty="0"/>
        </a:p>
      </dsp:txBody>
      <dsp:txXfrm>
        <a:off x="2747747" y="2547602"/>
        <a:ext cx="2496426" cy="926174"/>
      </dsp:txXfrm>
    </dsp:sp>
    <dsp:sp modelId="{C6FAD779-C1FA-4FD1-AD01-64681AFF2EAA}">
      <dsp:nvSpPr>
        <dsp:cNvPr id="0" name=""/>
        <dsp:cNvSpPr/>
      </dsp:nvSpPr>
      <dsp:spPr>
        <a:xfrm>
          <a:off x="5493921" y="827564"/>
          <a:ext cx="2496426" cy="1720037"/>
        </a:xfrm>
        <a:prstGeom prst="roundRect">
          <a:avLst/>
        </a:prstGeom>
        <a:blipFill>
          <a:blip xmlns:r="http://schemas.openxmlformats.org/officeDocument/2006/relationships" r:embed="rId3"/>
          <a:srcRect/>
          <a:stretch>
            <a:fillRect/>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06E6D92-23F8-4759-8D22-19994116701B}">
      <dsp:nvSpPr>
        <dsp:cNvPr id="0" name=""/>
        <dsp:cNvSpPr/>
      </dsp:nvSpPr>
      <dsp:spPr>
        <a:xfrm>
          <a:off x="5493921"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solidFill>
                <a:schemeClr val="tx1"/>
              </a:solidFill>
              <a:effectLst/>
              <a:latin typeface="Gill Sans" charset="0"/>
              <a:ea typeface="+mn-ea"/>
              <a:cs typeface="+mn-cs"/>
            </a:rPr>
            <a:t>Investigation</a:t>
          </a:r>
          <a:endParaRPr lang="en-US" sz="3100" kern="1200" dirty="0"/>
        </a:p>
      </dsp:txBody>
      <dsp:txXfrm>
        <a:off x="5493921" y="2547602"/>
        <a:ext cx="2496426" cy="9261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C2B4-7DCB-4B20-823F-FC2B63C46874}">
      <dsp:nvSpPr>
        <dsp:cNvPr id="0" name=""/>
        <dsp:cNvSpPr/>
      </dsp:nvSpPr>
      <dsp:spPr>
        <a:xfrm>
          <a:off x="343652" y="184657"/>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CC012CC-5B8F-4C98-857D-1D14F94220B1}">
      <dsp:nvSpPr>
        <dsp:cNvPr id="0" name=""/>
        <dsp:cNvSpPr/>
      </dsp:nvSpPr>
      <dsp:spPr>
        <a:xfrm>
          <a:off x="998990" y="184657"/>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dirty="0">
              <a:effectLst/>
              <a:latin typeface="Gill Sans" charset="0"/>
              <a:ea typeface="+mn-ea"/>
              <a:cs typeface="+mn-cs"/>
            </a:rPr>
            <a:t>Validity</a:t>
          </a:r>
          <a:endParaRPr lang="en-US" sz="6500" kern="1200" dirty="0"/>
        </a:p>
      </dsp:txBody>
      <dsp:txXfrm>
        <a:off x="998990" y="184657"/>
        <a:ext cx="6992931" cy="1310675"/>
      </dsp:txXfrm>
    </dsp:sp>
    <dsp:sp modelId="{1ED552C9-978E-4E53-8E4A-601DD6EACAE0}">
      <dsp:nvSpPr>
        <dsp:cNvPr id="0" name=""/>
        <dsp:cNvSpPr/>
      </dsp:nvSpPr>
      <dsp:spPr>
        <a:xfrm>
          <a:off x="343652" y="1495332"/>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A250901-EF8E-49BB-81BD-738A8CCFCFB5}">
      <dsp:nvSpPr>
        <dsp:cNvPr id="0" name=""/>
        <dsp:cNvSpPr/>
      </dsp:nvSpPr>
      <dsp:spPr>
        <a:xfrm>
          <a:off x="998990" y="1495332"/>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a:effectLst/>
              <a:latin typeface="Gill Sans" charset="0"/>
              <a:ea typeface="+mn-ea"/>
              <a:cs typeface="+mn-cs"/>
            </a:rPr>
            <a:t>Reliability</a:t>
          </a:r>
          <a:endParaRPr lang="en-US" sz="6500" kern="1200" dirty="0"/>
        </a:p>
      </dsp:txBody>
      <dsp:txXfrm>
        <a:off x="998990" y="1495332"/>
        <a:ext cx="6992931" cy="1310675"/>
      </dsp:txXfrm>
    </dsp:sp>
    <dsp:sp modelId="{2E0F0655-BC57-44CE-BDBA-7F8AFD596AEB}">
      <dsp:nvSpPr>
        <dsp:cNvPr id="0" name=""/>
        <dsp:cNvSpPr/>
      </dsp:nvSpPr>
      <dsp:spPr>
        <a:xfrm>
          <a:off x="343652" y="2806008"/>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71F0C97-723B-44AE-9FC4-0F61C396EDAD}">
      <dsp:nvSpPr>
        <dsp:cNvPr id="0" name=""/>
        <dsp:cNvSpPr/>
      </dsp:nvSpPr>
      <dsp:spPr>
        <a:xfrm>
          <a:off x="998990" y="2806008"/>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a:effectLst/>
              <a:latin typeface="Gill Sans" charset="0"/>
              <a:ea typeface="+mn-ea"/>
              <a:cs typeface="+mn-cs"/>
            </a:rPr>
            <a:t>Usability</a:t>
          </a:r>
          <a:endParaRPr lang="en-US" sz="6500" kern="1200" dirty="0"/>
        </a:p>
      </dsp:txBody>
      <dsp:txXfrm>
        <a:off x="998990" y="2806008"/>
        <a:ext cx="6992931" cy="1310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boro.ac.uk/research/phc/perfomance/biomechanic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dirty="0"/>
              <a:t>At </a:t>
            </a:r>
            <a:r>
              <a:rPr lang="es-ES" altLang="pl-PL" dirty="0" err="1"/>
              <a:t>this</a:t>
            </a:r>
            <a:r>
              <a:rPr lang="es-ES" altLang="pl-PL" dirty="0"/>
              <a:t> video </a:t>
            </a:r>
            <a:r>
              <a:rPr lang="es-ES" altLang="pl-PL" dirty="0" err="1"/>
              <a:t>you</a:t>
            </a:r>
            <a:r>
              <a:rPr lang="es-ES" altLang="pl-PL" dirty="0"/>
              <a:t> can </a:t>
            </a:r>
            <a:r>
              <a:rPr lang="es-ES" altLang="pl-PL" dirty="0" err="1"/>
              <a:t>see</a:t>
            </a:r>
            <a:r>
              <a:rPr lang="es-ES" altLang="pl-PL" dirty="0"/>
              <a:t> </a:t>
            </a:r>
            <a:r>
              <a:rPr lang="es-ES" altLang="pl-PL" sz="1200" dirty="0" err="1">
                <a:solidFill>
                  <a:srgbClr val="FF0000"/>
                </a:solidFill>
              </a:rPr>
              <a:t>the</a:t>
            </a:r>
            <a:r>
              <a:rPr lang="es-ES" altLang="pl-PL" sz="1200" dirty="0">
                <a:solidFill>
                  <a:srgbClr val="FF0000"/>
                </a:solidFill>
              </a:rPr>
              <a:t> </a:t>
            </a:r>
            <a:r>
              <a:rPr lang="es-ES" altLang="pl-PL" sz="1200" dirty="0" err="1">
                <a:solidFill>
                  <a:srgbClr val="FF0000"/>
                </a:solidFill>
              </a:rPr>
              <a:t>d</a:t>
            </a:r>
            <a:r>
              <a:rPr lang="es-ES" sz="1200" dirty="0" err="1">
                <a:solidFill>
                  <a:srgbClr val="FF0000"/>
                </a:solidFill>
              </a:rPr>
              <a:t>etail</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protocol</a:t>
            </a:r>
            <a:r>
              <a:rPr lang="es-ES" sz="1200" dirty="0">
                <a:solidFill>
                  <a:srgbClr val="FF0000"/>
                </a:solidFill>
              </a:rPr>
              <a:t> </a:t>
            </a:r>
            <a:r>
              <a:rPr lang="es-ES" sz="1200" dirty="0" err="1">
                <a:solidFill>
                  <a:srgbClr val="FF0000"/>
                </a:solidFill>
              </a:rPr>
              <a:t>for</a:t>
            </a:r>
            <a:r>
              <a:rPr lang="es-ES" sz="1200" dirty="0">
                <a:solidFill>
                  <a:srgbClr val="FF0000"/>
                </a:solidFill>
              </a:rPr>
              <a:t> </a:t>
            </a:r>
            <a:r>
              <a:rPr lang="es-ES" sz="1200" dirty="0" err="1">
                <a:solidFill>
                  <a:srgbClr val="FF0000"/>
                </a:solidFill>
              </a:rPr>
              <a:t>dynamic</a:t>
            </a:r>
            <a:r>
              <a:rPr lang="es-ES" sz="1200" dirty="0">
                <a:solidFill>
                  <a:srgbClr val="FF0000"/>
                </a:solidFill>
              </a:rPr>
              <a:t> </a:t>
            </a:r>
            <a:r>
              <a:rPr lang="es-ES" sz="1200" dirty="0" err="1">
                <a:solidFill>
                  <a:srgbClr val="FF0000"/>
                </a:solidFill>
              </a:rPr>
              <a:t>gait</a:t>
            </a:r>
            <a:r>
              <a:rPr lang="es-ES" sz="1200" dirty="0">
                <a:solidFill>
                  <a:srgbClr val="FF0000"/>
                </a:solidFill>
              </a:rPr>
              <a:t> </a:t>
            </a:r>
            <a:r>
              <a:rPr lang="es-ES" sz="1200" dirty="0" err="1">
                <a:solidFill>
                  <a:srgbClr val="FF0000"/>
                </a:solidFill>
              </a:rPr>
              <a:t>assessment</a:t>
            </a:r>
            <a:r>
              <a:rPr lang="es-ES" sz="1200" dirty="0">
                <a:solidFill>
                  <a:srgbClr val="FF0000"/>
                </a:solidFill>
              </a:rPr>
              <a:t> </a:t>
            </a:r>
            <a:r>
              <a:rPr lang="es-ES" sz="1200" dirty="0" err="1">
                <a:solidFill>
                  <a:srgbClr val="FF0000"/>
                </a:solidFill>
              </a:rPr>
              <a:t>using</a:t>
            </a:r>
            <a:r>
              <a:rPr lang="es-ES" sz="1200" dirty="0">
                <a:solidFill>
                  <a:srgbClr val="FF0000"/>
                </a:solidFill>
              </a:rPr>
              <a:t> </a:t>
            </a:r>
            <a:r>
              <a:rPr lang="es-ES" sz="1200" dirty="0" err="1">
                <a:solidFill>
                  <a:srgbClr val="FF0000"/>
                </a:solidFill>
              </a:rPr>
              <a:t>NedAMH</a:t>
            </a:r>
            <a:r>
              <a:rPr lang="es-ES" sz="1200" dirty="0">
                <a:solidFill>
                  <a:srgbClr val="FF0000"/>
                </a:solidFill>
              </a:rPr>
              <a:t>/IBV software.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6122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t>
            </a:r>
            <a:r>
              <a:rPr lang="es-ES" altLang="pl-PL" dirty="0" err="1"/>
              <a:t>this</a:t>
            </a:r>
            <a:r>
              <a:rPr lang="es-ES" altLang="pl-PL" dirty="0"/>
              <a:t> video </a:t>
            </a:r>
            <a:r>
              <a:rPr lang="es-ES" altLang="pl-PL" dirty="0" err="1"/>
              <a:t>you</a:t>
            </a:r>
            <a:r>
              <a:rPr lang="es-ES" altLang="pl-PL" dirty="0"/>
              <a:t> can </a:t>
            </a:r>
            <a:r>
              <a:rPr lang="es-ES" altLang="pl-PL" dirty="0" err="1"/>
              <a:t>see</a:t>
            </a:r>
            <a:r>
              <a:rPr lang="es-ES" altLang="pl-PL" dirty="0"/>
              <a:t> </a:t>
            </a:r>
            <a:r>
              <a:rPr lang="es-ES" altLang="pl-PL" sz="1200" dirty="0" err="1">
                <a:solidFill>
                  <a:srgbClr val="FF0000"/>
                </a:solidFill>
              </a:rPr>
              <a:t>the</a:t>
            </a:r>
            <a:r>
              <a:rPr lang="es-ES" altLang="pl-PL" sz="1200" dirty="0">
                <a:solidFill>
                  <a:srgbClr val="FF0000"/>
                </a:solidFill>
              </a:rPr>
              <a:t> </a:t>
            </a:r>
            <a:r>
              <a:rPr lang="es-ES" altLang="pl-PL" sz="1200" dirty="0" err="1">
                <a:solidFill>
                  <a:srgbClr val="FF0000"/>
                </a:solidFill>
              </a:rPr>
              <a:t>d</a:t>
            </a:r>
            <a:r>
              <a:rPr lang="es-ES" sz="1200" dirty="0" err="1">
                <a:solidFill>
                  <a:srgbClr val="FF0000"/>
                </a:solidFill>
              </a:rPr>
              <a:t>etail</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protocol</a:t>
            </a:r>
            <a:r>
              <a:rPr lang="es-ES" sz="1200" dirty="0">
                <a:solidFill>
                  <a:srgbClr val="FF0000"/>
                </a:solidFill>
              </a:rPr>
              <a:t> </a:t>
            </a:r>
            <a:r>
              <a:rPr lang="es-ES" sz="1200" dirty="0" err="1">
                <a:solidFill>
                  <a:srgbClr val="FF0000"/>
                </a:solidFill>
              </a:rPr>
              <a:t>for</a:t>
            </a:r>
            <a:r>
              <a:rPr lang="es-ES" sz="1200" dirty="0">
                <a:solidFill>
                  <a:srgbClr val="FF0000"/>
                </a:solidFill>
              </a:rPr>
              <a:t> </a:t>
            </a:r>
            <a:r>
              <a:rPr lang="es-ES" sz="1200" dirty="0" err="1">
                <a:solidFill>
                  <a:srgbClr val="FF0000"/>
                </a:solidFill>
              </a:rPr>
              <a:t>dynamic</a:t>
            </a:r>
            <a:r>
              <a:rPr lang="es-ES" sz="1200" dirty="0">
                <a:solidFill>
                  <a:srgbClr val="FF0000"/>
                </a:solidFill>
              </a:rPr>
              <a:t> and </a:t>
            </a:r>
            <a:r>
              <a:rPr lang="es-ES" sz="1200" dirty="0" err="1">
                <a:solidFill>
                  <a:srgbClr val="FF0000"/>
                </a:solidFill>
              </a:rPr>
              <a:t>kinematic</a:t>
            </a:r>
            <a:r>
              <a:rPr lang="es-ES" sz="1200" dirty="0">
                <a:solidFill>
                  <a:srgbClr val="FF0000"/>
                </a:solidFill>
              </a:rPr>
              <a:t> </a:t>
            </a:r>
            <a:r>
              <a:rPr lang="es-ES" sz="1200" dirty="0" err="1">
                <a:solidFill>
                  <a:srgbClr val="FF0000"/>
                </a:solidFill>
              </a:rPr>
              <a:t>assessment</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rising</a:t>
            </a:r>
            <a:r>
              <a:rPr lang="es-ES" sz="1200" dirty="0">
                <a:solidFill>
                  <a:srgbClr val="FF0000"/>
                </a:solidFill>
              </a:rPr>
              <a:t> </a:t>
            </a:r>
            <a:r>
              <a:rPr lang="es-ES" sz="1200" dirty="0" err="1">
                <a:solidFill>
                  <a:srgbClr val="FF0000"/>
                </a:solidFill>
              </a:rPr>
              <a:t>from</a:t>
            </a:r>
            <a:r>
              <a:rPr lang="es-ES" sz="1200" dirty="0">
                <a:solidFill>
                  <a:srgbClr val="FF0000"/>
                </a:solidFill>
              </a:rPr>
              <a:t> a </a:t>
            </a:r>
            <a:r>
              <a:rPr lang="es-ES" sz="1200" dirty="0" err="1">
                <a:solidFill>
                  <a:srgbClr val="FF0000"/>
                </a:solidFill>
              </a:rPr>
              <a:t>chair</a:t>
            </a:r>
            <a:r>
              <a:rPr lang="es-ES" sz="1200" dirty="0">
                <a:solidFill>
                  <a:srgbClr val="FF0000"/>
                </a:solidFill>
              </a:rPr>
              <a:t> </a:t>
            </a:r>
            <a:r>
              <a:rPr lang="es-ES" sz="1200" dirty="0" err="1">
                <a:solidFill>
                  <a:srgbClr val="FF0000"/>
                </a:solidFill>
              </a:rPr>
              <a:t>using</a:t>
            </a:r>
            <a:r>
              <a:rPr lang="es-ES" sz="1200" dirty="0">
                <a:solidFill>
                  <a:srgbClr val="FF0000"/>
                </a:solidFill>
              </a:rPr>
              <a:t> </a:t>
            </a:r>
            <a:r>
              <a:rPr lang="es-ES" sz="1200" dirty="0" err="1">
                <a:solidFill>
                  <a:srgbClr val="FF0000"/>
                </a:solidFill>
              </a:rPr>
              <a:t>NedLumbar</a:t>
            </a:r>
            <a:r>
              <a:rPr lang="es-ES" sz="1200" dirty="0">
                <a:solidFill>
                  <a:srgbClr val="FF0000"/>
                </a:solidFill>
              </a:rPr>
              <a:t>/</a:t>
            </a:r>
            <a:r>
              <a:rPr lang="es-ES" sz="1200" dirty="0" err="1">
                <a:solidFill>
                  <a:srgbClr val="FF0000"/>
                </a:solidFill>
              </a:rPr>
              <a:t>IBVsoftware</a:t>
            </a:r>
            <a:r>
              <a:rPr lang="es-ES" sz="1200" dirty="0">
                <a:solidFill>
                  <a:srgbClr val="FF0000"/>
                </a:solidFill>
              </a:rPr>
              <a:t>.</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2807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t>
            </a:r>
            <a:r>
              <a:rPr lang="es-ES" altLang="pl-PL" dirty="0" err="1"/>
              <a:t>this</a:t>
            </a:r>
            <a:r>
              <a:rPr lang="es-ES" altLang="pl-PL" dirty="0"/>
              <a:t> video </a:t>
            </a:r>
            <a:r>
              <a:rPr lang="es-ES" altLang="pl-PL" dirty="0" err="1"/>
              <a:t>you</a:t>
            </a:r>
            <a:r>
              <a:rPr lang="es-ES" altLang="pl-PL" dirty="0"/>
              <a:t> can </a:t>
            </a:r>
            <a:r>
              <a:rPr lang="es-ES" altLang="pl-PL" dirty="0" err="1"/>
              <a:t>see</a:t>
            </a:r>
            <a:r>
              <a:rPr lang="es-ES" altLang="pl-PL" dirty="0"/>
              <a:t> </a:t>
            </a:r>
            <a:r>
              <a:rPr lang="es-ES" altLang="pl-PL" sz="1200" dirty="0" err="1">
                <a:solidFill>
                  <a:srgbClr val="FF0000"/>
                </a:solidFill>
              </a:rPr>
              <a:t>the</a:t>
            </a:r>
            <a:r>
              <a:rPr lang="es-ES" altLang="pl-PL" sz="1200" dirty="0">
                <a:solidFill>
                  <a:srgbClr val="FF0000"/>
                </a:solidFill>
              </a:rPr>
              <a:t> </a:t>
            </a:r>
            <a:r>
              <a:rPr lang="es-ES" altLang="pl-PL" sz="1200" dirty="0" err="1">
                <a:solidFill>
                  <a:srgbClr val="FF0000"/>
                </a:solidFill>
              </a:rPr>
              <a:t>d</a:t>
            </a:r>
            <a:r>
              <a:rPr lang="es-ES" sz="1200" dirty="0" err="1">
                <a:solidFill>
                  <a:srgbClr val="FF0000"/>
                </a:solidFill>
              </a:rPr>
              <a:t>etail</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protocol</a:t>
            </a:r>
            <a:r>
              <a:rPr lang="es-ES" sz="1200" dirty="0">
                <a:solidFill>
                  <a:srgbClr val="FF0000"/>
                </a:solidFill>
              </a:rPr>
              <a:t> </a:t>
            </a:r>
            <a:r>
              <a:rPr lang="es-ES" sz="1200" dirty="0" err="1">
                <a:solidFill>
                  <a:srgbClr val="FF0000"/>
                </a:solidFill>
              </a:rPr>
              <a:t>for</a:t>
            </a:r>
            <a:r>
              <a:rPr lang="es-ES" sz="1200" dirty="0">
                <a:solidFill>
                  <a:srgbClr val="FF0000"/>
                </a:solidFill>
              </a:rPr>
              <a:t> </a:t>
            </a:r>
            <a:r>
              <a:rPr lang="es-ES" sz="1200" dirty="0" err="1">
                <a:solidFill>
                  <a:srgbClr val="FF0000"/>
                </a:solidFill>
              </a:rPr>
              <a:t>kinematic</a:t>
            </a:r>
            <a:r>
              <a:rPr lang="es-ES" sz="1200" dirty="0">
                <a:solidFill>
                  <a:srgbClr val="FF0000"/>
                </a:solidFill>
              </a:rPr>
              <a:t> </a:t>
            </a:r>
            <a:r>
              <a:rPr lang="es-ES" sz="1200" dirty="0" err="1">
                <a:solidFill>
                  <a:srgbClr val="FF0000"/>
                </a:solidFill>
              </a:rPr>
              <a:t>assessment</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shoulder</a:t>
            </a:r>
            <a:r>
              <a:rPr lang="es-ES" sz="1200" dirty="0">
                <a:solidFill>
                  <a:srgbClr val="FF0000"/>
                </a:solidFill>
              </a:rPr>
              <a:t> </a:t>
            </a:r>
            <a:r>
              <a:rPr lang="es-ES" sz="1200" dirty="0" err="1">
                <a:solidFill>
                  <a:srgbClr val="FF0000"/>
                </a:solidFill>
              </a:rPr>
              <a:t>using</a:t>
            </a:r>
            <a:r>
              <a:rPr lang="es-ES" sz="1200" dirty="0">
                <a:solidFill>
                  <a:srgbClr val="FF0000"/>
                </a:solidFill>
              </a:rPr>
              <a:t> </a:t>
            </a:r>
            <a:r>
              <a:rPr lang="es-ES" sz="1200" dirty="0" err="1">
                <a:solidFill>
                  <a:srgbClr val="FF0000"/>
                </a:solidFill>
              </a:rPr>
              <a:t>NedHombro</a:t>
            </a:r>
            <a:r>
              <a:rPr lang="es-ES" sz="1200" dirty="0">
                <a:solidFill>
                  <a:srgbClr val="FF0000"/>
                </a:solidFill>
              </a:rPr>
              <a:t>/IBV</a:t>
            </a:r>
            <a:endParaRPr lang="pl-PL" altLang="pl-PL" dirty="0"/>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rPr>
              <a:t>software.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112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At </a:t>
            </a:r>
            <a:r>
              <a:rPr lang="es-ES" altLang="pl-PL" dirty="0" err="1"/>
              <a:t>this</a:t>
            </a:r>
            <a:r>
              <a:rPr lang="es-ES" altLang="pl-PL" dirty="0"/>
              <a:t> video </a:t>
            </a:r>
            <a:r>
              <a:rPr lang="es-ES" altLang="pl-PL" dirty="0" err="1"/>
              <a:t>you</a:t>
            </a:r>
            <a:r>
              <a:rPr lang="es-ES" altLang="pl-PL" dirty="0"/>
              <a:t> can </a:t>
            </a:r>
            <a:r>
              <a:rPr lang="es-ES" altLang="pl-PL" dirty="0" err="1"/>
              <a:t>see</a:t>
            </a:r>
            <a:r>
              <a:rPr lang="es-ES" altLang="pl-PL" dirty="0"/>
              <a:t> </a:t>
            </a:r>
            <a:r>
              <a:rPr lang="es-ES" altLang="pl-PL" sz="1200" dirty="0" err="1">
                <a:solidFill>
                  <a:srgbClr val="FF0000"/>
                </a:solidFill>
              </a:rPr>
              <a:t>the</a:t>
            </a:r>
            <a:r>
              <a:rPr lang="es-ES" altLang="pl-PL" sz="1200" dirty="0">
                <a:solidFill>
                  <a:srgbClr val="FF0000"/>
                </a:solidFill>
              </a:rPr>
              <a:t> </a:t>
            </a:r>
            <a:r>
              <a:rPr lang="es-ES" altLang="pl-PL" sz="1200" dirty="0" err="1">
                <a:solidFill>
                  <a:srgbClr val="FF0000"/>
                </a:solidFill>
              </a:rPr>
              <a:t>d</a:t>
            </a:r>
            <a:r>
              <a:rPr lang="es-ES" sz="1200" dirty="0" err="1">
                <a:solidFill>
                  <a:srgbClr val="FF0000"/>
                </a:solidFill>
              </a:rPr>
              <a:t>etail</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protocol</a:t>
            </a:r>
            <a:r>
              <a:rPr lang="es-ES" sz="1200" dirty="0">
                <a:solidFill>
                  <a:srgbClr val="FF0000"/>
                </a:solidFill>
              </a:rPr>
              <a:t> </a:t>
            </a:r>
            <a:r>
              <a:rPr lang="es-ES" sz="1200" dirty="0" err="1">
                <a:solidFill>
                  <a:srgbClr val="FF0000"/>
                </a:solidFill>
              </a:rPr>
              <a:t>for</a:t>
            </a:r>
            <a:r>
              <a:rPr lang="es-ES" sz="1200" dirty="0">
                <a:solidFill>
                  <a:srgbClr val="FF0000"/>
                </a:solidFill>
              </a:rPr>
              <a:t> </a:t>
            </a:r>
            <a:r>
              <a:rPr lang="es-ES" sz="1200" dirty="0" err="1">
                <a:solidFill>
                  <a:srgbClr val="FF0000"/>
                </a:solidFill>
              </a:rPr>
              <a:t>the</a:t>
            </a:r>
            <a:r>
              <a:rPr lang="es-ES" sz="1200" dirty="0">
                <a:solidFill>
                  <a:srgbClr val="FF0000"/>
                </a:solidFill>
              </a:rPr>
              <a:t> </a:t>
            </a:r>
            <a:r>
              <a:rPr lang="es-ES" sz="1200" dirty="0" err="1">
                <a:solidFill>
                  <a:srgbClr val="FF0000"/>
                </a:solidFill>
              </a:rPr>
              <a:t>assessment</a:t>
            </a:r>
            <a:r>
              <a:rPr lang="es-ES" sz="1200" dirty="0">
                <a:solidFill>
                  <a:srgbClr val="FF0000"/>
                </a:solidFill>
              </a:rPr>
              <a:t> </a:t>
            </a:r>
            <a:r>
              <a:rPr lang="es-ES" sz="1200" dirty="0" err="1">
                <a:solidFill>
                  <a:srgbClr val="FF0000"/>
                </a:solidFill>
              </a:rPr>
              <a:t>of</a:t>
            </a:r>
            <a:r>
              <a:rPr lang="es-ES" sz="1200" dirty="0">
                <a:solidFill>
                  <a:srgbClr val="FF0000"/>
                </a:solidFill>
              </a:rPr>
              <a:t> balance </a:t>
            </a:r>
            <a:r>
              <a:rPr lang="es-ES" sz="1200" dirty="0" err="1">
                <a:solidFill>
                  <a:srgbClr val="FF0000"/>
                </a:solidFill>
              </a:rPr>
              <a:t>by</a:t>
            </a:r>
            <a:r>
              <a:rPr lang="es-ES" sz="1200" dirty="0">
                <a:solidFill>
                  <a:srgbClr val="FF0000"/>
                </a:solidFill>
              </a:rPr>
              <a:t> </a:t>
            </a:r>
            <a:r>
              <a:rPr lang="es-ES" sz="1200" dirty="0" err="1">
                <a:solidFill>
                  <a:srgbClr val="FF0000"/>
                </a:solidFill>
              </a:rPr>
              <a:t>means</a:t>
            </a:r>
            <a:r>
              <a:rPr lang="es-ES" sz="1200" dirty="0">
                <a:solidFill>
                  <a:srgbClr val="FF0000"/>
                </a:solidFill>
              </a:rPr>
              <a:t> </a:t>
            </a:r>
            <a:r>
              <a:rPr lang="es-ES" sz="1200" dirty="0" err="1">
                <a:solidFill>
                  <a:srgbClr val="FF0000"/>
                </a:solidFill>
              </a:rPr>
              <a:t>of</a:t>
            </a:r>
            <a:r>
              <a:rPr lang="es-ES" sz="1200" dirty="0">
                <a:solidFill>
                  <a:srgbClr val="FF0000"/>
                </a:solidFill>
              </a:rPr>
              <a:t> </a:t>
            </a:r>
            <a:r>
              <a:rPr lang="es-ES" sz="1200" dirty="0" err="1">
                <a:solidFill>
                  <a:srgbClr val="FF0000"/>
                </a:solidFill>
              </a:rPr>
              <a:t>dynamometric</a:t>
            </a:r>
            <a:r>
              <a:rPr lang="es-ES" sz="1200" dirty="0">
                <a:solidFill>
                  <a:srgbClr val="FF0000"/>
                </a:solidFill>
              </a:rPr>
              <a:t> </a:t>
            </a:r>
            <a:r>
              <a:rPr lang="es-ES" sz="1200" dirty="0" err="1">
                <a:solidFill>
                  <a:srgbClr val="FF0000"/>
                </a:solidFill>
              </a:rPr>
              <a:t>platforms</a:t>
            </a:r>
            <a:r>
              <a:rPr lang="es-ES" sz="1200" dirty="0">
                <a:solidFill>
                  <a:srgbClr val="FF0000"/>
                </a:solidFill>
              </a:rPr>
              <a:t> </a:t>
            </a:r>
            <a:r>
              <a:rPr lang="es-ES" sz="1200" dirty="0" err="1">
                <a:solidFill>
                  <a:srgbClr val="FF0000"/>
                </a:solidFill>
              </a:rPr>
              <a:t>using</a:t>
            </a:r>
            <a:r>
              <a:rPr lang="es-ES" sz="1200" dirty="0">
                <a:solidFill>
                  <a:srgbClr val="FF0000"/>
                </a:solidFill>
              </a:rPr>
              <a:t> </a:t>
            </a:r>
            <a:r>
              <a:rPr lang="es-ES" sz="1200" dirty="0" err="1">
                <a:solidFill>
                  <a:srgbClr val="FF0000"/>
                </a:solidFill>
              </a:rPr>
              <a:t>NedSVE</a:t>
            </a:r>
            <a:r>
              <a:rPr lang="es-ES" sz="1200" dirty="0">
                <a:solidFill>
                  <a:srgbClr val="FF0000"/>
                </a:solidFill>
              </a:rPr>
              <a:t>/IBV</a:t>
            </a:r>
            <a:endParaRPr lang="pl-PL" altLang="pl-PL" dirty="0"/>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rPr>
              <a:t>software.</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0121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Gill Sans" charset="0"/>
                <a:ea typeface="+mn-ea"/>
                <a:cs typeface="+mn-cs"/>
              </a:rPr>
              <a:t>Common biomechanical test used in a sportive context</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Sport biomechanics is the area of science concerned with the analysis of the human body movement during sport activities in order to be studied for different applications. As a global concept this branch of science is utilised to attempt to either enhance performance or reduce the injury risk in the sport and exercise task being executed.</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Biomechanics is applied to the field of sport and exercise sciences amongst others to:</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Enhancement of an athletes’ sport performance by quantifying their mechanical faults and targeting them, if modifiable, to try and reach the highest movement efficiency.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Injury prevention assessments, in order to identify weak areas of the athletes’ sporting activity execution which could expose the musculoskeletal unit to a lesion. Determining the safest methods for performing a particular sport or exercise task.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Study the outcome effect of an intervention, such as an ergogenic aid, surgical procedure, tracking a rehabilitation protocol and evaluating a safe return to sport.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Assessment of neuromuscular functions, muscular recruitment and loading. </a:t>
            </a:r>
            <a:endParaRPr lang="es-ES" sz="1200" kern="1200" dirty="0">
              <a:solidFill>
                <a:schemeClr val="tx1"/>
              </a:solidFill>
              <a:effectLst/>
              <a:latin typeface="Gill Sans"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Gill Sans" charset="0"/>
                <a:ea typeface="+mn-ea"/>
                <a:cs typeface="+mn-cs"/>
              </a:rPr>
              <a:t>The analysis of sport and exercise equipment e.g., footwear, playing surfaces, racquets…etc.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For all the different applications there is a great array of pieces of equipment which can be used in laboratory and outdoors. There is no standard about biomechanical tests in sports but these are mainly used to obtain kinetic and kinematical values and tend to be synchronised </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picture shows Side-step cutting movement testing (1. force plate, 2. reflective markers used by the 3D motion analysis system).</a:t>
            </a:r>
          </a:p>
          <a:p>
            <a:endParaRPr lang="en-GB" sz="1200" kern="1200" dirty="0">
              <a:solidFill>
                <a:schemeClr val="tx1"/>
              </a:solidFill>
              <a:effectLst/>
              <a:latin typeface="Gill Sans" charset="0"/>
              <a:ea typeface="+mn-ea"/>
              <a:cs typeface="+mn-cs"/>
            </a:endParaRPr>
          </a:p>
          <a:p>
            <a:r>
              <a:rPr lang="en-GB" sz="1200" b="1" kern="1200" dirty="0">
                <a:solidFill>
                  <a:schemeClr val="tx1"/>
                </a:solidFill>
                <a:effectLst/>
                <a:latin typeface="Gill Sans" charset="0"/>
                <a:ea typeface="+mn-ea"/>
                <a:cs typeface="+mn-cs"/>
              </a:rPr>
              <a:t>Common biomechanical test used in an ergonomic context</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Ergonomics is the area of knowledge concerned with the study of the conditions of adaptation of a workplace to the physical and psychological characteristics of the worker. Ergonomics seeks greater performance at work.</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Biomechanics measurement is applied to the field of ergonomics amongst others to:</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To know postures, biomechanical load, repetitions ... during the execution of a task for risk assessment. Occupational risk assessment methods are based on the observation of the worker during his tasks. Sometimes, instrumented assessment is used for greater validity and objectivity in the evaluation.</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Evaluate the reduction of effort for the worker while using exoskeletons. Exoskeletons are used in industry to improve workers' working conditions, reduce physical load, and prevent injury.</a:t>
            </a:r>
          </a:p>
          <a:p>
            <a:pPr lvl="0"/>
            <a:endParaRPr lang="en-GB"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In these applications, biomechanical assessment takes place at the workplace and there are portable techniques. In ergonomics area there are standards for risk assessment however, there is no standard about biomechanical tests. Biomechanical techniques are commonly used to record objective information on postures, physical load, or repetitive movements.</a:t>
            </a:r>
          </a:p>
          <a:p>
            <a:pPr lvl="0"/>
            <a:endParaRPr lang="en-GB"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dirty="0" err="1">
                <a:solidFill>
                  <a:schemeClr val="tx1"/>
                </a:solidFill>
                <a:effectLst/>
                <a:latin typeface="Gill Sans" charset="0"/>
                <a:ea typeface="+mn-ea"/>
                <a:cs typeface="+mn-cs"/>
              </a:rPr>
              <a:t>The</a:t>
            </a:r>
            <a:r>
              <a:rPr lang="es-ES" sz="1200" kern="1200" dirty="0">
                <a:solidFill>
                  <a:schemeClr val="tx1"/>
                </a:solidFill>
                <a:effectLst/>
                <a:latin typeface="Gill Sans" charset="0"/>
                <a:ea typeface="+mn-ea"/>
                <a:cs typeface="+mn-cs"/>
              </a:rPr>
              <a:t> </a:t>
            </a:r>
            <a:r>
              <a:rPr lang="en-US" dirty="0"/>
              <a:t>image shows measurement with </a:t>
            </a:r>
            <a:r>
              <a:rPr lang="en-US" dirty="0" err="1"/>
              <a:t>electrogoniometers</a:t>
            </a:r>
            <a:r>
              <a:rPr lang="en-US" dirty="0"/>
              <a:t> while using a computer.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kern="1200" dirty="0">
              <a:solidFill>
                <a:schemeClr val="tx1"/>
              </a:solidFill>
              <a:effectLst/>
              <a:latin typeface="Gill Sans" charset="0"/>
              <a:ea typeface="+mn-ea"/>
              <a:cs typeface="+mn-cs"/>
            </a:endParaRPr>
          </a:p>
          <a:p>
            <a:r>
              <a:rPr lang="en-GB" sz="1200" b="1" kern="1200" dirty="0">
                <a:solidFill>
                  <a:schemeClr val="tx1"/>
                </a:solidFill>
                <a:effectLst/>
                <a:latin typeface="Gill Sans" charset="0"/>
                <a:ea typeface="+mn-ea"/>
                <a:cs typeface="+mn-cs"/>
              </a:rPr>
              <a:t>Common biomechanical test used in an investigation context</a:t>
            </a:r>
            <a:endParaRPr lang="es-ES" sz="1200" b="1"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There are many research studies that use biomechanical assessment techniques in different fields. In the context of assessing the musculoskeletal system they are used to:</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Compare different surgical or rehabilitative treatments.</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To assess the effect of a treatment on a patient.</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Describe the biomechanical pattern of a pathology.</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For example, in the study </a:t>
            </a:r>
            <a:r>
              <a:rPr lang="pl-PL" sz="1200" i="1" kern="1200" dirty="0">
                <a:solidFill>
                  <a:schemeClr val="tx1"/>
                </a:solidFill>
                <a:effectLst/>
                <a:latin typeface="Gill Sans" charset="0"/>
                <a:ea typeface="+mn-ea"/>
                <a:cs typeface="+mn-cs"/>
              </a:rPr>
              <a:t>Effects of medially posted insoles on foot and lower limbs mechanics across walking and running in overpronating men </a:t>
            </a:r>
            <a:r>
              <a:rPr lang="pl-PL" sz="1200" kern="1200" dirty="0">
                <a:solidFill>
                  <a:schemeClr val="tx1"/>
                </a:solidFill>
                <a:effectLst/>
                <a:latin typeface="Gill Sans" charset="0"/>
                <a:ea typeface="+mn-ea"/>
                <a:cs typeface="+mn-cs"/>
              </a:rPr>
              <a:t>of Konosen et al</a:t>
            </a:r>
            <a:r>
              <a:rPr lang="pl-PL" sz="1200" i="1" kern="1200" dirty="0">
                <a:solidFill>
                  <a:schemeClr val="tx1"/>
                </a:solidFill>
                <a:effectLst/>
                <a:latin typeface="Gill Sans" charset="0"/>
                <a:ea typeface="+mn-ea"/>
                <a:cs typeface="+mn-cs"/>
              </a:rPr>
              <a:t>. </a:t>
            </a:r>
            <a:r>
              <a:rPr lang="pl-PL" sz="1200" kern="1200" dirty="0">
                <a:solidFill>
                  <a:schemeClr val="tx1"/>
                </a:solidFill>
                <a:effectLst/>
                <a:latin typeface="Gill Sans" charset="0"/>
                <a:ea typeface="+mn-ea"/>
                <a:cs typeface="+mn-cs"/>
              </a:rPr>
              <a:t>(2)</a:t>
            </a:r>
            <a:r>
              <a:rPr lang="pl-PL" sz="1200" i="1" kern="1200" dirty="0">
                <a:solidFill>
                  <a:schemeClr val="tx1"/>
                </a:solidFill>
                <a:effectLst/>
                <a:latin typeface="Gill Sans" charset="0"/>
                <a:ea typeface="+mn-ea"/>
                <a:cs typeface="+mn-cs"/>
              </a:rPr>
              <a:t>, </a:t>
            </a:r>
            <a:r>
              <a:rPr lang="pl-PL" sz="1200" kern="1200" dirty="0">
                <a:solidFill>
                  <a:schemeClr val="tx1"/>
                </a:solidFill>
                <a:effectLst/>
                <a:latin typeface="Gill Sans" charset="0"/>
                <a:ea typeface="+mn-ea"/>
                <a:cs typeface="+mn-cs"/>
              </a:rPr>
              <a:t>A biomechanical assessment analysis is presented where the effect of supinator orthoses in walking and running conditions is evaluated, both in the rearfoot and in the forefoot, through the instrumentation with markers and the use of a 3D photogrammetry system made up of 10 cameras.</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dirty="0" err="1">
                <a:solidFill>
                  <a:schemeClr val="tx1"/>
                </a:solidFill>
                <a:effectLst/>
                <a:latin typeface="Gill Sans" charset="0"/>
                <a:ea typeface="+mn-ea"/>
                <a:cs typeface="+mn-cs"/>
              </a:rPr>
              <a:t>The</a:t>
            </a:r>
            <a:r>
              <a:rPr lang="es-ES" sz="1200" kern="1200" dirty="0">
                <a:solidFill>
                  <a:schemeClr val="tx1"/>
                </a:solidFill>
                <a:effectLst/>
                <a:latin typeface="Gill Sans" charset="0"/>
                <a:ea typeface="+mn-ea"/>
                <a:cs typeface="+mn-cs"/>
              </a:rPr>
              <a:t> </a:t>
            </a:r>
            <a:r>
              <a:rPr lang="en-US" dirty="0"/>
              <a:t>image shows </a:t>
            </a:r>
            <a:r>
              <a:rPr lang="pl-PL" sz="1200" kern="1200" dirty="0">
                <a:solidFill>
                  <a:schemeClr val="tx1"/>
                </a:solidFill>
                <a:effectLst/>
                <a:latin typeface="Gill Sans" charset="0"/>
                <a:ea typeface="+mn-ea"/>
                <a:cs typeface="+mn-cs"/>
              </a:rPr>
              <a:t>Foot and ankle instrumentation detail in the Konosen study</a:t>
            </a:r>
            <a:r>
              <a:rPr lang="es-ES" sz="1200" kern="1200" dirty="0">
                <a:solidFill>
                  <a:schemeClr val="tx1"/>
                </a:solidFill>
                <a:effectLst/>
                <a:latin typeface="Gill Sans"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The main conclusions of this study suggest that the use of orthoses mainly affects the movement of the forefoot, reducing the movement of maximum eversion when walking and running.</a:t>
            </a: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kern="1200" dirty="0">
              <a:solidFill>
                <a:schemeClr val="tx1"/>
              </a:solidFill>
              <a:effectLst/>
              <a:latin typeface="Gill Sans" charset="0"/>
              <a:ea typeface="+mn-ea"/>
              <a:cs typeface="+mn-cs"/>
            </a:endParaRPr>
          </a:p>
          <a:p>
            <a:pPr lvl="0"/>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24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As a part of your theoretical training you should watch some videos about biomechanical assessment using instrumented techniques that you will access from internet. There are many resources available that you can find just by searching</a:t>
            </a:r>
            <a:r>
              <a:rPr lang="en-GB" sz="1200" b="1" kern="1200" dirty="0">
                <a:solidFill>
                  <a:schemeClr val="tx1"/>
                </a:solidFill>
                <a:effectLst/>
                <a:latin typeface="Gill Sans" charset="0"/>
                <a:ea typeface="+mn-ea"/>
                <a:cs typeface="+mn-cs"/>
              </a:rPr>
              <a:t>: ”Biomechanical assessment instrumented techniques”</a:t>
            </a:r>
            <a:r>
              <a:rPr lang="en-GB" sz="1200" kern="1200" dirty="0">
                <a:solidFill>
                  <a:schemeClr val="tx1"/>
                </a:solidFill>
                <a:effectLst/>
                <a:latin typeface="Gill Sans" charset="0"/>
                <a:ea typeface="+mn-ea"/>
                <a:cs typeface="+mn-cs"/>
              </a:rPr>
              <a:t>, you can choose the most interesting for you depending of your field of interest.</a:t>
            </a:r>
            <a:endParaRPr lang="es-ES" sz="1200" kern="1200" dirty="0">
              <a:solidFill>
                <a:schemeClr val="tx1"/>
              </a:solidFill>
              <a:effectLst/>
              <a:latin typeface="Gill Sans" charset="0"/>
              <a:ea typeface="+mn-ea"/>
              <a:cs typeface="+mn-cs"/>
            </a:endParaRPr>
          </a:p>
          <a:p>
            <a:r>
              <a:rPr lang="en-GB" sz="1200" kern="1200" dirty="0" err="1">
                <a:solidFill>
                  <a:schemeClr val="tx1"/>
                </a:solidFill>
                <a:effectLst/>
                <a:latin typeface="Gill Sans" charset="0"/>
                <a:ea typeface="+mn-ea"/>
                <a:cs typeface="+mn-cs"/>
              </a:rPr>
              <a:t>Yoy</a:t>
            </a:r>
            <a:r>
              <a:rPr lang="en-GB" sz="1200" kern="1200" dirty="0">
                <a:solidFill>
                  <a:schemeClr val="tx1"/>
                </a:solidFill>
                <a:effectLst/>
                <a:latin typeface="Gill Sans" charset="0"/>
                <a:ea typeface="+mn-ea"/>
                <a:cs typeface="+mn-cs"/>
              </a:rPr>
              <a:t> can see: </a:t>
            </a:r>
            <a:r>
              <a:rPr lang="pl-PL" sz="1200" u="sng" kern="1200" dirty="0">
                <a:solidFill>
                  <a:schemeClr val="tx1"/>
                </a:solidFill>
                <a:effectLst/>
                <a:latin typeface="Gill Sans" charset="0"/>
                <a:ea typeface="+mn-ea"/>
                <a:cs typeface="+mn-cs"/>
                <a:hlinkClick r:id="rId3"/>
              </a:rPr>
              <a:t>https://www.lboro.ac.uk/research/phc/perfomance/biomechanics/</a:t>
            </a:r>
            <a:r>
              <a:rPr lang="pl-PL" sz="1200" kern="1200" dirty="0">
                <a:solidFill>
                  <a:schemeClr val="tx1"/>
                </a:solidFill>
                <a:effectLst/>
                <a:latin typeface="Gill Sans" charset="0"/>
                <a:ea typeface="+mn-ea"/>
                <a:cs typeface="+mn-cs"/>
              </a:rPr>
              <a:t> as a good example.</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r>
              <a:rPr lang="es-ES" sz="1200" kern="1200" dirty="0">
                <a:solidFill>
                  <a:schemeClr val="tx1"/>
                </a:solidFill>
                <a:effectLst/>
                <a:latin typeface="Gill Sans" charset="0"/>
                <a:ea typeface="+mn-ea"/>
                <a:cs typeface="+mn-cs"/>
              </a:rPr>
              <a:t>Try </a:t>
            </a:r>
            <a:r>
              <a:rPr lang="es-ES" sz="1200" kern="1200" dirty="0" err="1">
                <a:solidFill>
                  <a:schemeClr val="tx1"/>
                </a:solidFill>
                <a:effectLst/>
                <a:latin typeface="Gill Sans" charset="0"/>
                <a:ea typeface="+mn-ea"/>
                <a:cs typeface="+mn-cs"/>
              </a:rPr>
              <a:t>to</a:t>
            </a:r>
            <a:r>
              <a:rPr lang="es-ES" sz="1200" kern="1200" dirty="0">
                <a:solidFill>
                  <a:schemeClr val="tx1"/>
                </a:solidFill>
                <a:effectLst/>
                <a:latin typeface="Gill Sans" charset="0"/>
                <a:ea typeface="+mn-ea"/>
                <a:cs typeface="+mn-cs"/>
              </a:rPr>
              <a:t> </a:t>
            </a:r>
            <a:r>
              <a:rPr lang="es-ES" sz="1200" kern="1200" dirty="0" err="1">
                <a:solidFill>
                  <a:schemeClr val="tx1"/>
                </a:solidFill>
                <a:effectLst/>
                <a:latin typeface="Gill Sans" charset="0"/>
                <a:ea typeface="+mn-ea"/>
                <a:cs typeface="+mn-cs"/>
              </a:rPr>
              <a:t>identify</a:t>
            </a:r>
            <a:r>
              <a:rPr lang="es-ES" sz="1200" kern="1200" dirty="0">
                <a:solidFill>
                  <a:schemeClr val="tx1"/>
                </a:solidFill>
                <a:effectLst/>
                <a:latin typeface="Gill Sans" charset="0"/>
                <a:ea typeface="+mn-ea"/>
                <a:cs typeface="+mn-cs"/>
              </a:rPr>
              <a:t>:</a:t>
            </a:r>
          </a:p>
          <a:p>
            <a:pPr marL="171450" indent="-171450">
              <a:buFont typeface="Arial" panose="020B0604020202020204" pitchFamily="34" charset="0"/>
              <a:buChar char="•"/>
            </a:pPr>
            <a:r>
              <a:rPr lang="es-ES" sz="1200" kern="1200" dirty="0" err="1">
                <a:solidFill>
                  <a:schemeClr val="tx1"/>
                </a:solidFill>
                <a:effectLst/>
                <a:latin typeface="Gill Sans" charset="0"/>
                <a:ea typeface="+mn-ea"/>
                <a:cs typeface="+mn-cs"/>
              </a:rPr>
              <a:t>Context</a:t>
            </a:r>
            <a:r>
              <a:rPr lang="es-ES" sz="1200" kern="1200" dirty="0">
                <a:solidFill>
                  <a:schemeClr val="tx1"/>
                </a:solidFill>
                <a:effectLst/>
                <a:latin typeface="Gill Sans" charset="0"/>
                <a:ea typeface="+mn-ea"/>
                <a:cs typeface="+mn-cs"/>
              </a:rPr>
              <a:t> </a:t>
            </a:r>
            <a:r>
              <a:rPr lang="es-ES" sz="1200" kern="1200" dirty="0" err="1">
                <a:solidFill>
                  <a:schemeClr val="tx1"/>
                </a:solidFill>
                <a:effectLst/>
                <a:latin typeface="Gill Sans" charset="0"/>
                <a:ea typeface="+mn-ea"/>
                <a:cs typeface="+mn-cs"/>
              </a:rPr>
              <a:t>of</a:t>
            </a:r>
            <a:r>
              <a:rPr lang="es-ES" sz="1200" kern="1200" dirty="0">
                <a:solidFill>
                  <a:schemeClr val="tx1"/>
                </a:solidFill>
                <a:effectLst/>
                <a:latin typeface="Gill Sans" charset="0"/>
                <a:ea typeface="+mn-ea"/>
                <a:cs typeface="+mn-cs"/>
              </a:rPr>
              <a:t> use and </a:t>
            </a:r>
            <a:r>
              <a:rPr lang="es-ES" sz="1200" kern="1200" dirty="0" err="1">
                <a:solidFill>
                  <a:schemeClr val="tx1"/>
                </a:solidFill>
                <a:effectLst/>
                <a:latin typeface="Gill Sans" charset="0"/>
                <a:ea typeface="+mn-ea"/>
                <a:cs typeface="+mn-cs"/>
              </a:rPr>
              <a:t>objective</a:t>
            </a:r>
            <a:r>
              <a:rPr lang="es-ES" sz="1200" kern="1200" dirty="0">
                <a:solidFill>
                  <a:schemeClr val="tx1"/>
                </a:solidFill>
                <a:effectLst/>
                <a:latin typeface="Gill Sans" charset="0"/>
                <a:ea typeface="+mn-ea"/>
                <a:cs typeface="+mn-cs"/>
              </a:rPr>
              <a:t> </a:t>
            </a:r>
            <a:r>
              <a:rPr lang="es-ES" sz="1200" kern="1200" dirty="0" err="1">
                <a:solidFill>
                  <a:schemeClr val="tx1"/>
                </a:solidFill>
                <a:effectLst/>
                <a:latin typeface="Gill Sans" charset="0"/>
                <a:ea typeface="+mn-ea"/>
                <a:cs typeface="+mn-cs"/>
              </a:rPr>
              <a:t>of</a:t>
            </a:r>
            <a:r>
              <a:rPr lang="es-ES" sz="1200" kern="1200" dirty="0">
                <a:solidFill>
                  <a:schemeClr val="tx1"/>
                </a:solidFill>
                <a:effectLst/>
                <a:latin typeface="Gill Sans" charset="0"/>
                <a:ea typeface="+mn-ea"/>
                <a:cs typeface="+mn-cs"/>
              </a:rPr>
              <a:t> </a:t>
            </a:r>
            <a:r>
              <a:rPr lang="es-ES" sz="1200" kern="1200" dirty="0" err="1">
                <a:solidFill>
                  <a:schemeClr val="tx1"/>
                </a:solidFill>
                <a:effectLst/>
                <a:latin typeface="Gill Sans" charset="0"/>
                <a:ea typeface="+mn-ea"/>
                <a:cs typeface="+mn-cs"/>
              </a:rPr>
              <a:t>evaluation</a:t>
            </a:r>
            <a:r>
              <a:rPr lang="es-ES" sz="1200" kern="1200" dirty="0">
                <a:solidFill>
                  <a:schemeClr val="tx1"/>
                </a:solidFill>
                <a:effectLst/>
                <a:latin typeface="Gill Sans" charset="0"/>
                <a:ea typeface="+mn-ea"/>
                <a:cs typeface="+mn-cs"/>
              </a:rPr>
              <a:t>.</a:t>
            </a:r>
          </a:p>
          <a:p>
            <a:pPr marL="171450" lvl="0" indent="-171450">
              <a:buFont typeface="Arial" panose="020B0604020202020204" pitchFamily="34" charset="0"/>
              <a:buChar char="•"/>
            </a:pPr>
            <a:r>
              <a:rPr lang="en-GB" dirty="0"/>
              <a:t>Function, activity or gesture  subject to assessment. </a:t>
            </a:r>
            <a:endParaRPr lang="en-US" dirty="0"/>
          </a:p>
          <a:p>
            <a:pPr marL="171450" lvl="0" indent="-171450">
              <a:buFont typeface="Arial" panose="020B0604020202020204" pitchFamily="34" charset="0"/>
              <a:buChar char="•"/>
            </a:pPr>
            <a:r>
              <a:rPr lang="en-GB" dirty="0"/>
              <a:t>Instrumental technique it is based on. </a:t>
            </a:r>
            <a:endParaRPr lang="en-US" dirty="0"/>
          </a:p>
          <a:p>
            <a:pPr marL="171450" lvl="0" indent="-171450">
              <a:buFont typeface="Arial" panose="020B0604020202020204" pitchFamily="34" charset="0"/>
              <a:buChar char="•"/>
            </a:pPr>
            <a:r>
              <a:rPr lang="en-GB" dirty="0"/>
              <a:t>Protocol.</a:t>
            </a:r>
            <a:endParaRPr lang="en-US" dirty="0"/>
          </a:p>
          <a:p>
            <a:pPr marL="171450" lvl="0" indent="-171450">
              <a:buFont typeface="Arial" panose="020B0604020202020204" pitchFamily="34" charset="0"/>
              <a:buChar char="•"/>
            </a:pPr>
            <a:r>
              <a:rPr lang="en-GB" dirty="0"/>
              <a:t>Results.</a:t>
            </a:r>
            <a:endParaRPr lang="en-US" dirty="0"/>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17</a:t>
            </a:fld>
            <a:endParaRPr lang="pl-PL" altLang="pl-PL"/>
          </a:p>
        </p:txBody>
      </p:sp>
    </p:spTree>
    <p:extLst>
      <p:ext uri="{BB962C8B-B14F-4D97-AF65-F5344CB8AC3E}">
        <p14:creationId xmlns:p14="http://schemas.microsoft.com/office/powerpoint/2010/main" val="114568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Sometimes a lot of attention is paid in testing to the quality of the measurement technique; however, the usefulness of these techniques depends on their technical quality or sophistication, and on their ability to represent reality to achieve objectives. Specifically, these objectives are the possibility of discriminating between different situations (for example, sick and healthy or good and bad execution of a sports gesture) in a reliable, valid way and at a reasonable cost.</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use of sophisticated assessment tools, together with powerful statistical analysis techniques, must be accompanied by the fulfilment of a series of fundamental criteria of validity, reliability and usability, which are essential characteristics for a maritime measurement technique accepted from the point of view clinical and scientific.</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fundamental criteria that biomechanical evaluation techniques must meet are briefly presented below.</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Validity:</a:t>
            </a:r>
            <a:r>
              <a:rPr lang="en-GB" sz="1200" kern="1200" dirty="0">
                <a:solidFill>
                  <a:schemeClr val="tx1"/>
                </a:solidFill>
                <a:effectLst/>
                <a:latin typeface="Gill Sans" charset="0"/>
                <a:ea typeface="+mn-ea"/>
                <a:cs typeface="+mn-cs"/>
              </a:rPr>
              <a:t> is the property that indicates that the measure really represents the aspect that you want to assess.</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Reliability:</a:t>
            </a:r>
            <a:r>
              <a:rPr lang="en-GB" sz="1200" kern="1200" dirty="0">
                <a:solidFill>
                  <a:schemeClr val="tx1"/>
                </a:solidFill>
                <a:effectLst/>
                <a:latin typeface="Gill Sans" charset="0"/>
                <a:ea typeface="+mn-ea"/>
                <a:cs typeface="+mn-cs"/>
              </a:rPr>
              <a:t> is the property that indicates that the measurement offers equivalent results when performed under equivalent conditions</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Usability:</a:t>
            </a:r>
            <a:r>
              <a:rPr lang="en-GB" sz="1200" kern="1200" dirty="0">
                <a:solidFill>
                  <a:schemeClr val="tx1"/>
                </a:solidFill>
                <a:effectLst/>
                <a:latin typeface="Gill Sans" charset="0"/>
                <a:ea typeface="+mn-ea"/>
                <a:cs typeface="+mn-cs"/>
              </a:rPr>
              <a:t> it is the property that indicates that a test can be used by specific users to achieve specific objectives with effectiveness, efficiency and satisfaction in a specific use context. Usability means focusing on users.</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To deepen these aspects, you can consult </a:t>
            </a:r>
            <a:r>
              <a:rPr lang="en-GB" sz="1200" i="1" kern="1200" dirty="0">
                <a:solidFill>
                  <a:schemeClr val="tx1"/>
                </a:solidFill>
                <a:effectLst/>
                <a:latin typeface="Gill Sans" charset="0"/>
                <a:ea typeface="+mn-ea"/>
                <a:cs typeface="+mn-cs"/>
              </a:rPr>
              <a:t>Topic: F2. What do validity, reliability and usability mean in biomechanical assessment and why are they important? </a:t>
            </a:r>
            <a:r>
              <a:rPr lang="en-GB" sz="1200" kern="1200" dirty="0">
                <a:solidFill>
                  <a:schemeClr val="tx1"/>
                </a:solidFill>
                <a:effectLst/>
                <a:latin typeface="Gill Sans" charset="0"/>
                <a:ea typeface="+mn-ea"/>
                <a:cs typeface="+mn-cs"/>
              </a:rPr>
              <a:t>in this same didactic unit.</a:t>
            </a:r>
            <a:endParaRPr lang="es-ES" sz="1200" kern="1200" dirty="0">
              <a:solidFill>
                <a:schemeClr val="tx1"/>
              </a:solidFill>
              <a:effectLst/>
              <a:latin typeface="Gill Sans" charset="0"/>
              <a:ea typeface="+mn-ea"/>
              <a:cs typeface="+mn-cs"/>
            </a:endParaRPr>
          </a:p>
          <a:p>
            <a:br>
              <a:rPr lang="en-GB" sz="1200" kern="1200" dirty="0">
                <a:solidFill>
                  <a:schemeClr val="tx1"/>
                </a:solidFill>
                <a:effectLst/>
                <a:latin typeface="Gill Sans" charset="0"/>
                <a:ea typeface="+mn-ea"/>
                <a:cs typeface="+mn-cs"/>
              </a:rPr>
            </a:br>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18</a:t>
            </a:fld>
            <a:endParaRPr lang="pl-PL" altLang="pl-PL"/>
          </a:p>
        </p:txBody>
      </p:sp>
    </p:spTree>
    <p:extLst>
      <p:ext uri="{BB962C8B-B14F-4D97-AF65-F5344CB8AC3E}">
        <p14:creationId xmlns:p14="http://schemas.microsoft.com/office/powerpoint/2010/main" val="1053742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Sometimes a lot of attention is paid in testing to the quality of the measurement technique; however, the usefulness of these techniques depends on their technical quality or sophistication, and on their ability to represent reality to achieve objectives. Specifically, these objectives are the possibility of discriminating between different situations (for example, sick and healthy or good and bad execution of a sports gesture) in a reliable, valid way and at a reasonable cost.</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use of sophisticated assessment tools, together with powerful statistical analysis techniques, must be accompanied by the fulfilment of a series of fundamental criteria of validity, reliability and usability, which are essential characteristics for a maritime measurement technique accepted from the point of view clinical and scientific.</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fundamental criteria that biomechanical evaluation techniques must meet are briefly presented below:</a:t>
            </a:r>
          </a:p>
          <a:p>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Validity:</a:t>
            </a:r>
            <a:r>
              <a:rPr lang="en-GB" sz="1200" kern="1200" dirty="0">
                <a:solidFill>
                  <a:schemeClr val="tx1"/>
                </a:solidFill>
                <a:effectLst/>
                <a:latin typeface="Gill Sans" charset="0"/>
                <a:ea typeface="+mn-ea"/>
                <a:cs typeface="+mn-cs"/>
              </a:rPr>
              <a:t> is the property that indicates that the measure really represents the aspect that you want to assess.</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Reliability:</a:t>
            </a:r>
            <a:r>
              <a:rPr lang="en-GB" sz="1200" kern="1200" dirty="0">
                <a:solidFill>
                  <a:schemeClr val="tx1"/>
                </a:solidFill>
                <a:effectLst/>
                <a:latin typeface="Gill Sans" charset="0"/>
                <a:ea typeface="+mn-ea"/>
                <a:cs typeface="+mn-cs"/>
              </a:rPr>
              <a:t> is the property that indicates that the measurement offers equivalent results when performed under equivalent conditions</a:t>
            </a:r>
            <a:endParaRPr lang="es-ES" sz="1200" kern="1200" dirty="0">
              <a:solidFill>
                <a:schemeClr val="tx1"/>
              </a:solidFill>
              <a:effectLst/>
              <a:latin typeface="Gill Sans" charset="0"/>
              <a:ea typeface="+mn-ea"/>
              <a:cs typeface="+mn-cs"/>
            </a:endParaRPr>
          </a:p>
          <a:p>
            <a:pPr lvl="0"/>
            <a:r>
              <a:rPr lang="en-GB" sz="1200" b="1" kern="1200" dirty="0">
                <a:solidFill>
                  <a:schemeClr val="tx1"/>
                </a:solidFill>
                <a:effectLst/>
                <a:latin typeface="Gill Sans" charset="0"/>
                <a:ea typeface="+mn-ea"/>
                <a:cs typeface="+mn-cs"/>
              </a:rPr>
              <a:t>Usability:</a:t>
            </a:r>
            <a:r>
              <a:rPr lang="en-GB" sz="1200" kern="1200" dirty="0">
                <a:solidFill>
                  <a:schemeClr val="tx1"/>
                </a:solidFill>
                <a:effectLst/>
                <a:latin typeface="Gill Sans" charset="0"/>
                <a:ea typeface="+mn-ea"/>
                <a:cs typeface="+mn-cs"/>
              </a:rPr>
              <a:t> it is the property that indicates that a test can be used by specific users to achieve specific objectives with effectiveness, efficiency and satisfaction in a specific use context. Usability means focusing on users.</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To deepen these aspects, you can consult </a:t>
            </a:r>
            <a:r>
              <a:rPr lang="en-GB" sz="1200" i="1" kern="1200" dirty="0">
                <a:solidFill>
                  <a:schemeClr val="tx1"/>
                </a:solidFill>
                <a:effectLst/>
                <a:latin typeface="Gill Sans" charset="0"/>
                <a:ea typeface="+mn-ea"/>
                <a:cs typeface="+mn-cs"/>
              </a:rPr>
              <a:t>Topic: F2. What do validity, reliability and usability mean in biomechanical assessment and why are they important? </a:t>
            </a:r>
            <a:r>
              <a:rPr lang="en-GB" sz="1200" kern="1200" dirty="0">
                <a:solidFill>
                  <a:schemeClr val="tx1"/>
                </a:solidFill>
                <a:effectLst/>
                <a:latin typeface="Gill Sans" charset="0"/>
                <a:ea typeface="+mn-ea"/>
                <a:cs typeface="+mn-cs"/>
              </a:rPr>
              <a:t>in this same didactic unit.</a:t>
            </a:r>
            <a:endParaRPr lang="es-ES" sz="1200" kern="1200" dirty="0">
              <a:solidFill>
                <a:schemeClr val="tx1"/>
              </a:solidFill>
              <a:effectLst/>
              <a:latin typeface="Gill Sans" charset="0"/>
              <a:ea typeface="+mn-ea"/>
              <a:cs typeface="+mn-cs"/>
            </a:endParaRPr>
          </a:p>
          <a:p>
            <a:br>
              <a:rPr lang="en-GB" sz="1200" kern="1200" dirty="0">
                <a:solidFill>
                  <a:schemeClr val="tx1"/>
                </a:solidFill>
                <a:effectLst/>
                <a:latin typeface="Gill Sans" charset="0"/>
                <a:ea typeface="+mn-ea"/>
                <a:cs typeface="+mn-cs"/>
              </a:rPr>
            </a:br>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4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will try to understand these three concepts with bad and good examples</a:t>
            </a:r>
            <a:r>
              <a:rPr lang="en-GB" dirty="0"/>
              <a:t>.</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20</a:t>
            </a:fld>
            <a:endParaRPr lang="pl-PL" altLang="pl-PL"/>
          </a:p>
        </p:txBody>
      </p:sp>
    </p:spTree>
    <p:extLst>
      <p:ext uri="{BB962C8B-B14F-4D97-AF65-F5344CB8AC3E}">
        <p14:creationId xmlns:p14="http://schemas.microsoft.com/office/powerpoint/2010/main" val="7420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It can be repeatable because it offers equivalent measurements of temperature when we take different measurements using the same protocol, but it is not a valid measurement for grip strength assessment.</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Grip strength assessment must be performed with a valid instrument for strength measurement. A thermometer is valid for temperature measurement, but not for strength assessment. </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21</a:t>
            </a:fld>
            <a:endParaRPr lang="pl-PL" altLang="pl-PL"/>
          </a:p>
        </p:txBody>
      </p:sp>
    </p:spTree>
    <p:extLst>
      <p:ext uri="{BB962C8B-B14F-4D97-AF65-F5344CB8AC3E}">
        <p14:creationId xmlns:p14="http://schemas.microsoft.com/office/powerpoint/2010/main" val="178737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567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Reliability of measurement depends on the reliability of the dynamometer and protocol used. Repeatability must be demonstrated by intra-subject and inter-evaluator reproducibility studies.</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Many studies have demonstrated the reliability of hand dynamometer for grip strength assessment with controlled protocol.</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Hand dynamometer has demonstrated be valid for grip strength assessment in many studies during years.</a:t>
            </a:r>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The usability depends on aspects such as: cost-benefit for the user, safety for the patient, instructions for use of software and instrumental technique, associated documentation... Medical devices must have the corresponding certification, which includes validity, reliability and usability. </a:t>
            </a:r>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22</a:t>
            </a:fld>
            <a:endParaRPr lang="pl-PL" altLang="pl-PL"/>
          </a:p>
        </p:txBody>
      </p:sp>
    </p:spTree>
    <p:extLst>
      <p:ext uri="{BB962C8B-B14F-4D97-AF65-F5344CB8AC3E}">
        <p14:creationId xmlns:p14="http://schemas.microsoft.com/office/powerpoint/2010/main" val="1623160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noProof="0" dirty="0"/>
              <a:t>We have here the key ideas of the lesson: </a:t>
            </a:r>
          </a:p>
          <a:p>
            <a:pPr lvl="0"/>
            <a:endParaRPr lang="en-US" sz="1200" noProof="0" dirty="0"/>
          </a:p>
          <a:p>
            <a:pPr lvl="0"/>
            <a:r>
              <a:rPr lang="en-GB" sz="1200" kern="1200" dirty="0">
                <a:solidFill>
                  <a:schemeClr val="tx1"/>
                </a:solidFill>
                <a:effectLst/>
                <a:latin typeface="Gill Sans" charset="0"/>
                <a:ea typeface="+mn-ea"/>
                <a:cs typeface="+mn-cs"/>
              </a:rPr>
              <a:t>A biomechanical assessment test is a complementary test done by means of biomechanical techniques and it should be used in different contexts.</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There are different biomechanical assessment tests, the elements that determine them are: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What function, activity or gesture is subject to assessment.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What instrumental technique it is based on.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What assessment protocol has been used.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What results it provides, in what units and with what data analysis techniques have been obtained.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Existence of standardized criteria for interpretation.</a:t>
            </a:r>
            <a:endParaRPr lang="es-ES" sz="1200" kern="1200" dirty="0">
              <a:solidFill>
                <a:schemeClr val="tx1"/>
              </a:solidFill>
              <a:effectLst/>
              <a:latin typeface="Gill Sans" charset="0"/>
              <a:ea typeface="+mn-ea"/>
              <a:cs typeface="+mn-cs"/>
            </a:endParaRPr>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61481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z="1200" kern="1200" dirty="0">
                <a:solidFill>
                  <a:schemeClr val="tx1"/>
                </a:solidFill>
                <a:effectLst/>
                <a:latin typeface="Gill Sans" charset="0"/>
                <a:ea typeface="+mn-ea"/>
                <a:cs typeface="+mn-cs"/>
              </a:rPr>
              <a:t>There is some heterogeneity regarding the procedures used, despite this fact, functional evaluation with biomechanical tests is widespread in the clinical field. The most widely used biomechanical tests in the clinical context, classified according to their purpose of assessment and instrumental technique, are: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Assessment of activities of daily living.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Balance function assessment.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Assessment of mobility in upper, lower and spinal limbs. </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Strength assessment in upper, lower and spinal limbs.</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Biomechanical tests are also used in sportive, ergonomic or investigation contexts.</a:t>
            </a:r>
            <a:endParaRPr lang="es-E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The fundamental criteria that must be met by biomechanical assessment techniques are:</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Validity: is the property that indicates that the measure really represents the aspect that you want to assess.</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Reliability: is the property that indicates that the measurement offers equivalent results when performed under equivalent conditions</a:t>
            </a:r>
            <a:endParaRPr lang="es-ES" sz="1200" kern="1200" dirty="0">
              <a:solidFill>
                <a:schemeClr val="tx1"/>
              </a:solidFill>
              <a:effectLst/>
              <a:latin typeface="Gill Sans" charset="0"/>
              <a:ea typeface="+mn-ea"/>
              <a:cs typeface="+mn-cs"/>
            </a:endParaRPr>
          </a:p>
          <a:p>
            <a:pPr lvl="1"/>
            <a:r>
              <a:rPr lang="en-GB" sz="1200" kern="1200" dirty="0">
                <a:solidFill>
                  <a:schemeClr val="tx1"/>
                </a:solidFill>
                <a:effectLst/>
                <a:latin typeface="Gill Sans" charset="0"/>
                <a:ea typeface="+mn-ea"/>
                <a:cs typeface="+mn-cs"/>
              </a:rPr>
              <a:t>Usability: it is the property that indicates that a test can be used by specific users to achieve specific objectives with effectiveness, efficiency and satisfaction in a specific use context. Usability means focusing on users.</a:t>
            </a:r>
            <a:endParaRPr lang="es-ES" sz="1200" kern="1200" dirty="0">
              <a:solidFill>
                <a:schemeClr val="tx1"/>
              </a:solidFill>
              <a:effectLst/>
              <a:latin typeface="Gill Sans" charset="0"/>
              <a:ea typeface="+mn-ea"/>
              <a:cs typeface="+mn-cs"/>
            </a:endParaRPr>
          </a:p>
          <a:p>
            <a:pPr lvl="0"/>
            <a:endParaRPr lang="en-US" sz="1200" noProof="0" dirty="0"/>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2933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r>
              <a:rPr lang="es-ES" altLang="pl-PL" dirty="0"/>
              <a:t>At </a:t>
            </a:r>
            <a:r>
              <a:rPr lang="es-ES" altLang="pl-PL" dirty="0" err="1"/>
              <a:t>this</a:t>
            </a:r>
            <a:r>
              <a:rPr lang="es-ES" altLang="pl-PL" dirty="0"/>
              <a:t> </a:t>
            </a:r>
            <a:r>
              <a:rPr lang="es-ES" altLang="pl-PL" dirty="0" err="1"/>
              <a:t>slide</a:t>
            </a:r>
            <a:r>
              <a:rPr lang="es-ES" altLang="pl-PL" dirty="0"/>
              <a:t> and </a:t>
            </a:r>
            <a:r>
              <a:rPr lang="es-ES" altLang="pl-PL"/>
              <a:t>following </a:t>
            </a:r>
            <a:r>
              <a:rPr lang="es-ES" altLang="pl-PL" dirty="0" err="1"/>
              <a:t>you</a:t>
            </a:r>
            <a:r>
              <a:rPr lang="es-ES" altLang="pl-PL" dirty="0"/>
              <a:t> can </a:t>
            </a:r>
            <a:r>
              <a:rPr lang="es-ES" altLang="pl-PL" dirty="0" err="1"/>
              <a:t>see</a:t>
            </a:r>
            <a:r>
              <a:rPr lang="es-ES" altLang="pl-PL" dirty="0"/>
              <a:t> </a:t>
            </a:r>
            <a:r>
              <a:rPr lang="es-ES" altLang="pl-PL" dirty="0" err="1"/>
              <a:t>some</a:t>
            </a:r>
            <a:r>
              <a:rPr lang="es-ES" altLang="pl-PL" dirty="0"/>
              <a:t> </a:t>
            </a:r>
            <a:r>
              <a:rPr lang="es-ES" altLang="pl-PL" dirty="0" err="1"/>
              <a:t>examples</a:t>
            </a:r>
            <a:r>
              <a:rPr lang="es-ES" altLang="pl-PL" dirty="0"/>
              <a:t> </a:t>
            </a:r>
            <a:r>
              <a:rPr lang="es-ES" altLang="pl-PL" dirty="0" err="1"/>
              <a:t>of</a:t>
            </a:r>
            <a:r>
              <a:rPr lang="es-ES" altLang="pl-PL" dirty="0"/>
              <a:t> </a:t>
            </a:r>
            <a:r>
              <a:rPr lang="es-ES" altLang="pl-PL" dirty="0" err="1"/>
              <a:t>biomechanical</a:t>
            </a:r>
            <a:r>
              <a:rPr lang="es-ES" altLang="pl-PL" dirty="0"/>
              <a:t> </a:t>
            </a:r>
            <a:r>
              <a:rPr lang="es-ES" altLang="pl-PL" dirty="0" err="1"/>
              <a:t>assesment</a:t>
            </a:r>
            <a:r>
              <a:rPr lang="es-ES" altLang="pl-PL" dirty="0"/>
              <a:t> </a:t>
            </a:r>
            <a:r>
              <a:rPr lang="es-ES" altLang="pl-PL" dirty="0" err="1"/>
              <a:t>aplication</a:t>
            </a:r>
            <a:r>
              <a:rPr lang="es-ES" altLang="pl-PL" dirty="0"/>
              <a:t>.</a:t>
            </a: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3777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64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46453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9022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773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A biomechanical assessment test is a complementary test done by means of biomechanical techniques. It should be used in different contexts. For example, It is used as a complementary test for functional evaluation in a clinical context, to either enhance performance or reduce the injury risk a in a sportive context, for job evaluation in a occupational context or for investigation in this different fields of knowledge.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200" kern="1200" dirty="0">
              <a:solidFill>
                <a:schemeClr val="tx1"/>
              </a:solidFill>
              <a:effectLst/>
              <a:latin typeface="Gill Sans"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Figure 1</a:t>
            </a:r>
            <a:r>
              <a:rPr lang="en-GB" sz="1200" kern="1200" dirty="0">
                <a:solidFill>
                  <a:schemeClr val="tx1"/>
                </a:solidFill>
                <a:effectLst/>
                <a:latin typeface="Gill Sans" charset="0"/>
                <a:ea typeface="+mn-ea"/>
                <a:cs typeface="+mn-cs"/>
              </a:rPr>
              <a:t> shows images from different biomechanical assessment tests in a clinical context.</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34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dirty="0"/>
              <a:t>In these images there are other examples of biomechanical tests commonly used in the clinical setting: gait assessment, lifting of loads for assessment of the lumbar spine or assessment of isometric grip strength.</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113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The elements in a biomechanical assessment test are:</a:t>
            </a:r>
          </a:p>
          <a:p>
            <a:r>
              <a:rPr lang="en-GB" sz="1200" kern="1200" dirty="0">
                <a:solidFill>
                  <a:schemeClr val="tx1"/>
                </a:solidFill>
                <a:effectLst/>
                <a:latin typeface="Gill Sans" charset="0"/>
                <a:ea typeface="+mn-ea"/>
                <a:cs typeface="+mn-cs"/>
              </a:rPr>
              <a:t>• What function, activity or gesture is subject to assessment.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What instrumental technique it is based on.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What assessment protocol has been used.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What results it provides, in what units and with what data analysis techniques have been obtained.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Existence of standardized criteria for interpretation.</a:t>
            </a:r>
            <a:endParaRPr lang="en-US" sz="1200" kern="1200" dirty="0">
              <a:solidFill>
                <a:schemeClr val="tx1"/>
              </a:solidFill>
              <a:effectLst/>
              <a:latin typeface="Gill Sans" charset="0"/>
              <a:ea typeface="+mn-ea"/>
              <a:cs typeface="+mn-cs"/>
            </a:endParaRPr>
          </a:p>
          <a:p>
            <a:r>
              <a:rPr lang="en-US" sz="1200" kern="1200" dirty="0">
                <a:solidFill>
                  <a:schemeClr val="tx1"/>
                </a:solidFill>
                <a:effectLst/>
                <a:latin typeface="Gill Sans" charset="0"/>
                <a:ea typeface="+mn-ea"/>
                <a:cs typeface="+mn-cs"/>
              </a:rPr>
              <a:t>Usually everything is collected in a report</a:t>
            </a:r>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352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For example, gait analysis (activity is gait) by means of force platform, photogrammetry and surface electromyography (all of them are biomechanical measurement techniques) during walking in a straight line at spontaneous speed (protocol). It provides dynamical, kinematical and physiological parameters like ground reaction forces in Newtons, range of motion in lower limbs in degrees or gait velocity in meters per second and muscle activation patterns (results) that can be compared with normal data from a non-impaired population (standardized criteria for interpretation).  </a:t>
            </a: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3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pPr marL="0" indent="0">
              <a:buFont typeface="Arial" panose="020B0604020202020204" pitchFamily="34" charset="0"/>
              <a:buNone/>
            </a:pPr>
            <a:r>
              <a:rPr lang="en-GB" sz="1200" kern="1200" dirty="0">
                <a:solidFill>
                  <a:schemeClr val="tx1"/>
                </a:solidFill>
                <a:effectLst/>
                <a:latin typeface="Gill Sans" charset="0"/>
                <a:ea typeface="+mn-ea"/>
                <a:cs typeface="+mn-cs"/>
              </a:rPr>
              <a:t>Another example is Grip strength analysis (function is hand strength) by means of a dynamometer (biomechanical measurement technique) during one second of maximum hand strength (protocol). It provides maximum strength in Newtons (results) than can be compared with normal data from non-impaired population (standardized criteria for interpretation).</a:t>
            </a:r>
            <a:endParaRPr lang="en-U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21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In this image, the type of results provided by the analysis with a force platform are presented in some detail. </a:t>
            </a:r>
            <a:r>
              <a:rPr lang="en-GB" sz="1200" kern="1200" dirty="0">
                <a:solidFill>
                  <a:schemeClr val="tx1"/>
                </a:solidFill>
                <a:effectLst/>
                <a:latin typeface="Gill Sans" charset="0"/>
                <a:ea typeface="+mn-ea"/>
                <a:cs typeface="+mn-cs"/>
              </a:rPr>
              <a:t>It provides graphical and numerical results than be compared with normal data.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The upper right graph represents the pattern of forces during support in its three anteroposterior, mediolateral and vertical components) for the right (orange) and left (purple) support. Asymmetry is observed.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mn-ea"/>
                <a:cs typeface="+mn-cs"/>
              </a:rPr>
              <a:t>The graphs below show each of those three components of force compared to a reference standard.</a:t>
            </a:r>
            <a:endParaRPr lang="en-GB"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Gill Sans" charset="0"/>
                <a:ea typeface="+mn-ea"/>
                <a:cs typeface="+mn-cs"/>
              </a:rPr>
              <a:t>It can be used in evolutionary control after an injury to the lower limb, to plan rehabilitation treatments, such as orthotics or botulinum toxin infiltration or for evaluation of return to work</a:t>
            </a:r>
            <a:endParaRPr lang="en-U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174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Gill Sans" charset="0"/>
                <a:ea typeface="+mn-ea"/>
                <a:cs typeface="+mn-cs"/>
              </a:rPr>
              <a:t>There is some heterogeneity regarding the procedures used, despite this fact, functional evaluation with biomechanical tests is widespread in the clinical field. The most widely used biomechanical tests in the clinical context, classified according to their purpose of assessment and instrumental technique, are: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Assessment of activities of daily living. Some examples are walk, sit to stand, lift loads or move an object by means of force plates and/or movement analysis techniques.</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Balance function assessment, using computerized </a:t>
            </a:r>
            <a:r>
              <a:rPr lang="en-GB" sz="1200" kern="1200" dirty="0" err="1">
                <a:solidFill>
                  <a:schemeClr val="tx1"/>
                </a:solidFill>
                <a:effectLst/>
                <a:latin typeface="Gill Sans" charset="0"/>
                <a:ea typeface="+mn-ea"/>
                <a:cs typeface="+mn-cs"/>
              </a:rPr>
              <a:t>posturography</a:t>
            </a:r>
            <a:r>
              <a:rPr lang="en-GB" sz="1200" kern="1200" dirty="0">
                <a:solidFill>
                  <a:schemeClr val="tx1"/>
                </a:solidFill>
                <a:effectLst/>
                <a:latin typeface="Gill Sans" charset="0"/>
                <a:ea typeface="+mn-ea"/>
                <a:cs typeface="+mn-cs"/>
              </a:rPr>
              <a:t>, based on force analysis technique.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Assessment of mobility in upper, lower and spinal limbs, through movement analysis techniques. </a:t>
            </a:r>
            <a:endParaRPr lang="en-U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 Strength assessment in upper, lower and spinal limbs, using force analysis techniques. </a:t>
            </a: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Each test provides results in different units. But mostly, biomechanical tests are aimed at informing about the assessed function and it is common for the results to be expressed compared to reference standards.</a:t>
            </a:r>
          </a:p>
          <a:p>
            <a:endParaRPr lang="en-GB" sz="1200" kern="1200" dirty="0">
              <a:solidFill>
                <a:schemeClr val="tx1"/>
              </a:solidFill>
              <a:effectLst/>
              <a:latin typeface="Gill Sans" charset="0"/>
              <a:ea typeface="+mn-ea"/>
              <a:cs typeface="+mn-cs"/>
            </a:endParaRPr>
          </a:p>
          <a:p>
            <a:r>
              <a:rPr lang="en-US" sz="1200" kern="1200" dirty="0">
                <a:solidFill>
                  <a:schemeClr val="tx1"/>
                </a:solidFill>
                <a:effectLst/>
                <a:latin typeface="Gill Sans" charset="0"/>
                <a:ea typeface="+mn-ea"/>
                <a:cs typeface="+mn-cs"/>
              </a:rPr>
              <a:t>Let's see some examples on video.</a:t>
            </a:r>
            <a:endParaRPr lang="en-GB"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Biomechanical tests are used as a complementary test in the assessment of patients with involvement of the musculoskeletal system or balance function and its main applications are:</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Evolutionary control.</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Treatment planning.</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Assessment of the work capacity of a worker</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Assessment of bodily harm.</a:t>
            </a:r>
            <a:endParaRPr lang="en-US" sz="1200" kern="1200" dirty="0">
              <a:solidFill>
                <a:schemeClr val="tx1"/>
              </a:solidFill>
              <a:effectLst/>
              <a:latin typeface="Gill Sans" charset="0"/>
              <a:ea typeface="+mn-ea"/>
              <a:cs typeface="+mn-cs"/>
            </a:endParaRPr>
          </a:p>
          <a:p>
            <a:pPr lvl="0"/>
            <a:r>
              <a:rPr lang="en-GB" sz="1200" kern="1200" dirty="0">
                <a:solidFill>
                  <a:schemeClr val="tx1"/>
                </a:solidFill>
                <a:effectLst/>
                <a:latin typeface="Gill Sans" charset="0"/>
                <a:ea typeface="+mn-ea"/>
                <a:cs typeface="+mn-cs"/>
              </a:rPr>
              <a:t>Medical-legal expertise.</a:t>
            </a:r>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600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115089924@N02/1606867464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15089924@N02/16068674648"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publicdomainpictures.net/view-image.php?image=209460&amp;picture=doctor" TargetMode="External"/><Relationship Id="rId5" Type="http://schemas.openxmlformats.org/officeDocument/2006/relationships/image" Target="../media/image28.jpg"/><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aitpost.2018.06.187"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6.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8.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76875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MODULE BIOMECHANICS FOUNDATIONS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Didactic Unit F: REQUIREMENTS OF A BIOMECHANICAL ASSESSMENT SYSTEM. CONCEPTS OF VALIDITY, RELIABILITY AND ACCURACY</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F1. What features should an appropriate biomechanical assessment system count on?</a:t>
            </a:r>
          </a:p>
        </p:txBody>
      </p:sp>
      <p:pic>
        <p:nvPicPr>
          <p:cNvPr id="2" name="Imagen 1">
            <a:extLst>
              <a:ext uri="{FF2B5EF4-FFF2-40B4-BE49-F238E27FC236}">
                <a16:creationId xmlns:a16="http://schemas.microsoft.com/office/drawing/2014/main" id="{6B716517-879D-4F4A-AB25-4AA35DB599A0}"/>
              </a:ext>
            </a:extLst>
          </p:cNvPr>
          <p:cNvPicPr>
            <a:picLocks noChangeAspect="1"/>
          </p:cNvPicPr>
          <p:nvPr/>
        </p:nvPicPr>
        <p:blipFill>
          <a:blip r:embed="rId2"/>
          <a:stretch>
            <a:fillRect/>
          </a:stretch>
        </p:blipFill>
        <p:spPr>
          <a:xfrm>
            <a:off x="1311187" y="3321120"/>
            <a:ext cx="6521626" cy="215760"/>
          </a:xfrm>
          <a:prstGeom prst="rect">
            <a:avLst/>
          </a:prstGeom>
        </p:spPr>
      </p:pic>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Elements in a biomechanical assessment 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Imagen 11">
            <a:extLst>
              <a:ext uri="{FF2B5EF4-FFF2-40B4-BE49-F238E27FC236}">
                <a16:creationId xmlns:a16="http://schemas.microsoft.com/office/drawing/2014/main" id="{1112A171-5E08-4ECD-ACF6-5D68DED138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657" y="1943249"/>
            <a:ext cx="6052820" cy="3867150"/>
          </a:xfrm>
          <a:prstGeom prst="rect">
            <a:avLst/>
          </a:prstGeom>
          <a:noFill/>
        </p:spPr>
      </p:pic>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4">
            <a:extLst>
              <a:ext uri="{28A0092B-C50C-407E-A947-70E740481C1C}">
                <a14:useLocalDpi xmlns:a14="http://schemas.microsoft.com/office/drawing/2010/main" val="0"/>
              </a:ext>
            </a:extLst>
          </a:blip>
          <a:srcRect r="8240"/>
          <a:stretch/>
        </p:blipFill>
        <p:spPr>
          <a:xfrm>
            <a:off x="395536" y="1844824"/>
            <a:ext cx="3201478" cy="2324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00473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Common biomechanical tests in the clinical context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Images corresponding to different biomechanical assessment tests. </a:t>
            </a:r>
            <a:r>
              <a:rPr lang="en-US" sz="2000" b="0" dirty="0">
                <a:solidFill>
                  <a:srgbClr val="333399">
                    <a:lumMod val="75000"/>
                  </a:srgbClr>
                </a:solidFill>
              </a:rPr>
              <a:t>lifting of loads for assessment of the lumbar spine or gait assessment</a:t>
            </a:r>
            <a:endParaRPr lang="es-ES" sz="2000" b="0" dirty="0">
              <a:solidFill>
                <a:srgbClr val="333399">
                  <a:lumMod val="75000"/>
                </a:srgbClr>
              </a:solidFill>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3933728954"/>
              </p:ext>
            </p:extLst>
          </p:nvPr>
        </p:nvGraphicFramePr>
        <p:xfrm>
          <a:off x="1115616" y="1885280"/>
          <a:ext cx="691276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1066756"/>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dirty="0" err="1"/>
              <a:t>Assessment</a:t>
            </a:r>
            <a:r>
              <a:rPr lang="es-ES" dirty="0"/>
              <a:t> </a:t>
            </a:r>
            <a:r>
              <a:rPr lang="es-ES" dirty="0" err="1"/>
              <a:t>of</a:t>
            </a:r>
            <a:r>
              <a:rPr lang="es-ES" dirty="0"/>
              <a:t> </a:t>
            </a:r>
            <a:r>
              <a:rPr lang="es-ES" dirty="0" err="1"/>
              <a:t>activities</a:t>
            </a:r>
            <a:r>
              <a:rPr lang="es-ES" dirty="0"/>
              <a:t> </a:t>
            </a:r>
            <a:r>
              <a:rPr lang="es-ES" dirty="0" err="1"/>
              <a:t>of</a:t>
            </a:r>
            <a:r>
              <a:rPr lang="es-ES" dirty="0"/>
              <a:t> </a:t>
            </a:r>
            <a:r>
              <a:rPr lang="es-ES" dirty="0" err="1"/>
              <a:t>daily</a:t>
            </a:r>
            <a:r>
              <a:rPr lang="es-ES" dirty="0"/>
              <a:t> living: </a:t>
            </a:r>
            <a:br>
              <a:rPr lang="es-ES" dirty="0"/>
            </a:br>
            <a:r>
              <a:rPr lang="es-ES" dirty="0"/>
              <a:t>Dynamic </a:t>
            </a:r>
            <a:r>
              <a:rPr lang="es-ES" dirty="0" err="1"/>
              <a:t>gait</a:t>
            </a:r>
            <a:r>
              <a:rPr lang="es-ES" dirty="0"/>
              <a:t> </a:t>
            </a:r>
            <a:r>
              <a:rPr lang="es-ES" dirty="0" err="1"/>
              <a:t>assessment</a:t>
            </a:r>
            <a:endParaRPr lang="es-ES" dirty="0"/>
          </a:p>
        </p:txBody>
      </p:sp>
      <p:pic>
        <p:nvPicPr>
          <p:cNvPr id="2" name="Gait kinetic">
            <a:hlinkClick r:id="" action="ppaction://media"/>
            <a:extLst>
              <a:ext uri="{FF2B5EF4-FFF2-40B4-BE49-F238E27FC236}">
                <a16:creationId xmlns:a16="http://schemas.microsoft.com/office/drawing/2014/main" id="{62D7DB06-BBF6-4B8B-B59A-8A7B191B97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499" y="1841603"/>
            <a:ext cx="7200901" cy="4050507"/>
          </a:xfrm>
          <a:prstGeom prst="rect">
            <a:avLst/>
          </a:prstGeom>
        </p:spPr>
      </p:pic>
    </p:spTree>
    <p:extLst>
      <p:ext uri="{BB962C8B-B14F-4D97-AF65-F5344CB8AC3E}">
        <p14:creationId xmlns:p14="http://schemas.microsoft.com/office/powerpoint/2010/main" val="3481960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dirty="0" err="1"/>
              <a:t>Assessment</a:t>
            </a:r>
            <a:r>
              <a:rPr lang="es-ES" dirty="0"/>
              <a:t> </a:t>
            </a:r>
            <a:r>
              <a:rPr lang="es-ES" dirty="0" err="1"/>
              <a:t>of</a:t>
            </a:r>
            <a:r>
              <a:rPr lang="es-ES" dirty="0"/>
              <a:t> </a:t>
            </a:r>
            <a:r>
              <a:rPr lang="es-ES" dirty="0" err="1"/>
              <a:t>activities</a:t>
            </a:r>
            <a:r>
              <a:rPr lang="es-ES" dirty="0"/>
              <a:t> </a:t>
            </a:r>
            <a:r>
              <a:rPr lang="es-ES" dirty="0" err="1"/>
              <a:t>of</a:t>
            </a:r>
            <a:r>
              <a:rPr lang="es-ES" dirty="0"/>
              <a:t> </a:t>
            </a:r>
            <a:r>
              <a:rPr lang="es-ES" dirty="0" err="1"/>
              <a:t>daily</a:t>
            </a:r>
            <a:r>
              <a:rPr lang="es-ES" dirty="0"/>
              <a:t> living: </a:t>
            </a:r>
            <a:br>
              <a:rPr lang="es-ES" dirty="0"/>
            </a:br>
            <a:r>
              <a:rPr lang="es-ES" dirty="0"/>
              <a:t>Dynamic and </a:t>
            </a:r>
            <a:r>
              <a:rPr lang="es-ES" dirty="0" err="1"/>
              <a:t>kinematic</a:t>
            </a:r>
            <a:r>
              <a:rPr lang="es-ES" dirty="0"/>
              <a:t> </a:t>
            </a:r>
            <a:r>
              <a:rPr lang="es-ES" dirty="0" err="1"/>
              <a:t>assessment</a:t>
            </a:r>
            <a:r>
              <a:rPr lang="es-ES" dirty="0"/>
              <a:t> </a:t>
            </a:r>
            <a:r>
              <a:rPr lang="es-ES" dirty="0" err="1"/>
              <a:t>of</a:t>
            </a:r>
            <a:r>
              <a:rPr lang="es-ES" dirty="0"/>
              <a:t> </a:t>
            </a:r>
            <a:r>
              <a:rPr lang="es-ES" dirty="0" err="1"/>
              <a:t>rising</a:t>
            </a:r>
            <a:r>
              <a:rPr lang="es-ES" dirty="0"/>
              <a:t> </a:t>
            </a:r>
            <a:r>
              <a:rPr lang="es-ES" dirty="0" err="1"/>
              <a:t>from</a:t>
            </a:r>
            <a:r>
              <a:rPr lang="es-ES" dirty="0"/>
              <a:t> a </a:t>
            </a:r>
            <a:r>
              <a:rPr lang="es-ES" dirty="0" err="1"/>
              <a:t>chair</a:t>
            </a:r>
            <a:endParaRPr lang="es-ES" dirty="0"/>
          </a:p>
        </p:txBody>
      </p:sp>
      <p:pic>
        <p:nvPicPr>
          <p:cNvPr id="2" name="Lumbar chair">
            <a:hlinkClick r:id="" action="ppaction://media"/>
            <a:extLst>
              <a:ext uri="{FF2B5EF4-FFF2-40B4-BE49-F238E27FC236}">
                <a16:creationId xmlns:a16="http://schemas.microsoft.com/office/drawing/2014/main" id="{EA5A357F-F3F5-4776-9260-B31A5018D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5646" y="2204864"/>
            <a:ext cx="6752708" cy="3798398"/>
          </a:xfrm>
          <a:prstGeom prst="rect">
            <a:avLst/>
          </a:prstGeom>
        </p:spPr>
      </p:pic>
    </p:spTree>
    <p:extLst>
      <p:ext uri="{BB962C8B-B14F-4D97-AF65-F5344CB8AC3E}">
        <p14:creationId xmlns:p14="http://schemas.microsoft.com/office/powerpoint/2010/main" val="24904976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50" y="836712"/>
            <a:ext cx="7200900" cy="604837"/>
          </a:xfrm>
        </p:spPr>
        <p:txBody>
          <a:bodyPr/>
          <a:lstStyle/>
          <a:p>
            <a:r>
              <a:rPr lang="es-ES" dirty="0" err="1"/>
              <a:t>Assessment</a:t>
            </a:r>
            <a:r>
              <a:rPr lang="es-ES" dirty="0"/>
              <a:t> </a:t>
            </a:r>
            <a:r>
              <a:rPr lang="es-ES" dirty="0" err="1"/>
              <a:t>of</a:t>
            </a:r>
            <a:r>
              <a:rPr lang="es-ES" dirty="0"/>
              <a:t> </a:t>
            </a:r>
            <a:r>
              <a:rPr lang="es-ES" dirty="0" err="1"/>
              <a:t>activities</a:t>
            </a:r>
            <a:r>
              <a:rPr lang="es-ES" dirty="0"/>
              <a:t> </a:t>
            </a:r>
            <a:r>
              <a:rPr lang="es-ES" dirty="0" err="1"/>
              <a:t>of</a:t>
            </a:r>
            <a:r>
              <a:rPr lang="es-ES" dirty="0"/>
              <a:t> </a:t>
            </a:r>
            <a:r>
              <a:rPr lang="es-ES" dirty="0" err="1"/>
              <a:t>daily</a:t>
            </a:r>
            <a:r>
              <a:rPr lang="es-ES" dirty="0"/>
              <a:t> living: </a:t>
            </a:r>
            <a:br>
              <a:rPr lang="es-ES" dirty="0"/>
            </a:br>
            <a:r>
              <a:rPr lang="es-ES" dirty="0" err="1"/>
              <a:t>Kinematic</a:t>
            </a:r>
            <a:r>
              <a:rPr lang="es-ES" dirty="0"/>
              <a:t> </a:t>
            </a:r>
            <a:r>
              <a:rPr lang="es-ES" dirty="0" err="1"/>
              <a:t>assessment</a:t>
            </a:r>
            <a:r>
              <a:rPr lang="es-ES" dirty="0"/>
              <a:t> </a:t>
            </a:r>
            <a:r>
              <a:rPr lang="es-ES" dirty="0" err="1"/>
              <a:t>of</a:t>
            </a:r>
            <a:r>
              <a:rPr lang="es-ES" dirty="0"/>
              <a:t> </a:t>
            </a:r>
            <a:r>
              <a:rPr lang="es-ES" dirty="0" err="1"/>
              <a:t>shoulder</a:t>
            </a:r>
            <a:r>
              <a:rPr lang="es-ES" dirty="0"/>
              <a:t> </a:t>
            </a:r>
            <a:r>
              <a:rPr lang="es-ES" dirty="0" err="1"/>
              <a:t>while</a:t>
            </a:r>
            <a:r>
              <a:rPr lang="es-ES" dirty="0"/>
              <a:t> lifting a </a:t>
            </a:r>
            <a:r>
              <a:rPr lang="es-ES" dirty="0" err="1"/>
              <a:t>weight</a:t>
            </a:r>
            <a:endParaRPr lang="es-ES" dirty="0"/>
          </a:p>
        </p:txBody>
      </p:sp>
      <p:pic>
        <p:nvPicPr>
          <p:cNvPr id="3" name="SHOULDER">
            <a:hlinkClick r:id="" action="ppaction://media"/>
            <a:extLst>
              <a:ext uri="{FF2B5EF4-FFF2-40B4-BE49-F238E27FC236}">
                <a16:creationId xmlns:a16="http://schemas.microsoft.com/office/drawing/2014/main" id="{FE9038D4-2658-45A5-AEEE-2CA800292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2023461"/>
            <a:ext cx="6945040" cy="3906586"/>
          </a:xfrm>
          <a:prstGeom prst="rect">
            <a:avLst/>
          </a:prstGeom>
        </p:spPr>
      </p:pic>
    </p:spTree>
    <p:extLst>
      <p:ext uri="{BB962C8B-B14F-4D97-AF65-F5344CB8AC3E}">
        <p14:creationId xmlns:p14="http://schemas.microsoft.com/office/powerpoint/2010/main" val="20661296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dirty="0"/>
              <a:t>Balance </a:t>
            </a:r>
            <a:r>
              <a:rPr lang="es-ES" dirty="0" err="1"/>
              <a:t>function</a:t>
            </a:r>
            <a:r>
              <a:rPr lang="es-ES" dirty="0"/>
              <a:t> </a:t>
            </a:r>
            <a:r>
              <a:rPr lang="es-ES" dirty="0" err="1"/>
              <a:t>assessment</a:t>
            </a:r>
            <a:r>
              <a:rPr lang="es-ES" dirty="0"/>
              <a:t> </a:t>
            </a:r>
            <a:r>
              <a:rPr lang="es-ES" dirty="0" err="1"/>
              <a:t>using</a:t>
            </a:r>
            <a:r>
              <a:rPr lang="es-ES" dirty="0"/>
              <a:t> </a:t>
            </a:r>
            <a:r>
              <a:rPr lang="es-ES" dirty="0" err="1"/>
              <a:t>force</a:t>
            </a:r>
            <a:r>
              <a:rPr lang="es-ES" dirty="0"/>
              <a:t> </a:t>
            </a:r>
            <a:r>
              <a:rPr lang="es-ES" dirty="0" err="1"/>
              <a:t>plates</a:t>
            </a:r>
            <a:endParaRPr lang="es-ES" dirty="0"/>
          </a:p>
        </p:txBody>
      </p:sp>
      <p:pic>
        <p:nvPicPr>
          <p:cNvPr id="2" name="SVE">
            <a:hlinkClick r:id="" action="ppaction://media"/>
            <a:extLst>
              <a:ext uri="{FF2B5EF4-FFF2-40B4-BE49-F238E27FC236}">
                <a16:creationId xmlns:a16="http://schemas.microsoft.com/office/drawing/2014/main" id="{0564B638-EE3D-4FEA-9965-E4A0EE02ED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832" y="1772816"/>
            <a:ext cx="7595568" cy="4272507"/>
          </a:xfrm>
          <a:prstGeom prst="rect">
            <a:avLst/>
          </a:prstGeom>
        </p:spPr>
      </p:pic>
    </p:spTree>
    <p:extLst>
      <p:ext uri="{BB962C8B-B14F-4D97-AF65-F5344CB8AC3E}">
        <p14:creationId xmlns:p14="http://schemas.microsoft.com/office/powerpoint/2010/main" val="428595574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Common biomechanical tests in other contexts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2468818438"/>
              </p:ext>
            </p:extLst>
          </p:nvPr>
        </p:nvGraphicFramePr>
        <p:xfrm>
          <a:off x="539552" y="1935971"/>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2543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B62A2B-FB3E-47F5-BFB5-5AB54BBFF5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2509" y="1080011"/>
            <a:ext cx="3485045" cy="482453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GB" dirty="0"/>
              <a:t>Biomechanical assessment tests in different contexts.</a:t>
            </a:r>
            <a:br>
              <a:rPr lang="en-GB" dirty="0"/>
            </a:br>
            <a:r>
              <a:rPr lang="en-GB" dirty="0"/>
              <a:t>Let´s look for examples.</a:t>
            </a:r>
            <a:endParaRPr lang="es-ES" dirty="0"/>
          </a:p>
        </p:txBody>
      </p:sp>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4" tooltip="https://www.flickr.com/photos/115089924@N02/16068674648"/>
              </a:rPr>
              <a:t>Esta foto</a:t>
            </a:r>
            <a:r>
              <a:rPr lang="es-ES" sz="900"/>
              <a:t> de Autor desconocido está bajo licencia </a:t>
            </a:r>
            <a:r>
              <a:rPr lang="es-ES" sz="900">
                <a:hlinkClick r:id="rId5" tooltip="https://creativecommons.org/licenses/by/3.0/"/>
              </a:rPr>
              <a:t>CC BY</a:t>
            </a:r>
            <a:endParaRPr lang="es-ES" sz="900"/>
          </a:p>
        </p:txBody>
      </p:sp>
    </p:spTree>
    <p:extLst>
      <p:ext uri="{BB962C8B-B14F-4D97-AF65-F5344CB8AC3E}">
        <p14:creationId xmlns:p14="http://schemas.microsoft.com/office/powerpoint/2010/main" val="2548918836"/>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lvl="0"/>
            <a:r>
              <a:rPr lang="en-GB" dirty="0"/>
              <a:t>Requirements of biomechanical tests </a:t>
            </a:r>
            <a:endParaRPr lang="es-ES" dirty="0"/>
          </a:p>
        </p:txBody>
      </p:sp>
    </p:spTree>
    <p:extLst>
      <p:ext uri="{BB962C8B-B14F-4D97-AF65-F5344CB8AC3E}">
        <p14:creationId xmlns:p14="http://schemas.microsoft.com/office/powerpoint/2010/main" val="3226498116"/>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Requirements of biomechanical tests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4147584536"/>
              </p:ext>
            </p:extLst>
          </p:nvPr>
        </p:nvGraphicFramePr>
        <p:xfrm>
          <a:off x="2339752" y="1772816"/>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0254"/>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200" b="1"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OBJECTIVES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755774" y="2441575"/>
            <a:ext cx="7704658" cy="1631216"/>
          </a:xfrm>
          <a:prstGeom prst="rect">
            <a:avLst/>
          </a:prstGeom>
        </p:spPr>
        <p:txBody>
          <a:bodyPr wrap="square">
            <a:spAutoFit/>
          </a:bodyPr>
          <a:lstStyle/>
          <a:p>
            <a:pPr marL="457200" lvl="0" indent="-457200">
              <a:buFont typeface="+mj-lt"/>
              <a:buAutoNum type="arabicPeriod"/>
              <a:defRPr/>
            </a:pPr>
            <a:r>
              <a:rPr lang="en-US" sz="2000" b="0" dirty="0">
                <a:solidFill>
                  <a:srgbClr val="333399">
                    <a:lumMod val="75000"/>
                  </a:srgbClr>
                </a:solidFill>
              </a:rPr>
              <a:t>Explain what is a biomechanical assessment test and its main applications in different contexts.</a:t>
            </a:r>
          </a:p>
          <a:p>
            <a:pPr marL="457200" lvl="0" indent="-457200">
              <a:buFont typeface="+mj-lt"/>
              <a:buAutoNum type="arabicPeriod"/>
              <a:defRPr/>
            </a:pPr>
            <a:r>
              <a:rPr lang="en-US" sz="2000" b="0" dirty="0">
                <a:solidFill>
                  <a:srgbClr val="333399">
                    <a:lumMod val="75000"/>
                  </a:srgbClr>
                </a:solidFill>
              </a:rPr>
              <a:t>Briefly introduce its main requirements: VALIDITY, RELIABILITY and USABILITY.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3" tooltip="https://www.flickr.com/photos/115089924@N02/16068674648"/>
              </a:rPr>
              <a:t>Esta foto</a:t>
            </a:r>
            <a:r>
              <a:rPr lang="es-ES" sz="900"/>
              <a:t> de Autor desconocido está bajo licencia </a:t>
            </a:r>
            <a:r>
              <a:rPr lang="es-ES" sz="900">
                <a:hlinkClick r:id="rId4" tooltip="https://creativecommons.org/licenses/by/3.0/"/>
              </a:rPr>
              <a:t>CC BY</a:t>
            </a:r>
            <a:endParaRPr lang="es-ES" sz="900"/>
          </a:p>
        </p:txBody>
      </p:sp>
      <p:pic>
        <p:nvPicPr>
          <p:cNvPr id="6" name="Imagen 5">
            <a:extLst>
              <a:ext uri="{FF2B5EF4-FFF2-40B4-BE49-F238E27FC236}">
                <a16:creationId xmlns:a16="http://schemas.microsoft.com/office/drawing/2014/main" id="{BA9178BD-1BA4-4984-9BE4-4FFC7491887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9512" y="1383486"/>
            <a:ext cx="4042067" cy="449378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2304256"/>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US" dirty="0"/>
              <a:t>We will try to understand these three concepts with bad and good examples</a:t>
            </a:r>
            <a:r>
              <a:rPr lang="en-GB" dirty="0"/>
              <a:t>.</a:t>
            </a:r>
            <a:endParaRPr lang="es-ES" dirty="0"/>
          </a:p>
        </p:txBody>
      </p:sp>
    </p:spTree>
    <p:extLst>
      <p:ext uri="{BB962C8B-B14F-4D97-AF65-F5344CB8AC3E}">
        <p14:creationId xmlns:p14="http://schemas.microsoft.com/office/powerpoint/2010/main" val="1479823169"/>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n-GB" dirty="0"/>
              <a:t>Grip strength assessment with a thermometer?</a:t>
            </a:r>
            <a:br>
              <a:rPr lang="es-ES" dirty="0"/>
            </a:br>
            <a:endParaRPr lang="es-ES" dirty="0"/>
          </a:p>
        </p:txBody>
      </p:sp>
      <p:pic>
        <p:nvPicPr>
          <p:cNvPr id="5" name="Imagen 4" descr="C:\Users\mavibro\AppData\Local\Microsoft\Windows\INetCache\Content.MSO\C1DED5.tmp">
            <a:extLst>
              <a:ext uri="{FF2B5EF4-FFF2-40B4-BE49-F238E27FC236}">
                <a16:creationId xmlns:a16="http://schemas.microsoft.com/office/drawing/2014/main" id="{A81C28C3-2028-45F7-8821-A7A82842D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493191"/>
            <a:ext cx="3837929" cy="2554545"/>
          </a:xfrm>
          <a:prstGeom prst="rect">
            <a:avLst/>
          </a:prstGeom>
          <a:noFill/>
          <a:ln>
            <a:noFill/>
          </a:ln>
        </p:spPr>
      </p:pic>
      <p:sp>
        <p:nvSpPr>
          <p:cNvPr id="6" name="CuadroTexto 5">
            <a:extLst>
              <a:ext uri="{FF2B5EF4-FFF2-40B4-BE49-F238E27FC236}">
                <a16:creationId xmlns:a16="http://schemas.microsoft.com/office/drawing/2014/main" id="{322D8E4F-D89C-44C7-BAE6-6023C9087E21}"/>
              </a:ext>
            </a:extLst>
          </p:cNvPr>
          <p:cNvSpPr txBox="1"/>
          <p:nvPr/>
        </p:nvSpPr>
        <p:spPr>
          <a:xfrm>
            <a:off x="4694514" y="2493191"/>
            <a:ext cx="3569638" cy="2554545"/>
          </a:xfrm>
          <a:prstGeom prst="rect">
            <a:avLst/>
          </a:prstGeom>
          <a:noFill/>
        </p:spPr>
        <p:txBody>
          <a:bodyPr wrap="square" rtlCol="0">
            <a:spAutoFit/>
          </a:bodyPr>
          <a:lstStyle/>
          <a:p>
            <a:r>
              <a:rPr lang="en-US" sz="2000" b="0" dirty="0">
                <a:solidFill>
                  <a:srgbClr val="333399">
                    <a:lumMod val="75000"/>
                  </a:srgbClr>
                </a:solidFill>
              </a:rPr>
              <a:t>If you use a thermometer for grip strength assessment…</a:t>
            </a:r>
          </a:p>
          <a:p>
            <a:endParaRPr lang="en-US" sz="2000" b="0" dirty="0">
              <a:solidFill>
                <a:srgbClr val="333399">
                  <a:lumMod val="75000"/>
                </a:srgbClr>
              </a:solidFill>
            </a:endParaRPr>
          </a:p>
          <a:p>
            <a:pPr lvl="1"/>
            <a:r>
              <a:rPr lang="en-US" sz="2000" b="0" dirty="0">
                <a:solidFill>
                  <a:srgbClr val="333399">
                    <a:lumMod val="75000"/>
                  </a:srgbClr>
                </a:solidFill>
              </a:rPr>
              <a:t>Are you performing a </a:t>
            </a:r>
            <a:r>
              <a:rPr lang="en-US" sz="2000" dirty="0">
                <a:solidFill>
                  <a:srgbClr val="333399">
                    <a:lumMod val="75000"/>
                  </a:srgbClr>
                </a:solidFill>
              </a:rPr>
              <a:t>reliable</a:t>
            </a:r>
            <a:r>
              <a:rPr lang="en-US" sz="2000" b="0" dirty="0">
                <a:solidFill>
                  <a:srgbClr val="333399">
                    <a:lumMod val="75000"/>
                  </a:srgbClr>
                </a:solidFill>
              </a:rPr>
              <a:t> measurement?</a:t>
            </a:r>
          </a:p>
          <a:p>
            <a:pPr lvl="1"/>
            <a:endParaRPr lang="en-US" sz="2000" b="0" dirty="0">
              <a:solidFill>
                <a:srgbClr val="333399">
                  <a:lumMod val="75000"/>
                </a:srgbClr>
              </a:solidFill>
            </a:endParaRPr>
          </a:p>
          <a:p>
            <a:pPr lvl="1"/>
            <a:r>
              <a:rPr lang="en-US" sz="2000" b="0" dirty="0">
                <a:solidFill>
                  <a:srgbClr val="333399">
                    <a:lumMod val="75000"/>
                  </a:srgbClr>
                </a:solidFill>
              </a:rPr>
              <a:t>Are you performing a </a:t>
            </a:r>
            <a:r>
              <a:rPr lang="en-US" sz="2000" dirty="0">
                <a:solidFill>
                  <a:srgbClr val="333399">
                    <a:lumMod val="75000"/>
                  </a:srgbClr>
                </a:solidFill>
              </a:rPr>
              <a:t>valid</a:t>
            </a:r>
            <a:r>
              <a:rPr lang="en-US" sz="2000" b="0" dirty="0">
                <a:solidFill>
                  <a:srgbClr val="333399">
                    <a:lumMod val="75000"/>
                  </a:srgbClr>
                </a:solidFill>
              </a:rPr>
              <a:t> measurement?</a:t>
            </a:r>
          </a:p>
        </p:txBody>
      </p:sp>
    </p:spTree>
    <p:extLst>
      <p:ext uri="{BB962C8B-B14F-4D97-AF65-F5344CB8AC3E}">
        <p14:creationId xmlns:p14="http://schemas.microsoft.com/office/powerpoint/2010/main" val="3702607186"/>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n-GB" dirty="0"/>
              <a:t>Grip strength assessment with a hand dynamometer?</a:t>
            </a:r>
            <a:br>
              <a:rPr lang="es-ES" dirty="0"/>
            </a:br>
            <a:endParaRPr lang="es-ES" dirty="0"/>
          </a:p>
        </p:txBody>
      </p:sp>
      <p:sp>
        <p:nvSpPr>
          <p:cNvPr id="6" name="CuadroTexto 5">
            <a:extLst>
              <a:ext uri="{FF2B5EF4-FFF2-40B4-BE49-F238E27FC236}">
                <a16:creationId xmlns:a16="http://schemas.microsoft.com/office/drawing/2014/main" id="{322D8E4F-D89C-44C7-BAE6-6023C9087E21}"/>
              </a:ext>
            </a:extLst>
          </p:cNvPr>
          <p:cNvSpPr txBox="1"/>
          <p:nvPr/>
        </p:nvSpPr>
        <p:spPr>
          <a:xfrm>
            <a:off x="4694514" y="2204864"/>
            <a:ext cx="3569638" cy="4093428"/>
          </a:xfrm>
          <a:prstGeom prst="rect">
            <a:avLst/>
          </a:prstGeom>
          <a:noFill/>
        </p:spPr>
        <p:txBody>
          <a:bodyPr wrap="square" rtlCol="0">
            <a:spAutoFit/>
          </a:bodyPr>
          <a:lstStyle/>
          <a:p>
            <a:r>
              <a:rPr lang="en-US" sz="2000" b="0" dirty="0">
                <a:solidFill>
                  <a:srgbClr val="333399">
                    <a:lumMod val="75000"/>
                  </a:srgbClr>
                </a:solidFill>
              </a:rPr>
              <a:t>If you use a hand dynamometer for grip strength assessment…</a:t>
            </a:r>
          </a:p>
          <a:p>
            <a:endParaRPr lang="en-US" sz="2000" b="0" dirty="0">
              <a:solidFill>
                <a:srgbClr val="333399">
                  <a:lumMod val="75000"/>
                </a:srgbClr>
              </a:solidFill>
            </a:endParaRPr>
          </a:p>
          <a:p>
            <a:pPr lvl="1"/>
            <a:r>
              <a:rPr lang="en-US" sz="2000" b="0" dirty="0">
                <a:solidFill>
                  <a:srgbClr val="333399">
                    <a:lumMod val="75000"/>
                  </a:srgbClr>
                </a:solidFill>
              </a:rPr>
              <a:t>Are you performing a </a:t>
            </a:r>
            <a:r>
              <a:rPr lang="en-US" sz="2000" dirty="0">
                <a:solidFill>
                  <a:srgbClr val="333399">
                    <a:lumMod val="75000"/>
                  </a:srgbClr>
                </a:solidFill>
              </a:rPr>
              <a:t>reliable</a:t>
            </a:r>
            <a:r>
              <a:rPr lang="en-US" sz="2000" b="0" dirty="0">
                <a:solidFill>
                  <a:srgbClr val="333399">
                    <a:lumMod val="75000"/>
                  </a:srgbClr>
                </a:solidFill>
              </a:rPr>
              <a:t> measurement?</a:t>
            </a:r>
          </a:p>
          <a:p>
            <a:pPr lvl="1"/>
            <a:endParaRPr lang="en-US" sz="2000" b="0" dirty="0">
              <a:solidFill>
                <a:srgbClr val="333399">
                  <a:lumMod val="75000"/>
                </a:srgbClr>
              </a:solidFill>
            </a:endParaRPr>
          </a:p>
          <a:p>
            <a:pPr lvl="1"/>
            <a:r>
              <a:rPr lang="en-US" sz="2000" b="0" dirty="0">
                <a:solidFill>
                  <a:srgbClr val="333399">
                    <a:lumMod val="75000"/>
                  </a:srgbClr>
                </a:solidFill>
              </a:rPr>
              <a:t>Are you performing a </a:t>
            </a:r>
            <a:r>
              <a:rPr lang="en-US" sz="2000" dirty="0">
                <a:solidFill>
                  <a:srgbClr val="333399">
                    <a:lumMod val="75000"/>
                  </a:srgbClr>
                </a:solidFill>
              </a:rPr>
              <a:t>valid</a:t>
            </a:r>
            <a:r>
              <a:rPr lang="en-US" sz="2000" b="0" dirty="0">
                <a:solidFill>
                  <a:srgbClr val="333399">
                    <a:lumMod val="75000"/>
                  </a:srgbClr>
                </a:solidFill>
              </a:rPr>
              <a:t> measurement?</a:t>
            </a:r>
          </a:p>
          <a:p>
            <a:pPr lvl="1"/>
            <a:endParaRPr lang="en-US" sz="2000" b="0" dirty="0">
              <a:solidFill>
                <a:srgbClr val="333399">
                  <a:lumMod val="75000"/>
                </a:srgbClr>
              </a:solidFill>
            </a:endParaRPr>
          </a:p>
          <a:p>
            <a:pPr lvl="1"/>
            <a:r>
              <a:rPr lang="en-US" sz="2000" b="0" dirty="0">
                <a:solidFill>
                  <a:srgbClr val="333399">
                    <a:lumMod val="75000"/>
                  </a:srgbClr>
                </a:solidFill>
              </a:rPr>
              <a:t>Are you performing a </a:t>
            </a:r>
            <a:r>
              <a:rPr lang="en-US" sz="2000" dirty="0">
                <a:solidFill>
                  <a:srgbClr val="333399">
                    <a:lumMod val="75000"/>
                  </a:srgbClr>
                </a:solidFill>
              </a:rPr>
              <a:t>usable </a:t>
            </a:r>
            <a:r>
              <a:rPr lang="en-US" sz="2000" b="0" dirty="0">
                <a:solidFill>
                  <a:srgbClr val="333399">
                    <a:lumMod val="75000"/>
                  </a:srgbClr>
                </a:solidFill>
              </a:rPr>
              <a:t>measurement?</a:t>
            </a:r>
          </a:p>
          <a:p>
            <a:pPr lvl="1"/>
            <a:endParaRPr lang="en-US" sz="2000" b="0" dirty="0">
              <a:solidFill>
                <a:srgbClr val="333399">
                  <a:lumMod val="75000"/>
                </a:srgbClr>
              </a:solidFill>
            </a:endParaRPr>
          </a:p>
        </p:txBody>
      </p:sp>
      <p:pic>
        <p:nvPicPr>
          <p:cNvPr id="7" name="Imagen 6">
            <a:extLst>
              <a:ext uri="{FF2B5EF4-FFF2-40B4-BE49-F238E27FC236}">
                <a16:creationId xmlns:a16="http://schemas.microsoft.com/office/drawing/2014/main" id="{B6F608B5-76C0-4177-A844-E30D2902AB57}"/>
              </a:ext>
            </a:extLst>
          </p:cNvPr>
          <p:cNvPicPr>
            <a:picLocks noChangeAspect="1"/>
          </p:cNvPicPr>
          <p:nvPr/>
        </p:nvPicPr>
        <p:blipFill rotWithShape="1">
          <a:blip r:embed="rId3">
            <a:extLst>
              <a:ext uri="{28A0092B-C50C-407E-A947-70E740481C1C}">
                <a14:useLocalDpi xmlns:a14="http://schemas.microsoft.com/office/drawing/2010/main" val="0"/>
              </a:ext>
            </a:extLst>
          </a:blip>
          <a:srcRect b="2856"/>
          <a:stretch/>
        </p:blipFill>
        <p:spPr>
          <a:xfrm>
            <a:off x="971500" y="2780929"/>
            <a:ext cx="3291928"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902775"/>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KEY IDEAS 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477875"/>
          </a:xfrm>
          <a:prstGeom prst="rect">
            <a:avLst/>
          </a:prstGeom>
        </p:spPr>
        <p:txBody>
          <a:bodyPr wrap="square">
            <a:spAutoFit/>
          </a:bodyPr>
          <a:lstStyle/>
          <a:p>
            <a:pPr marL="342900" indent="-342900">
              <a:buFont typeface="Arial" panose="020B0604020202020204" pitchFamily="34" charset="0"/>
              <a:buChar char="•"/>
              <a:defRPr/>
            </a:pPr>
            <a:r>
              <a:rPr lang="en-US" sz="2000" b="0" dirty="0">
                <a:solidFill>
                  <a:schemeClr val="accent2">
                    <a:lumMod val="75000"/>
                  </a:schemeClr>
                </a:solidFill>
              </a:rPr>
              <a:t>A biomechanical assessment test is a complementary test done by means of biomechanical techniques and it should be used in different contexts.</a:t>
            </a:r>
          </a:p>
          <a:p>
            <a:pPr marL="342900" indent="-342900">
              <a:buFont typeface="Arial" panose="020B0604020202020204" pitchFamily="34" charset="0"/>
              <a:buChar char="•"/>
              <a:defRPr/>
            </a:pPr>
            <a:r>
              <a:rPr lang="en-US" sz="2000" b="0" dirty="0">
                <a:solidFill>
                  <a:schemeClr val="accent2">
                    <a:lumMod val="75000"/>
                  </a:schemeClr>
                </a:solidFill>
              </a:rPr>
              <a:t>There are different biomechanical assessment tests, the elements that determine them are: </a:t>
            </a:r>
          </a:p>
          <a:p>
            <a:pPr marL="800100" lvl="1" indent="-342900">
              <a:buFont typeface="Arial" panose="020B0604020202020204" pitchFamily="34" charset="0"/>
              <a:buChar char="•"/>
              <a:defRPr/>
            </a:pPr>
            <a:r>
              <a:rPr lang="en-US" sz="2000" b="0" dirty="0">
                <a:solidFill>
                  <a:schemeClr val="accent2">
                    <a:lumMod val="75000"/>
                  </a:schemeClr>
                </a:solidFill>
              </a:rPr>
              <a:t>What function, activity or gesture is subject to assessment. </a:t>
            </a:r>
          </a:p>
          <a:p>
            <a:pPr marL="800100" lvl="1" indent="-342900">
              <a:buFont typeface="Arial" panose="020B0604020202020204" pitchFamily="34" charset="0"/>
              <a:buChar char="•"/>
              <a:defRPr/>
            </a:pPr>
            <a:r>
              <a:rPr lang="en-US" sz="2000" b="0" dirty="0">
                <a:solidFill>
                  <a:schemeClr val="accent2">
                    <a:lumMod val="75000"/>
                  </a:schemeClr>
                </a:solidFill>
              </a:rPr>
              <a:t>What instrumental technique it is based on. </a:t>
            </a:r>
          </a:p>
          <a:p>
            <a:pPr marL="800100" lvl="1" indent="-342900">
              <a:buFont typeface="Arial" panose="020B0604020202020204" pitchFamily="34" charset="0"/>
              <a:buChar char="•"/>
              <a:defRPr/>
            </a:pPr>
            <a:r>
              <a:rPr lang="en-US" sz="2000" b="0" dirty="0">
                <a:solidFill>
                  <a:schemeClr val="accent2">
                    <a:lumMod val="75000"/>
                  </a:schemeClr>
                </a:solidFill>
              </a:rPr>
              <a:t>What assessment protocol has been used. </a:t>
            </a:r>
          </a:p>
          <a:p>
            <a:pPr marL="800100" lvl="1" indent="-342900">
              <a:buFont typeface="Arial" panose="020B0604020202020204" pitchFamily="34" charset="0"/>
              <a:buChar char="•"/>
              <a:defRPr/>
            </a:pPr>
            <a:r>
              <a:rPr lang="en-US" sz="2000" b="0" dirty="0">
                <a:solidFill>
                  <a:schemeClr val="accent2">
                    <a:lumMod val="75000"/>
                  </a:schemeClr>
                </a:solidFill>
              </a:rPr>
              <a:t>What results it provides, in what units and with what data analysis techniques have been obtained. </a:t>
            </a:r>
          </a:p>
          <a:p>
            <a:pPr marL="800100" lvl="1" indent="-342900">
              <a:buFont typeface="Arial" panose="020B0604020202020204" pitchFamily="34" charset="0"/>
              <a:buChar char="•"/>
              <a:defRPr/>
            </a:pPr>
            <a:r>
              <a:rPr lang="en-US" sz="2000" b="0" dirty="0">
                <a:solidFill>
                  <a:schemeClr val="accent2">
                    <a:lumMod val="75000"/>
                  </a:schemeClr>
                </a:solidFill>
              </a:rPr>
              <a:t>Existence of standardized criteria for interpretation.</a:t>
            </a:r>
          </a:p>
        </p:txBody>
      </p:sp>
    </p:spTree>
    <p:extLst>
      <p:ext uri="{BB962C8B-B14F-4D97-AF65-F5344CB8AC3E}">
        <p14:creationId xmlns:p14="http://schemas.microsoft.com/office/powerpoint/2010/main" val="3191212342"/>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KEY IDEAS 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093428"/>
          </a:xfrm>
          <a:prstGeom prst="rect">
            <a:avLst/>
          </a:prstGeom>
        </p:spPr>
        <p:txBody>
          <a:bodyPr wrap="square">
            <a:spAutoFit/>
          </a:bodyPr>
          <a:lstStyle/>
          <a:p>
            <a:pPr marL="342900" indent="-342900">
              <a:buFont typeface="Arial" panose="020B0604020202020204" pitchFamily="34" charset="0"/>
              <a:buChar char="•"/>
              <a:defRPr/>
            </a:pPr>
            <a:r>
              <a:rPr lang="en-US" sz="2000" b="0" dirty="0">
                <a:solidFill>
                  <a:schemeClr val="accent2">
                    <a:lumMod val="75000"/>
                  </a:schemeClr>
                </a:solidFill>
              </a:rPr>
              <a:t>There is some heterogeneity regarding the procedures used, despite this fact, functional evaluation with biomechanical tests is widespread in the clinical field. The most widely used biomechanical tests in the clinical context, classified according to their purpose of assessment and instrumental technique, are: </a:t>
            </a:r>
          </a:p>
          <a:p>
            <a:pPr marL="800100" lvl="1" indent="-342900">
              <a:buFont typeface="Arial" panose="020B0604020202020204" pitchFamily="34" charset="0"/>
              <a:buChar char="•"/>
              <a:defRPr/>
            </a:pPr>
            <a:r>
              <a:rPr lang="en-US" sz="2000" b="0" dirty="0">
                <a:solidFill>
                  <a:schemeClr val="accent2">
                    <a:lumMod val="75000"/>
                  </a:schemeClr>
                </a:solidFill>
              </a:rPr>
              <a:t>Assessment of activities of daily living. </a:t>
            </a:r>
          </a:p>
          <a:p>
            <a:pPr marL="800100" lvl="1" indent="-342900">
              <a:buFont typeface="Arial" panose="020B0604020202020204" pitchFamily="34" charset="0"/>
              <a:buChar char="•"/>
              <a:defRPr/>
            </a:pPr>
            <a:r>
              <a:rPr lang="en-US" sz="2000" b="0" dirty="0">
                <a:solidFill>
                  <a:schemeClr val="accent2">
                    <a:lumMod val="75000"/>
                  </a:schemeClr>
                </a:solidFill>
              </a:rPr>
              <a:t>Balance function assessment. </a:t>
            </a:r>
          </a:p>
          <a:p>
            <a:pPr marL="800100" lvl="1" indent="-342900">
              <a:buFont typeface="Arial" panose="020B0604020202020204" pitchFamily="34" charset="0"/>
              <a:buChar char="•"/>
              <a:defRPr/>
            </a:pPr>
            <a:r>
              <a:rPr lang="en-US" sz="2000" b="0" dirty="0">
                <a:solidFill>
                  <a:schemeClr val="accent2">
                    <a:lumMod val="75000"/>
                  </a:schemeClr>
                </a:solidFill>
              </a:rPr>
              <a:t>Assessment of mobility in upper, lower and spinal limbs. </a:t>
            </a:r>
          </a:p>
          <a:p>
            <a:pPr marL="800100" lvl="1" indent="-342900">
              <a:buFont typeface="Arial" panose="020B0604020202020204" pitchFamily="34" charset="0"/>
              <a:buChar char="•"/>
              <a:defRPr/>
            </a:pPr>
            <a:r>
              <a:rPr lang="en-US" sz="2000" b="0" dirty="0">
                <a:solidFill>
                  <a:schemeClr val="accent2">
                    <a:lumMod val="75000"/>
                  </a:schemeClr>
                </a:solidFill>
              </a:rPr>
              <a:t>Strength assessment in upper, lower and spinal limbs.</a:t>
            </a:r>
          </a:p>
          <a:p>
            <a:pPr marL="342900" indent="-342900">
              <a:buFont typeface="Arial" panose="020B0604020202020204" pitchFamily="34" charset="0"/>
              <a:buChar char="•"/>
              <a:defRPr/>
            </a:pPr>
            <a:r>
              <a:rPr lang="en-US" sz="2000" b="0" dirty="0">
                <a:solidFill>
                  <a:schemeClr val="accent2">
                    <a:lumMod val="75000"/>
                  </a:schemeClr>
                </a:solidFill>
              </a:rPr>
              <a:t>Biomechanical tests are also used in sportive, ergonomic or investigation contexts.</a:t>
            </a:r>
          </a:p>
          <a:p>
            <a:pPr marL="342900" indent="-342900">
              <a:buFont typeface="Arial" panose="020B0604020202020204" pitchFamily="34" charset="0"/>
              <a:buChar char="•"/>
              <a:defRPr/>
            </a:pPr>
            <a:r>
              <a:rPr lang="en-US" sz="2000" b="0" dirty="0">
                <a:solidFill>
                  <a:schemeClr val="accent2">
                    <a:lumMod val="75000"/>
                  </a:schemeClr>
                </a:solidFill>
              </a:rPr>
              <a:t>The fundamental criteria that must be met by biomechanical assessment techniques are validity, reliability and usability..</a:t>
            </a:r>
          </a:p>
        </p:txBody>
      </p:sp>
    </p:spTree>
    <p:extLst>
      <p:ext uri="{BB962C8B-B14F-4D97-AF65-F5344CB8AC3E}">
        <p14:creationId xmlns:p14="http://schemas.microsoft.com/office/powerpoint/2010/main" val="275968266"/>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REFERENCES</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5732338"/>
          </a:xfrm>
          <a:prstGeom prst="rect">
            <a:avLst/>
          </a:prstGeom>
        </p:spPr>
        <p:txBody>
          <a:bodyPr wrap="square">
            <a:spAutoFit/>
          </a:bodyPr>
          <a:lstStyle/>
          <a:p>
            <a:pPr>
              <a:spcBef>
                <a:spcPts val="1200"/>
              </a:spcBef>
              <a:defRPr/>
            </a:pPr>
            <a:r>
              <a:rPr lang="pl-PL" sz="1400" b="0" i="1" dirty="0">
                <a:solidFill>
                  <a:schemeClr val="accent2">
                    <a:lumMod val="75000"/>
                  </a:schemeClr>
                </a:solidFill>
              </a:rPr>
              <a:t>Baker R, Esquenazi A, Benedetti MG, Desloovere K. Gait analysis: clinical facts. Eur J Phys Rehabil Med. 2016 Aug;52(4):560-74.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Bausá, R., Dalmau, A., Barrachina, J., Peydro, M.F. Kinetic gait analysis in sequels of hindfoot injuries. Preliminary results. Foot and Ankle Surgery, 2007; 13(2) 63-66.</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Buldt AK, Allan JJ, Landorf KB, Menz HB. The relationship between foot posture and plantar pressure during walking in adults: A systematic review. GaitPosture. 2018 May;62:56-67. doi: 10.1016/j.gaitpost.2018.02.026. Epub 2018 Feb 23.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Medina Ripoll E, Peydro MF, Pedrero JF, López-Pascual J. Personalized vs Average normal patterns to identify pathological motion. Gait and Posture (2018), </a:t>
            </a:r>
            <a:r>
              <a:rPr lang="pl-PL" sz="1400" b="0" i="1" dirty="0">
                <a:solidFill>
                  <a:schemeClr val="accent2">
                    <a:lumMod val="75000"/>
                  </a:schemeClr>
                </a:solidFill>
                <a:hlinkClick r:id="rId3">
                  <a:extLst>
                    <a:ext uri="{A12FA001-AC4F-418D-AE19-62706E023703}">
                      <ahyp:hlinkClr xmlns:ahyp="http://schemas.microsoft.com/office/drawing/2018/hyperlinkcolor" val="tx"/>
                    </a:ext>
                  </a:extLst>
                </a:hlinkClick>
              </a:rPr>
              <a:t>https://doi.org/10.1016/j.gaitpost.2018.06.187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Page, A.; Belda Lois, J.M., Garrido Jaén, D.J., Prat, J. Neck motion patterns in wiplash-associated disorders: Quantifying variability and spontaneity of movement. Clinical Biomechanics, 2011, Clinical Biomechanics 26: 29–34.</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Cabeza Ruiz, R., García Massó, X., Centeno Prada, R.A., Beas Jiménez, J.D., Colado, J.C., González, L.M.  Time and frequency analysis of the static balance in young adults with Down syndrome. Gait and Posture, 2010: 33; 23 – 28</a:t>
            </a:r>
            <a:endParaRPr lang="es-ES" sz="1400" b="0" i="1" dirty="0">
              <a:solidFill>
                <a:schemeClr val="accent2">
                  <a:lumMod val="75000"/>
                </a:schemeClr>
              </a:solidFill>
            </a:endParaRPr>
          </a:p>
          <a:p>
            <a:pPr>
              <a:spcBef>
                <a:spcPts val="1200"/>
              </a:spcBef>
              <a:defRPr/>
            </a:pPr>
            <a:endParaRPr lang="es-E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27223683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REFERENCES 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255011"/>
          </a:xfrm>
          <a:prstGeom prst="rect">
            <a:avLst/>
          </a:prstGeom>
        </p:spPr>
        <p:txBody>
          <a:bodyPr wrap="square">
            <a:spAutoFit/>
          </a:bodyPr>
          <a:lstStyle/>
          <a:p>
            <a:pPr>
              <a:spcBef>
                <a:spcPts val="1200"/>
              </a:spcBef>
              <a:defRPr/>
            </a:pPr>
            <a:r>
              <a:rPr lang="pl-PL" sz="1400" b="0" i="1" dirty="0">
                <a:solidFill>
                  <a:schemeClr val="accent2">
                    <a:lumMod val="75000"/>
                  </a:schemeClr>
                </a:solidFill>
              </a:rPr>
              <a:t>Cofré Lizama LE, Khan F, Lee PV, Galea MP. The use of laboratory gait analysis for understanding gait deterioration in people with multiple sclerosis. Mult Scler. 2016; 22(14):1768-1776.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De Rosario, H., Vivas, M.J., Sinovas, I., Page, A. Relationship between neck motion and selfreported pain in patients with whiplash-associated disorders during the acute phase. Musculoeskeletal Science and Practice, 2018; 38: 23 – 29</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Herrera Ligero, C., Garcés Pérez, L., Vivas Broseta, M.J., Sinovas Alonso, I. Functional assessment in a case of meniscopathy. Usefulness of an application to evaluate gait, singlelimb support and the climb and descent of stairs in front of isolated gait studies in the biomechanical characterization of the knee. Gait and Posture, http://dx.doi.org/10.1016/j.gaitpost.2017.06.467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Hollander K, Zech A, Rahlf AL, Orendurff MS, Stebbins J, Heidt C. The relationship between static and dynamic foot posture and running biomechanics: A systematic review and meta-analysis. Gait Posture. 2019 Jul;72:109-122. doi: 10.1016/j.gaitpost.2019.05.031. Epub 2019 Jun 1. PMID: 31195310.</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Jukka Kosonen, Juha-Pekka Kulmala, Erich Müller, Janne Avela, Effects of medially posted insoles on foot and lower limb mechanics across walking and running in overpronating men. Journal of Biomechanics, 2017; 54: 58-63</a:t>
            </a:r>
            <a:endParaRPr lang="es-E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838930316"/>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REFERENCES III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470455"/>
          </a:xfrm>
          <a:prstGeom prst="rect">
            <a:avLst/>
          </a:prstGeom>
        </p:spPr>
        <p:txBody>
          <a:bodyPr wrap="square">
            <a:spAutoFit/>
          </a:bodyPr>
          <a:lstStyle/>
          <a:p>
            <a:pPr>
              <a:spcBef>
                <a:spcPts val="1200"/>
              </a:spcBef>
              <a:defRPr/>
            </a:pPr>
            <a:r>
              <a:rPr lang="pl-PL" sz="1400" b="0" i="1" dirty="0">
                <a:solidFill>
                  <a:schemeClr val="accent2">
                    <a:lumMod val="75000"/>
                  </a:schemeClr>
                </a:solidFill>
              </a:rPr>
              <a:t>Lafuente, R., Belda, J.M., Sánchez Lacuesta, J., Soler, C., Poveda, R., Prat, J. Quantitative assessment of gait deviation: contribution to the objective mesurement of disability. Gait and Posture, 2000; 11(3): 191 – 19</a:t>
            </a:r>
          </a:p>
          <a:p>
            <a:pPr>
              <a:spcBef>
                <a:spcPts val="1200"/>
              </a:spcBef>
              <a:defRPr/>
            </a:pPr>
            <a:r>
              <a:rPr lang="pl-PL" sz="1400" b="0" i="1" dirty="0">
                <a:solidFill>
                  <a:schemeClr val="accent2">
                    <a:lumMod val="75000"/>
                  </a:schemeClr>
                </a:solidFill>
              </a:rPr>
              <a:t>Lefèvre-Colau MM, Nguyen C, Palazzo C, Srour F, Paris G, Vuillemin V, Poiraudeau S, Roby-Brami A, Roren A. Kinematic patterns in normal and degenerative shoulders. Part II: Review of 3-D scapular kinematic patterns in patients with shoulder pain, and clinical implications. Ann Phys Rehabil Med. 2018 Jan;61(1):46-53. doi: 10.1016/j.rehab.2017.09.002. Epub 2017 Oct 5. PMID: 28987866.</a:t>
            </a:r>
          </a:p>
          <a:p>
            <a:pPr>
              <a:spcBef>
                <a:spcPts val="1200"/>
              </a:spcBef>
              <a:defRPr/>
            </a:pPr>
            <a:r>
              <a:rPr lang="pl-PL" sz="1400" b="0" i="1" dirty="0">
                <a:solidFill>
                  <a:schemeClr val="accent2">
                    <a:lumMod val="75000"/>
                  </a:schemeClr>
                </a:solidFill>
              </a:rPr>
              <a:t>López-Pascual, J., Page, A., Serra-Añó, P. Dynamic thoracohumeral kinematics are dependent upon the etiology of the shoulder injury. PLoS ONE 12(8): e0183954, https://doi.org/10.1371/journal.pone.0183954.</a:t>
            </a:r>
          </a:p>
          <a:p>
            <a:pPr>
              <a:spcBef>
                <a:spcPts val="1200"/>
              </a:spcBef>
              <a:defRPr/>
            </a:pPr>
            <a:r>
              <a:rPr lang="pl-PL" sz="1400" b="0" i="1" dirty="0">
                <a:solidFill>
                  <a:schemeClr val="accent2">
                    <a:lumMod val="75000"/>
                  </a:schemeClr>
                </a:solidFill>
              </a:rPr>
              <a:t>Malagelada, F., Amin del Carmen, V., Barke, S.J., Cano Guirao, LL., Cobo Pleguezuelos, E. The anterior mini-open approach for femeroacetabularr impingement: Gait and functional assessment at one year post-surgery. Annals of Physical and Rehabilitation Medicine, 2015; 58, (2): 60-65.</a:t>
            </a:r>
          </a:p>
          <a:p>
            <a:pPr>
              <a:spcBef>
                <a:spcPts val="1200"/>
              </a:spcBef>
              <a:defRPr/>
            </a:pPr>
            <a:r>
              <a:rPr lang="pl-PL" sz="1400" b="0" i="1" dirty="0">
                <a:solidFill>
                  <a:schemeClr val="accent2">
                    <a:lumMod val="75000"/>
                  </a:schemeClr>
                </a:solidFill>
              </a:rPr>
              <a:t>Papagiannis GI, Triantafyllou AI, Roumpelakis IM, Papagelopoulos PJ, Babis GC. Gait analysis methodology for the measurement of biomechanical parameters in total knee arthroplasties. A literature review. J Orthop. 2018 Feb 2;15(1):181-185.</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139146381"/>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REFERENCES IV</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039567"/>
          </a:xfrm>
          <a:prstGeom prst="rect">
            <a:avLst/>
          </a:prstGeom>
        </p:spPr>
        <p:txBody>
          <a:bodyPr wrap="square">
            <a:spAutoFit/>
          </a:bodyPr>
          <a:lstStyle/>
          <a:p>
            <a:pPr>
              <a:spcBef>
                <a:spcPts val="1200"/>
              </a:spcBef>
              <a:defRPr/>
            </a:pPr>
            <a:r>
              <a:rPr lang="pl-PL" sz="1400" b="0" i="1" dirty="0">
                <a:solidFill>
                  <a:schemeClr val="accent2">
                    <a:lumMod val="75000"/>
                  </a:schemeClr>
                </a:solidFill>
              </a:rPr>
              <a:t>Rowson S, Bland ML, Campolettano ET, Press JN, Rowson B, Smith JA, Sproule DW, Tyson AM, Duma SM. Biomechanical Perspectives on Concussion in Sport. Sports Med Arthrosc Rev. 2016 Sep;24(3):100-7. </a:t>
            </a:r>
          </a:p>
          <a:p>
            <a:pPr>
              <a:spcBef>
                <a:spcPts val="1200"/>
              </a:spcBef>
              <a:defRPr/>
            </a:pPr>
            <a:r>
              <a:rPr lang="pl-PL" sz="1400" b="0" i="1" dirty="0">
                <a:solidFill>
                  <a:schemeClr val="accent2">
                    <a:lumMod val="75000"/>
                  </a:schemeClr>
                </a:solidFill>
              </a:rPr>
              <a:t>Sánchez Zuriaga, D.; López Pascual, J; Garrido Jaén, D.; Peydro de Moya, M.F.; Prat Pastor, J.M. Reliability and validity of a new objective tool for low back pain functional assessment. Spine, 2011; 36(16): 1279 – 1288.</a:t>
            </a:r>
          </a:p>
          <a:p>
            <a:pPr>
              <a:spcBef>
                <a:spcPts val="1200"/>
              </a:spcBef>
              <a:defRPr/>
            </a:pPr>
            <a:r>
              <a:rPr lang="pl-PL" sz="1400" b="0" i="1" dirty="0">
                <a:solidFill>
                  <a:schemeClr val="accent2">
                    <a:lumMod val="75000"/>
                  </a:schemeClr>
                </a:solidFill>
              </a:rPr>
              <a:t>Sanchis-Alfonso, V., Torga-Spak, R., Cortés, A. Gait pattern normalization after lateral retinaculum reconstruction for iatrogenic medial patellar instability. The Knee, 2007; 14: 484-488.</a:t>
            </a:r>
          </a:p>
          <a:p>
            <a:pPr>
              <a:spcBef>
                <a:spcPts val="1200"/>
              </a:spcBef>
              <a:defRPr/>
            </a:pPr>
            <a:r>
              <a:rPr lang="pl-PL" sz="1400" b="0" i="1" dirty="0">
                <a:solidFill>
                  <a:schemeClr val="accent2">
                    <a:lumMod val="75000"/>
                  </a:schemeClr>
                </a:solidFill>
              </a:rPr>
              <a:t>Sanchis Alfonso; V., Baydal Bertomeu, J.M., Castelli, A., Montesinos Berry, E., Marín, S., Garrido Jaén, J.D. “Laboratory Evaluation of the Pivot Shift Phenomenon Using Kinetic Analysis: A Preliminary Study”. The Journal of Bone and Joint Surgery, American 2011; 93:1256-67. 31896 </a:t>
            </a:r>
          </a:p>
          <a:p>
            <a:pPr>
              <a:spcBef>
                <a:spcPts val="1200"/>
              </a:spcBef>
              <a:defRPr/>
            </a:pPr>
            <a:r>
              <a:rPr lang="pl-PL" sz="1400" b="0" i="1" dirty="0">
                <a:solidFill>
                  <a:schemeClr val="accent2">
                    <a:lumMod val="75000"/>
                  </a:schemeClr>
                </a:solidFill>
              </a:rPr>
              <a:t>Schrijvers JC, van den Noort JC, van der Esch M, Dekker J, Harlaar J. Objective parameters to measure (in)stability of the knee joint during gait: A review of literature. Gait Posture. 2019 May;70:235-253. doi: 10.1016/j.gaitpost.2019.03.016. Epub 2019 Mar 20. PMID: 30909003.</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598832991"/>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REFERENCES </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2223686"/>
          </a:xfrm>
          <a:prstGeom prst="rect">
            <a:avLst/>
          </a:prstGeom>
        </p:spPr>
        <p:txBody>
          <a:bodyPr wrap="square">
            <a:spAutoFit/>
          </a:bodyPr>
          <a:lstStyle/>
          <a:p>
            <a:pPr>
              <a:spcBef>
                <a:spcPts val="1200"/>
              </a:spcBef>
              <a:defRPr/>
            </a:pPr>
            <a:endParaRPr lang="pl-PL" sz="1400" b="0" i="1" dirty="0">
              <a:solidFill>
                <a:schemeClr val="accent2">
                  <a:lumMod val="75000"/>
                </a:schemeClr>
              </a:solidFill>
            </a:endParaRP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and Posture http://dx.doi.org/10.1016/j.gaitpost.2017.06.466</a:t>
            </a: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&amp; Posture, 2017; 57: 35</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454043940"/>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CLASS DEVELOPMENT</a:t>
            </a:r>
            <a:endParaRPr lang="en-US" sz="2400" b="0" dirty="0">
              <a:solidFill>
                <a:schemeClr val="accent2">
                  <a:lumMod val="75000"/>
                </a:schemeClr>
              </a:solidFill>
            </a:endParaRPr>
          </a:p>
        </p:txBody>
      </p:sp>
      <p:graphicFrame>
        <p:nvGraphicFramePr>
          <p:cNvPr id="3" name="Diagrama 2">
            <a:extLst>
              <a:ext uri="{FF2B5EF4-FFF2-40B4-BE49-F238E27FC236}">
                <a16:creationId xmlns:a16="http://schemas.microsoft.com/office/drawing/2014/main" id="{B096F75F-575C-4B8A-8D53-0D64FE3286F6}"/>
              </a:ext>
            </a:extLst>
          </p:cNvPr>
          <p:cNvGraphicFramePr/>
          <p:nvPr>
            <p:extLst>
              <p:ext uri="{D42A27DB-BD31-4B8C-83A1-F6EECF244321}">
                <p14:modId xmlns:p14="http://schemas.microsoft.com/office/powerpoint/2010/main" val="3909059848"/>
              </p:ext>
            </p:extLst>
          </p:nvPr>
        </p:nvGraphicFramePr>
        <p:xfrm>
          <a:off x="1524000" y="19572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402123"/>
      </p:ext>
    </p:extLst>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1B09407-D3BB-4DEB-99BC-939728ED0D11}"/>
              </a:ext>
            </a:extLst>
          </p:cNvPr>
          <p:cNvPicPr>
            <a:picLocks noChangeAspect="1"/>
          </p:cNvPicPr>
          <p:nvPr/>
        </p:nvPicPr>
        <p:blipFill>
          <a:blip r:embed="rId2"/>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228127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GB" dirty="0"/>
              <a:t>Biomechanical assessment tests in different contexts</a:t>
            </a:r>
            <a:endParaRPr lang="es-ES" dirty="0"/>
          </a:p>
        </p:txBody>
      </p:sp>
    </p:spTree>
    <p:extLst>
      <p:ext uri="{BB962C8B-B14F-4D97-AF65-F5344CB8AC3E}">
        <p14:creationId xmlns:p14="http://schemas.microsoft.com/office/powerpoint/2010/main" val="4134309087"/>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What a biomechanical test is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3" name="Imagen 12">
            <a:extLst>
              <a:ext uri="{FF2B5EF4-FFF2-40B4-BE49-F238E27FC236}">
                <a16:creationId xmlns:a16="http://schemas.microsoft.com/office/drawing/2014/main" id="{156F0311-EDF6-4CDA-9106-EA28D7862FDB}"/>
              </a:ext>
            </a:extLst>
          </p:cNvPr>
          <p:cNvPicPr/>
          <p:nvPr/>
        </p:nvPicPr>
        <p:blipFill>
          <a:blip r:embed="rId3">
            <a:extLst>
              <a:ext uri="{28A0092B-C50C-407E-A947-70E740481C1C}">
                <a14:useLocalDpi xmlns:a14="http://schemas.microsoft.com/office/drawing/2010/main" val="0"/>
              </a:ext>
            </a:extLst>
          </a:blip>
          <a:stretch>
            <a:fillRect/>
          </a:stretch>
        </p:blipFill>
        <p:spPr>
          <a:xfrm>
            <a:off x="611560" y="1951657"/>
            <a:ext cx="4710683" cy="3997623"/>
          </a:xfrm>
          <a:prstGeom prst="rect">
            <a:avLst/>
          </a:prstGeom>
        </p:spPr>
      </p:pic>
      <p:sp>
        <p:nvSpPr>
          <p:cNvPr id="8" name="CuadroTexto 7">
            <a:extLst>
              <a:ext uri="{FF2B5EF4-FFF2-40B4-BE49-F238E27FC236}">
                <a16:creationId xmlns:a16="http://schemas.microsoft.com/office/drawing/2014/main" id="{442D4E63-665A-475F-838C-C909EDF102CE}"/>
              </a:ext>
            </a:extLst>
          </p:cNvPr>
          <p:cNvSpPr txBox="1"/>
          <p:nvPr/>
        </p:nvSpPr>
        <p:spPr>
          <a:xfrm>
            <a:off x="5652120" y="2402070"/>
            <a:ext cx="3312368" cy="3170099"/>
          </a:xfrm>
          <a:prstGeom prst="rect">
            <a:avLst/>
          </a:prstGeom>
          <a:noFill/>
        </p:spPr>
        <p:txBody>
          <a:bodyPr wrap="square" rtlCol="0">
            <a:spAutoFit/>
          </a:bodyPr>
          <a:lstStyle/>
          <a:p>
            <a:r>
              <a:rPr lang="pl-PL" sz="2000" b="0" dirty="0">
                <a:solidFill>
                  <a:srgbClr val="333399">
                    <a:lumMod val="75000"/>
                  </a:srgbClr>
                </a:solidFill>
              </a:rPr>
              <a:t>Images corresponding to different biomechanical assessment tests. Cervical motion analysis with fotogrametry (A), hand grip strength analysis with a hand dynamometer and posturographic assessment with force platform (C), respectively</a:t>
            </a:r>
            <a:endParaRPr lang="es-ES" sz="2000" b="0" dirty="0">
              <a:solidFill>
                <a:srgbClr val="333399">
                  <a:lumMod val="75000"/>
                </a:srgbClr>
              </a:solidFill>
            </a:endParaRPr>
          </a:p>
        </p:txBody>
      </p:sp>
    </p:spTree>
    <p:extLst>
      <p:ext uri="{BB962C8B-B14F-4D97-AF65-F5344CB8AC3E}">
        <p14:creationId xmlns:p14="http://schemas.microsoft.com/office/powerpoint/2010/main" val="3847942259"/>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What a biomechanical test is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Imagen 4">
            <a:extLst>
              <a:ext uri="{FF2B5EF4-FFF2-40B4-BE49-F238E27FC236}">
                <a16:creationId xmlns:a16="http://schemas.microsoft.com/office/drawing/2014/main" id="{640C2692-906C-4DB0-886A-BCCF73D69518}"/>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4788024" y="2181499"/>
            <a:ext cx="2907637" cy="2111597"/>
          </a:xfrm>
          <a:prstGeom prst="rect">
            <a:avLst/>
          </a:prstGeom>
        </p:spPr>
      </p:pic>
      <p:pic>
        <p:nvPicPr>
          <p:cNvPr id="7" name="Imagen 6">
            <a:extLst>
              <a:ext uri="{FF2B5EF4-FFF2-40B4-BE49-F238E27FC236}">
                <a16:creationId xmlns:a16="http://schemas.microsoft.com/office/drawing/2014/main" id="{9625307F-B1A9-432D-A0FE-51B697B7302E}"/>
              </a:ext>
            </a:extLst>
          </p:cNvPr>
          <p:cNvPicPr>
            <a:picLocks noChangeAspect="1"/>
          </p:cNvPicPr>
          <p:nvPr/>
        </p:nvPicPr>
        <p:blipFill>
          <a:blip r:embed="rId4"/>
          <a:stretch>
            <a:fillRect/>
          </a:stretch>
        </p:blipFill>
        <p:spPr>
          <a:xfrm>
            <a:off x="1115616" y="2181499"/>
            <a:ext cx="3110672" cy="2111597"/>
          </a:xfrm>
          <a:prstGeom prst="rect">
            <a:avLst/>
          </a:prstGeom>
        </p:spPr>
      </p:pic>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Images corresponding to different biomechanical assessment tests. </a:t>
            </a:r>
            <a:r>
              <a:rPr lang="en-US" sz="2000" b="0" dirty="0">
                <a:solidFill>
                  <a:srgbClr val="333399">
                    <a:lumMod val="75000"/>
                  </a:srgbClr>
                </a:solidFill>
              </a:rPr>
              <a:t>lifting of loads for assessment of the lumbar spine or gait assessment</a:t>
            </a:r>
            <a:endParaRPr lang="es-ES" sz="2000" b="0" dirty="0">
              <a:solidFill>
                <a:srgbClr val="333399">
                  <a:lumMod val="75000"/>
                </a:srgbClr>
              </a:solidFill>
            </a:endParaRPr>
          </a:p>
        </p:txBody>
      </p:sp>
    </p:spTree>
    <p:extLst>
      <p:ext uri="{BB962C8B-B14F-4D97-AF65-F5344CB8AC3E}">
        <p14:creationId xmlns:p14="http://schemas.microsoft.com/office/powerpoint/2010/main" val="962189936"/>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Elements in a biomechanical assessment 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6"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4097931041"/>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59149"/>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Elements in a biomechanical assessment 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3231507" y="1975310"/>
            <a:ext cx="5372941" cy="3901962"/>
          </a:xfrm>
          <a:prstGeom prst="rect">
            <a:avLst/>
          </a:prstGeom>
          <a:ln>
            <a:noFill/>
          </a:ln>
          <a:effectLst>
            <a:outerShdw blurRad="292100" dist="139700" dir="2700000" algn="tl" rotWithShape="0">
              <a:srgbClr val="333333">
                <a:alpha val="65000"/>
              </a:srgbClr>
            </a:outerShdw>
          </a:effectLst>
        </p:spPr>
      </p:pic>
      <p:graphicFrame>
        <p:nvGraphicFramePr>
          <p:cNvPr id="11" name="Diagrama 10">
            <a:extLst>
              <a:ext uri="{FF2B5EF4-FFF2-40B4-BE49-F238E27FC236}">
                <a16:creationId xmlns:a16="http://schemas.microsoft.com/office/drawing/2014/main" id="{8DC43496-6E25-4F97-B4D5-290466577790}"/>
              </a:ext>
            </a:extLst>
          </p:cNvPr>
          <p:cNvGraphicFramePr/>
          <p:nvPr>
            <p:extLst>
              <p:ext uri="{D42A27DB-BD31-4B8C-83A1-F6EECF244321}">
                <p14:modId xmlns:p14="http://schemas.microsoft.com/office/powerpoint/2010/main" val="2276454590"/>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491716881"/>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662548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8AC85A-1A0E-40FA-B8CF-0D16554D0FD0}"/>
              </a:ext>
            </a:extLst>
          </p:cNvPr>
          <p:cNvPicPr>
            <a:picLocks noChangeAspect="1"/>
          </p:cNvPicPr>
          <p:nvPr/>
        </p:nvPicPr>
        <p:blipFill rotWithShape="1">
          <a:blip r:embed="rId3"/>
          <a:srcRect l="7007" t="10188" r="11661" b="14546"/>
          <a:stretch/>
        </p:blipFill>
        <p:spPr>
          <a:xfrm>
            <a:off x="4082668" y="2386387"/>
            <a:ext cx="4176465" cy="2980874"/>
          </a:xfrm>
          <a:prstGeom prst="rect">
            <a:avLst/>
          </a:prstGeom>
          <a:ln>
            <a:noFill/>
          </a:ln>
          <a:effectLst>
            <a:outerShdw blurRad="292100" dist="139700" dir="2700000" algn="tl" rotWithShape="0">
              <a:srgbClr val="333333">
                <a:alpha val="65000"/>
              </a:srgbClr>
            </a:outerShdw>
          </a:effectLst>
        </p:spPr>
      </p:pic>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Elements in a biomechanical assessment test</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8DC43496-6E25-4F97-B4D5-290466577790}"/>
              </a:ext>
            </a:extLst>
          </p:cNvPr>
          <p:cNvGraphicFramePr/>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3606888144"/>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42001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41045</TotalTime>
  <Pages>0</Pages>
  <Words>4591</Words>
  <Characters>0</Characters>
  <Application>Microsoft Office PowerPoint</Application>
  <PresentationFormat>Pokaz na ekranie (4:3)</PresentationFormat>
  <Lines>0</Lines>
  <Paragraphs>298</Paragraphs>
  <Slides>30</Slides>
  <Notes>27</Notes>
  <HiddenSlides>0</HiddenSlides>
  <MMClips>4</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30</vt:i4>
      </vt:variant>
    </vt:vector>
  </HeadingPairs>
  <TitlesOfParts>
    <vt:vector size="38" baseType="lpstr">
      <vt:lpstr>Arial</vt:lpstr>
      <vt:lpstr>Arial Bold</vt:lpstr>
      <vt:lpstr>Bradley Hand ITC</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Biomechanical assessment tests in different contexts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Assessment of activities of daily living:  Dynamic gait assessment</vt:lpstr>
      <vt:lpstr>Assessment of activities of daily living:  Dynamic and kinematic assessment of rising from a chair</vt:lpstr>
      <vt:lpstr>Assessment of activities of daily living:  Kinematic assessment of shoulder while lifting a weight</vt:lpstr>
      <vt:lpstr>Balance function assessment using force plates</vt:lpstr>
      <vt:lpstr>Prezentacja programu PowerPoint</vt:lpstr>
      <vt:lpstr>Biomechanical assessment tests in different contexts. Let´s look for examples.</vt:lpstr>
      <vt:lpstr>Requirements of biomechanical tests </vt:lpstr>
      <vt:lpstr>Prezentacja programu PowerPoint</vt:lpstr>
      <vt:lpstr>We will try to understand these three concepts with bad and good examples.</vt:lpstr>
      <vt:lpstr>Grip strength assessment with a thermometer? </vt:lpstr>
      <vt:lpstr>Grip strength assessment with a hand dynamometer?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1001</cp:revision>
  <cp:lastPrinted>2011-07-18T19:05:36Z</cp:lastPrinted>
  <dcterms:created xsi:type="dcterms:W3CDTF">2010-06-23T19:02:16Z</dcterms:created>
  <dcterms:modified xsi:type="dcterms:W3CDTF">2021-07-05T08:22:24Z</dcterms:modified>
</cp:coreProperties>
</file>