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34"/>
  </p:notesMasterIdLst>
  <p:handoutMasterIdLst>
    <p:handoutMasterId r:id="rId35"/>
  </p:handoutMasterIdLst>
  <p:sldIdLst>
    <p:sldId id="627" r:id="rId4"/>
    <p:sldId id="648" r:id="rId5"/>
    <p:sldId id="649" r:id="rId6"/>
    <p:sldId id="644" r:id="rId7"/>
    <p:sldId id="636" r:id="rId8"/>
    <p:sldId id="647" r:id="rId9"/>
    <p:sldId id="650" r:id="rId10"/>
    <p:sldId id="651" r:id="rId11"/>
    <p:sldId id="652" r:id="rId12"/>
    <p:sldId id="654" r:id="rId13"/>
    <p:sldId id="653" r:id="rId14"/>
    <p:sldId id="637" r:id="rId15"/>
    <p:sldId id="656" r:id="rId16"/>
    <p:sldId id="658" r:id="rId17"/>
    <p:sldId id="657" r:id="rId18"/>
    <p:sldId id="659" r:id="rId19"/>
    <p:sldId id="661" r:id="rId20"/>
    <p:sldId id="663" r:id="rId21"/>
    <p:sldId id="664" r:id="rId22"/>
    <p:sldId id="665" r:id="rId23"/>
    <p:sldId id="660" r:id="rId24"/>
    <p:sldId id="666" r:id="rId25"/>
    <p:sldId id="641" r:id="rId26"/>
    <p:sldId id="667" r:id="rId27"/>
    <p:sldId id="669" r:id="rId28"/>
    <p:sldId id="670" r:id="rId29"/>
    <p:sldId id="671" r:id="rId30"/>
    <p:sldId id="672" r:id="rId31"/>
    <p:sldId id="673" r:id="rId32"/>
    <p:sldId id="643" r:id="rId33"/>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3886" autoAdjust="0"/>
  </p:normalViewPr>
  <p:slideViewPr>
    <p:cSldViewPr>
      <p:cViewPr varScale="1">
        <p:scale>
          <a:sx n="68" d="100"/>
          <a:sy n="68" d="100"/>
        </p:scale>
        <p:origin x="1356" y="60"/>
      </p:cViewPr>
      <p:guideLst>
        <p:guide orient="horz" pos="2160"/>
        <p:guide pos="2880"/>
      </p:guideLst>
    </p:cSldViewPr>
  </p:slideViewPr>
  <p:notesTextViewPr>
    <p:cViewPr>
      <p:scale>
        <a:sx n="3" d="2"/>
        <a:sy n="3" d="2"/>
      </p:scale>
      <p:origin x="0" y="-3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6805B-582A-4031-AA38-388A2D301648}" type="doc">
      <dgm:prSet loTypeId="urn:microsoft.com/office/officeart/2005/8/layout/chevron2" loCatId="list" qsTypeId="urn:microsoft.com/office/officeart/2005/8/quickstyle/simple1" qsCatId="simple" csTypeId="urn:microsoft.com/office/officeart/2005/8/colors/accent2_5" csCatId="accent2" phldr="1"/>
      <dgm:spPr/>
      <dgm:t>
        <a:bodyPr/>
        <a:lstStyle/>
        <a:p>
          <a:endParaRPr lang="es-ES"/>
        </a:p>
      </dgm:t>
    </dgm:pt>
    <dgm:pt modelId="{3E4F77CC-5647-401D-8B65-5520CC6E48CB}">
      <dgm:prSet phldrT="[Texto]"/>
      <dgm:spPr/>
      <dgm:t>
        <a:bodyPr/>
        <a:lstStyle/>
        <a:p>
          <a:r>
            <a:rPr lang="es-ES" dirty="0"/>
            <a:t>10’</a:t>
          </a:r>
        </a:p>
      </dgm:t>
    </dgm:pt>
    <dgm:pt modelId="{17DD9750-9577-4EB0-9275-A23B63548266}" type="parTrans" cxnId="{C82FCCB1-1059-423B-A042-8D4F635F0903}">
      <dgm:prSet/>
      <dgm:spPr/>
      <dgm:t>
        <a:bodyPr/>
        <a:lstStyle/>
        <a:p>
          <a:endParaRPr lang="es-ES"/>
        </a:p>
      </dgm:t>
    </dgm:pt>
    <dgm:pt modelId="{B3BC635A-E963-4C23-B07E-1DA094BF7F3B}" type="sibTrans" cxnId="{C82FCCB1-1059-423B-A042-8D4F635F0903}">
      <dgm:prSet/>
      <dgm:spPr/>
      <dgm:t>
        <a:bodyPr/>
        <a:lstStyle/>
        <a:p>
          <a:endParaRPr lang="es-ES"/>
        </a:p>
      </dgm:t>
    </dgm:pt>
    <dgm:pt modelId="{71C9ECAD-E2BE-463E-B8D6-6C2CFF441DD1}">
      <dgm:prSet/>
      <dgm:spPr/>
      <dgm:t>
        <a:bodyPr/>
        <a:lstStyle/>
        <a:p>
          <a:r>
            <a:rPr lang="en-US" b="0" dirty="0"/>
            <a:t>5’</a:t>
          </a:r>
        </a:p>
      </dgm:t>
    </dgm:pt>
    <dgm:pt modelId="{2839D902-654C-4FB4-8C2B-AADE60590173}" type="parTrans" cxnId="{F794D355-E70A-4416-BB04-764011FDB7F1}">
      <dgm:prSet/>
      <dgm:spPr/>
      <dgm:t>
        <a:bodyPr/>
        <a:lstStyle/>
        <a:p>
          <a:endParaRPr lang="es-ES"/>
        </a:p>
      </dgm:t>
    </dgm:pt>
    <dgm:pt modelId="{986B232A-54BE-400D-9D91-9F275307D7D2}" type="sibTrans" cxnId="{F794D355-E70A-4416-BB04-764011FDB7F1}">
      <dgm:prSet/>
      <dgm:spPr/>
      <dgm:t>
        <a:bodyPr/>
        <a:lstStyle/>
        <a:p>
          <a:endParaRPr lang="es-ES"/>
        </a:p>
      </dgm:t>
    </dgm:pt>
    <dgm:pt modelId="{A0C1303A-49E7-4ADF-8738-85D30B15EE8C}">
      <dgm:prSet phldrT="[Texto]"/>
      <dgm:spPr/>
      <dgm:t>
        <a:bodyPr/>
        <a:lstStyle/>
        <a:p>
          <a:pPr>
            <a:buFont typeface="Arial" panose="020B0604020202020204" pitchFamily="34" charset="0"/>
            <a:buChar char="•"/>
          </a:pPr>
          <a:r>
            <a:rPr lang="en-US" b="0" dirty="0"/>
            <a:t>10’</a:t>
          </a:r>
          <a:endParaRPr lang="es-ES" dirty="0"/>
        </a:p>
      </dgm:t>
    </dgm:pt>
    <dgm:pt modelId="{9B1D125C-271E-404B-8639-CE499F3534C2}" type="parTrans" cxnId="{F20F7A2C-0CB7-4E2B-8BDC-A088BFD2D45E}">
      <dgm:prSet/>
      <dgm:spPr/>
      <dgm:t>
        <a:bodyPr/>
        <a:lstStyle/>
        <a:p>
          <a:endParaRPr lang="es-ES"/>
        </a:p>
      </dgm:t>
    </dgm:pt>
    <dgm:pt modelId="{A6F9EA24-C46E-47D0-AC7B-C8D68226BF69}" type="sibTrans" cxnId="{F20F7A2C-0CB7-4E2B-8BDC-A088BFD2D45E}">
      <dgm:prSet/>
      <dgm:spPr/>
      <dgm:t>
        <a:bodyPr/>
        <a:lstStyle/>
        <a:p>
          <a:endParaRPr lang="es-ES"/>
        </a:p>
      </dgm:t>
    </dgm:pt>
    <dgm:pt modelId="{F9BAB133-7CED-43EA-9866-E00AD85DEC17}">
      <dgm:prSet phldrT="[Texto]"/>
      <dgm:spPr/>
      <dgm:t>
        <a:bodyPr/>
        <a:lstStyle/>
        <a:p>
          <a:pPr>
            <a:buFontTx/>
            <a:buNone/>
          </a:pPr>
          <a:r>
            <a:rPr lang="en-US" b="0" dirty="0"/>
            <a:t>Ejercicio1: </a:t>
          </a:r>
          <a:r>
            <a:rPr lang="es-ES" b="0" dirty="0"/>
            <a:t>Buscar nuevos ejemplos</a:t>
          </a:r>
          <a:endParaRPr lang="es-ES" dirty="0"/>
        </a:p>
      </dgm:t>
    </dgm:pt>
    <dgm:pt modelId="{2276A8FD-F95A-4225-8832-33E8EA25BCC4}" type="parTrans" cxnId="{0B8C13CF-90B7-418D-B339-A17928F54479}">
      <dgm:prSet/>
      <dgm:spPr/>
      <dgm:t>
        <a:bodyPr/>
        <a:lstStyle/>
        <a:p>
          <a:endParaRPr lang="es-ES"/>
        </a:p>
      </dgm:t>
    </dgm:pt>
    <dgm:pt modelId="{7A088AB4-5414-4BE1-A0C8-FFC11740E0E7}" type="sibTrans" cxnId="{0B8C13CF-90B7-418D-B339-A17928F54479}">
      <dgm:prSet/>
      <dgm:spPr/>
      <dgm:t>
        <a:bodyPr/>
        <a:lstStyle/>
        <a:p>
          <a:endParaRPr lang="es-ES"/>
        </a:p>
      </dgm:t>
    </dgm:pt>
    <dgm:pt modelId="{5DDF4130-6D96-461D-AA3A-3ED8C36022AB}">
      <dgm:prSet phldrT="[Texto]"/>
      <dgm:spPr/>
      <dgm:t>
        <a:bodyPr/>
        <a:lstStyle/>
        <a:p>
          <a:pPr>
            <a:buFont typeface="Arial" panose="020B0604020202020204" pitchFamily="34" charset="0"/>
            <a:buChar char="•"/>
          </a:pPr>
          <a:r>
            <a:rPr lang="en-US" b="0" dirty="0"/>
            <a:t>5’</a:t>
          </a:r>
          <a:endParaRPr lang="es-ES" dirty="0"/>
        </a:p>
      </dgm:t>
    </dgm:pt>
    <dgm:pt modelId="{245C868B-DBE4-448A-B9B3-EFDF217F7DD6}" type="parTrans" cxnId="{8119F2E3-E43D-4F51-BDB1-54434A46EFD4}">
      <dgm:prSet/>
      <dgm:spPr/>
      <dgm:t>
        <a:bodyPr/>
        <a:lstStyle/>
        <a:p>
          <a:endParaRPr lang="es-ES"/>
        </a:p>
      </dgm:t>
    </dgm:pt>
    <dgm:pt modelId="{ED074AD1-2612-4850-BB44-59105E3E7FC5}" type="sibTrans" cxnId="{8119F2E3-E43D-4F51-BDB1-54434A46EFD4}">
      <dgm:prSet/>
      <dgm:spPr/>
      <dgm:t>
        <a:bodyPr/>
        <a:lstStyle/>
        <a:p>
          <a:endParaRPr lang="es-ES"/>
        </a:p>
      </dgm:t>
    </dgm:pt>
    <dgm:pt modelId="{0FCF1B6F-E279-4B77-875F-D9C0ED09F154}">
      <dgm:prSet phldrT="[Texto]"/>
      <dgm:spPr/>
      <dgm:t>
        <a:bodyPr/>
        <a:lstStyle/>
        <a:p>
          <a:pPr>
            <a:buFontTx/>
            <a:buNone/>
          </a:pPr>
          <a:r>
            <a:rPr lang="es-ES" b="0" dirty="0"/>
            <a:t>Requisitos para pruebas biomecánicas y ejercicio 2: buenos y malos ejemplos.</a:t>
          </a:r>
          <a:endParaRPr lang="es-ES" dirty="0"/>
        </a:p>
      </dgm:t>
    </dgm:pt>
    <dgm:pt modelId="{13D23BCC-20F6-47BF-9B16-B09330DFBB6F}" type="parTrans" cxnId="{4E8F4720-044E-470E-9B13-395CDE867514}">
      <dgm:prSet/>
      <dgm:spPr/>
      <dgm:t>
        <a:bodyPr/>
        <a:lstStyle/>
        <a:p>
          <a:endParaRPr lang="es-ES"/>
        </a:p>
      </dgm:t>
    </dgm:pt>
    <dgm:pt modelId="{FFAC5519-3A3D-4450-ABCA-B88456E190C3}" type="sibTrans" cxnId="{4E8F4720-044E-470E-9B13-395CDE867514}">
      <dgm:prSet/>
      <dgm:spPr/>
      <dgm:t>
        <a:bodyPr/>
        <a:lstStyle/>
        <a:p>
          <a:endParaRPr lang="es-ES"/>
        </a:p>
      </dgm:t>
    </dgm:pt>
    <dgm:pt modelId="{5439DC68-8DAE-4DFD-AE99-7E8AD01FBDAB}">
      <dgm:prSet/>
      <dgm:spPr/>
      <dgm:t>
        <a:bodyPr/>
        <a:lstStyle/>
        <a:p>
          <a:pPr>
            <a:buFontTx/>
            <a:buNone/>
          </a:pPr>
          <a:r>
            <a:rPr lang="es-ES" b="0" dirty="0"/>
            <a:t>Ideas clave y lecciones aprendidas.</a:t>
          </a:r>
          <a:endParaRPr lang="en-US" b="0" dirty="0"/>
        </a:p>
      </dgm:t>
    </dgm:pt>
    <dgm:pt modelId="{907A341C-8C0F-4998-A70F-6731265B79CC}" type="parTrans" cxnId="{58DB78EB-2F1F-469E-A468-C13142C179B3}">
      <dgm:prSet/>
      <dgm:spPr/>
      <dgm:t>
        <a:bodyPr/>
        <a:lstStyle/>
        <a:p>
          <a:endParaRPr lang="es-ES"/>
        </a:p>
      </dgm:t>
    </dgm:pt>
    <dgm:pt modelId="{E36EF90D-5325-479C-BA5A-AB9EFB0BD311}" type="sibTrans" cxnId="{58DB78EB-2F1F-469E-A468-C13142C179B3}">
      <dgm:prSet/>
      <dgm:spPr/>
      <dgm:t>
        <a:bodyPr/>
        <a:lstStyle/>
        <a:p>
          <a:endParaRPr lang="es-ES"/>
        </a:p>
      </dgm:t>
    </dgm:pt>
    <dgm:pt modelId="{9898753E-52F4-47ED-9578-7C2E5885EF26}">
      <dgm:prSet phldrT="[Texto]"/>
      <dgm:spPr/>
      <dgm:t>
        <a:bodyPr/>
        <a:lstStyle/>
        <a:p>
          <a:pPr>
            <a:buFont typeface="Arial" panose="020B0604020202020204" pitchFamily="34" charset="0"/>
            <a:buNone/>
          </a:pPr>
          <a:r>
            <a:rPr lang="es-ES" dirty="0"/>
            <a:t>Pruebas de valoración biomecánica en diferentes contextos</a:t>
          </a:r>
        </a:p>
      </dgm:t>
    </dgm:pt>
    <dgm:pt modelId="{8937FF2D-EDCB-499C-92B1-3722175143F9}" type="sibTrans" cxnId="{CAC94D97-54F5-458A-9D99-F94773007797}">
      <dgm:prSet/>
      <dgm:spPr/>
      <dgm:t>
        <a:bodyPr/>
        <a:lstStyle/>
        <a:p>
          <a:endParaRPr lang="es-ES"/>
        </a:p>
      </dgm:t>
    </dgm:pt>
    <dgm:pt modelId="{B536C0E3-A2AA-4875-8733-38E98D3D8620}" type="parTrans" cxnId="{CAC94D97-54F5-458A-9D99-F94773007797}">
      <dgm:prSet/>
      <dgm:spPr/>
      <dgm:t>
        <a:bodyPr/>
        <a:lstStyle/>
        <a:p>
          <a:endParaRPr lang="es-ES"/>
        </a:p>
      </dgm:t>
    </dgm:pt>
    <dgm:pt modelId="{E7ADE207-EB58-415C-9636-6A1ED356C0E9}" type="pres">
      <dgm:prSet presAssocID="{A4E6805B-582A-4031-AA38-388A2D301648}" presName="linearFlow" presStyleCnt="0">
        <dgm:presLayoutVars>
          <dgm:dir/>
          <dgm:animLvl val="lvl"/>
          <dgm:resizeHandles val="exact"/>
        </dgm:presLayoutVars>
      </dgm:prSet>
      <dgm:spPr/>
    </dgm:pt>
    <dgm:pt modelId="{0C7C410B-8E9E-454E-9E38-9AEFBB52B935}" type="pres">
      <dgm:prSet presAssocID="{3E4F77CC-5647-401D-8B65-5520CC6E48CB}" presName="composite" presStyleCnt="0"/>
      <dgm:spPr/>
    </dgm:pt>
    <dgm:pt modelId="{038D122D-F8B2-4DC8-8BC5-6E58DA2EB445}" type="pres">
      <dgm:prSet presAssocID="{3E4F77CC-5647-401D-8B65-5520CC6E48CB}" presName="parentText" presStyleLbl="alignNode1" presStyleIdx="0" presStyleCnt="4">
        <dgm:presLayoutVars>
          <dgm:chMax val="1"/>
          <dgm:bulletEnabled val="1"/>
        </dgm:presLayoutVars>
      </dgm:prSet>
      <dgm:spPr/>
    </dgm:pt>
    <dgm:pt modelId="{F2A68B7D-DF41-4EF8-86CD-07CB883D3998}" type="pres">
      <dgm:prSet presAssocID="{3E4F77CC-5647-401D-8B65-5520CC6E48CB}" presName="descendantText" presStyleLbl="alignAcc1" presStyleIdx="0" presStyleCnt="4">
        <dgm:presLayoutVars>
          <dgm:bulletEnabled val="1"/>
        </dgm:presLayoutVars>
      </dgm:prSet>
      <dgm:spPr/>
    </dgm:pt>
    <dgm:pt modelId="{B267CEDF-7CC6-4B5F-868E-BA807C0FE47C}" type="pres">
      <dgm:prSet presAssocID="{B3BC635A-E963-4C23-B07E-1DA094BF7F3B}" presName="sp" presStyleCnt="0"/>
      <dgm:spPr/>
    </dgm:pt>
    <dgm:pt modelId="{B45B7521-FC8E-4DFA-9107-66AE63D87D22}" type="pres">
      <dgm:prSet presAssocID="{A0C1303A-49E7-4ADF-8738-85D30B15EE8C}" presName="composite" presStyleCnt="0"/>
      <dgm:spPr/>
    </dgm:pt>
    <dgm:pt modelId="{B6A90389-99D9-4AEE-AA21-12E51C900A84}" type="pres">
      <dgm:prSet presAssocID="{A0C1303A-49E7-4ADF-8738-85D30B15EE8C}" presName="parentText" presStyleLbl="alignNode1" presStyleIdx="1" presStyleCnt="4">
        <dgm:presLayoutVars>
          <dgm:chMax val="1"/>
          <dgm:bulletEnabled val="1"/>
        </dgm:presLayoutVars>
      </dgm:prSet>
      <dgm:spPr/>
    </dgm:pt>
    <dgm:pt modelId="{ED3A2517-BD6B-455A-836E-4593F2677939}" type="pres">
      <dgm:prSet presAssocID="{A0C1303A-49E7-4ADF-8738-85D30B15EE8C}" presName="descendantText" presStyleLbl="alignAcc1" presStyleIdx="1" presStyleCnt="4">
        <dgm:presLayoutVars>
          <dgm:bulletEnabled val="1"/>
        </dgm:presLayoutVars>
      </dgm:prSet>
      <dgm:spPr/>
    </dgm:pt>
    <dgm:pt modelId="{EB120C53-CF1E-4372-812F-39B67A8A1E81}" type="pres">
      <dgm:prSet presAssocID="{A6F9EA24-C46E-47D0-AC7B-C8D68226BF69}" presName="sp" presStyleCnt="0"/>
      <dgm:spPr/>
    </dgm:pt>
    <dgm:pt modelId="{24AF1DDE-9540-4A4C-826A-43320DD0FE85}" type="pres">
      <dgm:prSet presAssocID="{5DDF4130-6D96-461D-AA3A-3ED8C36022AB}" presName="composite" presStyleCnt="0"/>
      <dgm:spPr/>
    </dgm:pt>
    <dgm:pt modelId="{1E0296EA-3C8D-4782-B4E9-2FAE5DB555D4}" type="pres">
      <dgm:prSet presAssocID="{5DDF4130-6D96-461D-AA3A-3ED8C36022AB}" presName="parentText" presStyleLbl="alignNode1" presStyleIdx="2" presStyleCnt="4">
        <dgm:presLayoutVars>
          <dgm:chMax val="1"/>
          <dgm:bulletEnabled val="1"/>
        </dgm:presLayoutVars>
      </dgm:prSet>
      <dgm:spPr/>
    </dgm:pt>
    <dgm:pt modelId="{6172FEAD-313E-46DF-99AF-34A48C6630F4}" type="pres">
      <dgm:prSet presAssocID="{5DDF4130-6D96-461D-AA3A-3ED8C36022AB}" presName="descendantText" presStyleLbl="alignAcc1" presStyleIdx="2" presStyleCnt="4">
        <dgm:presLayoutVars>
          <dgm:bulletEnabled val="1"/>
        </dgm:presLayoutVars>
      </dgm:prSet>
      <dgm:spPr/>
    </dgm:pt>
    <dgm:pt modelId="{5B1A1B6B-4A59-489C-B498-CC2581F26686}" type="pres">
      <dgm:prSet presAssocID="{ED074AD1-2612-4850-BB44-59105E3E7FC5}" presName="sp" presStyleCnt="0"/>
      <dgm:spPr/>
    </dgm:pt>
    <dgm:pt modelId="{4B273731-6F0E-42A6-B202-A6B7B9984033}" type="pres">
      <dgm:prSet presAssocID="{71C9ECAD-E2BE-463E-B8D6-6C2CFF441DD1}" presName="composite" presStyleCnt="0"/>
      <dgm:spPr/>
    </dgm:pt>
    <dgm:pt modelId="{7601C91D-4D06-4C7E-8875-F633B0D7679F}" type="pres">
      <dgm:prSet presAssocID="{71C9ECAD-E2BE-463E-B8D6-6C2CFF441DD1}" presName="parentText" presStyleLbl="alignNode1" presStyleIdx="3" presStyleCnt="4">
        <dgm:presLayoutVars>
          <dgm:chMax val="1"/>
          <dgm:bulletEnabled val="1"/>
        </dgm:presLayoutVars>
      </dgm:prSet>
      <dgm:spPr/>
    </dgm:pt>
    <dgm:pt modelId="{66793192-9DB1-46D0-A7FC-21E997689545}" type="pres">
      <dgm:prSet presAssocID="{71C9ECAD-E2BE-463E-B8D6-6C2CFF441DD1}" presName="descendantText" presStyleLbl="alignAcc1" presStyleIdx="3" presStyleCnt="4">
        <dgm:presLayoutVars>
          <dgm:bulletEnabled val="1"/>
        </dgm:presLayoutVars>
      </dgm:prSet>
      <dgm:spPr/>
    </dgm:pt>
  </dgm:ptLst>
  <dgm:cxnLst>
    <dgm:cxn modelId="{BB2CED1C-1221-40E4-AB20-48AA3F70A990}" type="presOf" srcId="{F9BAB133-7CED-43EA-9866-E00AD85DEC17}" destId="{ED3A2517-BD6B-455A-836E-4593F2677939}" srcOrd="0" destOrd="0" presId="urn:microsoft.com/office/officeart/2005/8/layout/chevron2"/>
    <dgm:cxn modelId="{4E8F4720-044E-470E-9B13-395CDE867514}" srcId="{5DDF4130-6D96-461D-AA3A-3ED8C36022AB}" destId="{0FCF1B6F-E279-4B77-875F-D9C0ED09F154}" srcOrd="0" destOrd="0" parTransId="{13D23BCC-20F6-47BF-9B16-B09330DFBB6F}" sibTransId="{FFAC5519-3A3D-4450-ABCA-B88456E190C3}"/>
    <dgm:cxn modelId="{F20F7A2C-0CB7-4E2B-8BDC-A088BFD2D45E}" srcId="{A4E6805B-582A-4031-AA38-388A2D301648}" destId="{A0C1303A-49E7-4ADF-8738-85D30B15EE8C}" srcOrd="1" destOrd="0" parTransId="{9B1D125C-271E-404B-8639-CE499F3534C2}" sibTransId="{A6F9EA24-C46E-47D0-AC7B-C8D68226BF69}"/>
    <dgm:cxn modelId="{6C580C2F-7ECC-48A6-89AD-068B2F504DDB}" type="presOf" srcId="{5439DC68-8DAE-4DFD-AE99-7E8AD01FBDAB}" destId="{66793192-9DB1-46D0-A7FC-21E997689545}" srcOrd="0" destOrd="0" presId="urn:microsoft.com/office/officeart/2005/8/layout/chevron2"/>
    <dgm:cxn modelId="{F794D355-E70A-4416-BB04-764011FDB7F1}" srcId="{A4E6805B-582A-4031-AA38-388A2D301648}" destId="{71C9ECAD-E2BE-463E-B8D6-6C2CFF441DD1}" srcOrd="3" destOrd="0" parTransId="{2839D902-654C-4FB4-8C2B-AADE60590173}" sibTransId="{986B232A-54BE-400D-9D91-9F275307D7D2}"/>
    <dgm:cxn modelId="{D5E65394-E699-4CA6-8624-4DA274D385C7}" type="presOf" srcId="{3E4F77CC-5647-401D-8B65-5520CC6E48CB}" destId="{038D122D-F8B2-4DC8-8BC5-6E58DA2EB445}" srcOrd="0" destOrd="0" presId="urn:microsoft.com/office/officeart/2005/8/layout/chevron2"/>
    <dgm:cxn modelId="{CAC94D97-54F5-458A-9D99-F94773007797}" srcId="{3E4F77CC-5647-401D-8B65-5520CC6E48CB}" destId="{9898753E-52F4-47ED-9578-7C2E5885EF26}" srcOrd="0" destOrd="0" parTransId="{B536C0E3-A2AA-4875-8733-38E98D3D8620}" sibTransId="{8937FF2D-EDCB-499C-92B1-3722175143F9}"/>
    <dgm:cxn modelId="{C82FCCB1-1059-423B-A042-8D4F635F0903}" srcId="{A4E6805B-582A-4031-AA38-388A2D301648}" destId="{3E4F77CC-5647-401D-8B65-5520CC6E48CB}" srcOrd="0" destOrd="0" parTransId="{17DD9750-9577-4EB0-9275-A23B63548266}" sibTransId="{B3BC635A-E963-4C23-B07E-1DA094BF7F3B}"/>
    <dgm:cxn modelId="{17FDF1C9-B19F-4365-BED8-A2F2791C65B9}" type="presOf" srcId="{71C9ECAD-E2BE-463E-B8D6-6C2CFF441DD1}" destId="{7601C91D-4D06-4C7E-8875-F633B0D7679F}" srcOrd="0" destOrd="0" presId="urn:microsoft.com/office/officeart/2005/8/layout/chevron2"/>
    <dgm:cxn modelId="{157D9BCB-ACC7-4BF3-A036-ACEEE495146F}" type="presOf" srcId="{0FCF1B6F-E279-4B77-875F-D9C0ED09F154}" destId="{6172FEAD-313E-46DF-99AF-34A48C6630F4}" srcOrd="0" destOrd="0" presId="urn:microsoft.com/office/officeart/2005/8/layout/chevron2"/>
    <dgm:cxn modelId="{CBD567CE-CF27-4118-A6AC-261A6F3829FB}" type="presOf" srcId="{5DDF4130-6D96-461D-AA3A-3ED8C36022AB}" destId="{1E0296EA-3C8D-4782-B4E9-2FAE5DB555D4}" srcOrd="0" destOrd="0" presId="urn:microsoft.com/office/officeart/2005/8/layout/chevron2"/>
    <dgm:cxn modelId="{0B8C13CF-90B7-418D-B339-A17928F54479}" srcId="{A0C1303A-49E7-4ADF-8738-85D30B15EE8C}" destId="{F9BAB133-7CED-43EA-9866-E00AD85DEC17}" srcOrd="0" destOrd="0" parTransId="{2276A8FD-F95A-4225-8832-33E8EA25BCC4}" sibTransId="{7A088AB4-5414-4BE1-A0C8-FFC11740E0E7}"/>
    <dgm:cxn modelId="{F8D76FD6-8A52-47DA-AC4E-980FF998C3F0}" type="presOf" srcId="{A0C1303A-49E7-4ADF-8738-85D30B15EE8C}" destId="{B6A90389-99D9-4AEE-AA21-12E51C900A84}" srcOrd="0" destOrd="0" presId="urn:microsoft.com/office/officeart/2005/8/layout/chevron2"/>
    <dgm:cxn modelId="{146ADCDD-61E3-40D4-A478-989EB9E1E4FE}" type="presOf" srcId="{A4E6805B-582A-4031-AA38-388A2D301648}" destId="{E7ADE207-EB58-415C-9636-6A1ED356C0E9}" srcOrd="0" destOrd="0" presId="urn:microsoft.com/office/officeart/2005/8/layout/chevron2"/>
    <dgm:cxn modelId="{8119F2E3-E43D-4F51-BDB1-54434A46EFD4}" srcId="{A4E6805B-582A-4031-AA38-388A2D301648}" destId="{5DDF4130-6D96-461D-AA3A-3ED8C36022AB}" srcOrd="2" destOrd="0" parTransId="{245C868B-DBE4-448A-B9B3-EFDF217F7DD6}" sibTransId="{ED074AD1-2612-4850-BB44-59105E3E7FC5}"/>
    <dgm:cxn modelId="{58DB78EB-2F1F-469E-A468-C13142C179B3}" srcId="{71C9ECAD-E2BE-463E-B8D6-6C2CFF441DD1}" destId="{5439DC68-8DAE-4DFD-AE99-7E8AD01FBDAB}" srcOrd="0" destOrd="0" parTransId="{907A341C-8C0F-4998-A70F-6731265B79CC}" sibTransId="{E36EF90D-5325-479C-BA5A-AB9EFB0BD311}"/>
    <dgm:cxn modelId="{022348F4-3CEA-4B54-B0EF-222DE06AF3EF}" type="presOf" srcId="{9898753E-52F4-47ED-9578-7C2E5885EF26}" destId="{F2A68B7D-DF41-4EF8-86CD-07CB883D3998}" srcOrd="0" destOrd="0" presId="urn:microsoft.com/office/officeart/2005/8/layout/chevron2"/>
    <dgm:cxn modelId="{32DE7483-8A64-4E76-97CE-8E5BD15A089D}" type="presParOf" srcId="{E7ADE207-EB58-415C-9636-6A1ED356C0E9}" destId="{0C7C410B-8E9E-454E-9E38-9AEFBB52B935}" srcOrd="0" destOrd="0" presId="urn:microsoft.com/office/officeart/2005/8/layout/chevron2"/>
    <dgm:cxn modelId="{8CD71FFC-FAC9-42A6-B9F1-688B3AC5B3D3}" type="presParOf" srcId="{0C7C410B-8E9E-454E-9E38-9AEFBB52B935}" destId="{038D122D-F8B2-4DC8-8BC5-6E58DA2EB445}" srcOrd="0" destOrd="0" presId="urn:microsoft.com/office/officeart/2005/8/layout/chevron2"/>
    <dgm:cxn modelId="{5F7BBD74-BFE5-4B46-8811-E0E49B4AD087}" type="presParOf" srcId="{0C7C410B-8E9E-454E-9E38-9AEFBB52B935}" destId="{F2A68B7D-DF41-4EF8-86CD-07CB883D3998}" srcOrd="1" destOrd="0" presId="urn:microsoft.com/office/officeart/2005/8/layout/chevron2"/>
    <dgm:cxn modelId="{AF00F446-CFA9-4311-A305-0245A5D4A4B7}" type="presParOf" srcId="{E7ADE207-EB58-415C-9636-6A1ED356C0E9}" destId="{B267CEDF-7CC6-4B5F-868E-BA807C0FE47C}" srcOrd="1" destOrd="0" presId="urn:microsoft.com/office/officeart/2005/8/layout/chevron2"/>
    <dgm:cxn modelId="{14E56BD4-2E41-4DE1-AA43-4AC731D8AA8F}" type="presParOf" srcId="{E7ADE207-EB58-415C-9636-6A1ED356C0E9}" destId="{B45B7521-FC8E-4DFA-9107-66AE63D87D22}" srcOrd="2" destOrd="0" presId="urn:microsoft.com/office/officeart/2005/8/layout/chevron2"/>
    <dgm:cxn modelId="{445B7027-9108-4966-8DC1-B846D2CCCE85}" type="presParOf" srcId="{B45B7521-FC8E-4DFA-9107-66AE63D87D22}" destId="{B6A90389-99D9-4AEE-AA21-12E51C900A84}" srcOrd="0" destOrd="0" presId="urn:microsoft.com/office/officeart/2005/8/layout/chevron2"/>
    <dgm:cxn modelId="{7090FEFC-0F01-49EC-BF7B-51A02C13BB43}" type="presParOf" srcId="{B45B7521-FC8E-4DFA-9107-66AE63D87D22}" destId="{ED3A2517-BD6B-455A-836E-4593F2677939}" srcOrd="1" destOrd="0" presId="urn:microsoft.com/office/officeart/2005/8/layout/chevron2"/>
    <dgm:cxn modelId="{C2482043-E79A-4F8E-AD54-50CAE7F71168}" type="presParOf" srcId="{E7ADE207-EB58-415C-9636-6A1ED356C0E9}" destId="{EB120C53-CF1E-4372-812F-39B67A8A1E81}" srcOrd="3" destOrd="0" presId="urn:microsoft.com/office/officeart/2005/8/layout/chevron2"/>
    <dgm:cxn modelId="{42CFA5EA-F277-49B7-B9D1-922F6CCD8FE4}" type="presParOf" srcId="{E7ADE207-EB58-415C-9636-6A1ED356C0E9}" destId="{24AF1DDE-9540-4A4C-826A-43320DD0FE85}" srcOrd="4" destOrd="0" presId="urn:microsoft.com/office/officeart/2005/8/layout/chevron2"/>
    <dgm:cxn modelId="{6A3E9AB3-43E2-4691-8707-2A10EA730A17}" type="presParOf" srcId="{24AF1DDE-9540-4A4C-826A-43320DD0FE85}" destId="{1E0296EA-3C8D-4782-B4E9-2FAE5DB555D4}" srcOrd="0" destOrd="0" presId="urn:microsoft.com/office/officeart/2005/8/layout/chevron2"/>
    <dgm:cxn modelId="{3D9CCE88-EEEA-4CAF-88E6-EA01BE070FB5}" type="presParOf" srcId="{24AF1DDE-9540-4A4C-826A-43320DD0FE85}" destId="{6172FEAD-313E-46DF-99AF-34A48C6630F4}" srcOrd="1" destOrd="0" presId="urn:microsoft.com/office/officeart/2005/8/layout/chevron2"/>
    <dgm:cxn modelId="{73BDA1D0-66B7-4864-97BD-A485D57F577A}" type="presParOf" srcId="{E7ADE207-EB58-415C-9636-6A1ED356C0E9}" destId="{5B1A1B6B-4A59-489C-B498-CC2581F26686}" srcOrd="5" destOrd="0" presId="urn:microsoft.com/office/officeart/2005/8/layout/chevron2"/>
    <dgm:cxn modelId="{ABF3B515-201E-4500-ABBF-A70E4806821B}" type="presParOf" srcId="{E7ADE207-EB58-415C-9636-6A1ED356C0E9}" destId="{4B273731-6F0E-42A6-B202-A6B7B9984033}" srcOrd="6" destOrd="0" presId="urn:microsoft.com/office/officeart/2005/8/layout/chevron2"/>
    <dgm:cxn modelId="{1379F165-6AA5-49BD-9AF9-2ACF8405ACE1}" type="presParOf" srcId="{4B273731-6F0E-42A6-B202-A6B7B9984033}" destId="{7601C91D-4D06-4C7E-8875-F633B0D7679F}" srcOrd="0" destOrd="0" presId="urn:microsoft.com/office/officeart/2005/8/layout/chevron2"/>
    <dgm:cxn modelId="{3F9461E4-D079-4F9A-ADF0-CCBA547BD57C}" type="presParOf" srcId="{4B273731-6F0E-42A6-B202-A6B7B9984033}" destId="{66793192-9DB1-46D0-A7FC-21E9976895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s-ES" dirty="0"/>
            <a:t>Función, actividad o gesto sujeto a valoración.</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n-US" dirty="0"/>
            <a:t>Informe</a:t>
          </a:r>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s-ES" dirty="0"/>
            <a:t>Técnica instrumental en la que se basa.</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err="1"/>
            <a:t>Protocolo</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err="1"/>
            <a:t>Resultados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US" dirty="0" err="1"/>
            <a:t>Criterios</a:t>
          </a:r>
          <a:r>
            <a:rPr lang="en-US" baseline="0" dirty="0"/>
            <a:t> para </a:t>
          </a:r>
          <a:r>
            <a:rPr lang="en-US" baseline="0" dirty="0" err="1"/>
            <a:t>su</a:t>
          </a:r>
          <a:r>
            <a:rPr lang="en-US" baseline="0" dirty="0"/>
            <a:t> </a:t>
          </a:r>
          <a:r>
            <a:rPr lang="en-US" baseline="0" dirty="0" err="1"/>
            <a:t>interpretación</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s-ES" dirty="0"/>
            <a:t>Función, actividad o gesto sujeto a valoración.</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n-US" dirty="0"/>
            <a:t>Informe</a:t>
          </a:r>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s-ES" dirty="0"/>
            <a:t>Técnica instrumental en la que se basa.</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err="1"/>
            <a:t>Protocolo</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err="1"/>
            <a:t>Resultados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US" dirty="0" err="1"/>
            <a:t>Criterios</a:t>
          </a:r>
          <a:r>
            <a:rPr lang="en-US" baseline="0" dirty="0"/>
            <a:t> para </a:t>
          </a:r>
          <a:r>
            <a:rPr lang="en-US" baseline="0" dirty="0" err="1"/>
            <a:t>su</a:t>
          </a:r>
          <a:r>
            <a:rPr lang="en-US" baseline="0" dirty="0"/>
            <a:t> </a:t>
          </a:r>
          <a:r>
            <a:rPr lang="en-US" baseline="0" dirty="0" err="1"/>
            <a:t>interpretación</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en-US" dirty="0" err="1"/>
            <a:t>Marcha</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s-ES" dirty="0"/>
            <a:t>Estos elementos resumidos</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s-ES" dirty="0"/>
            <a:t>Plataforma de fuerza, fotogrametría y electromiografía de superficie</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s-ES" dirty="0">
              <a:solidFill>
                <a:schemeClr val="tx1"/>
              </a:solidFill>
              <a:effectLst/>
              <a:latin typeface="Gill Sans" charset="0"/>
              <a:ea typeface="+mn-ea"/>
              <a:cs typeface="+mn-cs"/>
            </a:rPr>
            <a:t>Caminar en línea recta a velocidad espontánea</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err="1">
              <a:solidFill>
                <a:schemeClr val="tx1"/>
              </a:solidFill>
              <a:effectLst/>
              <a:latin typeface="Gill Sans" charset="0"/>
              <a:ea typeface="+mn-ea"/>
              <a:cs typeface="+mn-cs"/>
            </a:rPr>
            <a:t>Parámetros</a:t>
          </a:r>
          <a:r>
            <a:rPr lang="en-GB" dirty="0">
              <a:solidFill>
                <a:schemeClr val="tx1"/>
              </a:solidFill>
              <a:effectLst/>
              <a:latin typeface="Gill Sans" charset="0"/>
              <a:ea typeface="+mn-ea"/>
              <a:cs typeface="+mn-cs"/>
            </a:rPr>
            <a:t> </a:t>
          </a:r>
          <a:r>
            <a:rPr lang="en-GB" dirty="0" err="1">
              <a:solidFill>
                <a:schemeClr val="tx1"/>
              </a:solidFill>
              <a:effectLst/>
              <a:latin typeface="Gill Sans" charset="0"/>
              <a:ea typeface="+mn-ea"/>
              <a:cs typeface="+mn-cs"/>
            </a:rPr>
            <a:t>dinámicos</a:t>
          </a:r>
          <a:r>
            <a:rPr lang="en-GB" dirty="0">
              <a:solidFill>
                <a:schemeClr val="tx1"/>
              </a:solidFill>
              <a:effectLst/>
              <a:latin typeface="Gill Sans" charset="0"/>
              <a:ea typeface="+mn-ea"/>
              <a:cs typeface="+mn-cs"/>
            </a:rPr>
            <a:t>, </a:t>
          </a:r>
          <a:r>
            <a:rPr lang="en-GB" dirty="0" err="1">
              <a:solidFill>
                <a:schemeClr val="tx1"/>
              </a:solidFill>
              <a:effectLst/>
              <a:latin typeface="Gill Sans" charset="0"/>
              <a:ea typeface="+mn-ea"/>
              <a:cs typeface="+mn-cs"/>
            </a:rPr>
            <a:t>cinemáticos</a:t>
          </a:r>
          <a:r>
            <a:rPr lang="en-GB" dirty="0">
              <a:solidFill>
                <a:schemeClr val="tx1"/>
              </a:solidFill>
              <a:effectLst/>
              <a:latin typeface="Gill Sans" charset="0"/>
              <a:ea typeface="+mn-ea"/>
              <a:cs typeface="+mn-cs"/>
            </a:rPr>
            <a:t> y </a:t>
          </a:r>
          <a:r>
            <a:rPr lang="en-GB" dirty="0" err="1">
              <a:solidFill>
                <a:schemeClr val="tx1"/>
              </a:solidFill>
              <a:effectLst/>
              <a:latin typeface="Gill Sans" charset="0"/>
              <a:ea typeface="+mn-ea"/>
              <a:cs typeface="+mn-cs"/>
            </a:rPr>
            <a:t>fisiológicos</a:t>
          </a:r>
          <a:r>
            <a:rPr lang="en-GB" dirty="0">
              <a:solidFill>
                <a:schemeClr val="tx1"/>
              </a:solidFill>
              <a:effectLst/>
              <a:latin typeface="Gill Sans" charset="0"/>
              <a:ea typeface="+mn-ea"/>
              <a:cs typeface="+mn-cs"/>
            </a:rPr>
            <a:t>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s-ES" dirty="0"/>
            <a:t>Datos normales</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es-ES" dirty="0"/>
            <a:t>Fuerza de la mano</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n-US" dirty="0" err="1"/>
            <a:t>Estos</a:t>
          </a:r>
          <a:r>
            <a:rPr lang="en-US" dirty="0"/>
            <a:t> </a:t>
          </a:r>
          <a:r>
            <a:rPr lang="en-US" dirty="0" err="1"/>
            <a:t>elementos</a:t>
          </a:r>
          <a:r>
            <a:rPr lang="en-US" dirty="0"/>
            <a:t> </a:t>
          </a:r>
          <a:r>
            <a:rPr lang="en-US" dirty="0" err="1"/>
            <a:t>resumidos</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n-GB" dirty="0" err="1"/>
            <a:t>Dinamómetro</a:t>
          </a:r>
          <a:r>
            <a:rPr lang="en-GB" dirty="0"/>
            <a:t> de mano</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err="1">
              <a:solidFill>
                <a:schemeClr val="tx1"/>
              </a:solidFill>
              <a:effectLst/>
              <a:latin typeface="Gill Sans" charset="0"/>
              <a:ea typeface="+mn-ea"/>
              <a:cs typeface="+mn-cs"/>
            </a:rPr>
            <a:t>Máxima</a:t>
          </a:r>
          <a:r>
            <a:rPr lang="en-GB" dirty="0">
              <a:solidFill>
                <a:schemeClr val="tx1"/>
              </a:solidFill>
              <a:effectLst/>
              <a:latin typeface="Gill Sans" charset="0"/>
              <a:ea typeface="+mn-ea"/>
              <a:cs typeface="+mn-cs"/>
            </a:rPr>
            <a:t> </a:t>
          </a:r>
          <a:r>
            <a:rPr lang="en-GB" dirty="0" err="1">
              <a:solidFill>
                <a:schemeClr val="tx1"/>
              </a:solidFill>
              <a:effectLst/>
              <a:latin typeface="Gill Sans" charset="0"/>
              <a:ea typeface="+mn-ea"/>
              <a:cs typeface="+mn-cs"/>
            </a:rPr>
            <a:t>fuerza</a:t>
          </a:r>
          <a:r>
            <a:rPr lang="en-GB" dirty="0">
              <a:solidFill>
                <a:schemeClr val="tx1"/>
              </a:solidFill>
              <a:effectLst/>
              <a:latin typeface="Gill Sans" charset="0"/>
              <a:ea typeface="+mn-ea"/>
              <a:cs typeface="+mn-cs"/>
            </a:rPr>
            <a:t> de la mano </a:t>
          </a:r>
          <a:r>
            <a:rPr lang="en-GB" dirty="0" err="1">
              <a:solidFill>
                <a:schemeClr val="tx1"/>
              </a:solidFill>
              <a:effectLst/>
              <a:latin typeface="Gill Sans" charset="0"/>
              <a:ea typeface="+mn-ea"/>
              <a:cs typeface="+mn-cs"/>
            </a:rPr>
            <a:t>durante</a:t>
          </a:r>
          <a:r>
            <a:rPr lang="en-GB" dirty="0">
              <a:solidFill>
                <a:schemeClr val="tx1"/>
              </a:solidFill>
              <a:effectLst/>
              <a:latin typeface="Gill Sans" charset="0"/>
              <a:ea typeface="+mn-ea"/>
              <a:cs typeface="+mn-cs"/>
            </a:rPr>
            <a:t> 1 </a:t>
          </a:r>
          <a:r>
            <a:rPr lang="en-GB" dirty="0" err="1">
              <a:solidFill>
                <a:schemeClr val="tx1"/>
              </a:solidFill>
              <a:effectLst/>
              <a:latin typeface="Gill Sans" charset="0"/>
              <a:ea typeface="+mn-ea"/>
              <a:cs typeface="+mn-cs"/>
            </a:rPr>
            <a:t>segundo</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err="1">
              <a:solidFill>
                <a:schemeClr val="tx1"/>
              </a:solidFill>
              <a:effectLst/>
              <a:latin typeface="Gill Sans" charset="0"/>
              <a:ea typeface="+mn-ea"/>
              <a:cs typeface="+mn-cs"/>
            </a:rPr>
            <a:t>Máxima</a:t>
          </a:r>
          <a:r>
            <a:rPr lang="en-GB" dirty="0">
              <a:solidFill>
                <a:schemeClr val="tx1"/>
              </a:solidFill>
              <a:effectLst/>
              <a:latin typeface="Gill Sans" charset="0"/>
              <a:ea typeface="+mn-ea"/>
              <a:cs typeface="+mn-cs"/>
            </a:rPr>
            <a:t> </a:t>
          </a:r>
          <a:r>
            <a:rPr lang="en-GB" dirty="0" err="1">
              <a:solidFill>
                <a:schemeClr val="tx1"/>
              </a:solidFill>
              <a:effectLst/>
              <a:latin typeface="Gill Sans" charset="0"/>
              <a:ea typeface="+mn-ea"/>
              <a:cs typeface="+mn-cs"/>
            </a:rPr>
            <a:t>fuerza</a:t>
          </a:r>
          <a:r>
            <a:rPr lang="en-GB" dirty="0">
              <a:solidFill>
                <a:schemeClr val="tx1"/>
              </a:solidFill>
              <a:effectLst/>
              <a:latin typeface="Gill Sans" charset="0"/>
              <a:ea typeface="+mn-ea"/>
              <a:cs typeface="+mn-cs"/>
            </a:rPr>
            <a:t> </a:t>
          </a:r>
          <a:r>
            <a:rPr lang="en-GB" dirty="0" err="1">
              <a:solidFill>
                <a:schemeClr val="tx1"/>
              </a:solidFill>
              <a:effectLst/>
              <a:latin typeface="Gill Sans" charset="0"/>
              <a:ea typeface="+mn-ea"/>
              <a:cs typeface="+mn-cs"/>
            </a:rPr>
            <a:t>en</a:t>
          </a:r>
          <a:r>
            <a:rPr lang="en-GB" dirty="0">
              <a:solidFill>
                <a:schemeClr val="tx1"/>
              </a:solidFill>
              <a:effectLst/>
              <a:latin typeface="Gill Sans" charset="0"/>
              <a:ea typeface="+mn-ea"/>
              <a:cs typeface="+mn-cs"/>
            </a:rPr>
            <a:t> Newtons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US" dirty="0" err="1"/>
            <a:t>Datos</a:t>
          </a:r>
          <a:r>
            <a:rPr lang="en-US" dirty="0"/>
            <a:t> </a:t>
          </a:r>
          <a:r>
            <a:rPr lang="en-US" dirty="0" err="1"/>
            <a:t>normales</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es-ES" dirty="0"/>
            <a:t>Función, actividad o gesto sujeto a valoración.</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en-US" dirty="0"/>
            <a:t>Informe</a:t>
          </a:r>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es-ES" dirty="0"/>
            <a:t>Técnica instrumental en la que se basa.</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err="1"/>
            <a:t>Protocolo</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dirty="0" err="1"/>
            <a:t>Resultados</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en-US" dirty="0" err="1"/>
            <a:t>Criterios</a:t>
          </a:r>
          <a:r>
            <a:rPr lang="en-US" baseline="0" dirty="0"/>
            <a:t> para </a:t>
          </a:r>
          <a:r>
            <a:rPr lang="en-US" baseline="0" dirty="0" err="1"/>
            <a:t>su</a:t>
          </a:r>
          <a:r>
            <a:rPr lang="en-US" baseline="0" dirty="0"/>
            <a:t> </a:t>
          </a:r>
          <a:r>
            <a:rPr lang="en-US" baseline="0" dirty="0" err="1"/>
            <a:t>interpretación</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2" qsCatId="simple" csTypeId="urn:microsoft.com/office/officeart/2005/8/colors/accent5_1" csCatId="accent5" phldr="1"/>
      <dgm:spPr/>
      <dgm:t>
        <a:bodyPr/>
        <a:lstStyle/>
        <a:p>
          <a:endParaRPr lang="en-US"/>
        </a:p>
      </dgm:t>
    </dgm:pt>
    <dgm:pt modelId="{F0058DFF-7AB0-478A-B51E-D7CB4157B0CA}">
      <dgm:prSet phldrT="[Texto]"/>
      <dgm:spPr/>
      <dgm:t>
        <a:bodyPr/>
        <a:lstStyle/>
        <a:p>
          <a:r>
            <a:rPr lang="en-GB">
              <a:solidFill>
                <a:schemeClr val="tx1"/>
              </a:solidFill>
              <a:effectLst/>
              <a:latin typeface="Gill Sans" charset="0"/>
              <a:ea typeface="+mn-ea"/>
              <a:cs typeface="+mn-cs"/>
            </a:rPr>
            <a:t>Valoración de las actividades de la vida diaria</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4C2EAEF-6163-4D6A-8B63-ED634811843F}">
      <dgm:prSet/>
      <dgm:spPr/>
      <dgm:t>
        <a:bodyPr/>
        <a:lstStyle/>
        <a:p>
          <a:r>
            <a:rPr lang="en-GB">
              <a:solidFill>
                <a:schemeClr val="tx1"/>
              </a:solidFill>
              <a:effectLst/>
              <a:latin typeface="Gill Sans" charset="0"/>
              <a:ea typeface="+mn-ea"/>
              <a:cs typeface="+mn-cs"/>
            </a:rPr>
            <a:t>Valoración de la función del equilibrio</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a:solidFill>
                <a:schemeClr val="tx1"/>
              </a:solidFill>
              <a:effectLst/>
              <a:latin typeface="Gill Sans" charset="0"/>
              <a:ea typeface="+mn-ea"/>
              <a:cs typeface="+mn-cs"/>
            </a:rPr>
            <a:t>Valoración de la movilidad en los miembros superiores, inferiores y columna</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a:solidFill>
                <a:schemeClr val="tx1"/>
              </a:solidFill>
              <a:effectLst/>
              <a:latin typeface="Gill Sans" charset="0"/>
              <a:ea typeface="+mn-ea"/>
              <a:cs typeface="+mn-cs"/>
            </a:rPr>
            <a:t>Valoración de la fuerza en miembro superior, infrerior y columna</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4">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4">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4">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4">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2F4B9A-BFA0-4CD7-A80E-A202D7723484}" type="doc">
      <dgm:prSet loTypeId="urn:microsoft.com/office/officeart/2005/8/layout/pList1" loCatId="list" qsTypeId="urn:microsoft.com/office/officeart/2005/8/quickstyle/simple2" qsCatId="simple" csTypeId="urn:microsoft.com/office/officeart/2005/8/colors/accent5_1" csCatId="accent5" phldr="1"/>
      <dgm:spPr/>
      <dgm:t>
        <a:bodyPr/>
        <a:lstStyle/>
        <a:p>
          <a:endParaRPr lang="en-US"/>
        </a:p>
      </dgm:t>
    </dgm:pt>
    <dgm:pt modelId="{64C2EAEF-6163-4D6A-8B63-ED634811843F}">
      <dgm:prSet/>
      <dgm:spPr/>
      <dgm:t>
        <a:bodyPr/>
        <a:lstStyle/>
        <a:p>
          <a:r>
            <a:rPr lang="en-GB">
              <a:solidFill>
                <a:schemeClr val="tx1"/>
              </a:solidFill>
              <a:effectLst/>
              <a:latin typeface="Gill Sans" charset="0"/>
              <a:ea typeface="+mn-ea"/>
              <a:cs typeface="+mn-cs"/>
            </a:rPr>
            <a:t>Deportivo</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a:solidFill>
                <a:schemeClr val="tx1"/>
              </a:solidFill>
              <a:effectLst/>
              <a:latin typeface="Gill Sans" charset="0"/>
              <a:ea typeface="+mn-ea"/>
              <a:cs typeface="+mn-cs"/>
            </a:rPr>
            <a:t>Ergonómico</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a:solidFill>
                <a:schemeClr val="tx1"/>
              </a:solidFill>
              <a:effectLst/>
              <a:latin typeface="Gill Sans" charset="0"/>
              <a:ea typeface="+mn-ea"/>
              <a:cs typeface="+mn-cs"/>
            </a:rPr>
            <a:t>Investigación</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5E79C370-344B-47B2-BF51-B7508028ADD0}" type="pres">
      <dgm:prSet presAssocID="{D32F4B9A-BFA0-4CD7-A80E-A202D7723484}" presName="Name0" presStyleCnt="0">
        <dgm:presLayoutVars>
          <dgm:dir/>
          <dgm:resizeHandles val="exact"/>
        </dgm:presLayoutVars>
      </dgm:prSet>
      <dgm:spPr/>
    </dgm:pt>
    <dgm:pt modelId="{1079D143-DB57-4000-AB54-9A4BF8BD6322}" type="pres">
      <dgm:prSet presAssocID="{64C2EAEF-6163-4D6A-8B63-ED634811843F}" presName="compNode" presStyleCnt="0"/>
      <dgm:spPr/>
    </dgm:pt>
    <dgm:pt modelId="{E031BFD8-D4E2-4757-9731-E2D2E4EBE87B}" type="pres">
      <dgm:prSet presAssocID="{64C2EAEF-6163-4D6A-8B63-ED634811843F}" presName="pictRect" presStyleLbl="node1" presStyleIdx="0" presStyleCnt="3"/>
      <dgm:spPr>
        <a:blipFill>
          <a:blip xmlns:r="http://schemas.openxmlformats.org/officeDocument/2006/relationships" r:embed="rId1"/>
          <a:srcRect/>
          <a:stretch>
            <a:fillRect t="-7000" b="-7000"/>
          </a:stretch>
        </a:blipFill>
      </dgm:spPr>
    </dgm:pt>
    <dgm:pt modelId="{8E884F79-664A-4D74-A982-6488F9E9EE5A}" type="pres">
      <dgm:prSet presAssocID="{64C2EAEF-6163-4D6A-8B63-ED634811843F}" presName="textRect" presStyleLbl="revTx" presStyleIdx="0" presStyleCnt="3">
        <dgm:presLayoutVars>
          <dgm:bulletEnabled val="1"/>
        </dgm:presLayoutVars>
      </dgm:prSet>
      <dgm:spPr/>
    </dgm:pt>
    <dgm:pt modelId="{BD16BF1A-C626-4D79-A54B-BAA0BC67A6D3}" type="pres">
      <dgm:prSet presAssocID="{D4B30C34-FA4C-446A-9F6A-B20698C482FF}" presName="sibTrans" presStyleLbl="sibTrans2D1" presStyleIdx="0" presStyleCnt="0"/>
      <dgm:spPr/>
    </dgm:pt>
    <dgm:pt modelId="{65040125-4376-4074-BF14-A2E4B37C793B}" type="pres">
      <dgm:prSet presAssocID="{6C2D2180-0267-43B4-B8F4-4BACD020582E}" presName="compNode" presStyleCnt="0"/>
      <dgm:spPr/>
    </dgm:pt>
    <dgm:pt modelId="{610A25C5-70E3-4F50-AD4E-AF3E79AF7F18}" type="pres">
      <dgm:prSet presAssocID="{6C2D2180-0267-43B4-B8F4-4BACD020582E}" presName="pictRect" presStyleLbl="node1" presStyleIdx="1" presStyleCnt="3"/>
      <dgm:spPr>
        <a:blipFill>
          <a:blip xmlns:r="http://schemas.openxmlformats.org/officeDocument/2006/relationships" r:embed="rId2"/>
          <a:srcRect/>
          <a:stretch>
            <a:fillRect t="-2000" b="-2000"/>
          </a:stretch>
        </a:blipFill>
      </dgm:spPr>
    </dgm:pt>
    <dgm:pt modelId="{463D8BE5-51E1-4327-A57E-4DFD83D1D880}" type="pres">
      <dgm:prSet presAssocID="{6C2D2180-0267-43B4-B8F4-4BACD020582E}" presName="textRect" presStyleLbl="revTx" presStyleIdx="1" presStyleCnt="3">
        <dgm:presLayoutVars>
          <dgm:bulletEnabled val="1"/>
        </dgm:presLayoutVars>
      </dgm:prSet>
      <dgm:spPr/>
    </dgm:pt>
    <dgm:pt modelId="{BB51199A-8899-4603-A10F-BE0BDAE47FA8}" type="pres">
      <dgm:prSet presAssocID="{CB0B3458-FB02-4ED7-B3A3-7F8B705B862F}" presName="sibTrans" presStyleLbl="sibTrans2D1" presStyleIdx="0" presStyleCnt="0"/>
      <dgm:spPr/>
    </dgm:pt>
    <dgm:pt modelId="{97008C0E-EB8C-4B44-A073-0CD119E12578}" type="pres">
      <dgm:prSet presAssocID="{602588A6-8A9E-4003-9412-F5FD2F5CC0D3}" presName="compNode" presStyleCnt="0"/>
      <dgm:spPr/>
    </dgm:pt>
    <dgm:pt modelId="{C6FAD779-C1FA-4FD1-AD01-64681AFF2EAA}" type="pres">
      <dgm:prSet presAssocID="{602588A6-8A9E-4003-9412-F5FD2F5CC0D3}" presName="pictRect" presStyleLbl="node1" presStyleIdx="2" presStyleCnt="3"/>
      <dgm:spPr>
        <a:blipFill>
          <a:blip xmlns:r="http://schemas.openxmlformats.org/officeDocument/2006/relationships" r:embed="rId3"/>
          <a:srcRect/>
          <a:stretch>
            <a:fillRect/>
          </a:stretch>
        </a:blipFill>
      </dgm:spPr>
    </dgm:pt>
    <dgm:pt modelId="{806E6D92-23F8-4759-8D22-19994116701B}" type="pres">
      <dgm:prSet presAssocID="{602588A6-8A9E-4003-9412-F5FD2F5CC0D3}" presName="textRect" presStyleLbl="revTx" presStyleIdx="2" presStyleCnt="3">
        <dgm:presLayoutVars>
          <dgm:bulletEnabled val="1"/>
        </dgm:presLayoutVars>
      </dgm:prSet>
      <dgm:spPr/>
    </dgm:pt>
  </dgm:ptLst>
  <dgm:cxnLst>
    <dgm:cxn modelId="{50596B0C-02A2-49A8-A0E0-A8CC06C54652}" type="presOf" srcId="{CB0B3458-FB02-4ED7-B3A3-7F8B705B862F}" destId="{BB51199A-8899-4603-A10F-BE0BDAE47FA8}" srcOrd="0" destOrd="0" presId="urn:microsoft.com/office/officeart/2005/8/layout/pList1"/>
    <dgm:cxn modelId="{8390081F-AA88-4C65-A29D-93E0DBFB90AB}" type="presOf" srcId="{6C2D2180-0267-43B4-B8F4-4BACD020582E}" destId="{463D8BE5-51E1-4327-A57E-4DFD83D1D880}" srcOrd="0" destOrd="0" presId="urn:microsoft.com/office/officeart/2005/8/layout/pList1"/>
    <dgm:cxn modelId="{ED5B3884-43D5-421F-ADA4-5F632E924330}" type="presOf" srcId="{D4B30C34-FA4C-446A-9F6A-B20698C482FF}" destId="{BD16BF1A-C626-4D79-A54B-BAA0BC67A6D3}" srcOrd="0" destOrd="0" presId="urn:microsoft.com/office/officeart/2005/8/layout/pList1"/>
    <dgm:cxn modelId="{95D8CF93-0F06-4BAE-8A50-CCC4A3380CB7}" srcId="{D32F4B9A-BFA0-4CD7-A80E-A202D7723484}" destId="{64C2EAEF-6163-4D6A-8B63-ED634811843F}" srcOrd="0" destOrd="0" parTransId="{19E1F03D-60C4-41C5-BAED-104FAFAAE024}" sibTransId="{D4B30C34-FA4C-446A-9F6A-B20698C482FF}"/>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546296D9-F2A3-4E7C-922B-210D5EE9CD1B}" type="presOf" srcId="{602588A6-8A9E-4003-9412-F5FD2F5CC0D3}" destId="{806E6D92-23F8-4759-8D22-19994116701B}" srcOrd="0" destOrd="0" presId="urn:microsoft.com/office/officeart/2005/8/layout/pList1"/>
    <dgm:cxn modelId="{D99C68F0-5AD3-4B1F-BA59-19639C028F7D}" type="presOf" srcId="{64C2EAEF-6163-4D6A-8B63-ED634811843F}" destId="{8E884F79-664A-4D74-A982-6488F9E9EE5A}" srcOrd="0" destOrd="0" presId="urn:microsoft.com/office/officeart/2005/8/layout/pList1"/>
    <dgm:cxn modelId="{CA2259F4-AD47-483E-BF9C-CAA84C799FFE}" type="presOf" srcId="{D32F4B9A-BFA0-4CD7-A80E-A202D7723484}" destId="{5E79C370-344B-47B2-BF51-B7508028ADD0}" srcOrd="0" destOrd="0" presId="urn:microsoft.com/office/officeart/2005/8/layout/pList1"/>
    <dgm:cxn modelId="{201E8893-8E28-4F27-A670-6710E279B6BE}" type="presParOf" srcId="{5E79C370-344B-47B2-BF51-B7508028ADD0}" destId="{1079D143-DB57-4000-AB54-9A4BF8BD6322}" srcOrd="0" destOrd="0" presId="urn:microsoft.com/office/officeart/2005/8/layout/pList1"/>
    <dgm:cxn modelId="{700BB497-00C2-46A7-A39D-A4A5980DA405}" type="presParOf" srcId="{1079D143-DB57-4000-AB54-9A4BF8BD6322}" destId="{E031BFD8-D4E2-4757-9731-E2D2E4EBE87B}" srcOrd="0" destOrd="0" presId="urn:microsoft.com/office/officeart/2005/8/layout/pList1"/>
    <dgm:cxn modelId="{CCDDE8E5-0230-48BB-8E56-936C6C2510ED}" type="presParOf" srcId="{1079D143-DB57-4000-AB54-9A4BF8BD6322}" destId="{8E884F79-664A-4D74-A982-6488F9E9EE5A}" srcOrd="1" destOrd="0" presId="urn:microsoft.com/office/officeart/2005/8/layout/pList1"/>
    <dgm:cxn modelId="{BD871451-39BD-4290-93FB-DF43C92D3305}" type="presParOf" srcId="{5E79C370-344B-47B2-BF51-B7508028ADD0}" destId="{BD16BF1A-C626-4D79-A54B-BAA0BC67A6D3}" srcOrd="1" destOrd="0" presId="urn:microsoft.com/office/officeart/2005/8/layout/pList1"/>
    <dgm:cxn modelId="{33073CF2-2A07-402A-B0D3-35585574591E}" type="presParOf" srcId="{5E79C370-344B-47B2-BF51-B7508028ADD0}" destId="{65040125-4376-4074-BF14-A2E4B37C793B}" srcOrd="2" destOrd="0" presId="urn:microsoft.com/office/officeart/2005/8/layout/pList1"/>
    <dgm:cxn modelId="{6C98A404-6E59-4186-8EB9-4C410C4A4284}" type="presParOf" srcId="{65040125-4376-4074-BF14-A2E4B37C793B}" destId="{610A25C5-70E3-4F50-AD4E-AF3E79AF7F18}" srcOrd="0" destOrd="0" presId="urn:microsoft.com/office/officeart/2005/8/layout/pList1"/>
    <dgm:cxn modelId="{A717762C-6787-49CB-AEF5-1E2BB8BFC016}" type="presParOf" srcId="{65040125-4376-4074-BF14-A2E4B37C793B}" destId="{463D8BE5-51E1-4327-A57E-4DFD83D1D880}" srcOrd="1" destOrd="0" presId="urn:microsoft.com/office/officeart/2005/8/layout/pList1"/>
    <dgm:cxn modelId="{E1DA6DCE-18BF-44F6-9C33-AC5B7A4B46F5}" type="presParOf" srcId="{5E79C370-344B-47B2-BF51-B7508028ADD0}" destId="{BB51199A-8899-4603-A10F-BE0BDAE47FA8}" srcOrd="3" destOrd="0" presId="urn:microsoft.com/office/officeart/2005/8/layout/pList1"/>
    <dgm:cxn modelId="{3F9FB940-EE04-49B6-913A-0FE6A305DA32}" type="presParOf" srcId="{5E79C370-344B-47B2-BF51-B7508028ADD0}" destId="{97008C0E-EB8C-4B44-A073-0CD119E12578}" srcOrd="4" destOrd="0" presId="urn:microsoft.com/office/officeart/2005/8/layout/pList1"/>
    <dgm:cxn modelId="{F6AAA41C-4E8D-4F84-B97F-3A824913AA1B}" type="presParOf" srcId="{97008C0E-EB8C-4B44-A073-0CD119E12578}" destId="{C6FAD779-C1FA-4FD1-AD01-64681AFF2EAA}" srcOrd="0" destOrd="0" presId="urn:microsoft.com/office/officeart/2005/8/layout/pList1"/>
    <dgm:cxn modelId="{B0951C09-2A7E-4195-A445-7A1B58EC59F2}" type="presParOf" srcId="{97008C0E-EB8C-4B44-A073-0CD119E12578}" destId="{806E6D92-23F8-4759-8D22-19994116701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2F4B9A-BFA0-4CD7-A80E-A202D7723484}" type="doc">
      <dgm:prSet loTypeId="urn:microsoft.com/office/officeart/2008/layout/VerticalCircleList" loCatId="list" qsTypeId="urn:microsoft.com/office/officeart/2005/8/quickstyle/simple2" qsCatId="simple" csTypeId="urn:microsoft.com/office/officeart/2005/8/colors/accent2_2" csCatId="accent2" phldr="1"/>
      <dgm:spPr/>
      <dgm:t>
        <a:bodyPr/>
        <a:lstStyle/>
        <a:p>
          <a:endParaRPr lang="en-US"/>
        </a:p>
      </dgm:t>
    </dgm:pt>
    <dgm:pt modelId="{64C2EAEF-6163-4D6A-8B63-ED634811843F}">
      <dgm:prSet/>
      <dgm:spPr/>
      <dgm:t>
        <a:bodyPr/>
        <a:lstStyle/>
        <a:p>
          <a:r>
            <a:rPr lang="en-GB">
              <a:effectLst/>
              <a:latin typeface="Gill Sans" charset="0"/>
              <a:ea typeface="+mn-ea"/>
              <a:cs typeface="+mn-cs"/>
            </a:rPr>
            <a:t>Validez</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a:effectLst/>
              <a:latin typeface="Gill Sans" charset="0"/>
              <a:ea typeface="+mn-ea"/>
              <a:cs typeface="+mn-cs"/>
            </a:rPr>
            <a:t>Fiabilidad</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en-GB">
              <a:effectLst/>
              <a:latin typeface="Gill Sans" charset="0"/>
              <a:ea typeface="+mn-ea"/>
              <a:cs typeface="+mn-cs"/>
            </a:rPr>
            <a:t>Usabilidad</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932B8249-DC48-4D35-B48E-762B5888A879}" type="pres">
      <dgm:prSet presAssocID="{D32F4B9A-BFA0-4CD7-A80E-A202D7723484}" presName="Name0" presStyleCnt="0">
        <dgm:presLayoutVars>
          <dgm:dir/>
        </dgm:presLayoutVars>
      </dgm:prSet>
      <dgm:spPr/>
    </dgm:pt>
    <dgm:pt modelId="{6721B2BE-8D2B-4B32-95F7-A967BA70AA46}" type="pres">
      <dgm:prSet presAssocID="{64C2EAEF-6163-4D6A-8B63-ED634811843F}" presName="noChildren" presStyleCnt="0"/>
      <dgm:spPr/>
    </dgm:pt>
    <dgm:pt modelId="{57703508-3D63-4BEF-AA41-5D6F4302CB1C}" type="pres">
      <dgm:prSet presAssocID="{64C2EAEF-6163-4D6A-8B63-ED634811843F}" presName="gap" presStyleCnt="0"/>
      <dgm:spPr/>
    </dgm:pt>
    <dgm:pt modelId="{710BC2B4-7DCB-4B20-823F-FC2B63C46874}" type="pres">
      <dgm:prSet presAssocID="{64C2EAEF-6163-4D6A-8B63-ED634811843F}" presName="medCircle2" presStyleLbl="vennNode1" presStyleIdx="0" presStyleCnt="3"/>
      <dgm:spPr/>
    </dgm:pt>
    <dgm:pt modelId="{ECC012CC-5B8F-4C98-857D-1D14F94220B1}" type="pres">
      <dgm:prSet presAssocID="{64C2EAEF-6163-4D6A-8B63-ED634811843F}" presName="txLvlOnly1" presStyleLbl="revTx" presStyleIdx="0" presStyleCnt="3"/>
      <dgm:spPr/>
    </dgm:pt>
    <dgm:pt modelId="{4C4EC107-DCC0-4083-8123-AB5AFDC1DBAD}" type="pres">
      <dgm:prSet presAssocID="{6C2D2180-0267-43B4-B8F4-4BACD020582E}" presName="noChildren" presStyleCnt="0"/>
      <dgm:spPr/>
    </dgm:pt>
    <dgm:pt modelId="{E3139469-1F15-4B38-AC39-2F54661472E8}" type="pres">
      <dgm:prSet presAssocID="{6C2D2180-0267-43B4-B8F4-4BACD020582E}" presName="gap" presStyleCnt="0"/>
      <dgm:spPr/>
    </dgm:pt>
    <dgm:pt modelId="{1ED552C9-978E-4E53-8E4A-601DD6EACAE0}" type="pres">
      <dgm:prSet presAssocID="{6C2D2180-0267-43B4-B8F4-4BACD020582E}" presName="medCircle2" presStyleLbl="vennNode1" presStyleIdx="1" presStyleCnt="3"/>
      <dgm:spPr/>
    </dgm:pt>
    <dgm:pt modelId="{7A250901-EF8E-49BB-81BD-738A8CCFCFB5}" type="pres">
      <dgm:prSet presAssocID="{6C2D2180-0267-43B4-B8F4-4BACD020582E}" presName="txLvlOnly1" presStyleLbl="revTx" presStyleIdx="1" presStyleCnt="3"/>
      <dgm:spPr/>
    </dgm:pt>
    <dgm:pt modelId="{1208C026-F119-4A1E-94A5-5CAEAF946002}" type="pres">
      <dgm:prSet presAssocID="{602588A6-8A9E-4003-9412-F5FD2F5CC0D3}" presName="noChildren" presStyleCnt="0"/>
      <dgm:spPr/>
    </dgm:pt>
    <dgm:pt modelId="{E8E9E027-5963-4656-9913-EA7FA77F7979}" type="pres">
      <dgm:prSet presAssocID="{602588A6-8A9E-4003-9412-F5FD2F5CC0D3}" presName="gap" presStyleCnt="0"/>
      <dgm:spPr/>
    </dgm:pt>
    <dgm:pt modelId="{2E0F0655-BC57-44CE-BDBA-7F8AFD596AEB}" type="pres">
      <dgm:prSet presAssocID="{602588A6-8A9E-4003-9412-F5FD2F5CC0D3}" presName="medCircle2" presStyleLbl="vennNode1" presStyleIdx="2" presStyleCnt="3"/>
      <dgm:spPr/>
    </dgm:pt>
    <dgm:pt modelId="{971F0C97-723B-44AE-9FC4-0F61C396EDAD}" type="pres">
      <dgm:prSet presAssocID="{602588A6-8A9E-4003-9412-F5FD2F5CC0D3}" presName="txLvlOnly1" presStyleLbl="revTx" presStyleIdx="2" presStyleCnt="3"/>
      <dgm:spPr/>
    </dgm:pt>
  </dgm:ptLst>
  <dgm:cxnLst>
    <dgm:cxn modelId="{73C47F05-E293-4247-AFF7-EFDD8AA9689A}" type="presOf" srcId="{602588A6-8A9E-4003-9412-F5FD2F5CC0D3}" destId="{971F0C97-723B-44AE-9FC4-0F61C396EDAD}" srcOrd="0" destOrd="0" presId="urn:microsoft.com/office/officeart/2008/layout/VerticalCircleList"/>
    <dgm:cxn modelId="{DDB89760-951E-42D4-8325-8F91984ED21F}" type="presOf" srcId="{64C2EAEF-6163-4D6A-8B63-ED634811843F}" destId="{ECC012CC-5B8F-4C98-857D-1D14F94220B1}" srcOrd="0" destOrd="0" presId="urn:microsoft.com/office/officeart/2008/layout/VerticalCircleList"/>
    <dgm:cxn modelId="{85ED2470-1F1F-4709-B66E-2067DDAFDC9D}" type="presOf" srcId="{D32F4B9A-BFA0-4CD7-A80E-A202D7723484}" destId="{932B8249-DC48-4D35-B48E-762B5888A879}" srcOrd="0" destOrd="0" presId="urn:microsoft.com/office/officeart/2008/layout/VerticalCircleList"/>
    <dgm:cxn modelId="{95D8CF93-0F06-4BAE-8A50-CCC4A3380CB7}" srcId="{D32F4B9A-BFA0-4CD7-A80E-A202D7723484}" destId="{64C2EAEF-6163-4D6A-8B63-ED634811843F}" srcOrd="0" destOrd="0" parTransId="{19E1F03D-60C4-41C5-BAED-104FAFAAE024}" sibTransId="{D4B30C34-FA4C-446A-9F6A-B20698C482FF}"/>
    <dgm:cxn modelId="{B34122C5-78EB-4EE0-ADCF-12FCABF4D739}" type="presOf" srcId="{6C2D2180-0267-43B4-B8F4-4BACD020582E}" destId="{7A250901-EF8E-49BB-81BD-738A8CCFCFB5}" srcOrd="0" destOrd="0" presId="urn:microsoft.com/office/officeart/2008/layout/VerticalCircleList"/>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EBEB50D4-28D4-43E5-8082-C5E466495D5D}" type="presParOf" srcId="{932B8249-DC48-4D35-B48E-762B5888A879}" destId="{6721B2BE-8D2B-4B32-95F7-A967BA70AA46}" srcOrd="0" destOrd="0" presId="urn:microsoft.com/office/officeart/2008/layout/VerticalCircleList"/>
    <dgm:cxn modelId="{4685AE8C-9D49-43C4-BA3E-2900C9968E93}" type="presParOf" srcId="{6721B2BE-8D2B-4B32-95F7-A967BA70AA46}" destId="{57703508-3D63-4BEF-AA41-5D6F4302CB1C}" srcOrd="0" destOrd="0" presId="urn:microsoft.com/office/officeart/2008/layout/VerticalCircleList"/>
    <dgm:cxn modelId="{DB30CA1F-CE62-4C2D-959F-79225CDCB827}" type="presParOf" srcId="{6721B2BE-8D2B-4B32-95F7-A967BA70AA46}" destId="{710BC2B4-7DCB-4B20-823F-FC2B63C46874}" srcOrd="1" destOrd="0" presId="urn:microsoft.com/office/officeart/2008/layout/VerticalCircleList"/>
    <dgm:cxn modelId="{4D637778-2840-49EA-B1E2-CCD5E5784BE3}" type="presParOf" srcId="{6721B2BE-8D2B-4B32-95F7-A967BA70AA46}" destId="{ECC012CC-5B8F-4C98-857D-1D14F94220B1}" srcOrd="2" destOrd="0" presId="urn:microsoft.com/office/officeart/2008/layout/VerticalCircleList"/>
    <dgm:cxn modelId="{DEAC708F-F2B3-4616-869A-85E0B4744743}" type="presParOf" srcId="{932B8249-DC48-4D35-B48E-762B5888A879}" destId="{4C4EC107-DCC0-4083-8123-AB5AFDC1DBAD}" srcOrd="1" destOrd="0" presId="urn:microsoft.com/office/officeart/2008/layout/VerticalCircleList"/>
    <dgm:cxn modelId="{39B96960-BFD5-4798-9016-1A7D03CC2366}" type="presParOf" srcId="{4C4EC107-DCC0-4083-8123-AB5AFDC1DBAD}" destId="{E3139469-1F15-4B38-AC39-2F54661472E8}" srcOrd="0" destOrd="0" presId="urn:microsoft.com/office/officeart/2008/layout/VerticalCircleList"/>
    <dgm:cxn modelId="{D4466FE9-A278-4FD7-BCAD-BAAEBF885ABE}" type="presParOf" srcId="{4C4EC107-DCC0-4083-8123-AB5AFDC1DBAD}" destId="{1ED552C9-978E-4E53-8E4A-601DD6EACAE0}" srcOrd="1" destOrd="0" presId="urn:microsoft.com/office/officeart/2008/layout/VerticalCircleList"/>
    <dgm:cxn modelId="{0D42C701-2F19-4E65-A0A6-82E1DE8F57CD}" type="presParOf" srcId="{4C4EC107-DCC0-4083-8123-AB5AFDC1DBAD}" destId="{7A250901-EF8E-49BB-81BD-738A8CCFCFB5}" srcOrd="2" destOrd="0" presId="urn:microsoft.com/office/officeart/2008/layout/VerticalCircleList"/>
    <dgm:cxn modelId="{10950E8A-D49F-4AC6-9164-E075C624D1A0}" type="presParOf" srcId="{932B8249-DC48-4D35-B48E-762B5888A879}" destId="{1208C026-F119-4A1E-94A5-5CAEAF946002}" srcOrd="2" destOrd="0" presId="urn:microsoft.com/office/officeart/2008/layout/VerticalCircleList"/>
    <dgm:cxn modelId="{273AA158-B8B8-4B92-9622-B91F933F5CF8}" type="presParOf" srcId="{1208C026-F119-4A1E-94A5-5CAEAF946002}" destId="{E8E9E027-5963-4656-9913-EA7FA77F7979}" srcOrd="0" destOrd="0" presId="urn:microsoft.com/office/officeart/2008/layout/VerticalCircleList"/>
    <dgm:cxn modelId="{63A0F8CD-541C-4112-8C91-14E31619F9BE}" type="presParOf" srcId="{1208C026-F119-4A1E-94A5-5CAEAF946002}" destId="{2E0F0655-BC57-44CE-BDBA-7F8AFD596AEB}" srcOrd="1" destOrd="0" presId="urn:microsoft.com/office/officeart/2008/layout/VerticalCircleList"/>
    <dgm:cxn modelId="{B347BBA4-87CC-42AE-A742-0BA4135DF9CC}" type="presParOf" srcId="{1208C026-F119-4A1E-94A5-5CAEAF946002}" destId="{971F0C97-723B-44AE-9FC4-0F61C396EDA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D122D-F8B2-4DC8-8BC5-6E58DA2EB445}">
      <dsp:nvSpPr>
        <dsp:cNvPr id="0" name=""/>
        <dsp:cNvSpPr/>
      </dsp:nvSpPr>
      <dsp:spPr>
        <a:xfrm rot="5400000">
          <a:off x="-169068" y="169670"/>
          <a:ext cx="1127124" cy="788987"/>
        </a:xfrm>
        <a:prstGeom prst="chevron">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S" sz="2300" kern="1200" dirty="0"/>
            <a:t>10’</a:t>
          </a:r>
        </a:p>
      </dsp:txBody>
      <dsp:txXfrm rot="-5400000">
        <a:off x="1" y="395096"/>
        <a:ext cx="788987" cy="338137"/>
      </dsp:txXfrm>
    </dsp:sp>
    <dsp:sp modelId="{F2A68B7D-DF41-4EF8-86CD-07CB883D3998}">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Arial" panose="020B0604020202020204" pitchFamily="34" charset="0"/>
            <a:buNone/>
          </a:pPr>
          <a:r>
            <a:rPr lang="es-ES" sz="2200" kern="1200" dirty="0"/>
            <a:t>Pruebas de valoración biomecánica en diferentes contextos</a:t>
          </a:r>
        </a:p>
      </dsp:txBody>
      <dsp:txXfrm rot="-5400000">
        <a:off x="788988" y="36365"/>
        <a:ext cx="5271248" cy="661103"/>
      </dsp:txXfrm>
    </dsp:sp>
    <dsp:sp modelId="{B6A90389-99D9-4AEE-AA21-12E51C900A84}">
      <dsp:nvSpPr>
        <dsp:cNvPr id="0" name=""/>
        <dsp:cNvSpPr/>
      </dsp:nvSpPr>
      <dsp:spPr>
        <a:xfrm rot="5400000">
          <a:off x="-169068" y="1148227"/>
          <a:ext cx="1127124" cy="788987"/>
        </a:xfrm>
        <a:prstGeom prst="chevron">
          <a:avLst/>
        </a:prstGeom>
        <a:solidFill>
          <a:schemeClr val="accent2">
            <a:alpha val="90000"/>
            <a:hueOff val="0"/>
            <a:satOff val="0"/>
            <a:lumOff val="0"/>
            <a:alphaOff val="-13333"/>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10’</a:t>
          </a:r>
          <a:endParaRPr lang="es-ES" sz="2300" kern="1200" dirty="0"/>
        </a:p>
      </dsp:txBody>
      <dsp:txXfrm rot="-5400000">
        <a:off x="1" y="1373653"/>
        <a:ext cx="788987" cy="338137"/>
      </dsp:txXfrm>
    </dsp:sp>
    <dsp:sp modelId="{ED3A2517-BD6B-455A-836E-4593F2677939}">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Tx/>
            <a:buNone/>
          </a:pPr>
          <a:r>
            <a:rPr lang="en-US" sz="2200" b="0" kern="1200" dirty="0"/>
            <a:t>Ejercicio1: </a:t>
          </a:r>
          <a:r>
            <a:rPr lang="es-ES" sz="2200" b="0" kern="1200" dirty="0"/>
            <a:t>Buscar nuevos ejemplos</a:t>
          </a:r>
          <a:endParaRPr lang="es-ES" sz="2200" kern="1200" dirty="0"/>
        </a:p>
      </dsp:txBody>
      <dsp:txXfrm rot="-5400000">
        <a:off x="788988" y="1014923"/>
        <a:ext cx="5271248" cy="661103"/>
      </dsp:txXfrm>
    </dsp:sp>
    <dsp:sp modelId="{1E0296EA-3C8D-4782-B4E9-2FAE5DB555D4}">
      <dsp:nvSpPr>
        <dsp:cNvPr id="0" name=""/>
        <dsp:cNvSpPr/>
      </dsp:nvSpPr>
      <dsp:spPr>
        <a:xfrm rot="5400000">
          <a:off x="-169068" y="2126784"/>
          <a:ext cx="1127124" cy="788987"/>
        </a:xfrm>
        <a:prstGeom prst="chevron">
          <a:avLst/>
        </a:prstGeom>
        <a:solidFill>
          <a:schemeClr val="accent2">
            <a:alpha val="90000"/>
            <a:hueOff val="0"/>
            <a:satOff val="0"/>
            <a:lumOff val="0"/>
            <a:alphaOff val="-26667"/>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5’</a:t>
          </a:r>
          <a:endParaRPr lang="es-ES" sz="2300" kern="1200" dirty="0"/>
        </a:p>
      </dsp:txBody>
      <dsp:txXfrm rot="-5400000">
        <a:off x="1" y="2352210"/>
        <a:ext cx="788987" cy="338137"/>
      </dsp:txXfrm>
    </dsp:sp>
    <dsp:sp modelId="{6172FEAD-313E-46DF-99AF-34A48C6630F4}">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Tx/>
            <a:buNone/>
          </a:pPr>
          <a:r>
            <a:rPr lang="es-ES" sz="2200" b="0" kern="1200" dirty="0"/>
            <a:t>Requisitos para pruebas biomecánicas y ejercicio 2: buenos y malos ejemplos.</a:t>
          </a:r>
          <a:endParaRPr lang="es-ES" sz="2200" kern="1200" dirty="0"/>
        </a:p>
      </dsp:txBody>
      <dsp:txXfrm rot="-5400000">
        <a:off x="788988" y="1993480"/>
        <a:ext cx="5271248" cy="661103"/>
      </dsp:txXfrm>
    </dsp:sp>
    <dsp:sp modelId="{7601C91D-4D06-4C7E-8875-F633B0D7679F}">
      <dsp:nvSpPr>
        <dsp:cNvPr id="0" name=""/>
        <dsp:cNvSpPr/>
      </dsp:nvSpPr>
      <dsp:spPr>
        <a:xfrm rot="5400000">
          <a:off x="-169068" y="3105342"/>
          <a:ext cx="1127124" cy="788987"/>
        </a:xfrm>
        <a:prstGeom prst="chevron">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kern="1200" dirty="0"/>
            <a:t>5’</a:t>
          </a:r>
        </a:p>
      </dsp:txBody>
      <dsp:txXfrm rot="-5400000">
        <a:off x="1" y="3330768"/>
        <a:ext cx="788987" cy="338137"/>
      </dsp:txXfrm>
    </dsp:sp>
    <dsp:sp modelId="{66793192-9DB1-46D0-A7FC-21E997689545}">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Tx/>
            <a:buNone/>
          </a:pPr>
          <a:r>
            <a:rPr lang="es-ES" sz="2200" b="0" kern="1200" dirty="0"/>
            <a:t>Ideas clave y lecciones aprendidas.</a:t>
          </a:r>
          <a:endParaRPr lang="en-US" sz="2200" b="0" kern="1200" dirty="0"/>
        </a:p>
      </dsp:txBody>
      <dsp:txXfrm rot="-5400000">
        <a:off x="788988" y="2972037"/>
        <a:ext cx="5271248" cy="661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Función, actividad o gesto sujeto a valoración.</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Técnica instrumental en la que se basa.</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t>Protocolo</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t>Resultados</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Criterios</a:t>
          </a:r>
          <a:r>
            <a:rPr lang="en-US" sz="1600" kern="1200" baseline="0" dirty="0"/>
            <a:t> para </a:t>
          </a:r>
          <a:r>
            <a:rPr lang="en-US" sz="1600" kern="1200" baseline="0" dirty="0" err="1"/>
            <a:t>su</a:t>
          </a:r>
          <a:r>
            <a:rPr lang="en-US" sz="1600" kern="1200" baseline="0" dirty="0"/>
            <a:t> </a:t>
          </a:r>
          <a:r>
            <a:rPr lang="en-US" sz="1600" kern="1200" baseline="0" dirty="0" err="1"/>
            <a:t>interpretación</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Informe</a:t>
          </a:r>
        </a:p>
      </dsp:txBody>
      <dsp:txXfrm>
        <a:off x="30157" y="3412877"/>
        <a:ext cx="3078587" cy="557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Función, actividad o gesto sujeto a valoración.</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Técnica instrumental en la que se basa.</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t>Protocolo</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t>Resultados</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Criterios</a:t>
          </a:r>
          <a:r>
            <a:rPr lang="en-US" sz="1600" kern="1200" baseline="0" dirty="0"/>
            <a:t> para </a:t>
          </a:r>
          <a:r>
            <a:rPr lang="en-US" sz="1600" kern="1200" baseline="0" dirty="0" err="1"/>
            <a:t>su</a:t>
          </a:r>
          <a:r>
            <a:rPr lang="en-US" sz="1600" kern="1200" baseline="0" dirty="0"/>
            <a:t> </a:t>
          </a:r>
          <a:r>
            <a:rPr lang="en-US" sz="1600" kern="1200" baseline="0" dirty="0" err="1"/>
            <a:t>interpretación</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Informe</a:t>
          </a:r>
        </a:p>
      </dsp:txBody>
      <dsp:txXfrm>
        <a:off x="30157" y="3412877"/>
        <a:ext cx="3078587" cy="557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234334"/>
          <a:ext cx="3138901" cy="565621"/>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err="1"/>
            <a:t>Marcha</a:t>
          </a:r>
          <a:endParaRPr lang="en-US" sz="1400" kern="1200" dirty="0"/>
        </a:p>
      </dsp:txBody>
      <dsp:txXfrm>
        <a:off x="27611" y="261945"/>
        <a:ext cx="3083679" cy="510399"/>
      </dsp:txXfrm>
    </dsp:sp>
    <dsp:sp modelId="{89660B13-D46F-4902-85A7-BB662F571EA0}">
      <dsp:nvSpPr>
        <dsp:cNvPr id="0" name=""/>
        <dsp:cNvSpPr/>
      </dsp:nvSpPr>
      <dsp:spPr>
        <a:xfrm>
          <a:off x="0" y="840276"/>
          <a:ext cx="3138901" cy="56562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Plataforma de fuerza, fotogrametría y electromiografía de superficie</a:t>
          </a:r>
          <a:endParaRPr lang="en-US" sz="1400" kern="1200" dirty="0"/>
        </a:p>
      </dsp:txBody>
      <dsp:txXfrm>
        <a:off x="27611" y="867887"/>
        <a:ext cx="3083679" cy="510399"/>
      </dsp:txXfrm>
    </dsp:sp>
    <dsp:sp modelId="{08101449-6B52-44E8-B6BE-1496E49AD159}">
      <dsp:nvSpPr>
        <dsp:cNvPr id="0" name=""/>
        <dsp:cNvSpPr/>
      </dsp:nvSpPr>
      <dsp:spPr>
        <a:xfrm>
          <a:off x="0" y="1446218"/>
          <a:ext cx="3138901" cy="56562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solidFill>
                <a:schemeClr val="tx1"/>
              </a:solidFill>
              <a:effectLst/>
              <a:latin typeface="Gill Sans" charset="0"/>
              <a:ea typeface="+mn-ea"/>
              <a:cs typeface="+mn-cs"/>
            </a:rPr>
            <a:t>Caminar en línea recta a velocidad espontánea</a:t>
          </a:r>
          <a:endParaRPr lang="en-US" sz="1400" kern="1200" dirty="0"/>
        </a:p>
      </dsp:txBody>
      <dsp:txXfrm>
        <a:off x="27611" y="1473829"/>
        <a:ext cx="3083679" cy="510399"/>
      </dsp:txXfrm>
    </dsp:sp>
    <dsp:sp modelId="{B472EF52-5E52-4372-82DD-FA86091BF364}">
      <dsp:nvSpPr>
        <dsp:cNvPr id="0" name=""/>
        <dsp:cNvSpPr/>
      </dsp:nvSpPr>
      <dsp:spPr>
        <a:xfrm>
          <a:off x="0" y="2052159"/>
          <a:ext cx="3138901" cy="56562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err="1">
              <a:solidFill>
                <a:schemeClr val="tx1"/>
              </a:solidFill>
              <a:effectLst/>
              <a:latin typeface="Gill Sans" charset="0"/>
              <a:ea typeface="+mn-ea"/>
              <a:cs typeface="+mn-cs"/>
            </a:rPr>
            <a:t>Parámetros</a:t>
          </a:r>
          <a:r>
            <a:rPr lang="en-GB" sz="1400" kern="1200" dirty="0">
              <a:solidFill>
                <a:schemeClr val="tx1"/>
              </a:solidFill>
              <a:effectLst/>
              <a:latin typeface="Gill Sans" charset="0"/>
              <a:ea typeface="+mn-ea"/>
              <a:cs typeface="+mn-cs"/>
            </a:rPr>
            <a:t> </a:t>
          </a:r>
          <a:r>
            <a:rPr lang="en-GB" sz="1400" kern="1200" dirty="0" err="1">
              <a:solidFill>
                <a:schemeClr val="tx1"/>
              </a:solidFill>
              <a:effectLst/>
              <a:latin typeface="Gill Sans" charset="0"/>
              <a:ea typeface="+mn-ea"/>
              <a:cs typeface="+mn-cs"/>
            </a:rPr>
            <a:t>dinámicos</a:t>
          </a:r>
          <a:r>
            <a:rPr lang="en-GB" sz="1400" kern="1200" dirty="0">
              <a:solidFill>
                <a:schemeClr val="tx1"/>
              </a:solidFill>
              <a:effectLst/>
              <a:latin typeface="Gill Sans" charset="0"/>
              <a:ea typeface="+mn-ea"/>
              <a:cs typeface="+mn-cs"/>
            </a:rPr>
            <a:t>, </a:t>
          </a:r>
          <a:r>
            <a:rPr lang="en-GB" sz="1400" kern="1200" dirty="0" err="1">
              <a:solidFill>
                <a:schemeClr val="tx1"/>
              </a:solidFill>
              <a:effectLst/>
              <a:latin typeface="Gill Sans" charset="0"/>
              <a:ea typeface="+mn-ea"/>
              <a:cs typeface="+mn-cs"/>
            </a:rPr>
            <a:t>cinemáticos</a:t>
          </a:r>
          <a:r>
            <a:rPr lang="en-GB" sz="1400" kern="1200" dirty="0">
              <a:solidFill>
                <a:schemeClr val="tx1"/>
              </a:solidFill>
              <a:effectLst/>
              <a:latin typeface="Gill Sans" charset="0"/>
              <a:ea typeface="+mn-ea"/>
              <a:cs typeface="+mn-cs"/>
            </a:rPr>
            <a:t> y </a:t>
          </a:r>
          <a:r>
            <a:rPr lang="en-GB" sz="1400" kern="1200" dirty="0" err="1">
              <a:solidFill>
                <a:schemeClr val="tx1"/>
              </a:solidFill>
              <a:effectLst/>
              <a:latin typeface="Gill Sans" charset="0"/>
              <a:ea typeface="+mn-ea"/>
              <a:cs typeface="+mn-cs"/>
            </a:rPr>
            <a:t>fisiológicos</a:t>
          </a:r>
          <a:r>
            <a:rPr lang="en-GB" sz="1400" kern="1200" dirty="0">
              <a:solidFill>
                <a:schemeClr val="tx1"/>
              </a:solidFill>
              <a:effectLst/>
              <a:latin typeface="Gill Sans" charset="0"/>
              <a:ea typeface="+mn-ea"/>
              <a:cs typeface="+mn-cs"/>
            </a:rPr>
            <a:t> </a:t>
          </a:r>
          <a:endParaRPr lang="en-US" sz="1400" kern="1200" dirty="0"/>
        </a:p>
      </dsp:txBody>
      <dsp:txXfrm>
        <a:off x="27611" y="2079770"/>
        <a:ext cx="3083679" cy="510399"/>
      </dsp:txXfrm>
    </dsp:sp>
    <dsp:sp modelId="{0F537087-922C-4EAD-BE96-A9E0DA0EF3AD}">
      <dsp:nvSpPr>
        <dsp:cNvPr id="0" name=""/>
        <dsp:cNvSpPr/>
      </dsp:nvSpPr>
      <dsp:spPr>
        <a:xfrm>
          <a:off x="0" y="2658101"/>
          <a:ext cx="3138901" cy="56562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Datos normales</a:t>
          </a:r>
          <a:endParaRPr lang="en-US" sz="1400" kern="1200" dirty="0"/>
        </a:p>
      </dsp:txBody>
      <dsp:txXfrm>
        <a:off x="27611" y="2685712"/>
        <a:ext cx="3083679" cy="510399"/>
      </dsp:txXfrm>
    </dsp:sp>
    <dsp:sp modelId="{7A8DAAD2-1400-4BFF-99AF-AC757D96BA0B}">
      <dsp:nvSpPr>
        <dsp:cNvPr id="0" name=""/>
        <dsp:cNvSpPr/>
      </dsp:nvSpPr>
      <dsp:spPr>
        <a:xfrm>
          <a:off x="0" y="3264043"/>
          <a:ext cx="3138901" cy="56562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Estos elementos resumidos</a:t>
          </a:r>
          <a:endParaRPr lang="en-US" sz="1400" kern="1200" dirty="0"/>
        </a:p>
      </dsp:txBody>
      <dsp:txXfrm>
        <a:off x="27611" y="3291654"/>
        <a:ext cx="3083679" cy="510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21399"/>
          <a:ext cx="3138901" cy="6318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Fuerza de la mano</a:t>
          </a:r>
          <a:endParaRPr lang="en-US" sz="1600" kern="1200" dirty="0"/>
        </a:p>
      </dsp:txBody>
      <dsp:txXfrm>
        <a:off x="30842" y="52241"/>
        <a:ext cx="3077217" cy="570116"/>
      </dsp:txXfrm>
    </dsp:sp>
    <dsp:sp modelId="{89660B13-D46F-4902-85A7-BB662F571EA0}">
      <dsp:nvSpPr>
        <dsp:cNvPr id="0" name=""/>
        <dsp:cNvSpPr/>
      </dsp:nvSpPr>
      <dsp:spPr>
        <a:xfrm>
          <a:off x="0" y="69928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t>Dinamómetro</a:t>
          </a:r>
          <a:r>
            <a:rPr lang="en-GB" sz="1600" kern="1200" dirty="0"/>
            <a:t> de mano</a:t>
          </a:r>
          <a:endParaRPr lang="en-US" sz="1600" kern="1200" dirty="0"/>
        </a:p>
      </dsp:txBody>
      <dsp:txXfrm>
        <a:off x="30842" y="730122"/>
        <a:ext cx="3077217" cy="570116"/>
      </dsp:txXfrm>
    </dsp:sp>
    <dsp:sp modelId="{08101449-6B52-44E8-B6BE-1496E49AD159}">
      <dsp:nvSpPr>
        <dsp:cNvPr id="0" name=""/>
        <dsp:cNvSpPr/>
      </dsp:nvSpPr>
      <dsp:spPr>
        <a:xfrm>
          <a:off x="0" y="137716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solidFill>
                <a:schemeClr val="tx1"/>
              </a:solidFill>
              <a:effectLst/>
              <a:latin typeface="Gill Sans" charset="0"/>
              <a:ea typeface="+mn-ea"/>
              <a:cs typeface="+mn-cs"/>
            </a:rPr>
            <a:t>Máxima</a:t>
          </a:r>
          <a:r>
            <a:rPr lang="en-GB" sz="1600" kern="1200" dirty="0">
              <a:solidFill>
                <a:schemeClr val="tx1"/>
              </a:solidFill>
              <a:effectLst/>
              <a:latin typeface="Gill Sans" charset="0"/>
              <a:ea typeface="+mn-ea"/>
              <a:cs typeface="+mn-cs"/>
            </a:rPr>
            <a:t> </a:t>
          </a:r>
          <a:r>
            <a:rPr lang="en-GB" sz="1600" kern="1200" dirty="0" err="1">
              <a:solidFill>
                <a:schemeClr val="tx1"/>
              </a:solidFill>
              <a:effectLst/>
              <a:latin typeface="Gill Sans" charset="0"/>
              <a:ea typeface="+mn-ea"/>
              <a:cs typeface="+mn-cs"/>
            </a:rPr>
            <a:t>fuerza</a:t>
          </a:r>
          <a:r>
            <a:rPr lang="en-GB" sz="1600" kern="1200" dirty="0">
              <a:solidFill>
                <a:schemeClr val="tx1"/>
              </a:solidFill>
              <a:effectLst/>
              <a:latin typeface="Gill Sans" charset="0"/>
              <a:ea typeface="+mn-ea"/>
              <a:cs typeface="+mn-cs"/>
            </a:rPr>
            <a:t> de la mano </a:t>
          </a:r>
          <a:r>
            <a:rPr lang="en-GB" sz="1600" kern="1200" dirty="0" err="1">
              <a:solidFill>
                <a:schemeClr val="tx1"/>
              </a:solidFill>
              <a:effectLst/>
              <a:latin typeface="Gill Sans" charset="0"/>
              <a:ea typeface="+mn-ea"/>
              <a:cs typeface="+mn-cs"/>
            </a:rPr>
            <a:t>durante</a:t>
          </a:r>
          <a:r>
            <a:rPr lang="en-GB" sz="1600" kern="1200" dirty="0">
              <a:solidFill>
                <a:schemeClr val="tx1"/>
              </a:solidFill>
              <a:effectLst/>
              <a:latin typeface="Gill Sans" charset="0"/>
              <a:ea typeface="+mn-ea"/>
              <a:cs typeface="+mn-cs"/>
            </a:rPr>
            <a:t> 1 </a:t>
          </a:r>
          <a:r>
            <a:rPr lang="en-GB" sz="1600" kern="1200" dirty="0" err="1">
              <a:solidFill>
                <a:schemeClr val="tx1"/>
              </a:solidFill>
              <a:effectLst/>
              <a:latin typeface="Gill Sans" charset="0"/>
              <a:ea typeface="+mn-ea"/>
              <a:cs typeface="+mn-cs"/>
            </a:rPr>
            <a:t>segundo</a:t>
          </a:r>
          <a:endParaRPr lang="en-US" sz="1600" kern="1200" dirty="0"/>
        </a:p>
      </dsp:txBody>
      <dsp:txXfrm>
        <a:off x="30842" y="1408002"/>
        <a:ext cx="3077217" cy="570116"/>
      </dsp:txXfrm>
    </dsp:sp>
    <dsp:sp modelId="{B472EF52-5E52-4372-82DD-FA86091BF364}">
      <dsp:nvSpPr>
        <dsp:cNvPr id="0" name=""/>
        <dsp:cNvSpPr/>
      </dsp:nvSpPr>
      <dsp:spPr>
        <a:xfrm>
          <a:off x="0" y="205504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solidFill>
                <a:schemeClr val="tx1"/>
              </a:solidFill>
              <a:effectLst/>
              <a:latin typeface="Gill Sans" charset="0"/>
              <a:ea typeface="+mn-ea"/>
              <a:cs typeface="+mn-cs"/>
            </a:rPr>
            <a:t>Máxima</a:t>
          </a:r>
          <a:r>
            <a:rPr lang="en-GB" sz="1600" kern="1200" dirty="0">
              <a:solidFill>
                <a:schemeClr val="tx1"/>
              </a:solidFill>
              <a:effectLst/>
              <a:latin typeface="Gill Sans" charset="0"/>
              <a:ea typeface="+mn-ea"/>
              <a:cs typeface="+mn-cs"/>
            </a:rPr>
            <a:t> </a:t>
          </a:r>
          <a:r>
            <a:rPr lang="en-GB" sz="1600" kern="1200" dirty="0" err="1">
              <a:solidFill>
                <a:schemeClr val="tx1"/>
              </a:solidFill>
              <a:effectLst/>
              <a:latin typeface="Gill Sans" charset="0"/>
              <a:ea typeface="+mn-ea"/>
              <a:cs typeface="+mn-cs"/>
            </a:rPr>
            <a:t>fuerza</a:t>
          </a:r>
          <a:r>
            <a:rPr lang="en-GB" sz="1600" kern="1200" dirty="0">
              <a:solidFill>
                <a:schemeClr val="tx1"/>
              </a:solidFill>
              <a:effectLst/>
              <a:latin typeface="Gill Sans" charset="0"/>
              <a:ea typeface="+mn-ea"/>
              <a:cs typeface="+mn-cs"/>
            </a:rPr>
            <a:t> </a:t>
          </a:r>
          <a:r>
            <a:rPr lang="en-GB" sz="1600" kern="1200" dirty="0" err="1">
              <a:solidFill>
                <a:schemeClr val="tx1"/>
              </a:solidFill>
              <a:effectLst/>
              <a:latin typeface="Gill Sans" charset="0"/>
              <a:ea typeface="+mn-ea"/>
              <a:cs typeface="+mn-cs"/>
            </a:rPr>
            <a:t>en</a:t>
          </a:r>
          <a:r>
            <a:rPr lang="en-GB" sz="1600" kern="1200" dirty="0">
              <a:solidFill>
                <a:schemeClr val="tx1"/>
              </a:solidFill>
              <a:effectLst/>
              <a:latin typeface="Gill Sans" charset="0"/>
              <a:ea typeface="+mn-ea"/>
              <a:cs typeface="+mn-cs"/>
            </a:rPr>
            <a:t> Newtons</a:t>
          </a:r>
          <a:endParaRPr lang="en-US" sz="1600" kern="1200" dirty="0"/>
        </a:p>
      </dsp:txBody>
      <dsp:txXfrm>
        <a:off x="30842" y="2085882"/>
        <a:ext cx="3077217" cy="570116"/>
      </dsp:txXfrm>
    </dsp:sp>
    <dsp:sp modelId="{0F537087-922C-4EAD-BE96-A9E0DA0EF3AD}">
      <dsp:nvSpPr>
        <dsp:cNvPr id="0" name=""/>
        <dsp:cNvSpPr/>
      </dsp:nvSpPr>
      <dsp:spPr>
        <a:xfrm>
          <a:off x="0" y="273292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Datos</a:t>
          </a:r>
          <a:r>
            <a:rPr lang="en-US" sz="1600" kern="1200" dirty="0"/>
            <a:t> </a:t>
          </a:r>
          <a:r>
            <a:rPr lang="en-US" sz="1600" kern="1200" dirty="0" err="1"/>
            <a:t>normales</a:t>
          </a:r>
          <a:endParaRPr lang="en-US" sz="1600" kern="1200" dirty="0"/>
        </a:p>
      </dsp:txBody>
      <dsp:txXfrm>
        <a:off x="30842" y="2763762"/>
        <a:ext cx="3077217" cy="570116"/>
      </dsp:txXfrm>
    </dsp:sp>
    <dsp:sp modelId="{7A8DAAD2-1400-4BFF-99AF-AC757D96BA0B}">
      <dsp:nvSpPr>
        <dsp:cNvPr id="0" name=""/>
        <dsp:cNvSpPr/>
      </dsp:nvSpPr>
      <dsp:spPr>
        <a:xfrm>
          <a:off x="0" y="3410800"/>
          <a:ext cx="3138901" cy="631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Estos</a:t>
          </a:r>
          <a:r>
            <a:rPr lang="en-US" sz="1600" kern="1200" dirty="0"/>
            <a:t> </a:t>
          </a:r>
          <a:r>
            <a:rPr lang="en-US" sz="1600" kern="1200" dirty="0" err="1"/>
            <a:t>elementos</a:t>
          </a:r>
          <a:r>
            <a:rPr lang="en-US" sz="1600" kern="1200" dirty="0"/>
            <a:t> </a:t>
          </a:r>
          <a:r>
            <a:rPr lang="en-US" sz="1600" kern="1200" dirty="0" err="1"/>
            <a:t>resumidos</a:t>
          </a:r>
          <a:endParaRPr lang="en-US" sz="1600" kern="1200" dirty="0"/>
        </a:p>
      </dsp:txBody>
      <dsp:txXfrm>
        <a:off x="30842" y="3441642"/>
        <a:ext cx="3077217" cy="5701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63519"/>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Función, actividad o gesto sujeto a valoración.</a:t>
          </a:r>
          <a:endParaRPr lang="en-US" sz="1600" kern="1200" dirty="0"/>
        </a:p>
      </dsp:txBody>
      <dsp:txXfrm>
        <a:off x="30157" y="93676"/>
        <a:ext cx="3078587" cy="557446"/>
      </dsp:txXfrm>
    </dsp:sp>
    <dsp:sp modelId="{89660B13-D46F-4902-85A7-BB662F571EA0}">
      <dsp:nvSpPr>
        <dsp:cNvPr id="0" name=""/>
        <dsp:cNvSpPr/>
      </dsp:nvSpPr>
      <dsp:spPr>
        <a:xfrm>
          <a:off x="0" y="72736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Técnica instrumental en la que se basa.</a:t>
          </a:r>
          <a:endParaRPr lang="en-US" sz="1600" kern="1200" dirty="0"/>
        </a:p>
      </dsp:txBody>
      <dsp:txXfrm>
        <a:off x="30157" y="757517"/>
        <a:ext cx="3078587" cy="557446"/>
      </dsp:txXfrm>
    </dsp:sp>
    <dsp:sp modelId="{08101449-6B52-44E8-B6BE-1496E49AD159}">
      <dsp:nvSpPr>
        <dsp:cNvPr id="0" name=""/>
        <dsp:cNvSpPr/>
      </dsp:nvSpPr>
      <dsp:spPr>
        <a:xfrm>
          <a:off x="0" y="139120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t>Protocolo</a:t>
          </a:r>
          <a:endParaRPr lang="en-US" sz="1600" kern="1200" dirty="0"/>
        </a:p>
      </dsp:txBody>
      <dsp:txXfrm>
        <a:off x="30157" y="1421357"/>
        <a:ext cx="3078587" cy="557446"/>
      </dsp:txXfrm>
    </dsp:sp>
    <dsp:sp modelId="{B472EF52-5E52-4372-82DD-FA86091BF364}">
      <dsp:nvSpPr>
        <dsp:cNvPr id="0" name=""/>
        <dsp:cNvSpPr/>
      </dsp:nvSpPr>
      <dsp:spPr>
        <a:xfrm>
          <a:off x="0" y="205504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err="1"/>
            <a:t>Resultados</a:t>
          </a:r>
          <a:endParaRPr lang="en-US" sz="1600" kern="1200" dirty="0"/>
        </a:p>
      </dsp:txBody>
      <dsp:txXfrm>
        <a:off x="30157" y="2085197"/>
        <a:ext cx="3078587" cy="557446"/>
      </dsp:txXfrm>
    </dsp:sp>
    <dsp:sp modelId="{0F537087-922C-4EAD-BE96-A9E0DA0EF3AD}">
      <dsp:nvSpPr>
        <dsp:cNvPr id="0" name=""/>
        <dsp:cNvSpPr/>
      </dsp:nvSpPr>
      <dsp:spPr>
        <a:xfrm>
          <a:off x="0" y="271888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Criterios</a:t>
          </a:r>
          <a:r>
            <a:rPr lang="en-US" sz="1600" kern="1200" baseline="0" dirty="0"/>
            <a:t> para </a:t>
          </a:r>
          <a:r>
            <a:rPr lang="en-US" sz="1600" kern="1200" baseline="0" dirty="0" err="1"/>
            <a:t>su</a:t>
          </a:r>
          <a:r>
            <a:rPr lang="en-US" sz="1600" kern="1200" baseline="0" dirty="0"/>
            <a:t> </a:t>
          </a:r>
          <a:r>
            <a:rPr lang="en-US" sz="1600" kern="1200" baseline="0" dirty="0" err="1"/>
            <a:t>interpretación</a:t>
          </a:r>
          <a:endParaRPr lang="en-US" sz="1600" kern="1200" dirty="0"/>
        </a:p>
      </dsp:txBody>
      <dsp:txXfrm>
        <a:off x="30157" y="2749037"/>
        <a:ext cx="3078587" cy="557446"/>
      </dsp:txXfrm>
    </dsp:sp>
    <dsp:sp modelId="{7A8DAAD2-1400-4BFF-99AF-AC757D96BA0B}">
      <dsp:nvSpPr>
        <dsp:cNvPr id="0" name=""/>
        <dsp:cNvSpPr/>
      </dsp:nvSpPr>
      <dsp:spPr>
        <a:xfrm>
          <a:off x="0" y="3382720"/>
          <a:ext cx="3138901"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Informe</a:t>
          </a:r>
        </a:p>
      </dsp:txBody>
      <dsp:txXfrm>
        <a:off x="30157" y="3412877"/>
        <a:ext cx="3078587" cy="557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21512"/>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tx1"/>
              </a:solidFill>
              <a:effectLst/>
              <a:latin typeface="Gill Sans" charset="0"/>
              <a:ea typeface="+mn-ea"/>
              <a:cs typeface="+mn-cs"/>
            </a:rPr>
            <a:t>Valoración de las actividades de la vida diaria</a:t>
          </a:r>
          <a:endParaRPr lang="en-US" sz="2400" kern="1200" dirty="0"/>
        </a:p>
      </dsp:txBody>
      <dsp:txXfrm>
        <a:off x="46541" y="68053"/>
        <a:ext cx="6819686" cy="860321"/>
      </dsp:txXfrm>
    </dsp:sp>
    <dsp:sp modelId="{89660B13-D46F-4902-85A7-BB662F571EA0}">
      <dsp:nvSpPr>
        <dsp:cNvPr id="0" name=""/>
        <dsp:cNvSpPr/>
      </dsp:nvSpPr>
      <dsp:spPr>
        <a:xfrm>
          <a:off x="0" y="1044036"/>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tx1"/>
              </a:solidFill>
              <a:effectLst/>
              <a:latin typeface="Gill Sans" charset="0"/>
              <a:ea typeface="+mn-ea"/>
              <a:cs typeface="+mn-cs"/>
            </a:rPr>
            <a:t>Valoración de la función del equilibrio</a:t>
          </a:r>
          <a:endParaRPr lang="en-US" sz="2400" kern="1200" dirty="0"/>
        </a:p>
      </dsp:txBody>
      <dsp:txXfrm>
        <a:off x="46541" y="1090577"/>
        <a:ext cx="6819686" cy="860321"/>
      </dsp:txXfrm>
    </dsp:sp>
    <dsp:sp modelId="{08101449-6B52-44E8-B6BE-1496E49AD159}">
      <dsp:nvSpPr>
        <dsp:cNvPr id="0" name=""/>
        <dsp:cNvSpPr/>
      </dsp:nvSpPr>
      <dsp:spPr>
        <a:xfrm>
          <a:off x="0" y="2066560"/>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tx1"/>
              </a:solidFill>
              <a:effectLst/>
              <a:latin typeface="Gill Sans" charset="0"/>
              <a:ea typeface="+mn-ea"/>
              <a:cs typeface="+mn-cs"/>
            </a:rPr>
            <a:t>Valoración de la movilidad en los miembros superiores, inferiores y columna</a:t>
          </a:r>
          <a:endParaRPr lang="en-US" sz="2400" kern="1200" dirty="0"/>
        </a:p>
      </dsp:txBody>
      <dsp:txXfrm>
        <a:off x="46541" y="2113101"/>
        <a:ext cx="6819686" cy="860321"/>
      </dsp:txXfrm>
    </dsp:sp>
    <dsp:sp modelId="{B472EF52-5E52-4372-82DD-FA86091BF364}">
      <dsp:nvSpPr>
        <dsp:cNvPr id="0" name=""/>
        <dsp:cNvSpPr/>
      </dsp:nvSpPr>
      <dsp:spPr>
        <a:xfrm>
          <a:off x="0" y="3089083"/>
          <a:ext cx="6912768" cy="9534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tx1"/>
              </a:solidFill>
              <a:effectLst/>
              <a:latin typeface="Gill Sans" charset="0"/>
              <a:ea typeface="+mn-ea"/>
              <a:cs typeface="+mn-cs"/>
            </a:rPr>
            <a:t>Valoración de la fuerza en miembro superior, infrerior y columna</a:t>
          </a:r>
          <a:endParaRPr lang="en-US" sz="2400" kern="1200" dirty="0"/>
        </a:p>
      </dsp:txBody>
      <dsp:txXfrm>
        <a:off x="46541" y="3135624"/>
        <a:ext cx="6819686" cy="8603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1BFD8-D4E2-4757-9731-E2D2E4EBE87B}">
      <dsp:nvSpPr>
        <dsp:cNvPr id="0" name=""/>
        <dsp:cNvSpPr/>
      </dsp:nvSpPr>
      <dsp:spPr>
        <a:xfrm>
          <a:off x="1573" y="827564"/>
          <a:ext cx="2496426" cy="1720037"/>
        </a:xfrm>
        <a:prstGeom prst="roundRect">
          <a:avLst/>
        </a:prstGeom>
        <a:blipFill>
          <a:blip xmlns:r="http://schemas.openxmlformats.org/officeDocument/2006/relationships" r:embed="rId1"/>
          <a:srcRect/>
          <a:stretch>
            <a:fillRect t="-7000" b="-7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884F79-664A-4D74-A982-6488F9E9EE5A}">
      <dsp:nvSpPr>
        <dsp:cNvPr id="0" name=""/>
        <dsp:cNvSpPr/>
      </dsp:nvSpPr>
      <dsp:spPr>
        <a:xfrm>
          <a:off x="1573"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GB" sz="3000" kern="1200">
              <a:solidFill>
                <a:schemeClr val="tx1"/>
              </a:solidFill>
              <a:effectLst/>
              <a:latin typeface="Gill Sans" charset="0"/>
              <a:ea typeface="+mn-ea"/>
              <a:cs typeface="+mn-cs"/>
            </a:rPr>
            <a:t>Deportivo</a:t>
          </a:r>
          <a:endParaRPr lang="en-US" sz="3000" kern="1200" dirty="0"/>
        </a:p>
      </dsp:txBody>
      <dsp:txXfrm>
        <a:off x="1573" y="2547602"/>
        <a:ext cx="2496426" cy="926174"/>
      </dsp:txXfrm>
    </dsp:sp>
    <dsp:sp modelId="{610A25C5-70E3-4F50-AD4E-AF3E79AF7F18}">
      <dsp:nvSpPr>
        <dsp:cNvPr id="0" name=""/>
        <dsp:cNvSpPr/>
      </dsp:nvSpPr>
      <dsp:spPr>
        <a:xfrm>
          <a:off x="2747747" y="827564"/>
          <a:ext cx="2496426" cy="1720037"/>
        </a:xfrm>
        <a:prstGeom prst="roundRect">
          <a:avLst/>
        </a:prstGeom>
        <a:blipFill>
          <a:blip xmlns:r="http://schemas.openxmlformats.org/officeDocument/2006/relationships" r:embed="rId2"/>
          <a:srcRect/>
          <a:stretch>
            <a:fillRect t="-2000" b="-2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63D8BE5-51E1-4327-A57E-4DFD83D1D880}">
      <dsp:nvSpPr>
        <dsp:cNvPr id="0" name=""/>
        <dsp:cNvSpPr/>
      </dsp:nvSpPr>
      <dsp:spPr>
        <a:xfrm>
          <a:off x="2747747"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GB" sz="3000" kern="1200">
              <a:solidFill>
                <a:schemeClr val="tx1"/>
              </a:solidFill>
              <a:effectLst/>
              <a:latin typeface="Gill Sans" charset="0"/>
              <a:ea typeface="+mn-ea"/>
              <a:cs typeface="+mn-cs"/>
            </a:rPr>
            <a:t>Ergonómico</a:t>
          </a:r>
          <a:endParaRPr lang="en-US" sz="3000" kern="1200" dirty="0"/>
        </a:p>
      </dsp:txBody>
      <dsp:txXfrm>
        <a:off x="2747747" y="2547602"/>
        <a:ext cx="2496426" cy="926174"/>
      </dsp:txXfrm>
    </dsp:sp>
    <dsp:sp modelId="{C6FAD779-C1FA-4FD1-AD01-64681AFF2EAA}">
      <dsp:nvSpPr>
        <dsp:cNvPr id="0" name=""/>
        <dsp:cNvSpPr/>
      </dsp:nvSpPr>
      <dsp:spPr>
        <a:xfrm>
          <a:off x="5493921" y="827564"/>
          <a:ext cx="2496426" cy="1720037"/>
        </a:xfrm>
        <a:prstGeom prst="roundRect">
          <a:avLst/>
        </a:prstGeom>
        <a:blipFill>
          <a:blip xmlns:r="http://schemas.openxmlformats.org/officeDocument/2006/relationships" r:embed="rId3"/>
          <a:srcRect/>
          <a:stretch>
            <a:fillRect/>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06E6D92-23F8-4759-8D22-19994116701B}">
      <dsp:nvSpPr>
        <dsp:cNvPr id="0" name=""/>
        <dsp:cNvSpPr/>
      </dsp:nvSpPr>
      <dsp:spPr>
        <a:xfrm>
          <a:off x="5493921"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GB" sz="3000" kern="1200">
              <a:solidFill>
                <a:schemeClr val="tx1"/>
              </a:solidFill>
              <a:effectLst/>
              <a:latin typeface="Gill Sans" charset="0"/>
              <a:ea typeface="+mn-ea"/>
              <a:cs typeface="+mn-cs"/>
            </a:rPr>
            <a:t>Investigación</a:t>
          </a:r>
          <a:endParaRPr lang="en-US" sz="3000" kern="1200" dirty="0"/>
        </a:p>
      </dsp:txBody>
      <dsp:txXfrm>
        <a:off x="5493921" y="2547602"/>
        <a:ext cx="2496426" cy="9261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BC2B4-7DCB-4B20-823F-FC2B63C46874}">
      <dsp:nvSpPr>
        <dsp:cNvPr id="0" name=""/>
        <dsp:cNvSpPr/>
      </dsp:nvSpPr>
      <dsp:spPr>
        <a:xfrm>
          <a:off x="343652" y="184657"/>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ECC012CC-5B8F-4C98-857D-1D14F94220B1}">
      <dsp:nvSpPr>
        <dsp:cNvPr id="0" name=""/>
        <dsp:cNvSpPr/>
      </dsp:nvSpPr>
      <dsp:spPr>
        <a:xfrm>
          <a:off x="998990" y="184657"/>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GB" sz="6500" kern="1200">
              <a:effectLst/>
              <a:latin typeface="Gill Sans" charset="0"/>
              <a:ea typeface="+mn-ea"/>
              <a:cs typeface="+mn-cs"/>
            </a:rPr>
            <a:t>Validez</a:t>
          </a:r>
          <a:endParaRPr lang="en-US" sz="6500" kern="1200" dirty="0"/>
        </a:p>
      </dsp:txBody>
      <dsp:txXfrm>
        <a:off x="998990" y="184657"/>
        <a:ext cx="6992931" cy="1310675"/>
      </dsp:txXfrm>
    </dsp:sp>
    <dsp:sp modelId="{1ED552C9-978E-4E53-8E4A-601DD6EACAE0}">
      <dsp:nvSpPr>
        <dsp:cNvPr id="0" name=""/>
        <dsp:cNvSpPr/>
      </dsp:nvSpPr>
      <dsp:spPr>
        <a:xfrm>
          <a:off x="343652" y="1495332"/>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7A250901-EF8E-49BB-81BD-738A8CCFCFB5}">
      <dsp:nvSpPr>
        <dsp:cNvPr id="0" name=""/>
        <dsp:cNvSpPr/>
      </dsp:nvSpPr>
      <dsp:spPr>
        <a:xfrm>
          <a:off x="998990" y="1495332"/>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GB" sz="6500" kern="1200">
              <a:effectLst/>
              <a:latin typeface="Gill Sans" charset="0"/>
              <a:ea typeface="+mn-ea"/>
              <a:cs typeface="+mn-cs"/>
            </a:rPr>
            <a:t>Fiabilidad</a:t>
          </a:r>
          <a:endParaRPr lang="en-US" sz="6500" kern="1200" dirty="0"/>
        </a:p>
      </dsp:txBody>
      <dsp:txXfrm>
        <a:off x="998990" y="1495332"/>
        <a:ext cx="6992931" cy="1310675"/>
      </dsp:txXfrm>
    </dsp:sp>
    <dsp:sp modelId="{2E0F0655-BC57-44CE-BDBA-7F8AFD596AEB}">
      <dsp:nvSpPr>
        <dsp:cNvPr id="0" name=""/>
        <dsp:cNvSpPr/>
      </dsp:nvSpPr>
      <dsp:spPr>
        <a:xfrm>
          <a:off x="343652" y="2806008"/>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971F0C97-723B-44AE-9FC4-0F61C396EDAD}">
      <dsp:nvSpPr>
        <dsp:cNvPr id="0" name=""/>
        <dsp:cNvSpPr/>
      </dsp:nvSpPr>
      <dsp:spPr>
        <a:xfrm>
          <a:off x="998990" y="2806008"/>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en-GB" sz="6500" kern="1200">
              <a:effectLst/>
              <a:latin typeface="Gill Sans" charset="0"/>
              <a:ea typeface="+mn-ea"/>
              <a:cs typeface="+mn-cs"/>
            </a:rPr>
            <a:t>Usabilidad</a:t>
          </a:r>
          <a:endParaRPr lang="en-US" sz="6500" kern="1200" dirty="0"/>
        </a:p>
      </dsp:txBody>
      <dsp:txXfrm>
        <a:off x="998990" y="2806008"/>
        <a:ext cx="6992931" cy="1310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‹Nº›</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‹Nº›</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boro.ac.uk/research/phc/perfomance/biomechanic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a:t>
            </a:fld>
            <a:endParaRPr lang="pl-PL" altLang="pl-PL"/>
          </a:p>
        </p:txBody>
      </p:sp>
    </p:spTree>
    <p:extLst>
      <p:ext uri="{BB962C8B-B14F-4D97-AF65-F5344CB8AC3E}">
        <p14:creationId xmlns:p14="http://schemas.microsoft.com/office/powerpoint/2010/main" val="409876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a:solidFill>
                  <a:schemeClr val="tx1"/>
                </a:solidFill>
                <a:effectLst/>
                <a:latin typeface="Gill Sans" charset="0"/>
                <a:ea typeface="+mn-ea"/>
                <a:cs typeface="+mn-cs"/>
              </a:rPr>
              <a:t>Existe cierta heterogeneidad en cuanto a los procedimientos utilizados, a pesar de ello, la valoración funcional con pruebas biomecánicas está muy extendida en el campo clínico. Las pruebas biomecánicas más utilizadas en el contexto clínico, clasificadas según su finalidad de valoración y técnica instrumental, son:</a:t>
            </a:r>
          </a:p>
          <a:p>
            <a:r>
              <a:rPr lang="es-ES" sz="1200" kern="1200">
                <a:solidFill>
                  <a:schemeClr val="tx1"/>
                </a:solidFill>
                <a:effectLst/>
                <a:latin typeface="Gill Sans" charset="0"/>
                <a:ea typeface="+mn-ea"/>
                <a:cs typeface="+mn-cs"/>
              </a:rPr>
              <a:t>• Valoración de actividades de la vida diaria. Algunos ejemplos son caminar, sentarse o pararse, levantar cargas o mover un objeto mediante placas de fuerza y​/o técnicas de análisis de movimiento.</a:t>
            </a:r>
          </a:p>
          <a:p>
            <a:r>
              <a:rPr lang="es-ES" sz="1200" kern="1200">
                <a:solidFill>
                  <a:schemeClr val="tx1"/>
                </a:solidFill>
                <a:effectLst/>
                <a:latin typeface="Gill Sans" charset="0"/>
                <a:ea typeface="+mn-ea"/>
                <a:cs typeface="+mn-cs"/>
              </a:rPr>
              <a:t>• Valoración de la función del equilibrio, mediante posturografía computarizada, basada en la técnica de análisis de fuerzas.</a:t>
            </a:r>
          </a:p>
          <a:p>
            <a:r>
              <a:rPr lang="es-ES" sz="1200" kern="1200">
                <a:solidFill>
                  <a:schemeClr val="tx1"/>
                </a:solidFill>
                <a:effectLst/>
                <a:latin typeface="Gill Sans" charset="0"/>
                <a:ea typeface="+mn-ea"/>
                <a:cs typeface="+mn-cs"/>
              </a:rPr>
              <a:t>• Valoración de la movilidad en miembros superiores, inferiores y columna, mediante técnicas de análisis del movimiento.</a:t>
            </a:r>
          </a:p>
          <a:p>
            <a:r>
              <a:rPr lang="es-ES" sz="1200" kern="1200">
                <a:solidFill>
                  <a:schemeClr val="tx1"/>
                </a:solidFill>
                <a:effectLst/>
                <a:latin typeface="Gill Sans" charset="0"/>
                <a:ea typeface="+mn-ea"/>
                <a:cs typeface="+mn-cs"/>
              </a:rPr>
              <a:t>• Valoración de la fuerza en miembros superiores, inferiores y columna, mediante técnicas de análisis de fuerza.</a:t>
            </a:r>
          </a:p>
          <a:p>
            <a:endParaRPr lang="es-ES" sz="1200" kern="1200">
              <a:solidFill>
                <a:schemeClr val="tx1"/>
              </a:solidFill>
              <a:effectLst/>
              <a:latin typeface="Gill Sans" charset="0"/>
              <a:ea typeface="+mn-ea"/>
              <a:cs typeface="+mn-cs"/>
            </a:endParaRPr>
          </a:p>
          <a:p>
            <a:r>
              <a:rPr lang="es-ES" sz="1200" kern="1200">
                <a:solidFill>
                  <a:schemeClr val="tx1"/>
                </a:solidFill>
                <a:effectLst/>
                <a:latin typeface="Gill Sans" charset="0"/>
                <a:ea typeface="+mn-ea"/>
                <a:cs typeface="+mn-cs"/>
              </a:rPr>
              <a:t>Cada prueba proporciona resultados en diferentes unidades. Pero principalmente, las pruebas biomecánicas tienen como objetivo informar sobre la función valorada y es común que los resultados se expresen en comparación con estándares de referencia.</a:t>
            </a:r>
          </a:p>
          <a:p>
            <a:endParaRPr lang="es-ES" sz="1200" kern="120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600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pl-PL"/>
              <a:t>En este video, puede ver los detalles del protocolo para la valoración dinámica de la marcha utilizando el software NedAMH/IBV.</a:t>
            </a:r>
            <a:endParaRPr lang="es-ES" sz="1200" dirty="0">
              <a:solidFill>
                <a:srgbClr val="FF0000"/>
              </a:solidFill>
            </a:endParaRP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61220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a:t>En este video puede ver el detalle del protocolo para la valoración dinámica y cinemática de levantarse de una silla usando el software NedLumbar/IBV.</a:t>
            </a: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2807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a:t>En este video puede ver el detalle del protocolo para la valoración cinemática del hombro usando NedHombro/IBV</a:t>
            </a:r>
          </a:p>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a:t>software.</a:t>
            </a:r>
            <a:endParaRPr lang="es-ES" sz="1200" dirty="0">
              <a:solidFill>
                <a:srgbClr val="FF0000"/>
              </a:solidFill>
            </a:endParaRP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112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a:t>En este video se puede ver el detalle del protocolo para la evaluación del equilibrio mediante plataformas dinamométricas utilizando NedSVE/IBV</a:t>
            </a:r>
          </a:p>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a:t>software.</a:t>
            </a: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0121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b="1" kern="1200">
                <a:solidFill>
                  <a:schemeClr val="tx1"/>
                </a:solidFill>
                <a:effectLst/>
                <a:latin typeface="Gill Sans" charset="0"/>
                <a:ea typeface="+mn-ea"/>
                <a:cs typeface="+mn-cs"/>
              </a:rPr>
              <a:t>Pruebas biomecánicas comúnmente utilizadas en un contexto deportivo</a:t>
            </a:r>
          </a:p>
          <a:p>
            <a:pPr lvl="0"/>
            <a:r>
              <a:rPr lang="es-ES" sz="1200" kern="1200">
                <a:solidFill>
                  <a:schemeClr val="tx1"/>
                </a:solidFill>
                <a:effectLst/>
                <a:latin typeface="Gill Sans" charset="0"/>
                <a:ea typeface="+mn-ea"/>
                <a:cs typeface="+mn-cs"/>
              </a:rPr>
              <a:t>La biomecánica deportiva es el área de la ciencia que se ocupa del análisis del movimiento del cuerpo humano durante la actividad deportiva con el fin de ser estudiada para diferentes aplicaciones. Como concepto global, esta rama de la ciencia se utiliza para intentar mejorar el rendimiento o reducir el riesgo de lesiones en el deporte y la tarea de ejercicio que se está ejecutando.</a:t>
            </a:r>
          </a:p>
          <a:p>
            <a:pPr lvl="0"/>
            <a:endParaRPr lang="es-ES" sz="1200" kern="1200">
              <a:solidFill>
                <a:schemeClr val="tx1"/>
              </a:solidFill>
              <a:effectLst/>
              <a:latin typeface="Gill Sans" charset="0"/>
              <a:ea typeface="+mn-ea"/>
              <a:cs typeface="+mn-cs"/>
            </a:endParaRPr>
          </a:p>
          <a:p>
            <a:pPr lvl="0"/>
            <a:r>
              <a:rPr lang="es-ES" sz="1200" kern="1200">
                <a:solidFill>
                  <a:schemeClr val="tx1"/>
                </a:solidFill>
                <a:effectLst/>
                <a:latin typeface="Gill Sans" charset="0"/>
                <a:ea typeface="+mn-ea"/>
                <a:cs typeface="+mn-cs"/>
              </a:rPr>
              <a:t>La biomecánica se aplica al campo del deporte y las ciencias del ejercicio, entre otros, para:</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Mejora del rendimiento deportivo de un atleta cuantificando sus errores mecánicos y apuntándolos, si se pueden modificar, para intentar alcanzar la mayor eficiencia de movimiento.</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Valoración de prevención de lesiones, con el fin de identificar áreas débiles de la ejecución de la actividad deportiva de los atletas que podrían exponer la unidad musculoesquelética a una lesión. Determinar los métodos más seguros para realizar un deporte o ejercicio en particular.</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Estudiar el efecto de resultado de una intervención, como una ayuda ergonómica, un procedimiento quirúrgico, el seguimiento de un protocolo de rehabilitación y la valoración de un regreso seguro al deporte.</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Valoración de funciones neuromusculares, reclutamiento y carga muscular.</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El análisis de equipos deportivos y de ejercicio, por ejemplo, calzado, superficies de juego, raquetas, etc.</a:t>
            </a:r>
          </a:p>
          <a:p>
            <a:pPr lvl="0"/>
            <a:r>
              <a:rPr lang="es-ES" sz="1200" kern="1200">
                <a:solidFill>
                  <a:schemeClr val="tx1"/>
                </a:solidFill>
                <a:effectLst/>
                <a:latin typeface="Gill Sans" charset="0"/>
                <a:ea typeface="+mn-ea"/>
                <a:cs typeface="+mn-cs"/>
              </a:rPr>
              <a:t>Para todas las diferentes aplicaciones, existe una gran variedad de equipos que se pueden utilizar en laboratorio y al aire libre. No existe un estándar sobre las pruebas biomecánicas en el deporte, pero estas se utilizan principalmente para obtener valores cinéticos y cinemáticos y tienden a estar sincronizadas.</a:t>
            </a:r>
          </a:p>
          <a:p>
            <a:pPr lvl="0"/>
            <a:endParaRPr lang="es-ES" sz="1200" kern="1200">
              <a:solidFill>
                <a:schemeClr val="tx1"/>
              </a:solidFill>
              <a:effectLst/>
              <a:latin typeface="Gill Sans" charset="0"/>
              <a:ea typeface="+mn-ea"/>
              <a:cs typeface="+mn-cs"/>
            </a:endParaRPr>
          </a:p>
          <a:p>
            <a:pPr lvl="0"/>
            <a:r>
              <a:rPr lang="es-ES" sz="1200" kern="1200">
                <a:solidFill>
                  <a:schemeClr val="tx1"/>
                </a:solidFill>
                <a:effectLst/>
                <a:latin typeface="Gill Sans" charset="0"/>
                <a:ea typeface="+mn-ea"/>
                <a:cs typeface="+mn-cs"/>
              </a:rPr>
              <a:t>La imagen muestra una prueba de movimiento de corte lateral (1. plataforma de fuerza, 2. marcadores reflectantes utilizados por el sistema de análisis de movimiento 3D).</a:t>
            </a:r>
          </a:p>
          <a:p>
            <a:pPr lvl="0"/>
            <a:endParaRPr lang="es-ES" sz="1200" kern="1200">
              <a:solidFill>
                <a:schemeClr val="tx1"/>
              </a:solidFill>
              <a:effectLst/>
              <a:latin typeface="Gill Sans" charset="0"/>
              <a:ea typeface="+mn-ea"/>
              <a:cs typeface="+mn-cs"/>
            </a:endParaRPr>
          </a:p>
          <a:p>
            <a:pPr lvl="0"/>
            <a:r>
              <a:rPr lang="es-ES" sz="1200" b="1" kern="1200">
                <a:solidFill>
                  <a:schemeClr val="tx1"/>
                </a:solidFill>
                <a:effectLst/>
                <a:latin typeface="Gill Sans" charset="0"/>
                <a:ea typeface="+mn-ea"/>
                <a:cs typeface="+mn-cs"/>
              </a:rPr>
              <a:t>Prueba biomecánica común utilizada en un contexto ergonómico</a:t>
            </a:r>
          </a:p>
          <a:p>
            <a:pPr lvl="0"/>
            <a:r>
              <a:rPr lang="es-ES" sz="1200" kern="1200">
                <a:solidFill>
                  <a:schemeClr val="tx1"/>
                </a:solidFill>
                <a:effectLst/>
                <a:latin typeface="Gill Sans" charset="0"/>
                <a:ea typeface="+mn-ea"/>
                <a:cs typeface="+mn-cs"/>
              </a:rPr>
              <a:t>La ergonomía es el área de conocimiento que se ocupa del estudio de las condiciones de adaptación de un lugar de trabajo a las características físicas y psicológicas del trabajador. La ergonomía busca un mayor rendimiento en el trabajo.</a:t>
            </a:r>
          </a:p>
          <a:p>
            <a:pPr lvl="0"/>
            <a:r>
              <a:rPr lang="es-ES" sz="1200" kern="1200">
                <a:solidFill>
                  <a:schemeClr val="tx1"/>
                </a:solidFill>
                <a:effectLst/>
                <a:latin typeface="Gill Sans" charset="0"/>
                <a:ea typeface="+mn-ea"/>
                <a:cs typeface="+mn-cs"/>
              </a:rPr>
              <a:t>La medición biomecánica se aplica al campo de la ergonomía, entre otros, para:</a:t>
            </a:r>
          </a:p>
          <a:p>
            <a:pPr lvl="0"/>
            <a:r>
              <a:rPr lang="es-ES" sz="1200" kern="1200">
                <a:solidFill>
                  <a:schemeClr val="tx1"/>
                </a:solidFill>
                <a:effectLst/>
                <a:latin typeface="Gill Sans" charset="0"/>
                <a:ea typeface="+mn-ea"/>
                <a:cs typeface="+mn-cs"/>
              </a:rPr>
              <a:t>Conocer posturas, carga biomecánica, repeticiones... durante la ejecución de una tarea de valoración de riesgos. Los métodos de valoración de riesgos laborales se basan en la observación del trabajador durante sus tareas. A veces, la valoración instrumentada se utiliza para una mayor validez y objetividad en la valoración.</a:t>
            </a:r>
          </a:p>
          <a:p>
            <a:pPr lvl="0"/>
            <a:r>
              <a:rPr lang="es-ES" sz="1200" kern="1200">
                <a:solidFill>
                  <a:schemeClr val="tx1"/>
                </a:solidFill>
                <a:effectLst/>
                <a:latin typeface="Gill Sans" charset="0"/>
                <a:ea typeface="+mn-ea"/>
                <a:cs typeface="+mn-cs"/>
              </a:rPr>
              <a:t>Valorar la reducción de esfuerzo del trabajador al utilizar exoesqueletos. Los exoesqueletos se utilizan en la industria para mejorar las condiciones de trabajo de los trabajadores, reducir la carga física y prevenir lesiones.</a:t>
            </a:r>
          </a:p>
          <a:p>
            <a:pPr lvl="0"/>
            <a:endParaRPr lang="es-ES" sz="1200" kern="1200">
              <a:solidFill>
                <a:schemeClr val="tx1"/>
              </a:solidFill>
              <a:effectLst/>
              <a:latin typeface="Gill Sans" charset="0"/>
              <a:ea typeface="+mn-ea"/>
              <a:cs typeface="+mn-cs"/>
            </a:endParaRPr>
          </a:p>
          <a:p>
            <a:pPr lvl="0"/>
            <a:r>
              <a:rPr lang="es-ES" sz="1200" kern="1200">
                <a:solidFill>
                  <a:schemeClr val="tx1"/>
                </a:solidFill>
                <a:effectLst/>
                <a:latin typeface="Gill Sans" charset="0"/>
                <a:ea typeface="+mn-ea"/>
                <a:cs typeface="+mn-cs"/>
              </a:rPr>
              <a:t>En estas aplicaciones, la valoración biomecánica se realiza en el lugar de trabajo y existen técnicas portátiles. En el área de ergonomía existen estándares para la valoración de riesgos, sin embargo, no existe un estándar sobre pruebas biomecánicas. Las técnicas biomecánicas se utilizan comúnmente para registrar información objetiva sobre posturas, carga física o movimientos repetitivos.</a:t>
            </a:r>
          </a:p>
          <a:p>
            <a:pPr lvl="0"/>
            <a:endParaRPr lang="es-ES" sz="1200" kern="1200">
              <a:solidFill>
                <a:schemeClr val="tx1"/>
              </a:solidFill>
              <a:effectLst/>
              <a:latin typeface="Gill Sans" charset="0"/>
              <a:ea typeface="+mn-ea"/>
              <a:cs typeface="+mn-cs"/>
            </a:endParaRPr>
          </a:p>
          <a:p>
            <a:pPr lvl="0"/>
            <a:r>
              <a:rPr lang="es-ES" sz="1200" kern="1200">
                <a:solidFill>
                  <a:schemeClr val="tx1"/>
                </a:solidFill>
                <a:effectLst/>
                <a:latin typeface="Gill Sans" charset="0"/>
                <a:ea typeface="+mn-ea"/>
                <a:cs typeface="+mn-cs"/>
              </a:rPr>
              <a:t>La imagen muestra la medición con electrogoniómetros mientras se usa un ordenador.</a:t>
            </a:r>
          </a:p>
          <a:p>
            <a:pPr lvl="0"/>
            <a:endParaRPr lang="es-ES" sz="1200" b="1" kern="1200">
              <a:solidFill>
                <a:schemeClr val="tx1"/>
              </a:solidFill>
              <a:effectLst/>
              <a:latin typeface="Gill Sans" charset="0"/>
              <a:ea typeface="+mn-ea"/>
              <a:cs typeface="+mn-cs"/>
            </a:endParaRPr>
          </a:p>
          <a:p>
            <a:pPr lvl="0"/>
            <a:r>
              <a:rPr lang="es-ES" sz="1200" b="1" kern="1200">
                <a:solidFill>
                  <a:schemeClr val="tx1"/>
                </a:solidFill>
                <a:effectLst/>
                <a:latin typeface="Gill Sans" charset="0"/>
                <a:ea typeface="+mn-ea"/>
                <a:cs typeface="+mn-cs"/>
              </a:rPr>
              <a:t>Prueba biomecánica común utilizada en un contexto de investigación</a:t>
            </a:r>
          </a:p>
          <a:p>
            <a:pPr lvl="0"/>
            <a:r>
              <a:rPr lang="es-ES" sz="1200" kern="1200">
                <a:solidFill>
                  <a:schemeClr val="tx1"/>
                </a:solidFill>
                <a:effectLst/>
                <a:latin typeface="Gill Sans" charset="0"/>
                <a:ea typeface="+mn-ea"/>
                <a:cs typeface="+mn-cs"/>
              </a:rPr>
              <a:t>Hay muchos estudios de investigación que utilizan técnicas de valoraciónbiomecánica en diferentes campos. En el contexto de la valoración del sistema musculoesquelético, se utilizan para:</a:t>
            </a:r>
          </a:p>
          <a:p>
            <a:pPr lvl="0"/>
            <a:r>
              <a:rPr lang="es-ES" sz="1200" kern="1200">
                <a:solidFill>
                  <a:schemeClr val="tx1"/>
                </a:solidFill>
                <a:effectLst/>
                <a:latin typeface="Gill Sans" charset="0"/>
                <a:ea typeface="+mn-ea"/>
                <a:cs typeface="+mn-cs"/>
              </a:rPr>
              <a:t>Comparar diferentes tratamientos quirúrgicos o de rehabilitación.</a:t>
            </a:r>
          </a:p>
          <a:p>
            <a:pPr lvl="0"/>
            <a:r>
              <a:rPr lang="es-ES" sz="1200" kern="1200">
                <a:solidFill>
                  <a:schemeClr val="tx1"/>
                </a:solidFill>
                <a:effectLst/>
                <a:latin typeface="Gill Sans" charset="0"/>
                <a:ea typeface="+mn-ea"/>
                <a:cs typeface="+mn-cs"/>
              </a:rPr>
              <a:t>Valorar el efecto de un tratamiento en un paciente.</a:t>
            </a:r>
          </a:p>
          <a:p>
            <a:pPr lvl="0"/>
            <a:r>
              <a:rPr lang="es-ES" sz="1200" kern="1200">
                <a:solidFill>
                  <a:schemeClr val="tx1"/>
                </a:solidFill>
                <a:effectLst/>
                <a:latin typeface="Gill Sans" charset="0"/>
                <a:ea typeface="+mn-ea"/>
                <a:cs typeface="+mn-cs"/>
              </a:rPr>
              <a:t>Describir el patrón biomecánico de una patología.</a:t>
            </a:r>
          </a:p>
          <a:p>
            <a:pPr lvl="0"/>
            <a:r>
              <a:rPr lang="es-ES" sz="1200" kern="1200">
                <a:solidFill>
                  <a:schemeClr val="tx1"/>
                </a:solidFill>
                <a:effectLst/>
                <a:latin typeface="Gill Sans" charset="0"/>
                <a:ea typeface="+mn-ea"/>
                <a:cs typeface="+mn-cs"/>
              </a:rPr>
              <a:t>Por ejemplo, en el estudio </a:t>
            </a:r>
            <a:r>
              <a:rPr lang="es-ES" sz="1200" i="1" kern="1200">
                <a:solidFill>
                  <a:schemeClr val="tx1"/>
                </a:solidFill>
                <a:effectLst/>
                <a:latin typeface="Gill Sans" charset="0"/>
                <a:ea typeface="+mn-ea"/>
                <a:cs typeface="+mn-cs"/>
              </a:rPr>
              <a:t>Efectos de las plantillas colocadas medialmente en la mecánica del pie y las extremidades inferiores al caminar y correr en hombres en sobrepronación de </a:t>
            </a:r>
            <a:r>
              <a:rPr lang="es-ES" sz="1200" i="0" kern="1200">
                <a:solidFill>
                  <a:schemeClr val="tx1"/>
                </a:solidFill>
                <a:effectLst/>
                <a:latin typeface="Gill Sans" charset="0"/>
                <a:ea typeface="+mn-ea"/>
                <a:cs typeface="+mn-cs"/>
              </a:rPr>
              <a:t>Konosen et al. </a:t>
            </a:r>
            <a:r>
              <a:rPr lang="es-ES" sz="1200" kern="1200">
                <a:solidFill>
                  <a:schemeClr val="tx1"/>
                </a:solidFill>
                <a:effectLst/>
                <a:latin typeface="Gill Sans" charset="0"/>
                <a:ea typeface="+mn-ea"/>
                <a:cs typeface="+mn-cs"/>
              </a:rPr>
              <a:t>(2), se presenta un análisis de valoración biomecánica donde se evalúa el efecto de las ortesis supinadoras en condiciones de marcha y carrera, tanto en el retropié como en el antepié, mediante la instrumentación con marcadores y el uso de un sistema de fotogrametría 3D compuesto por 10 cámaras.</a:t>
            </a:r>
          </a:p>
          <a:p>
            <a:pPr lvl="0"/>
            <a:endParaRPr lang="es-ES" sz="1200" kern="1200">
              <a:solidFill>
                <a:schemeClr val="tx1"/>
              </a:solidFill>
              <a:effectLst/>
              <a:latin typeface="Gill Sans" charset="0"/>
              <a:ea typeface="+mn-ea"/>
              <a:cs typeface="+mn-cs"/>
            </a:endParaRPr>
          </a:p>
          <a:p>
            <a:pPr lvl="0"/>
            <a:r>
              <a:rPr lang="es-ES" sz="1200" kern="1200">
                <a:solidFill>
                  <a:schemeClr val="tx1"/>
                </a:solidFill>
                <a:effectLst/>
                <a:latin typeface="Gill Sans" charset="0"/>
                <a:ea typeface="+mn-ea"/>
                <a:cs typeface="+mn-cs"/>
              </a:rPr>
              <a:t>La imagen muestra detalles de la instrumentación del pie y el tobillo en el estudio de Konosen.</a:t>
            </a:r>
          </a:p>
          <a:p>
            <a:pPr lvl="0"/>
            <a:endParaRPr lang="es-ES" sz="1200" kern="1200">
              <a:solidFill>
                <a:schemeClr val="tx1"/>
              </a:solidFill>
              <a:effectLst/>
              <a:latin typeface="Gill Sans" charset="0"/>
              <a:ea typeface="+mn-ea"/>
              <a:cs typeface="+mn-cs"/>
            </a:endParaRPr>
          </a:p>
          <a:p>
            <a:pPr lvl="0"/>
            <a:r>
              <a:rPr lang="es-ES" sz="1200" kern="1200">
                <a:solidFill>
                  <a:schemeClr val="tx1"/>
                </a:solidFill>
                <a:effectLst/>
                <a:latin typeface="Gill Sans" charset="0"/>
                <a:ea typeface="+mn-ea"/>
                <a:cs typeface="+mn-cs"/>
              </a:rPr>
              <a:t>Las principales conclusiones de este estudio apuntan a que el uso de ortesis afecta principalmente al movimiento del antepié, reduciendo el movimiento de máxima eversión al caminar y correr.</a:t>
            </a:r>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3247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Gill Sans" charset="0"/>
                <a:ea typeface="+mn-ea"/>
                <a:cs typeface="+mn-cs"/>
              </a:rPr>
              <a:t>Como </a:t>
            </a:r>
            <a:r>
              <a:rPr lang="en-GB" sz="1200" kern="1200" dirty="0" err="1">
                <a:solidFill>
                  <a:schemeClr val="tx1"/>
                </a:solidFill>
                <a:effectLst/>
                <a:latin typeface="Gill Sans" charset="0"/>
                <a:ea typeface="+mn-ea"/>
                <a:cs typeface="+mn-cs"/>
              </a:rPr>
              <a:t>parte</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tu</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conocimiento</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teórico</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deberás</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ver</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algunos</a:t>
            </a:r>
            <a:r>
              <a:rPr lang="en-GB" sz="1200" kern="1200" dirty="0">
                <a:solidFill>
                  <a:schemeClr val="tx1"/>
                </a:solidFill>
                <a:effectLst/>
                <a:latin typeface="Gill Sans" charset="0"/>
                <a:ea typeface="+mn-ea"/>
                <a:cs typeface="+mn-cs"/>
              </a:rPr>
              <a:t> videos </a:t>
            </a:r>
            <a:r>
              <a:rPr lang="en-GB" sz="1200" kern="1200" dirty="0" err="1">
                <a:solidFill>
                  <a:schemeClr val="tx1"/>
                </a:solidFill>
                <a:effectLst/>
                <a:latin typeface="Gill Sans" charset="0"/>
                <a:ea typeface="+mn-ea"/>
                <a:cs typeface="+mn-cs"/>
              </a:rPr>
              <a:t>sobre</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valoración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biomecánica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haciendo</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uso</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diferentes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técnicas</a:t>
            </a:r>
            <a:r>
              <a:rPr lang="en-GB" sz="1200" kern="1200" dirty="0">
                <a:solidFill>
                  <a:schemeClr val="tx1"/>
                </a:solidFill>
                <a:effectLst/>
                <a:latin typeface="Gill Sans" charset="0"/>
                <a:ea typeface="+mn-ea"/>
                <a:cs typeface="+mn-cs"/>
              </a:rPr>
              <a:t> instrumentals. </a:t>
            </a:r>
            <a:r>
              <a:rPr lang="en-GB" sz="1200" kern="1200" dirty="0" err="1">
                <a:solidFill>
                  <a:schemeClr val="tx1"/>
                </a:solidFill>
                <a:effectLst/>
                <a:latin typeface="Gill Sans" charset="0"/>
                <a:ea typeface="+mn-ea"/>
                <a:cs typeface="+mn-cs"/>
              </a:rPr>
              <a:t>Accederás</a:t>
            </a:r>
            <a:r>
              <a:rPr lang="en-GB" sz="1200" kern="1200" dirty="0">
                <a:solidFill>
                  <a:schemeClr val="tx1"/>
                </a:solidFill>
                <a:effectLst/>
                <a:latin typeface="Gill Sans" charset="0"/>
                <a:ea typeface="+mn-ea"/>
                <a:cs typeface="+mn-cs"/>
              </a:rPr>
              <a:t> a </a:t>
            </a:r>
            <a:r>
              <a:rPr lang="en-GB" sz="1200" kern="1200" dirty="0" err="1">
                <a:solidFill>
                  <a:schemeClr val="tx1"/>
                </a:solidFill>
                <a:effectLst/>
                <a:latin typeface="Gill Sans" charset="0"/>
                <a:ea typeface="+mn-ea"/>
                <a:cs typeface="+mn-cs"/>
              </a:rPr>
              <a:t>ellos</a:t>
            </a:r>
            <a:r>
              <a:rPr lang="en-GB" sz="1200" kern="1200" dirty="0">
                <a:solidFill>
                  <a:schemeClr val="tx1"/>
                </a:solidFill>
                <a:effectLst/>
                <a:latin typeface="Gill Sans" charset="0"/>
                <a:ea typeface="+mn-ea"/>
                <a:cs typeface="+mn-cs"/>
              </a:rPr>
              <a:t> a </a:t>
            </a:r>
            <a:r>
              <a:rPr lang="en-GB" sz="1200" kern="1200" dirty="0" err="1">
                <a:solidFill>
                  <a:schemeClr val="tx1"/>
                </a:solidFill>
                <a:effectLst/>
                <a:latin typeface="Gill Sans" charset="0"/>
                <a:ea typeface="+mn-ea"/>
                <a:cs typeface="+mn-cs"/>
              </a:rPr>
              <a:t>través</a:t>
            </a:r>
            <a:r>
              <a:rPr lang="en-GB" sz="1200" kern="1200" dirty="0">
                <a:solidFill>
                  <a:schemeClr val="tx1"/>
                </a:solidFill>
                <a:effectLst/>
                <a:latin typeface="Gill Sans" charset="0"/>
                <a:ea typeface="+mn-ea"/>
                <a:cs typeface="+mn-cs"/>
              </a:rPr>
              <a:t> de internet. </a:t>
            </a:r>
            <a:r>
              <a:rPr lang="en-GB" sz="1200" kern="1200" dirty="0" err="1">
                <a:solidFill>
                  <a:schemeClr val="tx1"/>
                </a:solidFill>
                <a:effectLst/>
                <a:latin typeface="Gill Sans" charset="0"/>
                <a:ea typeface="+mn-ea"/>
                <a:cs typeface="+mn-cs"/>
              </a:rPr>
              <a:t>Existen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muchos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recursos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disponibles</a:t>
            </a:r>
            <a:r>
              <a:rPr lang="en-GB" sz="1200" kern="1200" dirty="0">
                <a:solidFill>
                  <a:schemeClr val="tx1"/>
                </a:solidFill>
                <a:effectLst/>
                <a:latin typeface="Gill Sans" charset="0"/>
                <a:ea typeface="+mn-ea"/>
                <a:cs typeface="+mn-cs"/>
              </a:rPr>
              <a:t> que </a:t>
            </a:r>
            <a:r>
              <a:rPr lang="en-GB" sz="1200" kern="1200" dirty="0" err="1">
                <a:solidFill>
                  <a:schemeClr val="tx1"/>
                </a:solidFill>
                <a:effectLst/>
                <a:latin typeface="Gill Sans" charset="0"/>
                <a:ea typeface="+mn-ea"/>
                <a:cs typeface="+mn-cs"/>
              </a:rPr>
              <a:t>podrás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encontrar</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buscando</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Valoración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biomecánica</a:t>
            </a:r>
            <a:r>
              <a:rPr lang="en-GB" sz="1200" kern="1200" dirty="0">
                <a:solidFill>
                  <a:schemeClr val="tx1"/>
                </a:solidFill>
                <a:effectLst/>
                <a:latin typeface="Gill Sans" charset="0"/>
                <a:ea typeface="+mn-ea"/>
                <a:cs typeface="+mn-cs"/>
              </a:rPr>
              <a:t> con </a:t>
            </a:r>
            <a:r>
              <a:rPr lang="en-GB" sz="1200" kern="1200" dirty="0" err="1">
                <a:solidFill>
                  <a:schemeClr val="tx1"/>
                </a:solidFill>
                <a:effectLst/>
                <a:latin typeface="Gill Sans" charset="0"/>
                <a:ea typeface="+mn-ea"/>
                <a:cs typeface="+mn-cs"/>
              </a:rPr>
              <a:t>técnicas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instrumentales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puedes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elegir</a:t>
            </a:r>
            <a:r>
              <a:rPr lang="en-GB" sz="1200" kern="1200" dirty="0">
                <a:solidFill>
                  <a:schemeClr val="tx1"/>
                </a:solidFill>
                <a:effectLst/>
                <a:latin typeface="Gill Sans" charset="0"/>
                <a:ea typeface="+mn-ea"/>
                <a:cs typeface="+mn-cs"/>
              </a:rPr>
              <a:t> el que sea </a:t>
            </a:r>
            <a:r>
              <a:rPr lang="en-GB" sz="1200" kern="1200" dirty="0" err="1">
                <a:solidFill>
                  <a:schemeClr val="tx1"/>
                </a:solidFill>
                <a:effectLst/>
                <a:latin typeface="Gill Sans" charset="0"/>
                <a:ea typeface="+mn-ea"/>
                <a:cs typeface="+mn-cs"/>
              </a:rPr>
              <a:t>más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interesante</a:t>
            </a:r>
            <a:r>
              <a:rPr lang="en-GB" sz="1200" kern="1200" dirty="0">
                <a:solidFill>
                  <a:schemeClr val="tx1"/>
                </a:solidFill>
                <a:effectLst/>
                <a:latin typeface="Gill Sans" charset="0"/>
                <a:ea typeface="+mn-ea"/>
                <a:cs typeface="+mn-cs"/>
              </a:rPr>
              <a:t> para </a:t>
            </a:r>
            <a:r>
              <a:rPr lang="en-GB" sz="1200" kern="1200" dirty="0" err="1">
                <a:solidFill>
                  <a:schemeClr val="tx1"/>
                </a:solidFill>
                <a:effectLst/>
                <a:latin typeface="Gill Sans" charset="0"/>
                <a:ea typeface="+mn-ea"/>
                <a:cs typeface="+mn-cs"/>
              </a:rPr>
              <a:t>tí</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según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tu</a:t>
            </a:r>
            <a:r>
              <a:rPr lang="en-GB" sz="1200" kern="1200" dirty="0">
                <a:solidFill>
                  <a:schemeClr val="tx1"/>
                </a:solidFill>
                <a:effectLst/>
                <a:latin typeface="Gill Sans" charset="0"/>
                <a:ea typeface="+mn-ea"/>
                <a:cs typeface="+mn-cs"/>
              </a:rPr>
              <a:t> campo de </a:t>
            </a:r>
            <a:r>
              <a:rPr lang="en-GB" sz="1200" kern="1200" dirty="0" err="1">
                <a:solidFill>
                  <a:schemeClr val="tx1"/>
                </a:solidFill>
                <a:effectLst/>
                <a:latin typeface="Gill Sans" charset="0"/>
                <a:ea typeface="+mn-ea"/>
                <a:cs typeface="+mn-cs"/>
              </a:rPr>
              <a:t>interés</a:t>
            </a:r>
            <a:r>
              <a:rPr lang="en-GB" sz="1200" kern="1200" dirty="0">
                <a:solidFill>
                  <a:schemeClr val="tx1"/>
                </a:solidFill>
                <a:effectLst/>
                <a:latin typeface="Gill Sans" charset="0"/>
                <a:ea typeface="+mn-ea"/>
                <a:cs typeface="+mn-cs"/>
              </a:rPr>
              <a:t>. </a:t>
            </a:r>
          </a:p>
          <a:p>
            <a:r>
              <a:rPr lang="en-GB" sz="1200" kern="1200" dirty="0">
                <a:solidFill>
                  <a:schemeClr val="tx1"/>
                </a:solidFill>
                <a:effectLst/>
                <a:latin typeface="Gill Sans" charset="0"/>
                <a:ea typeface="+mn-ea"/>
                <a:cs typeface="+mn-cs"/>
              </a:rPr>
              <a:t> </a:t>
            </a:r>
            <a:r>
              <a:rPr lang="pl-PL" sz="1200" u="sng" kern="1200" dirty="0">
                <a:solidFill>
                  <a:schemeClr val="tx1"/>
                </a:solidFill>
                <a:effectLst/>
                <a:latin typeface="Gill Sans" charset="0"/>
                <a:ea typeface="+mn-ea"/>
                <a:cs typeface="+mn-cs"/>
                <a:hlinkClick r:id="rId3"/>
              </a:rPr>
              <a:t>https://www.lboro.ac.uk/research/phc/perfomance/biomechanics/</a:t>
            </a:r>
            <a:r>
              <a:rPr lang="pl-PL" sz="1200" kern="1200" dirty="0">
                <a:solidFill>
                  <a:schemeClr val="tx1"/>
                </a:solidFill>
                <a:effectLst/>
                <a:latin typeface="Gill Sans" charset="0"/>
                <a:ea typeface="+mn-ea"/>
                <a:cs typeface="+mn-cs"/>
              </a:rPr>
              <a:t> </a:t>
            </a:r>
            <a:r>
              <a:rPr lang="es-ES" sz="1200" kern="1200" dirty="0">
                <a:solidFill>
                  <a:schemeClr val="tx1"/>
                </a:solidFill>
                <a:effectLst/>
                <a:latin typeface="Gill Sans" charset="0"/>
                <a:ea typeface="+mn-ea"/>
                <a:cs typeface="+mn-cs"/>
              </a:rPr>
              <a:t>es un buen ejemplo</a:t>
            </a:r>
          </a:p>
          <a:p>
            <a:endParaRPr lang="es-ES" sz="1200" kern="1200" dirty="0">
              <a:solidFill>
                <a:schemeClr val="tx1"/>
              </a:solidFill>
              <a:effectLst/>
              <a:latin typeface="Gill Sans" charset="0"/>
              <a:ea typeface="+mn-ea"/>
              <a:cs typeface="+mn-cs"/>
            </a:endParaRPr>
          </a:p>
          <a:p>
            <a:r>
              <a:rPr lang="es-ES" sz="1200" kern="1200" dirty="0">
                <a:solidFill>
                  <a:schemeClr val="tx1"/>
                </a:solidFill>
                <a:effectLst/>
                <a:latin typeface="Gill Sans" charset="0"/>
                <a:ea typeface="+mn-ea"/>
                <a:cs typeface="+mn-cs"/>
              </a:rPr>
              <a:t>En ellos, trata de identificar:</a:t>
            </a:r>
          </a:p>
          <a:p>
            <a:pPr marL="171450" indent="-171450">
              <a:buFont typeface="Arial" panose="020B0604020202020204" pitchFamily="34" charset="0"/>
              <a:buChar char="•"/>
            </a:pPr>
            <a:endParaRPr lang="es-ES" sz="1200" kern="1200" dirty="0">
              <a:solidFill>
                <a:schemeClr val="tx1"/>
              </a:solidFill>
              <a:effectLst/>
              <a:latin typeface="Gill Sans"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Gill Sans" charset="0"/>
                <a:ea typeface="+mn-ea"/>
                <a:cs typeface="+mn-cs"/>
              </a:rPr>
              <a:t>El contexto de uso y el objetivo de la valoración.</a:t>
            </a:r>
          </a:p>
          <a:p>
            <a:pPr marL="171450" lvl="0" indent="-171450">
              <a:buFont typeface="Arial" panose="020B0604020202020204" pitchFamily="34" charset="0"/>
              <a:buChar char="•"/>
            </a:pPr>
            <a:r>
              <a:rPr lang="en-GB" dirty="0" err="1"/>
              <a:t>Función</a:t>
            </a:r>
            <a:r>
              <a:rPr lang="en-GB" dirty="0"/>
              <a:t>, </a:t>
            </a:r>
            <a:r>
              <a:rPr lang="en-GB" dirty="0" err="1"/>
              <a:t>actividad</a:t>
            </a:r>
            <a:r>
              <a:rPr lang="en-GB" dirty="0"/>
              <a:t> o </a:t>
            </a:r>
            <a:r>
              <a:rPr lang="en-GB" dirty="0" err="1"/>
              <a:t>gesto</a:t>
            </a:r>
            <a:r>
              <a:rPr lang="en-GB" dirty="0"/>
              <a:t> a </a:t>
            </a:r>
            <a:r>
              <a:rPr lang="en-GB" dirty="0" err="1"/>
              <a:t>valorar</a:t>
            </a:r>
            <a:r>
              <a:rPr lang="en-GB" dirty="0"/>
              <a:t>. </a:t>
            </a:r>
            <a:endParaRPr lang="en-US" dirty="0"/>
          </a:p>
          <a:p>
            <a:pPr marL="171450" lvl="0" indent="-171450">
              <a:buFont typeface="Arial" panose="020B0604020202020204" pitchFamily="34" charset="0"/>
              <a:buChar char="•"/>
            </a:pPr>
            <a:r>
              <a:rPr lang="en-GB" dirty="0" err="1"/>
              <a:t>Técnica</a:t>
            </a:r>
            <a:r>
              <a:rPr lang="en-GB" dirty="0"/>
              <a:t> instrumental </a:t>
            </a:r>
            <a:r>
              <a:rPr lang="en-GB" dirty="0" err="1"/>
              <a:t>en</a:t>
            </a:r>
            <a:r>
              <a:rPr lang="en-GB" dirty="0"/>
              <a:t> la que se </a:t>
            </a:r>
            <a:r>
              <a:rPr lang="en-GB" dirty="0" err="1"/>
              <a:t>basa</a:t>
            </a:r>
            <a:r>
              <a:rPr lang="en-GB" dirty="0"/>
              <a:t>. </a:t>
            </a:r>
            <a:endParaRPr lang="en-US" dirty="0"/>
          </a:p>
          <a:p>
            <a:pPr marL="171450" lvl="0" indent="-171450">
              <a:buFont typeface="Arial" panose="020B0604020202020204" pitchFamily="34" charset="0"/>
              <a:buChar char="•"/>
            </a:pPr>
            <a:r>
              <a:rPr lang="en-GB" dirty="0" err="1"/>
              <a:t>Protocolo</a:t>
            </a:r>
            <a:endParaRPr lang="en-US" dirty="0"/>
          </a:p>
          <a:p>
            <a:pPr marL="171450" lvl="0" indent="-171450">
              <a:buFont typeface="Arial" panose="020B0604020202020204" pitchFamily="34" charset="0"/>
              <a:buChar char="•"/>
            </a:pPr>
            <a:r>
              <a:rPr lang="en-GB" dirty="0" err="1"/>
              <a:t>Resultados</a:t>
            </a:r>
            <a:endParaRPr lang="en-US" dirty="0"/>
          </a:p>
          <a:p>
            <a:r>
              <a:rPr lang="es-ES" sz="1200" kern="1200" dirty="0">
                <a:solidFill>
                  <a:schemeClr val="tx1"/>
                </a:solidFill>
                <a:effectLst/>
                <a:latin typeface="Gill Sans" charset="0"/>
                <a:ea typeface="+mn-ea"/>
                <a:cs typeface="+mn-cs"/>
              </a:rPr>
              <a:t>º</a:t>
            </a:r>
          </a:p>
          <a:p>
            <a:endParaRPr lang="es-ES" sz="1200" kern="1200" dirty="0">
              <a:solidFill>
                <a:schemeClr val="tx1"/>
              </a:solidFill>
              <a:effectLst/>
              <a:latin typeface="Gill Sans" charset="0"/>
              <a:ea typeface="+mn-ea"/>
              <a:cs typeface="+mn-cs"/>
            </a:endParaRPr>
          </a:p>
          <a:p>
            <a:r>
              <a:rPr lang="es-ES" dirty="0"/>
              <a:t>Como parte de tu formación teórica deberías ver algunos vídeos sobre valoración biomecánica mediante técnicas instrumentales a los que accederás desde Internet. Hay muchos recursos disponibles que puedes encontrar con solo buscar: </a:t>
            </a:r>
            <a:r>
              <a:rPr lang="es-ES" b="1" dirty="0"/>
              <a:t>”Técnicas instrumentadas de valoración biomecánica”</a:t>
            </a:r>
            <a:r>
              <a:rPr lang="es-ES" dirty="0"/>
              <a:t>, puedes elegir el que más te interese en función de tu campo de interés.</a:t>
            </a:r>
          </a:p>
          <a:p>
            <a:r>
              <a:rPr lang="es-ES" dirty="0"/>
              <a:t>Puedes ver: https://www.lboro.ac.uk/research/phc/perfomance/biomechanics/ como un buen ejemplo.</a:t>
            </a:r>
          </a:p>
          <a:p>
            <a:endParaRPr lang="es-ES" dirty="0"/>
          </a:p>
          <a:p>
            <a:r>
              <a:rPr lang="es-ES" dirty="0"/>
              <a:t>Trate de identificar:</a:t>
            </a:r>
          </a:p>
          <a:p>
            <a:pPr marL="171450" indent="-171450">
              <a:buFont typeface="Arial" panose="020B0604020202020204" pitchFamily="34" charset="0"/>
              <a:buChar char="•"/>
            </a:pPr>
            <a:r>
              <a:rPr lang="es-ES" dirty="0"/>
              <a:t>Contexto de uso y objetivo de valoración.</a:t>
            </a:r>
          </a:p>
          <a:p>
            <a:pPr marL="171450" indent="-171450">
              <a:buFont typeface="Arial" panose="020B0604020202020204" pitchFamily="34" charset="0"/>
              <a:buChar char="•"/>
            </a:pPr>
            <a:r>
              <a:rPr lang="es-ES" dirty="0"/>
              <a:t>Función, actividad o gesto sujeto a valoración.</a:t>
            </a:r>
          </a:p>
          <a:p>
            <a:pPr marL="171450" indent="-171450">
              <a:buFont typeface="Arial" panose="020B0604020202020204" pitchFamily="34" charset="0"/>
              <a:buChar char="•"/>
            </a:pPr>
            <a:r>
              <a:rPr lang="es-ES" dirty="0"/>
              <a:t>Técnica instrumental en la que se basa.</a:t>
            </a:r>
          </a:p>
          <a:p>
            <a:pPr marL="171450" indent="-171450">
              <a:buFont typeface="Arial" panose="020B0604020202020204" pitchFamily="34" charset="0"/>
              <a:buChar char="•"/>
            </a:pPr>
            <a:r>
              <a:rPr lang="es-ES" dirty="0"/>
              <a:t>Protocolo.</a:t>
            </a:r>
          </a:p>
          <a:p>
            <a:pPr marL="171450" indent="-171450">
              <a:buFont typeface="Arial" panose="020B0604020202020204" pitchFamily="34" charset="0"/>
              <a:buChar char="•"/>
            </a:pPr>
            <a:r>
              <a:rPr lang="es-ES" dirty="0"/>
              <a:t>Resultados.</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17</a:t>
            </a:fld>
            <a:endParaRPr lang="pl-PL" altLang="pl-PL"/>
          </a:p>
        </p:txBody>
      </p:sp>
    </p:spTree>
    <p:extLst>
      <p:ext uri="{BB962C8B-B14F-4D97-AF65-F5344CB8AC3E}">
        <p14:creationId xmlns:p14="http://schemas.microsoft.com/office/powerpoint/2010/main" val="1145680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a:solidFill>
                  <a:schemeClr val="tx1"/>
                </a:solidFill>
                <a:effectLst/>
                <a:latin typeface="Gill Sans" charset="0"/>
                <a:ea typeface="+mn-ea"/>
                <a:cs typeface="+mn-cs"/>
              </a:rPr>
              <a:t>A veces se presta mucha atención al probar la calidad de la técnica de medición; sin embargo, la utilidad de estas técnicas depende de su calidad técnica o sofisticación, y de su capacidad para representar la realidad para lograr los objetivos. En concreto, estos objetivos son la posibilidad de discriminar entre distintas situaciones (por ejemplo, enfermo y sano o buena y mala ejecución de un gesto deportivo) de forma fiable, válida y a un coste razonable.</a:t>
            </a:r>
          </a:p>
          <a:p>
            <a:r>
              <a:rPr lang="es-ES" sz="1200" kern="1200">
                <a:solidFill>
                  <a:schemeClr val="tx1"/>
                </a:solidFill>
                <a:effectLst/>
                <a:latin typeface="Gill Sans" charset="0"/>
                <a:ea typeface="+mn-ea"/>
                <a:cs typeface="+mn-cs"/>
              </a:rPr>
              <a:t>El uso de sofisticadas herramientas de valoración, junto con potentes técnicas de análisis estadístico, debe ir acompañado del cumplimiento de una serie de criterios fundamentales de validez, fiabilidad y usabilidad, que son características esenciales para una técnica de medición marítima aceptada desde el punto de vista clínico y científico.</a:t>
            </a:r>
          </a:p>
          <a:p>
            <a:r>
              <a:rPr lang="es-ES" sz="1200" kern="1200">
                <a:solidFill>
                  <a:schemeClr val="tx1"/>
                </a:solidFill>
                <a:effectLst/>
                <a:latin typeface="Gill Sans" charset="0"/>
                <a:ea typeface="+mn-ea"/>
                <a:cs typeface="+mn-cs"/>
              </a:rPr>
              <a:t>A continuación se presentan brevemente los criterios fundamentales que deben cumplir las técnicas de valoración biomecánica.</a:t>
            </a:r>
          </a:p>
          <a:p>
            <a:r>
              <a:rPr lang="es-ES" sz="1200" b="1" kern="1200">
                <a:solidFill>
                  <a:schemeClr val="tx1"/>
                </a:solidFill>
                <a:effectLst/>
                <a:latin typeface="Gill Sans" charset="0"/>
                <a:ea typeface="+mn-ea"/>
                <a:cs typeface="+mn-cs"/>
              </a:rPr>
              <a:t>Validez: </a:t>
            </a:r>
            <a:r>
              <a:rPr lang="es-ES" sz="1200" kern="1200">
                <a:solidFill>
                  <a:schemeClr val="tx1"/>
                </a:solidFill>
                <a:effectLst/>
                <a:latin typeface="Gill Sans" charset="0"/>
                <a:ea typeface="+mn-ea"/>
                <a:cs typeface="+mn-cs"/>
              </a:rPr>
              <a:t>es la propiedad que indica que la medida realmente representa el aspecto que se desea valorar.</a:t>
            </a:r>
          </a:p>
          <a:p>
            <a:r>
              <a:rPr lang="es-ES" sz="1200" b="1" kern="1200">
                <a:solidFill>
                  <a:schemeClr val="tx1"/>
                </a:solidFill>
                <a:effectLst/>
                <a:latin typeface="Gill Sans" charset="0"/>
                <a:ea typeface="+mn-ea"/>
                <a:cs typeface="+mn-cs"/>
              </a:rPr>
              <a:t>Fiabilidad: </a:t>
            </a:r>
            <a:r>
              <a:rPr lang="es-ES" sz="1200" kern="1200">
                <a:solidFill>
                  <a:schemeClr val="tx1"/>
                </a:solidFill>
                <a:effectLst/>
                <a:latin typeface="Gill Sans" charset="0"/>
                <a:ea typeface="+mn-ea"/>
                <a:cs typeface="+mn-cs"/>
              </a:rPr>
              <a:t>es la propiedad que indica que la medición ofrece resultados equivalentes cuando se realiza en condiciones equivalentes.</a:t>
            </a:r>
          </a:p>
          <a:p>
            <a:r>
              <a:rPr lang="es-ES" sz="1200" b="1" kern="1200">
                <a:solidFill>
                  <a:schemeClr val="tx1"/>
                </a:solidFill>
                <a:effectLst/>
                <a:latin typeface="Gill Sans" charset="0"/>
                <a:ea typeface="+mn-ea"/>
                <a:cs typeface="+mn-cs"/>
              </a:rPr>
              <a:t>Usabilidad: </a:t>
            </a:r>
            <a:r>
              <a:rPr lang="es-ES" sz="1200" kern="1200">
                <a:solidFill>
                  <a:schemeClr val="tx1"/>
                </a:solidFill>
                <a:effectLst/>
                <a:latin typeface="Gill Sans" charset="0"/>
                <a:ea typeface="+mn-ea"/>
                <a:cs typeface="+mn-cs"/>
              </a:rPr>
              <a:t>es la propiedad que indica que una prueba puede ser utilizada por usuarios específicos para lograr objetivos específicos con efectividad, eficiencia y satisfacción en un contexto de uso específico. La usabilidad significa centrarse en los usuarios.</a:t>
            </a:r>
          </a:p>
          <a:p>
            <a:endParaRPr lang="es-ES" sz="1200" kern="1200">
              <a:solidFill>
                <a:schemeClr val="tx1"/>
              </a:solidFill>
              <a:effectLst/>
              <a:latin typeface="Gill Sans" charset="0"/>
              <a:ea typeface="+mn-ea"/>
              <a:cs typeface="+mn-cs"/>
            </a:endParaRPr>
          </a:p>
          <a:p>
            <a:r>
              <a:rPr lang="es-ES" sz="1200" kern="1200">
                <a:solidFill>
                  <a:schemeClr val="tx1"/>
                </a:solidFill>
                <a:effectLst/>
                <a:latin typeface="Gill Sans" charset="0"/>
                <a:ea typeface="+mn-ea"/>
                <a:cs typeface="+mn-cs"/>
              </a:rPr>
              <a:t>Para profundizar en estos aspectos, puede consultar el </a:t>
            </a:r>
            <a:r>
              <a:rPr lang="es-ES" sz="1200" i="1" kern="1200">
                <a:solidFill>
                  <a:schemeClr val="tx1"/>
                </a:solidFill>
                <a:effectLst/>
                <a:latin typeface="Gill Sans" charset="0"/>
                <a:ea typeface="+mn-ea"/>
                <a:cs typeface="+mn-cs"/>
              </a:rPr>
              <a:t>Tema: F2. ¿Qué significan la validez, la fiabilidad y la usabilidad en la valoración biomecánica y por qué son importantes? </a:t>
            </a:r>
            <a:r>
              <a:rPr lang="es-ES" sz="1200" kern="1200">
                <a:solidFill>
                  <a:schemeClr val="tx1"/>
                </a:solidFill>
                <a:effectLst/>
                <a:latin typeface="Gill Sans" charset="0"/>
                <a:ea typeface="+mn-ea"/>
                <a:cs typeface="+mn-cs"/>
              </a:rPr>
              <a:t>en esta misma unidad didáctica.</a:t>
            </a: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18</a:t>
            </a:fld>
            <a:endParaRPr lang="pl-PL" altLang="pl-PL"/>
          </a:p>
        </p:txBody>
      </p:sp>
    </p:spTree>
    <p:extLst>
      <p:ext uri="{BB962C8B-B14F-4D97-AF65-F5344CB8AC3E}">
        <p14:creationId xmlns:p14="http://schemas.microsoft.com/office/powerpoint/2010/main" val="105374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a:solidFill>
                  <a:schemeClr val="tx1"/>
                </a:solidFill>
                <a:effectLst/>
                <a:latin typeface="Gill Sans" charset="0"/>
                <a:ea typeface="+mn-ea"/>
                <a:cs typeface="+mn-cs"/>
              </a:rPr>
              <a:t>A veces se presta mucha atención al probar la calidad de la técnica de medición; sin embargo, la utilidad de estas técnicas depende de su calidad técnica o sofisticación, y de su capacidad para representar la realidad para lograr los objetivos. En concreto, estos objetivos son la posibilidad de discriminar entre distintas situaciones (por ejemplo, enfermo y sano o buena y mala ejecución de un gesto deportivo) de forma fiable, válida y a un coste razonable.</a:t>
            </a:r>
          </a:p>
          <a:p>
            <a:r>
              <a:rPr lang="es-ES" sz="1200" kern="1200">
                <a:solidFill>
                  <a:schemeClr val="tx1"/>
                </a:solidFill>
                <a:effectLst/>
                <a:latin typeface="Gill Sans" charset="0"/>
                <a:ea typeface="+mn-ea"/>
                <a:cs typeface="+mn-cs"/>
              </a:rPr>
              <a:t>El uso de sofisticadas herramientas de valoración, junto con potentes técnicas de análisis estadístico, debe ir acompañado del cumplimiento de una serie de criterios fundamentales de validez, fiabilidad y usabilidad, que son características esenciales para una técnica de medición marítima aceptada desde el punto de vista clínico y científico.</a:t>
            </a:r>
          </a:p>
          <a:p>
            <a:r>
              <a:rPr lang="es-ES" sz="1200" kern="1200">
                <a:solidFill>
                  <a:schemeClr val="tx1"/>
                </a:solidFill>
                <a:effectLst/>
                <a:latin typeface="Gill Sans" charset="0"/>
                <a:ea typeface="+mn-ea"/>
                <a:cs typeface="+mn-cs"/>
              </a:rPr>
              <a:t>A continuación se presentan brevemente los criterios fundamentales que deben cumplir las técnicas de valoración biomecánica.</a:t>
            </a:r>
          </a:p>
          <a:p>
            <a:r>
              <a:rPr lang="es-ES" sz="1200" b="1" kern="1200">
                <a:solidFill>
                  <a:schemeClr val="tx1"/>
                </a:solidFill>
                <a:effectLst/>
                <a:latin typeface="Gill Sans" charset="0"/>
                <a:ea typeface="+mn-ea"/>
                <a:cs typeface="+mn-cs"/>
              </a:rPr>
              <a:t>Validez: </a:t>
            </a:r>
            <a:r>
              <a:rPr lang="es-ES" sz="1200" kern="1200">
                <a:solidFill>
                  <a:schemeClr val="tx1"/>
                </a:solidFill>
                <a:effectLst/>
                <a:latin typeface="Gill Sans" charset="0"/>
                <a:ea typeface="+mn-ea"/>
                <a:cs typeface="+mn-cs"/>
              </a:rPr>
              <a:t>es la propiedad que indica que la medida realmente representa el aspecto que se desea valorar.</a:t>
            </a:r>
          </a:p>
          <a:p>
            <a:r>
              <a:rPr lang="es-ES" sz="1200" b="1" kern="1200">
                <a:solidFill>
                  <a:schemeClr val="tx1"/>
                </a:solidFill>
                <a:effectLst/>
                <a:latin typeface="Gill Sans" charset="0"/>
                <a:ea typeface="+mn-ea"/>
                <a:cs typeface="+mn-cs"/>
              </a:rPr>
              <a:t>Fiabilidad: </a:t>
            </a:r>
            <a:r>
              <a:rPr lang="es-ES" sz="1200" kern="1200">
                <a:solidFill>
                  <a:schemeClr val="tx1"/>
                </a:solidFill>
                <a:effectLst/>
                <a:latin typeface="Gill Sans" charset="0"/>
                <a:ea typeface="+mn-ea"/>
                <a:cs typeface="+mn-cs"/>
              </a:rPr>
              <a:t>es la propiedad que indica que la medición ofrece resultados equivalentes cuando se realiza en condiciones equivalentes.</a:t>
            </a:r>
          </a:p>
          <a:p>
            <a:r>
              <a:rPr lang="es-ES" sz="1200" b="1" kern="1200">
                <a:solidFill>
                  <a:schemeClr val="tx1"/>
                </a:solidFill>
                <a:effectLst/>
                <a:latin typeface="Gill Sans" charset="0"/>
                <a:ea typeface="+mn-ea"/>
                <a:cs typeface="+mn-cs"/>
              </a:rPr>
              <a:t>Usabilidad: </a:t>
            </a:r>
            <a:r>
              <a:rPr lang="es-ES" sz="1200" kern="1200">
                <a:solidFill>
                  <a:schemeClr val="tx1"/>
                </a:solidFill>
                <a:effectLst/>
                <a:latin typeface="Gill Sans" charset="0"/>
                <a:ea typeface="+mn-ea"/>
                <a:cs typeface="+mn-cs"/>
              </a:rPr>
              <a:t>es la propiedad que indica que una prueba puede ser utilizada por usuarios específicos para lograr objetivos específicos con efectividad, eficiencia y satisfacción en un contexto de uso específico. La usabilidad significa centrarse en los usuarios.</a:t>
            </a:r>
          </a:p>
          <a:p>
            <a:endParaRPr lang="es-ES" sz="1200" kern="1200">
              <a:solidFill>
                <a:schemeClr val="tx1"/>
              </a:solidFill>
              <a:effectLst/>
              <a:latin typeface="Gill Sans" charset="0"/>
              <a:ea typeface="+mn-ea"/>
              <a:cs typeface="+mn-cs"/>
            </a:endParaRPr>
          </a:p>
          <a:p>
            <a:r>
              <a:rPr lang="es-ES" sz="1200" kern="1200">
                <a:solidFill>
                  <a:schemeClr val="tx1"/>
                </a:solidFill>
                <a:effectLst/>
                <a:latin typeface="Gill Sans" charset="0"/>
                <a:ea typeface="+mn-ea"/>
                <a:cs typeface="+mn-cs"/>
              </a:rPr>
              <a:t>Para profundizar en estos aspectos, puede consultar el </a:t>
            </a:r>
            <a:r>
              <a:rPr lang="es-ES" sz="1200" i="1" kern="1200">
                <a:solidFill>
                  <a:schemeClr val="tx1"/>
                </a:solidFill>
                <a:effectLst/>
                <a:latin typeface="Gill Sans" charset="0"/>
                <a:ea typeface="+mn-ea"/>
                <a:cs typeface="+mn-cs"/>
              </a:rPr>
              <a:t>Tema: F2. ¿Qué significan la validez, la fiabilidad y la usabilidad en la valoración biomecánica y por qué son importantes? </a:t>
            </a:r>
            <a:r>
              <a:rPr lang="es-ES" sz="1200" kern="1200">
                <a:solidFill>
                  <a:schemeClr val="tx1"/>
                </a:solidFill>
                <a:effectLst/>
                <a:latin typeface="Gill Sans" charset="0"/>
                <a:ea typeface="+mn-ea"/>
                <a:cs typeface="+mn-cs"/>
              </a:rPr>
              <a:t>en esta misma unidad didáctica.</a:t>
            </a:r>
          </a:p>
          <a:p>
            <a:br>
              <a:rPr lang="en-GB" sz="1200" kern="1200" dirty="0">
                <a:solidFill>
                  <a:schemeClr val="tx1"/>
                </a:solidFill>
                <a:effectLst/>
                <a:latin typeface="Gill Sans" charset="0"/>
                <a:ea typeface="+mn-ea"/>
                <a:cs typeface="+mn-cs"/>
              </a:rPr>
            </a:br>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94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Intentaremos comprender estos tres conceptos con buenos y malos ejemplos.</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20</a:t>
            </a:fld>
            <a:endParaRPr lang="pl-PL" altLang="pl-PL"/>
          </a:p>
        </p:txBody>
      </p:sp>
    </p:spTree>
    <p:extLst>
      <p:ext uri="{BB962C8B-B14F-4D97-AF65-F5344CB8AC3E}">
        <p14:creationId xmlns:p14="http://schemas.microsoft.com/office/powerpoint/2010/main" val="7420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a:solidFill>
                  <a:schemeClr val="tx1"/>
                </a:solidFill>
                <a:effectLst/>
                <a:latin typeface="Gill Sans" charset="0"/>
                <a:ea typeface="+mn-ea"/>
                <a:cs typeface="+mn-cs"/>
              </a:rPr>
              <a:t>Puede ser repetible porque ofrece medidas equivalentes de temperatura cuando tomamos diferentes medidas usando el mismo protocolo, pero no es una medida válida para la evaluación de la fuerza de agarre.</a:t>
            </a:r>
          </a:p>
          <a:p>
            <a:r>
              <a:rPr lang="es-ES" sz="1200" kern="1200">
                <a:solidFill>
                  <a:schemeClr val="tx1"/>
                </a:solidFill>
                <a:effectLst/>
                <a:latin typeface="Gill Sans" charset="0"/>
                <a:ea typeface="+mn-ea"/>
                <a:cs typeface="+mn-cs"/>
              </a:rPr>
              <a:t>La valoración de la fuerza de agarre debe realizarse con un instrumento válido para medir la fuerza. Un termómetro es válido para medir la temperatura, pero no para valorar la resistencia.</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21</a:t>
            </a:fld>
            <a:endParaRPr lang="pl-PL" altLang="pl-PL"/>
          </a:p>
        </p:txBody>
      </p:sp>
    </p:spTree>
    <p:extLst>
      <p:ext uri="{BB962C8B-B14F-4D97-AF65-F5344CB8AC3E}">
        <p14:creationId xmlns:p14="http://schemas.microsoft.com/office/powerpoint/2010/main" val="178737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a:solidFill>
                  <a:schemeClr val="tx1"/>
                </a:solidFill>
                <a:effectLst/>
                <a:latin typeface="Gill Sans" charset="0"/>
                <a:ea typeface="+mn-ea"/>
                <a:cs typeface="+mn-cs"/>
              </a:rPr>
              <a:t>La fiabilidad de la medición depende de la fiabilidad del dinamómetro y del protocolo utilizado. La repetibilidad debe demostrarse mediante estudios de reproducibilidad intrasujeto e interevaluadores.</a:t>
            </a:r>
          </a:p>
          <a:p>
            <a:r>
              <a:rPr lang="es-ES" sz="1200" kern="1200">
                <a:solidFill>
                  <a:schemeClr val="tx1"/>
                </a:solidFill>
                <a:effectLst/>
                <a:latin typeface="Gill Sans" charset="0"/>
                <a:ea typeface="+mn-ea"/>
                <a:cs typeface="+mn-cs"/>
              </a:rPr>
              <a:t>Muchos estudios han demostrado la fiabilidad del dinamómetro de mano para evaluar la fuerza de agarre con un protocolo controlado.</a:t>
            </a:r>
          </a:p>
          <a:p>
            <a:r>
              <a:rPr lang="es-ES" sz="1200" kern="1200">
                <a:solidFill>
                  <a:schemeClr val="tx1"/>
                </a:solidFill>
                <a:effectLst/>
                <a:latin typeface="Gill Sans" charset="0"/>
                <a:ea typeface="+mn-ea"/>
                <a:cs typeface="+mn-cs"/>
              </a:rPr>
              <a:t>El dinamómetro de mano ha demostrado ser válido para la valoración de la fuerza de agarre en muchos estudios durante años.</a:t>
            </a:r>
          </a:p>
          <a:p>
            <a:r>
              <a:rPr lang="es-ES" sz="1200" kern="1200">
                <a:solidFill>
                  <a:schemeClr val="tx1"/>
                </a:solidFill>
                <a:effectLst/>
                <a:latin typeface="Gill Sans" charset="0"/>
                <a:ea typeface="+mn-ea"/>
                <a:cs typeface="+mn-cs"/>
              </a:rPr>
              <a:t>La usabilidad depende de aspectos como: coste-beneficio para el usuario, seguridad para el paciente, instrucciones de uso de software y técnica instrumental, documentación asociada ... Los dispositivos médicos deben contar con la certificación correspondiente, que incluye validez, fiabilidad y usabilidad.</a:t>
            </a:r>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22</a:t>
            </a:fld>
            <a:endParaRPr lang="pl-PL" altLang="pl-PL"/>
          </a:p>
        </p:txBody>
      </p:sp>
    </p:spTree>
    <p:extLst>
      <p:ext uri="{BB962C8B-B14F-4D97-AF65-F5344CB8AC3E}">
        <p14:creationId xmlns:p14="http://schemas.microsoft.com/office/powerpoint/2010/main" val="162316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noProof="0"/>
              <a:t>Aquí temenos las ideas clave de la lección: </a:t>
            </a:r>
            <a:endParaRPr lang="en-US" sz="1200" noProof="0" dirty="0"/>
          </a:p>
          <a:p>
            <a:pPr lvl="0"/>
            <a:endParaRPr lang="en-US" sz="1200" noProof="0" dirty="0"/>
          </a:p>
          <a:p>
            <a:pPr>
              <a:defRPr/>
            </a:pPr>
            <a:r>
              <a:rPr lang="es-ES" sz="1200" b="0">
                <a:solidFill>
                  <a:schemeClr val="accent2">
                    <a:lumMod val="75000"/>
                  </a:schemeClr>
                </a:solidFill>
              </a:rPr>
              <a:t>Una prueba de valoración biomecánica es una prueba complementaria que se realiza mediante técnicas biomecánicas y debe utilizarse en diferentes contextos.</a:t>
            </a:r>
          </a:p>
          <a:p>
            <a:pPr>
              <a:defRPr/>
            </a:pPr>
            <a:r>
              <a:rPr lang="es-ES" sz="1200" b="0">
                <a:solidFill>
                  <a:schemeClr val="accent2">
                    <a:lumMod val="75000"/>
                  </a:schemeClr>
                </a:solidFill>
              </a:rPr>
              <a:t>Existen diferentes pruebas de valoración biomecánica, los elementos que las determinan son:</a:t>
            </a:r>
          </a:p>
          <a:p>
            <a:pPr marL="342900" indent="-342900">
              <a:buFont typeface="Arial" panose="020B0604020202020204" pitchFamily="34" charset="0"/>
              <a:buChar char="•"/>
              <a:defRPr/>
            </a:pPr>
            <a:r>
              <a:rPr lang="es-ES" sz="1200" b="0">
                <a:solidFill>
                  <a:schemeClr val="accent2">
                    <a:lumMod val="75000"/>
                  </a:schemeClr>
                </a:solidFill>
              </a:rPr>
              <a:t>Qué función, actividad o gesto está sujeto a valoración.</a:t>
            </a:r>
          </a:p>
          <a:p>
            <a:pPr marL="342900" indent="-342900">
              <a:buFont typeface="Arial" panose="020B0604020202020204" pitchFamily="34" charset="0"/>
              <a:buChar char="•"/>
              <a:defRPr/>
            </a:pPr>
            <a:r>
              <a:rPr lang="es-ES" sz="1200" b="0">
                <a:solidFill>
                  <a:schemeClr val="accent2">
                    <a:lumMod val="75000"/>
                  </a:schemeClr>
                </a:solidFill>
              </a:rPr>
              <a:t>En qué técnica instrumental se basa.</a:t>
            </a:r>
          </a:p>
          <a:p>
            <a:pPr marL="342900" indent="-342900">
              <a:buFont typeface="Arial" panose="020B0604020202020204" pitchFamily="34" charset="0"/>
              <a:buChar char="•"/>
              <a:defRPr/>
            </a:pPr>
            <a:r>
              <a:rPr lang="es-ES" sz="1200" b="0">
                <a:solidFill>
                  <a:schemeClr val="accent2">
                    <a:lumMod val="75000"/>
                  </a:schemeClr>
                </a:solidFill>
              </a:rPr>
              <a:t>Qué protocolo de valoración se ha utilizado.</a:t>
            </a:r>
          </a:p>
          <a:p>
            <a:pPr marL="342900" indent="-342900">
              <a:buFont typeface="Arial" panose="020B0604020202020204" pitchFamily="34" charset="0"/>
              <a:buChar char="•"/>
              <a:defRPr/>
            </a:pPr>
            <a:r>
              <a:rPr lang="es-ES" sz="1200" b="0">
                <a:solidFill>
                  <a:schemeClr val="accent2">
                    <a:lumMod val="75000"/>
                  </a:schemeClr>
                </a:solidFill>
              </a:rPr>
              <a:t>Qué resultados proporciona, en qué unidades y con qué técnicas de análisis de datos se han obtenido.</a:t>
            </a:r>
          </a:p>
          <a:p>
            <a:pPr marL="342900" indent="-342900">
              <a:buFont typeface="Arial" panose="020B0604020202020204" pitchFamily="34" charset="0"/>
              <a:buChar char="•"/>
              <a:defRPr/>
            </a:pPr>
            <a:r>
              <a:rPr lang="es-ES" sz="1200" b="0">
                <a:solidFill>
                  <a:schemeClr val="accent2">
                    <a:lumMod val="75000"/>
                  </a:schemeClr>
                </a:solidFill>
              </a:rPr>
              <a:t>Existencia de criterios estandarizados de interpretación.</a:t>
            </a:r>
            <a:endParaRPr lang="en-US" sz="1200" b="0">
              <a:solidFill>
                <a:schemeClr val="accent2">
                  <a:lumMod val="75000"/>
                </a:schemeClr>
              </a:solidFill>
            </a:endParaRPr>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61481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a:solidFill>
                  <a:schemeClr val="tx1"/>
                </a:solidFill>
                <a:effectLst/>
                <a:latin typeface="Gill Sans" charset="0"/>
                <a:ea typeface="+mn-ea"/>
                <a:cs typeface="+mn-cs"/>
              </a:rPr>
              <a:t>Existe cierta heterogeneidad en cuanto a los procedimientos utilizados, a pesar de ello, la valoración funcional con pruebas biomecánicas está muy extendida en el campo clínico. Las pruebas biomecánicas más utilizadas en el contexto clínico, clasificadas según su finalidad de valoración y técnica instrumental, son:</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Valoración de actividades de la vida diaria.</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Valoración de la función de equilibrio.</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Valoración de la movilidad en miembros superiores, inferiores y columna.</a:t>
            </a:r>
          </a:p>
          <a:p>
            <a:pPr marL="171450" lvl="0" indent="-171450">
              <a:buFont typeface="Arial" panose="020B0604020202020204" pitchFamily="34" charset="0"/>
              <a:buChar char="•"/>
            </a:pPr>
            <a:r>
              <a:rPr lang="es-ES" sz="1200" kern="1200">
                <a:solidFill>
                  <a:schemeClr val="tx1"/>
                </a:solidFill>
                <a:effectLst/>
                <a:latin typeface="Gill Sans" charset="0"/>
                <a:ea typeface="+mn-ea"/>
                <a:cs typeface="+mn-cs"/>
              </a:rPr>
              <a:t>Valoración de la fuerza en miembros superiores, inferiores y columna.</a:t>
            </a:r>
          </a:p>
          <a:p>
            <a:pPr lvl="0"/>
            <a:r>
              <a:rPr lang="es-ES" sz="1200" kern="1200">
                <a:solidFill>
                  <a:schemeClr val="tx1"/>
                </a:solidFill>
                <a:effectLst/>
                <a:latin typeface="Gill Sans" charset="0"/>
                <a:ea typeface="+mn-ea"/>
                <a:cs typeface="+mn-cs"/>
              </a:rPr>
              <a:t>Las pruebas biomecánicas también se utilizan en contextos deportivos, ergonómicos o de investigación.</a:t>
            </a:r>
          </a:p>
          <a:p>
            <a:pPr lvl="0"/>
            <a:r>
              <a:rPr lang="es-ES" sz="1200" kern="1200">
                <a:solidFill>
                  <a:schemeClr val="tx1"/>
                </a:solidFill>
                <a:effectLst/>
                <a:latin typeface="Gill Sans" charset="0"/>
                <a:ea typeface="+mn-ea"/>
                <a:cs typeface="+mn-cs"/>
              </a:rPr>
              <a:t>Los criterios fundamentales que deben cumplir las técnicas de valoración biomecánica son:</a:t>
            </a:r>
          </a:p>
          <a:p>
            <a:pPr marL="171450" lvl="0" indent="-171450">
              <a:buFont typeface="Arial" panose="020B0604020202020204" pitchFamily="34" charset="0"/>
              <a:buChar char="•"/>
            </a:pPr>
            <a:r>
              <a:rPr lang="es-ES" sz="1200" b="1" kern="1200">
                <a:solidFill>
                  <a:schemeClr val="tx1"/>
                </a:solidFill>
                <a:effectLst/>
                <a:latin typeface="Gill Sans" charset="0"/>
                <a:ea typeface="+mn-ea"/>
                <a:cs typeface="+mn-cs"/>
              </a:rPr>
              <a:t>Validez: </a:t>
            </a:r>
            <a:r>
              <a:rPr lang="es-ES" sz="1200" kern="1200">
                <a:solidFill>
                  <a:schemeClr val="tx1"/>
                </a:solidFill>
                <a:effectLst/>
                <a:latin typeface="Gill Sans" charset="0"/>
                <a:ea typeface="+mn-ea"/>
                <a:cs typeface="+mn-cs"/>
              </a:rPr>
              <a:t>es la propiedad que indica que la medida realmente representa el aspecto que se desea valorar.</a:t>
            </a:r>
          </a:p>
          <a:p>
            <a:pPr marL="171450" lvl="0" indent="-171450">
              <a:buFont typeface="Arial" panose="020B0604020202020204" pitchFamily="34" charset="0"/>
              <a:buChar char="•"/>
            </a:pPr>
            <a:r>
              <a:rPr lang="es-ES" sz="1200" b="1" kern="1200">
                <a:solidFill>
                  <a:schemeClr val="tx1"/>
                </a:solidFill>
                <a:effectLst/>
                <a:latin typeface="Gill Sans" charset="0"/>
                <a:ea typeface="+mn-ea"/>
                <a:cs typeface="+mn-cs"/>
              </a:rPr>
              <a:t>Fiabilidad: </a:t>
            </a:r>
            <a:r>
              <a:rPr lang="es-ES" sz="1200" kern="1200">
                <a:solidFill>
                  <a:schemeClr val="tx1"/>
                </a:solidFill>
                <a:effectLst/>
                <a:latin typeface="Gill Sans" charset="0"/>
                <a:ea typeface="+mn-ea"/>
                <a:cs typeface="+mn-cs"/>
              </a:rPr>
              <a:t>es la propiedad que indica que la medición ofrece resultados equivalentes cuando se realiza en condiciones equivalentes.</a:t>
            </a:r>
          </a:p>
          <a:p>
            <a:pPr marL="171450" lvl="0" indent="-171450">
              <a:buFont typeface="Arial" panose="020B0604020202020204" pitchFamily="34" charset="0"/>
              <a:buChar char="•"/>
            </a:pPr>
            <a:r>
              <a:rPr lang="es-ES" sz="1200" b="1" kern="1200">
                <a:solidFill>
                  <a:schemeClr val="tx1"/>
                </a:solidFill>
                <a:effectLst/>
                <a:latin typeface="Gill Sans" charset="0"/>
                <a:ea typeface="+mn-ea"/>
                <a:cs typeface="+mn-cs"/>
              </a:rPr>
              <a:t>Usabilidad: </a:t>
            </a:r>
            <a:r>
              <a:rPr lang="es-ES" sz="1200" kern="1200">
                <a:solidFill>
                  <a:schemeClr val="tx1"/>
                </a:solidFill>
                <a:effectLst/>
                <a:latin typeface="Gill Sans" charset="0"/>
                <a:ea typeface="+mn-ea"/>
                <a:cs typeface="+mn-cs"/>
              </a:rPr>
              <a:t>es la propiedad que indica que una prueba puede ser utilizada por usuarios específicos para lograr objetivos específicos con efectividad, eficiencia y satisfacción en un contexto de uso específico. La usabilidad significa centrarse en los usuarios.</a:t>
            </a:r>
            <a:endParaRPr lang="en-US" sz="1200" noProof="0"/>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29331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r>
              <a:rPr lang="es-ES" altLang="pl-PL"/>
              <a:t>En esta diapositiva y las siguientes, puede ver algunos ejemplos de aplicación de valoración biomecánica.</a:t>
            </a: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37779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64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46453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990220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773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1567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Gill Sans" charset="0"/>
                <a:ea typeface="+mn-ea"/>
                <a:cs typeface="+mn-cs"/>
              </a:rPr>
              <a:t>Una prueba de valoración biomecánica es una prueba complementaria que se realiza mediante técnicas biomecánicas. Debe usarse en diferentes contextos. Por ejemplo, se utiliza como prueba complementaria para la valoración funcional en un contexto clínico, ya sea para mejorar el rendimiento o reducir el riesgo de lesión en un contexto deportivo, para la valoración del trabajo en un contexto ocupacional o para la investigación en estos diferentes campos del conocimiento.</a:t>
            </a:r>
          </a:p>
          <a:p>
            <a:pPr marL="0" marR="0" lvl="0" indent="0" algn="l" defTabSz="914400" rtl="0" eaLnBrk="1" fontAlgn="base" latinLnBrk="0" hangingPunct="1">
              <a:lnSpc>
                <a:spcPct val="100000"/>
              </a:lnSpc>
              <a:spcBef>
                <a:spcPct val="0"/>
              </a:spcBef>
              <a:spcAft>
                <a:spcPct val="0"/>
              </a:spcAft>
              <a:buClrTx/>
              <a:buSzTx/>
              <a:buFontTx/>
              <a:buNone/>
              <a:tabLst/>
              <a:defRPr/>
            </a:pPr>
            <a:endParaRPr lang="es-ES" sz="1200" kern="1200" dirty="0">
              <a:solidFill>
                <a:schemeClr val="tx1"/>
              </a:solidFill>
              <a:effectLst/>
              <a:latin typeface="Gill Sans"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Gill Sans" charset="0"/>
                <a:ea typeface="+mn-ea"/>
                <a:cs typeface="+mn-cs"/>
              </a:rPr>
              <a:t>La figura 1 muestra imágenes de diferentes pruebas de valoración biomecánica en un contexto clínico.</a:t>
            </a:r>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034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l-PL" dirty="0" err="1"/>
              <a:t>En</a:t>
            </a:r>
            <a:r>
              <a:rPr lang="en-US" altLang="pl-PL" dirty="0"/>
              <a:t> </a:t>
            </a:r>
            <a:r>
              <a:rPr lang="en-US" altLang="pl-PL" dirty="0" err="1"/>
              <a:t>estas</a:t>
            </a:r>
            <a:r>
              <a:rPr lang="en-US" altLang="pl-PL" dirty="0"/>
              <a:t> </a:t>
            </a:r>
            <a:r>
              <a:rPr lang="en-US" altLang="pl-PL" dirty="0" err="1"/>
              <a:t>imágenes</a:t>
            </a:r>
            <a:r>
              <a:rPr lang="en-US" altLang="pl-PL" dirty="0"/>
              <a:t> hay </a:t>
            </a:r>
            <a:r>
              <a:rPr lang="en-US" altLang="pl-PL" dirty="0" err="1"/>
              <a:t>otros</a:t>
            </a:r>
            <a:r>
              <a:rPr lang="en-US" altLang="pl-PL" dirty="0"/>
              <a:t> </a:t>
            </a:r>
            <a:r>
              <a:rPr lang="en-US" altLang="pl-PL" dirty="0" err="1"/>
              <a:t>ejemplos</a:t>
            </a:r>
            <a:r>
              <a:rPr lang="en-US" altLang="pl-PL" dirty="0"/>
              <a:t> de </a:t>
            </a:r>
            <a:r>
              <a:rPr lang="en-US" altLang="pl-PL" dirty="0" err="1"/>
              <a:t>pruebas</a:t>
            </a:r>
            <a:r>
              <a:rPr lang="en-US" altLang="pl-PL" dirty="0"/>
              <a:t> </a:t>
            </a:r>
            <a:r>
              <a:rPr lang="en-US" altLang="pl-PL" dirty="0" err="1"/>
              <a:t>biomecánicas</a:t>
            </a:r>
            <a:r>
              <a:rPr lang="en-US" altLang="pl-PL" dirty="0"/>
              <a:t> </a:t>
            </a:r>
            <a:r>
              <a:rPr lang="en-US" altLang="pl-PL" dirty="0" err="1"/>
              <a:t>comúnmente</a:t>
            </a:r>
            <a:r>
              <a:rPr lang="en-US" altLang="pl-PL" dirty="0"/>
              <a:t> </a:t>
            </a:r>
            <a:r>
              <a:rPr lang="en-US" altLang="pl-PL" dirty="0" err="1"/>
              <a:t>utilizadas</a:t>
            </a:r>
            <a:r>
              <a:rPr lang="en-US" altLang="pl-PL" dirty="0"/>
              <a:t> </a:t>
            </a:r>
            <a:r>
              <a:rPr lang="en-US" altLang="pl-PL" dirty="0" err="1"/>
              <a:t>en</a:t>
            </a:r>
            <a:r>
              <a:rPr lang="en-US" altLang="pl-PL" dirty="0"/>
              <a:t> el </a:t>
            </a:r>
            <a:r>
              <a:rPr lang="en-US" altLang="pl-PL" dirty="0" err="1"/>
              <a:t>contexto</a:t>
            </a:r>
            <a:r>
              <a:rPr lang="en-US" altLang="pl-PL" dirty="0"/>
              <a:t> </a:t>
            </a:r>
            <a:r>
              <a:rPr lang="en-US" altLang="pl-PL" dirty="0" err="1"/>
              <a:t>clínico</a:t>
            </a:r>
            <a:r>
              <a:rPr lang="en-US" altLang="pl-PL" dirty="0"/>
              <a:t>: </a:t>
            </a:r>
            <a:r>
              <a:rPr lang="en-US" altLang="pl-PL" dirty="0" err="1"/>
              <a:t>valoración</a:t>
            </a:r>
            <a:r>
              <a:rPr lang="en-US" altLang="pl-PL" dirty="0"/>
              <a:t> de la </a:t>
            </a:r>
            <a:r>
              <a:rPr lang="en-US" altLang="pl-PL" dirty="0" err="1"/>
              <a:t>marcha</a:t>
            </a:r>
            <a:r>
              <a:rPr lang="en-US" altLang="pl-PL" dirty="0"/>
              <a:t>, </a:t>
            </a:r>
            <a:r>
              <a:rPr lang="en-US" altLang="pl-PL" dirty="0" err="1"/>
              <a:t>levantamiento</a:t>
            </a:r>
            <a:r>
              <a:rPr lang="en-US" altLang="pl-PL" dirty="0"/>
              <a:t> de </a:t>
            </a:r>
            <a:r>
              <a:rPr lang="en-US" altLang="pl-PL" dirty="0" err="1"/>
              <a:t>cargas</a:t>
            </a:r>
            <a:r>
              <a:rPr lang="en-US" altLang="pl-PL" dirty="0"/>
              <a:t> para </a:t>
            </a:r>
            <a:r>
              <a:rPr lang="en-US" altLang="pl-PL" dirty="0" err="1"/>
              <a:t>valorar</a:t>
            </a:r>
            <a:r>
              <a:rPr lang="en-US" altLang="pl-PL" dirty="0"/>
              <a:t> la </a:t>
            </a:r>
            <a:r>
              <a:rPr lang="en-US" altLang="pl-PL" dirty="0" err="1"/>
              <a:t>columna</a:t>
            </a:r>
            <a:r>
              <a:rPr lang="en-US" altLang="pl-PL" dirty="0"/>
              <a:t> lumbar o </a:t>
            </a:r>
            <a:r>
              <a:rPr lang="en-US" altLang="pl-PL" dirty="0" err="1"/>
              <a:t>valoración</a:t>
            </a:r>
            <a:r>
              <a:rPr lang="en-US" altLang="pl-PL" dirty="0"/>
              <a:t> de la </a:t>
            </a:r>
            <a:r>
              <a:rPr lang="en-US" altLang="pl-PL" dirty="0" err="1"/>
              <a:t>fuerza</a:t>
            </a:r>
            <a:r>
              <a:rPr lang="en-US" altLang="pl-PL" dirty="0"/>
              <a:t> de </a:t>
            </a:r>
            <a:r>
              <a:rPr lang="en-US" altLang="pl-PL" dirty="0" err="1"/>
              <a:t>prensión</a:t>
            </a:r>
            <a:r>
              <a:rPr lang="en-US" altLang="pl-PL" dirty="0"/>
              <a:t> </a:t>
            </a:r>
            <a:r>
              <a:rPr lang="en-US" altLang="pl-PL" dirty="0" err="1"/>
              <a:t>isométrica</a:t>
            </a:r>
            <a:r>
              <a:rPr lang="en-US" altLang="pl-PL" dirty="0"/>
              <a:t>.</a:t>
            </a:r>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113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a:solidFill>
                  <a:schemeClr val="tx1"/>
                </a:solidFill>
                <a:effectLst/>
                <a:latin typeface="Gill Sans" charset="0"/>
                <a:ea typeface="+mn-ea"/>
                <a:cs typeface="+mn-cs"/>
              </a:rPr>
              <a:t>Los elementos de una prueba de valoración biomecánica son:</a:t>
            </a:r>
          </a:p>
          <a:p>
            <a:r>
              <a:rPr lang="es-ES" sz="1200" kern="1200" dirty="0">
                <a:solidFill>
                  <a:schemeClr val="tx1"/>
                </a:solidFill>
                <a:effectLst/>
                <a:latin typeface="Gill Sans" charset="0"/>
                <a:ea typeface="+mn-ea"/>
                <a:cs typeface="+mn-cs"/>
              </a:rPr>
              <a:t>• Qué función, actividad o gesto está sujeto a evaluación.</a:t>
            </a:r>
          </a:p>
          <a:p>
            <a:r>
              <a:rPr lang="es-ES" sz="1200" kern="1200" dirty="0">
                <a:solidFill>
                  <a:schemeClr val="tx1"/>
                </a:solidFill>
                <a:effectLst/>
                <a:latin typeface="Gill Sans" charset="0"/>
                <a:ea typeface="+mn-ea"/>
                <a:cs typeface="+mn-cs"/>
              </a:rPr>
              <a:t>• En qué técnica instrumental se basa.</a:t>
            </a:r>
          </a:p>
          <a:p>
            <a:r>
              <a:rPr lang="es-ES" sz="1200" kern="1200" dirty="0">
                <a:solidFill>
                  <a:schemeClr val="tx1"/>
                </a:solidFill>
                <a:effectLst/>
                <a:latin typeface="Gill Sans" charset="0"/>
                <a:ea typeface="+mn-ea"/>
                <a:cs typeface="+mn-cs"/>
              </a:rPr>
              <a:t>• Qué protocolo de valoración se ha utilizado.</a:t>
            </a:r>
          </a:p>
          <a:p>
            <a:r>
              <a:rPr lang="es-ES" sz="1200" kern="1200" dirty="0">
                <a:solidFill>
                  <a:schemeClr val="tx1"/>
                </a:solidFill>
                <a:effectLst/>
                <a:latin typeface="Gill Sans" charset="0"/>
                <a:ea typeface="+mn-ea"/>
                <a:cs typeface="+mn-cs"/>
              </a:rPr>
              <a:t>• Qué resultados proporciona, en qué unidades y con qué técnicas de análisis de datos se han obtenido.</a:t>
            </a:r>
          </a:p>
          <a:p>
            <a:r>
              <a:rPr lang="es-ES" sz="1200" kern="1200" dirty="0">
                <a:solidFill>
                  <a:schemeClr val="tx1"/>
                </a:solidFill>
                <a:effectLst/>
                <a:latin typeface="Gill Sans" charset="0"/>
                <a:ea typeface="+mn-ea"/>
                <a:cs typeface="+mn-cs"/>
              </a:rPr>
              <a:t>• Existencia de criterios estandarizados de interpretación.</a:t>
            </a:r>
          </a:p>
          <a:p>
            <a:r>
              <a:rPr lang="es-ES" sz="1200" kern="1200" dirty="0">
                <a:solidFill>
                  <a:schemeClr val="tx1"/>
                </a:solidFill>
                <a:effectLst/>
                <a:latin typeface="Gill Sans" charset="0"/>
                <a:ea typeface="+mn-ea"/>
                <a:cs typeface="+mn-cs"/>
              </a:rPr>
              <a:t>Por lo general, todo se recopila en un informe.</a:t>
            </a:r>
          </a:p>
          <a:p>
            <a:endParaRPr lang="es-ES"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352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kern="1200" dirty="0">
              <a:solidFill>
                <a:schemeClr val="tx1"/>
              </a:solidFill>
              <a:effectLst/>
              <a:latin typeface="Gill Sans" charset="0"/>
              <a:ea typeface="+mn-ea"/>
              <a:cs typeface="+mn-cs"/>
            </a:endParaRPr>
          </a:p>
          <a:p>
            <a:r>
              <a:rPr lang="en-GB" sz="1200" kern="1200" dirty="0">
                <a:solidFill>
                  <a:schemeClr val="tx1"/>
                </a:solidFill>
                <a:effectLst/>
                <a:latin typeface="Gill Sans" charset="0"/>
                <a:ea typeface="+mn-ea"/>
                <a:cs typeface="+mn-cs"/>
              </a:rPr>
              <a:t>Por </a:t>
            </a:r>
            <a:r>
              <a:rPr lang="en-GB" sz="1200" kern="1200" dirty="0" err="1">
                <a:solidFill>
                  <a:schemeClr val="tx1"/>
                </a:solidFill>
                <a:effectLst/>
                <a:latin typeface="Gill Sans" charset="0"/>
                <a:ea typeface="+mn-ea"/>
                <a:cs typeface="+mn-cs"/>
              </a:rPr>
              <a:t>ejemplo</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en</a:t>
            </a:r>
            <a:r>
              <a:rPr lang="en-GB" sz="1200" kern="1200" dirty="0">
                <a:solidFill>
                  <a:schemeClr val="tx1"/>
                </a:solidFill>
                <a:effectLst/>
                <a:latin typeface="Gill Sans" charset="0"/>
                <a:ea typeface="+mn-ea"/>
                <a:cs typeface="+mn-cs"/>
              </a:rPr>
              <a:t> al </a:t>
            </a:r>
            <a:r>
              <a:rPr lang="en-GB" sz="1200" kern="1200" dirty="0" err="1">
                <a:solidFill>
                  <a:schemeClr val="tx1"/>
                </a:solidFill>
                <a:effectLst/>
                <a:latin typeface="Gill Sans" charset="0"/>
                <a:ea typeface="+mn-ea"/>
                <a:cs typeface="+mn-cs"/>
              </a:rPr>
              <a:t>análisis</a:t>
            </a:r>
            <a:r>
              <a:rPr lang="en-GB" sz="1200" kern="1200" dirty="0">
                <a:solidFill>
                  <a:schemeClr val="tx1"/>
                </a:solidFill>
                <a:effectLst/>
                <a:latin typeface="Gill Sans" charset="0"/>
                <a:ea typeface="+mn-ea"/>
                <a:cs typeface="+mn-cs"/>
              </a:rPr>
              <a:t> de la </a:t>
            </a:r>
            <a:r>
              <a:rPr lang="en-GB" sz="1200" kern="1200" dirty="0" err="1">
                <a:solidFill>
                  <a:schemeClr val="tx1"/>
                </a:solidFill>
                <a:effectLst/>
                <a:latin typeface="Gill Sans" charset="0"/>
                <a:ea typeface="+mn-ea"/>
                <a:cs typeface="+mn-cs"/>
              </a:rPr>
              <a:t>marcha</a:t>
            </a:r>
            <a:r>
              <a:rPr lang="en-GB" sz="1200" kern="1200" dirty="0">
                <a:solidFill>
                  <a:schemeClr val="tx1"/>
                </a:solidFill>
                <a:effectLst/>
                <a:latin typeface="Gill Sans" charset="0"/>
                <a:ea typeface="+mn-ea"/>
                <a:cs typeface="+mn-cs"/>
              </a:rPr>
              <a:t> (la </a:t>
            </a:r>
            <a:r>
              <a:rPr lang="en-GB" sz="1200" kern="1200" dirty="0" err="1">
                <a:solidFill>
                  <a:schemeClr val="tx1"/>
                </a:solidFill>
                <a:effectLst/>
                <a:latin typeface="Gill Sans" charset="0"/>
                <a:ea typeface="+mn-ea"/>
                <a:cs typeface="+mn-cs"/>
              </a:rPr>
              <a:t>actividad</a:t>
            </a:r>
            <a:r>
              <a:rPr lang="en-GB" sz="1200" kern="1200" dirty="0">
                <a:solidFill>
                  <a:schemeClr val="tx1"/>
                </a:solidFill>
                <a:effectLst/>
                <a:latin typeface="Gill Sans" charset="0"/>
                <a:ea typeface="+mn-ea"/>
                <a:cs typeface="+mn-cs"/>
              </a:rPr>
              <a:t> es la </a:t>
            </a:r>
            <a:r>
              <a:rPr lang="en-GB" sz="1200" kern="1200" dirty="0" err="1">
                <a:solidFill>
                  <a:schemeClr val="tx1"/>
                </a:solidFill>
                <a:effectLst/>
                <a:latin typeface="Gill Sans" charset="0"/>
                <a:ea typeface="+mn-ea"/>
                <a:cs typeface="+mn-cs"/>
              </a:rPr>
              <a:t>marcha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medida</a:t>
            </a:r>
            <a:r>
              <a:rPr lang="en-GB" sz="1200" kern="1200" dirty="0">
                <a:solidFill>
                  <a:schemeClr val="tx1"/>
                </a:solidFill>
                <a:effectLst/>
                <a:latin typeface="Gill Sans" charset="0"/>
                <a:ea typeface="+mn-ea"/>
                <a:cs typeface="+mn-cs"/>
              </a:rPr>
              <a:t> a </a:t>
            </a:r>
            <a:r>
              <a:rPr lang="en-GB" sz="1200" kern="1200" dirty="0" err="1">
                <a:solidFill>
                  <a:schemeClr val="tx1"/>
                </a:solidFill>
                <a:effectLst/>
                <a:latin typeface="Gill Sans" charset="0"/>
                <a:ea typeface="+mn-ea"/>
                <a:cs typeface="+mn-cs"/>
              </a:rPr>
              <a:t>través</a:t>
            </a:r>
            <a:r>
              <a:rPr lang="en-GB" sz="1200" kern="1200" dirty="0">
                <a:solidFill>
                  <a:schemeClr val="tx1"/>
                </a:solidFill>
                <a:effectLst/>
                <a:latin typeface="Gill Sans" charset="0"/>
                <a:ea typeface="+mn-ea"/>
                <a:cs typeface="+mn-cs"/>
              </a:rPr>
              <a:t> de una </a:t>
            </a:r>
            <a:r>
              <a:rPr lang="en-GB" sz="1200" kern="1200" dirty="0" err="1">
                <a:solidFill>
                  <a:schemeClr val="tx1"/>
                </a:solidFill>
                <a:effectLst/>
                <a:latin typeface="Gill Sans" charset="0"/>
                <a:ea typeface="+mn-ea"/>
                <a:cs typeface="+mn-cs"/>
              </a:rPr>
              <a:t>plataforma</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fuerzas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fotogrametría</a:t>
            </a:r>
            <a:r>
              <a:rPr lang="en-GB" sz="1200" kern="1200" dirty="0">
                <a:solidFill>
                  <a:schemeClr val="tx1"/>
                </a:solidFill>
                <a:effectLst/>
                <a:latin typeface="Gill Sans" charset="0"/>
                <a:ea typeface="+mn-ea"/>
                <a:cs typeface="+mn-cs"/>
              </a:rPr>
              <a:t> y </a:t>
            </a:r>
            <a:r>
              <a:rPr lang="en-GB" sz="1200" kern="1200" dirty="0" err="1">
                <a:solidFill>
                  <a:schemeClr val="tx1"/>
                </a:solidFill>
                <a:effectLst/>
                <a:latin typeface="Gill Sans" charset="0"/>
                <a:ea typeface="+mn-ea"/>
                <a:cs typeface="+mn-cs"/>
              </a:rPr>
              <a:t>electromiografía</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superficie</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todas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éstas</a:t>
            </a:r>
            <a:r>
              <a:rPr lang="en-GB" sz="1200" kern="1200" dirty="0">
                <a:solidFill>
                  <a:schemeClr val="tx1"/>
                </a:solidFill>
                <a:effectLst/>
                <a:latin typeface="Gill Sans" charset="0"/>
                <a:ea typeface="+mn-ea"/>
                <a:cs typeface="+mn-cs"/>
              </a:rPr>
              <a:t> son </a:t>
            </a:r>
            <a:r>
              <a:rPr lang="en-GB" sz="1200" kern="1200" dirty="0" err="1">
                <a:solidFill>
                  <a:schemeClr val="tx1"/>
                </a:solidFill>
                <a:effectLst/>
                <a:latin typeface="Gill Sans" charset="0"/>
                <a:ea typeface="+mn-ea"/>
                <a:cs typeface="+mn-cs"/>
              </a:rPr>
              <a:t>técnicas</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medición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biomecánica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mientras</a:t>
            </a:r>
            <a:r>
              <a:rPr lang="en-GB" sz="1200" kern="1200" dirty="0">
                <a:solidFill>
                  <a:schemeClr val="tx1"/>
                </a:solidFill>
                <a:effectLst/>
                <a:latin typeface="Gill Sans" charset="0"/>
                <a:ea typeface="+mn-ea"/>
                <a:cs typeface="+mn-cs"/>
              </a:rPr>
              <a:t> se </a:t>
            </a:r>
            <a:r>
              <a:rPr lang="en-GB" sz="1200" kern="1200" dirty="0" err="1">
                <a:solidFill>
                  <a:schemeClr val="tx1"/>
                </a:solidFill>
                <a:effectLst/>
                <a:latin typeface="Gill Sans" charset="0"/>
                <a:ea typeface="+mn-ea"/>
                <a:cs typeface="+mn-cs"/>
              </a:rPr>
              <a:t>camina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linea</a:t>
            </a:r>
            <a:r>
              <a:rPr lang="en-GB" sz="1200" kern="1200" dirty="0">
                <a:solidFill>
                  <a:schemeClr val="tx1"/>
                </a:solidFill>
                <a:effectLst/>
                <a:latin typeface="Gill Sans" charset="0"/>
                <a:ea typeface="+mn-ea"/>
                <a:cs typeface="+mn-cs"/>
              </a:rPr>
              <a:t> recta a la </a:t>
            </a:r>
            <a:r>
              <a:rPr lang="en-GB" sz="1200" kern="1200" dirty="0" err="1">
                <a:solidFill>
                  <a:schemeClr val="tx1"/>
                </a:solidFill>
                <a:effectLst/>
                <a:latin typeface="Gill Sans" charset="0"/>
                <a:ea typeface="+mn-ea"/>
                <a:cs typeface="+mn-cs"/>
              </a:rPr>
              <a:t>velocidad</a:t>
            </a:r>
            <a:r>
              <a:rPr lang="en-GB" sz="1200" kern="1200" dirty="0">
                <a:solidFill>
                  <a:schemeClr val="tx1"/>
                </a:solidFill>
                <a:effectLst/>
                <a:latin typeface="Gill Sans" charset="0"/>
                <a:ea typeface="+mn-ea"/>
                <a:cs typeface="+mn-cs"/>
              </a:rPr>
              <a:t> habitual (protocol). </a:t>
            </a:r>
            <a:r>
              <a:rPr lang="en-GB" sz="1200" kern="1200" dirty="0" err="1">
                <a:solidFill>
                  <a:schemeClr val="tx1"/>
                </a:solidFill>
                <a:effectLst/>
                <a:latin typeface="Gill Sans" charset="0"/>
                <a:ea typeface="+mn-ea"/>
                <a:cs typeface="+mn-cs"/>
              </a:rPr>
              <a:t>Éstas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proporcionan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parámetros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dinámicos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cinemáticos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fisiológicos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omo</a:t>
            </a:r>
            <a:r>
              <a:rPr lang="en-GB" sz="1200" kern="1200" dirty="0">
                <a:solidFill>
                  <a:schemeClr val="tx1"/>
                </a:solidFill>
                <a:effectLst/>
                <a:latin typeface="Gill Sans" charset="0"/>
                <a:ea typeface="+mn-ea"/>
                <a:cs typeface="+mn-cs"/>
              </a:rPr>
              <a:t> la </a:t>
            </a:r>
            <a:r>
              <a:rPr lang="en-GB" sz="1200" kern="1200" dirty="0" err="1">
                <a:solidFill>
                  <a:schemeClr val="tx1"/>
                </a:solidFill>
                <a:effectLst/>
                <a:latin typeface="Gill Sans" charset="0"/>
                <a:ea typeface="+mn-ea"/>
                <a:cs typeface="+mn-cs"/>
              </a:rPr>
              <a:t>fuerza</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reacción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en</a:t>
            </a:r>
            <a:r>
              <a:rPr lang="en-GB" sz="1200" kern="1200" dirty="0">
                <a:solidFill>
                  <a:schemeClr val="tx1"/>
                </a:solidFill>
                <a:effectLst/>
                <a:latin typeface="Gill Sans" charset="0"/>
                <a:ea typeface="+mn-ea"/>
                <a:cs typeface="+mn-cs"/>
              </a:rPr>
              <a:t> Newtons), la </a:t>
            </a:r>
            <a:r>
              <a:rPr lang="en-GB" sz="1200" kern="1200" dirty="0" err="1">
                <a:solidFill>
                  <a:schemeClr val="tx1"/>
                </a:solidFill>
                <a:effectLst/>
                <a:latin typeface="Gill Sans" charset="0"/>
                <a:ea typeface="+mn-ea"/>
                <a:cs typeface="+mn-cs"/>
              </a:rPr>
              <a:t>amplitud</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movimiento</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miembros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inferiores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medida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en</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grados</a:t>
            </a:r>
            <a:r>
              <a:rPr lang="en-GB" sz="1200" kern="1200" dirty="0">
                <a:solidFill>
                  <a:schemeClr val="tx1"/>
                </a:solidFill>
                <a:effectLst/>
                <a:latin typeface="Gill Sans" charset="0"/>
                <a:ea typeface="+mn-ea"/>
                <a:cs typeface="+mn-cs"/>
              </a:rPr>
              <a:t>, la </a:t>
            </a:r>
            <a:r>
              <a:rPr lang="en-GB" sz="1200" kern="1200" dirty="0" err="1">
                <a:solidFill>
                  <a:schemeClr val="tx1"/>
                </a:solidFill>
                <a:effectLst/>
                <a:latin typeface="Gill Sans" charset="0"/>
                <a:ea typeface="+mn-ea"/>
                <a:cs typeface="+mn-cs"/>
              </a:rPr>
              <a:t>velocidad</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marcha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medida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en</a:t>
            </a:r>
            <a:r>
              <a:rPr lang="en-GB" sz="1200" kern="1200" dirty="0">
                <a:solidFill>
                  <a:schemeClr val="tx1"/>
                </a:solidFill>
                <a:effectLst/>
                <a:latin typeface="Gill Sans" charset="0"/>
                <a:ea typeface="+mn-ea"/>
                <a:cs typeface="+mn-cs"/>
              </a:rPr>
              <a:t> metros por </a:t>
            </a:r>
            <a:r>
              <a:rPr lang="en-GB" sz="1200" kern="1200" dirty="0" err="1">
                <a:solidFill>
                  <a:schemeClr val="tx1"/>
                </a:solidFill>
                <a:effectLst/>
                <a:latin typeface="Gill Sans" charset="0"/>
                <a:ea typeface="+mn-ea"/>
                <a:cs typeface="+mn-cs"/>
              </a:rPr>
              <a:t>segundo</a:t>
            </a:r>
            <a:r>
              <a:rPr lang="en-GB" sz="1200" kern="1200" dirty="0">
                <a:solidFill>
                  <a:schemeClr val="tx1"/>
                </a:solidFill>
                <a:effectLst/>
                <a:latin typeface="Gill Sans" charset="0"/>
                <a:ea typeface="+mn-ea"/>
                <a:cs typeface="+mn-cs"/>
              </a:rPr>
              <a:t> y los </a:t>
            </a:r>
            <a:r>
              <a:rPr lang="en-GB" sz="1200" kern="1200" dirty="0" err="1">
                <a:solidFill>
                  <a:schemeClr val="tx1"/>
                </a:solidFill>
                <a:effectLst/>
                <a:latin typeface="Gill Sans" charset="0"/>
                <a:ea typeface="+mn-ea"/>
                <a:cs typeface="+mn-cs"/>
              </a:rPr>
              <a:t>patrones</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activación</a:t>
            </a:r>
            <a:r>
              <a:rPr lang="en-GB" sz="1200" kern="1200" dirty="0">
                <a:solidFill>
                  <a:schemeClr val="tx1"/>
                </a:solidFill>
                <a:effectLst/>
                <a:latin typeface="Gill Sans" charset="0"/>
                <a:ea typeface="+mn-ea"/>
                <a:cs typeface="+mn-cs"/>
              </a:rPr>
              <a:t> muscular (</a:t>
            </a:r>
            <a:r>
              <a:rPr lang="en-GB" sz="1200" kern="1200" dirty="0" err="1">
                <a:solidFill>
                  <a:schemeClr val="tx1"/>
                </a:solidFill>
                <a:effectLst/>
                <a:latin typeface="Gill Sans" charset="0"/>
                <a:ea typeface="+mn-ea"/>
                <a:cs typeface="+mn-cs"/>
              </a:rPr>
              <a:t>resultados</a:t>
            </a:r>
            <a:r>
              <a:rPr lang="en-GB" sz="1200" kern="1200" dirty="0">
                <a:solidFill>
                  <a:schemeClr val="tx1"/>
                </a:solidFill>
                <a:effectLst/>
                <a:latin typeface="Gill Sans" charset="0"/>
                <a:ea typeface="+mn-ea"/>
                <a:cs typeface="+mn-cs"/>
              </a:rPr>
              <a:t>) que </a:t>
            </a:r>
            <a:r>
              <a:rPr lang="en-GB" sz="1200" kern="1200" dirty="0" err="1">
                <a:solidFill>
                  <a:schemeClr val="tx1"/>
                </a:solidFill>
                <a:effectLst/>
                <a:latin typeface="Gill Sans" charset="0"/>
                <a:ea typeface="+mn-ea"/>
                <a:cs typeface="+mn-cs"/>
              </a:rPr>
              <a:t>pueden</a:t>
            </a:r>
            <a:r>
              <a:rPr lang="en-GB" sz="1200" kern="1200" dirty="0">
                <a:solidFill>
                  <a:schemeClr val="tx1"/>
                </a:solidFill>
                <a:effectLst/>
                <a:latin typeface="Gill Sans" charset="0"/>
                <a:ea typeface="+mn-ea"/>
                <a:cs typeface="+mn-cs"/>
              </a:rPr>
              <a:t> ser </a:t>
            </a:r>
            <a:r>
              <a:rPr lang="en-GB" sz="1200" kern="1200" dirty="0" err="1">
                <a:solidFill>
                  <a:schemeClr val="tx1"/>
                </a:solidFill>
                <a:effectLst/>
                <a:latin typeface="Gill Sans" charset="0"/>
                <a:ea typeface="+mn-ea"/>
                <a:cs typeface="+mn-cs"/>
              </a:rPr>
              <a:t>comparados</a:t>
            </a:r>
            <a:r>
              <a:rPr lang="en-GB" sz="1200" kern="1200" dirty="0">
                <a:solidFill>
                  <a:schemeClr val="tx1"/>
                </a:solidFill>
                <a:effectLst/>
                <a:latin typeface="Gill Sans" charset="0"/>
                <a:ea typeface="+mn-ea"/>
                <a:cs typeface="+mn-cs"/>
              </a:rPr>
              <a:t> con </a:t>
            </a:r>
            <a:r>
              <a:rPr lang="en-GB" sz="1200" kern="1200" dirty="0" err="1">
                <a:solidFill>
                  <a:schemeClr val="tx1"/>
                </a:solidFill>
                <a:effectLst/>
                <a:latin typeface="Gill Sans" charset="0"/>
                <a:ea typeface="+mn-ea"/>
                <a:cs typeface="+mn-cs"/>
              </a:rPr>
              <a:t>datos</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normalidad</a:t>
            </a:r>
            <a:r>
              <a:rPr lang="en-GB" sz="1200" kern="1200" dirty="0">
                <a:solidFill>
                  <a:schemeClr val="tx1"/>
                </a:solidFill>
                <a:effectLst/>
                <a:latin typeface="Gill Sans" charset="0"/>
                <a:ea typeface="+mn-ea"/>
                <a:cs typeface="+mn-cs"/>
              </a:rPr>
              <a:t> </a:t>
            </a:r>
            <a:r>
              <a:rPr lang="en-GB" sz="1200" kern="1200">
                <a:solidFill>
                  <a:schemeClr val="tx1"/>
                </a:solidFill>
                <a:effectLst/>
                <a:latin typeface="Gill Sans" charset="0"/>
                <a:ea typeface="+mn-ea"/>
                <a:cs typeface="+mn-cs"/>
              </a:rPr>
              <a:t>de población </a:t>
            </a:r>
            <a:r>
              <a:rPr lang="en-GB" sz="1200" kern="1200" dirty="0" err="1">
                <a:solidFill>
                  <a:schemeClr val="tx1"/>
                </a:solidFill>
                <a:effectLst/>
                <a:latin typeface="Gill Sans" charset="0"/>
                <a:ea typeface="+mn-ea"/>
                <a:cs typeface="+mn-cs"/>
              </a:rPr>
              <a:t>sana</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criterios</a:t>
            </a:r>
            <a:r>
              <a:rPr lang="en-GB" sz="1200" kern="1200" dirty="0">
                <a:solidFill>
                  <a:schemeClr val="tx1"/>
                </a:solidFill>
                <a:effectLst/>
                <a:latin typeface="Gill Sans" charset="0"/>
                <a:ea typeface="+mn-ea"/>
                <a:cs typeface="+mn-cs"/>
              </a:rPr>
              <a:t> </a:t>
            </a:r>
            <a:r>
              <a:rPr lang="en-GB" sz="1200" kern="1200" dirty="0" err="1">
                <a:solidFill>
                  <a:schemeClr val="tx1"/>
                </a:solidFill>
                <a:effectLst/>
                <a:latin typeface="Gill Sans" charset="0"/>
                <a:ea typeface="+mn-ea"/>
                <a:cs typeface="+mn-cs"/>
              </a:rPr>
              <a:t>estandard</a:t>
            </a:r>
            <a:r>
              <a:rPr lang="en-GB" sz="1200" kern="1200" dirty="0">
                <a:solidFill>
                  <a:schemeClr val="tx1"/>
                </a:solidFill>
                <a:effectLst/>
                <a:latin typeface="Gill Sans" charset="0"/>
                <a:ea typeface="+mn-ea"/>
                <a:cs typeface="+mn-cs"/>
              </a:rPr>
              <a:t> de </a:t>
            </a:r>
            <a:r>
              <a:rPr lang="en-GB" sz="1200" kern="1200" dirty="0" err="1">
                <a:solidFill>
                  <a:schemeClr val="tx1"/>
                </a:solidFill>
                <a:effectLst/>
                <a:latin typeface="Gill Sans" charset="0"/>
                <a:ea typeface="+mn-ea"/>
                <a:cs typeface="+mn-cs"/>
              </a:rPr>
              <a:t>interpretación</a:t>
            </a:r>
            <a:r>
              <a:rPr lang="en-GB" sz="1200" kern="1200" dirty="0">
                <a:solidFill>
                  <a:schemeClr val="tx1"/>
                </a:solidFill>
                <a:effectLst/>
                <a:latin typeface="Gill Sans" charset="0"/>
                <a:ea typeface="+mn-ea"/>
                <a:cs typeface="+mn-cs"/>
              </a:rPr>
              <a:t>). </a:t>
            </a: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513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a:solidFill>
                  <a:schemeClr val="tx1"/>
                </a:solidFill>
                <a:effectLst/>
                <a:latin typeface="Gill Sans" charset="0"/>
                <a:ea typeface="+mn-ea"/>
                <a:cs typeface="+mn-cs"/>
              </a:rPr>
              <a:t>Otro ejemplo es el análisis de la fuerza de agarre (la función es la fuerza de la mano) mediante un dinamómetro (técnica de medición biomecánica) durante un segundo de fuerza máxima de la mano (protocolo). Proporciona la máxima fuerza en Newtons (resultados) que se puede comparar con los datos normales de la población no deteriorada (criterios estandarizados para la interpretación).</a:t>
            </a: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821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a:solidFill>
                  <a:schemeClr val="tx1"/>
                </a:solidFill>
                <a:effectLst/>
                <a:latin typeface="Gill Sans" charset="0"/>
                <a:ea typeface="+mn-ea"/>
                <a:cs typeface="+mn-cs"/>
              </a:rPr>
              <a:t>En esta imagen, se presenta con cierto detalle el tipo de resultados que proporciona el análisis con una plataforma de fuerzas. Proporciona resultados gráficos y numéricos que se pueden comparar con datos normales.</a:t>
            </a: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a:solidFill>
                  <a:schemeClr val="tx1"/>
                </a:solidFill>
                <a:effectLst/>
                <a:latin typeface="Gill Sans" charset="0"/>
                <a:ea typeface="+mn-ea"/>
                <a:cs typeface="+mn-cs"/>
              </a:rPr>
              <a:t>El gráfico superior derecho representa el patrón de fuerzas durante el apoyo en sus tres componentes anteroposterior, mediolateral y vertical para el apoyo derecho (naranja) e izquierdo (violeta). Se observa asimetría.</a:t>
            </a: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a:solidFill>
                  <a:schemeClr val="tx1"/>
                </a:solidFill>
                <a:effectLst/>
                <a:latin typeface="Gill Sans" charset="0"/>
                <a:ea typeface="+mn-ea"/>
                <a:cs typeface="+mn-cs"/>
              </a:rPr>
              <a:t>Los gráficos a continuación muestran cada uno de esos tres componentes de fuerza en comparación con un estándar de referencia.</a:t>
            </a:r>
          </a:p>
          <a:p>
            <a:pPr marL="0" marR="0" lvl="0" indent="0" algn="l" defTabSz="914400" rtl="0" eaLnBrk="0" fontAlgn="base" latinLnBrk="0" hangingPunct="0">
              <a:lnSpc>
                <a:spcPct val="100000"/>
              </a:lnSpc>
              <a:spcBef>
                <a:spcPct val="0"/>
              </a:spcBef>
              <a:spcAft>
                <a:spcPct val="0"/>
              </a:spcAft>
              <a:buClrTx/>
              <a:buSzTx/>
              <a:buFontTx/>
              <a:buNone/>
              <a:tabLst/>
              <a:defRPr/>
            </a:pPr>
            <a:r>
              <a:rPr lang="es-ES" sz="1200" kern="1200">
                <a:solidFill>
                  <a:schemeClr val="tx1"/>
                </a:solidFill>
                <a:effectLst/>
                <a:latin typeface="Gill Sans" charset="0"/>
                <a:ea typeface="+mn-ea"/>
                <a:cs typeface="+mn-cs"/>
              </a:rPr>
              <a:t>Se puede utilizar en el control evolutivo tras una lesión en el miembro inferior, para planificar tratamientos de rehabilitación, como ortesis o infiltración de toxina botulínica o para evaluar la reincorporación al trabajo.</a:t>
            </a:r>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174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‹Nº›</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jpg"/><Relationship Id="rId1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2.gif"/><Relationship Id="rId2" Type="http://schemas.openxmlformats.org/officeDocument/2006/relationships/slideLayout" Target="../slideLayouts/slideLayout4.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115089924@N02/1606867464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115089924@N02/16068674648"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www.publicdomainpictures.net/view-image.php?image=209460&amp;picture=doctor" TargetMode="External"/><Relationship Id="rId5" Type="http://schemas.openxmlformats.org/officeDocument/2006/relationships/image" Target="../media/image27.jpg"/><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gaitpost.2018.06.187"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5.jp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17.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76875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MÓDULO FUNDAMENTOS DE LA BIOMECÁNICA</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Unidad </a:t>
            </a:r>
            <a:r>
              <a:rPr lang="en-US" sz="2000" dirty="0" err="1">
                <a:solidFill>
                  <a:schemeClr val="accent2">
                    <a:lumMod val="75000"/>
                  </a:schemeClr>
                </a:solidFill>
                <a:latin typeface="Bradley Hand ITC" panose="03070402050302030203" pitchFamily="66" charset="0"/>
                <a:sym typeface="Arial" charset="0"/>
              </a:rPr>
              <a:t>didáctica</a:t>
            </a:r>
            <a:r>
              <a:rPr lang="en-US" sz="2000" dirty="0">
                <a:solidFill>
                  <a:schemeClr val="accent2">
                    <a:lumMod val="75000"/>
                  </a:schemeClr>
                </a:solidFill>
                <a:latin typeface="Bradley Hand ITC" panose="03070402050302030203" pitchFamily="66" charset="0"/>
                <a:sym typeface="Arial" charset="0"/>
              </a:rPr>
              <a:t> F: </a:t>
            </a:r>
            <a:r>
              <a:rPr lang="es-ES" sz="2000" dirty="0">
                <a:solidFill>
                  <a:schemeClr val="accent2">
                    <a:lumMod val="75000"/>
                  </a:schemeClr>
                </a:solidFill>
                <a:latin typeface="Bradley Hand ITC" panose="03070402050302030203" pitchFamily="66" charset="0"/>
                <a:sym typeface="Arial" charset="0"/>
              </a:rPr>
              <a:t>REQUISITOS DE UN SISTEMA </a:t>
            </a:r>
            <a:r>
              <a:rPr lang="es-ES" sz="2000">
                <a:solidFill>
                  <a:schemeClr val="accent2">
                    <a:lumMod val="75000"/>
                  </a:schemeClr>
                </a:solidFill>
                <a:latin typeface="Bradley Hand ITC" panose="03070402050302030203" pitchFamily="66" charset="0"/>
                <a:sym typeface="Arial" charset="0"/>
              </a:rPr>
              <a:t>DE VALORACIÓN </a:t>
            </a:r>
            <a:r>
              <a:rPr lang="es-ES" sz="2000" dirty="0">
                <a:solidFill>
                  <a:schemeClr val="accent2">
                    <a:lumMod val="75000"/>
                  </a:schemeClr>
                </a:solidFill>
                <a:latin typeface="Bradley Hand ITC" panose="03070402050302030203" pitchFamily="66" charset="0"/>
                <a:sym typeface="Arial" charset="0"/>
              </a:rPr>
              <a:t>BIOMECÁNICA. CONCEPTOS </a:t>
            </a:r>
            <a:r>
              <a:rPr lang="es-ES" sz="2000">
                <a:solidFill>
                  <a:schemeClr val="accent2">
                    <a:lumMod val="75000"/>
                  </a:schemeClr>
                </a:solidFill>
                <a:latin typeface="Bradley Hand ITC" panose="03070402050302030203" pitchFamily="66" charset="0"/>
                <a:sym typeface="Arial" charset="0"/>
              </a:rPr>
              <a:t>DE VALIDEZ, </a:t>
            </a:r>
            <a:r>
              <a:rPr lang="es-ES" sz="2000" dirty="0">
                <a:solidFill>
                  <a:schemeClr val="accent2">
                    <a:lumMod val="75000"/>
                  </a:schemeClr>
                </a:solidFill>
                <a:latin typeface="Bradley Hand ITC" panose="03070402050302030203" pitchFamily="66" charset="0"/>
                <a:sym typeface="Arial" charset="0"/>
              </a:rPr>
              <a:t>FIABILIDAD Y PRECISIÓN</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F1. </a:t>
            </a:r>
            <a:r>
              <a:rPr lang="es-ES" sz="2000" dirty="0">
                <a:solidFill>
                  <a:schemeClr val="accent2">
                    <a:lumMod val="75000"/>
                  </a:schemeClr>
                </a:solidFill>
                <a:latin typeface="Bradley Hand ITC" panose="03070402050302030203" pitchFamily="66" charset="0"/>
                <a:sym typeface="Arial" charset="0"/>
              </a:rPr>
              <a:t>¿Con qué características debe contar un sistema de evaluación biomecánico adecuado?</a:t>
            </a:r>
            <a:endParaRPr lang="en-US" sz="2000" dirty="0">
              <a:solidFill>
                <a:schemeClr val="accent2">
                  <a:lumMod val="75000"/>
                </a:schemeClr>
              </a:solidFill>
              <a:latin typeface="Bradley Hand ITC" panose="03070402050302030203" pitchFamily="66" charset="0"/>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Prostokąt 1">
            <a:extLst>
              <a:ext uri="{FF2B5EF4-FFF2-40B4-BE49-F238E27FC236}">
                <a16:creationId xmlns:a16="http://schemas.microsoft.com/office/drawing/2014/main" id="{E48A0F8C-4D8E-475D-A783-75A8ED73F6F6}"/>
              </a:ext>
            </a:extLst>
          </p:cNvPr>
          <p:cNvSpPr/>
          <p:nvPr/>
        </p:nvSpPr>
        <p:spPr>
          <a:xfrm>
            <a:off x="619944" y="1133128"/>
            <a:ext cx="8135938" cy="430887"/>
          </a:xfrm>
          <a:prstGeom prst="rect">
            <a:avLst/>
          </a:prstGeom>
        </p:spPr>
        <p:txBody>
          <a:bodyPr>
            <a:spAutoFit/>
          </a:bodyPr>
          <a:lstStyle/>
          <a:p>
            <a:pPr lvl="0" algn="ctr">
              <a:defRPr/>
            </a:pPr>
            <a:r>
              <a:rPr lang="en-US" sz="2200" dirty="0" err="1">
                <a:solidFill>
                  <a:srgbClr val="333399">
                    <a:lumMod val="75000"/>
                  </a:srgbClr>
                </a:solidFill>
              </a:rPr>
              <a:t>Elementos</a:t>
            </a:r>
            <a:r>
              <a:rPr lang="en-US" sz="2200" dirty="0">
                <a:solidFill>
                  <a:srgbClr val="333399">
                    <a:lumMod val="75000"/>
                  </a:srgbClr>
                </a:solidFill>
              </a:rPr>
              <a:t> de una </a:t>
            </a:r>
            <a:r>
              <a:rPr lang="en-US" sz="2200" dirty="0" err="1">
                <a:solidFill>
                  <a:srgbClr val="333399">
                    <a:lumMod val="75000"/>
                  </a:srgbClr>
                </a:solidFill>
              </a:rPr>
              <a:t>prueba</a:t>
            </a:r>
            <a:r>
              <a:rPr lang="en-US" sz="2200" dirty="0">
                <a:solidFill>
                  <a:srgbClr val="333399">
                    <a:lumMod val="75000"/>
                  </a:srgbClr>
                </a:solidFill>
              </a:rPr>
              <a:t> de </a:t>
            </a:r>
            <a:r>
              <a:rPr lang="en-US" sz="2200" dirty="0" err="1">
                <a:solidFill>
                  <a:srgbClr val="333399">
                    <a:lumMod val="75000"/>
                  </a:srgbClr>
                </a:solidFill>
              </a:rPr>
              <a:t>valoración</a:t>
            </a:r>
            <a:r>
              <a:rPr lang="en-US" sz="2200" dirty="0">
                <a:solidFill>
                  <a:srgbClr val="333399">
                    <a:lumMod val="75000"/>
                  </a:srgbClr>
                </a:solidFill>
              </a:rPr>
              <a:t> </a:t>
            </a:r>
            <a:r>
              <a:rPr lang="en-US" sz="2200" dirty="0" err="1">
                <a:solidFill>
                  <a:srgbClr val="333399">
                    <a:lumMod val="75000"/>
                  </a:srgbClr>
                </a:solidFill>
              </a:rPr>
              <a:t>biomecánica</a:t>
            </a:r>
            <a:endParaRPr lang="en-US" sz="2200" b="0" dirty="0">
              <a:solidFill>
                <a:srgbClr val="333399">
                  <a:lumMod val="75000"/>
                </a:srgbClr>
              </a:solidFill>
            </a:endParaRPr>
          </a:p>
        </p:txBody>
      </p:sp>
      <p:pic>
        <p:nvPicPr>
          <p:cNvPr id="4" name="Imagen 3">
            <a:extLst>
              <a:ext uri="{FF2B5EF4-FFF2-40B4-BE49-F238E27FC236}">
                <a16:creationId xmlns:a16="http://schemas.microsoft.com/office/drawing/2014/main" id="{4E33BBA5-8E1D-402F-B0A4-DE23F59E3B25}"/>
              </a:ext>
            </a:extLst>
          </p:cNvPr>
          <p:cNvPicPr>
            <a:picLocks noChangeAspect="1"/>
          </p:cNvPicPr>
          <p:nvPr/>
        </p:nvPicPr>
        <p:blipFill rotWithShape="1">
          <a:blip r:embed="rId3"/>
          <a:srcRect t="1662"/>
          <a:stretch/>
        </p:blipFill>
        <p:spPr>
          <a:xfrm>
            <a:off x="1619672" y="1844824"/>
            <a:ext cx="6552727" cy="4259743"/>
          </a:xfrm>
          <a:prstGeom prst="rect">
            <a:avLst/>
          </a:prstGeom>
        </p:spPr>
      </p:pic>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4">
            <a:extLst>
              <a:ext uri="{28A0092B-C50C-407E-A947-70E740481C1C}">
                <a14:useLocalDpi xmlns:a14="http://schemas.microsoft.com/office/drawing/2010/main" val="0"/>
              </a:ext>
            </a:extLst>
          </a:blip>
          <a:srcRect r="8240"/>
          <a:stretch/>
        </p:blipFill>
        <p:spPr>
          <a:xfrm>
            <a:off x="251520" y="1884252"/>
            <a:ext cx="3186304" cy="2313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004736"/>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a:solidFill>
                  <a:srgbClr val="333399">
                    <a:lumMod val="75000"/>
                  </a:srgbClr>
                </a:solidFill>
              </a:rPr>
              <a:t>Pruebas de valoración biomecánica en el context clínico</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015663"/>
          </a:xfrm>
          <a:prstGeom prst="rect">
            <a:avLst/>
          </a:prstGeom>
          <a:noFill/>
        </p:spPr>
        <p:txBody>
          <a:bodyPr wrap="square" rtlCol="0">
            <a:spAutoFit/>
          </a:bodyPr>
          <a:lstStyle/>
          <a:p>
            <a:pPr algn="ctr"/>
            <a:r>
              <a:rPr lang="pl-PL" sz="2000" b="0" dirty="0">
                <a:solidFill>
                  <a:srgbClr val="333399">
                    <a:lumMod val="75000"/>
                  </a:srgbClr>
                </a:solidFill>
              </a:rPr>
              <a:t>Images corresponding to different biomechanical assessment tests. </a:t>
            </a:r>
            <a:r>
              <a:rPr lang="en-US" sz="2000" b="0" dirty="0">
                <a:solidFill>
                  <a:srgbClr val="333399">
                    <a:lumMod val="75000"/>
                  </a:srgbClr>
                </a:solidFill>
              </a:rPr>
              <a:t>lifting of loads for assessment of the lumbar spine or gait assessment</a:t>
            </a:r>
            <a:endParaRPr lang="es-ES" sz="2000" b="0" dirty="0">
              <a:solidFill>
                <a:srgbClr val="333399">
                  <a:lumMod val="75000"/>
                </a:srgbClr>
              </a:solidFill>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1487513584"/>
              </p:ext>
            </p:extLst>
          </p:nvPr>
        </p:nvGraphicFramePr>
        <p:xfrm>
          <a:off x="1115616" y="1885280"/>
          <a:ext cx="691276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1066756"/>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es-ES"/>
              <a:t>Valoración de las actividades de la vida diaria: </a:t>
            </a:r>
            <a:br>
              <a:rPr lang="es-ES"/>
            </a:br>
            <a:r>
              <a:rPr lang="es-ES"/>
              <a:t>Valoración dinámica de la marcha</a:t>
            </a:r>
            <a:endParaRPr lang="es-ES" dirty="0"/>
          </a:p>
        </p:txBody>
      </p:sp>
      <p:pic>
        <p:nvPicPr>
          <p:cNvPr id="3" name="Protocolo_AMH_Trim">
            <a:hlinkClick r:id="" action="ppaction://media"/>
            <a:extLst>
              <a:ext uri="{FF2B5EF4-FFF2-40B4-BE49-F238E27FC236}">
                <a16:creationId xmlns:a16="http://schemas.microsoft.com/office/drawing/2014/main" id="{D4B9B4FD-DF47-42E2-9240-628A31769DD0}"/>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8979" y="1916832"/>
            <a:ext cx="6876253" cy="3867893"/>
          </a:xfrm>
          <a:prstGeom prst="rect">
            <a:avLst/>
          </a:prstGeom>
        </p:spPr>
      </p:pic>
      <p:sp>
        <p:nvSpPr>
          <p:cNvPr id="5" name="CuadroTexto 4">
            <a:extLst>
              <a:ext uri="{FF2B5EF4-FFF2-40B4-BE49-F238E27FC236}">
                <a16:creationId xmlns:a16="http://schemas.microsoft.com/office/drawing/2014/main" id="{DA63E416-5201-4AE9-A2CF-656D87B8EE2D}"/>
              </a:ext>
            </a:extLst>
          </p:cNvPr>
          <p:cNvSpPr txBox="1"/>
          <p:nvPr/>
        </p:nvSpPr>
        <p:spPr>
          <a:xfrm>
            <a:off x="1763688" y="5085184"/>
            <a:ext cx="5904656" cy="584775"/>
          </a:xfrm>
          <a:prstGeom prst="rect">
            <a:avLst/>
          </a:prstGeom>
          <a:noFill/>
        </p:spPr>
        <p:txBody>
          <a:bodyPr wrap="square" rtlCol="0">
            <a:spAutoFit/>
          </a:bodyPr>
          <a:lstStyle/>
          <a:p>
            <a:pPr algn="ctr"/>
            <a:r>
              <a:rPr lang="es-ES" sz="1600">
                <a:solidFill>
                  <a:schemeClr val="tx1"/>
                </a:solidFill>
              </a:rPr>
              <a:t>Detalle del protocolo para la evaluación cinética de la marcha utilizando NedAMH/IBV</a:t>
            </a:r>
          </a:p>
        </p:txBody>
      </p:sp>
    </p:spTree>
    <p:extLst>
      <p:ext uri="{BB962C8B-B14F-4D97-AF65-F5344CB8AC3E}">
        <p14:creationId xmlns:p14="http://schemas.microsoft.com/office/powerpoint/2010/main" val="34819604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es-ES"/>
              <a:t>Valoración de las actividades de la vida diaria:</a:t>
            </a:r>
            <a:br>
              <a:rPr lang="es-ES"/>
            </a:br>
            <a:r>
              <a:rPr lang="es-ES"/>
              <a:t>Valoración dinámica y cinemática de levantarse de una silla</a:t>
            </a:r>
            <a:endParaRPr lang="es-ES" dirty="0"/>
          </a:p>
        </p:txBody>
      </p:sp>
      <p:pic>
        <p:nvPicPr>
          <p:cNvPr id="5" name="Protocolo_LUMBAR_Trim">
            <a:hlinkClick r:id="" action="ppaction://media"/>
            <a:extLst>
              <a:ext uri="{FF2B5EF4-FFF2-40B4-BE49-F238E27FC236}">
                <a16:creationId xmlns:a16="http://schemas.microsoft.com/office/drawing/2014/main" id="{624A20EE-5F21-44DE-89C2-42C659D481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7704" y="2152394"/>
            <a:ext cx="5976664" cy="3942438"/>
          </a:xfrm>
          <a:prstGeom prst="rect">
            <a:avLst/>
          </a:prstGeom>
        </p:spPr>
      </p:pic>
      <p:sp>
        <p:nvSpPr>
          <p:cNvPr id="6" name="CuadroTexto 5">
            <a:extLst>
              <a:ext uri="{FF2B5EF4-FFF2-40B4-BE49-F238E27FC236}">
                <a16:creationId xmlns:a16="http://schemas.microsoft.com/office/drawing/2014/main" id="{1C428BBB-7C4A-43B2-A257-825125EE7B62}"/>
              </a:ext>
            </a:extLst>
          </p:cNvPr>
          <p:cNvSpPr txBox="1"/>
          <p:nvPr/>
        </p:nvSpPr>
        <p:spPr>
          <a:xfrm>
            <a:off x="1835696" y="5510057"/>
            <a:ext cx="6552728" cy="584775"/>
          </a:xfrm>
          <a:prstGeom prst="rect">
            <a:avLst/>
          </a:prstGeom>
          <a:noFill/>
        </p:spPr>
        <p:txBody>
          <a:bodyPr wrap="square" rtlCol="0">
            <a:spAutoFit/>
          </a:bodyPr>
          <a:lstStyle/>
          <a:p>
            <a:r>
              <a:rPr lang="es-ES" sz="1600"/>
              <a:t>Detalle del protocolo para la evaluación cinética y cinemática de levantarse de una silla usando NedLUMBAR/IBV</a:t>
            </a:r>
          </a:p>
        </p:txBody>
      </p:sp>
    </p:spTree>
    <p:extLst>
      <p:ext uri="{BB962C8B-B14F-4D97-AF65-F5344CB8AC3E}">
        <p14:creationId xmlns:p14="http://schemas.microsoft.com/office/powerpoint/2010/main" val="249049760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50" y="836712"/>
            <a:ext cx="7200900" cy="604837"/>
          </a:xfrm>
        </p:spPr>
        <p:txBody>
          <a:bodyPr/>
          <a:lstStyle/>
          <a:p>
            <a:r>
              <a:rPr lang="es-ES"/>
              <a:t>Valoración de las actividades de la vida diaria: Valoración cinemática del hombro al levantar un peso.</a:t>
            </a:r>
            <a:endParaRPr lang="es-ES" dirty="0"/>
          </a:p>
        </p:txBody>
      </p:sp>
      <p:pic>
        <p:nvPicPr>
          <p:cNvPr id="2" name="Protocolo_HOMBRO_Trim">
            <a:hlinkClick r:id="" action="ppaction://media"/>
            <a:extLst>
              <a:ext uri="{FF2B5EF4-FFF2-40B4-BE49-F238E27FC236}">
                <a16:creationId xmlns:a16="http://schemas.microsoft.com/office/drawing/2014/main" id="{42708F9C-4992-48AE-A227-A8E9E73CB8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1680" y="2124633"/>
            <a:ext cx="6048672" cy="3878252"/>
          </a:xfrm>
          <a:prstGeom prst="rect">
            <a:avLst/>
          </a:prstGeom>
        </p:spPr>
      </p:pic>
      <p:sp>
        <p:nvSpPr>
          <p:cNvPr id="5" name="CuadroTexto 4">
            <a:extLst>
              <a:ext uri="{FF2B5EF4-FFF2-40B4-BE49-F238E27FC236}">
                <a16:creationId xmlns:a16="http://schemas.microsoft.com/office/drawing/2014/main" id="{E938756F-E77E-4025-BF6E-E16846707BE4}"/>
              </a:ext>
            </a:extLst>
          </p:cNvPr>
          <p:cNvSpPr txBox="1"/>
          <p:nvPr/>
        </p:nvSpPr>
        <p:spPr>
          <a:xfrm>
            <a:off x="1979712" y="5229200"/>
            <a:ext cx="5760640" cy="584775"/>
          </a:xfrm>
          <a:prstGeom prst="rect">
            <a:avLst/>
          </a:prstGeom>
          <a:noFill/>
        </p:spPr>
        <p:txBody>
          <a:bodyPr wrap="square" rtlCol="0">
            <a:spAutoFit/>
          </a:bodyPr>
          <a:lstStyle/>
          <a:p>
            <a:r>
              <a:rPr lang="es-ES" sz="1600"/>
              <a:t>Detalle del protocolo para la valoración cinemática del hombro con NedHOMBRO/IBV</a:t>
            </a:r>
          </a:p>
        </p:txBody>
      </p:sp>
    </p:spTree>
    <p:extLst>
      <p:ext uri="{BB962C8B-B14F-4D97-AF65-F5344CB8AC3E}">
        <p14:creationId xmlns:p14="http://schemas.microsoft.com/office/powerpoint/2010/main" val="20661296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8172500" cy="604837"/>
          </a:xfrm>
        </p:spPr>
        <p:txBody>
          <a:bodyPr/>
          <a:lstStyle/>
          <a:p>
            <a:r>
              <a:rPr lang="es-ES"/>
              <a:t>Valoración de la función de equilibrio mediante plataformas de fuerza</a:t>
            </a:r>
            <a:endParaRPr lang="es-ES" dirty="0"/>
          </a:p>
        </p:txBody>
      </p:sp>
      <p:pic>
        <p:nvPicPr>
          <p:cNvPr id="3" name="Protocolo_SVE_Trim">
            <a:hlinkClick r:id="" action="ppaction://media"/>
            <a:extLst>
              <a:ext uri="{FF2B5EF4-FFF2-40B4-BE49-F238E27FC236}">
                <a16:creationId xmlns:a16="http://schemas.microsoft.com/office/drawing/2014/main" id="{08170BDD-FA1A-428D-8962-146900DE58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3688" y="1844824"/>
            <a:ext cx="6274153" cy="4248472"/>
          </a:xfrm>
          <a:prstGeom prst="rect">
            <a:avLst/>
          </a:prstGeom>
        </p:spPr>
      </p:pic>
      <p:sp>
        <p:nvSpPr>
          <p:cNvPr id="5" name="CuadroTexto 4">
            <a:extLst>
              <a:ext uri="{FF2B5EF4-FFF2-40B4-BE49-F238E27FC236}">
                <a16:creationId xmlns:a16="http://schemas.microsoft.com/office/drawing/2014/main" id="{36BB19C0-6225-42BB-A5FA-B83E149CA9B8}"/>
              </a:ext>
            </a:extLst>
          </p:cNvPr>
          <p:cNvSpPr txBox="1"/>
          <p:nvPr/>
        </p:nvSpPr>
        <p:spPr>
          <a:xfrm>
            <a:off x="1763688" y="5229200"/>
            <a:ext cx="6192688" cy="584775"/>
          </a:xfrm>
          <a:prstGeom prst="rect">
            <a:avLst/>
          </a:prstGeom>
          <a:noFill/>
        </p:spPr>
        <p:txBody>
          <a:bodyPr wrap="square" rtlCol="0">
            <a:spAutoFit/>
          </a:bodyPr>
          <a:lstStyle/>
          <a:p>
            <a:r>
              <a:rPr lang="es-ES" sz="1600"/>
              <a:t>Detalle de protocolo para la evaluación del equilibrio mediante plataformas dinamométricas utilizando NedSVE/IBV</a:t>
            </a:r>
          </a:p>
        </p:txBody>
      </p:sp>
    </p:spTree>
    <p:extLst>
      <p:ext uri="{BB962C8B-B14F-4D97-AF65-F5344CB8AC3E}">
        <p14:creationId xmlns:p14="http://schemas.microsoft.com/office/powerpoint/2010/main" val="428595574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769441"/>
          </a:xfrm>
          <a:prstGeom prst="rect">
            <a:avLst/>
          </a:prstGeom>
        </p:spPr>
        <p:txBody>
          <a:bodyPr>
            <a:spAutoFit/>
          </a:bodyPr>
          <a:lstStyle/>
          <a:p>
            <a:pPr lvl="0" algn="ctr">
              <a:defRPr/>
            </a:pPr>
            <a:r>
              <a:rPr lang="en-US" sz="2200">
                <a:solidFill>
                  <a:srgbClr val="333399">
                    <a:lumMod val="75000"/>
                  </a:srgbClr>
                </a:solidFill>
              </a:rPr>
              <a:t>Pruebas de valoración biomecánica comúnmente utilizadas en otros contextos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1575929135"/>
              </p:ext>
            </p:extLst>
          </p:nvPr>
        </p:nvGraphicFramePr>
        <p:xfrm>
          <a:off x="539552" y="1935971"/>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25432"/>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B62A2B-FB3E-47F5-BFB5-5AB54BBFF5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2509" y="1080011"/>
            <a:ext cx="3485045" cy="482453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2276872"/>
            <a:ext cx="4620646"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s-ES"/>
              <a:t>Pruebas de valoración biomecánica en diferentes contextos. Busquemos ejemplos.</a:t>
            </a:r>
            <a:endParaRPr lang="es-ES" dirty="0"/>
          </a:p>
        </p:txBody>
      </p:sp>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4" tooltip="https://www.flickr.com/photos/115089924@N02/16068674648"/>
              </a:rPr>
              <a:t>Esta foto</a:t>
            </a:r>
            <a:r>
              <a:rPr lang="es-ES" sz="900"/>
              <a:t> de Autor desconocido está bajo licencia </a:t>
            </a:r>
            <a:r>
              <a:rPr lang="es-ES" sz="900">
                <a:hlinkClick r:id="rId5" tooltip="https://creativecommons.org/licenses/by/3.0/"/>
              </a:rPr>
              <a:t>CC BY</a:t>
            </a:r>
            <a:endParaRPr lang="es-ES" sz="900"/>
          </a:p>
        </p:txBody>
      </p:sp>
    </p:spTree>
    <p:extLst>
      <p:ext uri="{BB962C8B-B14F-4D97-AF65-F5344CB8AC3E}">
        <p14:creationId xmlns:p14="http://schemas.microsoft.com/office/powerpoint/2010/main" val="2548918836"/>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lvl="0"/>
            <a:r>
              <a:rPr lang="en-GB"/>
              <a:t>Requisitos de las pruebas biomecánicas</a:t>
            </a:r>
            <a:endParaRPr lang="es-ES" dirty="0"/>
          </a:p>
        </p:txBody>
      </p:sp>
    </p:spTree>
    <p:extLst>
      <p:ext uri="{BB962C8B-B14F-4D97-AF65-F5344CB8AC3E}">
        <p14:creationId xmlns:p14="http://schemas.microsoft.com/office/powerpoint/2010/main" val="3226498116"/>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a:solidFill>
                  <a:srgbClr val="333399">
                    <a:lumMod val="75000"/>
                  </a:srgbClr>
                </a:solidFill>
              </a:rPr>
              <a:t>Requisitos de las pruebas biomecánicas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3576445985"/>
              </p:ext>
            </p:extLst>
          </p:nvPr>
        </p:nvGraphicFramePr>
        <p:xfrm>
          <a:off x="2339752" y="1772816"/>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0254"/>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200" b="1"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OBJETIVOS</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755774" y="2441575"/>
            <a:ext cx="7704658" cy="1323439"/>
          </a:xfrm>
          <a:prstGeom prst="rect">
            <a:avLst/>
          </a:prstGeom>
        </p:spPr>
        <p:txBody>
          <a:bodyPr wrap="square">
            <a:spAutoFit/>
          </a:bodyPr>
          <a:lstStyle/>
          <a:p>
            <a:pPr marL="457200" lvl="0" indent="-457200">
              <a:buFont typeface="+mj-lt"/>
              <a:buAutoNum type="arabicPeriod"/>
              <a:defRPr/>
            </a:pPr>
            <a:r>
              <a:rPr lang="en-US" sz="2000" b="0" dirty="0" err="1">
                <a:solidFill>
                  <a:srgbClr val="333399">
                    <a:lumMod val="75000"/>
                  </a:srgbClr>
                </a:solidFill>
              </a:rPr>
              <a:t>Explicar</a:t>
            </a:r>
            <a:r>
              <a:rPr lang="en-US" sz="2000" b="0" dirty="0">
                <a:solidFill>
                  <a:srgbClr val="333399">
                    <a:lumMod val="75000"/>
                  </a:srgbClr>
                </a:solidFill>
              </a:rPr>
              <a:t> que son las </a:t>
            </a:r>
            <a:r>
              <a:rPr lang="en-US" sz="2000" b="0" dirty="0" err="1">
                <a:solidFill>
                  <a:srgbClr val="333399">
                    <a:lumMod val="75000"/>
                  </a:srgbClr>
                </a:solidFill>
              </a:rPr>
              <a:t>pruebas</a:t>
            </a:r>
            <a:r>
              <a:rPr lang="en-US" sz="2000" b="0" dirty="0">
                <a:solidFill>
                  <a:srgbClr val="333399">
                    <a:lumMod val="75000"/>
                  </a:srgbClr>
                </a:solidFill>
              </a:rPr>
              <a:t> de </a:t>
            </a:r>
            <a:r>
              <a:rPr lang="en-US" sz="2000" b="0" dirty="0" err="1">
                <a:solidFill>
                  <a:srgbClr val="333399">
                    <a:lumMod val="75000"/>
                  </a:srgbClr>
                </a:solidFill>
              </a:rPr>
              <a:t>valoración</a:t>
            </a:r>
            <a:r>
              <a:rPr lang="en-US" sz="2000" b="0" dirty="0">
                <a:solidFill>
                  <a:srgbClr val="333399">
                    <a:lumMod val="75000"/>
                  </a:srgbClr>
                </a:solidFill>
              </a:rPr>
              <a:t> </a:t>
            </a:r>
            <a:r>
              <a:rPr lang="en-US" sz="2000" b="0" dirty="0" err="1">
                <a:solidFill>
                  <a:srgbClr val="333399">
                    <a:lumMod val="75000"/>
                  </a:srgbClr>
                </a:solidFill>
              </a:rPr>
              <a:t>biomecánica</a:t>
            </a:r>
            <a:r>
              <a:rPr lang="en-US" sz="2000" b="0" dirty="0">
                <a:solidFill>
                  <a:srgbClr val="333399">
                    <a:lumMod val="75000"/>
                  </a:srgbClr>
                </a:solidFill>
              </a:rPr>
              <a:t> y sus principals </a:t>
            </a:r>
            <a:r>
              <a:rPr lang="en-US" sz="2000" b="0" dirty="0" err="1">
                <a:solidFill>
                  <a:srgbClr val="333399">
                    <a:lumMod val="75000"/>
                  </a:srgbClr>
                </a:solidFill>
              </a:rPr>
              <a:t>aplicaciones</a:t>
            </a:r>
            <a:r>
              <a:rPr lang="en-US" sz="2000" b="0" dirty="0">
                <a:solidFill>
                  <a:srgbClr val="333399">
                    <a:lumMod val="75000"/>
                  </a:srgbClr>
                </a:solidFill>
              </a:rPr>
              <a:t> </a:t>
            </a:r>
            <a:r>
              <a:rPr lang="en-US" sz="2000" b="0" dirty="0" err="1">
                <a:solidFill>
                  <a:srgbClr val="333399">
                    <a:lumMod val="75000"/>
                  </a:srgbClr>
                </a:solidFill>
              </a:rPr>
              <a:t>en</a:t>
            </a:r>
            <a:r>
              <a:rPr lang="en-US" sz="2000" b="0" dirty="0">
                <a:solidFill>
                  <a:srgbClr val="333399">
                    <a:lumMod val="75000"/>
                  </a:srgbClr>
                </a:solidFill>
              </a:rPr>
              <a:t> </a:t>
            </a:r>
            <a:r>
              <a:rPr lang="en-US" sz="2000" b="0" dirty="0" err="1">
                <a:solidFill>
                  <a:srgbClr val="333399">
                    <a:lumMod val="75000"/>
                  </a:srgbClr>
                </a:solidFill>
              </a:rPr>
              <a:t>diferentes</a:t>
            </a:r>
            <a:r>
              <a:rPr lang="en-US" sz="2000" b="0" dirty="0">
                <a:solidFill>
                  <a:srgbClr val="333399">
                    <a:lumMod val="75000"/>
                  </a:srgbClr>
                </a:solidFill>
              </a:rPr>
              <a:t> </a:t>
            </a:r>
            <a:r>
              <a:rPr lang="en-US" sz="2000" b="0" dirty="0" err="1">
                <a:solidFill>
                  <a:srgbClr val="333399">
                    <a:lumMod val="75000"/>
                  </a:srgbClr>
                </a:solidFill>
              </a:rPr>
              <a:t>contextos</a:t>
            </a:r>
            <a:r>
              <a:rPr lang="en-US" sz="2000" b="0" dirty="0">
                <a:solidFill>
                  <a:srgbClr val="333399">
                    <a:lumMod val="75000"/>
                  </a:srgbClr>
                </a:solidFill>
              </a:rPr>
              <a:t>.</a:t>
            </a:r>
          </a:p>
          <a:p>
            <a:pPr marL="457200" lvl="0" indent="-457200">
              <a:buFont typeface="+mj-lt"/>
              <a:buAutoNum type="arabicPeriod"/>
              <a:defRPr/>
            </a:pPr>
            <a:r>
              <a:rPr lang="es-ES" sz="2000" b="0" dirty="0">
                <a:solidFill>
                  <a:srgbClr val="333399">
                    <a:lumMod val="75000"/>
                  </a:srgbClr>
                </a:solidFill>
              </a:rPr>
              <a:t>Presentar brevemente sus principales requisitos: VALIDEZ, FIABILIDAD y USABILIDAD.</a:t>
            </a:r>
            <a:endParaRPr kumimoji="0" lang="en-US" sz="20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3" tooltip="https://www.flickr.com/photos/115089924@N02/16068674648"/>
              </a:rPr>
              <a:t>Esta foto</a:t>
            </a:r>
            <a:r>
              <a:rPr lang="es-ES" sz="900"/>
              <a:t> de Autor desconocido está bajo licencia </a:t>
            </a:r>
            <a:r>
              <a:rPr lang="es-ES" sz="900">
                <a:hlinkClick r:id="rId4" tooltip="https://creativecommons.org/licenses/by/3.0/"/>
              </a:rPr>
              <a:t>CC BY</a:t>
            </a:r>
            <a:endParaRPr lang="es-ES" sz="900"/>
          </a:p>
        </p:txBody>
      </p:sp>
      <p:pic>
        <p:nvPicPr>
          <p:cNvPr id="6" name="Imagen 5">
            <a:extLst>
              <a:ext uri="{FF2B5EF4-FFF2-40B4-BE49-F238E27FC236}">
                <a16:creationId xmlns:a16="http://schemas.microsoft.com/office/drawing/2014/main" id="{BA9178BD-1BA4-4984-9BE4-4FFC7491887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9512" y="1383486"/>
            <a:ext cx="4042067" cy="449378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2276872"/>
            <a:ext cx="4620646" cy="2304256"/>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s-ES"/>
              <a:t>Intentaremos comprender estos tres conceptos con buenos y malos ejemplos.</a:t>
            </a:r>
            <a:endParaRPr lang="es-ES" dirty="0"/>
          </a:p>
        </p:txBody>
      </p:sp>
    </p:spTree>
    <p:extLst>
      <p:ext uri="{BB962C8B-B14F-4D97-AF65-F5344CB8AC3E}">
        <p14:creationId xmlns:p14="http://schemas.microsoft.com/office/powerpoint/2010/main" val="1479823169"/>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es-ES"/>
              <a:t>¿Valoración de la fuerza de agarre con un termómetro?</a:t>
            </a:r>
            <a:br>
              <a:rPr lang="es-ES"/>
            </a:br>
            <a:endParaRPr lang="es-ES" dirty="0"/>
          </a:p>
        </p:txBody>
      </p:sp>
      <p:pic>
        <p:nvPicPr>
          <p:cNvPr id="5" name="Imagen 4" descr="C:\Users\mavibro\AppData\Local\Microsoft\Windows\INetCache\Content.MSO\C1DED5.tmp">
            <a:extLst>
              <a:ext uri="{FF2B5EF4-FFF2-40B4-BE49-F238E27FC236}">
                <a16:creationId xmlns:a16="http://schemas.microsoft.com/office/drawing/2014/main" id="{A81C28C3-2028-45F7-8821-A7A82842D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59" y="2493191"/>
            <a:ext cx="3837929" cy="2554545"/>
          </a:xfrm>
          <a:prstGeom prst="rect">
            <a:avLst/>
          </a:prstGeom>
          <a:noFill/>
          <a:ln>
            <a:noFill/>
          </a:ln>
        </p:spPr>
      </p:pic>
      <p:sp>
        <p:nvSpPr>
          <p:cNvPr id="6" name="CuadroTexto 5">
            <a:extLst>
              <a:ext uri="{FF2B5EF4-FFF2-40B4-BE49-F238E27FC236}">
                <a16:creationId xmlns:a16="http://schemas.microsoft.com/office/drawing/2014/main" id="{322D8E4F-D89C-44C7-BAE6-6023C9087E21}"/>
              </a:ext>
            </a:extLst>
          </p:cNvPr>
          <p:cNvSpPr txBox="1"/>
          <p:nvPr/>
        </p:nvSpPr>
        <p:spPr>
          <a:xfrm>
            <a:off x="4694514" y="2493191"/>
            <a:ext cx="3569638" cy="2554545"/>
          </a:xfrm>
          <a:prstGeom prst="rect">
            <a:avLst/>
          </a:prstGeom>
          <a:noFill/>
        </p:spPr>
        <p:txBody>
          <a:bodyPr wrap="square" rtlCol="0">
            <a:spAutoFit/>
          </a:bodyPr>
          <a:lstStyle/>
          <a:p>
            <a:pPr algn="ctr"/>
            <a:r>
              <a:rPr lang="es-ES" sz="2000" b="0">
                <a:solidFill>
                  <a:srgbClr val="333399">
                    <a:lumMod val="75000"/>
                  </a:srgbClr>
                </a:solidFill>
              </a:rPr>
              <a:t>Si usa un termómetro para evaluar la fuerza de agarre ...</a:t>
            </a:r>
          </a:p>
          <a:p>
            <a:pPr algn="ctr"/>
            <a:endParaRPr lang="es-ES" sz="2000" b="0">
              <a:solidFill>
                <a:srgbClr val="333399">
                  <a:lumMod val="75000"/>
                </a:srgbClr>
              </a:solidFill>
            </a:endParaRPr>
          </a:p>
          <a:p>
            <a:pPr algn="ctr"/>
            <a:r>
              <a:rPr lang="es-ES" sz="2000" b="0">
                <a:solidFill>
                  <a:srgbClr val="333399">
                    <a:lumMod val="75000"/>
                  </a:srgbClr>
                </a:solidFill>
              </a:rPr>
              <a:t>¿Está realizando una medición </a:t>
            </a:r>
            <a:r>
              <a:rPr lang="es-ES" sz="2000">
                <a:solidFill>
                  <a:srgbClr val="333399">
                    <a:lumMod val="75000"/>
                  </a:srgbClr>
                </a:solidFill>
              </a:rPr>
              <a:t>fiable</a:t>
            </a:r>
            <a:r>
              <a:rPr lang="es-ES" sz="2000" b="0">
                <a:solidFill>
                  <a:srgbClr val="333399">
                    <a:lumMod val="75000"/>
                  </a:srgbClr>
                </a:solidFill>
              </a:rPr>
              <a:t>?</a:t>
            </a:r>
          </a:p>
          <a:p>
            <a:pPr algn="ctr"/>
            <a:endParaRPr lang="es-ES" sz="2000" b="0">
              <a:solidFill>
                <a:srgbClr val="333399">
                  <a:lumMod val="75000"/>
                </a:srgbClr>
              </a:solidFill>
            </a:endParaRPr>
          </a:p>
          <a:p>
            <a:pPr algn="ctr"/>
            <a:r>
              <a:rPr lang="es-ES" sz="2000" b="0">
                <a:solidFill>
                  <a:srgbClr val="333399">
                    <a:lumMod val="75000"/>
                  </a:srgbClr>
                </a:solidFill>
              </a:rPr>
              <a:t>¿Está realizando una medición </a:t>
            </a:r>
            <a:r>
              <a:rPr lang="es-ES" sz="2000">
                <a:solidFill>
                  <a:srgbClr val="333399">
                    <a:lumMod val="75000"/>
                  </a:srgbClr>
                </a:solidFill>
              </a:rPr>
              <a:t>válida</a:t>
            </a:r>
            <a:r>
              <a:rPr lang="es-ES" sz="2000" b="0">
                <a:solidFill>
                  <a:srgbClr val="333399">
                    <a:lumMod val="75000"/>
                  </a:srgbClr>
                </a:solidFill>
              </a:rPr>
              <a:t>?</a:t>
            </a:r>
            <a:endParaRPr lang="en-US" sz="2000" b="0" dirty="0">
              <a:solidFill>
                <a:srgbClr val="333399">
                  <a:lumMod val="75000"/>
                </a:srgbClr>
              </a:solidFill>
            </a:endParaRPr>
          </a:p>
        </p:txBody>
      </p:sp>
    </p:spTree>
    <p:extLst>
      <p:ext uri="{BB962C8B-B14F-4D97-AF65-F5344CB8AC3E}">
        <p14:creationId xmlns:p14="http://schemas.microsoft.com/office/powerpoint/2010/main" val="3702607186"/>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es-ES"/>
              <a:t>¿Valoración de la fuerza de agarre con un dinamómetro de mano?</a:t>
            </a:r>
            <a:br>
              <a:rPr lang="es-ES"/>
            </a:br>
            <a:br>
              <a:rPr lang="es-ES" dirty="0"/>
            </a:br>
            <a:endParaRPr lang="es-ES" dirty="0"/>
          </a:p>
        </p:txBody>
      </p:sp>
      <p:sp>
        <p:nvSpPr>
          <p:cNvPr id="6" name="CuadroTexto 5">
            <a:extLst>
              <a:ext uri="{FF2B5EF4-FFF2-40B4-BE49-F238E27FC236}">
                <a16:creationId xmlns:a16="http://schemas.microsoft.com/office/drawing/2014/main" id="{322D8E4F-D89C-44C7-BAE6-6023C9087E21}"/>
              </a:ext>
            </a:extLst>
          </p:cNvPr>
          <p:cNvSpPr txBox="1"/>
          <p:nvPr/>
        </p:nvSpPr>
        <p:spPr>
          <a:xfrm>
            <a:off x="4694514" y="2204864"/>
            <a:ext cx="3569638" cy="3785652"/>
          </a:xfrm>
          <a:prstGeom prst="rect">
            <a:avLst/>
          </a:prstGeom>
          <a:noFill/>
        </p:spPr>
        <p:txBody>
          <a:bodyPr wrap="square" rtlCol="0">
            <a:spAutoFit/>
          </a:bodyPr>
          <a:lstStyle/>
          <a:p>
            <a:pPr algn="ctr"/>
            <a:r>
              <a:rPr lang="es-ES" sz="2000" b="0">
                <a:solidFill>
                  <a:srgbClr val="333399">
                    <a:lumMod val="75000"/>
                  </a:srgbClr>
                </a:solidFill>
              </a:rPr>
              <a:t>Si utiliza un dinamómetro de mano para evaluar la fuerza de agarre ...</a:t>
            </a:r>
          </a:p>
          <a:p>
            <a:pPr algn="ctr"/>
            <a:endParaRPr lang="es-ES" sz="2000" b="0">
              <a:solidFill>
                <a:srgbClr val="333399">
                  <a:lumMod val="75000"/>
                </a:srgbClr>
              </a:solidFill>
            </a:endParaRPr>
          </a:p>
          <a:p>
            <a:pPr algn="ctr"/>
            <a:r>
              <a:rPr lang="es-ES" sz="2000" b="0">
                <a:solidFill>
                  <a:srgbClr val="333399">
                    <a:lumMod val="75000"/>
                  </a:srgbClr>
                </a:solidFill>
              </a:rPr>
              <a:t>¿Está realizando una medición </a:t>
            </a:r>
            <a:r>
              <a:rPr lang="es-ES" sz="2000">
                <a:solidFill>
                  <a:srgbClr val="333399">
                    <a:lumMod val="75000"/>
                  </a:srgbClr>
                </a:solidFill>
              </a:rPr>
              <a:t>fiable</a:t>
            </a:r>
            <a:r>
              <a:rPr lang="es-ES" sz="2000" b="0">
                <a:solidFill>
                  <a:srgbClr val="333399">
                    <a:lumMod val="75000"/>
                  </a:srgbClr>
                </a:solidFill>
              </a:rPr>
              <a:t>?</a:t>
            </a:r>
          </a:p>
          <a:p>
            <a:pPr algn="ctr"/>
            <a:endParaRPr lang="es-ES" sz="2000" b="0">
              <a:solidFill>
                <a:srgbClr val="333399">
                  <a:lumMod val="75000"/>
                </a:srgbClr>
              </a:solidFill>
            </a:endParaRPr>
          </a:p>
          <a:p>
            <a:pPr algn="ctr"/>
            <a:r>
              <a:rPr lang="es-ES" sz="2000" b="0">
                <a:solidFill>
                  <a:srgbClr val="333399">
                    <a:lumMod val="75000"/>
                  </a:srgbClr>
                </a:solidFill>
              </a:rPr>
              <a:t>¿Está realizando una medición </a:t>
            </a:r>
            <a:r>
              <a:rPr lang="es-ES" sz="2000">
                <a:solidFill>
                  <a:srgbClr val="333399">
                    <a:lumMod val="75000"/>
                  </a:srgbClr>
                </a:solidFill>
              </a:rPr>
              <a:t>válida</a:t>
            </a:r>
            <a:r>
              <a:rPr lang="es-ES" sz="2000" b="0">
                <a:solidFill>
                  <a:srgbClr val="333399">
                    <a:lumMod val="75000"/>
                  </a:srgbClr>
                </a:solidFill>
              </a:rPr>
              <a:t>?</a:t>
            </a:r>
          </a:p>
          <a:p>
            <a:pPr algn="ctr"/>
            <a:endParaRPr lang="es-ES" sz="2000" b="0">
              <a:solidFill>
                <a:srgbClr val="333399">
                  <a:lumMod val="75000"/>
                </a:srgbClr>
              </a:solidFill>
            </a:endParaRPr>
          </a:p>
          <a:p>
            <a:pPr algn="ctr"/>
            <a:r>
              <a:rPr lang="es-ES" sz="2000" b="0">
                <a:solidFill>
                  <a:srgbClr val="333399">
                    <a:lumMod val="75000"/>
                  </a:srgbClr>
                </a:solidFill>
              </a:rPr>
              <a:t>¿Está realizando una medición </a:t>
            </a:r>
            <a:r>
              <a:rPr lang="es-ES" sz="2000">
                <a:solidFill>
                  <a:srgbClr val="333399">
                    <a:lumMod val="75000"/>
                  </a:srgbClr>
                </a:solidFill>
              </a:rPr>
              <a:t>usable</a:t>
            </a:r>
            <a:r>
              <a:rPr lang="es-ES" sz="2000" b="0">
                <a:solidFill>
                  <a:srgbClr val="333399">
                    <a:lumMod val="75000"/>
                  </a:srgbClr>
                </a:solidFill>
              </a:rPr>
              <a:t>?</a:t>
            </a:r>
            <a:endParaRPr lang="en-US" sz="2000" b="0" dirty="0">
              <a:solidFill>
                <a:srgbClr val="333399">
                  <a:lumMod val="75000"/>
                </a:srgbClr>
              </a:solidFill>
            </a:endParaRPr>
          </a:p>
        </p:txBody>
      </p:sp>
      <p:pic>
        <p:nvPicPr>
          <p:cNvPr id="7" name="Imagen 6">
            <a:extLst>
              <a:ext uri="{FF2B5EF4-FFF2-40B4-BE49-F238E27FC236}">
                <a16:creationId xmlns:a16="http://schemas.microsoft.com/office/drawing/2014/main" id="{B6F608B5-76C0-4177-A844-E30D2902AB57}"/>
              </a:ext>
            </a:extLst>
          </p:cNvPr>
          <p:cNvPicPr>
            <a:picLocks noChangeAspect="1"/>
          </p:cNvPicPr>
          <p:nvPr/>
        </p:nvPicPr>
        <p:blipFill rotWithShape="1">
          <a:blip r:embed="rId3">
            <a:extLst>
              <a:ext uri="{28A0092B-C50C-407E-A947-70E740481C1C}">
                <a14:useLocalDpi xmlns:a14="http://schemas.microsoft.com/office/drawing/2010/main" val="0"/>
              </a:ext>
            </a:extLst>
          </a:blip>
          <a:srcRect b="2856"/>
          <a:stretch/>
        </p:blipFill>
        <p:spPr>
          <a:xfrm>
            <a:off x="971500" y="2780929"/>
            <a:ext cx="3291928"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4902775"/>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a:solidFill>
                  <a:schemeClr val="accent2">
                    <a:lumMod val="75000"/>
                  </a:schemeClr>
                </a:solidFill>
              </a:rPr>
              <a:t>IDEAS CLAVE 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3477875"/>
          </a:xfrm>
          <a:prstGeom prst="rect">
            <a:avLst/>
          </a:prstGeom>
        </p:spPr>
        <p:txBody>
          <a:bodyPr wrap="square">
            <a:spAutoFit/>
          </a:bodyPr>
          <a:lstStyle/>
          <a:p>
            <a:pPr>
              <a:defRPr/>
            </a:pPr>
            <a:r>
              <a:rPr lang="es-ES" sz="2000" b="0">
                <a:solidFill>
                  <a:schemeClr val="accent2">
                    <a:lumMod val="75000"/>
                  </a:schemeClr>
                </a:solidFill>
              </a:rPr>
              <a:t>Una prueba de valoración biomecánica es una prueba complementaria que se realiza mediante técnicas biomecánicas y debe utilizarse en diferentes contextos.</a:t>
            </a:r>
          </a:p>
          <a:p>
            <a:pPr>
              <a:defRPr/>
            </a:pPr>
            <a:r>
              <a:rPr lang="es-ES" sz="2000" b="0">
                <a:solidFill>
                  <a:schemeClr val="accent2">
                    <a:lumMod val="75000"/>
                  </a:schemeClr>
                </a:solidFill>
              </a:rPr>
              <a:t>Existen diferentes pruebas de valoración biomecánica, los elementos que las determinan son:</a:t>
            </a:r>
          </a:p>
          <a:p>
            <a:pPr marL="342900" indent="-342900">
              <a:buFont typeface="Arial" panose="020B0604020202020204" pitchFamily="34" charset="0"/>
              <a:buChar char="•"/>
              <a:defRPr/>
            </a:pPr>
            <a:r>
              <a:rPr lang="es-ES" sz="2000" b="0">
                <a:solidFill>
                  <a:schemeClr val="accent2">
                    <a:lumMod val="75000"/>
                  </a:schemeClr>
                </a:solidFill>
              </a:rPr>
              <a:t>Qué función, actividad o gesto está sujeto a valoración.</a:t>
            </a:r>
          </a:p>
          <a:p>
            <a:pPr marL="342900" indent="-342900">
              <a:buFont typeface="Arial" panose="020B0604020202020204" pitchFamily="34" charset="0"/>
              <a:buChar char="•"/>
              <a:defRPr/>
            </a:pPr>
            <a:r>
              <a:rPr lang="es-ES" sz="2000" b="0">
                <a:solidFill>
                  <a:schemeClr val="accent2">
                    <a:lumMod val="75000"/>
                  </a:schemeClr>
                </a:solidFill>
              </a:rPr>
              <a:t>En qué técnica instrumental se basa.</a:t>
            </a:r>
          </a:p>
          <a:p>
            <a:pPr marL="342900" indent="-342900">
              <a:buFont typeface="Arial" panose="020B0604020202020204" pitchFamily="34" charset="0"/>
              <a:buChar char="•"/>
              <a:defRPr/>
            </a:pPr>
            <a:r>
              <a:rPr lang="es-ES" sz="2000" b="0">
                <a:solidFill>
                  <a:schemeClr val="accent2">
                    <a:lumMod val="75000"/>
                  </a:schemeClr>
                </a:solidFill>
              </a:rPr>
              <a:t>Qué protocolo de valoración se ha utilizado.</a:t>
            </a:r>
          </a:p>
          <a:p>
            <a:pPr marL="342900" indent="-342900">
              <a:buFont typeface="Arial" panose="020B0604020202020204" pitchFamily="34" charset="0"/>
              <a:buChar char="•"/>
              <a:defRPr/>
            </a:pPr>
            <a:r>
              <a:rPr lang="es-ES" sz="2000" b="0">
                <a:solidFill>
                  <a:schemeClr val="accent2">
                    <a:lumMod val="75000"/>
                  </a:schemeClr>
                </a:solidFill>
              </a:rPr>
              <a:t>Qué resultados proporciona, en qué unidades y con qué técnicas de análisis de datos se han obtenido.</a:t>
            </a:r>
          </a:p>
          <a:p>
            <a:pPr marL="342900" indent="-342900">
              <a:buFont typeface="Arial" panose="020B0604020202020204" pitchFamily="34" charset="0"/>
              <a:buChar char="•"/>
              <a:defRPr/>
            </a:pPr>
            <a:r>
              <a:rPr lang="es-ES" sz="2000" b="0">
                <a:solidFill>
                  <a:schemeClr val="accent2">
                    <a:lumMod val="75000"/>
                  </a:schemeClr>
                </a:solidFill>
              </a:rPr>
              <a:t>Existencia de criterios estandarizados de interpretación.</a:t>
            </a:r>
            <a:endParaRPr lang="en-US" sz="2000" b="0" dirty="0">
              <a:solidFill>
                <a:schemeClr val="accent2">
                  <a:lumMod val="75000"/>
                </a:schemeClr>
              </a:solidFill>
            </a:endParaRPr>
          </a:p>
        </p:txBody>
      </p:sp>
    </p:spTree>
    <p:extLst>
      <p:ext uri="{BB962C8B-B14F-4D97-AF65-F5344CB8AC3E}">
        <p14:creationId xmlns:p14="http://schemas.microsoft.com/office/powerpoint/2010/main" val="3191212342"/>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a:solidFill>
                  <a:schemeClr val="accent2">
                    <a:lumMod val="75000"/>
                  </a:schemeClr>
                </a:solidFill>
              </a:rPr>
              <a:t>IDEAS CLAVE 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32023" y="1799347"/>
            <a:ext cx="8279954" cy="3970318"/>
          </a:xfrm>
          <a:prstGeom prst="rect">
            <a:avLst/>
          </a:prstGeom>
        </p:spPr>
        <p:txBody>
          <a:bodyPr wrap="square">
            <a:spAutoFit/>
          </a:bodyPr>
          <a:lstStyle/>
          <a:p>
            <a:pPr marL="342900" indent="-342900">
              <a:buFont typeface="Arial" panose="020B0604020202020204" pitchFamily="34" charset="0"/>
              <a:buChar char="•"/>
              <a:defRPr/>
            </a:pPr>
            <a:r>
              <a:rPr lang="es-ES" sz="1800" b="0">
                <a:solidFill>
                  <a:schemeClr val="accent2">
                    <a:lumMod val="75000"/>
                  </a:schemeClr>
                </a:solidFill>
              </a:rPr>
              <a:t>Existe cierta heterogeneidad en cuanto a los procedimientos utilizados, a pesar de ello, la valoración funcional con pruebas biomecánicas está muy extendida en el campo clínico. Las pruebas biomecánicas más utilizadas en el contexto clínico, clasificadas según su finalidad de valoración y técnica instrumental, son:</a:t>
            </a:r>
          </a:p>
          <a:p>
            <a:pPr marL="800100" lvl="1" indent="-342900">
              <a:buFont typeface="Arial" panose="020B0604020202020204" pitchFamily="34" charset="0"/>
              <a:buChar char="•"/>
              <a:defRPr/>
            </a:pPr>
            <a:r>
              <a:rPr lang="es-ES" sz="1800" b="0">
                <a:solidFill>
                  <a:schemeClr val="accent2">
                    <a:lumMod val="75000"/>
                  </a:schemeClr>
                </a:solidFill>
              </a:rPr>
              <a:t>Valoración de actividades de la vida diaria.</a:t>
            </a:r>
          </a:p>
          <a:p>
            <a:pPr marL="800100" lvl="1" indent="-342900">
              <a:buFont typeface="Arial" panose="020B0604020202020204" pitchFamily="34" charset="0"/>
              <a:buChar char="•"/>
              <a:defRPr/>
            </a:pPr>
            <a:r>
              <a:rPr lang="es-ES" sz="1800" b="0">
                <a:solidFill>
                  <a:schemeClr val="accent2">
                    <a:lumMod val="75000"/>
                  </a:schemeClr>
                </a:solidFill>
              </a:rPr>
              <a:t>Valoración de la función de equilibrio.</a:t>
            </a:r>
          </a:p>
          <a:p>
            <a:pPr marL="800100" lvl="1" indent="-342900">
              <a:buFont typeface="Arial" panose="020B0604020202020204" pitchFamily="34" charset="0"/>
              <a:buChar char="•"/>
              <a:defRPr/>
            </a:pPr>
            <a:r>
              <a:rPr lang="es-ES" sz="1800" b="0">
                <a:solidFill>
                  <a:schemeClr val="accent2">
                    <a:lumMod val="75000"/>
                  </a:schemeClr>
                </a:solidFill>
              </a:rPr>
              <a:t>Valoración de la movilidad en miembros superiores, inferiores y espinales.</a:t>
            </a:r>
          </a:p>
          <a:p>
            <a:pPr marL="800100" lvl="1" indent="-342900">
              <a:buFont typeface="Arial" panose="020B0604020202020204" pitchFamily="34" charset="0"/>
              <a:buChar char="•"/>
              <a:defRPr/>
            </a:pPr>
            <a:r>
              <a:rPr lang="es-ES" sz="1800" b="0">
                <a:solidFill>
                  <a:schemeClr val="accent2">
                    <a:lumMod val="75000"/>
                  </a:schemeClr>
                </a:solidFill>
              </a:rPr>
              <a:t>Valoración de la fuerza en miembros superiores, inferiores y espinales.</a:t>
            </a:r>
          </a:p>
          <a:p>
            <a:pPr marL="342900" indent="-342900">
              <a:buFont typeface="Arial" panose="020B0604020202020204" pitchFamily="34" charset="0"/>
              <a:buChar char="•"/>
              <a:defRPr/>
            </a:pPr>
            <a:r>
              <a:rPr lang="es-ES" sz="1800" b="0">
                <a:solidFill>
                  <a:schemeClr val="accent2">
                    <a:lumMod val="75000"/>
                  </a:schemeClr>
                </a:solidFill>
              </a:rPr>
              <a:t>Las pruebas biomecánicas también se utilizan en contextos deportivos, ergonómicos o de investigación.</a:t>
            </a:r>
          </a:p>
          <a:p>
            <a:pPr marL="342900" indent="-342900">
              <a:buFont typeface="Arial" panose="020B0604020202020204" pitchFamily="34" charset="0"/>
              <a:buChar char="•"/>
              <a:defRPr/>
            </a:pPr>
            <a:r>
              <a:rPr lang="es-ES" sz="1800" b="0">
                <a:solidFill>
                  <a:schemeClr val="accent2">
                    <a:lumMod val="75000"/>
                  </a:schemeClr>
                </a:solidFill>
              </a:rPr>
              <a:t>Los criterios fundamentales que deben cumplir las técnicas de valoración biomecánica son la validez, la fiabilidad y la usabilidad.</a:t>
            </a:r>
            <a:endParaRPr lang="en-US" sz="1800" b="0" dirty="0">
              <a:solidFill>
                <a:schemeClr val="accent2">
                  <a:lumMod val="75000"/>
                </a:schemeClr>
              </a:solidFill>
            </a:endParaRPr>
          </a:p>
        </p:txBody>
      </p:sp>
    </p:spTree>
    <p:extLst>
      <p:ext uri="{BB962C8B-B14F-4D97-AF65-F5344CB8AC3E}">
        <p14:creationId xmlns:p14="http://schemas.microsoft.com/office/powerpoint/2010/main" val="275968266"/>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a:solidFill>
                  <a:schemeClr val="accent2">
                    <a:lumMod val="75000"/>
                  </a:schemeClr>
                </a:solidFill>
              </a:rPr>
              <a:t>REFERENCIAS</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5732338"/>
          </a:xfrm>
          <a:prstGeom prst="rect">
            <a:avLst/>
          </a:prstGeom>
        </p:spPr>
        <p:txBody>
          <a:bodyPr wrap="square">
            <a:spAutoFit/>
          </a:bodyPr>
          <a:lstStyle/>
          <a:p>
            <a:pPr>
              <a:spcBef>
                <a:spcPts val="1200"/>
              </a:spcBef>
              <a:defRPr/>
            </a:pPr>
            <a:r>
              <a:rPr lang="pl-PL" sz="1400" b="0" i="1" dirty="0">
                <a:solidFill>
                  <a:schemeClr val="accent2">
                    <a:lumMod val="75000"/>
                  </a:schemeClr>
                </a:solidFill>
              </a:rPr>
              <a:t>Baker R, Esquenazi A, Benedetti MG, Desloovere K. Gait analysis: clinical facts. Eur J Phys Rehabil Med. 2016 Aug;52(4):560-74.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Bausá, R., Dalmau, A., Barrachina, J., Peydro, M.F. Kinetic gait analysis in sequels of hindfoot injuries. Preliminary results. Foot and Ankle Surgery, 2007; 13(2) 63-66.</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Buldt AK, Allan JJ, Landorf KB, Menz HB. The relationship between foot posture and plantar pressure during walking in adults: A systematic review. GaitPosture. 2018 May;62:56-67. doi: 10.1016/j.gaitpost.2018.02.026. Epub 2018 Feb 23.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Baydal Bertomeu JM, Medina Ripoll E, Peydro MF, Pedrero JF, López-Pascual J. Personalized vs Average normal patterns to identify pathological motion. Gait and Posture (2018), </a:t>
            </a:r>
            <a:r>
              <a:rPr lang="pl-PL" sz="1400" b="0" i="1" dirty="0">
                <a:solidFill>
                  <a:schemeClr val="accent2">
                    <a:lumMod val="75000"/>
                  </a:schemeClr>
                </a:solidFill>
                <a:hlinkClick r:id="rId3">
                  <a:extLst>
                    <a:ext uri="{A12FA001-AC4F-418D-AE19-62706E023703}">
                      <ahyp:hlinkClr xmlns:ahyp="http://schemas.microsoft.com/office/drawing/2018/hyperlinkcolor" val="tx"/>
                    </a:ext>
                  </a:extLst>
                </a:hlinkClick>
              </a:rPr>
              <a:t>https://doi.org/10.1016/j.gaitpost.2018.06.187</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Baydal Bertomeu, J.M., Page, A.; Belda Lois, J.M., Garrido Jaén, D.J., Prat, J. Neck motion patterns in wiplash-associated disorders: Quantifying variability and spontaneity of movement. Clinical Biomechanics, 2011, Clinical Biomechanics 26: 29–34.</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Cabeza Ruiz, R., García Massó, X., Centeno Prada, R.A., Beas Jiménez, J.D., Colado, J.C., González, L.M.  Time and frequency analysis of the static balance in young adults with Down syndrome. Gait and Posture, 2010: 33; 23 – 28</a:t>
            </a:r>
            <a:endParaRPr lang="es-ES" sz="1400" b="0" i="1" dirty="0">
              <a:solidFill>
                <a:schemeClr val="accent2">
                  <a:lumMod val="75000"/>
                </a:schemeClr>
              </a:solidFill>
            </a:endParaRPr>
          </a:p>
          <a:p>
            <a:pPr>
              <a:spcBef>
                <a:spcPts val="1200"/>
              </a:spcBef>
              <a:defRPr/>
            </a:pPr>
            <a:endParaRPr lang="es-E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2272236839"/>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a:solidFill>
                  <a:schemeClr val="accent2">
                    <a:lumMod val="75000"/>
                  </a:schemeClr>
                </a:solidFill>
              </a:rPr>
              <a:t>REFERENCIAS </a:t>
            </a:r>
            <a:r>
              <a:rPr lang="es-ES" sz="2200" dirty="0">
                <a:solidFill>
                  <a:schemeClr val="accent2">
                    <a:lumMod val="75000"/>
                  </a:schemeClr>
                </a:solidFill>
              </a:rPr>
              <a:t>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255011"/>
          </a:xfrm>
          <a:prstGeom prst="rect">
            <a:avLst/>
          </a:prstGeom>
        </p:spPr>
        <p:txBody>
          <a:bodyPr wrap="square">
            <a:spAutoFit/>
          </a:bodyPr>
          <a:lstStyle/>
          <a:p>
            <a:pPr>
              <a:spcBef>
                <a:spcPts val="1200"/>
              </a:spcBef>
              <a:defRPr/>
            </a:pPr>
            <a:r>
              <a:rPr lang="pl-PL" sz="1400" b="0" i="1" dirty="0">
                <a:solidFill>
                  <a:schemeClr val="accent2">
                    <a:lumMod val="75000"/>
                  </a:schemeClr>
                </a:solidFill>
              </a:rPr>
              <a:t>Cofré Lizama LE, Khan F, Lee PV, Galea MP. The use of laboratory gait analysis for understanding gait deterioration in people with multiple sclerosis. Mult Scler. 2016; 22(14):1768-1776.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De Rosario, H., Vivas, M.J., Sinovas, I., Page, A. Relationship between neck motion and selfreported pain in patients with whiplash-associated disorders during the acute phase. Musculoeskeletal Science and Practice, 2018; 38: 23 – 29</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Herrera Ligero, C., Garcés Pérez, L., Vivas Broseta, M.J., Sinovas Alonso, I. Functional assessment in a case of meniscopathy. Usefulness of an application to evaluate gait, singlelimb support and the climb and descent of stairs in front of isolated gait studies in the biomechanical characterization of the knee. Gait and Posture, http://dx.doi.org/10.1016/j.gaitpost.2017.06.467</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Hollander K, Zech A, Rahlf AL, Orendurff MS, Stebbins J, Heidt C. The relationship between static and dynamic foot posture and running biomechanics: A systematic review and meta-analysis. Gait Posture. 2019 Jul;72:109-122. doi: 10.1016/j.gaitpost.2019.05.031. Epub 2019 Jun 1. PMID: 31195310.</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Jukka Kosonen, Juha-Pekka Kulmala, Erich Müller, Janne Avela, Effects of medially posted insoles on foot and lower limb mechanics across walking and running in overpronating men. Journal of Biomechanics, 2017; 54: 58-63</a:t>
            </a:r>
            <a:endParaRPr lang="es-ES" sz="1400" b="0" i="1" dirty="0">
              <a:solidFill>
                <a:schemeClr val="accent2">
                  <a:lumMod val="75000"/>
                </a:schemeClr>
              </a:solidFill>
            </a:endParaRP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2838930316"/>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a:solidFill>
                  <a:schemeClr val="accent2">
                    <a:lumMod val="75000"/>
                  </a:schemeClr>
                </a:solidFill>
              </a:rPr>
              <a:t>REFERENCIAS </a:t>
            </a:r>
            <a:r>
              <a:rPr lang="es-ES" sz="2200" dirty="0">
                <a:solidFill>
                  <a:schemeClr val="accent2">
                    <a:lumMod val="75000"/>
                  </a:schemeClr>
                </a:solidFill>
              </a:rPr>
              <a:t>III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470455"/>
          </a:xfrm>
          <a:prstGeom prst="rect">
            <a:avLst/>
          </a:prstGeom>
        </p:spPr>
        <p:txBody>
          <a:bodyPr wrap="square">
            <a:spAutoFit/>
          </a:bodyPr>
          <a:lstStyle/>
          <a:p>
            <a:pPr>
              <a:spcBef>
                <a:spcPts val="1200"/>
              </a:spcBef>
              <a:defRPr/>
            </a:pPr>
            <a:r>
              <a:rPr lang="pl-PL" sz="1400" b="0" i="1" dirty="0">
                <a:solidFill>
                  <a:schemeClr val="accent2">
                    <a:lumMod val="75000"/>
                  </a:schemeClr>
                </a:solidFill>
              </a:rPr>
              <a:t>Lafuente, R., Belda, J.M., Sánchez Lacuesta, J., Soler, C., Poveda, R., Prat, J. Quantitative assessment of gait deviation: contribution to the objective mesurement of disability. Gait and Posture, 2000; 11(3): 191 – 19</a:t>
            </a:r>
          </a:p>
          <a:p>
            <a:pPr>
              <a:spcBef>
                <a:spcPts val="1200"/>
              </a:spcBef>
              <a:defRPr/>
            </a:pPr>
            <a:r>
              <a:rPr lang="pl-PL" sz="1400" b="0" i="1" dirty="0">
                <a:solidFill>
                  <a:schemeClr val="accent2">
                    <a:lumMod val="75000"/>
                  </a:schemeClr>
                </a:solidFill>
              </a:rPr>
              <a:t>Lefèvre-Colau MM, Nguyen C, Palazzo C, Srour F, Paris G, Vuillemin V, Poiraudeau S, Roby-Brami A, Roren A. Kinematic patterns in normal and degenerative shoulders. Part II: Review of 3-D scapular kinematic patterns in patients with shoulder pain, and clinical implications. Ann Phys Rehabil Med. 2018 Jan;61(1):46-53. doi: 10.1016/j.rehab.2017.09.002. Epub 2017 Oct 5. PMID: 28987866.</a:t>
            </a:r>
          </a:p>
          <a:p>
            <a:pPr>
              <a:spcBef>
                <a:spcPts val="1200"/>
              </a:spcBef>
              <a:defRPr/>
            </a:pPr>
            <a:r>
              <a:rPr lang="pl-PL" sz="1400" b="0" i="1" dirty="0">
                <a:solidFill>
                  <a:schemeClr val="accent2">
                    <a:lumMod val="75000"/>
                  </a:schemeClr>
                </a:solidFill>
              </a:rPr>
              <a:t>López-Pascual, J., Page, A., Serra-Añó, P. Dynamic thoracohumeral kinematics are dependent upon the etiology of the shoulder injury. PLoS ONE 12(8): e0183954, https://doi.org/10.1371/journal.pone.0183954.</a:t>
            </a:r>
          </a:p>
          <a:p>
            <a:pPr>
              <a:spcBef>
                <a:spcPts val="1200"/>
              </a:spcBef>
              <a:defRPr/>
            </a:pPr>
            <a:r>
              <a:rPr lang="pl-PL" sz="1400" b="0" i="1" dirty="0">
                <a:solidFill>
                  <a:schemeClr val="accent2">
                    <a:lumMod val="75000"/>
                  </a:schemeClr>
                </a:solidFill>
              </a:rPr>
              <a:t>Malagelada, F., Amin del Carmen, V., Barke, S.J., Cano Guirao, LL., Cobo Pleguezuelos, E. The anterior mini-open approach for femeroacetabularr impingement: Gait and functional assessment at one year post-surgery. Annals of Physical and Rehabilitation Medicine, 2015; 58, (2): 60-65.</a:t>
            </a:r>
          </a:p>
          <a:p>
            <a:pPr>
              <a:spcBef>
                <a:spcPts val="1200"/>
              </a:spcBef>
              <a:defRPr/>
            </a:pPr>
            <a:r>
              <a:rPr lang="pl-PL" sz="1400" b="0" i="1" dirty="0">
                <a:solidFill>
                  <a:schemeClr val="accent2">
                    <a:lumMod val="75000"/>
                  </a:schemeClr>
                </a:solidFill>
              </a:rPr>
              <a:t>Papagiannis GI, Triantafyllou AI, Roumpelakis IM, Papagelopoulos PJ, Babis GC. Gait analysis methodology for the measurement of biomechanical parameters in total knee arthroplasties. A literature review. J Orthop. 2018 Feb 2;15(1):181-185.</a:t>
            </a: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3139146381"/>
      </p:ext>
    </p:extLst>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a:solidFill>
                  <a:schemeClr val="accent2">
                    <a:lumMod val="75000"/>
                  </a:schemeClr>
                </a:solidFill>
              </a:rPr>
              <a:t>REFERENCIAS </a:t>
            </a:r>
            <a:r>
              <a:rPr lang="es-ES" sz="2200" dirty="0">
                <a:solidFill>
                  <a:schemeClr val="accent2">
                    <a:lumMod val="75000"/>
                  </a:schemeClr>
                </a:solidFill>
              </a:rPr>
              <a:t>IV</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039567"/>
          </a:xfrm>
          <a:prstGeom prst="rect">
            <a:avLst/>
          </a:prstGeom>
        </p:spPr>
        <p:txBody>
          <a:bodyPr wrap="square">
            <a:spAutoFit/>
          </a:bodyPr>
          <a:lstStyle/>
          <a:p>
            <a:pPr>
              <a:spcBef>
                <a:spcPts val="1200"/>
              </a:spcBef>
              <a:defRPr/>
            </a:pPr>
            <a:r>
              <a:rPr lang="pl-PL" sz="1400" b="0" i="1" dirty="0">
                <a:solidFill>
                  <a:schemeClr val="accent2">
                    <a:lumMod val="75000"/>
                  </a:schemeClr>
                </a:solidFill>
              </a:rPr>
              <a:t>Rowson S, Bland ML, Campolettano ET, Press JN, Rowson B, Smith JA, Sproule DW, Tyson AM, Duma SM. Biomechanical Perspectives on Concussion in Sport. Sports Med Arthrosc Rev. 2016 Sep;24(3):100-7. </a:t>
            </a:r>
          </a:p>
          <a:p>
            <a:pPr>
              <a:spcBef>
                <a:spcPts val="1200"/>
              </a:spcBef>
              <a:defRPr/>
            </a:pPr>
            <a:r>
              <a:rPr lang="pl-PL" sz="1400" b="0" i="1" dirty="0">
                <a:solidFill>
                  <a:schemeClr val="accent2">
                    <a:lumMod val="75000"/>
                  </a:schemeClr>
                </a:solidFill>
              </a:rPr>
              <a:t>Sánchez Zuriaga, D.; López Pascual, J; Garrido Jaén, D.; Peydro de Moya, M.F.; Prat Pastor, J.M. Reliability and validity of a new objective tool for low back pain functional assessment. Spine, 2011; 36(16): 1279 – 1288.</a:t>
            </a:r>
          </a:p>
          <a:p>
            <a:pPr>
              <a:spcBef>
                <a:spcPts val="1200"/>
              </a:spcBef>
              <a:defRPr/>
            </a:pPr>
            <a:r>
              <a:rPr lang="pl-PL" sz="1400" b="0" i="1" dirty="0">
                <a:solidFill>
                  <a:schemeClr val="accent2">
                    <a:lumMod val="75000"/>
                  </a:schemeClr>
                </a:solidFill>
              </a:rPr>
              <a:t>Sanchis-Alfonso, V., Torga-Spak, R., Cortés, A. Gait pattern normalization after lateral retinaculum reconstruction for iatrogenic medial patellar instability. The Knee, 2007; 14: 484-488.</a:t>
            </a:r>
          </a:p>
          <a:p>
            <a:pPr>
              <a:spcBef>
                <a:spcPts val="1200"/>
              </a:spcBef>
              <a:defRPr/>
            </a:pPr>
            <a:r>
              <a:rPr lang="pl-PL" sz="1400" b="0" i="1" dirty="0">
                <a:solidFill>
                  <a:schemeClr val="accent2">
                    <a:lumMod val="75000"/>
                  </a:schemeClr>
                </a:solidFill>
              </a:rPr>
              <a:t>Sanchis Alfonso; V., Baydal Bertomeu, J.M., Castelli, A., Montesinos Berry, E., Marín, S., Garrido Jaén, J.D. “Laboratory Evaluation of the Pivot Shift Phenomenon Using Kinetic Analysis: A Preliminary Study”. The Journal of Bone and Joint Surgery, American 2011; 93:1256-67. 31896 </a:t>
            </a:r>
          </a:p>
          <a:p>
            <a:pPr>
              <a:spcBef>
                <a:spcPts val="1200"/>
              </a:spcBef>
              <a:defRPr/>
            </a:pPr>
            <a:r>
              <a:rPr lang="pl-PL" sz="1400" b="0" i="1" dirty="0">
                <a:solidFill>
                  <a:schemeClr val="accent2">
                    <a:lumMod val="75000"/>
                  </a:schemeClr>
                </a:solidFill>
              </a:rPr>
              <a:t>Schrijvers JC, van den Noort JC, van der Esch M, Dekker J, Harlaar J. Objective parameters to measure (in)stability of the knee joint during gait: A review of literature. Gait Posture. 2019 May;70:235-253. doi: 10.1016/j.gaitpost.2019.03.016. Epub 2019 Mar 20. PMID: 30909003.</a:t>
            </a: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3598832991"/>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a:solidFill>
                  <a:schemeClr val="accent2">
                    <a:lumMod val="75000"/>
                  </a:schemeClr>
                </a:solidFill>
              </a:rPr>
              <a:t>REFERENCIAS </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2223686"/>
          </a:xfrm>
          <a:prstGeom prst="rect">
            <a:avLst/>
          </a:prstGeom>
        </p:spPr>
        <p:txBody>
          <a:bodyPr wrap="square">
            <a:spAutoFit/>
          </a:bodyPr>
          <a:lstStyle/>
          <a:p>
            <a:pPr>
              <a:spcBef>
                <a:spcPts val="1200"/>
              </a:spcBef>
              <a:defRPr/>
            </a:pPr>
            <a:endParaRPr lang="pl-PL" sz="1400" b="0" i="1" dirty="0">
              <a:solidFill>
                <a:schemeClr val="accent2">
                  <a:lumMod val="75000"/>
                </a:schemeClr>
              </a:solidFill>
            </a:endParaRPr>
          </a:p>
          <a:p>
            <a:pPr>
              <a:spcBef>
                <a:spcPts val="1200"/>
              </a:spcBef>
              <a:defRPr/>
            </a:pPr>
            <a:r>
              <a:rPr lang="pl-PL" sz="1400" b="0" i="1" dirty="0">
                <a:solidFill>
                  <a:schemeClr val="accent2">
                    <a:lumMod val="75000"/>
                  </a:schemeClr>
                </a:solidFill>
              </a:rPr>
              <a:t>Vivas Broseta, M.J., Bermejo Bosch, I., Peydro de Moya, F., Pitarch Corresa, S. Is kinematic analysis useful as a clinical test during whiplash associated disorders recovery? A clinical study. Gait and Posture http://dx.doi.org/10.1016/j.gaitpost.2017.06.466</a:t>
            </a:r>
          </a:p>
          <a:p>
            <a:pPr>
              <a:spcBef>
                <a:spcPts val="1200"/>
              </a:spcBef>
              <a:defRPr/>
            </a:pPr>
            <a:r>
              <a:rPr lang="pl-PL" sz="1400" b="0" i="1" dirty="0">
                <a:solidFill>
                  <a:schemeClr val="accent2">
                    <a:lumMod val="75000"/>
                  </a:schemeClr>
                </a:solidFill>
              </a:rPr>
              <a:t>Vivas Broseta, M.J., Bermejo Bosch, I., Peydro de Moya, F., Pitarch Corresa, S. Is kinematic analysis useful as a clinical test during whiplash associated disorders recovery? A clinical study. Gait &amp; Posture, 2017; 57: 35</a:t>
            </a: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3454043940"/>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es-ES" sz="2400" dirty="0">
                <a:solidFill>
                  <a:schemeClr val="accent2">
                    <a:lumMod val="75000"/>
                  </a:schemeClr>
                </a:solidFill>
              </a:rPr>
              <a:t>DESARROLLO DE LA CLASE	</a:t>
            </a:r>
            <a:endParaRPr lang="en-US" sz="2400" b="0" dirty="0">
              <a:solidFill>
                <a:schemeClr val="accent2">
                  <a:lumMod val="75000"/>
                </a:schemeClr>
              </a:solidFill>
            </a:endParaRPr>
          </a:p>
        </p:txBody>
      </p:sp>
      <p:graphicFrame>
        <p:nvGraphicFramePr>
          <p:cNvPr id="3" name="Diagrama 2">
            <a:extLst>
              <a:ext uri="{FF2B5EF4-FFF2-40B4-BE49-F238E27FC236}">
                <a16:creationId xmlns:a16="http://schemas.microsoft.com/office/drawing/2014/main" id="{B096F75F-575C-4B8A-8D53-0D64FE3286F6}"/>
              </a:ext>
            </a:extLst>
          </p:cNvPr>
          <p:cNvGraphicFramePr/>
          <p:nvPr>
            <p:extLst>
              <p:ext uri="{D42A27DB-BD31-4B8C-83A1-F6EECF244321}">
                <p14:modId xmlns:p14="http://schemas.microsoft.com/office/powerpoint/2010/main" val="3152977035"/>
              </p:ext>
            </p:extLst>
          </p:nvPr>
        </p:nvGraphicFramePr>
        <p:xfrm>
          <a:off x="1524000" y="19572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9402123"/>
      </p:ext>
    </p:extLst>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20B340-C9B3-48DA-96E4-C9C93A120D09}"/>
              </a:ext>
            </a:extLst>
          </p:cNvPr>
          <p:cNvSpPr/>
          <p:nvPr/>
        </p:nvSpPr>
        <p:spPr>
          <a:xfrm>
            <a:off x="2286000" y="4797152"/>
            <a:ext cx="4572000" cy="743665"/>
          </a:xfrm>
          <a:prstGeom prst="rect">
            <a:avLst/>
          </a:prstGeom>
        </p:spPr>
        <p:txBody>
          <a:bodyPr>
            <a:spAutoFit/>
          </a:bodyPr>
          <a:lstStyle/>
          <a:p>
            <a:pPr algn="just">
              <a:lnSpc>
                <a:spcPct val="107000"/>
              </a:lnSpc>
              <a:spcAft>
                <a:spcPts val="800"/>
              </a:spcAft>
            </a:pPr>
            <a:r>
              <a:rPr lang="pl-PL" dirty="0">
                <a:solidFill>
                  <a:srgbClr val="002060"/>
                </a:solidFill>
                <a:latin typeface="Calibri" panose="020F0502020204030204" pitchFamily="34" charset="0"/>
                <a:ea typeface="Calibri" panose="020F0502020204030204" pitchFamily="34" charset="0"/>
                <a:cs typeface="Times New Roman" panose="02020603050405020304" pitchFamily="18" charset="0"/>
              </a:rPr>
              <a:t>El apoyo de la Comisión Europea para la producción de esta publicación no constituye una aprobación del contenido, el cual refleja únicamente las opiniones de los autores, y la Comisión no se hace responsable del uso que pueda hacerse de la información contenida en la misma.</a:t>
            </a:r>
            <a:endParaRPr lang="es-E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27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en-GB" dirty="0" err="1"/>
              <a:t>Pruebas</a:t>
            </a:r>
            <a:r>
              <a:rPr lang="en-GB" dirty="0"/>
              <a:t> de </a:t>
            </a:r>
            <a:r>
              <a:rPr lang="en-GB" dirty="0" err="1"/>
              <a:t>valoración</a:t>
            </a:r>
            <a:r>
              <a:rPr lang="en-GB" dirty="0"/>
              <a:t> </a:t>
            </a:r>
            <a:r>
              <a:rPr lang="en-GB" dirty="0" err="1"/>
              <a:t>biomecánica</a:t>
            </a:r>
            <a:r>
              <a:rPr lang="en-GB" dirty="0"/>
              <a:t> </a:t>
            </a:r>
            <a:r>
              <a:rPr lang="en-GB" dirty="0" err="1"/>
              <a:t>en</a:t>
            </a:r>
            <a:r>
              <a:rPr lang="en-GB" dirty="0"/>
              <a:t> </a:t>
            </a:r>
            <a:r>
              <a:rPr lang="en-GB" dirty="0" err="1"/>
              <a:t>diferentes</a:t>
            </a:r>
            <a:r>
              <a:rPr lang="en-GB" dirty="0"/>
              <a:t> </a:t>
            </a:r>
            <a:r>
              <a:rPr lang="en-GB" dirty="0" err="1"/>
              <a:t>contextos</a:t>
            </a:r>
            <a:endParaRPr lang="es-ES" dirty="0"/>
          </a:p>
        </p:txBody>
      </p:sp>
    </p:spTree>
    <p:extLst>
      <p:ext uri="{BB962C8B-B14F-4D97-AF65-F5344CB8AC3E}">
        <p14:creationId xmlns:p14="http://schemas.microsoft.com/office/powerpoint/2010/main" val="4134309087"/>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Que es una </a:t>
            </a:r>
            <a:r>
              <a:rPr lang="en-US" sz="2200" dirty="0" err="1">
                <a:solidFill>
                  <a:srgbClr val="333399">
                    <a:lumMod val="75000"/>
                  </a:srgbClr>
                </a:solidFill>
              </a:rPr>
              <a:t>prueba</a:t>
            </a:r>
            <a:r>
              <a:rPr lang="en-US" sz="2200" dirty="0">
                <a:solidFill>
                  <a:srgbClr val="333399">
                    <a:lumMod val="75000"/>
                  </a:srgbClr>
                </a:solidFill>
              </a:rPr>
              <a:t> de </a:t>
            </a:r>
            <a:r>
              <a:rPr lang="en-US" sz="2200" dirty="0" err="1">
                <a:solidFill>
                  <a:srgbClr val="333399">
                    <a:lumMod val="75000"/>
                  </a:srgbClr>
                </a:solidFill>
              </a:rPr>
              <a:t>valoración</a:t>
            </a:r>
            <a:r>
              <a:rPr lang="en-US" sz="2200" dirty="0">
                <a:solidFill>
                  <a:srgbClr val="333399">
                    <a:lumMod val="75000"/>
                  </a:srgbClr>
                </a:solidFill>
              </a:rPr>
              <a:t> </a:t>
            </a:r>
            <a:r>
              <a:rPr lang="en-US" sz="2200" dirty="0" err="1">
                <a:solidFill>
                  <a:srgbClr val="333399">
                    <a:lumMod val="75000"/>
                  </a:srgbClr>
                </a:solidFill>
              </a:rPr>
              <a:t>biomecánica</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3" name="Imagen 12">
            <a:extLst>
              <a:ext uri="{FF2B5EF4-FFF2-40B4-BE49-F238E27FC236}">
                <a16:creationId xmlns:a16="http://schemas.microsoft.com/office/drawing/2014/main" id="{156F0311-EDF6-4CDA-9106-EA28D7862FDB}"/>
              </a:ext>
            </a:extLst>
          </p:cNvPr>
          <p:cNvPicPr/>
          <p:nvPr/>
        </p:nvPicPr>
        <p:blipFill>
          <a:blip r:embed="rId3">
            <a:extLst>
              <a:ext uri="{28A0092B-C50C-407E-A947-70E740481C1C}">
                <a14:useLocalDpi xmlns:a14="http://schemas.microsoft.com/office/drawing/2010/main" val="0"/>
              </a:ext>
            </a:extLst>
          </a:blip>
          <a:stretch>
            <a:fillRect/>
          </a:stretch>
        </p:blipFill>
        <p:spPr>
          <a:xfrm>
            <a:off x="611560" y="1951657"/>
            <a:ext cx="4710683" cy="3997623"/>
          </a:xfrm>
          <a:prstGeom prst="rect">
            <a:avLst/>
          </a:prstGeom>
        </p:spPr>
      </p:pic>
      <p:sp>
        <p:nvSpPr>
          <p:cNvPr id="8" name="CuadroTexto 7">
            <a:extLst>
              <a:ext uri="{FF2B5EF4-FFF2-40B4-BE49-F238E27FC236}">
                <a16:creationId xmlns:a16="http://schemas.microsoft.com/office/drawing/2014/main" id="{442D4E63-665A-475F-838C-C909EDF102CE}"/>
              </a:ext>
            </a:extLst>
          </p:cNvPr>
          <p:cNvSpPr txBox="1"/>
          <p:nvPr/>
        </p:nvSpPr>
        <p:spPr>
          <a:xfrm>
            <a:off x="5580112" y="1972245"/>
            <a:ext cx="3312368" cy="3785652"/>
          </a:xfrm>
          <a:prstGeom prst="rect">
            <a:avLst/>
          </a:prstGeom>
          <a:noFill/>
        </p:spPr>
        <p:txBody>
          <a:bodyPr wrap="square" rtlCol="0">
            <a:spAutoFit/>
          </a:bodyPr>
          <a:lstStyle/>
          <a:p>
            <a:r>
              <a:rPr lang="es-ES" sz="2000" b="0" dirty="0">
                <a:solidFill>
                  <a:srgbClr val="333399">
                    <a:lumMod val="75000"/>
                  </a:srgbClr>
                </a:solidFill>
              </a:rPr>
              <a:t>Imágenes correspondientes a diferentes pruebas de valoración biomecánica. Análisis del movimiento cervical con fotogrametría (A), análisis de la fuerza de agarre de la mano con un dinamómetro de mano y evaluación </a:t>
            </a:r>
            <a:r>
              <a:rPr lang="es-ES" sz="2000" b="0" dirty="0" err="1">
                <a:solidFill>
                  <a:srgbClr val="333399">
                    <a:lumMod val="75000"/>
                  </a:srgbClr>
                </a:solidFill>
              </a:rPr>
              <a:t>posturográfica</a:t>
            </a:r>
            <a:r>
              <a:rPr lang="es-ES" sz="2000" b="0" dirty="0">
                <a:solidFill>
                  <a:srgbClr val="333399">
                    <a:lumMod val="75000"/>
                  </a:srgbClr>
                </a:solidFill>
              </a:rPr>
              <a:t> con plataforma de fuerza (C), respectivamente</a:t>
            </a:r>
          </a:p>
        </p:txBody>
      </p:sp>
    </p:spTree>
    <p:extLst>
      <p:ext uri="{BB962C8B-B14F-4D97-AF65-F5344CB8AC3E}">
        <p14:creationId xmlns:p14="http://schemas.microsoft.com/office/powerpoint/2010/main" val="3847942259"/>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a:solidFill>
                  <a:srgbClr val="333399">
                    <a:lumMod val="75000"/>
                  </a:srgbClr>
                </a:solidFill>
              </a:rPr>
              <a:t>Que es una </a:t>
            </a:r>
            <a:r>
              <a:rPr lang="en-US" sz="2200" dirty="0" err="1">
                <a:solidFill>
                  <a:srgbClr val="333399">
                    <a:lumMod val="75000"/>
                  </a:srgbClr>
                </a:solidFill>
              </a:rPr>
              <a:t>prueba</a:t>
            </a:r>
            <a:r>
              <a:rPr lang="en-US" sz="2200" dirty="0">
                <a:solidFill>
                  <a:srgbClr val="333399">
                    <a:lumMod val="75000"/>
                  </a:srgbClr>
                </a:solidFill>
              </a:rPr>
              <a:t> de </a:t>
            </a:r>
            <a:r>
              <a:rPr lang="en-US" sz="2200" dirty="0" err="1">
                <a:solidFill>
                  <a:srgbClr val="333399">
                    <a:lumMod val="75000"/>
                  </a:srgbClr>
                </a:solidFill>
              </a:rPr>
              <a:t>valoración</a:t>
            </a:r>
            <a:r>
              <a:rPr lang="en-US" sz="2200" dirty="0">
                <a:solidFill>
                  <a:srgbClr val="333399">
                    <a:lumMod val="75000"/>
                  </a:srgbClr>
                </a:solidFill>
              </a:rPr>
              <a:t> </a:t>
            </a:r>
            <a:r>
              <a:rPr lang="en-US" sz="2200" dirty="0" err="1">
                <a:solidFill>
                  <a:srgbClr val="333399">
                    <a:lumMod val="75000"/>
                  </a:srgbClr>
                </a:solidFill>
              </a:rPr>
              <a:t>biomecánica</a:t>
            </a:r>
            <a:endParaRPr lang="en-US" sz="2200" b="0" dirty="0">
              <a:solidFill>
                <a:srgbClr val="333399">
                  <a:lumMod val="75000"/>
                </a:srgbClr>
              </a:solidFill>
            </a:endParaRPr>
          </a:p>
        </p:txBody>
      </p:sp>
      <p:pic>
        <p:nvPicPr>
          <p:cNvPr id="5" name="Imagen 4">
            <a:extLst>
              <a:ext uri="{FF2B5EF4-FFF2-40B4-BE49-F238E27FC236}">
                <a16:creationId xmlns:a16="http://schemas.microsoft.com/office/drawing/2014/main" id="{640C2692-906C-4DB0-886A-BCCF73D69518}"/>
              </a:ext>
            </a:extLst>
          </p:cNvPr>
          <p:cNvPicPr>
            <a:picLocks noChangeAspect="1"/>
          </p:cNvPicPr>
          <p:nvPr/>
        </p:nvPicPr>
        <p:blipFill rotWithShape="1">
          <a:blip r:embed="rId3">
            <a:extLst>
              <a:ext uri="{28A0092B-C50C-407E-A947-70E740481C1C}">
                <a14:useLocalDpi xmlns:a14="http://schemas.microsoft.com/office/drawing/2010/main" val="0"/>
              </a:ext>
            </a:extLst>
          </a:blip>
          <a:srcRect r="8240"/>
          <a:stretch/>
        </p:blipFill>
        <p:spPr>
          <a:xfrm>
            <a:off x="4788024" y="2181499"/>
            <a:ext cx="2907637" cy="2111597"/>
          </a:xfrm>
          <a:prstGeom prst="rect">
            <a:avLst/>
          </a:prstGeom>
        </p:spPr>
      </p:pic>
      <p:pic>
        <p:nvPicPr>
          <p:cNvPr id="7" name="Imagen 6">
            <a:extLst>
              <a:ext uri="{FF2B5EF4-FFF2-40B4-BE49-F238E27FC236}">
                <a16:creationId xmlns:a16="http://schemas.microsoft.com/office/drawing/2014/main" id="{9625307F-B1A9-432D-A0FE-51B697B7302E}"/>
              </a:ext>
            </a:extLst>
          </p:cNvPr>
          <p:cNvPicPr>
            <a:picLocks noChangeAspect="1"/>
          </p:cNvPicPr>
          <p:nvPr/>
        </p:nvPicPr>
        <p:blipFill>
          <a:blip r:embed="rId4"/>
          <a:stretch>
            <a:fillRect/>
          </a:stretch>
        </p:blipFill>
        <p:spPr>
          <a:xfrm>
            <a:off x="1115616" y="2181499"/>
            <a:ext cx="3110672" cy="2111597"/>
          </a:xfrm>
          <a:prstGeom prst="rect">
            <a:avLst/>
          </a:prstGeom>
        </p:spPr>
      </p:pic>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015663"/>
          </a:xfrm>
          <a:prstGeom prst="rect">
            <a:avLst/>
          </a:prstGeom>
          <a:noFill/>
        </p:spPr>
        <p:txBody>
          <a:bodyPr wrap="square" rtlCol="0">
            <a:spAutoFit/>
          </a:bodyPr>
          <a:lstStyle/>
          <a:p>
            <a:pPr algn="ctr"/>
            <a:r>
              <a:rPr lang="es-ES" sz="2000" b="0" dirty="0">
                <a:solidFill>
                  <a:srgbClr val="333399">
                    <a:lumMod val="75000"/>
                  </a:srgbClr>
                </a:solidFill>
              </a:rPr>
              <a:t>Las imágenes corresponden a diferentes pruebas de valoración biomecánica</a:t>
            </a:r>
            <a:r>
              <a:rPr lang="pl-PL" sz="2000" b="0" dirty="0">
                <a:solidFill>
                  <a:srgbClr val="333399">
                    <a:lumMod val="75000"/>
                  </a:srgbClr>
                </a:solidFill>
              </a:rPr>
              <a:t>. </a:t>
            </a:r>
            <a:r>
              <a:rPr lang="es-ES" sz="2000" b="0" dirty="0">
                <a:solidFill>
                  <a:srgbClr val="333399">
                    <a:lumMod val="75000"/>
                  </a:srgbClr>
                </a:solidFill>
              </a:rPr>
              <a:t>Levantamiento de cargas para valorar la columna lumbar o la valoración de la marcha. </a:t>
            </a:r>
          </a:p>
        </p:txBody>
      </p:sp>
    </p:spTree>
    <p:extLst>
      <p:ext uri="{BB962C8B-B14F-4D97-AF65-F5344CB8AC3E}">
        <p14:creationId xmlns:p14="http://schemas.microsoft.com/office/powerpoint/2010/main" val="962189936"/>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504031" y="980728"/>
            <a:ext cx="8135938" cy="430887"/>
          </a:xfrm>
          <a:prstGeom prst="rect">
            <a:avLst/>
          </a:prstGeom>
        </p:spPr>
        <p:txBody>
          <a:bodyPr>
            <a:spAutoFit/>
          </a:bodyPr>
          <a:lstStyle/>
          <a:p>
            <a:pPr lvl="0" algn="ctr">
              <a:defRPr/>
            </a:pPr>
            <a:r>
              <a:rPr lang="en-US" sz="2200" dirty="0" err="1">
                <a:solidFill>
                  <a:srgbClr val="333399">
                    <a:lumMod val="75000"/>
                  </a:srgbClr>
                </a:solidFill>
              </a:rPr>
              <a:t>Elementos</a:t>
            </a:r>
            <a:r>
              <a:rPr lang="en-US" sz="2200" dirty="0">
                <a:solidFill>
                  <a:srgbClr val="333399">
                    <a:lumMod val="75000"/>
                  </a:srgbClr>
                </a:solidFill>
              </a:rPr>
              <a:t> de una </a:t>
            </a:r>
            <a:r>
              <a:rPr lang="en-US" sz="2200" dirty="0" err="1">
                <a:solidFill>
                  <a:srgbClr val="333399">
                    <a:lumMod val="75000"/>
                  </a:srgbClr>
                </a:solidFill>
              </a:rPr>
              <a:t>prueba</a:t>
            </a:r>
            <a:r>
              <a:rPr lang="en-US" sz="2200" dirty="0">
                <a:solidFill>
                  <a:srgbClr val="333399">
                    <a:lumMod val="75000"/>
                  </a:srgbClr>
                </a:solidFill>
              </a:rPr>
              <a:t> de </a:t>
            </a:r>
            <a:r>
              <a:rPr lang="en-US" sz="2200" dirty="0" err="1">
                <a:solidFill>
                  <a:srgbClr val="333399">
                    <a:lumMod val="75000"/>
                  </a:srgbClr>
                </a:solidFill>
              </a:rPr>
              <a:t>valoración</a:t>
            </a:r>
            <a:r>
              <a:rPr lang="en-US" sz="2200" dirty="0">
                <a:solidFill>
                  <a:srgbClr val="333399">
                    <a:lumMod val="75000"/>
                  </a:srgbClr>
                </a:solidFill>
              </a:rPr>
              <a:t> </a:t>
            </a:r>
            <a:r>
              <a:rPr lang="en-US" sz="2200" dirty="0" err="1">
                <a:solidFill>
                  <a:srgbClr val="333399">
                    <a:lumMod val="75000"/>
                  </a:srgbClr>
                </a:solidFill>
              </a:rPr>
              <a:t>biomecánica</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6" name="Diagrama 5">
            <a:extLst>
              <a:ext uri="{FF2B5EF4-FFF2-40B4-BE49-F238E27FC236}">
                <a16:creationId xmlns:a16="http://schemas.microsoft.com/office/drawing/2014/main" id="{DE9CF150-C56C-4D40-BD60-2325A63BBA5A}"/>
              </a:ext>
            </a:extLst>
          </p:cNvPr>
          <p:cNvGraphicFramePr/>
          <p:nvPr>
            <p:extLst>
              <p:ext uri="{D42A27DB-BD31-4B8C-83A1-F6EECF244321}">
                <p14:modId xmlns:p14="http://schemas.microsoft.com/office/powerpoint/2010/main" val="1647074398"/>
              </p:ext>
            </p:extLst>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959149"/>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err="1">
                <a:solidFill>
                  <a:srgbClr val="333399">
                    <a:lumMod val="75000"/>
                  </a:srgbClr>
                </a:solidFill>
              </a:rPr>
              <a:t>Elementos</a:t>
            </a:r>
            <a:r>
              <a:rPr lang="en-US" sz="2200" dirty="0">
                <a:solidFill>
                  <a:srgbClr val="333399">
                    <a:lumMod val="75000"/>
                  </a:srgbClr>
                </a:solidFill>
              </a:rPr>
              <a:t> de una </a:t>
            </a:r>
            <a:r>
              <a:rPr lang="en-US" sz="2200" dirty="0" err="1">
                <a:solidFill>
                  <a:srgbClr val="333399">
                    <a:lumMod val="75000"/>
                  </a:srgbClr>
                </a:solidFill>
              </a:rPr>
              <a:t>prueba</a:t>
            </a:r>
            <a:r>
              <a:rPr lang="en-US" sz="2200" dirty="0">
                <a:solidFill>
                  <a:srgbClr val="333399">
                    <a:lumMod val="75000"/>
                  </a:srgbClr>
                </a:solidFill>
              </a:rPr>
              <a:t> de </a:t>
            </a:r>
            <a:r>
              <a:rPr lang="en-US" sz="2200" dirty="0" err="1">
                <a:solidFill>
                  <a:srgbClr val="333399">
                    <a:lumMod val="75000"/>
                  </a:srgbClr>
                </a:solidFill>
              </a:rPr>
              <a:t>valoración</a:t>
            </a:r>
            <a:r>
              <a:rPr lang="en-US" sz="2200" dirty="0">
                <a:solidFill>
                  <a:srgbClr val="333399">
                    <a:lumMod val="75000"/>
                  </a:srgbClr>
                </a:solidFill>
              </a:rPr>
              <a:t> </a:t>
            </a:r>
            <a:r>
              <a:rPr lang="en-US" sz="2200" dirty="0" err="1">
                <a:solidFill>
                  <a:srgbClr val="333399">
                    <a:lumMod val="75000"/>
                  </a:srgbClr>
                </a:solidFill>
              </a:rPr>
              <a:t>biomecánica</a:t>
            </a:r>
            <a:endParaRPr lang="en-US" sz="2200" b="0" dirty="0">
              <a:solidFill>
                <a:srgbClr val="333399">
                  <a:lumMod val="75000"/>
                </a:srgbClr>
              </a:solidFill>
            </a:endParaRPr>
          </a:p>
        </p:txBody>
      </p:sp>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3">
            <a:extLst>
              <a:ext uri="{28A0092B-C50C-407E-A947-70E740481C1C}">
                <a14:useLocalDpi xmlns:a14="http://schemas.microsoft.com/office/drawing/2010/main" val="0"/>
              </a:ext>
            </a:extLst>
          </a:blip>
          <a:srcRect r="8240"/>
          <a:stretch/>
        </p:blipFill>
        <p:spPr>
          <a:xfrm>
            <a:off x="3231507" y="1975310"/>
            <a:ext cx="5372941" cy="3901962"/>
          </a:xfrm>
          <a:prstGeom prst="rect">
            <a:avLst/>
          </a:prstGeom>
          <a:ln>
            <a:noFill/>
          </a:ln>
          <a:effectLst>
            <a:outerShdw blurRad="292100" dist="139700" dir="2700000" algn="tl" rotWithShape="0">
              <a:srgbClr val="333333">
                <a:alpha val="65000"/>
              </a:srgbClr>
            </a:outerShdw>
          </a:effectLst>
        </p:spPr>
      </p:pic>
      <p:graphicFrame>
        <p:nvGraphicFramePr>
          <p:cNvPr id="11" name="Diagrama 10">
            <a:extLst>
              <a:ext uri="{FF2B5EF4-FFF2-40B4-BE49-F238E27FC236}">
                <a16:creationId xmlns:a16="http://schemas.microsoft.com/office/drawing/2014/main" id="{8DC43496-6E25-4F97-B4D5-290466577790}"/>
              </a:ext>
            </a:extLst>
          </p:cNvPr>
          <p:cNvGraphicFramePr/>
          <p:nvPr>
            <p:extLst>
              <p:ext uri="{D42A27DB-BD31-4B8C-83A1-F6EECF244321}">
                <p14:modId xmlns:p14="http://schemas.microsoft.com/office/powerpoint/2010/main" val="1454055215"/>
              </p:ext>
            </p:extLst>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1198764565"/>
              </p:ext>
            </p:extLst>
          </p:nvPr>
        </p:nvGraphicFramePr>
        <p:xfrm>
          <a:off x="4601451" y="1844824"/>
          <a:ext cx="3138901"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6625485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8AC85A-1A0E-40FA-B8CF-0D16554D0FD0}"/>
              </a:ext>
            </a:extLst>
          </p:cNvPr>
          <p:cNvPicPr>
            <a:picLocks noChangeAspect="1"/>
          </p:cNvPicPr>
          <p:nvPr/>
        </p:nvPicPr>
        <p:blipFill rotWithShape="1">
          <a:blip r:embed="rId3"/>
          <a:srcRect l="7007" t="10188" r="11661" b="14546"/>
          <a:stretch/>
        </p:blipFill>
        <p:spPr>
          <a:xfrm>
            <a:off x="4082668" y="2386387"/>
            <a:ext cx="4176465" cy="2980874"/>
          </a:xfrm>
          <a:prstGeom prst="rect">
            <a:avLst/>
          </a:prstGeom>
          <a:ln>
            <a:noFill/>
          </a:ln>
          <a:effectLst>
            <a:outerShdw blurRad="292100" dist="139700" dir="2700000" algn="tl" rotWithShape="0">
              <a:srgbClr val="333333">
                <a:alpha val="65000"/>
              </a:srgbClr>
            </a:outerShdw>
          </a:effectLst>
        </p:spPr>
      </p:pic>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1230217573"/>
              </p:ext>
            </p:extLst>
          </p:nvPr>
        </p:nvGraphicFramePr>
        <p:xfrm>
          <a:off x="4601451" y="1844824"/>
          <a:ext cx="313890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a 11">
            <a:extLst>
              <a:ext uri="{FF2B5EF4-FFF2-40B4-BE49-F238E27FC236}">
                <a16:creationId xmlns:a16="http://schemas.microsoft.com/office/drawing/2014/main" id="{1CE8CA0C-8449-4B5A-8EAF-01656E6E995F}"/>
              </a:ext>
            </a:extLst>
          </p:cNvPr>
          <p:cNvGraphicFramePr/>
          <p:nvPr>
            <p:extLst>
              <p:ext uri="{D42A27DB-BD31-4B8C-83A1-F6EECF244321}">
                <p14:modId xmlns:p14="http://schemas.microsoft.com/office/powerpoint/2010/main" val="1787753512"/>
              </p:ext>
            </p:extLst>
          </p:nvPr>
        </p:nvGraphicFramePr>
        <p:xfrm>
          <a:off x="1115616" y="1885280"/>
          <a:ext cx="3138901"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Prostokąt 1">
            <a:extLst>
              <a:ext uri="{FF2B5EF4-FFF2-40B4-BE49-F238E27FC236}">
                <a16:creationId xmlns:a16="http://schemas.microsoft.com/office/drawing/2014/main" id="{9D560115-1D81-40BE-8EC5-FEC6CC942390}"/>
              </a:ext>
            </a:extLst>
          </p:cNvPr>
          <p:cNvSpPr/>
          <p:nvPr/>
        </p:nvSpPr>
        <p:spPr>
          <a:xfrm>
            <a:off x="619944" y="1133128"/>
            <a:ext cx="8135938" cy="430887"/>
          </a:xfrm>
          <a:prstGeom prst="rect">
            <a:avLst/>
          </a:prstGeom>
        </p:spPr>
        <p:txBody>
          <a:bodyPr>
            <a:spAutoFit/>
          </a:bodyPr>
          <a:lstStyle/>
          <a:p>
            <a:pPr lvl="0" algn="ctr">
              <a:defRPr/>
            </a:pPr>
            <a:r>
              <a:rPr lang="en-US" sz="2200" dirty="0" err="1">
                <a:solidFill>
                  <a:srgbClr val="333399">
                    <a:lumMod val="75000"/>
                  </a:srgbClr>
                </a:solidFill>
              </a:rPr>
              <a:t>Elementos</a:t>
            </a:r>
            <a:r>
              <a:rPr lang="en-US" sz="2200" dirty="0">
                <a:solidFill>
                  <a:srgbClr val="333399">
                    <a:lumMod val="75000"/>
                  </a:srgbClr>
                </a:solidFill>
              </a:rPr>
              <a:t> de una </a:t>
            </a:r>
            <a:r>
              <a:rPr lang="en-US" sz="2200" dirty="0" err="1">
                <a:solidFill>
                  <a:srgbClr val="333399">
                    <a:lumMod val="75000"/>
                  </a:srgbClr>
                </a:solidFill>
              </a:rPr>
              <a:t>prueba</a:t>
            </a:r>
            <a:r>
              <a:rPr lang="en-US" sz="2200" dirty="0">
                <a:solidFill>
                  <a:srgbClr val="333399">
                    <a:lumMod val="75000"/>
                  </a:srgbClr>
                </a:solidFill>
              </a:rPr>
              <a:t> de </a:t>
            </a:r>
            <a:r>
              <a:rPr lang="en-US" sz="2200" dirty="0" err="1">
                <a:solidFill>
                  <a:srgbClr val="333399">
                    <a:lumMod val="75000"/>
                  </a:srgbClr>
                </a:solidFill>
              </a:rPr>
              <a:t>valoración</a:t>
            </a:r>
            <a:r>
              <a:rPr lang="en-US" sz="2200" dirty="0">
                <a:solidFill>
                  <a:srgbClr val="333399">
                    <a:lumMod val="75000"/>
                  </a:srgbClr>
                </a:solidFill>
              </a:rPr>
              <a:t> </a:t>
            </a:r>
            <a:r>
              <a:rPr lang="en-US" sz="2200" dirty="0" err="1">
                <a:solidFill>
                  <a:srgbClr val="333399">
                    <a:lumMod val="75000"/>
                  </a:srgbClr>
                </a:solidFill>
              </a:rPr>
              <a:t>biomecánica</a:t>
            </a:r>
            <a:endParaRPr lang="en-US" sz="2200" b="0" dirty="0">
              <a:solidFill>
                <a:srgbClr val="333399">
                  <a:lumMod val="75000"/>
                </a:srgbClr>
              </a:solidFill>
            </a:endParaRPr>
          </a:p>
        </p:txBody>
      </p:sp>
    </p:spTree>
    <p:extLst>
      <p:ext uri="{BB962C8B-B14F-4D97-AF65-F5344CB8AC3E}">
        <p14:creationId xmlns:p14="http://schemas.microsoft.com/office/powerpoint/2010/main" val="39342001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41245</TotalTime>
  <Pages>0</Pages>
  <Words>5062</Words>
  <Characters>0</Characters>
  <Application>Microsoft Office PowerPoint</Application>
  <PresentationFormat>Presentación en pantalla (4:3)</PresentationFormat>
  <Lines>0</Lines>
  <Paragraphs>300</Paragraphs>
  <Slides>30</Slides>
  <Notes>28</Notes>
  <HiddenSlides>0</HiddenSlides>
  <MMClips>4</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30</vt:i4>
      </vt:variant>
    </vt:vector>
  </HeadingPairs>
  <TitlesOfParts>
    <vt:vector size="39" baseType="lpstr">
      <vt:lpstr>Arial</vt:lpstr>
      <vt:lpstr>Arial Bold</vt:lpstr>
      <vt:lpstr>Bradley Hand ITC</vt:lpstr>
      <vt:lpstr>Calibri</vt:lpstr>
      <vt:lpstr>Gill Sans</vt:lpstr>
      <vt:lpstr>Times New Roman</vt:lpstr>
      <vt:lpstr>Pantallazo inicio</vt:lpstr>
      <vt:lpstr>Pantallazo cierre</vt:lpstr>
      <vt:lpstr>1_WOIZ - prezentacja "wykładowa"</vt:lpstr>
      <vt:lpstr>Presentación de PowerPoint</vt:lpstr>
      <vt:lpstr>Presentación de PowerPoint</vt:lpstr>
      <vt:lpstr>Presentación de PowerPoint</vt:lpstr>
      <vt:lpstr>Pruebas de valoración biomecánica en diferentes contextos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Valoración de las actividades de la vida diaria:  Valoración dinámica de la marcha</vt:lpstr>
      <vt:lpstr>Valoración de las actividades de la vida diaria: Valoración dinámica y cinemática de levantarse de una silla</vt:lpstr>
      <vt:lpstr>Valoración de las actividades de la vida diaria: Valoración cinemática del hombro al levantar un peso.</vt:lpstr>
      <vt:lpstr>Valoración de la función de equilibrio mediante plataformas de fuerza</vt:lpstr>
      <vt:lpstr>Presentación de PowerPoint</vt:lpstr>
      <vt:lpstr>Pruebas de valoración biomecánica en diferentes contextos. Busquemos ejemplos.</vt:lpstr>
      <vt:lpstr>Requisitos de las pruebas biomecánicas</vt:lpstr>
      <vt:lpstr>Presentación de PowerPoint</vt:lpstr>
      <vt:lpstr>Intentaremos comprender estos tres conceptos con buenos y malos ejemplos.</vt:lpstr>
      <vt:lpstr>¿Valoración de la fuerza de agarre con un termómetro? </vt:lpstr>
      <vt:lpstr>¿Valoración de la fuerza de agarre con un dinamómetro de mano?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Cristina Herrero Ligero</cp:lastModifiedBy>
  <cp:revision>1023</cp:revision>
  <cp:lastPrinted>2011-07-18T19:05:36Z</cp:lastPrinted>
  <dcterms:created xsi:type="dcterms:W3CDTF">2010-06-23T19:02:16Z</dcterms:created>
  <dcterms:modified xsi:type="dcterms:W3CDTF">2021-07-05T11:27:31Z</dcterms:modified>
</cp:coreProperties>
</file>