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Lst>
  <p:notesMasterIdLst>
    <p:notesMasterId r:id="rId34"/>
  </p:notesMasterIdLst>
  <p:handoutMasterIdLst>
    <p:handoutMasterId r:id="rId35"/>
  </p:handoutMasterIdLst>
  <p:sldIdLst>
    <p:sldId id="627" r:id="rId4"/>
    <p:sldId id="648" r:id="rId5"/>
    <p:sldId id="649" r:id="rId6"/>
    <p:sldId id="644" r:id="rId7"/>
    <p:sldId id="636" r:id="rId8"/>
    <p:sldId id="647" r:id="rId9"/>
    <p:sldId id="650" r:id="rId10"/>
    <p:sldId id="651" r:id="rId11"/>
    <p:sldId id="652" r:id="rId12"/>
    <p:sldId id="654" r:id="rId13"/>
    <p:sldId id="653" r:id="rId14"/>
    <p:sldId id="637" r:id="rId15"/>
    <p:sldId id="656" r:id="rId16"/>
    <p:sldId id="658" r:id="rId17"/>
    <p:sldId id="657" r:id="rId18"/>
    <p:sldId id="659" r:id="rId19"/>
    <p:sldId id="661" r:id="rId20"/>
    <p:sldId id="663" r:id="rId21"/>
    <p:sldId id="664" r:id="rId22"/>
    <p:sldId id="665" r:id="rId23"/>
    <p:sldId id="660" r:id="rId24"/>
    <p:sldId id="666" r:id="rId25"/>
    <p:sldId id="641" r:id="rId26"/>
    <p:sldId id="667" r:id="rId27"/>
    <p:sldId id="669" r:id="rId28"/>
    <p:sldId id="670" r:id="rId29"/>
    <p:sldId id="671" r:id="rId30"/>
    <p:sldId id="672" r:id="rId31"/>
    <p:sldId id="673" r:id="rId32"/>
    <p:sldId id="643" r:id="rId33"/>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73"/>
    <a:srgbClr val="0404E6"/>
    <a:srgbClr val="F26200"/>
    <a:srgbClr val="FF6600"/>
    <a:srgbClr val="D16D09"/>
    <a:srgbClr val="D15509"/>
    <a:srgbClr val="FF3300"/>
    <a:srgbClr val="222061"/>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0" autoAdjust="0"/>
    <p:restoredTop sz="47381" autoAdjust="0"/>
  </p:normalViewPr>
  <p:slideViewPr>
    <p:cSldViewPr>
      <p:cViewPr varScale="1">
        <p:scale>
          <a:sx n="35" d="100"/>
          <a:sy n="35" d="100"/>
        </p:scale>
        <p:origin x="2678" y="3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diagrams/_rels/data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jpg"/></Relationships>
</file>

<file path=ppt/diagrams/_rels/drawing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jp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E6805B-582A-4031-AA38-388A2D301648}" type="doc">
      <dgm:prSet loTypeId="urn:microsoft.com/office/officeart/2005/8/layout/chevron2" loCatId="list" qsTypeId="urn:microsoft.com/office/officeart/2005/8/quickstyle/simple1" qsCatId="simple" csTypeId="urn:microsoft.com/office/officeart/2005/8/colors/accent2_5" csCatId="accent2" phldr="1"/>
      <dgm:spPr/>
      <dgm:t>
        <a:bodyPr/>
        <a:lstStyle/>
        <a:p>
          <a:endParaRPr lang="es-ES"/>
        </a:p>
      </dgm:t>
    </dgm:pt>
    <dgm:pt modelId="{3E4F77CC-5647-401D-8B65-5520CC6E48CB}">
      <dgm:prSet phldrT="[Texto]"/>
      <dgm:spPr/>
      <dgm:t>
        <a:bodyPr/>
        <a:lstStyle/>
        <a:p>
          <a:r>
            <a:rPr lang="es-ES" dirty="0"/>
            <a:t>10’</a:t>
          </a:r>
        </a:p>
      </dgm:t>
    </dgm:pt>
    <dgm:pt modelId="{17DD9750-9577-4EB0-9275-A23B63548266}" type="parTrans" cxnId="{C82FCCB1-1059-423B-A042-8D4F635F0903}">
      <dgm:prSet/>
      <dgm:spPr/>
      <dgm:t>
        <a:bodyPr/>
        <a:lstStyle/>
        <a:p>
          <a:endParaRPr lang="es-ES"/>
        </a:p>
      </dgm:t>
    </dgm:pt>
    <dgm:pt modelId="{B3BC635A-E963-4C23-B07E-1DA094BF7F3B}" type="sibTrans" cxnId="{C82FCCB1-1059-423B-A042-8D4F635F0903}">
      <dgm:prSet/>
      <dgm:spPr/>
      <dgm:t>
        <a:bodyPr/>
        <a:lstStyle/>
        <a:p>
          <a:endParaRPr lang="es-ES"/>
        </a:p>
      </dgm:t>
    </dgm:pt>
    <dgm:pt modelId="{71C9ECAD-E2BE-463E-B8D6-6C2CFF441DD1}">
      <dgm:prSet/>
      <dgm:spPr/>
      <dgm:t>
        <a:bodyPr/>
        <a:lstStyle/>
        <a:p>
          <a:r>
            <a:rPr lang="en-US" b="0" dirty="0"/>
            <a:t>5’</a:t>
          </a:r>
        </a:p>
      </dgm:t>
    </dgm:pt>
    <dgm:pt modelId="{2839D902-654C-4FB4-8C2B-AADE60590173}" type="parTrans" cxnId="{F794D355-E70A-4416-BB04-764011FDB7F1}">
      <dgm:prSet/>
      <dgm:spPr/>
      <dgm:t>
        <a:bodyPr/>
        <a:lstStyle/>
        <a:p>
          <a:endParaRPr lang="es-ES"/>
        </a:p>
      </dgm:t>
    </dgm:pt>
    <dgm:pt modelId="{986B232A-54BE-400D-9D91-9F275307D7D2}" type="sibTrans" cxnId="{F794D355-E70A-4416-BB04-764011FDB7F1}">
      <dgm:prSet/>
      <dgm:spPr/>
      <dgm:t>
        <a:bodyPr/>
        <a:lstStyle/>
        <a:p>
          <a:endParaRPr lang="es-ES"/>
        </a:p>
      </dgm:t>
    </dgm:pt>
    <dgm:pt modelId="{A0C1303A-49E7-4ADF-8738-85D30B15EE8C}">
      <dgm:prSet phldrT="[Texto]"/>
      <dgm:spPr/>
      <dgm:t>
        <a:bodyPr/>
        <a:lstStyle/>
        <a:p>
          <a:pPr>
            <a:buFont typeface="Arial" panose="020B0604020202020204" pitchFamily="34" charset="0"/>
            <a:buChar char="•"/>
          </a:pPr>
          <a:r>
            <a:rPr lang="en-US" b="0" dirty="0"/>
            <a:t>10’</a:t>
          </a:r>
          <a:endParaRPr lang="es-ES" dirty="0"/>
        </a:p>
      </dgm:t>
    </dgm:pt>
    <dgm:pt modelId="{9B1D125C-271E-404B-8639-CE499F3534C2}" type="parTrans" cxnId="{F20F7A2C-0CB7-4E2B-8BDC-A088BFD2D45E}">
      <dgm:prSet/>
      <dgm:spPr/>
      <dgm:t>
        <a:bodyPr/>
        <a:lstStyle/>
        <a:p>
          <a:endParaRPr lang="es-ES"/>
        </a:p>
      </dgm:t>
    </dgm:pt>
    <dgm:pt modelId="{A6F9EA24-C46E-47D0-AC7B-C8D68226BF69}" type="sibTrans" cxnId="{F20F7A2C-0CB7-4E2B-8BDC-A088BFD2D45E}">
      <dgm:prSet/>
      <dgm:spPr/>
      <dgm:t>
        <a:bodyPr/>
        <a:lstStyle/>
        <a:p>
          <a:endParaRPr lang="es-ES"/>
        </a:p>
      </dgm:t>
    </dgm:pt>
    <dgm:pt modelId="{F9BAB133-7CED-43EA-9866-E00AD85DEC17}">
      <dgm:prSet phldrT="[Texto]"/>
      <dgm:spPr/>
      <dgm:t>
        <a:bodyPr/>
        <a:lstStyle/>
        <a:p>
          <a:pPr>
            <a:buFontTx/>
            <a:buNone/>
          </a:pPr>
          <a:r>
            <a:rPr lang="pl-PL" b="0" dirty="0"/>
            <a:t>Ćwiczenie 1: Poszukaj nowych przykładów</a:t>
          </a:r>
          <a:endParaRPr lang="es-ES" dirty="0"/>
        </a:p>
      </dgm:t>
    </dgm:pt>
    <dgm:pt modelId="{2276A8FD-F95A-4225-8832-33E8EA25BCC4}" type="parTrans" cxnId="{0B8C13CF-90B7-418D-B339-A17928F54479}">
      <dgm:prSet/>
      <dgm:spPr/>
      <dgm:t>
        <a:bodyPr/>
        <a:lstStyle/>
        <a:p>
          <a:endParaRPr lang="es-ES"/>
        </a:p>
      </dgm:t>
    </dgm:pt>
    <dgm:pt modelId="{7A088AB4-5414-4BE1-A0C8-FFC11740E0E7}" type="sibTrans" cxnId="{0B8C13CF-90B7-418D-B339-A17928F54479}">
      <dgm:prSet/>
      <dgm:spPr/>
      <dgm:t>
        <a:bodyPr/>
        <a:lstStyle/>
        <a:p>
          <a:endParaRPr lang="es-ES"/>
        </a:p>
      </dgm:t>
    </dgm:pt>
    <dgm:pt modelId="{5DDF4130-6D96-461D-AA3A-3ED8C36022AB}">
      <dgm:prSet phldrT="[Texto]"/>
      <dgm:spPr/>
      <dgm:t>
        <a:bodyPr/>
        <a:lstStyle/>
        <a:p>
          <a:pPr>
            <a:buFont typeface="Arial" panose="020B0604020202020204" pitchFamily="34" charset="0"/>
            <a:buChar char="•"/>
          </a:pPr>
          <a:r>
            <a:rPr lang="en-US" b="0" dirty="0"/>
            <a:t>5’</a:t>
          </a:r>
          <a:endParaRPr lang="es-ES" dirty="0"/>
        </a:p>
      </dgm:t>
    </dgm:pt>
    <dgm:pt modelId="{245C868B-DBE4-448A-B9B3-EFDF217F7DD6}" type="parTrans" cxnId="{8119F2E3-E43D-4F51-BDB1-54434A46EFD4}">
      <dgm:prSet/>
      <dgm:spPr/>
      <dgm:t>
        <a:bodyPr/>
        <a:lstStyle/>
        <a:p>
          <a:endParaRPr lang="es-ES"/>
        </a:p>
      </dgm:t>
    </dgm:pt>
    <dgm:pt modelId="{ED074AD1-2612-4850-BB44-59105E3E7FC5}" type="sibTrans" cxnId="{8119F2E3-E43D-4F51-BDB1-54434A46EFD4}">
      <dgm:prSet/>
      <dgm:spPr/>
      <dgm:t>
        <a:bodyPr/>
        <a:lstStyle/>
        <a:p>
          <a:endParaRPr lang="es-ES"/>
        </a:p>
      </dgm:t>
    </dgm:pt>
    <dgm:pt modelId="{0FCF1B6F-E279-4B77-875F-D9C0ED09F154}">
      <dgm:prSet phldrT="[Texto]"/>
      <dgm:spPr/>
      <dgm:t>
        <a:bodyPr/>
        <a:lstStyle/>
        <a:p>
          <a:pPr>
            <a:buFontTx/>
            <a:buNone/>
          </a:pPr>
          <a:r>
            <a:rPr lang="pl-PL" b="0" dirty="0"/>
            <a:t>Wymagania dla testów biomechanicznych i Ćwiczenie 2: dobre i złe praktyki</a:t>
          </a:r>
          <a:endParaRPr lang="es-ES" dirty="0"/>
        </a:p>
      </dgm:t>
    </dgm:pt>
    <dgm:pt modelId="{13D23BCC-20F6-47BF-9B16-B09330DFBB6F}" type="parTrans" cxnId="{4E8F4720-044E-470E-9B13-395CDE867514}">
      <dgm:prSet/>
      <dgm:spPr/>
      <dgm:t>
        <a:bodyPr/>
        <a:lstStyle/>
        <a:p>
          <a:endParaRPr lang="es-ES"/>
        </a:p>
      </dgm:t>
    </dgm:pt>
    <dgm:pt modelId="{FFAC5519-3A3D-4450-ABCA-B88456E190C3}" type="sibTrans" cxnId="{4E8F4720-044E-470E-9B13-395CDE867514}">
      <dgm:prSet/>
      <dgm:spPr/>
      <dgm:t>
        <a:bodyPr/>
        <a:lstStyle/>
        <a:p>
          <a:endParaRPr lang="es-ES"/>
        </a:p>
      </dgm:t>
    </dgm:pt>
    <dgm:pt modelId="{5439DC68-8DAE-4DFD-AE99-7E8AD01FBDAB}">
      <dgm:prSet/>
      <dgm:spPr/>
      <dgm:t>
        <a:bodyPr/>
        <a:lstStyle/>
        <a:p>
          <a:pPr>
            <a:buFontTx/>
            <a:buNone/>
          </a:pPr>
          <a:r>
            <a:rPr lang="pl-PL" b="0" dirty="0"/>
            <a:t>Kluczowe zagadnienia i wyciągnięcie wniosków</a:t>
          </a:r>
          <a:r>
            <a:rPr lang="en-US" b="0" dirty="0"/>
            <a:t> </a:t>
          </a:r>
        </a:p>
      </dgm:t>
    </dgm:pt>
    <dgm:pt modelId="{907A341C-8C0F-4998-A70F-6731265B79CC}" type="parTrans" cxnId="{58DB78EB-2F1F-469E-A468-C13142C179B3}">
      <dgm:prSet/>
      <dgm:spPr/>
      <dgm:t>
        <a:bodyPr/>
        <a:lstStyle/>
        <a:p>
          <a:endParaRPr lang="es-ES"/>
        </a:p>
      </dgm:t>
    </dgm:pt>
    <dgm:pt modelId="{E36EF90D-5325-479C-BA5A-AB9EFB0BD311}" type="sibTrans" cxnId="{58DB78EB-2F1F-469E-A468-C13142C179B3}">
      <dgm:prSet/>
      <dgm:spPr/>
      <dgm:t>
        <a:bodyPr/>
        <a:lstStyle/>
        <a:p>
          <a:endParaRPr lang="es-ES"/>
        </a:p>
      </dgm:t>
    </dgm:pt>
    <dgm:pt modelId="{9898753E-52F4-47ED-9578-7C2E5885EF26}">
      <dgm:prSet phldrT="[Texto]"/>
      <dgm:spPr/>
      <dgm:t>
        <a:bodyPr/>
        <a:lstStyle/>
        <a:p>
          <a:pPr>
            <a:buFont typeface="Arial" panose="020B0604020202020204" pitchFamily="34" charset="0"/>
            <a:buNone/>
          </a:pPr>
          <a:r>
            <a:rPr lang="pl-PL" b="0" dirty="0"/>
            <a:t>Test oceny biomechanicznej z uwzględnieniem różnych zastosowań</a:t>
          </a:r>
          <a:endParaRPr lang="es-ES" dirty="0"/>
        </a:p>
      </dgm:t>
    </dgm:pt>
    <dgm:pt modelId="{8937FF2D-EDCB-499C-92B1-3722175143F9}" type="sibTrans" cxnId="{CAC94D97-54F5-458A-9D99-F94773007797}">
      <dgm:prSet/>
      <dgm:spPr/>
      <dgm:t>
        <a:bodyPr/>
        <a:lstStyle/>
        <a:p>
          <a:endParaRPr lang="es-ES"/>
        </a:p>
      </dgm:t>
    </dgm:pt>
    <dgm:pt modelId="{B536C0E3-A2AA-4875-8733-38E98D3D8620}" type="parTrans" cxnId="{CAC94D97-54F5-458A-9D99-F94773007797}">
      <dgm:prSet/>
      <dgm:spPr/>
      <dgm:t>
        <a:bodyPr/>
        <a:lstStyle/>
        <a:p>
          <a:endParaRPr lang="es-ES"/>
        </a:p>
      </dgm:t>
    </dgm:pt>
    <dgm:pt modelId="{E7ADE207-EB58-415C-9636-6A1ED356C0E9}" type="pres">
      <dgm:prSet presAssocID="{A4E6805B-582A-4031-AA38-388A2D301648}" presName="linearFlow" presStyleCnt="0">
        <dgm:presLayoutVars>
          <dgm:dir/>
          <dgm:animLvl val="lvl"/>
          <dgm:resizeHandles val="exact"/>
        </dgm:presLayoutVars>
      </dgm:prSet>
      <dgm:spPr/>
    </dgm:pt>
    <dgm:pt modelId="{0C7C410B-8E9E-454E-9E38-9AEFBB52B935}" type="pres">
      <dgm:prSet presAssocID="{3E4F77CC-5647-401D-8B65-5520CC6E48CB}" presName="composite" presStyleCnt="0"/>
      <dgm:spPr/>
    </dgm:pt>
    <dgm:pt modelId="{038D122D-F8B2-4DC8-8BC5-6E58DA2EB445}" type="pres">
      <dgm:prSet presAssocID="{3E4F77CC-5647-401D-8B65-5520CC6E48CB}" presName="parentText" presStyleLbl="alignNode1" presStyleIdx="0" presStyleCnt="4">
        <dgm:presLayoutVars>
          <dgm:chMax val="1"/>
          <dgm:bulletEnabled val="1"/>
        </dgm:presLayoutVars>
      </dgm:prSet>
      <dgm:spPr/>
    </dgm:pt>
    <dgm:pt modelId="{F2A68B7D-DF41-4EF8-86CD-07CB883D3998}" type="pres">
      <dgm:prSet presAssocID="{3E4F77CC-5647-401D-8B65-5520CC6E48CB}" presName="descendantText" presStyleLbl="alignAcc1" presStyleIdx="0" presStyleCnt="4">
        <dgm:presLayoutVars>
          <dgm:bulletEnabled val="1"/>
        </dgm:presLayoutVars>
      </dgm:prSet>
      <dgm:spPr/>
    </dgm:pt>
    <dgm:pt modelId="{B267CEDF-7CC6-4B5F-868E-BA807C0FE47C}" type="pres">
      <dgm:prSet presAssocID="{B3BC635A-E963-4C23-B07E-1DA094BF7F3B}" presName="sp" presStyleCnt="0"/>
      <dgm:spPr/>
    </dgm:pt>
    <dgm:pt modelId="{B45B7521-FC8E-4DFA-9107-66AE63D87D22}" type="pres">
      <dgm:prSet presAssocID="{A0C1303A-49E7-4ADF-8738-85D30B15EE8C}" presName="composite" presStyleCnt="0"/>
      <dgm:spPr/>
    </dgm:pt>
    <dgm:pt modelId="{B6A90389-99D9-4AEE-AA21-12E51C900A84}" type="pres">
      <dgm:prSet presAssocID="{A0C1303A-49E7-4ADF-8738-85D30B15EE8C}" presName="parentText" presStyleLbl="alignNode1" presStyleIdx="1" presStyleCnt="4">
        <dgm:presLayoutVars>
          <dgm:chMax val="1"/>
          <dgm:bulletEnabled val="1"/>
        </dgm:presLayoutVars>
      </dgm:prSet>
      <dgm:spPr/>
    </dgm:pt>
    <dgm:pt modelId="{ED3A2517-BD6B-455A-836E-4593F2677939}" type="pres">
      <dgm:prSet presAssocID="{A0C1303A-49E7-4ADF-8738-85D30B15EE8C}" presName="descendantText" presStyleLbl="alignAcc1" presStyleIdx="1" presStyleCnt="4">
        <dgm:presLayoutVars>
          <dgm:bulletEnabled val="1"/>
        </dgm:presLayoutVars>
      </dgm:prSet>
      <dgm:spPr/>
    </dgm:pt>
    <dgm:pt modelId="{EB120C53-CF1E-4372-812F-39B67A8A1E81}" type="pres">
      <dgm:prSet presAssocID="{A6F9EA24-C46E-47D0-AC7B-C8D68226BF69}" presName="sp" presStyleCnt="0"/>
      <dgm:spPr/>
    </dgm:pt>
    <dgm:pt modelId="{24AF1DDE-9540-4A4C-826A-43320DD0FE85}" type="pres">
      <dgm:prSet presAssocID="{5DDF4130-6D96-461D-AA3A-3ED8C36022AB}" presName="composite" presStyleCnt="0"/>
      <dgm:spPr/>
    </dgm:pt>
    <dgm:pt modelId="{1E0296EA-3C8D-4782-B4E9-2FAE5DB555D4}" type="pres">
      <dgm:prSet presAssocID="{5DDF4130-6D96-461D-AA3A-3ED8C36022AB}" presName="parentText" presStyleLbl="alignNode1" presStyleIdx="2" presStyleCnt="4">
        <dgm:presLayoutVars>
          <dgm:chMax val="1"/>
          <dgm:bulletEnabled val="1"/>
        </dgm:presLayoutVars>
      </dgm:prSet>
      <dgm:spPr/>
    </dgm:pt>
    <dgm:pt modelId="{6172FEAD-313E-46DF-99AF-34A48C6630F4}" type="pres">
      <dgm:prSet presAssocID="{5DDF4130-6D96-461D-AA3A-3ED8C36022AB}" presName="descendantText" presStyleLbl="alignAcc1" presStyleIdx="2" presStyleCnt="4">
        <dgm:presLayoutVars>
          <dgm:bulletEnabled val="1"/>
        </dgm:presLayoutVars>
      </dgm:prSet>
      <dgm:spPr/>
    </dgm:pt>
    <dgm:pt modelId="{5B1A1B6B-4A59-489C-B498-CC2581F26686}" type="pres">
      <dgm:prSet presAssocID="{ED074AD1-2612-4850-BB44-59105E3E7FC5}" presName="sp" presStyleCnt="0"/>
      <dgm:spPr/>
    </dgm:pt>
    <dgm:pt modelId="{4B273731-6F0E-42A6-B202-A6B7B9984033}" type="pres">
      <dgm:prSet presAssocID="{71C9ECAD-E2BE-463E-B8D6-6C2CFF441DD1}" presName="composite" presStyleCnt="0"/>
      <dgm:spPr/>
    </dgm:pt>
    <dgm:pt modelId="{7601C91D-4D06-4C7E-8875-F633B0D7679F}" type="pres">
      <dgm:prSet presAssocID="{71C9ECAD-E2BE-463E-B8D6-6C2CFF441DD1}" presName="parentText" presStyleLbl="alignNode1" presStyleIdx="3" presStyleCnt="4">
        <dgm:presLayoutVars>
          <dgm:chMax val="1"/>
          <dgm:bulletEnabled val="1"/>
        </dgm:presLayoutVars>
      </dgm:prSet>
      <dgm:spPr/>
    </dgm:pt>
    <dgm:pt modelId="{66793192-9DB1-46D0-A7FC-21E997689545}" type="pres">
      <dgm:prSet presAssocID="{71C9ECAD-E2BE-463E-B8D6-6C2CFF441DD1}" presName="descendantText" presStyleLbl="alignAcc1" presStyleIdx="3" presStyleCnt="4">
        <dgm:presLayoutVars>
          <dgm:bulletEnabled val="1"/>
        </dgm:presLayoutVars>
      </dgm:prSet>
      <dgm:spPr/>
    </dgm:pt>
  </dgm:ptLst>
  <dgm:cxnLst>
    <dgm:cxn modelId="{BB2CED1C-1221-40E4-AB20-48AA3F70A990}" type="presOf" srcId="{F9BAB133-7CED-43EA-9866-E00AD85DEC17}" destId="{ED3A2517-BD6B-455A-836E-4593F2677939}" srcOrd="0" destOrd="0" presId="urn:microsoft.com/office/officeart/2005/8/layout/chevron2"/>
    <dgm:cxn modelId="{4E8F4720-044E-470E-9B13-395CDE867514}" srcId="{5DDF4130-6D96-461D-AA3A-3ED8C36022AB}" destId="{0FCF1B6F-E279-4B77-875F-D9C0ED09F154}" srcOrd="0" destOrd="0" parTransId="{13D23BCC-20F6-47BF-9B16-B09330DFBB6F}" sibTransId="{FFAC5519-3A3D-4450-ABCA-B88456E190C3}"/>
    <dgm:cxn modelId="{F20F7A2C-0CB7-4E2B-8BDC-A088BFD2D45E}" srcId="{A4E6805B-582A-4031-AA38-388A2D301648}" destId="{A0C1303A-49E7-4ADF-8738-85D30B15EE8C}" srcOrd="1" destOrd="0" parTransId="{9B1D125C-271E-404B-8639-CE499F3534C2}" sibTransId="{A6F9EA24-C46E-47D0-AC7B-C8D68226BF69}"/>
    <dgm:cxn modelId="{6C580C2F-7ECC-48A6-89AD-068B2F504DDB}" type="presOf" srcId="{5439DC68-8DAE-4DFD-AE99-7E8AD01FBDAB}" destId="{66793192-9DB1-46D0-A7FC-21E997689545}" srcOrd="0" destOrd="0" presId="urn:microsoft.com/office/officeart/2005/8/layout/chevron2"/>
    <dgm:cxn modelId="{F794D355-E70A-4416-BB04-764011FDB7F1}" srcId="{A4E6805B-582A-4031-AA38-388A2D301648}" destId="{71C9ECAD-E2BE-463E-B8D6-6C2CFF441DD1}" srcOrd="3" destOrd="0" parTransId="{2839D902-654C-4FB4-8C2B-AADE60590173}" sibTransId="{986B232A-54BE-400D-9D91-9F275307D7D2}"/>
    <dgm:cxn modelId="{D5E65394-E699-4CA6-8624-4DA274D385C7}" type="presOf" srcId="{3E4F77CC-5647-401D-8B65-5520CC6E48CB}" destId="{038D122D-F8B2-4DC8-8BC5-6E58DA2EB445}" srcOrd="0" destOrd="0" presId="urn:microsoft.com/office/officeart/2005/8/layout/chevron2"/>
    <dgm:cxn modelId="{CAC94D97-54F5-458A-9D99-F94773007797}" srcId="{3E4F77CC-5647-401D-8B65-5520CC6E48CB}" destId="{9898753E-52F4-47ED-9578-7C2E5885EF26}" srcOrd="0" destOrd="0" parTransId="{B536C0E3-A2AA-4875-8733-38E98D3D8620}" sibTransId="{8937FF2D-EDCB-499C-92B1-3722175143F9}"/>
    <dgm:cxn modelId="{C82FCCB1-1059-423B-A042-8D4F635F0903}" srcId="{A4E6805B-582A-4031-AA38-388A2D301648}" destId="{3E4F77CC-5647-401D-8B65-5520CC6E48CB}" srcOrd="0" destOrd="0" parTransId="{17DD9750-9577-4EB0-9275-A23B63548266}" sibTransId="{B3BC635A-E963-4C23-B07E-1DA094BF7F3B}"/>
    <dgm:cxn modelId="{17FDF1C9-B19F-4365-BED8-A2F2791C65B9}" type="presOf" srcId="{71C9ECAD-E2BE-463E-B8D6-6C2CFF441DD1}" destId="{7601C91D-4D06-4C7E-8875-F633B0D7679F}" srcOrd="0" destOrd="0" presId="urn:microsoft.com/office/officeart/2005/8/layout/chevron2"/>
    <dgm:cxn modelId="{157D9BCB-ACC7-4BF3-A036-ACEEE495146F}" type="presOf" srcId="{0FCF1B6F-E279-4B77-875F-D9C0ED09F154}" destId="{6172FEAD-313E-46DF-99AF-34A48C6630F4}" srcOrd="0" destOrd="0" presId="urn:microsoft.com/office/officeart/2005/8/layout/chevron2"/>
    <dgm:cxn modelId="{CBD567CE-CF27-4118-A6AC-261A6F3829FB}" type="presOf" srcId="{5DDF4130-6D96-461D-AA3A-3ED8C36022AB}" destId="{1E0296EA-3C8D-4782-B4E9-2FAE5DB555D4}" srcOrd="0" destOrd="0" presId="urn:microsoft.com/office/officeart/2005/8/layout/chevron2"/>
    <dgm:cxn modelId="{0B8C13CF-90B7-418D-B339-A17928F54479}" srcId="{A0C1303A-49E7-4ADF-8738-85D30B15EE8C}" destId="{F9BAB133-7CED-43EA-9866-E00AD85DEC17}" srcOrd="0" destOrd="0" parTransId="{2276A8FD-F95A-4225-8832-33E8EA25BCC4}" sibTransId="{7A088AB4-5414-4BE1-A0C8-FFC11740E0E7}"/>
    <dgm:cxn modelId="{F8D76FD6-8A52-47DA-AC4E-980FF998C3F0}" type="presOf" srcId="{A0C1303A-49E7-4ADF-8738-85D30B15EE8C}" destId="{B6A90389-99D9-4AEE-AA21-12E51C900A84}" srcOrd="0" destOrd="0" presId="urn:microsoft.com/office/officeart/2005/8/layout/chevron2"/>
    <dgm:cxn modelId="{146ADCDD-61E3-40D4-A478-989EB9E1E4FE}" type="presOf" srcId="{A4E6805B-582A-4031-AA38-388A2D301648}" destId="{E7ADE207-EB58-415C-9636-6A1ED356C0E9}" srcOrd="0" destOrd="0" presId="urn:microsoft.com/office/officeart/2005/8/layout/chevron2"/>
    <dgm:cxn modelId="{8119F2E3-E43D-4F51-BDB1-54434A46EFD4}" srcId="{A4E6805B-582A-4031-AA38-388A2D301648}" destId="{5DDF4130-6D96-461D-AA3A-3ED8C36022AB}" srcOrd="2" destOrd="0" parTransId="{245C868B-DBE4-448A-B9B3-EFDF217F7DD6}" sibTransId="{ED074AD1-2612-4850-BB44-59105E3E7FC5}"/>
    <dgm:cxn modelId="{58DB78EB-2F1F-469E-A468-C13142C179B3}" srcId="{71C9ECAD-E2BE-463E-B8D6-6C2CFF441DD1}" destId="{5439DC68-8DAE-4DFD-AE99-7E8AD01FBDAB}" srcOrd="0" destOrd="0" parTransId="{907A341C-8C0F-4998-A70F-6731265B79CC}" sibTransId="{E36EF90D-5325-479C-BA5A-AB9EFB0BD311}"/>
    <dgm:cxn modelId="{022348F4-3CEA-4B54-B0EF-222DE06AF3EF}" type="presOf" srcId="{9898753E-52F4-47ED-9578-7C2E5885EF26}" destId="{F2A68B7D-DF41-4EF8-86CD-07CB883D3998}" srcOrd="0" destOrd="0" presId="urn:microsoft.com/office/officeart/2005/8/layout/chevron2"/>
    <dgm:cxn modelId="{32DE7483-8A64-4E76-97CE-8E5BD15A089D}" type="presParOf" srcId="{E7ADE207-EB58-415C-9636-6A1ED356C0E9}" destId="{0C7C410B-8E9E-454E-9E38-9AEFBB52B935}" srcOrd="0" destOrd="0" presId="urn:microsoft.com/office/officeart/2005/8/layout/chevron2"/>
    <dgm:cxn modelId="{8CD71FFC-FAC9-42A6-B9F1-688B3AC5B3D3}" type="presParOf" srcId="{0C7C410B-8E9E-454E-9E38-9AEFBB52B935}" destId="{038D122D-F8B2-4DC8-8BC5-6E58DA2EB445}" srcOrd="0" destOrd="0" presId="urn:microsoft.com/office/officeart/2005/8/layout/chevron2"/>
    <dgm:cxn modelId="{5F7BBD74-BFE5-4B46-8811-E0E49B4AD087}" type="presParOf" srcId="{0C7C410B-8E9E-454E-9E38-9AEFBB52B935}" destId="{F2A68B7D-DF41-4EF8-86CD-07CB883D3998}" srcOrd="1" destOrd="0" presId="urn:microsoft.com/office/officeart/2005/8/layout/chevron2"/>
    <dgm:cxn modelId="{AF00F446-CFA9-4311-A305-0245A5D4A4B7}" type="presParOf" srcId="{E7ADE207-EB58-415C-9636-6A1ED356C0E9}" destId="{B267CEDF-7CC6-4B5F-868E-BA807C0FE47C}" srcOrd="1" destOrd="0" presId="urn:microsoft.com/office/officeart/2005/8/layout/chevron2"/>
    <dgm:cxn modelId="{14E56BD4-2E41-4DE1-AA43-4AC731D8AA8F}" type="presParOf" srcId="{E7ADE207-EB58-415C-9636-6A1ED356C0E9}" destId="{B45B7521-FC8E-4DFA-9107-66AE63D87D22}" srcOrd="2" destOrd="0" presId="urn:microsoft.com/office/officeart/2005/8/layout/chevron2"/>
    <dgm:cxn modelId="{445B7027-9108-4966-8DC1-B846D2CCCE85}" type="presParOf" srcId="{B45B7521-FC8E-4DFA-9107-66AE63D87D22}" destId="{B6A90389-99D9-4AEE-AA21-12E51C900A84}" srcOrd="0" destOrd="0" presId="urn:microsoft.com/office/officeart/2005/8/layout/chevron2"/>
    <dgm:cxn modelId="{7090FEFC-0F01-49EC-BF7B-51A02C13BB43}" type="presParOf" srcId="{B45B7521-FC8E-4DFA-9107-66AE63D87D22}" destId="{ED3A2517-BD6B-455A-836E-4593F2677939}" srcOrd="1" destOrd="0" presId="urn:microsoft.com/office/officeart/2005/8/layout/chevron2"/>
    <dgm:cxn modelId="{C2482043-E79A-4F8E-AD54-50CAE7F71168}" type="presParOf" srcId="{E7ADE207-EB58-415C-9636-6A1ED356C0E9}" destId="{EB120C53-CF1E-4372-812F-39B67A8A1E81}" srcOrd="3" destOrd="0" presId="urn:microsoft.com/office/officeart/2005/8/layout/chevron2"/>
    <dgm:cxn modelId="{42CFA5EA-F277-49B7-B9D1-922F6CCD8FE4}" type="presParOf" srcId="{E7ADE207-EB58-415C-9636-6A1ED356C0E9}" destId="{24AF1DDE-9540-4A4C-826A-43320DD0FE85}" srcOrd="4" destOrd="0" presId="urn:microsoft.com/office/officeart/2005/8/layout/chevron2"/>
    <dgm:cxn modelId="{6A3E9AB3-43E2-4691-8707-2A10EA730A17}" type="presParOf" srcId="{24AF1DDE-9540-4A4C-826A-43320DD0FE85}" destId="{1E0296EA-3C8D-4782-B4E9-2FAE5DB555D4}" srcOrd="0" destOrd="0" presId="urn:microsoft.com/office/officeart/2005/8/layout/chevron2"/>
    <dgm:cxn modelId="{3D9CCE88-EEEA-4CAF-88E6-EA01BE070FB5}" type="presParOf" srcId="{24AF1DDE-9540-4A4C-826A-43320DD0FE85}" destId="{6172FEAD-313E-46DF-99AF-34A48C6630F4}" srcOrd="1" destOrd="0" presId="urn:microsoft.com/office/officeart/2005/8/layout/chevron2"/>
    <dgm:cxn modelId="{73BDA1D0-66B7-4864-97BD-A485D57F577A}" type="presParOf" srcId="{E7ADE207-EB58-415C-9636-6A1ED356C0E9}" destId="{5B1A1B6B-4A59-489C-B498-CC2581F26686}" srcOrd="5" destOrd="0" presId="urn:microsoft.com/office/officeart/2005/8/layout/chevron2"/>
    <dgm:cxn modelId="{ABF3B515-201E-4500-ABBF-A70E4806821B}" type="presParOf" srcId="{E7ADE207-EB58-415C-9636-6A1ED356C0E9}" destId="{4B273731-6F0E-42A6-B202-A6B7B9984033}" srcOrd="6" destOrd="0" presId="urn:microsoft.com/office/officeart/2005/8/layout/chevron2"/>
    <dgm:cxn modelId="{1379F165-6AA5-49BD-9AF9-2ACF8405ACE1}" type="presParOf" srcId="{4B273731-6F0E-42A6-B202-A6B7B9984033}" destId="{7601C91D-4D06-4C7E-8875-F633B0D7679F}" srcOrd="0" destOrd="0" presId="urn:microsoft.com/office/officeart/2005/8/layout/chevron2"/>
    <dgm:cxn modelId="{3F9461E4-D079-4F9A-ADF0-CCBA547BD57C}" type="presParOf" srcId="{4B273731-6F0E-42A6-B202-A6B7B9984033}" destId="{66793192-9DB1-46D0-A7FC-21E99768954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0058DFF-7AB0-478A-B51E-D7CB4157B0CA}">
      <dgm:prSet phldrT="[Texto]"/>
      <dgm:spPr/>
      <dgm:t>
        <a:bodyPr/>
        <a:lstStyle/>
        <a:p>
          <a:r>
            <a:rPr lang="pl-PL" dirty="0"/>
            <a:t>Jaka funkcja, czynność lub aktywność podlega ocenie</a:t>
          </a:r>
          <a:r>
            <a:rPr lang="en-GB" dirty="0"/>
            <a:t>. </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pl-PL" dirty="0"/>
            <a:t>Raport</a:t>
          </a:r>
          <a:endParaRPr lang="en-US" dirty="0"/>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pl-PL" dirty="0"/>
            <a:t>Na jakiej technice pomiarowej opiera się ocena</a:t>
          </a:r>
          <a:r>
            <a:rPr lang="en-GB" dirty="0"/>
            <a:t>. </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a:t>Proto</a:t>
          </a:r>
          <a:r>
            <a:rPr lang="pl-PL" dirty="0"/>
            <a:t>kół</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pl-PL" dirty="0"/>
            <a:t>Wyniki</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pl-PL" dirty="0"/>
            <a:t>Kryteria dla poprawnej interpretacji</a:t>
          </a:r>
          <a:r>
            <a:rPr lang="en-GB" dirty="0"/>
            <a:t>.</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C64B7263-FF41-4874-BA53-5B781FD2B606}" type="presOf" srcId="{67E50472-BDE8-49A3-8656-396BFA26DE4F}" destId="{7A8DAAD2-1400-4BFF-99AF-AC757D96BA0B}"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E69AB552-69AE-4B44-8EE6-94704198D539}" type="presOf" srcId="{EF314A38-0B51-427A-8DBE-74755B7D7A5D}" destId="{0F537087-922C-4EAD-BE96-A9E0DA0EF3AD}"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 modelId="{9B617EF3-61BF-4E3A-B239-85E6F1C2746D}" type="presParOf" srcId="{0FBC4A62-C3D9-4698-A24E-8CB2CECCE7D5}" destId="{21F5425A-AB47-417A-8071-8357FFFF68E8}" srcOrd="7" destOrd="0" presId="urn:microsoft.com/office/officeart/2005/8/layout/vList2"/>
    <dgm:cxn modelId="{4D9E6518-4E4F-4C0D-92D2-5A2DDADE7A8E}" type="presParOf" srcId="{0FBC4A62-C3D9-4698-A24E-8CB2CECCE7D5}" destId="{0F537087-922C-4EAD-BE96-A9E0DA0EF3AD}" srcOrd="8" destOrd="0" presId="urn:microsoft.com/office/officeart/2005/8/layout/vList2"/>
    <dgm:cxn modelId="{A82E57D8-FC15-4452-B93A-E98EE47C6141}" type="presParOf" srcId="{0FBC4A62-C3D9-4698-A24E-8CB2CECCE7D5}" destId="{99BE9816-382C-483A-B434-08C6C832B2DD}" srcOrd="9" destOrd="0" presId="urn:microsoft.com/office/officeart/2005/8/layout/vList2"/>
    <dgm:cxn modelId="{AD362189-AF1C-45FF-B1CD-C65E91B642AE}"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F0058DFF-7AB0-478A-B51E-D7CB4157B0CA}">
      <dgm:prSet phldrT="[Texto]">
        <dgm:style>
          <a:lnRef idx="2">
            <a:schemeClr val="accent2"/>
          </a:lnRef>
          <a:fillRef idx="1">
            <a:schemeClr val="lt1"/>
          </a:fillRef>
          <a:effectRef idx="0">
            <a:schemeClr val="accent2"/>
          </a:effectRef>
          <a:fontRef idx="minor">
            <a:schemeClr val="dk1"/>
          </a:fontRef>
        </dgm:style>
      </dgm:prSet>
      <dgm:spPr/>
      <dgm:t>
        <a:bodyPr/>
        <a:lstStyle/>
        <a:p>
          <a:r>
            <a:rPr lang="pl-PL" dirty="0"/>
            <a:t>Chód</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pl-PL" dirty="0"/>
            <a:t>Podsumowanie powyższych punktów</a:t>
          </a:r>
          <a:endParaRPr lang="en-US" dirty="0"/>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pl-PL" dirty="0"/>
            <a:t>Platforma siłowa, fotogrametria i elektromiografia powierzchniowa</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pl-PL" dirty="0">
              <a:solidFill>
                <a:schemeClr val="tx1"/>
              </a:solidFill>
              <a:effectLst/>
              <a:ea typeface="+mn-ea"/>
              <a:cs typeface="+mn-cs"/>
            </a:rPr>
            <a:t>Chodzenie w linii prostej ze spontaniczną prędkością</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pl-PL" dirty="0">
              <a:solidFill>
                <a:schemeClr val="tx1"/>
              </a:solidFill>
              <a:effectLst/>
              <a:ea typeface="+mn-ea"/>
              <a:cs typeface="+mn-cs"/>
            </a:rPr>
            <a:t>Parametry dynamiczne, kinematyczne i fizjologiczne </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pl-PL" dirty="0"/>
            <a:t>Dane normalne</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C64B7263-FF41-4874-BA53-5B781FD2B606}" type="presOf" srcId="{67E50472-BDE8-49A3-8656-396BFA26DE4F}" destId="{7A8DAAD2-1400-4BFF-99AF-AC757D96BA0B}"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E69AB552-69AE-4B44-8EE6-94704198D539}" type="presOf" srcId="{EF314A38-0B51-427A-8DBE-74755B7D7A5D}" destId="{0F537087-922C-4EAD-BE96-A9E0DA0EF3AD}"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 modelId="{9B617EF3-61BF-4E3A-B239-85E6F1C2746D}" type="presParOf" srcId="{0FBC4A62-C3D9-4698-A24E-8CB2CECCE7D5}" destId="{21F5425A-AB47-417A-8071-8357FFFF68E8}" srcOrd="7" destOrd="0" presId="urn:microsoft.com/office/officeart/2005/8/layout/vList2"/>
    <dgm:cxn modelId="{4D9E6518-4E4F-4C0D-92D2-5A2DDADE7A8E}" type="presParOf" srcId="{0FBC4A62-C3D9-4698-A24E-8CB2CECCE7D5}" destId="{0F537087-922C-4EAD-BE96-A9E0DA0EF3AD}" srcOrd="8" destOrd="0" presId="urn:microsoft.com/office/officeart/2005/8/layout/vList2"/>
    <dgm:cxn modelId="{A82E57D8-FC15-4452-B93A-E98EE47C6141}" type="presParOf" srcId="{0FBC4A62-C3D9-4698-A24E-8CB2CECCE7D5}" destId="{99BE9816-382C-483A-B434-08C6C832B2DD}" srcOrd="9" destOrd="0" presId="urn:microsoft.com/office/officeart/2005/8/layout/vList2"/>
    <dgm:cxn modelId="{AD362189-AF1C-45FF-B1CD-C65E91B642AE}"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0058DFF-7AB0-478A-B51E-D7CB4157B0CA}">
      <dgm:prSet phldrT="[Texto]"/>
      <dgm:spPr/>
      <dgm:t>
        <a:bodyPr/>
        <a:lstStyle/>
        <a:p>
          <a:r>
            <a:rPr lang="pl-PL" dirty="0"/>
            <a:t>Jaka funkcja, czynność lub aktywność podlega ocenie</a:t>
          </a:r>
          <a:r>
            <a:rPr lang="en-GB" dirty="0"/>
            <a:t>. </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pl-PL" dirty="0"/>
            <a:t>Raport</a:t>
          </a:r>
          <a:endParaRPr lang="en-US" dirty="0"/>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pl-PL" dirty="0"/>
            <a:t>Na jakiej technice pomiarowej opiera się ocena</a:t>
          </a:r>
          <a:r>
            <a:rPr lang="en-GB" dirty="0"/>
            <a:t>. </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a:t>Proto</a:t>
          </a:r>
          <a:r>
            <a:rPr lang="pl-PL" dirty="0"/>
            <a:t>kół</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pl-PL" dirty="0"/>
            <a:t>Wyniki</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pl-PL" dirty="0"/>
            <a:t>Kryteria dla poprawnej interpretacji</a:t>
          </a:r>
          <a:r>
            <a:rPr lang="en-GB" dirty="0"/>
            <a:t>.</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64805F30-3A66-4057-9537-121FB864E768}" srcId="{D32F4B9A-BFA0-4CD7-A80E-A202D7723484}" destId="{F0058DFF-7AB0-478A-B51E-D7CB4157B0CA}" srcOrd="0" destOrd="0" parTransId="{35A33FE9-6130-419E-9854-C20727FBBC79}" sibTransId="{21DCE866-6BF3-4B83-B7B4-E5D435D98EF5}"/>
    <dgm:cxn modelId="{5325563A-1F42-4AF1-ADFF-94153808D4CE}" type="presOf" srcId="{F0058DFF-7AB0-478A-B51E-D7CB4157B0CA}" destId="{16EDD455-F9B6-431E-A9E8-6FE70515EF7A}"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05B08667-E192-4CEF-908F-BF38641F12C4}" type="presOf" srcId="{6C2D2180-0267-43B4-B8F4-4BACD020582E}" destId="{08101449-6B52-44E8-B6BE-1496E49AD159}" srcOrd="0" destOrd="0" presId="urn:microsoft.com/office/officeart/2005/8/layout/vList2"/>
    <dgm:cxn modelId="{D1F3C977-57B2-4271-94FB-7819FF533BCD}" type="presOf" srcId="{602588A6-8A9E-4003-9412-F5FD2F5CC0D3}" destId="{B472EF52-5E52-4372-82DD-FA86091BF364}"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5115EE7B-B3C0-4313-977B-340204C5CAF6}" type="presOf" srcId="{67E50472-BDE8-49A3-8656-396BFA26DE4F}" destId="{7A8DAAD2-1400-4BFF-99AF-AC757D96BA0B}" srcOrd="0" destOrd="0" presId="urn:microsoft.com/office/officeart/2005/8/layout/vList2"/>
    <dgm:cxn modelId="{95D8CF93-0F06-4BAE-8A50-CCC4A3380CB7}" srcId="{D32F4B9A-BFA0-4CD7-A80E-A202D7723484}" destId="{64C2EAEF-6163-4D6A-8B63-ED634811843F}" srcOrd="1" destOrd="0" parTransId="{19E1F03D-60C4-41C5-BAED-104FAFAAE024}" sibTransId="{D4B30C34-FA4C-446A-9F6A-B20698C482FF}"/>
    <dgm:cxn modelId="{6F6488BE-DB18-48BA-89A9-4DA0E7CB5029}" type="presOf" srcId="{EF314A38-0B51-427A-8DBE-74755B7D7A5D}" destId="{0F537087-922C-4EAD-BE96-A9E0DA0EF3AD}" srcOrd="0" destOrd="0" presId="urn:microsoft.com/office/officeart/2005/8/layout/vList2"/>
    <dgm:cxn modelId="{37DF3DC5-979B-4714-9E06-7F27E4CFF5EA}" type="presOf" srcId="{D32F4B9A-BFA0-4CD7-A80E-A202D7723484}" destId="{0FBC4A62-C3D9-4698-A24E-8CB2CECCE7D5}"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70B88EEE-1D6A-4007-8C86-8B9A0DF2D5F8}" type="presOf" srcId="{64C2EAEF-6163-4D6A-8B63-ED634811843F}" destId="{89660B13-D46F-4902-85A7-BB662F571EA0}" srcOrd="0" destOrd="0" presId="urn:microsoft.com/office/officeart/2005/8/layout/vList2"/>
    <dgm:cxn modelId="{BBF49F3C-E817-405D-B153-AB5358C77BB7}" type="presParOf" srcId="{0FBC4A62-C3D9-4698-A24E-8CB2CECCE7D5}" destId="{16EDD455-F9B6-431E-A9E8-6FE70515EF7A}" srcOrd="0" destOrd="0" presId="urn:microsoft.com/office/officeart/2005/8/layout/vList2"/>
    <dgm:cxn modelId="{B634A664-296C-4FFD-8B1D-07711D07A112}" type="presParOf" srcId="{0FBC4A62-C3D9-4698-A24E-8CB2CECCE7D5}" destId="{4F649831-1E12-4D2D-BFA2-135EB90A51EB}" srcOrd="1" destOrd="0" presId="urn:microsoft.com/office/officeart/2005/8/layout/vList2"/>
    <dgm:cxn modelId="{FE6E285D-DAF6-4C5E-967D-251A7CD4E4AE}" type="presParOf" srcId="{0FBC4A62-C3D9-4698-A24E-8CB2CECCE7D5}" destId="{89660B13-D46F-4902-85A7-BB662F571EA0}" srcOrd="2" destOrd="0" presId="urn:microsoft.com/office/officeart/2005/8/layout/vList2"/>
    <dgm:cxn modelId="{04B3083A-677B-4219-AB87-73596CC6A90C}" type="presParOf" srcId="{0FBC4A62-C3D9-4698-A24E-8CB2CECCE7D5}" destId="{B7835F24-4C98-4402-9789-2006C543D1CB}" srcOrd="3" destOrd="0" presId="urn:microsoft.com/office/officeart/2005/8/layout/vList2"/>
    <dgm:cxn modelId="{743DFADE-F014-43FA-94E9-D83C7243F522}" type="presParOf" srcId="{0FBC4A62-C3D9-4698-A24E-8CB2CECCE7D5}" destId="{08101449-6B52-44E8-B6BE-1496E49AD159}" srcOrd="4" destOrd="0" presId="urn:microsoft.com/office/officeart/2005/8/layout/vList2"/>
    <dgm:cxn modelId="{A2BFF3C5-10DC-47BB-94D4-70D66650FD2F}" type="presParOf" srcId="{0FBC4A62-C3D9-4698-A24E-8CB2CECCE7D5}" destId="{E5CE76EE-D86C-4A9D-AE80-80E0AD985D80}" srcOrd="5" destOrd="0" presId="urn:microsoft.com/office/officeart/2005/8/layout/vList2"/>
    <dgm:cxn modelId="{3D0EE99A-E46E-4753-AD73-BDD2727C2270}" type="presParOf" srcId="{0FBC4A62-C3D9-4698-A24E-8CB2CECCE7D5}" destId="{B472EF52-5E52-4372-82DD-FA86091BF364}" srcOrd="6" destOrd="0" presId="urn:microsoft.com/office/officeart/2005/8/layout/vList2"/>
    <dgm:cxn modelId="{E7594340-31EF-40F5-9B61-06CDFC5D5728}" type="presParOf" srcId="{0FBC4A62-C3D9-4698-A24E-8CB2CECCE7D5}" destId="{21F5425A-AB47-417A-8071-8357FFFF68E8}" srcOrd="7" destOrd="0" presId="urn:microsoft.com/office/officeart/2005/8/layout/vList2"/>
    <dgm:cxn modelId="{CCA3FF0B-4E22-4DD7-83EF-B6B35FD89E99}" type="presParOf" srcId="{0FBC4A62-C3D9-4698-A24E-8CB2CECCE7D5}" destId="{0F537087-922C-4EAD-BE96-A9E0DA0EF3AD}" srcOrd="8" destOrd="0" presId="urn:microsoft.com/office/officeart/2005/8/layout/vList2"/>
    <dgm:cxn modelId="{7069F3F9-E6B2-4CDE-864B-AE69246D6F2B}" type="presParOf" srcId="{0FBC4A62-C3D9-4698-A24E-8CB2CECCE7D5}" destId="{99BE9816-382C-483A-B434-08C6C832B2DD}" srcOrd="9" destOrd="0" presId="urn:microsoft.com/office/officeart/2005/8/layout/vList2"/>
    <dgm:cxn modelId="{7F57F85B-783C-42D9-957C-D36F40799399}"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F0058DFF-7AB0-478A-B51E-D7CB4157B0CA}">
      <dgm:prSet phldrT="[Texto]">
        <dgm:style>
          <a:lnRef idx="2">
            <a:schemeClr val="accent2"/>
          </a:lnRef>
          <a:fillRef idx="1">
            <a:schemeClr val="lt1"/>
          </a:fillRef>
          <a:effectRef idx="0">
            <a:schemeClr val="accent2"/>
          </a:effectRef>
          <a:fontRef idx="minor">
            <a:schemeClr val="dk1"/>
          </a:fontRef>
        </dgm:style>
      </dgm:prSet>
      <dgm:spPr/>
      <dgm:t>
        <a:bodyPr/>
        <a:lstStyle/>
        <a:p>
          <a:r>
            <a:rPr lang="pl-PL" dirty="0"/>
            <a:t>Siła ręki</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pl-PL" dirty="0"/>
            <a:t>Podsumowanie powyższych punktów</a:t>
          </a:r>
          <a:endParaRPr lang="en-US" dirty="0"/>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pl-PL" dirty="0"/>
            <a:t>Ręczny dynamometr</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pl-PL" dirty="0">
              <a:solidFill>
                <a:schemeClr val="tx1"/>
              </a:solidFill>
              <a:effectLst/>
              <a:ea typeface="+mn-ea"/>
              <a:cs typeface="+mn-cs"/>
            </a:rPr>
            <a:t>Maksymalna siła ręki w ciągu 1 sekundy</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pl-PL" dirty="0">
              <a:solidFill>
                <a:schemeClr val="tx1"/>
              </a:solidFill>
              <a:effectLst/>
              <a:latin typeface="Gill Sans" charset="0"/>
              <a:ea typeface="+mn-ea"/>
              <a:cs typeface="+mn-cs"/>
            </a:rPr>
            <a:t>Maksymalna siła w Niutonach</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pl-PL" dirty="0"/>
            <a:t>Dane normalne</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C64B7263-FF41-4874-BA53-5B781FD2B606}" type="presOf" srcId="{67E50472-BDE8-49A3-8656-396BFA26DE4F}" destId="{7A8DAAD2-1400-4BFF-99AF-AC757D96BA0B}"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E69AB552-69AE-4B44-8EE6-94704198D539}" type="presOf" srcId="{EF314A38-0B51-427A-8DBE-74755B7D7A5D}" destId="{0F537087-922C-4EAD-BE96-A9E0DA0EF3AD}"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 modelId="{9B617EF3-61BF-4E3A-B239-85E6F1C2746D}" type="presParOf" srcId="{0FBC4A62-C3D9-4698-A24E-8CB2CECCE7D5}" destId="{21F5425A-AB47-417A-8071-8357FFFF68E8}" srcOrd="7" destOrd="0" presId="urn:microsoft.com/office/officeart/2005/8/layout/vList2"/>
    <dgm:cxn modelId="{4D9E6518-4E4F-4C0D-92D2-5A2DDADE7A8E}" type="presParOf" srcId="{0FBC4A62-C3D9-4698-A24E-8CB2CECCE7D5}" destId="{0F537087-922C-4EAD-BE96-A9E0DA0EF3AD}" srcOrd="8" destOrd="0" presId="urn:microsoft.com/office/officeart/2005/8/layout/vList2"/>
    <dgm:cxn modelId="{A82E57D8-FC15-4452-B93A-E98EE47C6141}" type="presParOf" srcId="{0FBC4A62-C3D9-4698-A24E-8CB2CECCE7D5}" destId="{99BE9816-382C-483A-B434-08C6C832B2DD}" srcOrd="9" destOrd="0" presId="urn:microsoft.com/office/officeart/2005/8/layout/vList2"/>
    <dgm:cxn modelId="{AD362189-AF1C-45FF-B1CD-C65E91B642AE}"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0058DFF-7AB0-478A-B51E-D7CB4157B0CA}">
      <dgm:prSet phldrT="[Texto]"/>
      <dgm:spPr/>
      <dgm:t>
        <a:bodyPr/>
        <a:lstStyle/>
        <a:p>
          <a:r>
            <a:rPr lang="pl-PL" dirty="0"/>
            <a:t>Jaka funkcja, czynność lub aktywność podlega ocenie</a:t>
          </a:r>
          <a:r>
            <a:rPr lang="en-GB" dirty="0"/>
            <a:t>. </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7E50472-BDE8-49A3-8656-396BFA26DE4F}">
      <dgm:prSet phldrT="[Texto]"/>
      <dgm:spPr/>
      <dgm:t>
        <a:bodyPr/>
        <a:lstStyle/>
        <a:p>
          <a:r>
            <a:rPr lang="pl-PL" dirty="0"/>
            <a:t>Raport</a:t>
          </a:r>
          <a:endParaRPr lang="en-US" dirty="0"/>
        </a:p>
      </dgm:t>
    </dgm:pt>
    <dgm:pt modelId="{50A6D984-885A-4406-BA1A-81595F0B08B1}" type="parTrans" cxnId="{0289E344-1033-4A12-B3D8-B9E0C282DC80}">
      <dgm:prSet/>
      <dgm:spPr/>
      <dgm:t>
        <a:bodyPr/>
        <a:lstStyle/>
        <a:p>
          <a:endParaRPr lang="en-US"/>
        </a:p>
      </dgm:t>
    </dgm:pt>
    <dgm:pt modelId="{0A46C9F2-021C-4D6C-87A0-DBA4A0CEE713}" type="sibTrans" cxnId="{0289E344-1033-4A12-B3D8-B9E0C282DC80}">
      <dgm:prSet/>
      <dgm:spPr/>
      <dgm:t>
        <a:bodyPr/>
        <a:lstStyle/>
        <a:p>
          <a:endParaRPr lang="en-US"/>
        </a:p>
      </dgm:t>
    </dgm:pt>
    <dgm:pt modelId="{64C2EAEF-6163-4D6A-8B63-ED634811843F}">
      <dgm:prSet/>
      <dgm:spPr/>
      <dgm:t>
        <a:bodyPr/>
        <a:lstStyle/>
        <a:p>
          <a:r>
            <a:rPr lang="pl-PL" dirty="0"/>
            <a:t>Na jakiej technice pomiarowej opiera się ocena</a:t>
          </a:r>
          <a:r>
            <a:rPr lang="en-GB" dirty="0"/>
            <a:t>. </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en-GB" dirty="0"/>
            <a:t>Proto</a:t>
          </a:r>
          <a:r>
            <a:rPr lang="pl-PL" dirty="0"/>
            <a:t>kół</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pl-PL" dirty="0"/>
            <a:t>Wyniki</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EF314A38-0B51-427A-8DBE-74755B7D7A5D}">
      <dgm:prSet/>
      <dgm:spPr/>
      <dgm:t>
        <a:bodyPr/>
        <a:lstStyle/>
        <a:p>
          <a:r>
            <a:rPr lang="pl-PL" dirty="0"/>
            <a:t>Kryteria dla poprawnej interpretacji</a:t>
          </a:r>
          <a:r>
            <a:rPr lang="en-GB" dirty="0"/>
            <a:t>.</a:t>
          </a:r>
          <a:endParaRPr lang="en-US" dirty="0"/>
        </a:p>
      </dgm:t>
    </dgm:pt>
    <dgm:pt modelId="{1998DBBB-3ECA-44E2-AC79-7553A10B8A28}" type="parTrans" cxnId="{4F964A59-2E0A-4B77-813B-1DE51CC713F5}">
      <dgm:prSet/>
      <dgm:spPr/>
      <dgm:t>
        <a:bodyPr/>
        <a:lstStyle/>
        <a:p>
          <a:endParaRPr lang="en-US"/>
        </a:p>
      </dgm:t>
    </dgm:pt>
    <dgm:pt modelId="{121D69CA-B8DB-4226-9EB0-B748C5B11D56}" type="sibTrans" cxnId="{4F964A59-2E0A-4B77-813B-1DE51CC713F5}">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6">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6">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6">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6">
        <dgm:presLayoutVars>
          <dgm:chMax val="0"/>
          <dgm:bulletEnabled val="1"/>
        </dgm:presLayoutVars>
      </dgm:prSet>
      <dgm:spPr/>
    </dgm:pt>
    <dgm:pt modelId="{21F5425A-AB47-417A-8071-8357FFFF68E8}" type="pres">
      <dgm:prSet presAssocID="{073027C6-E5F9-45BA-BEA1-1A06AF0B45CF}" presName="spacer" presStyleCnt="0"/>
      <dgm:spPr/>
    </dgm:pt>
    <dgm:pt modelId="{0F537087-922C-4EAD-BE96-A9E0DA0EF3AD}" type="pres">
      <dgm:prSet presAssocID="{EF314A38-0B51-427A-8DBE-74755B7D7A5D}" presName="parentText" presStyleLbl="node1" presStyleIdx="4" presStyleCnt="6">
        <dgm:presLayoutVars>
          <dgm:chMax val="0"/>
          <dgm:bulletEnabled val="1"/>
        </dgm:presLayoutVars>
      </dgm:prSet>
      <dgm:spPr/>
    </dgm:pt>
    <dgm:pt modelId="{99BE9816-382C-483A-B434-08C6C832B2DD}" type="pres">
      <dgm:prSet presAssocID="{121D69CA-B8DB-4226-9EB0-B748C5B11D56}" presName="spacer" presStyleCnt="0"/>
      <dgm:spPr/>
    </dgm:pt>
    <dgm:pt modelId="{7A8DAAD2-1400-4BFF-99AF-AC757D96BA0B}" type="pres">
      <dgm:prSet presAssocID="{67E50472-BDE8-49A3-8656-396BFA26DE4F}" presName="parentText" presStyleLbl="node1" presStyleIdx="5" presStyleCnt="6">
        <dgm:presLayoutVars>
          <dgm:chMax val="0"/>
          <dgm:bulletEnabled val="1"/>
        </dgm:presLayoutVars>
      </dgm:prSet>
      <dgm:spPr/>
    </dgm:pt>
  </dgm:ptLst>
  <dgm:cxnLst>
    <dgm:cxn modelId="{64805F30-3A66-4057-9537-121FB864E768}" srcId="{D32F4B9A-BFA0-4CD7-A80E-A202D7723484}" destId="{F0058DFF-7AB0-478A-B51E-D7CB4157B0CA}" srcOrd="0" destOrd="0" parTransId="{35A33FE9-6130-419E-9854-C20727FBBC79}" sibTransId="{21DCE866-6BF3-4B83-B7B4-E5D435D98EF5}"/>
    <dgm:cxn modelId="{EEF0CC31-4CE2-4C07-AE7F-DCAF0B3B7259}" type="presOf" srcId="{6C2D2180-0267-43B4-B8F4-4BACD020582E}" destId="{08101449-6B52-44E8-B6BE-1496E49AD159}" srcOrd="0" destOrd="0" presId="urn:microsoft.com/office/officeart/2005/8/layout/vList2"/>
    <dgm:cxn modelId="{BA475833-69E6-464C-86D8-731DCD354B98}" type="presOf" srcId="{64C2EAEF-6163-4D6A-8B63-ED634811843F}" destId="{89660B13-D46F-4902-85A7-BB662F571EA0}" srcOrd="0" destOrd="0" presId="urn:microsoft.com/office/officeart/2005/8/layout/vList2"/>
    <dgm:cxn modelId="{5C338542-4970-453A-975C-D6EAB0C1BACD}" type="presOf" srcId="{602588A6-8A9E-4003-9412-F5FD2F5CC0D3}" destId="{B472EF52-5E52-4372-82DD-FA86091BF364}" srcOrd="0" destOrd="0" presId="urn:microsoft.com/office/officeart/2005/8/layout/vList2"/>
    <dgm:cxn modelId="{0289E344-1033-4A12-B3D8-B9E0C282DC80}" srcId="{D32F4B9A-BFA0-4CD7-A80E-A202D7723484}" destId="{67E50472-BDE8-49A3-8656-396BFA26DE4F}" srcOrd="5" destOrd="0" parTransId="{50A6D984-885A-4406-BA1A-81595F0B08B1}" sibTransId="{0A46C9F2-021C-4D6C-87A0-DBA4A0CEE713}"/>
    <dgm:cxn modelId="{39BC7245-F8E5-44E9-8B03-5E74101DB92B}" type="presOf" srcId="{EF314A38-0B51-427A-8DBE-74755B7D7A5D}" destId="{0F537087-922C-4EAD-BE96-A9E0DA0EF3AD}" srcOrd="0" destOrd="0" presId="urn:microsoft.com/office/officeart/2005/8/layout/vList2"/>
    <dgm:cxn modelId="{044D434A-C97F-4A90-8AB7-2D9E6840D3BE}" type="presOf" srcId="{67E50472-BDE8-49A3-8656-396BFA26DE4F}" destId="{7A8DAAD2-1400-4BFF-99AF-AC757D96BA0B}" srcOrd="0" destOrd="0" presId="urn:microsoft.com/office/officeart/2005/8/layout/vList2"/>
    <dgm:cxn modelId="{4F964A59-2E0A-4B77-813B-1DE51CC713F5}" srcId="{D32F4B9A-BFA0-4CD7-A80E-A202D7723484}" destId="{EF314A38-0B51-427A-8DBE-74755B7D7A5D}" srcOrd="4" destOrd="0" parTransId="{1998DBBB-3ECA-44E2-AC79-7553A10B8A28}" sibTransId="{121D69CA-B8DB-4226-9EB0-B748C5B11D56}"/>
    <dgm:cxn modelId="{D5721B81-2C17-421F-A9CB-2FDEA094692A}" type="presOf" srcId="{D32F4B9A-BFA0-4CD7-A80E-A202D7723484}" destId="{0FBC4A62-C3D9-4698-A24E-8CB2CECCE7D5}" srcOrd="0" destOrd="0" presId="urn:microsoft.com/office/officeart/2005/8/layout/vList2"/>
    <dgm:cxn modelId="{95D8CF93-0F06-4BAE-8A50-CCC4A3380CB7}" srcId="{D32F4B9A-BFA0-4CD7-A80E-A202D7723484}" destId="{64C2EAEF-6163-4D6A-8B63-ED634811843F}" srcOrd="1" destOrd="0" parTransId="{19E1F03D-60C4-41C5-BAED-104FAFAAE024}" sibTransId="{D4B30C34-FA4C-446A-9F6A-B20698C482FF}"/>
    <dgm:cxn modelId="{42C9B8C5-73E0-47C1-A117-5C5BE48CB1F0}" srcId="{D32F4B9A-BFA0-4CD7-A80E-A202D7723484}" destId="{602588A6-8A9E-4003-9412-F5FD2F5CC0D3}" srcOrd="3" destOrd="0" parTransId="{42BE1776-B6ED-4A2B-97AA-5C4295431669}" sibTransId="{073027C6-E5F9-45BA-BEA1-1A06AF0B45CF}"/>
    <dgm:cxn modelId="{CB95BCD5-64FE-4AF3-BE48-12CA9FD29046}" type="presOf" srcId="{F0058DFF-7AB0-478A-B51E-D7CB4157B0CA}" destId="{16EDD455-F9B6-431E-A9E8-6FE70515EF7A}" srcOrd="0" destOrd="0" presId="urn:microsoft.com/office/officeart/2005/8/layout/vList2"/>
    <dgm:cxn modelId="{B8C450D8-95CA-483F-934D-CB48F580DAD1}" srcId="{D32F4B9A-BFA0-4CD7-A80E-A202D7723484}" destId="{6C2D2180-0267-43B4-B8F4-4BACD020582E}" srcOrd="2" destOrd="0" parTransId="{5C279DD8-FA73-4A81-B19E-921AA6889D3B}" sibTransId="{CB0B3458-FB02-4ED7-B3A3-7F8B705B862F}"/>
    <dgm:cxn modelId="{AE4CFB59-55AF-4940-99E7-964E10D3D329}" type="presParOf" srcId="{0FBC4A62-C3D9-4698-A24E-8CB2CECCE7D5}" destId="{16EDD455-F9B6-431E-A9E8-6FE70515EF7A}" srcOrd="0" destOrd="0" presId="urn:microsoft.com/office/officeart/2005/8/layout/vList2"/>
    <dgm:cxn modelId="{DAECD97E-C079-4EFF-AB2B-11F325CEC5FB}" type="presParOf" srcId="{0FBC4A62-C3D9-4698-A24E-8CB2CECCE7D5}" destId="{4F649831-1E12-4D2D-BFA2-135EB90A51EB}" srcOrd="1" destOrd="0" presId="urn:microsoft.com/office/officeart/2005/8/layout/vList2"/>
    <dgm:cxn modelId="{F219B68E-798A-48E9-B9B9-BFA09D99B559}" type="presParOf" srcId="{0FBC4A62-C3D9-4698-A24E-8CB2CECCE7D5}" destId="{89660B13-D46F-4902-85A7-BB662F571EA0}" srcOrd="2" destOrd="0" presId="urn:microsoft.com/office/officeart/2005/8/layout/vList2"/>
    <dgm:cxn modelId="{B9F2E9F1-7221-463A-884C-DEA45796CA35}" type="presParOf" srcId="{0FBC4A62-C3D9-4698-A24E-8CB2CECCE7D5}" destId="{B7835F24-4C98-4402-9789-2006C543D1CB}" srcOrd="3" destOrd="0" presId="urn:microsoft.com/office/officeart/2005/8/layout/vList2"/>
    <dgm:cxn modelId="{2C420AFE-6CDC-4369-8E6B-56BC7CD48352}" type="presParOf" srcId="{0FBC4A62-C3D9-4698-A24E-8CB2CECCE7D5}" destId="{08101449-6B52-44E8-B6BE-1496E49AD159}" srcOrd="4" destOrd="0" presId="urn:microsoft.com/office/officeart/2005/8/layout/vList2"/>
    <dgm:cxn modelId="{10CAD1FD-5CB4-4C84-AEAF-733D54C5DB64}" type="presParOf" srcId="{0FBC4A62-C3D9-4698-A24E-8CB2CECCE7D5}" destId="{E5CE76EE-D86C-4A9D-AE80-80E0AD985D80}" srcOrd="5" destOrd="0" presId="urn:microsoft.com/office/officeart/2005/8/layout/vList2"/>
    <dgm:cxn modelId="{70FAF3AC-82E0-4ED9-97D6-01A1FDE84091}" type="presParOf" srcId="{0FBC4A62-C3D9-4698-A24E-8CB2CECCE7D5}" destId="{B472EF52-5E52-4372-82DD-FA86091BF364}" srcOrd="6" destOrd="0" presId="urn:microsoft.com/office/officeart/2005/8/layout/vList2"/>
    <dgm:cxn modelId="{0E3EC825-C686-4804-B8D7-D5591808EB45}" type="presParOf" srcId="{0FBC4A62-C3D9-4698-A24E-8CB2CECCE7D5}" destId="{21F5425A-AB47-417A-8071-8357FFFF68E8}" srcOrd="7" destOrd="0" presId="urn:microsoft.com/office/officeart/2005/8/layout/vList2"/>
    <dgm:cxn modelId="{56DCCEC3-1394-4333-88AF-9DBEC238129A}" type="presParOf" srcId="{0FBC4A62-C3D9-4698-A24E-8CB2CECCE7D5}" destId="{0F537087-922C-4EAD-BE96-A9E0DA0EF3AD}" srcOrd="8" destOrd="0" presId="urn:microsoft.com/office/officeart/2005/8/layout/vList2"/>
    <dgm:cxn modelId="{49253156-FA82-45FF-BCDE-61EE9822CDF8}" type="presParOf" srcId="{0FBC4A62-C3D9-4698-A24E-8CB2CECCE7D5}" destId="{99BE9816-382C-483A-B434-08C6C832B2DD}" srcOrd="9" destOrd="0" presId="urn:microsoft.com/office/officeart/2005/8/layout/vList2"/>
    <dgm:cxn modelId="{5073F65E-1DD9-4D8A-8C0F-042F71F15A32}" type="presParOf" srcId="{0FBC4A62-C3D9-4698-A24E-8CB2CECCE7D5}" destId="{7A8DAAD2-1400-4BFF-99AF-AC757D96BA0B}" srcOrd="1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2F4B9A-BFA0-4CD7-A80E-A202D7723484}" type="doc">
      <dgm:prSet loTypeId="urn:microsoft.com/office/officeart/2005/8/layout/vList2" loCatId="list" qsTypeId="urn:microsoft.com/office/officeart/2005/8/quickstyle/simple2" qsCatId="simple" csTypeId="urn:microsoft.com/office/officeart/2005/8/colors/accent5_1" csCatId="accent5" phldr="1"/>
      <dgm:spPr/>
      <dgm:t>
        <a:bodyPr/>
        <a:lstStyle/>
        <a:p>
          <a:endParaRPr lang="en-US"/>
        </a:p>
      </dgm:t>
    </dgm:pt>
    <dgm:pt modelId="{F0058DFF-7AB0-478A-B51E-D7CB4157B0CA}">
      <dgm:prSet phldrT="[Texto]"/>
      <dgm:spPr/>
      <dgm:t>
        <a:bodyPr/>
        <a:lstStyle/>
        <a:p>
          <a:r>
            <a:rPr lang="pl-PL" dirty="0">
              <a:solidFill>
                <a:schemeClr val="tx1"/>
              </a:solidFill>
              <a:effectLst/>
              <a:ea typeface="+mn-ea"/>
              <a:cs typeface="+mn-cs"/>
            </a:rPr>
            <a:t>Ocena czynności życia codziennego</a:t>
          </a:r>
          <a:endParaRPr lang="en-US" dirty="0"/>
        </a:p>
      </dgm:t>
    </dgm:pt>
    <dgm:pt modelId="{35A33FE9-6130-419E-9854-C20727FBBC79}" type="parTrans" cxnId="{64805F30-3A66-4057-9537-121FB864E768}">
      <dgm:prSet/>
      <dgm:spPr/>
      <dgm:t>
        <a:bodyPr/>
        <a:lstStyle/>
        <a:p>
          <a:endParaRPr lang="en-US"/>
        </a:p>
      </dgm:t>
    </dgm:pt>
    <dgm:pt modelId="{21DCE866-6BF3-4B83-B7B4-E5D435D98EF5}" type="sibTrans" cxnId="{64805F30-3A66-4057-9537-121FB864E768}">
      <dgm:prSet/>
      <dgm:spPr/>
      <dgm:t>
        <a:bodyPr/>
        <a:lstStyle/>
        <a:p>
          <a:endParaRPr lang="en-US"/>
        </a:p>
      </dgm:t>
    </dgm:pt>
    <dgm:pt modelId="{64C2EAEF-6163-4D6A-8B63-ED634811843F}">
      <dgm:prSet/>
      <dgm:spPr/>
      <dgm:t>
        <a:bodyPr/>
        <a:lstStyle/>
        <a:p>
          <a:r>
            <a:rPr lang="pl-PL" dirty="0">
              <a:solidFill>
                <a:schemeClr val="tx1"/>
              </a:solidFill>
              <a:effectLst/>
              <a:ea typeface="+mn-ea"/>
              <a:cs typeface="+mn-cs"/>
            </a:rPr>
            <a:t>Ocena funkcji równowagi</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pl-PL" dirty="0">
              <a:solidFill>
                <a:schemeClr val="tx1"/>
              </a:solidFill>
              <a:effectLst/>
              <a:ea typeface="+mn-ea"/>
              <a:cs typeface="+mn-cs"/>
            </a:rPr>
            <a:t>Ocena ruchomości w kończynach górnych, dolnych i kręgosłupie</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pl-PL" dirty="0">
              <a:solidFill>
                <a:schemeClr val="tx1"/>
              </a:solidFill>
              <a:effectLst/>
              <a:ea typeface="+mn-ea"/>
              <a:cs typeface="+mn-cs"/>
            </a:rPr>
            <a:t>Ocena siły w kończynach górnych, dolnych i kręgosłupie</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0FBC4A62-C3D9-4698-A24E-8CB2CECCE7D5}" type="pres">
      <dgm:prSet presAssocID="{D32F4B9A-BFA0-4CD7-A80E-A202D7723484}" presName="linear" presStyleCnt="0">
        <dgm:presLayoutVars>
          <dgm:animLvl val="lvl"/>
          <dgm:resizeHandles val="exact"/>
        </dgm:presLayoutVars>
      </dgm:prSet>
      <dgm:spPr/>
    </dgm:pt>
    <dgm:pt modelId="{16EDD455-F9B6-431E-A9E8-6FE70515EF7A}" type="pres">
      <dgm:prSet presAssocID="{F0058DFF-7AB0-478A-B51E-D7CB4157B0CA}" presName="parentText" presStyleLbl="node1" presStyleIdx="0" presStyleCnt="4">
        <dgm:presLayoutVars>
          <dgm:chMax val="0"/>
          <dgm:bulletEnabled val="1"/>
        </dgm:presLayoutVars>
      </dgm:prSet>
      <dgm:spPr/>
    </dgm:pt>
    <dgm:pt modelId="{4F649831-1E12-4D2D-BFA2-135EB90A51EB}" type="pres">
      <dgm:prSet presAssocID="{21DCE866-6BF3-4B83-B7B4-E5D435D98EF5}" presName="spacer" presStyleCnt="0"/>
      <dgm:spPr/>
    </dgm:pt>
    <dgm:pt modelId="{89660B13-D46F-4902-85A7-BB662F571EA0}" type="pres">
      <dgm:prSet presAssocID="{64C2EAEF-6163-4D6A-8B63-ED634811843F}" presName="parentText" presStyleLbl="node1" presStyleIdx="1" presStyleCnt="4">
        <dgm:presLayoutVars>
          <dgm:chMax val="0"/>
          <dgm:bulletEnabled val="1"/>
        </dgm:presLayoutVars>
      </dgm:prSet>
      <dgm:spPr/>
    </dgm:pt>
    <dgm:pt modelId="{B7835F24-4C98-4402-9789-2006C543D1CB}" type="pres">
      <dgm:prSet presAssocID="{D4B30C34-FA4C-446A-9F6A-B20698C482FF}" presName="spacer" presStyleCnt="0"/>
      <dgm:spPr/>
    </dgm:pt>
    <dgm:pt modelId="{08101449-6B52-44E8-B6BE-1496E49AD159}" type="pres">
      <dgm:prSet presAssocID="{6C2D2180-0267-43B4-B8F4-4BACD020582E}" presName="parentText" presStyleLbl="node1" presStyleIdx="2" presStyleCnt="4">
        <dgm:presLayoutVars>
          <dgm:chMax val="0"/>
          <dgm:bulletEnabled val="1"/>
        </dgm:presLayoutVars>
      </dgm:prSet>
      <dgm:spPr/>
    </dgm:pt>
    <dgm:pt modelId="{E5CE76EE-D86C-4A9D-AE80-80E0AD985D80}" type="pres">
      <dgm:prSet presAssocID="{CB0B3458-FB02-4ED7-B3A3-7F8B705B862F}" presName="spacer" presStyleCnt="0"/>
      <dgm:spPr/>
    </dgm:pt>
    <dgm:pt modelId="{B472EF52-5E52-4372-82DD-FA86091BF364}" type="pres">
      <dgm:prSet presAssocID="{602588A6-8A9E-4003-9412-F5FD2F5CC0D3}" presName="parentText" presStyleLbl="node1" presStyleIdx="3" presStyleCnt="4">
        <dgm:presLayoutVars>
          <dgm:chMax val="0"/>
          <dgm:bulletEnabled val="1"/>
        </dgm:presLayoutVars>
      </dgm:prSet>
      <dgm:spPr/>
    </dgm:pt>
  </dgm:ptLst>
  <dgm:cxnLst>
    <dgm:cxn modelId="{0A038012-596B-4B91-9A34-2A2A8409B7E2}" type="presOf" srcId="{64C2EAEF-6163-4D6A-8B63-ED634811843F}" destId="{89660B13-D46F-4902-85A7-BB662F571EA0}" srcOrd="0" destOrd="0" presId="urn:microsoft.com/office/officeart/2005/8/layout/vList2"/>
    <dgm:cxn modelId="{BBA1B72C-9F27-4BA1-8F24-1EE84024CD33}" type="presOf" srcId="{F0058DFF-7AB0-478A-B51E-D7CB4157B0CA}" destId="{16EDD455-F9B6-431E-A9E8-6FE70515EF7A}" srcOrd="0" destOrd="0" presId="urn:microsoft.com/office/officeart/2005/8/layout/vList2"/>
    <dgm:cxn modelId="{64805F30-3A66-4057-9537-121FB864E768}" srcId="{D32F4B9A-BFA0-4CD7-A80E-A202D7723484}" destId="{F0058DFF-7AB0-478A-B51E-D7CB4157B0CA}" srcOrd="0" destOrd="0" parTransId="{35A33FE9-6130-419E-9854-C20727FBBC79}" sibTransId="{21DCE866-6BF3-4B83-B7B4-E5D435D98EF5}"/>
    <dgm:cxn modelId="{DF2AD731-A46A-4957-A5B3-4CC00103C858}" type="presOf" srcId="{D32F4B9A-BFA0-4CD7-A80E-A202D7723484}" destId="{0FBC4A62-C3D9-4698-A24E-8CB2CECCE7D5}" srcOrd="0" destOrd="0" presId="urn:microsoft.com/office/officeart/2005/8/layout/vList2"/>
    <dgm:cxn modelId="{95D8CF93-0F06-4BAE-8A50-CCC4A3380CB7}" srcId="{D32F4B9A-BFA0-4CD7-A80E-A202D7723484}" destId="{64C2EAEF-6163-4D6A-8B63-ED634811843F}" srcOrd="1" destOrd="0" parTransId="{19E1F03D-60C4-41C5-BAED-104FAFAAE024}" sibTransId="{D4B30C34-FA4C-446A-9F6A-B20698C482FF}"/>
    <dgm:cxn modelId="{67CE0F9E-D712-459F-B879-F3CCE7F259BC}" type="presOf" srcId="{6C2D2180-0267-43B4-B8F4-4BACD020582E}" destId="{08101449-6B52-44E8-B6BE-1496E49AD159}" srcOrd="0" destOrd="0" presId="urn:microsoft.com/office/officeart/2005/8/layout/vList2"/>
    <dgm:cxn modelId="{95023AA9-FDFF-4B04-834E-FB7518A8A052}" type="presOf" srcId="{602588A6-8A9E-4003-9412-F5FD2F5CC0D3}" destId="{B472EF52-5E52-4372-82DD-FA86091BF364}" srcOrd="0" destOrd="0" presId="urn:microsoft.com/office/officeart/2005/8/layout/vList2"/>
    <dgm:cxn modelId="{42C9B8C5-73E0-47C1-A117-5C5BE48CB1F0}" srcId="{D32F4B9A-BFA0-4CD7-A80E-A202D7723484}" destId="{602588A6-8A9E-4003-9412-F5FD2F5CC0D3}" srcOrd="3" destOrd="0" parTransId="{42BE1776-B6ED-4A2B-97AA-5C4295431669}" sibTransId="{073027C6-E5F9-45BA-BEA1-1A06AF0B45CF}"/>
    <dgm:cxn modelId="{B8C450D8-95CA-483F-934D-CB48F580DAD1}" srcId="{D32F4B9A-BFA0-4CD7-A80E-A202D7723484}" destId="{6C2D2180-0267-43B4-B8F4-4BACD020582E}" srcOrd="2" destOrd="0" parTransId="{5C279DD8-FA73-4A81-B19E-921AA6889D3B}" sibTransId="{CB0B3458-FB02-4ED7-B3A3-7F8B705B862F}"/>
    <dgm:cxn modelId="{03BCFF16-F13C-477B-80B5-8AF7A71E1D2B}" type="presParOf" srcId="{0FBC4A62-C3D9-4698-A24E-8CB2CECCE7D5}" destId="{16EDD455-F9B6-431E-A9E8-6FE70515EF7A}" srcOrd="0" destOrd="0" presId="urn:microsoft.com/office/officeart/2005/8/layout/vList2"/>
    <dgm:cxn modelId="{BEC7A022-D445-494F-9DA5-C30F178BB0F9}" type="presParOf" srcId="{0FBC4A62-C3D9-4698-A24E-8CB2CECCE7D5}" destId="{4F649831-1E12-4D2D-BFA2-135EB90A51EB}" srcOrd="1" destOrd="0" presId="urn:microsoft.com/office/officeart/2005/8/layout/vList2"/>
    <dgm:cxn modelId="{106718FD-A0D8-4B11-B5FD-FB80A88736AE}" type="presParOf" srcId="{0FBC4A62-C3D9-4698-A24E-8CB2CECCE7D5}" destId="{89660B13-D46F-4902-85A7-BB662F571EA0}" srcOrd="2" destOrd="0" presId="urn:microsoft.com/office/officeart/2005/8/layout/vList2"/>
    <dgm:cxn modelId="{ABCB13BC-F84A-4CB9-B4B1-CA1218F3E301}" type="presParOf" srcId="{0FBC4A62-C3D9-4698-A24E-8CB2CECCE7D5}" destId="{B7835F24-4C98-4402-9789-2006C543D1CB}" srcOrd="3" destOrd="0" presId="urn:microsoft.com/office/officeart/2005/8/layout/vList2"/>
    <dgm:cxn modelId="{5AC3557B-7EAC-425C-A6ED-F66AC52BC2BF}" type="presParOf" srcId="{0FBC4A62-C3D9-4698-A24E-8CB2CECCE7D5}" destId="{08101449-6B52-44E8-B6BE-1496E49AD159}" srcOrd="4" destOrd="0" presId="urn:microsoft.com/office/officeart/2005/8/layout/vList2"/>
    <dgm:cxn modelId="{F0DF822D-E49B-4123-848C-D07868051A89}" type="presParOf" srcId="{0FBC4A62-C3D9-4698-A24E-8CB2CECCE7D5}" destId="{E5CE76EE-D86C-4A9D-AE80-80E0AD985D80}" srcOrd="5" destOrd="0" presId="urn:microsoft.com/office/officeart/2005/8/layout/vList2"/>
    <dgm:cxn modelId="{3DDD31E4-52B1-4C24-9E92-746CBB0F0176}" type="presParOf" srcId="{0FBC4A62-C3D9-4698-A24E-8CB2CECCE7D5}" destId="{B472EF52-5E52-4372-82DD-FA86091BF36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2F4B9A-BFA0-4CD7-A80E-A202D7723484}" type="doc">
      <dgm:prSet loTypeId="urn:microsoft.com/office/officeart/2005/8/layout/pList1" loCatId="list" qsTypeId="urn:microsoft.com/office/officeart/2005/8/quickstyle/simple2" qsCatId="simple" csTypeId="urn:microsoft.com/office/officeart/2005/8/colors/accent5_1" csCatId="accent5" phldr="1"/>
      <dgm:spPr/>
      <dgm:t>
        <a:bodyPr/>
        <a:lstStyle/>
        <a:p>
          <a:endParaRPr lang="en-US"/>
        </a:p>
      </dgm:t>
    </dgm:pt>
    <dgm:pt modelId="{64C2EAEF-6163-4D6A-8B63-ED634811843F}">
      <dgm:prSet/>
      <dgm:spPr/>
      <dgm:t>
        <a:bodyPr/>
        <a:lstStyle/>
        <a:p>
          <a:r>
            <a:rPr lang="pl-PL" dirty="0">
              <a:solidFill>
                <a:schemeClr val="tx1"/>
              </a:solidFill>
              <a:effectLst/>
              <a:latin typeface="Gill Sans" charset="0"/>
              <a:ea typeface="+mn-ea"/>
              <a:cs typeface="+mn-cs"/>
            </a:rPr>
            <a:t>Sport</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pl-PL" dirty="0">
              <a:solidFill>
                <a:schemeClr val="tx1"/>
              </a:solidFill>
              <a:effectLst/>
              <a:latin typeface="Gill Sans" charset="0"/>
              <a:ea typeface="+mn-ea"/>
              <a:cs typeface="+mn-cs"/>
            </a:rPr>
            <a:t>Ergonomia</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pl-PL" dirty="0">
              <a:solidFill>
                <a:schemeClr val="tx1"/>
              </a:solidFill>
              <a:effectLst/>
              <a:latin typeface="Gill Sans" charset="0"/>
              <a:ea typeface="+mn-ea"/>
              <a:cs typeface="+mn-cs"/>
            </a:rPr>
            <a:t>Badania</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5E79C370-344B-47B2-BF51-B7508028ADD0}" type="pres">
      <dgm:prSet presAssocID="{D32F4B9A-BFA0-4CD7-A80E-A202D7723484}" presName="Name0" presStyleCnt="0">
        <dgm:presLayoutVars>
          <dgm:dir/>
          <dgm:resizeHandles val="exact"/>
        </dgm:presLayoutVars>
      </dgm:prSet>
      <dgm:spPr/>
    </dgm:pt>
    <dgm:pt modelId="{1079D143-DB57-4000-AB54-9A4BF8BD6322}" type="pres">
      <dgm:prSet presAssocID="{64C2EAEF-6163-4D6A-8B63-ED634811843F}" presName="compNode" presStyleCnt="0"/>
      <dgm:spPr/>
    </dgm:pt>
    <dgm:pt modelId="{E031BFD8-D4E2-4757-9731-E2D2E4EBE87B}" type="pres">
      <dgm:prSet presAssocID="{64C2EAEF-6163-4D6A-8B63-ED634811843F}" presName="pictRect" presStyleLbl="node1" presStyleIdx="0" presStyleCnt="3"/>
      <dgm:spPr>
        <a:blipFill>
          <a:blip xmlns:r="http://schemas.openxmlformats.org/officeDocument/2006/relationships" r:embed="rId1"/>
          <a:srcRect/>
          <a:stretch>
            <a:fillRect t="-7000" b="-7000"/>
          </a:stretch>
        </a:blipFill>
      </dgm:spPr>
    </dgm:pt>
    <dgm:pt modelId="{8E884F79-664A-4D74-A982-6488F9E9EE5A}" type="pres">
      <dgm:prSet presAssocID="{64C2EAEF-6163-4D6A-8B63-ED634811843F}" presName="textRect" presStyleLbl="revTx" presStyleIdx="0" presStyleCnt="3">
        <dgm:presLayoutVars>
          <dgm:bulletEnabled val="1"/>
        </dgm:presLayoutVars>
      </dgm:prSet>
      <dgm:spPr/>
    </dgm:pt>
    <dgm:pt modelId="{BD16BF1A-C626-4D79-A54B-BAA0BC67A6D3}" type="pres">
      <dgm:prSet presAssocID="{D4B30C34-FA4C-446A-9F6A-B20698C482FF}" presName="sibTrans" presStyleLbl="sibTrans2D1" presStyleIdx="0" presStyleCnt="0"/>
      <dgm:spPr/>
    </dgm:pt>
    <dgm:pt modelId="{65040125-4376-4074-BF14-A2E4B37C793B}" type="pres">
      <dgm:prSet presAssocID="{6C2D2180-0267-43B4-B8F4-4BACD020582E}" presName="compNode" presStyleCnt="0"/>
      <dgm:spPr/>
    </dgm:pt>
    <dgm:pt modelId="{610A25C5-70E3-4F50-AD4E-AF3E79AF7F18}" type="pres">
      <dgm:prSet presAssocID="{6C2D2180-0267-43B4-B8F4-4BACD020582E}" presName="pictRect" presStyleLbl="node1" presStyleIdx="1" presStyleCnt="3"/>
      <dgm:spPr>
        <a:blipFill>
          <a:blip xmlns:r="http://schemas.openxmlformats.org/officeDocument/2006/relationships" r:embed="rId2"/>
          <a:srcRect/>
          <a:stretch>
            <a:fillRect t="-2000" b="-2000"/>
          </a:stretch>
        </a:blipFill>
      </dgm:spPr>
    </dgm:pt>
    <dgm:pt modelId="{463D8BE5-51E1-4327-A57E-4DFD83D1D880}" type="pres">
      <dgm:prSet presAssocID="{6C2D2180-0267-43B4-B8F4-4BACD020582E}" presName="textRect" presStyleLbl="revTx" presStyleIdx="1" presStyleCnt="3">
        <dgm:presLayoutVars>
          <dgm:bulletEnabled val="1"/>
        </dgm:presLayoutVars>
      </dgm:prSet>
      <dgm:spPr/>
    </dgm:pt>
    <dgm:pt modelId="{BB51199A-8899-4603-A10F-BE0BDAE47FA8}" type="pres">
      <dgm:prSet presAssocID="{CB0B3458-FB02-4ED7-B3A3-7F8B705B862F}" presName="sibTrans" presStyleLbl="sibTrans2D1" presStyleIdx="0" presStyleCnt="0"/>
      <dgm:spPr/>
    </dgm:pt>
    <dgm:pt modelId="{97008C0E-EB8C-4B44-A073-0CD119E12578}" type="pres">
      <dgm:prSet presAssocID="{602588A6-8A9E-4003-9412-F5FD2F5CC0D3}" presName="compNode" presStyleCnt="0"/>
      <dgm:spPr/>
    </dgm:pt>
    <dgm:pt modelId="{C6FAD779-C1FA-4FD1-AD01-64681AFF2EAA}" type="pres">
      <dgm:prSet presAssocID="{602588A6-8A9E-4003-9412-F5FD2F5CC0D3}" presName="pictRect" presStyleLbl="node1" presStyleIdx="2" presStyleCnt="3"/>
      <dgm:spPr>
        <a:blipFill>
          <a:blip xmlns:r="http://schemas.openxmlformats.org/officeDocument/2006/relationships" r:embed="rId3"/>
          <a:srcRect/>
          <a:stretch>
            <a:fillRect/>
          </a:stretch>
        </a:blipFill>
      </dgm:spPr>
    </dgm:pt>
    <dgm:pt modelId="{806E6D92-23F8-4759-8D22-19994116701B}" type="pres">
      <dgm:prSet presAssocID="{602588A6-8A9E-4003-9412-F5FD2F5CC0D3}" presName="textRect" presStyleLbl="revTx" presStyleIdx="2" presStyleCnt="3">
        <dgm:presLayoutVars>
          <dgm:bulletEnabled val="1"/>
        </dgm:presLayoutVars>
      </dgm:prSet>
      <dgm:spPr/>
    </dgm:pt>
  </dgm:ptLst>
  <dgm:cxnLst>
    <dgm:cxn modelId="{50596B0C-02A2-49A8-A0E0-A8CC06C54652}" type="presOf" srcId="{CB0B3458-FB02-4ED7-B3A3-7F8B705B862F}" destId="{BB51199A-8899-4603-A10F-BE0BDAE47FA8}" srcOrd="0" destOrd="0" presId="urn:microsoft.com/office/officeart/2005/8/layout/pList1"/>
    <dgm:cxn modelId="{8390081F-AA88-4C65-A29D-93E0DBFB90AB}" type="presOf" srcId="{6C2D2180-0267-43B4-B8F4-4BACD020582E}" destId="{463D8BE5-51E1-4327-A57E-4DFD83D1D880}" srcOrd="0" destOrd="0" presId="urn:microsoft.com/office/officeart/2005/8/layout/pList1"/>
    <dgm:cxn modelId="{ED5B3884-43D5-421F-ADA4-5F632E924330}" type="presOf" srcId="{D4B30C34-FA4C-446A-9F6A-B20698C482FF}" destId="{BD16BF1A-C626-4D79-A54B-BAA0BC67A6D3}" srcOrd="0" destOrd="0" presId="urn:microsoft.com/office/officeart/2005/8/layout/pList1"/>
    <dgm:cxn modelId="{95D8CF93-0F06-4BAE-8A50-CCC4A3380CB7}" srcId="{D32F4B9A-BFA0-4CD7-A80E-A202D7723484}" destId="{64C2EAEF-6163-4D6A-8B63-ED634811843F}" srcOrd="0" destOrd="0" parTransId="{19E1F03D-60C4-41C5-BAED-104FAFAAE024}" sibTransId="{D4B30C34-FA4C-446A-9F6A-B20698C482FF}"/>
    <dgm:cxn modelId="{42C9B8C5-73E0-47C1-A117-5C5BE48CB1F0}" srcId="{D32F4B9A-BFA0-4CD7-A80E-A202D7723484}" destId="{602588A6-8A9E-4003-9412-F5FD2F5CC0D3}" srcOrd="2" destOrd="0" parTransId="{42BE1776-B6ED-4A2B-97AA-5C4295431669}" sibTransId="{073027C6-E5F9-45BA-BEA1-1A06AF0B45CF}"/>
    <dgm:cxn modelId="{B8C450D8-95CA-483F-934D-CB48F580DAD1}" srcId="{D32F4B9A-BFA0-4CD7-A80E-A202D7723484}" destId="{6C2D2180-0267-43B4-B8F4-4BACD020582E}" srcOrd="1" destOrd="0" parTransId="{5C279DD8-FA73-4A81-B19E-921AA6889D3B}" sibTransId="{CB0B3458-FB02-4ED7-B3A3-7F8B705B862F}"/>
    <dgm:cxn modelId="{546296D9-F2A3-4E7C-922B-210D5EE9CD1B}" type="presOf" srcId="{602588A6-8A9E-4003-9412-F5FD2F5CC0D3}" destId="{806E6D92-23F8-4759-8D22-19994116701B}" srcOrd="0" destOrd="0" presId="urn:microsoft.com/office/officeart/2005/8/layout/pList1"/>
    <dgm:cxn modelId="{D99C68F0-5AD3-4B1F-BA59-19639C028F7D}" type="presOf" srcId="{64C2EAEF-6163-4D6A-8B63-ED634811843F}" destId="{8E884F79-664A-4D74-A982-6488F9E9EE5A}" srcOrd="0" destOrd="0" presId="urn:microsoft.com/office/officeart/2005/8/layout/pList1"/>
    <dgm:cxn modelId="{CA2259F4-AD47-483E-BF9C-CAA84C799FFE}" type="presOf" srcId="{D32F4B9A-BFA0-4CD7-A80E-A202D7723484}" destId="{5E79C370-344B-47B2-BF51-B7508028ADD0}" srcOrd="0" destOrd="0" presId="urn:microsoft.com/office/officeart/2005/8/layout/pList1"/>
    <dgm:cxn modelId="{201E8893-8E28-4F27-A670-6710E279B6BE}" type="presParOf" srcId="{5E79C370-344B-47B2-BF51-B7508028ADD0}" destId="{1079D143-DB57-4000-AB54-9A4BF8BD6322}" srcOrd="0" destOrd="0" presId="urn:microsoft.com/office/officeart/2005/8/layout/pList1"/>
    <dgm:cxn modelId="{700BB497-00C2-46A7-A39D-A4A5980DA405}" type="presParOf" srcId="{1079D143-DB57-4000-AB54-9A4BF8BD6322}" destId="{E031BFD8-D4E2-4757-9731-E2D2E4EBE87B}" srcOrd="0" destOrd="0" presId="urn:microsoft.com/office/officeart/2005/8/layout/pList1"/>
    <dgm:cxn modelId="{CCDDE8E5-0230-48BB-8E56-936C6C2510ED}" type="presParOf" srcId="{1079D143-DB57-4000-AB54-9A4BF8BD6322}" destId="{8E884F79-664A-4D74-A982-6488F9E9EE5A}" srcOrd="1" destOrd="0" presId="urn:microsoft.com/office/officeart/2005/8/layout/pList1"/>
    <dgm:cxn modelId="{BD871451-39BD-4290-93FB-DF43C92D3305}" type="presParOf" srcId="{5E79C370-344B-47B2-BF51-B7508028ADD0}" destId="{BD16BF1A-C626-4D79-A54B-BAA0BC67A6D3}" srcOrd="1" destOrd="0" presId="urn:microsoft.com/office/officeart/2005/8/layout/pList1"/>
    <dgm:cxn modelId="{33073CF2-2A07-402A-B0D3-35585574591E}" type="presParOf" srcId="{5E79C370-344B-47B2-BF51-B7508028ADD0}" destId="{65040125-4376-4074-BF14-A2E4B37C793B}" srcOrd="2" destOrd="0" presId="urn:microsoft.com/office/officeart/2005/8/layout/pList1"/>
    <dgm:cxn modelId="{6C98A404-6E59-4186-8EB9-4C410C4A4284}" type="presParOf" srcId="{65040125-4376-4074-BF14-A2E4B37C793B}" destId="{610A25C5-70E3-4F50-AD4E-AF3E79AF7F18}" srcOrd="0" destOrd="0" presId="urn:microsoft.com/office/officeart/2005/8/layout/pList1"/>
    <dgm:cxn modelId="{A717762C-6787-49CB-AEF5-1E2BB8BFC016}" type="presParOf" srcId="{65040125-4376-4074-BF14-A2E4B37C793B}" destId="{463D8BE5-51E1-4327-A57E-4DFD83D1D880}" srcOrd="1" destOrd="0" presId="urn:microsoft.com/office/officeart/2005/8/layout/pList1"/>
    <dgm:cxn modelId="{E1DA6DCE-18BF-44F6-9C33-AC5B7A4B46F5}" type="presParOf" srcId="{5E79C370-344B-47B2-BF51-B7508028ADD0}" destId="{BB51199A-8899-4603-A10F-BE0BDAE47FA8}" srcOrd="3" destOrd="0" presId="urn:microsoft.com/office/officeart/2005/8/layout/pList1"/>
    <dgm:cxn modelId="{3F9FB940-EE04-49B6-913A-0FE6A305DA32}" type="presParOf" srcId="{5E79C370-344B-47B2-BF51-B7508028ADD0}" destId="{97008C0E-EB8C-4B44-A073-0CD119E12578}" srcOrd="4" destOrd="0" presId="urn:microsoft.com/office/officeart/2005/8/layout/pList1"/>
    <dgm:cxn modelId="{F6AAA41C-4E8D-4F84-B97F-3A824913AA1B}" type="presParOf" srcId="{97008C0E-EB8C-4B44-A073-0CD119E12578}" destId="{C6FAD779-C1FA-4FD1-AD01-64681AFF2EAA}" srcOrd="0" destOrd="0" presId="urn:microsoft.com/office/officeart/2005/8/layout/pList1"/>
    <dgm:cxn modelId="{B0951C09-2A7E-4195-A445-7A1B58EC59F2}" type="presParOf" srcId="{97008C0E-EB8C-4B44-A073-0CD119E12578}" destId="{806E6D92-23F8-4759-8D22-19994116701B}"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32F4B9A-BFA0-4CD7-A80E-A202D7723484}" type="doc">
      <dgm:prSet loTypeId="urn:microsoft.com/office/officeart/2008/layout/VerticalCircleList" loCatId="list" qsTypeId="urn:microsoft.com/office/officeart/2005/8/quickstyle/simple2" qsCatId="simple" csTypeId="urn:microsoft.com/office/officeart/2005/8/colors/accent2_2" csCatId="accent2" phldr="1"/>
      <dgm:spPr/>
      <dgm:t>
        <a:bodyPr/>
        <a:lstStyle/>
        <a:p>
          <a:endParaRPr lang="en-US"/>
        </a:p>
      </dgm:t>
    </dgm:pt>
    <dgm:pt modelId="{64C2EAEF-6163-4D6A-8B63-ED634811843F}">
      <dgm:prSet/>
      <dgm:spPr/>
      <dgm:t>
        <a:bodyPr/>
        <a:lstStyle/>
        <a:p>
          <a:r>
            <a:rPr lang="pl-PL" dirty="0" err="1">
              <a:effectLst/>
              <a:latin typeface="Gill Sans" charset="0"/>
              <a:ea typeface="+mn-ea"/>
              <a:cs typeface="+mn-cs"/>
            </a:rPr>
            <a:t>Walidowalność</a:t>
          </a:r>
          <a:endParaRPr lang="en-US" dirty="0"/>
        </a:p>
      </dgm:t>
    </dgm:pt>
    <dgm:pt modelId="{19E1F03D-60C4-41C5-BAED-104FAFAAE024}" type="parTrans" cxnId="{95D8CF93-0F06-4BAE-8A50-CCC4A3380CB7}">
      <dgm:prSet/>
      <dgm:spPr/>
      <dgm:t>
        <a:bodyPr/>
        <a:lstStyle/>
        <a:p>
          <a:endParaRPr lang="en-US"/>
        </a:p>
      </dgm:t>
    </dgm:pt>
    <dgm:pt modelId="{D4B30C34-FA4C-446A-9F6A-B20698C482FF}" type="sibTrans" cxnId="{95D8CF93-0F06-4BAE-8A50-CCC4A3380CB7}">
      <dgm:prSet/>
      <dgm:spPr/>
      <dgm:t>
        <a:bodyPr/>
        <a:lstStyle/>
        <a:p>
          <a:endParaRPr lang="en-US"/>
        </a:p>
      </dgm:t>
    </dgm:pt>
    <dgm:pt modelId="{6C2D2180-0267-43B4-B8F4-4BACD020582E}">
      <dgm:prSet/>
      <dgm:spPr/>
      <dgm:t>
        <a:bodyPr/>
        <a:lstStyle/>
        <a:p>
          <a:r>
            <a:rPr lang="pl-PL" dirty="0">
              <a:effectLst/>
              <a:latin typeface="Gill Sans" charset="0"/>
              <a:ea typeface="+mn-ea"/>
              <a:cs typeface="+mn-cs"/>
            </a:rPr>
            <a:t>Wiarygodność</a:t>
          </a:r>
          <a:endParaRPr lang="en-US" dirty="0"/>
        </a:p>
      </dgm:t>
    </dgm:pt>
    <dgm:pt modelId="{5C279DD8-FA73-4A81-B19E-921AA6889D3B}" type="parTrans" cxnId="{B8C450D8-95CA-483F-934D-CB48F580DAD1}">
      <dgm:prSet/>
      <dgm:spPr/>
      <dgm:t>
        <a:bodyPr/>
        <a:lstStyle/>
        <a:p>
          <a:endParaRPr lang="en-US"/>
        </a:p>
      </dgm:t>
    </dgm:pt>
    <dgm:pt modelId="{CB0B3458-FB02-4ED7-B3A3-7F8B705B862F}" type="sibTrans" cxnId="{B8C450D8-95CA-483F-934D-CB48F580DAD1}">
      <dgm:prSet/>
      <dgm:spPr/>
      <dgm:t>
        <a:bodyPr/>
        <a:lstStyle/>
        <a:p>
          <a:endParaRPr lang="en-US"/>
        </a:p>
      </dgm:t>
    </dgm:pt>
    <dgm:pt modelId="{602588A6-8A9E-4003-9412-F5FD2F5CC0D3}">
      <dgm:prSet/>
      <dgm:spPr/>
      <dgm:t>
        <a:bodyPr/>
        <a:lstStyle/>
        <a:p>
          <a:r>
            <a:rPr lang="pl-PL" dirty="0">
              <a:effectLst/>
              <a:latin typeface="Gill Sans" charset="0"/>
              <a:ea typeface="+mn-ea"/>
              <a:cs typeface="+mn-cs"/>
            </a:rPr>
            <a:t>Użyteczność</a:t>
          </a:r>
          <a:endParaRPr lang="en-US" dirty="0"/>
        </a:p>
      </dgm:t>
    </dgm:pt>
    <dgm:pt modelId="{42BE1776-B6ED-4A2B-97AA-5C4295431669}" type="parTrans" cxnId="{42C9B8C5-73E0-47C1-A117-5C5BE48CB1F0}">
      <dgm:prSet/>
      <dgm:spPr/>
      <dgm:t>
        <a:bodyPr/>
        <a:lstStyle/>
        <a:p>
          <a:endParaRPr lang="en-US"/>
        </a:p>
      </dgm:t>
    </dgm:pt>
    <dgm:pt modelId="{073027C6-E5F9-45BA-BEA1-1A06AF0B45CF}" type="sibTrans" cxnId="{42C9B8C5-73E0-47C1-A117-5C5BE48CB1F0}">
      <dgm:prSet/>
      <dgm:spPr/>
      <dgm:t>
        <a:bodyPr/>
        <a:lstStyle/>
        <a:p>
          <a:endParaRPr lang="en-US"/>
        </a:p>
      </dgm:t>
    </dgm:pt>
    <dgm:pt modelId="{932B8249-DC48-4D35-B48E-762B5888A879}" type="pres">
      <dgm:prSet presAssocID="{D32F4B9A-BFA0-4CD7-A80E-A202D7723484}" presName="Name0" presStyleCnt="0">
        <dgm:presLayoutVars>
          <dgm:dir/>
        </dgm:presLayoutVars>
      </dgm:prSet>
      <dgm:spPr/>
    </dgm:pt>
    <dgm:pt modelId="{6721B2BE-8D2B-4B32-95F7-A967BA70AA46}" type="pres">
      <dgm:prSet presAssocID="{64C2EAEF-6163-4D6A-8B63-ED634811843F}" presName="noChildren" presStyleCnt="0"/>
      <dgm:spPr/>
    </dgm:pt>
    <dgm:pt modelId="{57703508-3D63-4BEF-AA41-5D6F4302CB1C}" type="pres">
      <dgm:prSet presAssocID="{64C2EAEF-6163-4D6A-8B63-ED634811843F}" presName="gap" presStyleCnt="0"/>
      <dgm:spPr/>
    </dgm:pt>
    <dgm:pt modelId="{710BC2B4-7DCB-4B20-823F-FC2B63C46874}" type="pres">
      <dgm:prSet presAssocID="{64C2EAEF-6163-4D6A-8B63-ED634811843F}" presName="medCircle2" presStyleLbl="vennNode1" presStyleIdx="0" presStyleCnt="3"/>
      <dgm:spPr/>
    </dgm:pt>
    <dgm:pt modelId="{ECC012CC-5B8F-4C98-857D-1D14F94220B1}" type="pres">
      <dgm:prSet presAssocID="{64C2EAEF-6163-4D6A-8B63-ED634811843F}" presName="txLvlOnly1" presStyleLbl="revTx" presStyleIdx="0" presStyleCnt="3"/>
      <dgm:spPr/>
    </dgm:pt>
    <dgm:pt modelId="{4C4EC107-DCC0-4083-8123-AB5AFDC1DBAD}" type="pres">
      <dgm:prSet presAssocID="{6C2D2180-0267-43B4-B8F4-4BACD020582E}" presName="noChildren" presStyleCnt="0"/>
      <dgm:spPr/>
    </dgm:pt>
    <dgm:pt modelId="{E3139469-1F15-4B38-AC39-2F54661472E8}" type="pres">
      <dgm:prSet presAssocID="{6C2D2180-0267-43B4-B8F4-4BACD020582E}" presName="gap" presStyleCnt="0"/>
      <dgm:spPr/>
    </dgm:pt>
    <dgm:pt modelId="{1ED552C9-978E-4E53-8E4A-601DD6EACAE0}" type="pres">
      <dgm:prSet presAssocID="{6C2D2180-0267-43B4-B8F4-4BACD020582E}" presName="medCircle2" presStyleLbl="vennNode1" presStyleIdx="1" presStyleCnt="3"/>
      <dgm:spPr/>
    </dgm:pt>
    <dgm:pt modelId="{7A250901-EF8E-49BB-81BD-738A8CCFCFB5}" type="pres">
      <dgm:prSet presAssocID="{6C2D2180-0267-43B4-B8F4-4BACD020582E}" presName="txLvlOnly1" presStyleLbl="revTx" presStyleIdx="1" presStyleCnt="3"/>
      <dgm:spPr/>
    </dgm:pt>
    <dgm:pt modelId="{1208C026-F119-4A1E-94A5-5CAEAF946002}" type="pres">
      <dgm:prSet presAssocID="{602588A6-8A9E-4003-9412-F5FD2F5CC0D3}" presName="noChildren" presStyleCnt="0"/>
      <dgm:spPr/>
    </dgm:pt>
    <dgm:pt modelId="{E8E9E027-5963-4656-9913-EA7FA77F7979}" type="pres">
      <dgm:prSet presAssocID="{602588A6-8A9E-4003-9412-F5FD2F5CC0D3}" presName="gap" presStyleCnt="0"/>
      <dgm:spPr/>
    </dgm:pt>
    <dgm:pt modelId="{2E0F0655-BC57-44CE-BDBA-7F8AFD596AEB}" type="pres">
      <dgm:prSet presAssocID="{602588A6-8A9E-4003-9412-F5FD2F5CC0D3}" presName="medCircle2" presStyleLbl="vennNode1" presStyleIdx="2" presStyleCnt="3"/>
      <dgm:spPr/>
    </dgm:pt>
    <dgm:pt modelId="{971F0C97-723B-44AE-9FC4-0F61C396EDAD}" type="pres">
      <dgm:prSet presAssocID="{602588A6-8A9E-4003-9412-F5FD2F5CC0D3}" presName="txLvlOnly1" presStyleLbl="revTx" presStyleIdx="2" presStyleCnt="3"/>
      <dgm:spPr/>
    </dgm:pt>
  </dgm:ptLst>
  <dgm:cxnLst>
    <dgm:cxn modelId="{73C47F05-E293-4247-AFF7-EFDD8AA9689A}" type="presOf" srcId="{602588A6-8A9E-4003-9412-F5FD2F5CC0D3}" destId="{971F0C97-723B-44AE-9FC4-0F61C396EDAD}" srcOrd="0" destOrd="0" presId="urn:microsoft.com/office/officeart/2008/layout/VerticalCircleList"/>
    <dgm:cxn modelId="{DDB89760-951E-42D4-8325-8F91984ED21F}" type="presOf" srcId="{64C2EAEF-6163-4D6A-8B63-ED634811843F}" destId="{ECC012CC-5B8F-4C98-857D-1D14F94220B1}" srcOrd="0" destOrd="0" presId="urn:microsoft.com/office/officeart/2008/layout/VerticalCircleList"/>
    <dgm:cxn modelId="{85ED2470-1F1F-4709-B66E-2067DDAFDC9D}" type="presOf" srcId="{D32F4B9A-BFA0-4CD7-A80E-A202D7723484}" destId="{932B8249-DC48-4D35-B48E-762B5888A879}" srcOrd="0" destOrd="0" presId="urn:microsoft.com/office/officeart/2008/layout/VerticalCircleList"/>
    <dgm:cxn modelId="{95D8CF93-0F06-4BAE-8A50-CCC4A3380CB7}" srcId="{D32F4B9A-BFA0-4CD7-A80E-A202D7723484}" destId="{64C2EAEF-6163-4D6A-8B63-ED634811843F}" srcOrd="0" destOrd="0" parTransId="{19E1F03D-60C4-41C5-BAED-104FAFAAE024}" sibTransId="{D4B30C34-FA4C-446A-9F6A-B20698C482FF}"/>
    <dgm:cxn modelId="{B34122C5-78EB-4EE0-ADCF-12FCABF4D739}" type="presOf" srcId="{6C2D2180-0267-43B4-B8F4-4BACD020582E}" destId="{7A250901-EF8E-49BB-81BD-738A8CCFCFB5}" srcOrd="0" destOrd="0" presId="urn:microsoft.com/office/officeart/2008/layout/VerticalCircleList"/>
    <dgm:cxn modelId="{42C9B8C5-73E0-47C1-A117-5C5BE48CB1F0}" srcId="{D32F4B9A-BFA0-4CD7-A80E-A202D7723484}" destId="{602588A6-8A9E-4003-9412-F5FD2F5CC0D3}" srcOrd="2" destOrd="0" parTransId="{42BE1776-B6ED-4A2B-97AA-5C4295431669}" sibTransId="{073027C6-E5F9-45BA-BEA1-1A06AF0B45CF}"/>
    <dgm:cxn modelId="{B8C450D8-95CA-483F-934D-CB48F580DAD1}" srcId="{D32F4B9A-BFA0-4CD7-A80E-A202D7723484}" destId="{6C2D2180-0267-43B4-B8F4-4BACD020582E}" srcOrd="1" destOrd="0" parTransId="{5C279DD8-FA73-4A81-B19E-921AA6889D3B}" sibTransId="{CB0B3458-FB02-4ED7-B3A3-7F8B705B862F}"/>
    <dgm:cxn modelId="{EBEB50D4-28D4-43E5-8082-C5E466495D5D}" type="presParOf" srcId="{932B8249-DC48-4D35-B48E-762B5888A879}" destId="{6721B2BE-8D2B-4B32-95F7-A967BA70AA46}" srcOrd="0" destOrd="0" presId="urn:microsoft.com/office/officeart/2008/layout/VerticalCircleList"/>
    <dgm:cxn modelId="{4685AE8C-9D49-43C4-BA3E-2900C9968E93}" type="presParOf" srcId="{6721B2BE-8D2B-4B32-95F7-A967BA70AA46}" destId="{57703508-3D63-4BEF-AA41-5D6F4302CB1C}" srcOrd="0" destOrd="0" presId="urn:microsoft.com/office/officeart/2008/layout/VerticalCircleList"/>
    <dgm:cxn modelId="{DB30CA1F-CE62-4C2D-959F-79225CDCB827}" type="presParOf" srcId="{6721B2BE-8D2B-4B32-95F7-A967BA70AA46}" destId="{710BC2B4-7DCB-4B20-823F-FC2B63C46874}" srcOrd="1" destOrd="0" presId="urn:microsoft.com/office/officeart/2008/layout/VerticalCircleList"/>
    <dgm:cxn modelId="{4D637778-2840-49EA-B1E2-CCD5E5784BE3}" type="presParOf" srcId="{6721B2BE-8D2B-4B32-95F7-A967BA70AA46}" destId="{ECC012CC-5B8F-4C98-857D-1D14F94220B1}" srcOrd="2" destOrd="0" presId="urn:microsoft.com/office/officeart/2008/layout/VerticalCircleList"/>
    <dgm:cxn modelId="{DEAC708F-F2B3-4616-869A-85E0B4744743}" type="presParOf" srcId="{932B8249-DC48-4D35-B48E-762B5888A879}" destId="{4C4EC107-DCC0-4083-8123-AB5AFDC1DBAD}" srcOrd="1" destOrd="0" presId="urn:microsoft.com/office/officeart/2008/layout/VerticalCircleList"/>
    <dgm:cxn modelId="{39B96960-BFD5-4798-9016-1A7D03CC2366}" type="presParOf" srcId="{4C4EC107-DCC0-4083-8123-AB5AFDC1DBAD}" destId="{E3139469-1F15-4B38-AC39-2F54661472E8}" srcOrd="0" destOrd="0" presId="urn:microsoft.com/office/officeart/2008/layout/VerticalCircleList"/>
    <dgm:cxn modelId="{D4466FE9-A278-4FD7-BCAD-BAAEBF885ABE}" type="presParOf" srcId="{4C4EC107-DCC0-4083-8123-AB5AFDC1DBAD}" destId="{1ED552C9-978E-4E53-8E4A-601DD6EACAE0}" srcOrd="1" destOrd="0" presId="urn:microsoft.com/office/officeart/2008/layout/VerticalCircleList"/>
    <dgm:cxn modelId="{0D42C701-2F19-4E65-A0A6-82E1DE8F57CD}" type="presParOf" srcId="{4C4EC107-DCC0-4083-8123-AB5AFDC1DBAD}" destId="{7A250901-EF8E-49BB-81BD-738A8CCFCFB5}" srcOrd="2" destOrd="0" presId="urn:microsoft.com/office/officeart/2008/layout/VerticalCircleList"/>
    <dgm:cxn modelId="{10950E8A-D49F-4AC6-9164-E075C624D1A0}" type="presParOf" srcId="{932B8249-DC48-4D35-B48E-762B5888A879}" destId="{1208C026-F119-4A1E-94A5-5CAEAF946002}" srcOrd="2" destOrd="0" presId="urn:microsoft.com/office/officeart/2008/layout/VerticalCircleList"/>
    <dgm:cxn modelId="{273AA158-B8B8-4B92-9622-B91F933F5CF8}" type="presParOf" srcId="{1208C026-F119-4A1E-94A5-5CAEAF946002}" destId="{E8E9E027-5963-4656-9913-EA7FA77F7979}" srcOrd="0" destOrd="0" presId="urn:microsoft.com/office/officeart/2008/layout/VerticalCircleList"/>
    <dgm:cxn modelId="{63A0F8CD-541C-4112-8C91-14E31619F9BE}" type="presParOf" srcId="{1208C026-F119-4A1E-94A5-5CAEAF946002}" destId="{2E0F0655-BC57-44CE-BDBA-7F8AFD596AEB}" srcOrd="1" destOrd="0" presId="urn:microsoft.com/office/officeart/2008/layout/VerticalCircleList"/>
    <dgm:cxn modelId="{B347BBA4-87CC-42AE-A742-0BA4135DF9CC}" type="presParOf" srcId="{1208C026-F119-4A1E-94A5-5CAEAF946002}" destId="{971F0C97-723B-44AE-9FC4-0F61C396EDAD}"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D122D-F8B2-4DC8-8BC5-6E58DA2EB445}">
      <dsp:nvSpPr>
        <dsp:cNvPr id="0" name=""/>
        <dsp:cNvSpPr/>
      </dsp:nvSpPr>
      <dsp:spPr>
        <a:xfrm rot="5400000">
          <a:off x="-169068" y="169670"/>
          <a:ext cx="1127124" cy="788987"/>
        </a:xfrm>
        <a:prstGeom prst="chevron">
          <a:avLst/>
        </a:prstGeom>
        <a:solidFill>
          <a:schemeClr val="accent2">
            <a:alpha val="9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S" sz="2300" kern="1200" dirty="0"/>
            <a:t>10’</a:t>
          </a:r>
        </a:p>
      </dsp:txBody>
      <dsp:txXfrm rot="-5400000">
        <a:off x="1" y="395096"/>
        <a:ext cx="788987" cy="338137"/>
      </dsp:txXfrm>
    </dsp:sp>
    <dsp:sp modelId="{F2A68B7D-DF41-4EF8-86CD-07CB883D3998}">
      <dsp:nvSpPr>
        <dsp:cNvPr id="0" name=""/>
        <dsp:cNvSpPr/>
      </dsp:nvSpPr>
      <dsp:spPr>
        <a:xfrm rot="5400000">
          <a:off x="3076178" y="-2286589"/>
          <a:ext cx="732631" cy="5307012"/>
        </a:xfrm>
        <a:prstGeom prst="round2SameRect">
          <a:avLst/>
        </a:prstGeom>
        <a:solidFill>
          <a:schemeClr val="lt1">
            <a:alpha val="9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 typeface="Arial" panose="020B0604020202020204" pitchFamily="34" charset="0"/>
            <a:buNone/>
          </a:pPr>
          <a:r>
            <a:rPr lang="pl-PL" sz="2000" b="0" kern="1200" dirty="0"/>
            <a:t>Test oceny biomechanicznej z uwzględnieniem różnych zastosowań</a:t>
          </a:r>
          <a:endParaRPr lang="es-ES" sz="2000" kern="1200" dirty="0"/>
        </a:p>
      </dsp:txBody>
      <dsp:txXfrm rot="-5400000">
        <a:off x="788988" y="36365"/>
        <a:ext cx="5271248" cy="661103"/>
      </dsp:txXfrm>
    </dsp:sp>
    <dsp:sp modelId="{B6A90389-99D9-4AEE-AA21-12E51C900A84}">
      <dsp:nvSpPr>
        <dsp:cNvPr id="0" name=""/>
        <dsp:cNvSpPr/>
      </dsp:nvSpPr>
      <dsp:spPr>
        <a:xfrm rot="5400000">
          <a:off x="-169068" y="1148227"/>
          <a:ext cx="1127124" cy="788987"/>
        </a:xfrm>
        <a:prstGeom prst="chevron">
          <a:avLst/>
        </a:prstGeom>
        <a:solidFill>
          <a:schemeClr val="accent2">
            <a:alpha val="90000"/>
            <a:hueOff val="0"/>
            <a:satOff val="0"/>
            <a:lumOff val="0"/>
            <a:alphaOff val="-13333"/>
          </a:schemeClr>
        </a:solidFill>
        <a:ln w="25400" cap="flat" cmpd="sng" algn="ctr">
          <a:solidFill>
            <a:schemeClr val="accent2">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US" sz="2300" b="0" kern="1200" dirty="0"/>
            <a:t>10’</a:t>
          </a:r>
          <a:endParaRPr lang="es-ES" sz="2300" kern="1200" dirty="0"/>
        </a:p>
      </dsp:txBody>
      <dsp:txXfrm rot="-5400000">
        <a:off x="1" y="1373653"/>
        <a:ext cx="788987" cy="338137"/>
      </dsp:txXfrm>
    </dsp:sp>
    <dsp:sp modelId="{ED3A2517-BD6B-455A-836E-4593F2677939}">
      <dsp:nvSpPr>
        <dsp:cNvPr id="0" name=""/>
        <dsp:cNvSpPr/>
      </dsp:nvSpPr>
      <dsp:spPr>
        <a:xfrm rot="5400000">
          <a:off x="3076178" y="-1308031"/>
          <a:ext cx="732631" cy="5307012"/>
        </a:xfrm>
        <a:prstGeom prst="round2SameRect">
          <a:avLst/>
        </a:prstGeom>
        <a:solidFill>
          <a:schemeClr val="lt1">
            <a:alpha val="90000"/>
            <a:hueOff val="0"/>
            <a:satOff val="0"/>
            <a:lumOff val="0"/>
            <a:alphaOff val="0"/>
          </a:schemeClr>
        </a:solidFill>
        <a:ln w="25400" cap="flat" cmpd="sng" algn="ctr">
          <a:solidFill>
            <a:schemeClr val="accent2">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pl-PL" sz="2000" b="0" kern="1200" dirty="0"/>
            <a:t>Ćwiczenie 1: Poszukaj nowych przykładów</a:t>
          </a:r>
          <a:endParaRPr lang="es-ES" sz="2000" kern="1200" dirty="0"/>
        </a:p>
      </dsp:txBody>
      <dsp:txXfrm rot="-5400000">
        <a:off x="788988" y="1014923"/>
        <a:ext cx="5271248" cy="661103"/>
      </dsp:txXfrm>
    </dsp:sp>
    <dsp:sp modelId="{1E0296EA-3C8D-4782-B4E9-2FAE5DB555D4}">
      <dsp:nvSpPr>
        <dsp:cNvPr id="0" name=""/>
        <dsp:cNvSpPr/>
      </dsp:nvSpPr>
      <dsp:spPr>
        <a:xfrm rot="5400000">
          <a:off x="-169068" y="2126784"/>
          <a:ext cx="1127124" cy="788987"/>
        </a:xfrm>
        <a:prstGeom prst="chevron">
          <a:avLst/>
        </a:prstGeom>
        <a:solidFill>
          <a:schemeClr val="accent2">
            <a:alpha val="90000"/>
            <a:hueOff val="0"/>
            <a:satOff val="0"/>
            <a:lumOff val="0"/>
            <a:alphaOff val="-26667"/>
          </a:schemeClr>
        </a:solidFill>
        <a:ln w="25400" cap="flat" cmpd="sng" algn="ctr">
          <a:solidFill>
            <a:schemeClr val="accent2">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US" sz="2300" b="0" kern="1200" dirty="0"/>
            <a:t>5’</a:t>
          </a:r>
          <a:endParaRPr lang="es-ES" sz="2300" kern="1200" dirty="0"/>
        </a:p>
      </dsp:txBody>
      <dsp:txXfrm rot="-5400000">
        <a:off x="1" y="2352210"/>
        <a:ext cx="788987" cy="338137"/>
      </dsp:txXfrm>
    </dsp:sp>
    <dsp:sp modelId="{6172FEAD-313E-46DF-99AF-34A48C6630F4}">
      <dsp:nvSpPr>
        <dsp:cNvPr id="0" name=""/>
        <dsp:cNvSpPr/>
      </dsp:nvSpPr>
      <dsp:spPr>
        <a:xfrm rot="5400000">
          <a:off x="3076178" y="-329474"/>
          <a:ext cx="732631" cy="5307012"/>
        </a:xfrm>
        <a:prstGeom prst="round2SameRect">
          <a:avLst/>
        </a:prstGeom>
        <a:solidFill>
          <a:schemeClr val="lt1">
            <a:alpha val="90000"/>
            <a:hueOff val="0"/>
            <a:satOff val="0"/>
            <a:lumOff val="0"/>
            <a:alphaOff val="0"/>
          </a:schemeClr>
        </a:solidFill>
        <a:ln w="25400" cap="flat" cmpd="sng" algn="ctr">
          <a:solidFill>
            <a:schemeClr val="accent2">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pl-PL" sz="2000" b="0" kern="1200" dirty="0"/>
            <a:t>Wymagania dla testów biomechanicznych i Ćwiczenie 2: dobre i złe praktyki</a:t>
          </a:r>
          <a:endParaRPr lang="es-ES" sz="2000" kern="1200" dirty="0"/>
        </a:p>
      </dsp:txBody>
      <dsp:txXfrm rot="-5400000">
        <a:off x="788988" y="1993480"/>
        <a:ext cx="5271248" cy="661103"/>
      </dsp:txXfrm>
    </dsp:sp>
    <dsp:sp modelId="{7601C91D-4D06-4C7E-8875-F633B0D7679F}">
      <dsp:nvSpPr>
        <dsp:cNvPr id="0" name=""/>
        <dsp:cNvSpPr/>
      </dsp:nvSpPr>
      <dsp:spPr>
        <a:xfrm rot="5400000">
          <a:off x="-169068" y="3105342"/>
          <a:ext cx="1127124" cy="788987"/>
        </a:xfrm>
        <a:prstGeom prst="chevron">
          <a:avLst/>
        </a:prstGeom>
        <a:solidFill>
          <a:schemeClr val="accent2">
            <a:alpha val="90000"/>
            <a:hueOff val="0"/>
            <a:satOff val="0"/>
            <a:lumOff val="0"/>
            <a:alphaOff val="-4000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kern="1200" dirty="0"/>
            <a:t>5’</a:t>
          </a:r>
        </a:p>
      </dsp:txBody>
      <dsp:txXfrm rot="-5400000">
        <a:off x="1" y="3330768"/>
        <a:ext cx="788987" cy="338137"/>
      </dsp:txXfrm>
    </dsp:sp>
    <dsp:sp modelId="{66793192-9DB1-46D0-A7FC-21E997689545}">
      <dsp:nvSpPr>
        <dsp:cNvPr id="0" name=""/>
        <dsp:cNvSpPr/>
      </dsp:nvSpPr>
      <dsp:spPr>
        <a:xfrm rot="5400000">
          <a:off x="3076178" y="649083"/>
          <a:ext cx="732631" cy="5307012"/>
        </a:xfrm>
        <a:prstGeom prst="round2SameRect">
          <a:avLst/>
        </a:prstGeom>
        <a:solidFill>
          <a:schemeClr val="lt1">
            <a:alpha val="90000"/>
            <a:hueOff val="0"/>
            <a:satOff val="0"/>
            <a:lumOff val="0"/>
            <a:alphaOff val="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pl-PL" sz="2000" b="0" kern="1200" dirty="0"/>
            <a:t>Kluczowe zagadnienia i wyciągnięcie wniosków</a:t>
          </a:r>
          <a:r>
            <a:rPr lang="en-US" sz="2000" b="0" kern="1200" dirty="0"/>
            <a:t> </a:t>
          </a:r>
        </a:p>
      </dsp:txBody>
      <dsp:txXfrm rot="-5400000">
        <a:off x="788988" y="2972037"/>
        <a:ext cx="5271248" cy="661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120509"/>
          <a:ext cx="3426933" cy="6563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pl-PL" sz="1700" kern="1200" dirty="0"/>
            <a:t>Jaka funkcja, czynność lub aktywność podlega ocenie</a:t>
          </a:r>
          <a:r>
            <a:rPr lang="en-GB" sz="1700" kern="1200" dirty="0"/>
            <a:t>. </a:t>
          </a:r>
          <a:endParaRPr lang="en-US" sz="1700" kern="1200" dirty="0"/>
        </a:p>
      </dsp:txBody>
      <dsp:txXfrm>
        <a:off x="32041" y="152550"/>
        <a:ext cx="3362851" cy="592288"/>
      </dsp:txXfrm>
    </dsp:sp>
    <dsp:sp modelId="{89660B13-D46F-4902-85A7-BB662F571EA0}">
      <dsp:nvSpPr>
        <dsp:cNvPr id="0" name=""/>
        <dsp:cNvSpPr/>
      </dsp:nvSpPr>
      <dsp:spPr>
        <a:xfrm>
          <a:off x="0" y="825839"/>
          <a:ext cx="3426933" cy="6563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pl-PL" sz="1700" kern="1200" dirty="0"/>
            <a:t>Na jakiej technice pomiarowej opiera się ocena</a:t>
          </a:r>
          <a:r>
            <a:rPr lang="en-GB" sz="1700" kern="1200" dirty="0"/>
            <a:t>. </a:t>
          </a:r>
          <a:endParaRPr lang="en-US" sz="1700" kern="1200" dirty="0"/>
        </a:p>
      </dsp:txBody>
      <dsp:txXfrm>
        <a:off x="32041" y="857880"/>
        <a:ext cx="3362851" cy="592288"/>
      </dsp:txXfrm>
    </dsp:sp>
    <dsp:sp modelId="{08101449-6B52-44E8-B6BE-1496E49AD159}">
      <dsp:nvSpPr>
        <dsp:cNvPr id="0" name=""/>
        <dsp:cNvSpPr/>
      </dsp:nvSpPr>
      <dsp:spPr>
        <a:xfrm>
          <a:off x="0" y="1531170"/>
          <a:ext cx="3426933" cy="6563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Proto</a:t>
          </a:r>
          <a:r>
            <a:rPr lang="pl-PL" sz="1700" kern="1200" dirty="0"/>
            <a:t>kół</a:t>
          </a:r>
          <a:endParaRPr lang="en-US" sz="1700" kern="1200" dirty="0"/>
        </a:p>
      </dsp:txBody>
      <dsp:txXfrm>
        <a:off x="32041" y="1563211"/>
        <a:ext cx="3362851" cy="592288"/>
      </dsp:txXfrm>
    </dsp:sp>
    <dsp:sp modelId="{B472EF52-5E52-4372-82DD-FA86091BF364}">
      <dsp:nvSpPr>
        <dsp:cNvPr id="0" name=""/>
        <dsp:cNvSpPr/>
      </dsp:nvSpPr>
      <dsp:spPr>
        <a:xfrm>
          <a:off x="0" y="2236500"/>
          <a:ext cx="3426933" cy="6563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pl-PL" sz="1700" kern="1200" dirty="0"/>
            <a:t>Wyniki</a:t>
          </a:r>
          <a:endParaRPr lang="en-US" sz="1700" kern="1200" dirty="0"/>
        </a:p>
      </dsp:txBody>
      <dsp:txXfrm>
        <a:off x="32041" y="2268541"/>
        <a:ext cx="3362851" cy="592288"/>
      </dsp:txXfrm>
    </dsp:sp>
    <dsp:sp modelId="{0F537087-922C-4EAD-BE96-A9E0DA0EF3AD}">
      <dsp:nvSpPr>
        <dsp:cNvPr id="0" name=""/>
        <dsp:cNvSpPr/>
      </dsp:nvSpPr>
      <dsp:spPr>
        <a:xfrm>
          <a:off x="0" y="2941830"/>
          <a:ext cx="3426933" cy="6563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pl-PL" sz="1700" kern="1200" dirty="0"/>
            <a:t>Kryteria dla poprawnej interpretacji</a:t>
          </a:r>
          <a:r>
            <a:rPr lang="en-GB" sz="1700" kern="1200" dirty="0"/>
            <a:t>.</a:t>
          </a:r>
          <a:endParaRPr lang="en-US" sz="1700" kern="1200" dirty="0"/>
        </a:p>
      </dsp:txBody>
      <dsp:txXfrm>
        <a:off x="32041" y="2973871"/>
        <a:ext cx="3362851" cy="592288"/>
      </dsp:txXfrm>
    </dsp:sp>
    <dsp:sp modelId="{7A8DAAD2-1400-4BFF-99AF-AC757D96BA0B}">
      <dsp:nvSpPr>
        <dsp:cNvPr id="0" name=""/>
        <dsp:cNvSpPr/>
      </dsp:nvSpPr>
      <dsp:spPr>
        <a:xfrm>
          <a:off x="0" y="3647160"/>
          <a:ext cx="3426933" cy="6563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pl-PL" sz="1700" kern="1200" dirty="0"/>
            <a:t>Raport</a:t>
          </a:r>
          <a:endParaRPr lang="en-US" sz="1700" kern="1200" dirty="0"/>
        </a:p>
      </dsp:txBody>
      <dsp:txXfrm>
        <a:off x="32041" y="3679201"/>
        <a:ext cx="3362851" cy="5922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183835"/>
          <a:ext cx="3240360" cy="608400"/>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Chód</a:t>
          </a:r>
          <a:endParaRPr lang="en-US" sz="1600" kern="1200" dirty="0"/>
        </a:p>
      </dsp:txBody>
      <dsp:txXfrm>
        <a:off x="29700" y="213535"/>
        <a:ext cx="3180960" cy="549000"/>
      </dsp:txXfrm>
    </dsp:sp>
    <dsp:sp modelId="{89660B13-D46F-4902-85A7-BB662F571EA0}">
      <dsp:nvSpPr>
        <dsp:cNvPr id="0" name=""/>
        <dsp:cNvSpPr/>
      </dsp:nvSpPr>
      <dsp:spPr>
        <a:xfrm>
          <a:off x="0" y="838315"/>
          <a:ext cx="3240360" cy="6084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Platforma siłowa, fotogrametria i elektromiografia powierzchniowa</a:t>
          </a:r>
          <a:endParaRPr lang="en-US" sz="1600" kern="1200" dirty="0"/>
        </a:p>
      </dsp:txBody>
      <dsp:txXfrm>
        <a:off x="29700" y="868015"/>
        <a:ext cx="3180960" cy="549000"/>
      </dsp:txXfrm>
    </dsp:sp>
    <dsp:sp modelId="{08101449-6B52-44E8-B6BE-1496E49AD159}">
      <dsp:nvSpPr>
        <dsp:cNvPr id="0" name=""/>
        <dsp:cNvSpPr/>
      </dsp:nvSpPr>
      <dsp:spPr>
        <a:xfrm>
          <a:off x="0" y="1492795"/>
          <a:ext cx="3240360" cy="6084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solidFill>
                <a:schemeClr val="tx1"/>
              </a:solidFill>
              <a:effectLst/>
              <a:ea typeface="+mn-ea"/>
              <a:cs typeface="+mn-cs"/>
            </a:rPr>
            <a:t>Chodzenie w linii prostej ze spontaniczną prędkością</a:t>
          </a:r>
          <a:endParaRPr lang="en-US" sz="1600" kern="1200" dirty="0"/>
        </a:p>
      </dsp:txBody>
      <dsp:txXfrm>
        <a:off x="29700" y="1522495"/>
        <a:ext cx="3180960" cy="549000"/>
      </dsp:txXfrm>
    </dsp:sp>
    <dsp:sp modelId="{B472EF52-5E52-4372-82DD-FA86091BF364}">
      <dsp:nvSpPr>
        <dsp:cNvPr id="0" name=""/>
        <dsp:cNvSpPr/>
      </dsp:nvSpPr>
      <dsp:spPr>
        <a:xfrm>
          <a:off x="0" y="2147275"/>
          <a:ext cx="3240360" cy="6084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solidFill>
                <a:schemeClr val="tx1"/>
              </a:solidFill>
              <a:effectLst/>
              <a:ea typeface="+mn-ea"/>
              <a:cs typeface="+mn-cs"/>
            </a:rPr>
            <a:t>Parametry dynamiczne, kinematyczne i fizjologiczne </a:t>
          </a:r>
          <a:endParaRPr lang="en-US" sz="1600" kern="1200" dirty="0"/>
        </a:p>
      </dsp:txBody>
      <dsp:txXfrm>
        <a:off x="29700" y="2176975"/>
        <a:ext cx="3180960" cy="549000"/>
      </dsp:txXfrm>
    </dsp:sp>
    <dsp:sp modelId="{0F537087-922C-4EAD-BE96-A9E0DA0EF3AD}">
      <dsp:nvSpPr>
        <dsp:cNvPr id="0" name=""/>
        <dsp:cNvSpPr/>
      </dsp:nvSpPr>
      <dsp:spPr>
        <a:xfrm>
          <a:off x="0" y="2801755"/>
          <a:ext cx="3240360" cy="6084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Dane normalne</a:t>
          </a:r>
          <a:endParaRPr lang="en-US" sz="1600" kern="1200" dirty="0"/>
        </a:p>
      </dsp:txBody>
      <dsp:txXfrm>
        <a:off x="29700" y="2831455"/>
        <a:ext cx="3180960" cy="549000"/>
      </dsp:txXfrm>
    </dsp:sp>
    <dsp:sp modelId="{7A8DAAD2-1400-4BFF-99AF-AC757D96BA0B}">
      <dsp:nvSpPr>
        <dsp:cNvPr id="0" name=""/>
        <dsp:cNvSpPr/>
      </dsp:nvSpPr>
      <dsp:spPr>
        <a:xfrm>
          <a:off x="0" y="3456235"/>
          <a:ext cx="3240360" cy="6084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Podsumowanie powyższych punktów</a:t>
          </a:r>
          <a:endParaRPr lang="en-US" sz="1600" kern="1200" dirty="0"/>
        </a:p>
      </dsp:txBody>
      <dsp:txXfrm>
        <a:off x="29700" y="3485935"/>
        <a:ext cx="3180960" cy="549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19086"/>
          <a:ext cx="3426933"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Jaka funkcja, czynność lub aktywność podlega ocenie</a:t>
          </a:r>
          <a:r>
            <a:rPr lang="en-GB" sz="1600" kern="1200" dirty="0"/>
            <a:t>. </a:t>
          </a:r>
          <a:endParaRPr lang="en-US" sz="1600" kern="1200" dirty="0"/>
        </a:p>
      </dsp:txBody>
      <dsp:txXfrm>
        <a:off x="30157" y="49243"/>
        <a:ext cx="3366619" cy="557446"/>
      </dsp:txXfrm>
    </dsp:sp>
    <dsp:sp modelId="{89660B13-D46F-4902-85A7-BB662F571EA0}">
      <dsp:nvSpPr>
        <dsp:cNvPr id="0" name=""/>
        <dsp:cNvSpPr/>
      </dsp:nvSpPr>
      <dsp:spPr>
        <a:xfrm>
          <a:off x="0" y="682926"/>
          <a:ext cx="3426933"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Na jakiej technice pomiarowej opiera się ocena</a:t>
          </a:r>
          <a:r>
            <a:rPr lang="en-GB" sz="1600" kern="1200" dirty="0"/>
            <a:t>. </a:t>
          </a:r>
          <a:endParaRPr lang="en-US" sz="1600" kern="1200" dirty="0"/>
        </a:p>
      </dsp:txBody>
      <dsp:txXfrm>
        <a:off x="30157" y="713083"/>
        <a:ext cx="3366619" cy="557446"/>
      </dsp:txXfrm>
    </dsp:sp>
    <dsp:sp modelId="{08101449-6B52-44E8-B6BE-1496E49AD159}">
      <dsp:nvSpPr>
        <dsp:cNvPr id="0" name=""/>
        <dsp:cNvSpPr/>
      </dsp:nvSpPr>
      <dsp:spPr>
        <a:xfrm>
          <a:off x="0" y="1346766"/>
          <a:ext cx="3426933"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Proto</a:t>
          </a:r>
          <a:r>
            <a:rPr lang="pl-PL" sz="1600" kern="1200" dirty="0"/>
            <a:t>kół</a:t>
          </a:r>
          <a:endParaRPr lang="en-US" sz="1600" kern="1200" dirty="0"/>
        </a:p>
      </dsp:txBody>
      <dsp:txXfrm>
        <a:off x="30157" y="1376923"/>
        <a:ext cx="3366619" cy="557446"/>
      </dsp:txXfrm>
    </dsp:sp>
    <dsp:sp modelId="{B472EF52-5E52-4372-82DD-FA86091BF364}">
      <dsp:nvSpPr>
        <dsp:cNvPr id="0" name=""/>
        <dsp:cNvSpPr/>
      </dsp:nvSpPr>
      <dsp:spPr>
        <a:xfrm>
          <a:off x="0" y="2010606"/>
          <a:ext cx="3426933"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Wyniki</a:t>
          </a:r>
          <a:endParaRPr lang="en-US" sz="1600" kern="1200" dirty="0"/>
        </a:p>
      </dsp:txBody>
      <dsp:txXfrm>
        <a:off x="30157" y="2040763"/>
        <a:ext cx="3366619" cy="557446"/>
      </dsp:txXfrm>
    </dsp:sp>
    <dsp:sp modelId="{0F537087-922C-4EAD-BE96-A9E0DA0EF3AD}">
      <dsp:nvSpPr>
        <dsp:cNvPr id="0" name=""/>
        <dsp:cNvSpPr/>
      </dsp:nvSpPr>
      <dsp:spPr>
        <a:xfrm>
          <a:off x="0" y="2674446"/>
          <a:ext cx="3426933"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Kryteria dla poprawnej interpretacji</a:t>
          </a:r>
          <a:r>
            <a:rPr lang="en-GB" sz="1600" kern="1200" dirty="0"/>
            <a:t>.</a:t>
          </a:r>
          <a:endParaRPr lang="en-US" sz="1600" kern="1200" dirty="0"/>
        </a:p>
      </dsp:txBody>
      <dsp:txXfrm>
        <a:off x="30157" y="2704603"/>
        <a:ext cx="3366619" cy="557446"/>
      </dsp:txXfrm>
    </dsp:sp>
    <dsp:sp modelId="{7A8DAAD2-1400-4BFF-99AF-AC757D96BA0B}">
      <dsp:nvSpPr>
        <dsp:cNvPr id="0" name=""/>
        <dsp:cNvSpPr/>
      </dsp:nvSpPr>
      <dsp:spPr>
        <a:xfrm>
          <a:off x="0" y="3338286"/>
          <a:ext cx="3426933"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Raport</a:t>
          </a:r>
          <a:endParaRPr lang="en-US" sz="1600" kern="1200" dirty="0"/>
        </a:p>
      </dsp:txBody>
      <dsp:txXfrm>
        <a:off x="30157" y="3368443"/>
        <a:ext cx="3366619" cy="5574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91599"/>
          <a:ext cx="3138901" cy="608400"/>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Siła ręki</a:t>
          </a:r>
          <a:endParaRPr lang="en-US" sz="1600" kern="1200" dirty="0"/>
        </a:p>
      </dsp:txBody>
      <dsp:txXfrm>
        <a:off x="29700" y="121299"/>
        <a:ext cx="3079501" cy="549000"/>
      </dsp:txXfrm>
    </dsp:sp>
    <dsp:sp modelId="{89660B13-D46F-4902-85A7-BB662F571EA0}">
      <dsp:nvSpPr>
        <dsp:cNvPr id="0" name=""/>
        <dsp:cNvSpPr/>
      </dsp:nvSpPr>
      <dsp:spPr>
        <a:xfrm>
          <a:off x="0" y="746079"/>
          <a:ext cx="3138901" cy="6084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Ręczny dynamometr</a:t>
          </a:r>
          <a:endParaRPr lang="en-US" sz="1600" kern="1200" dirty="0"/>
        </a:p>
      </dsp:txBody>
      <dsp:txXfrm>
        <a:off x="29700" y="775779"/>
        <a:ext cx="3079501" cy="549000"/>
      </dsp:txXfrm>
    </dsp:sp>
    <dsp:sp modelId="{08101449-6B52-44E8-B6BE-1496E49AD159}">
      <dsp:nvSpPr>
        <dsp:cNvPr id="0" name=""/>
        <dsp:cNvSpPr/>
      </dsp:nvSpPr>
      <dsp:spPr>
        <a:xfrm>
          <a:off x="0" y="1400559"/>
          <a:ext cx="3138901" cy="6084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solidFill>
                <a:schemeClr val="tx1"/>
              </a:solidFill>
              <a:effectLst/>
              <a:ea typeface="+mn-ea"/>
              <a:cs typeface="+mn-cs"/>
            </a:rPr>
            <a:t>Maksymalna siła ręki w ciągu 1 sekundy</a:t>
          </a:r>
          <a:endParaRPr lang="en-US" sz="1600" kern="1200" dirty="0"/>
        </a:p>
      </dsp:txBody>
      <dsp:txXfrm>
        <a:off x="29700" y="1430259"/>
        <a:ext cx="3079501" cy="549000"/>
      </dsp:txXfrm>
    </dsp:sp>
    <dsp:sp modelId="{B472EF52-5E52-4372-82DD-FA86091BF364}">
      <dsp:nvSpPr>
        <dsp:cNvPr id="0" name=""/>
        <dsp:cNvSpPr/>
      </dsp:nvSpPr>
      <dsp:spPr>
        <a:xfrm>
          <a:off x="0" y="2055039"/>
          <a:ext cx="3138901" cy="6084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solidFill>
                <a:schemeClr val="tx1"/>
              </a:solidFill>
              <a:effectLst/>
              <a:latin typeface="Gill Sans" charset="0"/>
              <a:ea typeface="+mn-ea"/>
              <a:cs typeface="+mn-cs"/>
            </a:rPr>
            <a:t>Maksymalna siła w Niutonach</a:t>
          </a:r>
          <a:endParaRPr lang="en-US" sz="1600" kern="1200" dirty="0"/>
        </a:p>
      </dsp:txBody>
      <dsp:txXfrm>
        <a:off x="29700" y="2084739"/>
        <a:ext cx="3079501" cy="549000"/>
      </dsp:txXfrm>
    </dsp:sp>
    <dsp:sp modelId="{0F537087-922C-4EAD-BE96-A9E0DA0EF3AD}">
      <dsp:nvSpPr>
        <dsp:cNvPr id="0" name=""/>
        <dsp:cNvSpPr/>
      </dsp:nvSpPr>
      <dsp:spPr>
        <a:xfrm>
          <a:off x="0" y="2709520"/>
          <a:ext cx="3138901" cy="6084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Dane normalne</a:t>
          </a:r>
          <a:endParaRPr lang="en-US" sz="1600" kern="1200" dirty="0"/>
        </a:p>
      </dsp:txBody>
      <dsp:txXfrm>
        <a:off x="29700" y="2739220"/>
        <a:ext cx="3079501" cy="549000"/>
      </dsp:txXfrm>
    </dsp:sp>
    <dsp:sp modelId="{7A8DAAD2-1400-4BFF-99AF-AC757D96BA0B}">
      <dsp:nvSpPr>
        <dsp:cNvPr id="0" name=""/>
        <dsp:cNvSpPr/>
      </dsp:nvSpPr>
      <dsp:spPr>
        <a:xfrm>
          <a:off x="0" y="3364000"/>
          <a:ext cx="3138901" cy="6084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Podsumowanie powyższych punktów</a:t>
          </a:r>
          <a:endParaRPr lang="en-US" sz="1600" kern="1200" dirty="0"/>
        </a:p>
      </dsp:txBody>
      <dsp:txXfrm>
        <a:off x="29700" y="3393700"/>
        <a:ext cx="3079501" cy="549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19086"/>
          <a:ext cx="3426933"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Jaka funkcja, czynność lub aktywność podlega ocenie</a:t>
          </a:r>
          <a:r>
            <a:rPr lang="en-GB" sz="1600" kern="1200" dirty="0"/>
            <a:t>. </a:t>
          </a:r>
          <a:endParaRPr lang="en-US" sz="1600" kern="1200" dirty="0"/>
        </a:p>
      </dsp:txBody>
      <dsp:txXfrm>
        <a:off x="30157" y="49243"/>
        <a:ext cx="3366619" cy="557446"/>
      </dsp:txXfrm>
    </dsp:sp>
    <dsp:sp modelId="{89660B13-D46F-4902-85A7-BB662F571EA0}">
      <dsp:nvSpPr>
        <dsp:cNvPr id="0" name=""/>
        <dsp:cNvSpPr/>
      </dsp:nvSpPr>
      <dsp:spPr>
        <a:xfrm>
          <a:off x="0" y="682926"/>
          <a:ext cx="3426933"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Na jakiej technice pomiarowej opiera się ocena</a:t>
          </a:r>
          <a:r>
            <a:rPr lang="en-GB" sz="1600" kern="1200" dirty="0"/>
            <a:t>. </a:t>
          </a:r>
          <a:endParaRPr lang="en-US" sz="1600" kern="1200" dirty="0"/>
        </a:p>
      </dsp:txBody>
      <dsp:txXfrm>
        <a:off x="30157" y="713083"/>
        <a:ext cx="3366619" cy="557446"/>
      </dsp:txXfrm>
    </dsp:sp>
    <dsp:sp modelId="{08101449-6B52-44E8-B6BE-1496E49AD159}">
      <dsp:nvSpPr>
        <dsp:cNvPr id="0" name=""/>
        <dsp:cNvSpPr/>
      </dsp:nvSpPr>
      <dsp:spPr>
        <a:xfrm>
          <a:off x="0" y="1346766"/>
          <a:ext cx="3426933"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Proto</a:t>
          </a:r>
          <a:r>
            <a:rPr lang="pl-PL" sz="1600" kern="1200" dirty="0"/>
            <a:t>kół</a:t>
          </a:r>
          <a:endParaRPr lang="en-US" sz="1600" kern="1200" dirty="0"/>
        </a:p>
      </dsp:txBody>
      <dsp:txXfrm>
        <a:off x="30157" y="1376923"/>
        <a:ext cx="3366619" cy="557446"/>
      </dsp:txXfrm>
    </dsp:sp>
    <dsp:sp modelId="{B472EF52-5E52-4372-82DD-FA86091BF364}">
      <dsp:nvSpPr>
        <dsp:cNvPr id="0" name=""/>
        <dsp:cNvSpPr/>
      </dsp:nvSpPr>
      <dsp:spPr>
        <a:xfrm>
          <a:off x="0" y="2010606"/>
          <a:ext cx="3426933"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Wyniki</a:t>
          </a:r>
          <a:endParaRPr lang="en-US" sz="1600" kern="1200" dirty="0"/>
        </a:p>
      </dsp:txBody>
      <dsp:txXfrm>
        <a:off x="30157" y="2040763"/>
        <a:ext cx="3366619" cy="557446"/>
      </dsp:txXfrm>
    </dsp:sp>
    <dsp:sp modelId="{0F537087-922C-4EAD-BE96-A9E0DA0EF3AD}">
      <dsp:nvSpPr>
        <dsp:cNvPr id="0" name=""/>
        <dsp:cNvSpPr/>
      </dsp:nvSpPr>
      <dsp:spPr>
        <a:xfrm>
          <a:off x="0" y="2674446"/>
          <a:ext cx="3426933"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Kryteria dla poprawnej interpretacji</a:t>
          </a:r>
          <a:r>
            <a:rPr lang="en-GB" sz="1600" kern="1200" dirty="0"/>
            <a:t>.</a:t>
          </a:r>
          <a:endParaRPr lang="en-US" sz="1600" kern="1200" dirty="0"/>
        </a:p>
      </dsp:txBody>
      <dsp:txXfrm>
        <a:off x="30157" y="2704603"/>
        <a:ext cx="3366619" cy="557446"/>
      </dsp:txXfrm>
    </dsp:sp>
    <dsp:sp modelId="{7A8DAAD2-1400-4BFF-99AF-AC757D96BA0B}">
      <dsp:nvSpPr>
        <dsp:cNvPr id="0" name=""/>
        <dsp:cNvSpPr/>
      </dsp:nvSpPr>
      <dsp:spPr>
        <a:xfrm>
          <a:off x="0" y="3338286"/>
          <a:ext cx="3426933" cy="617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l-PL" sz="1600" kern="1200" dirty="0"/>
            <a:t>Raport</a:t>
          </a:r>
          <a:endParaRPr lang="en-US" sz="1600" kern="1200" dirty="0"/>
        </a:p>
      </dsp:txBody>
      <dsp:txXfrm>
        <a:off x="30157" y="3368443"/>
        <a:ext cx="3366619" cy="5574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DD455-F9B6-431E-A9E8-6FE70515EF7A}">
      <dsp:nvSpPr>
        <dsp:cNvPr id="0" name=""/>
        <dsp:cNvSpPr/>
      </dsp:nvSpPr>
      <dsp:spPr>
        <a:xfrm>
          <a:off x="0" y="22749"/>
          <a:ext cx="6912768" cy="950625"/>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pl-PL" sz="2500" kern="1200" dirty="0">
              <a:solidFill>
                <a:schemeClr val="tx1"/>
              </a:solidFill>
              <a:effectLst/>
              <a:ea typeface="+mn-ea"/>
              <a:cs typeface="+mn-cs"/>
            </a:rPr>
            <a:t>Ocena czynności życia codziennego</a:t>
          </a:r>
          <a:endParaRPr lang="en-US" sz="2500" kern="1200" dirty="0"/>
        </a:p>
      </dsp:txBody>
      <dsp:txXfrm>
        <a:off x="46406" y="69155"/>
        <a:ext cx="6819956" cy="857813"/>
      </dsp:txXfrm>
    </dsp:sp>
    <dsp:sp modelId="{89660B13-D46F-4902-85A7-BB662F571EA0}">
      <dsp:nvSpPr>
        <dsp:cNvPr id="0" name=""/>
        <dsp:cNvSpPr/>
      </dsp:nvSpPr>
      <dsp:spPr>
        <a:xfrm>
          <a:off x="0" y="1045375"/>
          <a:ext cx="6912768" cy="950625"/>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pl-PL" sz="2500" kern="1200" dirty="0">
              <a:solidFill>
                <a:schemeClr val="tx1"/>
              </a:solidFill>
              <a:effectLst/>
              <a:ea typeface="+mn-ea"/>
              <a:cs typeface="+mn-cs"/>
            </a:rPr>
            <a:t>Ocena funkcji równowagi</a:t>
          </a:r>
          <a:endParaRPr lang="en-US" sz="2500" kern="1200" dirty="0"/>
        </a:p>
      </dsp:txBody>
      <dsp:txXfrm>
        <a:off x="46406" y="1091781"/>
        <a:ext cx="6819956" cy="857813"/>
      </dsp:txXfrm>
    </dsp:sp>
    <dsp:sp modelId="{08101449-6B52-44E8-B6BE-1496E49AD159}">
      <dsp:nvSpPr>
        <dsp:cNvPr id="0" name=""/>
        <dsp:cNvSpPr/>
      </dsp:nvSpPr>
      <dsp:spPr>
        <a:xfrm>
          <a:off x="0" y="2068000"/>
          <a:ext cx="6912768" cy="950625"/>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pl-PL" sz="2500" kern="1200" dirty="0">
              <a:solidFill>
                <a:schemeClr val="tx1"/>
              </a:solidFill>
              <a:effectLst/>
              <a:ea typeface="+mn-ea"/>
              <a:cs typeface="+mn-cs"/>
            </a:rPr>
            <a:t>Ocena ruchomości w kończynach górnych, dolnych i kręgosłupie</a:t>
          </a:r>
          <a:endParaRPr lang="en-US" sz="2500" kern="1200" dirty="0"/>
        </a:p>
      </dsp:txBody>
      <dsp:txXfrm>
        <a:off x="46406" y="2114406"/>
        <a:ext cx="6819956" cy="857813"/>
      </dsp:txXfrm>
    </dsp:sp>
    <dsp:sp modelId="{B472EF52-5E52-4372-82DD-FA86091BF364}">
      <dsp:nvSpPr>
        <dsp:cNvPr id="0" name=""/>
        <dsp:cNvSpPr/>
      </dsp:nvSpPr>
      <dsp:spPr>
        <a:xfrm>
          <a:off x="0" y="3090625"/>
          <a:ext cx="6912768" cy="950625"/>
        </a:xfrm>
        <a:prstGeom prst="round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pl-PL" sz="2500" kern="1200" dirty="0">
              <a:solidFill>
                <a:schemeClr val="tx1"/>
              </a:solidFill>
              <a:effectLst/>
              <a:ea typeface="+mn-ea"/>
              <a:cs typeface="+mn-cs"/>
            </a:rPr>
            <a:t>Ocena siły w kończynach górnych, dolnych i kręgosłupie</a:t>
          </a:r>
          <a:endParaRPr lang="en-US" sz="2500" kern="1200" dirty="0"/>
        </a:p>
      </dsp:txBody>
      <dsp:txXfrm>
        <a:off x="46406" y="3137031"/>
        <a:ext cx="6819956" cy="8578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1BFD8-D4E2-4757-9731-E2D2E4EBE87B}">
      <dsp:nvSpPr>
        <dsp:cNvPr id="0" name=""/>
        <dsp:cNvSpPr/>
      </dsp:nvSpPr>
      <dsp:spPr>
        <a:xfrm>
          <a:off x="1573" y="827564"/>
          <a:ext cx="2496426" cy="1720037"/>
        </a:xfrm>
        <a:prstGeom prst="roundRect">
          <a:avLst/>
        </a:prstGeom>
        <a:blipFill>
          <a:blip xmlns:r="http://schemas.openxmlformats.org/officeDocument/2006/relationships" r:embed="rId1"/>
          <a:srcRect/>
          <a:stretch>
            <a:fillRect t="-7000" b="-7000"/>
          </a:stretch>
        </a:blip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E884F79-664A-4D74-A982-6488F9E9EE5A}">
      <dsp:nvSpPr>
        <dsp:cNvPr id="0" name=""/>
        <dsp:cNvSpPr/>
      </dsp:nvSpPr>
      <dsp:spPr>
        <a:xfrm>
          <a:off x="1573" y="2547602"/>
          <a:ext cx="2496426" cy="92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234696" rIns="234696" bIns="0" numCol="1" spcCol="1270" anchor="t" anchorCtr="0">
          <a:noAutofit/>
        </a:bodyPr>
        <a:lstStyle/>
        <a:p>
          <a:pPr marL="0" lvl="0" indent="0" algn="ctr" defTabSz="1466850">
            <a:lnSpc>
              <a:spcPct val="90000"/>
            </a:lnSpc>
            <a:spcBef>
              <a:spcPct val="0"/>
            </a:spcBef>
            <a:spcAft>
              <a:spcPct val="35000"/>
            </a:spcAft>
            <a:buNone/>
          </a:pPr>
          <a:r>
            <a:rPr lang="pl-PL" sz="3300" kern="1200" dirty="0">
              <a:solidFill>
                <a:schemeClr val="tx1"/>
              </a:solidFill>
              <a:effectLst/>
              <a:latin typeface="Gill Sans" charset="0"/>
              <a:ea typeface="+mn-ea"/>
              <a:cs typeface="+mn-cs"/>
            </a:rPr>
            <a:t>Sport</a:t>
          </a:r>
          <a:endParaRPr lang="en-US" sz="3300" kern="1200" dirty="0"/>
        </a:p>
      </dsp:txBody>
      <dsp:txXfrm>
        <a:off x="1573" y="2547602"/>
        <a:ext cx="2496426" cy="926174"/>
      </dsp:txXfrm>
    </dsp:sp>
    <dsp:sp modelId="{610A25C5-70E3-4F50-AD4E-AF3E79AF7F18}">
      <dsp:nvSpPr>
        <dsp:cNvPr id="0" name=""/>
        <dsp:cNvSpPr/>
      </dsp:nvSpPr>
      <dsp:spPr>
        <a:xfrm>
          <a:off x="2747747" y="827564"/>
          <a:ext cx="2496426" cy="1720037"/>
        </a:xfrm>
        <a:prstGeom prst="roundRect">
          <a:avLst/>
        </a:prstGeom>
        <a:blipFill>
          <a:blip xmlns:r="http://schemas.openxmlformats.org/officeDocument/2006/relationships" r:embed="rId2"/>
          <a:srcRect/>
          <a:stretch>
            <a:fillRect t="-2000" b="-2000"/>
          </a:stretch>
        </a:blip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63D8BE5-51E1-4327-A57E-4DFD83D1D880}">
      <dsp:nvSpPr>
        <dsp:cNvPr id="0" name=""/>
        <dsp:cNvSpPr/>
      </dsp:nvSpPr>
      <dsp:spPr>
        <a:xfrm>
          <a:off x="2747747" y="2547602"/>
          <a:ext cx="2496426" cy="92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234696" rIns="234696" bIns="0" numCol="1" spcCol="1270" anchor="t" anchorCtr="0">
          <a:noAutofit/>
        </a:bodyPr>
        <a:lstStyle/>
        <a:p>
          <a:pPr marL="0" lvl="0" indent="0" algn="ctr" defTabSz="1466850">
            <a:lnSpc>
              <a:spcPct val="90000"/>
            </a:lnSpc>
            <a:spcBef>
              <a:spcPct val="0"/>
            </a:spcBef>
            <a:spcAft>
              <a:spcPct val="35000"/>
            </a:spcAft>
            <a:buNone/>
          </a:pPr>
          <a:r>
            <a:rPr lang="pl-PL" sz="3300" kern="1200" dirty="0">
              <a:solidFill>
                <a:schemeClr val="tx1"/>
              </a:solidFill>
              <a:effectLst/>
              <a:latin typeface="Gill Sans" charset="0"/>
              <a:ea typeface="+mn-ea"/>
              <a:cs typeface="+mn-cs"/>
            </a:rPr>
            <a:t>Ergonomia</a:t>
          </a:r>
          <a:endParaRPr lang="en-US" sz="3300" kern="1200" dirty="0"/>
        </a:p>
      </dsp:txBody>
      <dsp:txXfrm>
        <a:off x="2747747" y="2547602"/>
        <a:ext cx="2496426" cy="926174"/>
      </dsp:txXfrm>
    </dsp:sp>
    <dsp:sp modelId="{C6FAD779-C1FA-4FD1-AD01-64681AFF2EAA}">
      <dsp:nvSpPr>
        <dsp:cNvPr id="0" name=""/>
        <dsp:cNvSpPr/>
      </dsp:nvSpPr>
      <dsp:spPr>
        <a:xfrm>
          <a:off x="5493921" y="827564"/>
          <a:ext cx="2496426" cy="1720037"/>
        </a:xfrm>
        <a:prstGeom prst="roundRect">
          <a:avLst/>
        </a:prstGeom>
        <a:blipFill>
          <a:blip xmlns:r="http://schemas.openxmlformats.org/officeDocument/2006/relationships" r:embed="rId3"/>
          <a:srcRect/>
          <a:stretch>
            <a:fillRect/>
          </a:stretch>
        </a:blip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06E6D92-23F8-4759-8D22-19994116701B}">
      <dsp:nvSpPr>
        <dsp:cNvPr id="0" name=""/>
        <dsp:cNvSpPr/>
      </dsp:nvSpPr>
      <dsp:spPr>
        <a:xfrm>
          <a:off x="5493921" y="2547602"/>
          <a:ext cx="2496426" cy="92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234696" rIns="234696" bIns="0" numCol="1" spcCol="1270" anchor="t" anchorCtr="0">
          <a:noAutofit/>
        </a:bodyPr>
        <a:lstStyle/>
        <a:p>
          <a:pPr marL="0" lvl="0" indent="0" algn="ctr" defTabSz="1466850">
            <a:lnSpc>
              <a:spcPct val="90000"/>
            </a:lnSpc>
            <a:spcBef>
              <a:spcPct val="0"/>
            </a:spcBef>
            <a:spcAft>
              <a:spcPct val="35000"/>
            </a:spcAft>
            <a:buNone/>
          </a:pPr>
          <a:r>
            <a:rPr lang="pl-PL" sz="3300" kern="1200" dirty="0">
              <a:solidFill>
                <a:schemeClr val="tx1"/>
              </a:solidFill>
              <a:effectLst/>
              <a:latin typeface="Gill Sans" charset="0"/>
              <a:ea typeface="+mn-ea"/>
              <a:cs typeface="+mn-cs"/>
            </a:rPr>
            <a:t>Badania</a:t>
          </a:r>
          <a:endParaRPr lang="en-US" sz="3300" kern="1200" dirty="0"/>
        </a:p>
      </dsp:txBody>
      <dsp:txXfrm>
        <a:off x="5493921" y="2547602"/>
        <a:ext cx="2496426" cy="9261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BC2B4-7DCB-4B20-823F-FC2B63C46874}">
      <dsp:nvSpPr>
        <dsp:cNvPr id="0" name=""/>
        <dsp:cNvSpPr/>
      </dsp:nvSpPr>
      <dsp:spPr>
        <a:xfrm>
          <a:off x="343652" y="184657"/>
          <a:ext cx="1310675" cy="1310675"/>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ECC012CC-5B8F-4C98-857D-1D14F94220B1}">
      <dsp:nvSpPr>
        <dsp:cNvPr id="0" name=""/>
        <dsp:cNvSpPr/>
      </dsp:nvSpPr>
      <dsp:spPr>
        <a:xfrm>
          <a:off x="998990" y="184657"/>
          <a:ext cx="6992931" cy="1310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0" bIns="82550" numCol="1" spcCol="1270" anchor="ctr" anchorCtr="0">
          <a:noAutofit/>
        </a:bodyPr>
        <a:lstStyle/>
        <a:p>
          <a:pPr marL="0" lvl="0" indent="0" algn="l" defTabSz="2889250">
            <a:lnSpc>
              <a:spcPct val="90000"/>
            </a:lnSpc>
            <a:spcBef>
              <a:spcPct val="0"/>
            </a:spcBef>
            <a:spcAft>
              <a:spcPct val="35000"/>
            </a:spcAft>
            <a:buNone/>
          </a:pPr>
          <a:r>
            <a:rPr lang="pl-PL" sz="6500" kern="1200" dirty="0" err="1">
              <a:effectLst/>
              <a:latin typeface="Gill Sans" charset="0"/>
              <a:ea typeface="+mn-ea"/>
              <a:cs typeface="+mn-cs"/>
            </a:rPr>
            <a:t>Walidowalność</a:t>
          </a:r>
          <a:endParaRPr lang="en-US" sz="6500" kern="1200" dirty="0"/>
        </a:p>
      </dsp:txBody>
      <dsp:txXfrm>
        <a:off x="998990" y="184657"/>
        <a:ext cx="6992931" cy="1310675"/>
      </dsp:txXfrm>
    </dsp:sp>
    <dsp:sp modelId="{1ED552C9-978E-4E53-8E4A-601DD6EACAE0}">
      <dsp:nvSpPr>
        <dsp:cNvPr id="0" name=""/>
        <dsp:cNvSpPr/>
      </dsp:nvSpPr>
      <dsp:spPr>
        <a:xfrm>
          <a:off x="343652" y="1495332"/>
          <a:ext cx="1310675" cy="1310675"/>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7A250901-EF8E-49BB-81BD-738A8CCFCFB5}">
      <dsp:nvSpPr>
        <dsp:cNvPr id="0" name=""/>
        <dsp:cNvSpPr/>
      </dsp:nvSpPr>
      <dsp:spPr>
        <a:xfrm>
          <a:off x="998990" y="1495332"/>
          <a:ext cx="6992931" cy="1310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0" bIns="82550" numCol="1" spcCol="1270" anchor="ctr" anchorCtr="0">
          <a:noAutofit/>
        </a:bodyPr>
        <a:lstStyle/>
        <a:p>
          <a:pPr marL="0" lvl="0" indent="0" algn="l" defTabSz="2889250">
            <a:lnSpc>
              <a:spcPct val="90000"/>
            </a:lnSpc>
            <a:spcBef>
              <a:spcPct val="0"/>
            </a:spcBef>
            <a:spcAft>
              <a:spcPct val="35000"/>
            </a:spcAft>
            <a:buNone/>
          </a:pPr>
          <a:r>
            <a:rPr lang="pl-PL" sz="6500" kern="1200" dirty="0">
              <a:effectLst/>
              <a:latin typeface="Gill Sans" charset="0"/>
              <a:ea typeface="+mn-ea"/>
              <a:cs typeface="+mn-cs"/>
            </a:rPr>
            <a:t>Wiarygodność</a:t>
          </a:r>
          <a:endParaRPr lang="en-US" sz="6500" kern="1200" dirty="0"/>
        </a:p>
      </dsp:txBody>
      <dsp:txXfrm>
        <a:off x="998990" y="1495332"/>
        <a:ext cx="6992931" cy="1310675"/>
      </dsp:txXfrm>
    </dsp:sp>
    <dsp:sp modelId="{2E0F0655-BC57-44CE-BDBA-7F8AFD596AEB}">
      <dsp:nvSpPr>
        <dsp:cNvPr id="0" name=""/>
        <dsp:cNvSpPr/>
      </dsp:nvSpPr>
      <dsp:spPr>
        <a:xfrm>
          <a:off x="343652" y="2806008"/>
          <a:ext cx="1310675" cy="1310675"/>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971F0C97-723B-44AE-9FC4-0F61C396EDAD}">
      <dsp:nvSpPr>
        <dsp:cNvPr id="0" name=""/>
        <dsp:cNvSpPr/>
      </dsp:nvSpPr>
      <dsp:spPr>
        <a:xfrm>
          <a:off x="998990" y="2806008"/>
          <a:ext cx="6992931" cy="1310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0" bIns="82550" numCol="1" spcCol="1270" anchor="ctr" anchorCtr="0">
          <a:noAutofit/>
        </a:bodyPr>
        <a:lstStyle/>
        <a:p>
          <a:pPr marL="0" lvl="0" indent="0" algn="l" defTabSz="2889250">
            <a:lnSpc>
              <a:spcPct val="90000"/>
            </a:lnSpc>
            <a:spcBef>
              <a:spcPct val="0"/>
            </a:spcBef>
            <a:spcAft>
              <a:spcPct val="35000"/>
            </a:spcAft>
            <a:buNone/>
          </a:pPr>
          <a:r>
            <a:rPr lang="pl-PL" sz="6500" kern="1200" dirty="0">
              <a:effectLst/>
              <a:latin typeface="Gill Sans" charset="0"/>
              <a:ea typeface="+mn-ea"/>
              <a:cs typeface="+mn-cs"/>
            </a:rPr>
            <a:t>Użyteczność</a:t>
          </a:r>
          <a:endParaRPr lang="en-US" sz="6500" kern="1200" dirty="0"/>
        </a:p>
      </dsp:txBody>
      <dsp:txXfrm>
        <a:off x="998990" y="2806008"/>
        <a:ext cx="6992931" cy="131067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a:t>
            </a:fld>
            <a:endParaRPr lang="pl-PL" altLang="pl-PL"/>
          </a:p>
        </p:txBody>
      </p:sp>
    </p:spTree>
    <p:extLst>
      <p:ext uri="{BB962C8B-B14F-4D97-AF65-F5344CB8AC3E}">
        <p14:creationId xmlns:p14="http://schemas.microsoft.com/office/powerpoint/2010/main" val="507113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pPr>
                <a:defRPr/>
              </a:pPr>
              <a:t>‹#›</a:t>
            </a:fld>
            <a:endParaRPr lang="pl-PL" altLang="pl-PL"/>
          </a:p>
        </p:txBody>
      </p:sp>
    </p:spTree>
    <p:extLst>
      <p:ext uri="{BB962C8B-B14F-4D97-AF65-F5344CB8AC3E}">
        <p14:creationId xmlns:p14="http://schemas.microsoft.com/office/powerpoint/2010/main" val="665724441"/>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006E914C-D4D4-4E1B-A2D4-BEC8EAE69E5B}" type="slidenum">
              <a:rPr lang="pl-PL" altLang="pl-PL" smtClean="0"/>
              <a:pPr>
                <a:defRPr/>
              </a:pPr>
              <a:t>1</a:t>
            </a:fld>
            <a:endParaRPr lang="pl-PL" altLang="pl-PL"/>
          </a:p>
        </p:txBody>
      </p:sp>
    </p:spTree>
    <p:extLst>
      <p:ext uri="{BB962C8B-B14F-4D97-AF65-F5344CB8AC3E}">
        <p14:creationId xmlns:p14="http://schemas.microsoft.com/office/powerpoint/2010/main" val="1126534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sz="1200" kern="1200" dirty="0">
                <a:solidFill>
                  <a:schemeClr val="tx1"/>
                </a:solidFill>
                <a:effectLst/>
                <a:latin typeface="Gill Sans" charset="0"/>
                <a:ea typeface="+mn-ea"/>
                <a:cs typeface="+mn-cs"/>
              </a:rPr>
              <a:t>Istnieje pewna heterogeniczność w zakresie stosowanych procedur, mimo to ocena funkcjonalna za pomocą testów biomechanicznych jest szeroko rozpowszechniona w praktyce klinicznej. Najczęściej stosowane testy biomechaniczne w kontekście klinicznym, sklasyfikowane według celu oceny i techniki instrumentalnej, to: </a:t>
            </a:r>
          </a:p>
          <a:p>
            <a:r>
              <a:rPr lang="pl-PL" sz="1200" kern="1200" dirty="0">
                <a:solidFill>
                  <a:schemeClr val="tx1"/>
                </a:solidFill>
                <a:effectLst/>
                <a:latin typeface="Gill Sans" charset="0"/>
                <a:ea typeface="+mn-ea"/>
                <a:cs typeface="+mn-cs"/>
              </a:rPr>
              <a:t>- Ocena czynności życia codziennego. Niektóre przykłady to chodzenie, siadanie do stania, podnoszenie ciężarów lub przenoszenie przedmiotów za pomocą płyt siłowych i/lub technik analizy ruchu.</a:t>
            </a:r>
          </a:p>
          <a:p>
            <a:r>
              <a:rPr lang="pl-PL" sz="1200" kern="1200" dirty="0">
                <a:solidFill>
                  <a:schemeClr val="tx1"/>
                </a:solidFill>
                <a:effectLst/>
                <a:latin typeface="Gill Sans" charset="0"/>
                <a:ea typeface="+mn-ea"/>
                <a:cs typeface="+mn-cs"/>
              </a:rPr>
              <a:t>- Ocena funkcji równowagi, przy użyciu komputerowej </a:t>
            </a:r>
            <a:r>
              <a:rPr lang="pl-PL" sz="1200" kern="1200" dirty="0" err="1">
                <a:solidFill>
                  <a:schemeClr val="tx1"/>
                </a:solidFill>
                <a:effectLst/>
                <a:latin typeface="Gill Sans" charset="0"/>
                <a:ea typeface="+mn-ea"/>
                <a:cs typeface="+mn-cs"/>
              </a:rPr>
              <a:t>posturografii</a:t>
            </a:r>
            <a:r>
              <a:rPr lang="pl-PL" sz="1200" kern="1200" dirty="0">
                <a:solidFill>
                  <a:schemeClr val="tx1"/>
                </a:solidFill>
                <a:effectLst/>
                <a:latin typeface="Gill Sans" charset="0"/>
                <a:ea typeface="+mn-ea"/>
                <a:cs typeface="+mn-cs"/>
              </a:rPr>
              <a:t>, opartej na technice analizy sił. </a:t>
            </a:r>
          </a:p>
          <a:p>
            <a:r>
              <a:rPr lang="pl-PL" sz="1200" kern="1200" dirty="0">
                <a:solidFill>
                  <a:schemeClr val="tx1"/>
                </a:solidFill>
                <a:effectLst/>
                <a:latin typeface="Gill Sans" charset="0"/>
                <a:ea typeface="+mn-ea"/>
                <a:cs typeface="+mn-cs"/>
              </a:rPr>
              <a:t>- Ocena mobilności kończyn górnych, dolnych i kręgosłupa, za pomocą technik analizy ruchu. </a:t>
            </a:r>
          </a:p>
          <a:p>
            <a:r>
              <a:rPr lang="pl-PL" sz="1200" kern="1200" dirty="0">
                <a:solidFill>
                  <a:schemeClr val="tx1"/>
                </a:solidFill>
                <a:effectLst/>
                <a:latin typeface="Gill Sans" charset="0"/>
                <a:ea typeface="+mn-ea"/>
                <a:cs typeface="+mn-cs"/>
              </a:rPr>
              <a:t>- Ocena siły w kończynach górnych, dolnych i kręgosłupa, z wykorzystaniem technik analizy sił. </a:t>
            </a:r>
          </a:p>
          <a:p>
            <a:endParaRPr lang="pl-PL" sz="1200" kern="1200" dirty="0">
              <a:solidFill>
                <a:schemeClr val="tx1"/>
              </a:solidFill>
              <a:effectLst/>
              <a:latin typeface="Gill Sans" charset="0"/>
              <a:ea typeface="+mn-ea"/>
              <a:cs typeface="+mn-cs"/>
            </a:endParaRPr>
          </a:p>
          <a:p>
            <a:r>
              <a:rPr lang="pl-PL" sz="1200" kern="1200" dirty="0">
                <a:solidFill>
                  <a:schemeClr val="tx1"/>
                </a:solidFill>
                <a:effectLst/>
                <a:latin typeface="Gill Sans" charset="0"/>
                <a:ea typeface="+mn-ea"/>
                <a:cs typeface="+mn-cs"/>
              </a:rPr>
              <a:t>Każdy z testów przedstawia wyniki w innych jednostkach. Jednak w większości przypadków testy biomechaniczne mają na celu informowanie o ocenianej funkcji, a ich wyniki są często wyrażane w porównaniu z normami referencyjnymi.</a:t>
            </a:r>
          </a:p>
          <a:p>
            <a:endParaRPr lang="pl-PL" sz="1200" kern="1200" dirty="0">
              <a:solidFill>
                <a:schemeClr val="tx1"/>
              </a:solidFill>
              <a:effectLst/>
              <a:latin typeface="Gill Sans" charset="0"/>
              <a:ea typeface="+mn-ea"/>
              <a:cs typeface="+mn-cs"/>
            </a:endParaRPr>
          </a:p>
          <a:p>
            <a:r>
              <a:rPr lang="pl-PL" sz="1200" kern="1200" dirty="0">
                <a:solidFill>
                  <a:schemeClr val="tx1"/>
                </a:solidFill>
                <a:effectLst/>
                <a:latin typeface="Gill Sans" charset="0"/>
                <a:ea typeface="+mn-ea"/>
                <a:cs typeface="+mn-cs"/>
              </a:rPr>
              <a:t>Zobaczmy kilka przykładowych</a:t>
            </a:r>
            <a:r>
              <a:rPr lang="pl-PL" sz="1200" kern="1200" baseline="0" dirty="0">
                <a:solidFill>
                  <a:schemeClr val="tx1"/>
                </a:solidFill>
                <a:effectLst/>
                <a:latin typeface="Gill Sans" charset="0"/>
                <a:ea typeface="+mn-ea"/>
                <a:cs typeface="+mn-cs"/>
              </a:rPr>
              <a:t> filmów</a:t>
            </a:r>
            <a:r>
              <a:rPr lang="pl-PL" sz="1200" kern="1200" dirty="0">
                <a:solidFill>
                  <a:schemeClr val="tx1"/>
                </a:solidFill>
                <a:effectLst/>
                <a:latin typeface="Gill Sans" charset="0"/>
                <a:ea typeface="+mn-ea"/>
                <a:cs typeface="+mn-cs"/>
              </a:rPr>
              <a:t>.</a:t>
            </a:r>
          </a:p>
          <a:p>
            <a:endParaRPr lang="pl-PL" sz="1200" kern="1200" dirty="0">
              <a:solidFill>
                <a:schemeClr val="tx1"/>
              </a:solidFill>
              <a:effectLst/>
              <a:latin typeface="Gill Sans" charset="0"/>
              <a:ea typeface="+mn-ea"/>
              <a:cs typeface="+mn-cs"/>
            </a:endParaRPr>
          </a:p>
          <a:p>
            <a:r>
              <a:rPr lang="pl-PL" sz="1200" kern="1200" dirty="0">
                <a:solidFill>
                  <a:schemeClr val="tx1"/>
                </a:solidFill>
                <a:effectLst/>
                <a:latin typeface="Gill Sans" charset="0"/>
                <a:ea typeface="+mn-ea"/>
                <a:cs typeface="+mn-cs"/>
              </a:rPr>
              <a:t>Testy biomechaniczne są stosowane jako badania uzupełniające do oceny biomechanicznej układu mięśniowo-szkieletowego lub funkcji równowagi, a ich główne zastosowania to:</a:t>
            </a:r>
          </a:p>
          <a:p>
            <a:r>
              <a:rPr lang="pl-PL" sz="1200" kern="1200" dirty="0">
                <a:solidFill>
                  <a:schemeClr val="tx1"/>
                </a:solidFill>
                <a:effectLst/>
                <a:latin typeface="Gill Sans" charset="0"/>
                <a:ea typeface="+mn-ea"/>
                <a:cs typeface="+mn-cs"/>
              </a:rPr>
              <a:t>Kontrola ewolucyjna.</a:t>
            </a:r>
          </a:p>
          <a:p>
            <a:r>
              <a:rPr lang="pl-PL" sz="1200" kern="1200" dirty="0">
                <a:solidFill>
                  <a:schemeClr val="tx1"/>
                </a:solidFill>
                <a:effectLst/>
                <a:latin typeface="Gill Sans" charset="0"/>
                <a:ea typeface="+mn-ea"/>
                <a:cs typeface="+mn-cs"/>
              </a:rPr>
              <a:t>Planowanie leczenia.</a:t>
            </a:r>
          </a:p>
          <a:p>
            <a:r>
              <a:rPr lang="pl-PL" sz="1200" kern="1200" dirty="0">
                <a:solidFill>
                  <a:schemeClr val="tx1"/>
                </a:solidFill>
                <a:effectLst/>
                <a:latin typeface="Gill Sans" charset="0"/>
                <a:ea typeface="+mn-ea"/>
                <a:cs typeface="+mn-cs"/>
              </a:rPr>
              <a:t>Ocena zdolności do pracy.</a:t>
            </a:r>
          </a:p>
          <a:p>
            <a:r>
              <a:rPr lang="pl-PL" sz="1200" kern="1200" dirty="0">
                <a:solidFill>
                  <a:schemeClr val="tx1"/>
                </a:solidFill>
                <a:effectLst/>
                <a:latin typeface="Gill Sans" charset="0"/>
                <a:ea typeface="+mn-ea"/>
                <a:cs typeface="+mn-cs"/>
              </a:rPr>
              <a:t>Ocena uszkodzenia ciała.</a:t>
            </a:r>
          </a:p>
          <a:p>
            <a:r>
              <a:rPr lang="pl-PL" sz="1200" kern="1200" dirty="0">
                <a:solidFill>
                  <a:schemeClr val="tx1"/>
                </a:solidFill>
                <a:effectLst/>
                <a:latin typeface="Gill Sans" charset="0"/>
                <a:ea typeface="+mn-ea"/>
                <a:cs typeface="+mn-cs"/>
              </a:rPr>
              <a:t>Ekspertyza medyczno-prawna.</a:t>
            </a: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56003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l-PL" altLang="pl-PL" dirty="0"/>
              <a:t>Na tym filmie można zobaczyć szczegóły protokołu dla oceny dynamiki chodu przy użyciu oprogramowania </a:t>
            </a:r>
            <a:r>
              <a:rPr lang="pl-PL" altLang="pl-PL" dirty="0" err="1"/>
              <a:t>NedAMH</a:t>
            </a:r>
            <a:r>
              <a:rPr lang="pl-PL" altLang="pl-PL" dirty="0"/>
              <a:t>/IBV</a:t>
            </a:r>
            <a:r>
              <a:rPr lang="es-ES" sz="1200" dirty="0">
                <a:solidFill>
                  <a:srgbClr val="FF0000"/>
                </a:solidFill>
              </a:rPr>
              <a:t>.</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12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061220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pl-PL" altLang="pl-PL" dirty="0"/>
              <a:t>Na tym filmie można zobaczyć szczegóły protokołu do oceny dynamicznej i kinematycznej podczas wstawania z krzesła z wykorzystaniem </a:t>
            </a:r>
            <a:r>
              <a:rPr lang="pl-PL" sz="1200" dirty="0">
                <a:solidFill>
                  <a:srgbClr val="FF0000"/>
                </a:solidFill>
              </a:rPr>
              <a:t>oprogramowania </a:t>
            </a:r>
            <a:r>
              <a:rPr lang="es-ES" sz="1200" dirty="0">
                <a:solidFill>
                  <a:srgbClr val="FF0000"/>
                </a:solidFill>
              </a:rPr>
              <a:t>NedLumbar/IBV.</a:t>
            </a:r>
          </a:p>
          <a:p>
            <a:pPr eaLnBrk="1" hangingPunct="1"/>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13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28074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pl-PL" altLang="pl-PL" dirty="0"/>
              <a:t>Na tym filmie można zobaczyć szczegóły protokołu oceny kinematycznej podczas ruchu</a:t>
            </a:r>
            <a:r>
              <a:rPr lang="pl-PL" altLang="pl-PL" baseline="0" dirty="0"/>
              <a:t> </a:t>
            </a:r>
            <a:r>
              <a:rPr lang="pl-PL" altLang="pl-PL" dirty="0"/>
              <a:t>ramienia przy użyciu oprogramowania </a:t>
            </a:r>
            <a:r>
              <a:rPr lang="pl-PL" altLang="pl-PL" dirty="0" err="1"/>
              <a:t>NedHombro</a:t>
            </a:r>
            <a:r>
              <a:rPr lang="pl-PL" altLang="pl-PL" dirty="0"/>
              <a:t>/IBV.</a:t>
            </a:r>
            <a:endParaRPr lang="es-ES" sz="1200" dirty="0">
              <a:solidFill>
                <a:srgbClr val="FF0000"/>
              </a:solidFill>
            </a:endParaRP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14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41125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pl-PL" altLang="pl-PL" dirty="0"/>
              <a:t>Na tym filmie można zobaczyć szczegóły protokołu oceny równowagi za pomocą platform dynamometrycznych przy użyciu oprogramowania </a:t>
            </a:r>
            <a:r>
              <a:rPr lang="pl-PL" altLang="pl-PL" dirty="0" err="1"/>
              <a:t>NedSVE</a:t>
            </a:r>
            <a:r>
              <a:rPr lang="pl-PL" altLang="pl-PL" dirty="0"/>
              <a:t>/IBV</a:t>
            </a:r>
            <a:r>
              <a:rPr lang="es-ES" sz="1200" dirty="0">
                <a:solidFill>
                  <a:srgbClr val="FF0000"/>
                </a:solidFill>
              </a:rPr>
              <a:t>.</a:t>
            </a:r>
          </a:p>
          <a:p>
            <a:pPr eaLnBrk="1" hangingPunct="1"/>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15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801218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sz="1200" b="1" kern="1200" dirty="0">
                <a:solidFill>
                  <a:schemeClr val="tx1"/>
                </a:solidFill>
                <a:effectLst/>
                <a:latin typeface="Gill Sans" charset="0"/>
                <a:ea typeface="+mn-ea"/>
                <a:cs typeface="+mn-cs"/>
              </a:rPr>
              <a:t>Typowy test biomechaniczny stosowany w kontekście sportowym</a:t>
            </a:r>
          </a:p>
          <a:p>
            <a:r>
              <a:rPr lang="pl-PL" sz="1200" b="0" kern="1200" dirty="0">
                <a:solidFill>
                  <a:schemeClr val="tx1"/>
                </a:solidFill>
                <a:effectLst/>
                <a:latin typeface="Gill Sans" charset="0"/>
                <a:ea typeface="+mn-ea"/>
                <a:cs typeface="+mn-cs"/>
              </a:rPr>
              <a:t>Biomechanika sportowa jest dziedziną nauki zajmującą się analizą ruchów ciała ludzkiego podczas aktywności sportowej. Jest wykorzystywana do prób zwiększenia wydajności lub zmniejszenia ryzyka urazów w sporcie i ćwiczeniach fizycznych. </a:t>
            </a:r>
            <a:endParaRPr lang="en-GB" sz="1200" b="0" kern="1200" dirty="0">
              <a:solidFill>
                <a:schemeClr val="tx1"/>
              </a:solidFill>
              <a:effectLst/>
              <a:latin typeface="Gill Sans" charset="0"/>
              <a:ea typeface="+mn-ea"/>
              <a:cs typeface="+mn-cs"/>
            </a:endParaRPr>
          </a:p>
          <a:p>
            <a:r>
              <a:rPr lang="pl-PL" sz="1200" kern="1200" dirty="0">
                <a:solidFill>
                  <a:schemeClr val="tx1"/>
                </a:solidFill>
                <a:effectLst/>
                <a:latin typeface="Gill Sans" charset="0"/>
                <a:ea typeface="+mn-ea"/>
                <a:cs typeface="+mn-cs"/>
              </a:rPr>
              <a:t>Biomechanika jest stosowana w dziedzinie sportu i nauk o wysiłku fizycznym, między innymi w celu:</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Poprawy wyników sportowych sportowców poprzez ilościowe określenie nieprawidłowości mechanicznych, określenie możliwości modyfikacji ruchu  w celu osiągnięcia najwyższej wydajności ruchu. </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Zapobiegania kontuzjom, poprzez zidentyfikowanie słabych punktów aktywności sportowej przez sportowców, tj. takich które mogłyby narazić jednostkę mięśniowo-szkieletową na uszkodzenie. Określenie najbezpieczniejszych metod wykonywania poszczególnych zadań sportowych lub ćwiczeń. </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Badanie efektu końcowego interwencji, takiej jak pomoc </a:t>
            </a:r>
            <a:r>
              <a:rPr lang="pl-PL" sz="1200" kern="1200" dirty="0" err="1">
                <a:solidFill>
                  <a:schemeClr val="tx1"/>
                </a:solidFill>
                <a:effectLst/>
                <a:latin typeface="Gill Sans" charset="0"/>
                <a:ea typeface="+mn-ea"/>
                <a:cs typeface="+mn-cs"/>
              </a:rPr>
              <a:t>ergogeniczna</a:t>
            </a:r>
            <a:r>
              <a:rPr lang="pl-PL" sz="1200" kern="1200" dirty="0">
                <a:solidFill>
                  <a:schemeClr val="tx1"/>
                </a:solidFill>
                <a:effectLst/>
                <a:latin typeface="Gill Sans" charset="0"/>
                <a:ea typeface="+mn-ea"/>
                <a:cs typeface="+mn-cs"/>
              </a:rPr>
              <a:t>, zabieg chirurgiczny, śledzenie protokołu rehabilitacyjnego i ocena bezpiecznego powrotu do sportu. </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Ocena funkcji nerwowo-mięśniowych, rekrutacji do pracy mięśni oraz obciążenia. </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Analiza sprzętu sportowego do ćwiczeń, np. obuwia, nawierzchni do gry, rakiet...itd. </a:t>
            </a:r>
            <a:r>
              <a:rPr lang="en-GB" sz="1200" kern="1200" dirty="0">
                <a:solidFill>
                  <a:schemeClr val="tx1"/>
                </a:solidFill>
                <a:effectLst/>
                <a:latin typeface="Gill Sans" charset="0"/>
                <a:ea typeface="+mn-ea"/>
                <a:cs typeface="+mn-cs"/>
              </a:rPr>
              <a:t>  </a:t>
            </a:r>
            <a:endParaRPr lang="es-ES" sz="1200" kern="1200" dirty="0">
              <a:solidFill>
                <a:schemeClr val="tx1"/>
              </a:solidFill>
              <a:effectLst/>
              <a:latin typeface="Gill Sans" charset="0"/>
              <a:ea typeface="+mn-ea"/>
              <a:cs typeface="+mn-cs"/>
            </a:endParaRPr>
          </a:p>
          <a:p>
            <a:endParaRPr lang="pl-PL" sz="1200" kern="1200" dirty="0">
              <a:solidFill>
                <a:schemeClr val="tx1"/>
              </a:solidFill>
              <a:effectLst/>
              <a:latin typeface="Gill Sans" charset="0"/>
              <a:ea typeface="+mn-ea"/>
              <a:cs typeface="+mn-cs"/>
            </a:endParaRPr>
          </a:p>
          <a:p>
            <a:r>
              <a:rPr lang="pl-PL" sz="1200" kern="1200" dirty="0">
                <a:solidFill>
                  <a:schemeClr val="tx1"/>
                </a:solidFill>
                <a:effectLst/>
                <a:latin typeface="Gill Sans" charset="0"/>
                <a:ea typeface="+mn-ea"/>
                <a:cs typeface="+mn-cs"/>
              </a:rPr>
              <a:t>Dla wszystkich ww. zastosowań istnieje szeroki wachlarz urządzeń, które mogą być wykorzystywane w laboratorium i w warunkach rzeczywistych. Nie ma standardów dotyczących testów biomechanicznych w sporcie. Testy te są głównie używane do uzyskania wartości kinetycznych i kinematycznych i są zazwyczaj zsynchronizowane.</a:t>
            </a:r>
          </a:p>
          <a:p>
            <a:endParaRPr lang="en-GB" sz="1200" kern="1200" dirty="0">
              <a:solidFill>
                <a:schemeClr val="tx1"/>
              </a:solidFill>
              <a:effectLst/>
              <a:latin typeface="Gill Sans" charset="0"/>
              <a:ea typeface="+mn-ea"/>
              <a:cs typeface="+mn-cs"/>
            </a:endParaRPr>
          </a:p>
          <a:p>
            <a:r>
              <a:rPr lang="pl-PL" sz="1200" kern="1200" dirty="0">
                <a:solidFill>
                  <a:schemeClr val="tx1"/>
                </a:solidFill>
                <a:effectLst/>
                <a:latin typeface="Gill Sans" charset="0"/>
                <a:ea typeface="+mn-ea"/>
                <a:cs typeface="+mn-cs"/>
              </a:rPr>
              <a:t>Pierwszy rysunek</a:t>
            </a:r>
            <a:r>
              <a:rPr lang="pl-PL" sz="1200" kern="1200" baseline="0" dirty="0">
                <a:solidFill>
                  <a:schemeClr val="tx1"/>
                </a:solidFill>
                <a:effectLst/>
                <a:latin typeface="Gill Sans" charset="0"/>
                <a:ea typeface="+mn-ea"/>
                <a:cs typeface="+mn-cs"/>
              </a:rPr>
              <a:t> przedstawia b</a:t>
            </a:r>
            <a:r>
              <a:rPr lang="pl-PL" sz="1200" kern="1200" dirty="0">
                <a:solidFill>
                  <a:schemeClr val="tx1"/>
                </a:solidFill>
                <a:effectLst/>
                <a:latin typeface="Gill Sans" charset="0"/>
                <a:ea typeface="+mn-ea"/>
                <a:cs typeface="+mn-cs"/>
              </a:rPr>
              <a:t>adanie ruchu kroków bocznych (1. płyta siłowa, 2. markery odblaskowe używane przez system analizy ruchu 3D).</a:t>
            </a:r>
          </a:p>
          <a:p>
            <a:endParaRPr lang="en-GB" sz="1200" kern="1200" dirty="0">
              <a:solidFill>
                <a:schemeClr val="tx1"/>
              </a:solidFill>
              <a:effectLst/>
              <a:latin typeface="Gill Sans" charset="0"/>
              <a:ea typeface="+mn-ea"/>
              <a:cs typeface="+mn-cs"/>
            </a:endParaRPr>
          </a:p>
          <a:p>
            <a:r>
              <a:rPr lang="pl-PL" sz="1200" b="1" kern="1200" dirty="0">
                <a:solidFill>
                  <a:schemeClr val="tx1"/>
                </a:solidFill>
                <a:effectLst/>
                <a:latin typeface="Gill Sans" charset="0"/>
                <a:ea typeface="+mn-ea"/>
                <a:cs typeface="+mn-cs"/>
              </a:rPr>
              <a:t>Typowy test biomechaniczny stosowany w kontekście ergonomii</a:t>
            </a:r>
          </a:p>
          <a:p>
            <a:r>
              <a:rPr lang="pl-PL" sz="1200" kern="1200" dirty="0">
                <a:solidFill>
                  <a:schemeClr val="tx1"/>
                </a:solidFill>
                <a:effectLst/>
                <a:latin typeface="Gill Sans" charset="0"/>
                <a:ea typeface="+mn-ea"/>
                <a:cs typeface="+mn-cs"/>
              </a:rPr>
              <a:t>Ergonomia jest dziedziną wiedzy zajmującą się badaniem możliwości dostosowania warunków pracy do fizycznych i psychologicznych cech pracownika. Ergonomia dąży do zwiększenia wydajności w pracy.</a:t>
            </a:r>
          </a:p>
          <a:p>
            <a:r>
              <a:rPr lang="pl-PL" sz="1200" kern="1200" dirty="0">
                <a:solidFill>
                  <a:schemeClr val="tx1"/>
                </a:solidFill>
                <a:effectLst/>
                <a:latin typeface="Gill Sans" charset="0"/>
                <a:ea typeface="+mn-ea"/>
                <a:cs typeface="+mn-cs"/>
              </a:rPr>
              <a:t>Pomiary biomechaniczne stosowane w dziedzinie ergonomii służą między innymi do:</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oceny postawy ciała, obciążenia biomechanicznego, czynności powtarzalnych w celu oceny ryzyka zawodowego. Metody oceny ryzyka zawodowego opierają się na obserwacji pracownika podczas wykonywania przez niego czynności. Czasami stosuje się ocenę przyrządową w celu zwiększenia wiarygodności i obiektywności oceny.</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oceny możliwości zmniejszenia wysiłku pracownika przy wykorzystaniu </a:t>
            </a:r>
            <a:r>
              <a:rPr lang="pl-PL" sz="1200" kern="1200" dirty="0" err="1">
                <a:solidFill>
                  <a:schemeClr val="tx1"/>
                </a:solidFill>
                <a:effectLst/>
                <a:latin typeface="Gill Sans" charset="0"/>
                <a:ea typeface="+mn-ea"/>
                <a:cs typeface="+mn-cs"/>
              </a:rPr>
              <a:t>egzoszkieletów</a:t>
            </a:r>
            <a:r>
              <a:rPr lang="pl-PL" sz="1200" kern="1200" dirty="0">
                <a:solidFill>
                  <a:schemeClr val="tx1"/>
                </a:solidFill>
                <a:effectLst/>
                <a:latin typeface="Gill Sans" charset="0"/>
                <a:ea typeface="+mn-ea"/>
                <a:cs typeface="+mn-cs"/>
              </a:rPr>
              <a:t>. </a:t>
            </a:r>
            <a:r>
              <a:rPr lang="pl-PL" sz="1200" kern="1200" dirty="0" err="1">
                <a:solidFill>
                  <a:schemeClr val="tx1"/>
                </a:solidFill>
                <a:effectLst/>
                <a:latin typeface="Gill Sans" charset="0"/>
                <a:ea typeface="+mn-ea"/>
                <a:cs typeface="+mn-cs"/>
              </a:rPr>
              <a:t>Egzoszkielety</a:t>
            </a:r>
            <a:r>
              <a:rPr lang="pl-PL" sz="1200" kern="1200" dirty="0">
                <a:solidFill>
                  <a:schemeClr val="tx1"/>
                </a:solidFill>
                <a:effectLst/>
                <a:latin typeface="Gill Sans" charset="0"/>
                <a:ea typeface="+mn-ea"/>
                <a:cs typeface="+mn-cs"/>
              </a:rPr>
              <a:t> są stosowane m.in. w przemyśle w celu poprawy warunków pracy pracowników, zmniejszenia obciążenia fizycznego i zapobiegania urazom.</a:t>
            </a:r>
          </a:p>
          <a:p>
            <a:pPr lvl="0"/>
            <a:endParaRPr lang="en-GB" sz="1200" kern="1200" dirty="0">
              <a:solidFill>
                <a:schemeClr val="tx1"/>
              </a:solidFill>
              <a:effectLst/>
              <a:latin typeface="Gill Sans" charset="0"/>
              <a:ea typeface="+mn-ea"/>
              <a:cs typeface="+mn-cs"/>
            </a:endParaRPr>
          </a:p>
          <a:p>
            <a:pPr lvl="0"/>
            <a:r>
              <a:rPr lang="pl-PL" sz="1200" kern="1200" dirty="0">
                <a:solidFill>
                  <a:schemeClr val="tx1"/>
                </a:solidFill>
                <a:effectLst/>
                <a:latin typeface="Gill Sans" charset="0"/>
                <a:ea typeface="+mn-ea"/>
                <a:cs typeface="+mn-cs"/>
              </a:rPr>
              <a:t>W zastosowaniach ergonomicznych ocena biomechaniczna może odbywać się na stanowisku pracy, ze względu na możliwość zastosowania technik przenośnych. W dziedzinie ergonomii istnieją normy dotyczące oceny ryzyka zawodowego, nie ma jednak normy dotyczącej testów biomechanicznych. Techniki biomechaniczne są powszechnie stosowane do pozyskania obiektywnych informacji na temat postawy ciała, obciążenia fizycznego lub powtarzających się ruchów</a:t>
            </a:r>
            <a:r>
              <a:rPr lang="en-GB" sz="1200" kern="1200" dirty="0">
                <a:solidFill>
                  <a:schemeClr val="tx1"/>
                </a:solidFill>
                <a:effectLst/>
                <a:latin typeface="Gill Sans" charset="0"/>
                <a:ea typeface="+mn-ea"/>
                <a:cs typeface="+mn-cs"/>
              </a:rPr>
              <a:t>.</a:t>
            </a:r>
          </a:p>
          <a:p>
            <a:pPr lvl="0"/>
            <a:endParaRPr lang="en-GB" sz="1200" kern="1200" dirty="0">
              <a:solidFill>
                <a:schemeClr val="tx1"/>
              </a:solidFill>
              <a:effectLst/>
              <a:latin typeface="Gill Sans"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pl-PL" sz="1200" kern="1200" dirty="0">
                <a:solidFill>
                  <a:schemeClr val="tx1"/>
                </a:solidFill>
                <a:effectLst/>
                <a:latin typeface="Gill Sans" charset="0"/>
                <a:ea typeface="+mn-ea"/>
                <a:cs typeface="+mn-cs"/>
              </a:rPr>
              <a:t>Rysunek drugi</a:t>
            </a:r>
            <a:r>
              <a:rPr lang="pl-PL" sz="1200" kern="1200" baseline="0" dirty="0">
                <a:solidFill>
                  <a:schemeClr val="tx1"/>
                </a:solidFill>
                <a:effectLst/>
                <a:latin typeface="Gill Sans" charset="0"/>
                <a:ea typeface="+mn-ea"/>
                <a:cs typeface="+mn-cs"/>
              </a:rPr>
              <a:t> przedstawia </a:t>
            </a:r>
            <a:r>
              <a:rPr lang="pl-PL" sz="1200" kern="1200" dirty="0">
                <a:solidFill>
                  <a:schemeClr val="tx1"/>
                </a:solidFill>
                <a:effectLst/>
                <a:latin typeface="Gill Sans" charset="0"/>
                <a:ea typeface="+mn-ea"/>
                <a:cs typeface="+mn-cs"/>
              </a:rPr>
              <a:t>rejestrację postawy ciała podczas wykonywania zadań roboczych za pomocą </a:t>
            </a:r>
            <a:r>
              <a:rPr lang="pl-PL" sz="1200" kern="1200" dirty="0" err="1">
                <a:solidFill>
                  <a:schemeClr val="tx1"/>
                </a:solidFill>
                <a:effectLst/>
                <a:latin typeface="Gill Sans" charset="0"/>
                <a:ea typeface="+mn-ea"/>
                <a:cs typeface="+mn-cs"/>
              </a:rPr>
              <a:t>elektrogoniometrów</a:t>
            </a:r>
            <a:r>
              <a:rPr lang="en-US" dirty="0"/>
              <a:t>.</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200" kern="1200" dirty="0">
              <a:solidFill>
                <a:schemeClr val="tx1"/>
              </a:solidFill>
              <a:effectLst/>
              <a:latin typeface="Gill Sans" charset="0"/>
              <a:ea typeface="+mn-ea"/>
              <a:cs typeface="+mn-cs"/>
            </a:endParaRPr>
          </a:p>
          <a:p>
            <a:r>
              <a:rPr lang="pl-PL" sz="1200" b="1" kern="1200" dirty="0">
                <a:solidFill>
                  <a:schemeClr val="tx1"/>
                </a:solidFill>
                <a:effectLst/>
                <a:latin typeface="Gill Sans" charset="0"/>
                <a:ea typeface="+mn-ea"/>
                <a:cs typeface="+mn-cs"/>
              </a:rPr>
              <a:t>Typowe testy biomechaniczne stosowane w kontekście badawczym</a:t>
            </a:r>
            <a:endParaRPr lang="es-ES" sz="1200" b="1" kern="1200" dirty="0">
              <a:solidFill>
                <a:schemeClr val="tx1"/>
              </a:solidFill>
              <a:effectLst/>
              <a:latin typeface="Gill Sans" charset="0"/>
              <a:ea typeface="+mn-ea"/>
              <a:cs typeface="+mn-cs"/>
            </a:endParaRPr>
          </a:p>
          <a:p>
            <a:r>
              <a:rPr lang="pl-PL" sz="1200" kern="1200" dirty="0">
                <a:solidFill>
                  <a:schemeClr val="tx1"/>
                </a:solidFill>
                <a:effectLst/>
                <a:latin typeface="Gill Sans" charset="0"/>
                <a:ea typeface="+mn-ea"/>
                <a:cs typeface="+mn-cs"/>
              </a:rPr>
              <a:t>Istnieje wiele badań, które wykorzystują techniki oceny biomechanicznej w różnych dziedzinach. W kontekście oceny układu mięśniowo-szkieletowego są one wykorzystywane do:</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Porównywania różnych metod leczenia chirurgicznego lub rehabilitacyjnego.</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Oceny wpływu leczenia na pacjenta.</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Opisu biomechanicznego wzorca patologii.</a:t>
            </a:r>
          </a:p>
          <a:p>
            <a:r>
              <a:rPr lang="pl-PL" sz="1200" kern="1200" dirty="0">
                <a:solidFill>
                  <a:schemeClr val="tx1"/>
                </a:solidFill>
                <a:effectLst/>
                <a:latin typeface="Gill Sans" charset="0"/>
                <a:ea typeface="+mn-ea"/>
                <a:cs typeface="+mn-cs"/>
              </a:rPr>
              <a:t>Na przykład, w pracy </a:t>
            </a:r>
            <a:r>
              <a:rPr lang="pl-PL" sz="1200" i="1" kern="1200" dirty="0" err="1">
                <a:solidFill>
                  <a:schemeClr val="tx1"/>
                </a:solidFill>
                <a:effectLst/>
                <a:latin typeface="Gill Sans" charset="0"/>
                <a:ea typeface="+mn-ea"/>
                <a:cs typeface="+mn-cs"/>
              </a:rPr>
              <a:t>Effects</a:t>
            </a:r>
            <a:r>
              <a:rPr lang="pl-PL" sz="1200" i="1" kern="1200" dirty="0">
                <a:solidFill>
                  <a:schemeClr val="tx1"/>
                </a:solidFill>
                <a:effectLst/>
                <a:latin typeface="Gill Sans" charset="0"/>
                <a:ea typeface="+mn-ea"/>
                <a:cs typeface="+mn-cs"/>
              </a:rPr>
              <a:t> of </a:t>
            </a:r>
            <a:r>
              <a:rPr lang="pl-PL" sz="1200" i="1" kern="1200" dirty="0" err="1">
                <a:solidFill>
                  <a:schemeClr val="tx1"/>
                </a:solidFill>
                <a:effectLst/>
                <a:latin typeface="Gill Sans" charset="0"/>
                <a:ea typeface="+mn-ea"/>
                <a:cs typeface="+mn-cs"/>
              </a:rPr>
              <a:t>medially</a:t>
            </a:r>
            <a:r>
              <a:rPr lang="pl-PL" sz="1200" i="1" kern="1200" dirty="0">
                <a:solidFill>
                  <a:schemeClr val="tx1"/>
                </a:solidFill>
                <a:effectLst/>
                <a:latin typeface="Gill Sans" charset="0"/>
                <a:ea typeface="+mn-ea"/>
                <a:cs typeface="+mn-cs"/>
              </a:rPr>
              <a:t> </a:t>
            </a:r>
            <a:r>
              <a:rPr lang="pl-PL" sz="1200" i="1" kern="1200" dirty="0" err="1">
                <a:solidFill>
                  <a:schemeClr val="tx1"/>
                </a:solidFill>
                <a:effectLst/>
                <a:latin typeface="Gill Sans" charset="0"/>
                <a:ea typeface="+mn-ea"/>
                <a:cs typeface="+mn-cs"/>
              </a:rPr>
              <a:t>posted</a:t>
            </a:r>
            <a:r>
              <a:rPr lang="pl-PL" sz="1200" i="1" kern="1200" dirty="0">
                <a:solidFill>
                  <a:schemeClr val="tx1"/>
                </a:solidFill>
                <a:effectLst/>
                <a:latin typeface="Gill Sans" charset="0"/>
                <a:ea typeface="+mn-ea"/>
                <a:cs typeface="+mn-cs"/>
              </a:rPr>
              <a:t> </a:t>
            </a:r>
            <a:r>
              <a:rPr lang="pl-PL" sz="1200" i="1" kern="1200" dirty="0" err="1">
                <a:solidFill>
                  <a:schemeClr val="tx1"/>
                </a:solidFill>
                <a:effectLst/>
                <a:latin typeface="Gill Sans" charset="0"/>
                <a:ea typeface="+mn-ea"/>
                <a:cs typeface="+mn-cs"/>
              </a:rPr>
              <a:t>insoles</a:t>
            </a:r>
            <a:r>
              <a:rPr lang="pl-PL" sz="1200" i="1" kern="1200" dirty="0">
                <a:solidFill>
                  <a:schemeClr val="tx1"/>
                </a:solidFill>
                <a:effectLst/>
                <a:latin typeface="Gill Sans" charset="0"/>
                <a:ea typeface="+mn-ea"/>
                <a:cs typeface="+mn-cs"/>
              </a:rPr>
              <a:t> on </a:t>
            </a:r>
            <a:r>
              <a:rPr lang="pl-PL" sz="1200" i="1" kern="1200" dirty="0" err="1">
                <a:solidFill>
                  <a:schemeClr val="tx1"/>
                </a:solidFill>
                <a:effectLst/>
                <a:latin typeface="Gill Sans" charset="0"/>
                <a:ea typeface="+mn-ea"/>
                <a:cs typeface="+mn-cs"/>
              </a:rPr>
              <a:t>foot</a:t>
            </a:r>
            <a:r>
              <a:rPr lang="pl-PL" sz="1200" i="1" kern="1200" dirty="0">
                <a:solidFill>
                  <a:schemeClr val="tx1"/>
                </a:solidFill>
                <a:effectLst/>
                <a:latin typeface="Gill Sans" charset="0"/>
                <a:ea typeface="+mn-ea"/>
                <a:cs typeface="+mn-cs"/>
              </a:rPr>
              <a:t> and </a:t>
            </a:r>
            <a:r>
              <a:rPr lang="pl-PL" sz="1200" i="1" kern="1200" dirty="0" err="1">
                <a:solidFill>
                  <a:schemeClr val="tx1"/>
                </a:solidFill>
                <a:effectLst/>
                <a:latin typeface="Gill Sans" charset="0"/>
                <a:ea typeface="+mn-ea"/>
                <a:cs typeface="+mn-cs"/>
              </a:rPr>
              <a:t>lower</a:t>
            </a:r>
            <a:r>
              <a:rPr lang="pl-PL" sz="1200" i="1" kern="1200" dirty="0">
                <a:solidFill>
                  <a:schemeClr val="tx1"/>
                </a:solidFill>
                <a:effectLst/>
                <a:latin typeface="Gill Sans" charset="0"/>
                <a:ea typeface="+mn-ea"/>
                <a:cs typeface="+mn-cs"/>
              </a:rPr>
              <a:t> </a:t>
            </a:r>
            <a:r>
              <a:rPr lang="pl-PL" sz="1200" i="1" kern="1200" dirty="0" err="1">
                <a:solidFill>
                  <a:schemeClr val="tx1"/>
                </a:solidFill>
                <a:effectLst/>
                <a:latin typeface="Gill Sans" charset="0"/>
                <a:ea typeface="+mn-ea"/>
                <a:cs typeface="+mn-cs"/>
              </a:rPr>
              <a:t>limbs</a:t>
            </a:r>
            <a:r>
              <a:rPr lang="pl-PL" sz="1200" i="1" kern="1200" dirty="0">
                <a:solidFill>
                  <a:schemeClr val="tx1"/>
                </a:solidFill>
                <a:effectLst/>
                <a:latin typeface="Gill Sans" charset="0"/>
                <a:ea typeface="+mn-ea"/>
                <a:cs typeface="+mn-cs"/>
              </a:rPr>
              <a:t> </a:t>
            </a:r>
            <a:r>
              <a:rPr lang="pl-PL" sz="1200" i="1" kern="1200" dirty="0" err="1">
                <a:solidFill>
                  <a:schemeClr val="tx1"/>
                </a:solidFill>
                <a:effectLst/>
                <a:latin typeface="Gill Sans" charset="0"/>
                <a:ea typeface="+mn-ea"/>
                <a:cs typeface="+mn-cs"/>
              </a:rPr>
              <a:t>mechanics</a:t>
            </a:r>
            <a:r>
              <a:rPr lang="pl-PL" sz="1200" i="1" kern="1200" dirty="0">
                <a:solidFill>
                  <a:schemeClr val="tx1"/>
                </a:solidFill>
                <a:effectLst/>
                <a:latin typeface="Gill Sans" charset="0"/>
                <a:ea typeface="+mn-ea"/>
                <a:cs typeface="+mn-cs"/>
              </a:rPr>
              <a:t> </a:t>
            </a:r>
            <a:r>
              <a:rPr lang="pl-PL" sz="1200" i="1" kern="1200" dirty="0" err="1">
                <a:solidFill>
                  <a:schemeClr val="tx1"/>
                </a:solidFill>
                <a:effectLst/>
                <a:latin typeface="Gill Sans" charset="0"/>
                <a:ea typeface="+mn-ea"/>
                <a:cs typeface="+mn-cs"/>
              </a:rPr>
              <a:t>across</a:t>
            </a:r>
            <a:r>
              <a:rPr lang="pl-PL" sz="1200" i="1" kern="1200" dirty="0">
                <a:solidFill>
                  <a:schemeClr val="tx1"/>
                </a:solidFill>
                <a:effectLst/>
                <a:latin typeface="Gill Sans" charset="0"/>
                <a:ea typeface="+mn-ea"/>
                <a:cs typeface="+mn-cs"/>
              </a:rPr>
              <a:t> </a:t>
            </a:r>
            <a:r>
              <a:rPr lang="pl-PL" sz="1200" i="1" kern="1200" dirty="0" err="1">
                <a:solidFill>
                  <a:schemeClr val="tx1"/>
                </a:solidFill>
                <a:effectLst/>
                <a:latin typeface="Gill Sans" charset="0"/>
                <a:ea typeface="+mn-ea"/>
                <a:cs typeface="+mn-cs"/>
              </a:rPr>
              <a:t>walking</a:t>
            </a:r>
            <a:r>
              <a:rPr lang="pl-PL" sz="1200" i="1" kern="1200" dirty="0">
                <a:solidFill>
                  <a:schemeClr val="tx1"/>
                </a:solidFill>
                <a:effectLst/>
                <a:latin typeface="Gill Sans" charset="0"/>
                <a:ea typeface="+mn-ea"/>
                <a:cs typeface="+mn-cs"/>
              </a:rPr>
              <a:t> and </a:t>
            </a:r>
            <a:r>
              <a:rPr lang="pl-PL" sz="1200" i="1" kern="1200" dirty="0" err="1">
                <a:solidFill>
                  <a:schemeClr val="tx1"/>
                </a:solidFill>
                <a:effectLst/>
                <a:latin typeface="Gill Sans" charset="0"/>
                <a:ea typeface="+mn-ea"/>
                <a:cs typeface="+mn-cs"/>
              </a:rPr>
              <a:t>running</a:t>
            </a:r>
            <a:r>
              <a:rPr lang="pl-PL" sz="1200" i="1" kern="1200" dirty="0">
                <a:solidFill>
                  <a:schemeClr val="tx1"/>
                </a:solidFill>
                <a:effectLst/>
                <a:latin typeface="Gill Sans" charset="0"/>
                <a:ea typeface="+mn-ea"/>
                <a:cs typeface="+mn-cs"/>
              </a:rPr>
              <a:t> in </a:t>
            </a:r>
            <a:r>
              <a:rPr lang="pl-PL" sz="1200" i="1" kern="1200" dirty="0" err="1">
                <a:solidFill>
                  <a:schemeClr val="tx1"/>
                </a:solidFill>
                <a:effectLst/>
                <a:latin typeface="Gill Sans" charset="0"/>
                <a:ea typeface="+mn-ea"/>
                <a:cs typeface="+mn-cs"/>
              </a:rPr>
              <a:t>overpronating</a:t>
            </a:r>
            <a:r>
              <a:rPr lang="pl-PL" sz="1200" i="1" kern="1200" dirty="0">
                <a:solidFill>
                  <a:schemeClr val="tx1"/>
                </a:solidFill>
                <a:effectLst/>
                <a:latin typeface="Gill Sans" charset="0"/>
                <a:ea typeface="+mn-ea"/>
                <a:cs typeface="+mn-cs"/>
              </a:rPr>
              <a:t> men</a:t>
            </a:r>
            <a:r>
              <a:rPr lang="pl-PL" sz="1200" kern="1200" dirty="0">
                <a:solidFill>
                  <a:schemeClr val="tx1"/>
                </a:solidFill>
                <a:effectLst/>
                <a:latin typeface="Gill Sans" charset="0"/>
                <a:ea typeface="+mn-ea"/>
                <a:cs typeface="+mn-cs"/>
              </a:rPr>
              <a:t>, </a:t>
            </a:r>
            <a:r>
              <a:rPr lang="pl-PL" sz="1200" kern="1200" dirty="0" err="1">
                <a:solidFill>
                  <a:schemeClr val="tx1"/>
                </a:solidFill>
                <a:effectLst/>
                <a:latin typeface="Gill Sans" charset="0"/>
                <a:ea typeface="+mn-ea"/>
                <a:cs typeface="+mn-cs"/>
              </a:rPr>
              <a:t>Konosen</a:t>
            </a:r>
            <a:r>
              <a:rPr lang="pl-PL" sz="1200" kern="1200" dirty="0">
                <a:solidFill>
                  <a:schemeClr val="tx1"/>
                </a:solidFill>
                <a:effectLst/>
                <a:latin typeface="Gill Sans" charset="0"/>
                <a:ea typeface="+mn-ea"/>
                <a:cs typeface="+mn-cs"/>
              </a:rPr>
              <a:t> et al. (2),  przedstawiono analizę oceny biomechanicznej, w której oceniono wpływ </a:t>
            </a:r>
            <a:r>
              <a:rPr lang="pl-PL" sz="1200" kern="1200" dirty="0" err="1">
                <a:solidFill>
                  <a:schemeClr val="tx1"/>
                </a:solidFill>
                <a:effectLst/>
                <a:latin typeface="Gill Sans" charset="0"/>
                <a:ea typeface="+mn-ea"/>
                <a:cs typeface="+mn-cs"/>
              </a:rPr>
              <a:t>ortez</a:t>
            </a:r>
            <a:r>
              <a:rPr lang="pl-PL" sz="1200" kern="1200" dirty="0">
                <a:solidFill>
                  <a:schemeClr val="tx1"/>
                </a:solidFill>
                <a:effectLst/>
                <a:latin typeface="Gill Sans" charset="0"/>
                <a:ea typeface="+mn-ea"/>
                <a:cs typeface="+mn-cs"/>
              </a:rPr>
              <a:t> </a:t>
            </a:r>
            <a:r>
              <a:rPr lang="pl-PL" sz="1200" kern="1200" dirty="0" err="1">
                <a:solidFill>
                  <a:schemeClr val="tx1"/>
                </a:solidFill>
                <a:effectLst/>
                <a:latin typeface="Gill Sans" charset="0"/>
                <a:ea typeface="+mn-ea"/>
                <a:cs typeface="+mn-cs"/>
              </a:rPr>
              <a:t>supinatorów</a:t>
            </a:r>
            <a:r>
              <a:rPr lang="pl-PL" sz="1200" kern="1200" dirty="0">
                <a:solidFill>
                  <a:schemeClr val="tx1"/>
                </a:solidFill>
                <a:effectLst/>
                <a:latin typeface="Gill Sans" charset="0"/>
                <a:ea typeface="+mn-ea"/>
                <a:cs typeface="+mn-cs"/>
              </a:rPr>
              <a:t> w warunkach chodu i biegu, zarówno w obrębie </a:t>
            </a:r>
            <a:r>
              <a:rPr lang="pl-PL" sz="1200" kern="1200" dirty="0" err="1">
                <a:solidFill>
                  <a:schemeClr val="tx1"/>
                </a:solidFill>
                <a:effectLst/>
                <a:latin typeface="Gill Sans" charset="0"/>
                <a:ea typeface="+mn-ea"/>
                <a:cs typeface="+mn-cs"/>
              </a:rPr>
              <a:t>tyłostopia</a:t>
            </a:r>
            <a:r>
              <a:rPr lang="pl-PL" sz="1200" kern="1200" dirty="0">
                <a:solidFill>
                  <a:schemeClr val="tx1"/>
                </a:solidFill>
                <a:effectLst/>
                <a:latin typeface="Gill Sans" charset="0"/>
                <a:ea typeface="+mn-ea"/>
                <a:cs typeface="+mn-cs"/>
              </a:rPr>
              <a:t>, jak i </a:t>
            </a:r>
            <a:r>
              <a:rPr lang="pl-PL" sz="1200" kern="1200" dirty="0" err="1">
                <a:solidFill>
                  <a:schemeClr val="tx1"/>
                </a:solidFill>
                <a:effectLst/>
                <a:latin typeface="Gill Sans" charset="0"/>
                <a:ea typeface="+mn-ea"/>
                <a:cs typeface="+mn-cs"/>
              </a:rPr>
              <a:t>przodostopia</a:t>
            </a:r>
            <a:r>
              <a:rPr lang="pl-PL" sz="1200" kern="1200" dirty="0">
                <a:solidFill>
                  <a:schemeClr val="tx1"/>
                </a:solidFill>
                <a:effectLst/>
                <a:latin typeface="Gill Sans" charset="0"/>
                <a:ea typeface="+mn-ea"/>
                <a:cs typeface="+mn-cs"/>
              </a:rPr>
              <a:t>, poprzez oprzyrządowanie markerami i zastosowanie systemu fotogrametrii 3D składającego się z 10 kamer.</a:t>
            </a:r>
          </a:p>
          <a:p>
            <a:endParaRPr lang="es-ES" sz="1200" kern="1200" dirty="0">
              <a:solidFill>
                <a:schemeClr val="tx1"/>
              </a:solidFill>
              <a:effectLst/>
              <a:latin typeface="Gill Sans"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pl-PL" sz="1200" kern="1200" dirty="0">
                <a:solidFill>
                  <a:schemeClr val="tx1"/>
                </a:solidFill>
                <a:effectLst/>
                <a:latin typeface="Gill Sans" charset="0"/>
                <a:ea typeface="+mn-ea"/>
                <a:cs typeface="+mn-cs"/>
              </a:rPr>
              <a:t>Rysunek trzeci przedstawia oprzyrządowanie zastosowane w analizie biomechanicznej stopy i stawu skokowego, wg </a:t>
            </a:r>
            <a:r>
              <a:rPr lang="pl-PL" sz="1200" kern="1200" dirty="0" err="1">
                <a:solidFill>
                  <a:schemeClr val="tx1"/>
                </a:solidFill>
                <a:effectLst/>
                <a:latin typeface="Gill Sans" charset="0"/>
                <a:ea typeface="+mn-ea"/>
                <a:cs typeface="+mn-cs"/>
              </a:rPr>
              <a:t>Konosen</a:t>
            </a:r>
            <a:r>
              <a:rPr lang="es-ES" sz="1200" kern="1200" dirty="0">
                <a:solidFill>
                  <a:schemeClr val="tx1"/>
                </a:solidFill>
                <a:effectLst/>
                <a:latin typeface="Gill Sans"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lang="es-ES" sz="1200" kern="1200" dirty="0">
              <a:solidFill>
                <a:schemeClr val="tx1"/>
              </a:solidFill>
              <a:effectLst/>
              <a:latin typeface="Gill Sans"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pl-PL" sz="1200" kern="1200" dirty="0">
                <a:solidFill>
                  <a:schemeClr val="tx1"/>
                </a:solidFill>
                <a:effectLst/>
                <a:latin typeface="Gill Sans" charset="0"/>
                <a:ea typeface="+mn-ea"/>
                <a:cs typeface="+mn-cs"/>
              </a:rPr>
              <a:t>Główne wnioski z tego badania sugerują, że stosowanie </a:t>
            </a:r>
            <a:r>
              <a:rPr lang="pl-PL" sz="1200" kern="1200" dirty="0" err="1">
                <a:solidFill>
                  <a:schemeClr val="tx1"/>
                </a:solidFill>
                <a:effectLst/>
                <a:latin typeface="Gill Sans" charset="0"/>
                <a:ea typeface="+mn-ea"/>
                <a:cs typeface="+mn-cs"/>
              </a:rPr>
              <a:t>ortez</a:t>
            </a:r>
            <a:r>
              <a:rPr lang="pl-PL" sz="1200" kern="1200" dirty="0">
                <a:solidFill>
                  <a:schemeClr val="tx1"/>
                </a:solidFill>
                <a:effectLst/>
                <a:latin typeface="Gill Sans" charset="0"/>
                <a:ea typeface="+mn-ea"/>
                <a:cs typeface="+mn-cs"/>
              </a:rPr>
              <a:t> wpływa przede wszystkim na ruch </a:t>
            </a:r>
            <a:r>
              <a:rPr lang="pl-PL" sz="1200" kern="1200" dirty="0" err="1">
                <a:solidFill>
                  <a:schemeClr val="tx1"/>
                </a:solidFill>
                <a:effectLst/>
                <a:latin typeface="Gill Sans" charset="0"/>
                <a:ea typeface="+mn-ea"/>
                <a:cs typeface="+mn-cs"/>
              </a:rPr>
              <a:t>przodostopia</a:t>
            </a:r>
            <a:r>
              <a:rPr lang="pl-PL" sz="1200" kern="1200" dirty="0">
                <a:solidFill>
                  <a:schemeClr val="tx1"/>
                </a:solidFill>
                <a:effectLst/>
                <a:latin typeface="Gill Sans" charset="0"/>
                <a:ea typeface="+mn-ea"/>
                <a:cs typeface="+mn-cs"/>
              </a:rPr>
              <a:t>, zmniejszając ruch maksymalnego wyprostu podczas chodzenia i biegania</a:t>
            </a:r>
            <a:r>
              <a:rPr lang="en-GB" sz="1200" kern="1200" dirty="0">
                <a:solidFill>
                  <a:schemeClr val="tx1"/>
                </a:solidFill>
                <a:effectLst/>
                <a:latin typeface="Gill Sans" charset="0"/>
                <a:ea typeface="+mn-ea"/>
                <a:cs typeface="+mn-cs"/>
              </a:rPr>
              <a:t>.</a:t>
            </a:r>
            <a:endParaRPr lang="es-ES" sz="1200" kern="1200" dirty="0">
              <a:solidFill>
                <a:schemeClr val="tx1"/>
              </a:solidFill>
              <a:effectLst/>
              <a:latin typeface="Gill Sans"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kern="1200" dirty="0">
              <a:solidFill>
                <a:schemeClr val="tx1"/>
              </a:solidFill>
              <a:effectLst/>
              <a:latin typeface="Gill Sans" charset="0"/>
              <a:ea typeface="+mn-ea"/>
              <a:cs typeface="+mn-cs"/>
            </a:endParaRPr>
          </a:p>
          <a:p>
            <a:pPr lvl="0"/>
            <a:endParaRPr lang="es-ES" sz="1200" kern="1200" dirty="0">
              <a:solidFill>
                <a:schemeClr val="tx1"/>
              </a:solidFill>
              <a:effectLst/>
              <a:latin typeface="Gill Sans" charset="0"/>
              <a:ea typeface="+mn-ea"/>
              <a:cs typeface="+mn-cs"/>
            </a:endParaRPr>
          </a:p>
          <a:p>
            <a:endParaRPr lang="es-ES" sz="1200" kern="1200" dirty="0">
              <a:solidFill>
                <a:schemeClr val="tx1"/>
              </a:solidFill>
              <a:effectLst/>
              <a:latin typeface="Gill Sans" charset="0"/>
              <a:ea typeface="+mn-ea"/>
              <a:cs typeface="+mn-cs"/>
            </a:endParaRPr>
          </a:p>
          <a:p>
            <a:endParaRPr lang="en-US"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3247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l-PL" sz="1200" kern="1200" dirty="0">
                <a:solidFill>
                  <a:schemeClr val="tx1"/>
                </a:solidFill>
                <a:effectLst/>
                <a:latin typeface="Gill Sans" charset="0"/>
                <a:ea typeface="+mn-ea"/>
                <a:cs typeface="+mn-cs"/>
              </a:rPr>
              <a:t>W ramach szkolenia teoretycznego powinieneś obejrzeć kilka filmów na temat oceny biomechanicznej z wykorzystaniem technik instrumentalnych, które znajdziesz w Internecie. Istnieje wiele źródeł, które można znaleźć wyszukując: </a:t>
            </a:r>
            <a:r>
              <a:rPr lang="pl-PL" sz="1200" b="1" kern="1200" dirty="0">
                <a:solidFill>
                  <a:schemeClr val="tx1"/>
                </a:solidFill>
                <a:effectLst/>
                <a:latin typeface="Gill Sans" charset="0"/>
                <a:ea typeface="+mn-ea"/>
                <a:cs typeface="+mn-cs"/>
              </a:rPr>
              <a:t>"</a:t>
            </a:r>
            <a:r>
              <a:rPr lang="pl-PL" sz="1200" b="1" kern="1200" dirty="0" err="1">
                <a:solidFill>
                  <a:schemeClr val="tx1"/>
                </a:solidFill>
                <a:effectLst/>
                <a:latin typeface="Gill Sans" charset="0"/>
                <a:ea typeface="+mn-ea"/>
                <a:cs typeface="+mn-cs"/>
              </a:rPr>
              <a:t>Biomechanical</a:t>
            </a:r>
            <a:r>
              <a:rPr lang="pl-PL" sz="1200" b="1" kern="1200" dirty="0">
                <a:solidFill>
                  <a:schemeClr val="tx1"/>
                </a:solidFill>
                <a:effectLst/>
                <a:latin typeface="Gill Sans" charset="0"/>
                <a:ea typeface="+mn-ea"/>
                <a:cs typeface="+mn-cs"/>
              </a:rPr>
              <a:t> </a:t>
            </a:r>
            <a:r>
              <a:rPr lang="pl-PL" sz="1200" b="1" kern="1200" dirty="0" err="1">
                <a:solidFill>
                  <a:schemeClr val="tx1"/>
                </a:solidFill>
                <a:effectLst/>
                <a:latin typeface="Gill Sans" charset="0"/>
                <a:ea typeface="+mn-ea"/>
                <a:cs typeface="+mn-cs"/>
              </a:rPr>
              <a:t>assessment</a:t>
            </a:r>
            <a:r>
              <a:rPr lang="pl-PL" sz="1200" b="1" kern="1200" dirty="0">
                <a:solidFill>
                  <a:schemeClr val="tx1"/>
                </a:solidFill>
                <a:effectLst/>
                <a:latin typeface="Gill Sans" charset="0"/>
                <a:ea typeface="+mn-ea"/>
                <a:cs typeface="+mn-cs"/>
              </a:rPr>
              <a:t> </a:t>
            </a:r>
            <a:r>
              <a:rPr lang="pl-PL" sz="1200" b="1" kern="1200" dirty="0" err="1">
                <a:solidFill>
                  <a:schemeClr val="tx1"/>
                </a:solidFill>
                <a:effectLst/>
                <a:latin typeface="Gill Sans" charset="0"/>
                <a:ea typeface="+mn-ea"/>
                <a:cs typeface="+mn-cs"/>
              </a:rPr>
              <a:t>instrumented</a:t>
            </a:r>
            <a:r>
              <a:rPr lang="pl-PL" sz="1200" b="1" kern="1200" dirty="0">
                <a:solidFill>
                  <a:schemeClr val="tx1"/>
                </a:solidFill>
                <a:effectLst/>
                <a:latin typeface="Gill Sans" charset="0"/>
                <a:ea typeface="+mn-ea"/>
                <a:cs typeface="+mn-cs"/>
              </a:rPr>
              <a:t> </a:t>
            </a:r>
            <a:r>
              <a:rPr lang="pl-PL" sz="1200" b="1" kern="1200" dirty="0" err="1">
                <a:solidFill>
                  <a:schemeClr val="tx1"/>
                </a:solidFill>
                <a:effectLst/>
                <a:latin typeface="Gill Sans" charset="0"/>
                <a:ea typeface="+mn-ea"/>
                <a:cs typeface="+mn-cs"/>
              </a:rPr>
              <a:t>techniques</a:t>
            </a:r>
            <a:r>
              <a:rPr lang="pl-PL" sz="1200" b="1" kern="1200" dirty="0">
                <a:solidFill>
                  <a:schemeClr val="tx1"/>
                </a:solidFill>
                <a:effectLst/>
                <a:latin typeface="Gill Sans" charset="0"/>
                <a:ea typeface="+mn-ea"/>
                <a:cs typeface="+mn-cs"/>
              </a:rPr>
              <a:t>".</a:t>
            </a:r>
          </a:p>
          <a:p>
            <a:r>
              <a:rPr lang="pl-PL" sz="1200" kern="1200" dirty="0">
                <a:solidFill>
                  <a:schemeClr val="tx1"/>
                </a:solidFill>
                <a:effectLst/>
                <a:latin typeface="Gill Sans" charset="0"/>
                <a:ea typeface="+mn-ea"/>
                <a:cs typeface="+mn-cs"/>
              </a:rPr>
              <a:t>Przestudiuj materiał: https://www.lboro.ac.uk/research/phc/perfomance/biomechanics/ </a:t>
            </a:r>
          </a:p>
          <a:p>
            <a:r>
              <a:rPr lang="pl-PL" sz="1200" kern="1200" dirty="0">
                <a:solidFill>
                  <a:schemeClr val="tx1"/>
                </a:solidFill>
                <a:effectLst/>
                <a:latin typeface="Gill Sans" charset="0"/>
                <a:ea typeface="+mn-ea"/>
                <a:cs typeface="+mn-cs"/>
              </a:rPr>
              <a:t>Spróbuj wypowiedzieć się w następujących kwestiach:</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Kontekst użycia i cel oceny.</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Funkcja lub czynność podlegające ocenie. </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Technika instrumentalna, na której ocena się opiera. </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Protokół.</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Wyniki.</a:t>
            </a:r>
          </a:p>
          <a:p>
            <a:endParaRPr lang="es-ES" sz="1200" kern="1200" dirty="0">
              <a:solidFill>
                <a:schemeClr val="tx1"/>
              </a:solidFill>
              <a:effectLst/>
              <a:latin typeface="Gill Sans" charset="0"/>
              <a:ea typeface="+mn-ea"/>
              <a:cs typeface="+mn-cs"/>
            </a:endParaRPr>
          </a:p>
          <a:p>
            <a:endParaRPr lang="es-ES" sz="1200" kern="1200" dirty="0">
              <a:solidFill>
                <a:schemeClr val="tx1"/>
              </a:solidFill>
              <a:effectLst/>
              <a:latin typeface="Gill Sans"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17</a:t>
            </a:fld>
            <a:endParaRPr lang="pl-PL" altLang="pl-PL"/>
          </a:p>
        </p:txBody>
      </p:sp>
    </p:spTree>
    <p:extLst>
      <p:ext uri="{BB962C8B-B14F-4D97-AF65-F5344CB8AC3E}">
        <p14:creationId xmlns:p14="http://schemas.microsoft.com/office/powerpoint/2010/main" val="1145680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l-PL" sz="1200" kern="1200" dirty="0">
                <a:solidFill>
                  <a:schemeClr val="tx1"/>
                </a:solidFill>
                <a:effectLst/>
                <a:latin typeface="Gill Sans" charset="0"/>
                <a:ea typeface="+mn-ea"/>
                <a:cs typeface="+mn-cs"/>
              </a:rPr>
              <a:t>Wiele uwagi w badaniach poświęca się jakości techniki pomiarowej. Użyteczność technik zależy od ich jakości technicznej lub stopnia zaawansowania technicznego, a także od zdolności do odwzorowywania warunków rzeczywistych. Dobór danej techniki zależy od celu jaki planuje się osiągnąć. Celem tym może być np. rozróżnienie sytuacji (na przykład, chory i zdrowy lub dobre i złe wykonanie ruchu sportowego) w sposób wiarygodny, możliwy do </a:t>
            </a:r>
            <a:r>
              <a:rPr lang="pl-PL" sz="1200" kern="1200" dirty="0" err="1">
                <a:solidFill>
                  <a:schemeClr val="tx1"/>
                </a:solidFill>
                <a:effectLst/>
                <a:latin typeface="Gill Sans" charset="0"/>
                <a:ea typeface="+mn-ea"/>
                <a:cs typeface="+mn-cs"/>
              </a:rPr>
              <a:t>zwalidowania</a:t>
            </a:r>
            <a:r>
              <a:rPr lang="pl-PL" sz="1200" kern="1200" dirty="0">
                <a:solidFill>
                  <a:schemeClr val="tx1"/>
                </a:solidFill>
                <a:effectLst/>
                <a:latin typeface="Gill Sans" charset="0"/>
                <a:ea typeface="+mn-ea"/>
                <a:cs typeface="+mn-cs"/>
              </a:rPr>
              <a:t> i przy rozsądnych kosztach.</a:t>
            </a:r>
          </a:p>
          <a:p>
            <a:r>
              <a:rPr lang="pl-PL" sz="1200" kern="1200" dirty="0">
                <a:solidFill>
                  <a:schemeClr val="tx1"/>
                </a:solidFill>
                <a:effectLst/>
                <a:latin typeface="Gill Sans" charset="0"/>
                <a:ea typeface="+mn-ea"/>
                <a:cs typeface="+mn-cs"/>
              </a:rPr>
              <a:t>Stosowaniu wyrafinowanych narzędzi oceny, wraz z zaawansowanymi technikami analizy statystycznej, musi towarzyszyć spełnienie szeregu podstawowych kryteriów w zakresie możliwości walidacji, wiarygodności i użyteczności, które są podstawowymi cechami techniki pomiarowej akceptowanej z punktu widzenia klinicznego i naukowego.</a:t>
            </a:r>
          </a:p>
          <a:p>
            <a:r>
              <a:rPr lang="pl-PL" sz="1200" kern="1200" dirty="0">
                <a:solidFill>
                  <a:schemeClr val="tx1"/>
                </a:solidFill>
                <a:effectLst/>
                <a:latin typeface="Gill Sans" charset="0"/>
                <a:ea typeface="+mn-ea"/>
                <a:cs typeface="+mn-cs"/>
              </a:rPr>
              <a:t>Poniżej przedstawiono podstawowe kryteria, które muszą spełniać techniki oceny biomechanicznej.</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Możliwość walidacji: jest to cecha, która wskazuje, że pomiar rzeczywiście reprezentuje aspekt, który chcemy ocenić.</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Wiarygodność: jest właściwością, która wskazuje, że pomiar daje równoważne wyniki, gdy jest przeprowadzany w równoważnych warunkach.</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Użyteczność: jest to właściwość, która wskazuje, że test może być wykorzystany przez określonych użytkowników do osiągnięcia określonych celów w sposób skuteczny, efektywny i satysfakcjonujący w określonym kontekście użytkowania. Użyteczność oznacza skupienie się na użytkownikach</a:t>
            </a:r>
          </a:p>
          <a:p>
            <a:endParaRPr lang="pl-PL" sz="1200" kern="1200" dirty="0">
              <a:solidFill>
                <a:schemeClr val="tx1"/>
              </a:solidFill>
              <a:effectLst/>
              <a:latin typeface="Gill Sans" charset="0"/>
              <a:ea typeface="+mn-ea"/>
              <a:cs typeface="+mn-cs"/>
            </a:endParaRPr>
          </a:p>
          <a:p>
            <a:r>
              <a:rPr lang="pl-PL" sz="1200" kern="1200" dirty="0">
                <a:solidFill>
                  <a:schemeClr val="tx1"/>
                </a:solidFill>
                <a:effectLst/>
                <a:latin typeface="Gill Sans" charset="0"/>
                <a:ea typeface="+mn-ea"/>
                <a:cs typeface="+mn-cs"/>
              </a:rPr>
              <a:t>Aby pogłębić te aspekty, możesz zapoznać się z tematem: F2. </a:t>
            </a:r>
            <a:r>
              <a:rPr lang="pl-PL" sz="1200" i="1" kern="1200" dirty="0">
                <a:solidFill>
                  <a:schemeClr val="tx1"/>
                </a:solidFill>
                <a:effectLst/>
                <a:latin typeface="Gill Sans" charset="0"/>
                <a:ea typeface="+mn-ea"/>
                <a:cs typeface="+mn-cs"/>
              </a:rPr>
              <a:t>Co oznacza </a:t>
            </a:r>
            <a:r>
              <a:rPr lang="pl-PL" sz="1200" i="1" kern="1200" dirty="0" err="1">
                <a:solidFill>
                  <a:schemeClr val="tx1"/>
                </a:solidFill>
                <a:effectLst/>
                <a:latin typeface="Gill Sans" charset="0"/>
                <a:ea typeface="+mn-ea"/>
                <a:cs typeface="+mn-cs"/>
              </a:rPr>
              <a:t>walidowalność</a:t>
            </a:r>
            <a:r>
              <a:rPr lang="pl-PL" sz="1200" i="1" kern="1200" dirty="0">
                <a:solidFill>
                  <a:schemeClr val="tx1"/>
                </a:solidFill>
                <a:effectLst/>
                <a:latin typeface="Gill Sans" charset="0"/>
                <a:ea typeface="+mn-ea"/>
                <a:cs typeface="+mn-cs"/>
              </a:rPr>
              <a:t>, wiarygodność i użyteczność w ocenie biomechanicznej i dlaczego są one ważne</a:t>
            </a:r>
            <a:r>
              <a:rPr lang="pl-PL" sz="1200" kern="1200" dirty="0">
                <a:solidFill>
                  <a:schemeClr val="tx1"/>
                </a:solidFill>
                <a:effectLst/>
                <a:latin typeface="Gill Sans" charset="0"/>
                <a:ea typeface="+mn-ea"/>
                <a:cs typeface="+mn-cs"/>
              </a:rPr>
              <a:t>? w tej samej jednostce dydaktycznej.</a:t>
            </a:r>
          </a:p>
          <a:p>
            <a:br>
              <a:rPr lang="en-GB" sz="1200" kern="1200" dirty="0">
                <a:solidFill>
                  <a:schemeClr val="tx1"/>
                </a:solidFill>
                <a:effectLst/>
                <a:latin typeface="Gill Sans" charset="0"/>
                <a:ea typeface="+mn-ea"/>
                <a:cs typeface="+mn-cs"/>
              </a:rPr>
            </a:br>
            <a:r>
              <a:rPr lang="en-GB" sz="1200" kern="1200" dirty="0">
                <a:solidFill>
                  <a:schemeClr val="tx1"/>
                </a:solidFill>
                <a:effectLst/>
                <a:latin typeface="Gill Sans" charset="0"/>
                <a:ea typeface="+mn-ea"/>
                <a:cs typeface="+mn-cs"/>
              </a:rPr>
              <a:t> </a:t>
            </a:r>
            <a:endParaRPr lang="es-ES" sz="1200" kern="1200" dirty="0">
              <a:solidFill>
                <a:schemeClr val="tx1"/>
              </a:solidFill>
              <a:effectLst/>
              <a:latin typeface="Gill Sans"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18</a:t>
            </a:fld>
            <a:endParaRPr lang="pl-PL" altLang="pl-PL"/>
          </a:p>
        </p:txBody>
      </p:sp>
    </p:spTree>
    <p:extLst>
      <p:ext uri="{BB962C8B-B14F-4D97-AF65-F5344CB8AC3E}">
        <p14:creationId xmlns:p14="http://schemas.microsoft.com/office/powerpoint/2010/main" val="1053742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sz="1200" kern="1200" dirty="0">
                <a:solidFill>
                  <a:schemeClr val="tx1"/>
                </a:solidFill>
                <a:effectLst/>
                <a:latin typeface="Gill Sans" charset="0"/>
                <a:ea typeface="+mn-ea"/>
                <a:cs typeface="+mn-cs"/>
              </a:rPr>
              <a:t>Wiele uwagi w badaniach poświęca się jakości techniki pomiarowej. Użyteczność technik zależy od ich jakości technicznej lub stopnia zaawansowania technicznego, a także od zdolności do odwzorowywania warunków rzeczywistych. Dobór danej techniki zależy od celu jaki planuje się osiągnąć. Celem tym może być np. rozróżnienie sytuacji (na przykład, chory i zdrowy lub dobre i złe wykonanie ruchu sportowego) w sposób wiarygodny, możliwy do </a:t>
            </a:r>
            <a:r>
              <a:rPr lang="pl-PL" sz="1200" kern="1200" dirty="0" err="1">
                <a:solidFill>
                  <a:schemeClr val="tx1"/>
                </a:solidFill>
                <a:effectLst/>
                <a:latin typeface="Gill Sans" charset="0"/>
                <a:ea typeface="+mn-ea"/>
                <a:cs typeface="+mn-cs"/>
              </a:rPr>
              <a:t>zwalidowania</a:t>
            </a:r>
            <a:r>
              <a:rPr lang="pl-PL" sz="1200" kern="1200" dirty="0">
                <a:solidFill>
                  <a:schemeClr val="tx1"/>
                </a:solidFill>
                <a:effectLst/>
                <a:latin typeface="Gill Sans" charset="0"/>
                <a:ea typeface="+mn-ea"/>
                <a:cs typeface="+mn-cs"/>
              </a:rPr>
              <a:t> i przy rozsądnych kosztach.</a:t>
            </a:r>
          </a:p>
          <a:p>
            <a:r>
              <a:rPr lang="pl-PL" sz="1200" kern="1200" dirty="0">
                <a:solidFill>
                  <a:schemeClr val="tx1"/>
                </a:solidFill>
                <a:effectLst/>
                <a:latin typeface="Gill Sans" charset="0"/>
                <a:ea typeface="+mn-ea"/>
                <a:cs typeface="+mn-cs"/>
              </a:rPr>
              <a:t>Stosowaniu wyrafinowanych narzędzi oceny, wraz z zaawansowanymi technikami analizy statystycznej, musi towarzyszyć spełnienie szeregu podstawowych kryteriów w zakresie możliwości walidacji, wiarygodności i użyteczności, które są podstawowymi cechami techniki pomiarowej akceptowanej z punktu widzenia klinicznego i naukowego.</a:t>
            </a:r>
          </a:p>
          <a:p>
            <a:r>
              <a:rPr lang="pl-PL" sz="1200" kern="1200" dirty="0">
                <a:solidFill>
                  <a:schemeClr val="tx1"/>
                </a:solidFill>
                <a:effectLst/>
                <a:latin typeface="Gill Sans" charset="0"/>
                <a:ea typeface="+mn-ea"/>
                <a:cs typeface="+mn-cs"/>
              </a:rPr>
              <a:t>Poniżej przedstawiono podstawowe kryteria, które muszą spełniać techniki oceny biomechanicznej.</a:t>
            </a:r>
          </a:p>
          <a:p>
            <a:r>
              <a:rPr lang="pl-PL" sz="1200" kern="1200" dirty="0">
                <a:solidFill>
                  <a:schemeClr val="tx1"/>
                </a:solidFill>
                <a:effectLst/>
                <a:latin typeface="Gill Sans" charset="0"/>
                <a:ea typeface="+mn-ea"/>
                <a:cs typeface="+mn-cs"/>
              </a:rPr>
              <a:t>Możliwość walidacji: jest to cecha, która wskazuje, że pomiar rzeczywiście reprezentuje aspekt, który chcemy ocenić.</a:t>
            </a:r>
          </a:p>
          <a:p>
            <a:r>
              <a:rPr lang="pl-PL" sz="1200" kern="1200" dirty="0">
                <a:solidFill>
                  <a:schemeClr val="tx1"/>
                </a:solidFill>
                <a:effectLst/>
                <a:latin typeface="Gill Sans" charset="0"/>
                <a:ea typeface="+mn-ea"/>
                <a:cs typeface="+mn-cs"/>
              </a:rPr>
              <a:t>Wiarygodność: jest właściwością, która wskazuje, że pomiar daje równoważne wyniki, gdy jest przeprowadzany w równoważnych warunkach.</a:t>
            </a:r>
          </a:p>
          <a:p>
            <a:r>
              <a:rPr lang="pl-PL" sz="1200" kern="1200" dirty="0">
                <a:solidFill>
                  <a:schemeClr val="tx1"/>
                </a:solidFill>
                <a:effectLst/>
                <a:latin typeface="Gill Sans" charset="0"/>
                <a:ea typeface="+mn-ea"/>
                <a:cs typeface="+mn-cs"/>
              </a:rPr>
              <a:t>Użyteczność: jest to właściwość, która wskazuje, że test może być wykorzystany przez określonych użytkowników do osiągnięcia określonych celów w sposób skuteczny, efektywny i satysfakcjonujący w określonym kontekście użytkowania. Użyteczność oznacza skupienie się na użytkownikach</a:t>
            </a:r>
          </a:p>
          <a:p>
            <a:endParaRPr lang="pl-PL" sz="1200" kern="1200" dirty="0">
              <a:solidFill>
                <a:schemeClr val="tx1"/>
              </a:solidFill>
              <a:effectLst/>
              <a:latin typeface="Gill Sans" charset="0"/>
              <a:ea typeface="+mn-ea"/>
              <a:cs typeface="+mn-cs"/>
            </a:endParaRPr>
          </a:p>
          <a:p>
            <a:r>
              <a:rPr lang="pl-PL" sz="1200" kern="1200" dirty="0">
                <a:solidFill>
                  <a:schemeClr val="tx1"/>
                </a:solidFill>
                <a:effectLst/>
                <a:latin typeface="Gill Sans" charset="0"/>
                <a:ea typeface="+mn-ea"/>
                <a:cs typeface="+mn-cs"/>
              </a:rPr>
              <a:t>Aby pogłębić te aspekty, możesz zapoznać się z tematem: F2. Co oznacza </a:t>
            </a:r>
            <a:r>
              <a:rPr lang="pl-PL" sz="1200" kern="1200" dirty="0" err="1">
                <a:solidFill>
                  <a:schemeClr val="tx1"/>
                </a:solidFill>
                <a:effectLst/>
                <a:latin typeface="Gill Sans" charset="0"/>
                <a:ea typeface="+mn-ea"/>
                <a:cs typeface="+mn-cs"/>
              </a:rPr>
              <a:t>walidowalność</a:t>
            </a:r>
            <a:r>
              <a:rPr lang="pl-PL" sz="1200" kern="1200" dirty="0">
                <a:solidFill>
                  <a:schemeClr val="tx1"/>
                </a:solidFill>
                <a:effectLst/>
                <a:latin typeface="Gill Sans" charset="0"/>
                <a:ea typeface="+mn-ea"/>
                <a:cs typeface="+mn-cs"/>
              </a:rPr>
              <a:t>, wiarygodność i użyteczność w ocenie biomechanicznej i dlaczego są one ważne? w tej samej jednostce dydaktycznej.</a:t>
            </a: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949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l-PL" dirty="0"/>
              <a:t>Postaramy się zrozumieć te trzy pojęcia w oparciu o złe i dobre praktyki.</a:t>
            </a:r>
            <a:endParaRPr lang="es-ES" sz="1200" kern="1200" dirty="0">
              <a:solidFill>
                <a:schemeClr val="tx1"/>
              </a:solidFill>
              <a:effectLst/>
              <a:latin typeface="Gill Sans" charset="0"/>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20</a:t>
            </a:fld>
            <a:endParaRPr lang="pl-PL" altLang="pl-PL"/>
          </a:p>
        </p:txBody>
      </p:sp>
    </p:spTree>
    <p:extLst>
      <p:ext uri="{BB962C8B-B14F-4D97-AF65-F5344CB8AC3E}">
        <p14:creationId xmlns:p14="http://schemas.microsoft.com/office/powerpoint/2010/main" val="74202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7258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l-PL" sz="1200" kern="1200" dirty="0">
                <a:solidFill>
                  <a:schemeClr val="tx1"/>
                </a:solidFill>
                <a:effectLst/>
                <a:latin typeface="Gill Sans" charset="0"/>
                <a:ea typeface="+mn-ea"/>
                <a:cs typeface="+mn-cs"/>
              </a:rPr>
              <a:t>Może być powtarzalny, ponieważ oferuje równoważne pomiary temperatury, gdy wykonujemy różne pomiary przy użyciu tego samego protokołu, ale nie jest to </a:t>
            </a:r>
            <a:r>
              <a:rPr lang="pl-PL" sz="1200" kern="1200" dirty="0" err="1">
                <a:solidFill>
                  <a:schemeClr val="tx1"/>
                </a:solidFill>
                <a:effectLst/>
                <a:latin typeface="Gill Sans" charset="0"/>
                <a:ea typeface="+mn-ea"/>
                <a:cs typeface="+mn-cs"/>
              </a:rPr>
              <a:t>walidowalny</a:t>
            </a:r>
            <a:r>
              <a:rPr lang="pl-PL" sz="1200" kern="1200" dirty="0">
                <a:solidFill>
                  <a:schemeClr val="tx1"/>
                </a:solidFill>
                <a:effectLst/>
                <a:latin typeface="Gill Sans" charset="0"/>
                <a:ea typeface="+mn-ea"/>
                <a:cs typeface="+mn-cs"/>
              </a:rPr>
              <a:t> pomiar do oceny siły uścisku.</a:t>
            </a:r>
          </a:p>
          <a:p>
            <a:r>
              <a:rPr lang="pl-PL" sz="1200" kern="1200" dirty="0">
                <a:solidFill>
                  <a:schemeClr val="tx1"/>
                </a:solidFill>
                <a:effectLst/>
                <a:latin typeface="Gill Sans" charset="0"/>
                <a:ea typeface="+mn-ea"/>
                <a:cs typeface="+mn-cs"/>
              </a:rPr>
              <a:t>Ocena siły uścisku musi być przeprowadzona przy użyciu dedykowanego instrumentu do pomiaru siły. Termometr jest odpowiedni do pomiaru temperatury, ale nie do oceny siły.</a:t>
            </a:r>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21</a:t>
            </a:fld>
            <a:endParaRPr lang="pl-PL" altLang="pl-PL"/>
          </a:p>
        </p:txBody>
      </p:sp>
    </p:spTree>
    <p:extLst>
      <p:ext uri="{BB962C8B-B14F-4D97-AF65-F5344CB8AC3E}">
        <p14:creationId xmlns:p14="http://schemas.microsoft.com/office/powerpoint/2010/main" val="1787372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l-PL" sz="1200" kern="1200" dirty="0">
                <a:solidFill>
                  <a:schemeClr val="tx1"/>
                </a:solidFill>
                <a:effectLst/>
                <a:latin typeface="Gill Sans" charset="0"/>
                <a:ea typeface="+mn-ea"/>
                <a:cs typeface="+mn-cs"/>
              </a:rPr>
              <a:t>Wiarygodność pomiaru zależy od wiarygodności dynamometru i stosowanego protokołu. Powtarzalność musi być wykazana przez badania odtwarzalności wewnątrz- i między-osobniczej.</a:t>
            </a:r>
          </a:p>
          <a:p>
            <a:r>
              <a:rPr lang="pl-PL" sz="1200" kern="1200" dirty="0">
                <a:solidFill>
                  <a:schemeClr val="tx1"/>
                </a:solidFill>
                <a:effectLst/>
                <a:latin typeface="Gill Sans" charset="0"/>
                <a:ea typeface="+mn-ea"/>
                <a:cs typeface="+mn-cs"/>
              </a:rPr>
              <a:t>Wiele badań wykazało wiarygodność dynamometru ręcznego do oceny siły uścisku przy zastosowaniu kontrolowanego protokołu.</a:t>
            </a:r>
          </a:p>
          <a:p>
            <a:r>
              <a:rPr lang="pl-PL" sz="1200" kern="1200" dirty="0">
                <a:solidFill>
                  <a:schemeClr val="tx1"/>
                </a:solidFill>
                <a:effectLst/>
                <a:latin typeface="Gill Sans" charset="0"/>
                <a:ea typeface="+mn-ea"/>
                <a:cs typeface="+mn-cs"/>
              </a:rPr>
              <a:t>Dynamometr ręczny wykazał swoją przydatność do oceny siły uścisku w wielu badaniach przeprowadzonych na przestrzeni lat.</a:t>
            </a:r>
          </a:p>
          <a:p>
            <a:r>
              <a:rPr lang="pl-PL" sz="1200" kern="1200" dirty="0">
                <a:solidFill>
                  <a:schemeClr val="tx1"/>
                </a:solidFill>
                <a:effectLst/>
                <a:latin typeface="Gill Sans" charset="0"/>
                <a:ea typeface="+mn-ea"/>
                <a:cs typeface="+mn-cs"/>
              </a:rPr>
              <a:t>Użyteczność zależy od takich aspektów jak: koszt i korzyść dla użytkownika, bezpieczeństwo dla pacjenta, instrukcja obsługi oprogramowania i techniki pomiaru, dokumentacja. Wyroby medyczne muszą posiadać odpowiednie certyfikaty, które obejmują ważność, niezawodność i użyteczność. </a:t>
            </a:r>
          </a:p>
          <a:p>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22</a:t>
            </a:fld>
            <a:endParaRPr lang="pl-PL" altLang="pl-PL"/>
          </a:p>
        </p:txBody>
      </p:sp>
    </p:spTree>
    <p:extLst>
      <p:ext uri="{BB962C8B-B14F-4D97-AF65-F5344CB8AC3E}">
        <p14:creationId xmlns:p14="http://schemas.microsoft.com/office/powerpoint/2010/main" val="1623160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pl-PL" sz="1200" noProof="0" dirty="0"/>
              <a:t>Kluczowymi</a:t>
            </a:r>
            <a:r>
              <a:rPr lang="pl-PL" sz="1200" baseline="0" noProof="0" dirty="0"/>
              <a:t> </a:t>
            </a:r>
            <a:r>
              <a:rPr lang="pl-PL" sz="1200" noProof="0" dirty="0"/>
              <a:t>zagadnieniami podejmowanymi w ramach  lekcji są</a:t>
            </a:r>
            <a:r>
              <a:rPr lang="en-US" sz="1200" noProof="0" dirty="0"/>
              <a:t>: </a:t>
            </a:r>
          </a:p>
          <a:p>
            <a:pPr lvl="0"/>
            <a:endParaRPr lang="en-US" sz="1200" noProof="0" dirty="0"/>
          </a:p>
          <a:p>
            <a:pPr marL="171450" lvl="0" indent="-171450">
              <a:buFont typeface="Arial" panose="020B0604020202020204" pitchFamily="34" charset="0"/>
              <a:buChar char="•"/>
            </a:pPr>
            <a:r>
              <a:rPr lang="pl-PL" sz="1200" kern="1200" dirty="0">
                <a:solidFill>
                  <a:schemeClr val="tx1"/>
                </a:solidFill>
                <a:effectLst/>
                <a:latin typeface="Gill Sans" charset="0"/>
                <a:ea typeface="+mn-ea"/>
                <a:cs typeface="+mn-cs"/>
              </a:rPr>
              <a:t>Test oceny biomechanicznej jest badaniem uzupełniającym, wykonywanym za pomocą technik biomechanicznych i jest stosowany w różnych kontekstach zastosowań.</a:t>
            </a:r>
          </a:p>
          <a:p>
            <a:pPr marL="171450" lvl="0" indent="-171450">
              <a:buFont typeface="Arial" panose="020B0604020202020204" pitchFamily="34" charset="0"/>
              <a:buChar char="•"/>
            </a:pPr>
            <a:r>
              <a:rPr lang="pl-PL" sz="1200" kern="1200" dirty="0">
                <a:solidFill>
                  <a:schemeClr val="tx1"/>
                </a:solidFill>
                <a:effectLst/>
                <a:latin typeface="Gill Sans" charset="0"/>
                <a:ea typeface="+mn-ea"/>
                <a:cs typeface="+mn-cs"/>
              </a:rPr>
              <a:t>Istnieją różne testy oceny biomechanicznej, elementy, które je różnicują to: </a:t>
            </a:r>
          </a:p>
          <a:p>
            <a:pPr marL="171450" lvl="0" indent="-171450">
              <a:buFont typeface="Courier New" panose="02070309020205020404" pitchFamily="49" charset="0"/>
              <a:buChar char="o"/>
            </a:pPr>
            <a:r>
              <a:rPr lang="pl-PL" sz="1200" kern="1200" dirty="0">
                <a:solidFill>
                  <a:schemeClr val="tx1"/>
                </a:solidFill>
                <a:effectLst/>
                <a:latin typeface="Gill Sans" charset="0"/>
                <a:ea typeface="+mn-ea"/>
                <a:cs typeface="+mn-cs"/>
              </a:rPr>
              <a:t>Przedmiot oceny: Jaka funkcja, czynność lub aktywność podlega ocenie. </a:t>
            </a:r>
          </a:p>
          <a:p>
            <a:pPr marL="171450" lvl="0" indent="-171450">
              <a:buFont typeface="Courier New" panose="02070309020205020404" pitchFamily="49" charset="0"/>
              <a:buChar char="o"/>
            </a:pPr>
            <a:r>
              <a:rPr lang="pl-PL" sz="1200" kern="1200" dirty="0">
                <a:solidFill>
                  <a:schemeClr val="tx1"/>
                </a:solidFill>
                <a:effectLst/>
                <a:latin typeface="Gill Sans" charset="0"/>
                <a:ea typeface="+mn-ea"/>
                <a:cs typeface="+mn-cs"/>
              </a:rPr>
              <a:t>Technika: Na jakiej technice pomiarowej opiera się ocena. </a:t>
            </a:r>
          </a:p>
          <a:p>
            <a:pPr marL="171450" lvl="0" indent="-171450">
              <a:buFont typeface="Courier New" panose="02070309020205020404" pitchFamily="49" charset="0"/>
              <a:buChar char="o"/>
            </a:pPr>
            <a:r>
              <a:rPr lang="pl-PL" sz="1200" kern="1200" dirty="0">
                <a:solidFill>
                  <a:schemeClr val="tx1"/>
                </a:solidFill>
                <a:effectLst/>
                <a:latin typeface="Gill Sans" charset="0"/>
                <a:ea typeface="+mn-ea"/>
                <a:cs typeface="+mn-cs"/>
              </a:rPr>
              <a:t>Protokół: Jaki protokół oceny został zastosowany. </a:t>
            </a:r>
          </a:p>
          <a:p>
            <a:pPr marL="171450" lvl="0" indent="-171450">
              <a:buFont typeface="Courier New" panose="02070309020205020404" pitchFamily="49" charset="0"/>
              <a:buChar char="o"/>
            </a:pPr>
            <a:r>
              <a:rPr lang="pl-PL" sz="1200" kern="1200" dirty="0">
                <a:solidFill>
                  <a:schemeClr val="tx1"/>
                </a:solidFill>
                <a:effectLst/>
                <a:latin typeface="Gill Sans" charset="0"/>
                <a:ea typeface="+mn-ea"/>
                <a:cs typeface="+mn-cs"/>
              </a:rPr>
              <a:t>Wyniki: W jakich jednostkach i za pomocą jakich technik analizy danych wyniki zostały uzyskane. </a:t>
            </a:r>
          </a:p>
          <a:p>
            <a:pPr marL="171450" lvl="0" indent="-171450">
              <a:buFont typeface="Courier New" panose="02070309020205020404" pitchFamily="49" charset="0"/>
              <a:buChar char="o"/>
            </a:pPr>
            <a:r>
              <a:rPr lang="pl-PL" sz="1200" kern="1200" dirty="0">
                <a:solidFill>
                  <a:schemeClr val="tx1"/>
                </a:solidFill>
                <a:effectLst/>
                <a:latin typeface="Gill Sans" charset="0"/>
                <a:ea typeface="+mn-ea"/>
                <a:cs typeface="+mn-cs"/>
              </a:rPr>
              <a:t>Rodzaj standaryzowanych kryteriów interpretacji.</a:t>
            </a:r>
          </a:p>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614814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pl-PL" sz="1200" kern="1200" dirty="0">
                <a:solidFill>
                  <a:schemeClr val="tx1"/>
                </a:solidFill>
                <a:effectLst/>
                <a:latin typeface="Gill Sans" charset="0"/>
                <a:ea typeface="+mn-ea"/>
                <a:cs typeface="+mn-cs"/>
              </a:rPr>
              <a:t>Istnieje pewna heterogeniczność w zakresie stosowanych procedur, mimo to ocena funkcjonalna za pomocą testów biomechanicznych jest szeroko rozpowszechniona w praktyce klinicznej. Do najczęściej stosowanych testów biomechanicznych w kontekście klinicznym, sklasyfikowanych według celu oceny i techniki pomiarowej, należą: </a:t>
            </a:r>
          </a:p>
          <a:p>
            <a:pPr marL="171450" lvl="0" indent="-171450">
              <a:buFont typeface="Arial" panose="020B0604020202020204" pitchFamily="34" charset="0"/>
              <a:buChar char="•"/>
            </a:pPr>
            <a:r>
              <a:rPr lang="pl-PL" sz="1200" kern="1200" dirty="0">
                <a:solidFill>
                  <a:schemeClr val="tx1"/>
                </a:solidFill>
                <a:effectLst/>
                <a:latin typeface="Gill Sans" charset="0"/>
                <a:ea typeface="+mn-ea"/>
                <a:cs typeface="+mn-cs"/>
              </a:rPr>
              <a:t>Ocena czynności życia codziennego.</a:t>
            </a:r>
          </a:p>
          <a:p>
            <a:pPr marL="171450" lvl="0" indent="-171450">
              <a:buFont typeface="Arial" panose="020B0604020202020204" pitchFamily="34" charset="0"/>
              <a:buChar char="•"/>
            </a:pPr>
            <a:r>
              <a:rPr lang="pl-PL" sz="1200" kern="1200" dirty="0">
                <a:solidFill>
                  <a:schemeClr val="tx1"/>
                </a:solidFill>
                <a:effectLst/>
                <a:latin typeface="Gill Sans" charset="0"/>
                <a:ea typeface="+mn-ea"/>
                <a:cs typeface="+mn-cs"/>
              </a:rPr>
              <a:t>Ocena funkcji równowagi.</a:t>
            </a:r>
          </a:p>
          <a:p>
            <a:pPr marL="171450" lvl="0" indent="-171450">
              <a:buFont typeface="Arial" panose="020B0604020202020204" pitchFamily="34" charset="0"/>
              <a:buChar char="•"/>
            </a:pPr>
            <a:r>
              <a:rPr lang="pl-PL" sz="1200" kern="1200" dirty="0">
                <a:solidFill>
                  <a:schemeClr val="tx1"/>
                </a:solidFill>
                <a:effectLst/>
                <a:latin typeface="Gill Sans" charset="0"/>
                <a:ea typeface="+mn-ea"/>
                <a:cs typeface="+mn-cs"/>
              </a:rPr>
              <a:t>Ocena mobilności kończyn górnych, dolnych i kręgosłupa.</a:t>
            </a:r>
          </a:p>
          <a:p>
            <a:pPr marL="171450" lvl="0" indent="-171450">
              <a:buFont typeface="Arial" panose="020B0604020202020204" pitchFamily="34" charset="0"/>
              <a:buChar char="•"/>
            </a:pPr>
            <a:r>
              <a:rPr lang="pl-PL" sz="1200" kern="1200" dirty="0">
                <a:solidFill>
                  <a:schemeClr val="tx1"/>
                </a:solidFill>
                <a:effectLst/>
                <a:latin typeface="Gill Sans" charset="0"/>
                <a:ea typeface="+mn-ea"/>
                <a:cs typeface="+mn-cs"/>
              </a:rPr>
              <a:t>Ocena siły kończyn górnych, dolnych i kręgosłupa. </a:t>
            </a:r>
          </a:p>
          <a:p>
            <a:pPr lvl="0"/>
            <a:r>
              <a:rPr lang="pl-PL" sz="1200" kern="1200" dirty="0">
                <a:solidFill>
                  <a:schemeClr val="tx1"/>
                </a:solidFill>
                <a:effectLst/>
                <a:latin typeface="Gill Sans" charset="0"/>
                <a:ea typeface="+mn-ea"/>
                <a:cs typeface="+mn-cs"/>
              </a:rPr>
              <a:t>Testy biomechaniczne są również wykorzystywane w sporcie, ergonomii i badaniach naukowych.</a:t>
            </a:r>
          </a:p>
          <a:p>
            <a:pPr lvl="0"/>
            <a:r>
              <a:rPr lang="pl-PL" sz="1200" kern="1200" dirty="0">
                <a:solidFill>
                  <a:schemeClr val="tx1"/>
                </a:solidFill>
                <a:effectLst/>
                <a:latin typeface="Gill Sans" charset="0"/>
                <a:ea typeface="+mn-ea"/>
                <a:cs typeface="+mn-cs"/>
              </a:rPr>
              <a:t>Podstawowymi kryteriami, które muszą spełniać techniki oceny biomechanicznej są możliwość walidacji; wiarygodność, użyteczność.</a:t>
            </a:r>
          </a:p>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029331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r>
              <a:rPr lang="pl-PL" altLang="pl-PL" dirty="0"/>
              <a:t>Na tym i kolejnych slajdach przedstawiono bibliografię zawierającą przykłady zastosowania oceny biomechanicznej.</a:t>
            </a:r>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637779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644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546453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990220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ymbol zastępczy obrazu slajdu 1">
            <a:extLst>
              <a:ext uri="{FF2B5EF4-FFF2-40B4-BE49-F238E27FC236}">
                <a16:creationId xmlns:a16="http://schemas.microsoft.com/office/drawing/2014/main" id="{CE8F2554-130F-48AA-987F-1BF7F5359183}"/>
              </a:ext>
            </a:extLst>
          </p:cNvPr>
          <p:cNvSpPr>
            <a:spLocks noGrp="1" noRot="1" noChangeAspect="1" noChangeArrowheads="1" noTextEdit="1"/>
          </p:cNvSpPr>
          <p:nvPr>
            <p:ph type="sldImg"/>
          </p:nvPr>
        </p:nvSpPr>
        <p:spPr>
          <a:ln/>
        </p:spPr>
      </p:sp>
      <p:sp>
        <p:nvSpPr>
          <p:cNvPr id="15363" name="Symbol zastępczy notatek 2">
            <a:extLst>
              <a:ext uri="{FF2B5EF4-FFF2-40B4-BE49-F238E27FC236}">
                <a16:creationId xmlns:a16="http://schemas.microsoft.com/office/drawing/2014/main" id="{9F5C067B-2F72-45A2-BC3B-24F5609AF6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panose="020B0604020202020204" pitchFamily="34" charset="0"/>
              <a:buNone/>
            </a:pPr>
            <a:endParaRPr lang="pl-PL" altLang="pl-PL" dirty="0"/>
          </a:p>
        </p:txBody>
      </p:sp>
      <p:sp>
        <p:nvSpPr>
          <p:cNvPr id="15364" name="Symbol zastępczy numeru slajdu 3">
            <a:extLst>
              <a:ext uri="{FF2B5EF4-FFF2-40B4-BE49-F238E27FC236}">
                <a16:creationId xmlns:a16="http://schemas.microsoft.com/office/drawing/2014/main" id="{DC2E4FCC-53D6-47B3-8A1B-96C1E3EC33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D960717B-278A-4296-87D0-F52E86183D74}" type="slidenum">
              <a:rPr lang="pl-PL" altLang="pl-PL" sz="1200" b="0" smtClean="0">
                <a:solidFill>
                  <a:schemeClr val="tx1"/>
                </a:solidFill>
                <a:latin typeface="Gill Sans" charset="0"/>
              </a:rPr>
              <a:pPr/>
              <a:t>29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54773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15670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pl-PL" sz="1200" kern="1200" dirty="0">
                <a:solidFill>
                  <a:schemeClr val="tx1"/>
                </a:solidFill>
                <a:effectLst/>
                <a:latin typeface="Gill Sans" charset="0"/>
                <a:ea typeface="+mn-ea"/>
                <a:cs typeface="+mn-cs"/>
              </a:rPr>
              <a:t>Test oceny biomechanicznej jest testem uzupełniającym, wykonywanym za pomocą technik biomechanicznych. Jest stosowany w różnych rodzajach badań, zarówno o charakterze klinicznym jak i poza klinicznym. Na przykład, w kontekście klinicznym jest używany jako test uzupełniający do oceny funkcjonalnej; w kontekście sportowym jest stosowany w celu poprawy wydajności lub zmniejszenia ryzyka urazu; w kontekście zawodowym jest stosowany do oceny warunków pracy; w kontekście badawczym do badań w różnych dziedzinach wiedzy.</a:t>
            </a:r>
            <a:endParaRPr lang="en-GB" sz="1200" kern="1200" dirty="0">
              <a:solidFill>
                <a:schemeClr val="tx1"/>
              </a:solidFill>
              <a:effectLst/>
              <a:latin typeface="Gill Sans"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pl-PL" sz="1200" kern="1200" dirty="0">
                <a:solidFill>
                  <a:schemeClr val="tx1"/>
                </a:solidFill>
                <a:effectLst/>
                <a:latin typeface="Gill Sans" charset="0"/>
                <a:ea typeface="+mn-ea"/>
                <a:cs typeface="+mn-cs"/>
              </a:rPr>
              <a:t>Figure 1</a:t>
            </a:r>
            <a:r>
              <a:rPr lang="en-GB" sz="1200" kern="1200" dirty="0">
                <a:solidFill>
                  <a:schemeClr val="tx1"/>
                </a:solidFill>
                <a:effectLst/>
                <a:latin typeface="Gill Sans" charset="0"/>
                <a:ea typeface="+mn-ea"/>
                <a:cs typeface="+mn-cs"/>
              </a:rPr>
              <a:t> shows images from different biomechanical assessment tests in a clinical context.</a:t>
            </a:r>
            <a:endParaRPr lang="pl-PL" altLang="pl-PL" dirty="0"/>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0348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l-PL" altLang="pl-PL" dirty="0"/>
              <a:t>Na tych zdjęciach znajdują się różne powszechnie stosowane testy biomechaniczne wykonywane w warunkach klinicznych: (strona lewa) Podnoszenie ciężaru w celu oceny biomechanicznej  odcinka lędźwiowego kręgosłupa oraz (strona prawa) ocena chodu</a:t>
            </a: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1139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sz="1200" kern="1200" dirty="0">
                <a:solidFill>
                  <a:schemeClr val="tx1"/>
                </a:solidFill>
                <a:effectLst/>
                <a:latin typeface="Gill Sans" charset="0"/>
                <a:ea typeface="+mn-ea"/>
                <a:cs typeface="+mn-cs"/>
              </a:rPr>
              <a:t>Elementami różnicującymi testy są: </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Przedmiot oceny: Jaka funkcja, czynność lub aktywność podlega ocenie. </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Technika: Na jakiej technice pomiarowej opiera się ocena. </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Protokół: Jaki protokół oceny został zastosowany. </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Wyniki: W jakich jednostkach i za pomocą jakich technik analizy danych wyniki zostały uzyskane. </a:t>
            </a:r>
          </a:p>
          <a:p>
            <a:pPr marL="171450" indent="-171450">
              <a:buFont typeface="Arial" panose="020B0604020202020204" pitchFamily="34" charset="0"/>
              <a:buChar char="•"/>
            </a:pPr>
            <a:r>
              <a:rPr lang="pl-PL" sz="1200" kern="1200" dirty="0">
                <a:solidFill>
                  <a:schemeClr val="tx1"/>
                </a:solidFill>
                <a:effectLst/>
                <a:latin typeface="Gill Sans" charset="0"/>
                <a:ea typeface="+mn-ea"/>
                <a:cs typeface="+mn-cs"/>
              </a:rPr>
              <a:t>Rodzaj standaryzowanych kryteriów dla poprawnej interpretacji wyników.</a:t>
            </a:r>
          </a:p>
          <a:p>
            <a:endParaRPr lang="es-ES" sz="1200" kern="1200" dirty="0">
              <a:solidFill>
                <a:schemeClr val="tx1"/>
              </a:solidFill>
              <a:effectLst/>
              <a:latin typeface="Gill Sans" charset="0"/>
              <a:ea typeface="+mn-ea"/>
              <a:cs typeface="+mn-cs"/>
            </a:endParaRPr>
          </a:p>
          <a:p>
            <a:endParaRPr lang="es-ES" sz="1200" kern="1200" dirty="0">
              <a:solidFill>
                <a:schemeClr val="tx1"/>
              </a:solidFill>
              <a:effectLst/>
              <a:latin typeface="Gill Sans" charset="0"/>
              <a:ea typeface="+mn-ea"/>
              <a:cs typeface="+mn-cs"/>
            </a:endParaRPr>
          </a:p>
          <a:p>
            <a:endParaRPr lang="en-GB"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352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l-PL" sz="1200" kern="1200" dirty="0">
                <a:solidFill>
                  <a:schemeClr val="tx1"/>
                </a:solidFill>
                <a:effectLst/>
                <a:latin typeface="Gill Sans" charset="0"/>
                <a:ea typeface="+mn-ea"/>
                <a:cs typeface="+mn-cs"/>
              </a:rPr>
              <a:t>Na przykład, analiza chodu (aktywność to chód) za pomocą platformy siłowej, fotogrametrii i elektromiografii powierzchniowej (wszystkie są biomechanicznymi technikami pomiarowymi) podczas chodu w linii prostej z prędkością spontaniczną (protokół). Dostarcza dynamicznych, kinematycznych i fizjologicznych parametrów, takich jak siły reakcji podłoża w Newtonach, zakres ruchu w kończynach dolnych w stopniach lub prędkość chodu w metrach na sekundę i wzorce aktywacji mięśni (wyniki), które mogą być porównane z normalnymi danymi z populacji zdrowej (standaryzowane kryteria interpretacji.</a:t>
            </a:r>
            <a:endParaRPr lang="en-US"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55134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z="1200" kern="1200" dirty="0">
              <a:solidFill>
                <a:schemeClr val="tx1"/>
              </a:solidFill>
              <a:effectLst/>
              <a:latin typeface="Gill Sans" charset="0"/>
              <a:ea typeface="+mn-ea"/>
              <a:cs typeface="+mn-cs"/>
            </a:endParaRPr>
          </a:p>
          <a:p>
            <a:pPr marL="0" indent="0">
              <a:buFont typeface="Arial" panose="020B0604020202020204" pitchFamily="34" charset="0"/>
              <a:buNone/>
            </a:pPr>
            <a:r>
              <a:rPr lang="pl-PL" sz="1200" kern="1200" dirty="0">
                <a:solidFill>
                  <a:schemeClr val="tx1"/>
                </a:solidFill>
                <a:effectLst/>
                <a:latin typeface="Gill Sans" charset="0"/>
                <a:ea typeface="+mn-ea"/>
                <a:cs typeface="+mn-cs"/>
              </a:rPr>
              <a:t>Innym przykładem jest analiza siły chwytu (funkcją jest siła ręki) za pomocą dynamometru (biomechaniczna technika pomiarowa) podczas jednej sekundy maksymalnego</a:t>
            </a:r>
            <a:r>
              <a:rPr lang="pl-PL" sz="1200" kern="1200" baseline="0" dirty="0">
                <a:solidFill>
                  <a:schemeClr val="tx1"/>
                </a:solidFill>
                <a:effectLst/>
                <a:latin typeface="Gill Sans" charset="0"/>
                <a:ea typeface="+mn-ea"/>
                <a:cs typeface="+mn-cs"/>
              </a:rPr>
              <a:t> ścisku </a:t>
            </a:r>
            <a:r>
              <a:rPr lang="pl-PL" sz="1200" kern="1200" dirty="0">
                <a:solidFill>
                  <a:schemeClr val="tx1"/>
                </a:solidFill>
                <a:effectLst/>
                <a:latin typeface="Gill Sans" charset="0"/>
                <a:ea typeface="+mn-ea"/>
                <a:cs typeface="+mn-cs"/>
              </a:rPr>
              <a:t>ręki (protokół). Za pomocą testu uzyskuje się wartość maksymalnej siły w Newtonach (wyniki), która może być porównana z danymi uzyskanymi wśród populacji zdrowej (standaryzowane kryteria interpretacji).</a:t>
            </a:r>
            <a:endParaRPr lang="es-ES" sz="1200" kern="1200" dirty="0">
              <a:solidFill>
                <a:schemeClr val="tx1"/>
              </a:solidFill>
              <a:effectLst/>
              <a:latin typeface="Gill Sans" charset="0"/>
              <a:ea typeface="+mn-ea"/>
              <a:cs typeface="+mn-cs"/>
            </a:endParaRPr>
          </a:p>
          <a:p>
            <a:endParaRPr lang="en-GB"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78214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ymbol zastępczy obrazu slajdu 1">
            <a:extLst>
              <a:ext uri="{FF2B5EF4-FFF2-40B4-BE49-F238E27FC236}">
                <a16:creationId xmlns:a16="http://schemas.microsoft.com/office/drawing/2014/main" id="{00411233-430E-4EDE-A601-8A7090AB708F}"/>
              </a:ext>
            </a:extLst>
          </p:cNvPr>
          <p:cNvSpPr>
            <a:spLocks noGrp="1" noRot="1" noChangeAspect="1" noChangeArrowheads="1" noTextEdit="1"/>
          </p:cNvSpPr>
          <p:nvPr>
            <p:ph type="sldImg"/>
          </p:nvPr>
        </p:nvSpPr>
        <p:spPr>
          <a:ln/>
        </p:spPr>
      </p:sp>
      <p:sp>
        <p:nvSpPr>
          <p:cNvPr id="13315" name="Symbol zastępczy notatek 2">
            <a:extLst>
              <a:ext uri="{FF2B5EF4-FFF2-40B4-BE49-F238E27FC236}">
                <a16:creationId xmlns:a16="http://schemas.microsoft.com/office/drawing/2014/main" id="{BA57C84C-7F62-4561-AD62-BBDC841C5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pl-PL" sz="1200" kern="1200" dirty="0">
                <a:solidFill>
                  <a:schemeClr val="tx1"/>
                </a:solidFill>
                <a:effectLst/>
                <a:latin typeface="Gill Sans" charset="0"/>
                <a:ea typeface="+mn-ea"/>
                <a:cs typeface="+mn-cs"/>
              </a:rPr>
              <a:t>Rysunek przedstawia przykład testu biomechanicznego, który może być stosowany w różnych obszarach klinicznych.  Dostarcza on graficznych i liczbowych danych, które mogą być porównane z danymi normalnymi. Prawy górny wykres przedstawia rozkład sił podczas podporu w trzech składowych: przednio-tylnej, przyśrodkowo-bocznej i pionowej dla prawego (kolor pomarańczowy) i lewego (kolor fioletowy) podparcia. Obserwuje się występowanie asymetrii.</a:t>
            </a:r>
          </a:p>
          <a:p>
            <a:pPr marL="0" marR="0" lvl="0" indent="0" algn="l" defTabSz="914400" rtl="0" eaLnBrk="0" fontAlgn="base" latinLnBrk="0" hangingPunct="0">
              <a:lnSpc>
                <a:spcPct val="100000"/>
              </a:lnSpc>
              <a:spcBef>
                <a:spcPct val="0"/>
              </a:spcBef>
              <a:spcAft>
                <a:spcPct val="0"/>
              </a:spcAft>
              <a:buClrTx/>
              <a:buSzTx/>
              <a:buFontTx/>
              <a:buNone/>
              <a:tabLst/>
              <a:defRPr/>
            </a:pPr>
            <a:r>
              <a:rPr lang="pl-PL" sz="1200" kern="1200" dirty="0">
                <a:solidFill>
                  <a:schemeClr val="tx1"/>
                </a:solidFill>
                <a:effectLst/>
                <a:latin typeface="Gill Sans" charset="0"/>
                <a:ea typeface="+mn-ea"/>
                <a:cs typeface="+mn-cs"/>
              </a:rPr>
              <a:t>Wykresy znajdujące się poniżej przedstawiają każdą z tych trzech składowych siły w porównaniu z wzorcem odniesienia. Badanie może mieć zastosowanie w kontroli ewolucji po urazie kończyny dolnej, do planowania zabiegów rehabilitacyjnych, w tym dobór wkładki ortopedycznej lub infiltracja toksyny botulinowej, a także lub do oceny możliwości powrotu do pracy.</a:t>
            </a:r>
            <a:endParaRPr lang="en-US" sz="1200" kern="1200" dirty="0">
              <a:solidFill>
                <a:schemeClr val="tx1"/>
              </a:solidFill>
              <a:effectLst/>
              <a:latin typeface="Gill Sans" charset="0"/>
              <a:ea typeface="+mn-ea"/>
              <a:cs typeface="+mn-cs"/>
            </a:endParaRPr>
          </a:p>
        </p:txBody>
      </p:sp>
      <p:sp>
        <p:nvSpPr>
          <p:cNvPr id="13316" name="Symbol zastępczy numeru slajdu 3">
            <a:extLst>
              <a:ext uri="{FF2B5EF4-FFF2-40B4-BE49-F238E27FC236}">
                <a16:creationId xmlns:a16="http://schemas.microsoft.com/office/drawing/2014/main" id="{FAF50CF8-8875-4227-ADCE-2DAF29F75B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7C18B9-50AD-4F08-9207-9963EEC529E5}" type="slidenum">
              <a:rPr kumimoji="0" lang="pl-PL" altLang="pl-PL" sz="1200" b="0" i="0" u="none" strike="noStrike" kern="1200" cap="none" spc="0" normalizeH="0" baseline="0" noProof="0" smtClean="0">
                <a:ln>
                  <a:noFill/>
                </a:ln>
                <a:solidFill>
                  <a:srgbClr val="000000"/>
                </a:solidFill>
                <a:effectLst/>
                <a:uLnTx/>
                <a:uFillTx/>
                <a:latin typeface="Gill Sans"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pl-PL" altLang="pl-PL" sz="1200" b="0" i="0" u="none" strike="noStrike" kern="1200" cap="none" spc="0" normalizeH="0" baseline="0" noProof="0">
              <a:ln>
                <a:noFill/>
              </a:ln>
              <a:solidFill>
                <a:srgbClr val="000000"/>
              </a:solidFill>
              <a:effectLst/>
              <a:uLnTx/>
              <a:uFillTx/>
              <a:latin typeface="Gill Sans"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1748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t>02/07/2021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t>‹#›</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1.jpg"/><Relationship Id="rId18" Type="http://schemas.openxmlformats.org/officeDocument/2006/relationships/image" Target="../media/image15.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17" Type="http://schemas.openxmlformats.org/officeDocument/2006/relationships/image" Target="../media/image14.gif"/><Relationship Id="rId2" Type="http://schemas.openxmlformats.org/officeDocument/2006/relationships/slideLayout" Target="../slideLayouts/slideLayout4.xml"/><Relationship Id="rId16"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032"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sp>
        <p:nvSpPr>
          <p:cNvPr id="7"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www.flickr.com/photos/115089924@N02/16068674648"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115089924@N02/16068674648"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www.publicdomainpictures.net/view-image.php?image=209460&amp;picture=doctor" TargetMode="External"/><Relationship Id="rId5" Type="http://schemas.openxmlformats.org/officeDocument/2006/relationships/image" Target="../media/image31.jpeg"/><Relationship Id="rId4" Type="http://schemas.openxmlformats.org/officeDocument/2006/relationships/hyperlink" Target="https://creativecommons.org/licenses/by/3.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16/j.gaitpost.2018.06.187"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19.jp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20.pn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1AE9CA9-0967-4022-809E-3EFAC109DA22}"/>
              </a:ext>
            </a:extLst>
          </p:cNvPr>
          <p:cNvSpPr>
            <a:spLocks noChangeArrowheads="1"/>
          </p:cNvSpPr>
          <p:nvPr/>
        </p:nvSpPr>
        <p:spPr bwMode="auto">
          <a:xfrm>
            <a:off x="1547664" y="3645024"/>
            <a:ext cx="6984776"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MODU</a:t>
            </a:r>
            <a:r>
              <a:rPr lang="pl-PL" sz="2000" dirty="0">
                <a:solidFill>
                  <a:schemeClr val="accent2">
                    <a:lumMod val="75000"/>
                  </a:schemeClr>
                </a:solidFill>
                <a:latin typeface="Bradley Hand ITC" panose="03070402050302030203" pitchFamily="66" charset="0"/>
                <a:sym typeface="Arial" charset="0"/>
              </a:rPr>
              <a:t>Ł</a:t>
            </a:r>
            <a:r>
              <a:rPr lang="en-US" sz="2000" dirty="0">
                <a:solidFill>
                  <a:schemeClr val="accent2">
                    <a:lumMod val="75000"/>
                  </a:schemeClr>
                </a:solidFill>
                <a:latin typeface="Bradley Hand ITC" panose="03070402050302030203" pitchFamily="66" charset="0"/>
                <a:sym typeface="Arial" charset="0"/>
              </a:rPr>
              <a:t> </a:t>
            </a:r>
            <a:r>
              <a:rPr lang="pl-PL" sz="2000" dirty="0">
                <a:solidFill>
                  <a:schemeClr val="accent2">
                    <a:lumMod val="75000"/>
                  </a:schemeClr>
                </a:solidFill>
                <a:latin typeface="Bradley Hand ITC" panose="03070402050302030203" pitchFamily="66" charset="0"/>
              </a:rPr>
              <a:t>PODSTAWY BIOMECHANIKI </a:t>
            </a:r>
            <a:endParaRPr lang="en-US" sz="2000" dirty="0">
              <a:solidFill>
                <a:schemeClr val="accent2">
                  <a:lumMod val="75000"/>
                </a:schemeClr>
              </a:solidFill>
              <a:latin typeface="Bradley Hand ITC" panose="03070402050302030203" pitchFamily="66" charset="0"/>
              <a:sym typeface="Arial" charset="0"/>
            </a:endParaRPr>
          </a:p>
          <a:p>
            <a:pPr algn="r" eaLnBrk="1" hangingPunct="1">
              <a:lnSpc>
                <a:spcPct val="90000"/>
              </a:lnSpc>
              <a:spcBef>
                <a:spcPts val="1675"/>
              </a:spcBef>
              <a:buSzPct val="171000"/>
              <a:buFont typeface="Arial" charset="0"/>
              <a:buNone/>
              <a:defRPr/>
            </a:pPr>
            <a:r>
              <a:rPr lang="pl-PL" sz="2000" dirty="0">
                <a:solidFill>
                  <a:schemeClr val="accent2">
                    <a:lumMod val="75000"/>
                  </a:schemeClr>
                </a:solidFill>
                <a:latin typeface="Bradley Hand ITC" panose="03070402050302030203" pitchFamily="66" charset="0"/>
                <a:sym typeface="Arial" charset="0"/>
              </a:rPr>
              <a:t>Jednostka dydaktyczna F: WYMAGANIA W ZAKRESIE OCENY BIOMECHANICZNEJ. ZASADY WALIDACJI, WIARYGODNOŚCI I DOKŁADNOŚCI</a:t>
            </a:r>
            <a:endParaRPr lang="en-US" sz="2000" dirty="0">
              <a:solidFill>
                <a:schemeClr val="accent2">
                  <a:lumMod val="75000"/>
                </a:schemeClr>
              </a:solidFill>
              <a:latin typeface="Bradley Hand ITC" panose="03070402050302030203" pitchFamily="66" charset="0"/>
              <a:sym typeface="Arial" charset="0"/>
            </a:endParaRPr>
          </a:p>
          <a:p>
            <a:pPr algn="r" eaLnBrk="1" hangingPunct="1">
              <a:lnSpc>
                <a:spcPct val="90000"/>
              </a:lnSpc>
              <a:spcBef>
                <a:spcPts val="1675"/>
              </a:spcBef>
              <a:buSzPct val="171000"/>
              <a:buFont typeface="Arial" charset="0"/>
              <a:buNone/>
              <a:defRPr/>
            </a:pPr>
            <a:r>
              <a:rPr lang="pl-PL" sz="2000" dirty="0">
                <a:solidFill>
                  <a:schemeClr val="accent2">
                    <a:lumMod val="75000"/>
                  </a:schemeClr>
                </a:solidFill>
                <a:latin typeface="Bradley Hand ITC" panose="03070402050302030203" pitchFamily="66" charset="0"/>
                <a:sym typeface="Arial" charset="0"/>
              </a:rPr>
              <a:t>F.1. Jakie cechy powinien posiadać odpowiedni system oceny biomechanicznej?</a:t>
            </a:r>
            <a:endParaRPr lang="en-US" sz="2000" dirty="0">
              <a:solidFill>
                <a:schemeClr val="accent2">
                  <a:lumMod val="75000"/>
                </a:schemeClr>
              </a:solidFill>
              <a:latin typeface="Bradley Hand ITC" panose="03070402050302030203" pitchFamily="66" charset="0"/>
              <a:cs typeface="+mn-cs"/>
              <a:sym typeface="Arial" charset="0"/>
            </a:endParaRPr>
          </a:p>
        </p:txBody>
      </p:sp>
    </p:spTree>
    <p:extLst>
      <p:ext uri="{BB962C8B-B14F-4D97-AF65-F5344CB8AC3E}">
        <p14:creationId xmlns:p14="http://schemas.microsoft.com/office/powerpoint/2010/main" val="3470262893"/>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Imagen 11">
            <a:extLst>
              <a:ext uri="{FF2B5EF4-FFF2-40B4-BE49-F238E27FC236}">
                <a16:creationId xmlns:a16="http://schemas.microsoft.com/office/drawing/2014/main" id="{1112A171-5E08-4ECD-ACF6-5D68DED1385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6657" y="1943249"/>
            <a:ext cx="6052820" cy="3867150"/>
          </a:xfrm>
          <a:prstGeom prst="rect">
            <a:avLst/>
          </a:prstGeom>
          <a:noFill/>
        </p:spPr>
      </p:pic>
      <p:pic>
        <p:nvPicPr>
          <p:cNvPr id="10" name="Imagen 9">
            <a:extLst>
              <a:ext uri="{FF2B5EF4-FFF2-40B4-BE49-F238E27FC236}">
                <a16:creationId xmlns:a16="http://schemas.microsoft.com/office/drawing/2014/main" id="{5F245C9D-5C2C-47EC-9F10-243315B591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40"/>
          <a:stretch/>
        </p:blipFill>
        <p:spPr>
          <a:xfrm>
            <a:off x="395536" y="1844824"/>
            <a:ext cx="3201478" cy="2324992"/>
          </a:xfrm>
          <a:prstGeom prst="rect">
            <a:avLst/>
          </a:prstGeom>
          <a:ln>
            <a:noFill/>
          </a:ln>
          <a:effectLst>
            <a:outerShdw blurRad="292100" dist="139700" dir="2700000" algn="tl" rotWithShape="0">
              <a:srgbClr val="333333">
                <a:alpha val="65000"/>
              </a:srgbClr>
            </a:outerShdw>
          </a:effectLst>
        </p:spPr>
      </p:pic>
      <p:sp>
        <p:nvSpPr>
          <p:cNvPr id="11" name="Prostokąt 10">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pl-PL" sz="2200" dirty="0">
                <a:solidFill>
                  <a:srgbClr val="333399">
                    <a:lumMod val="75000"/>
                  </a:srgbClr>
                </a:solidFill>
              </a:rPr>
              <a:t>Elementy składowe testu oceny biomechanicznej</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3004736"/>
      </p:ext>
    </p:extLst>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pl-PL" sz="2200" dirty="0">
                <a:solidFill>
                  <a:srgbClr val="333399">
                    <a:lumMod val="75000"/>
                  </a:srgbClr>
                </a:solidFill>
              </a:rPr>
              <a:t>Typowe testy biomechaniczne w innych zastosowaniach</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 name="CuadroTexto 11">
            <a:extLst>
              <a:ext uri="{FF2B5EF4-FFF2-40B4-BE49-F238E27FC236}">
                <a16:creationId xmlns:a16="http://schemas.microsoft.com/office/drawing/2014/main" id="{60AF8CDC-9291-46F6-999F-C68524A5DA76}"/>
              </a:ext>
            </a:extLst>
          </p:cNvPr>
          <p:cNvSpPr txBox="1"/>
          <p:nvPr/>
        </p:nvSpPr>
        <p:spPr>
          <a:xfrm>
            <a:off x="1115616" y="4553833"/>
            <a:ext cx="6595285" cy="1015663"/>
          </a:xfrm>
          <a:prstGeom prst="rect">
            <a:avLst/>
          </a:prstGeom>
          <a:noFill/>
        </p:spPr>
        <p:txBody>
          <a:bodyPr wrap="square" rtlCol="0">
            <a:spAutoFit/>
          </a:bodyPr>
          <a:lstStyle/>
          <a:p>
            <a:pPr algn="ctr"/>
            <a:r>
              <a:rPr lang="pl-PL" sz="2000" b="0" dirty="0">
                <a:solidFill>
                  <a:srgbClr val="333399">
                    <a:lumMod val="75000"/>
                  </a:srgbClr>
                </a:solidFill>
              </a:rPr>
              <a:t>Images corresponding to different biomechanical assessment tests. </a:t>
            </a:r>
            <a:r>
              <a:rPr lang="en-US" sz="2000" b="0" dirty="0">
                <a:solidFill>
                  <a:srgbClr val="333399">
                    <a:lumMod val="75000"/>
                  </a:srgbClr>
                </a:solidFill>
              </a:rPr>
              <a:t>lifting of loads for assessment of the lumbar spine or gait assessment</a:t>
            </a:r>
            <a:endParaRPr lang="es-ES" sz="2000" b="0" dirty="0">
              <a:solidFill>
                <a:srgbClr val="333399">
                  <a:lumMod val="75000"/>
                </a:srgbClr>
              </a:solidFill>
            </a:endParaRPr>
          </a:p>
        </p:txBody>
      </p:sp>
      <p:graphicFrame>
        <p:nvGraphicFramePr>
          <p:cNvPr id="11" name="Diagrama 10">
            <a:extLst>
              <a:ext uri="{FF2B5EF4-FFF2-40B4-BE49-F238E27FC236}">
                <a16:creationId xmlns:a16="http://schemas.microsoft.com/office/drawing/2014/main" id="{E7FF5C16-3AF9-4D13-91AF-19610851A18A}"/>
              </a:ext>
            </a:extLst>
          </p:cNvPr>
          <p:cNvGraphicFramePr/>
          <p:nvPr>
            <p:extLst>
              <p:ext uri="{D42A27DB-BD31-4B8C-83A1-F6EECF244321}">
                <p14:modId xmlns:p14="http://schemas.microsoft.com/office/powerpoint/2010/main" val="2077954002"/>
              </p:ext>
            </p:extLst>
          </p:nvPr>
        </p:nvGraphicFramePr>
        <p:xfrm>
          <a:off x="1115616" y="1885280"/>
          <a:ext cx="691276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1066756"/>
      </p:ext>
    </p:extLst>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Título 3">
            <a:extLst>
              <a:ext uri="{FF2B5EF4-FFF2-40B4-BE49-F238E27FC236}">
                <a16:creationId xmlns:a16="http://schemas.microsoft.com/office/drawing/2014/main" id="{4170F27C-D7D2-4CD3-BEAB-64F5CAC3C27C}"/>
              </a:ext>
            </a:extLst>
          </p:cNvPr>
          <p:cNvSpPr>
            <a:spLocks noGrp="1"/>
          </p:cNvSpPr>
          <p:nvPr>
            <p:ph type="title"/>
          </p:nvPr>
        </p:nvSpPr>
        <p:spPr>
          <a:xfrm>
            <a:off x="971500" y="980728"/>
            <a:ext cx="7200900" cy="604837"/>
          </a:xfrm>
        </p:spPr>
        <p:txBody>
          <a:bodyPr/>
          <a:lstStyle/>
          <a:p>
            <a:r>
              <a:rPr lang="pl-PL" dirty="0"/>
              <a:t>Ocena czynności życia codziennego: Dynamiczna ocena chodu</a:t>
            </a:r>
            <a:endParaRPr lang="es-ES" dirty="0"/>
          </a:p>
        </p:txBody>
      </p:sp>
      <p:pic>
        <p:nvPicPr>
          <p:cNvPr id="2" name="Gait kinetic">
            <a:hlinkClick r:id="" action="ppaction://media"/>
            <a:extLst>
              <a:ext uri="{FF2B5EF4-FFF2-40B4-BE49-F238E27FC236}">
                <a16:creationId xmlns:a16="http://schemas.microsoft.com/office/drawing/2014/main" id="{62D7DB06-BBF6-4B8B-B59A-8A7B191B97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1499" y="1841603"/>
            <a:ext cx="7200901" cy="4050507"/>
          </a:xfrm>
          <a:prstGeom prst="rect">
            <a:avLst/>
          </a:prstGeom>
        </p:spPr>
      </p:pic>
    </p:spTree>
    <p:extLst>
      <p:ext uri="{BB962C8B-B14F-4D97-AF65-F5344CB8AC3E}">
        <p14:creationId xmlns:p14="http://schemas.microsoft.com/office/powerpoint/2010/main" val="34819604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Título 3">
            <a:extLst>
              <a:ext uri="{FF2B5EF4-FFF2-40B4-BE49-F238E27FC236}">
                <a16:creationId xmlns:a16="http://schemas.microsoft.com/office/drawing/2014/main" id="{4170F27C-D7D2-4CD3-BEAB-64F5CAC3C27C}"/>
              </a:ext>
            </a:extLst>
          </p:cNvPr>
          <p:cNvSpPr>
            <a:spLocks noGrp="1"/>
          </p:cNvSpPr>
          <p:nvPr>
            <p:ph type="title"/>
          </p:nvPr>
        </p:nvSpPr>
        <p:spPr>
          <a:xfrm>
            <a:off x="971500" y="980728"/>
            <a:ext cx="7200900" cy="604837"/>
          </a:xfrm>
        </p:spPr>
        <p:txBody>
          <a:bodyPr/>
          <a:lstStyle/>
          <a:p>
            <a:r>
              <a:rPr lang="pl-PL" dirty="0"/>
              <a:t>Ocena czynności życia codziennego: ocena dynamiczna i kinematyczna wstawania z krzesła</a:t>
            </a:r>
            <a:endParaRPr lang="es-ES" dirty="0"/>
          </a:p>
        </p:txBody>
      </p:sp>
      <p:pic>
        <p:nvPicPr>
          <p:cNvPr id="2" name="Lumbar chair">
            <a:hlinkClick r:id="" action="ppaction://media"/>
            <a:extLst>
              <a:ext uri="{FF2B5EF4-FFF2-40B4-BE49-F238E27FC236}">
                <a16:creationId xmlns:a16="http://schemas.microsoft.com/office/drawing/2014/main" id="{EA5A357F-F3F5-4776-9260-B31A5018D2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5646" y="2204864"/>
            <a:ext cx="6752708" cy="3798398"/>
          </a:xfrm>
          <a:prstGeom prst="rect">
            <a:avLst/>
          </a:prstGeom>
        </p:spPr>
      </p:pic>
    </p:spTree>
    <p:extLst>
      <p:ext uri="{BB962C8B-B14F-4D97-AF65-F5344CB8AC3E}">
        <p14:creationId xmlns:p14="http://schemas.microsoft.com/office/powerpoint/2010/main" val="249049760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Título 3">
            <a:extLst>
              <a:ext uri="{FF2B5EF4-FFF2-40B4-BE49-F238E27FC236}">
                <a16:creationId xmlns:a16="http://schemas.microsoft.com/office/drawing/2014/main" id="{4170F27C-D7D2-4CD3-BEAB-64F5CAC3C27C}"/>
              </a:ext>
            </a:extLst>
          </p:cNvPr>
          <p:cNvSpPr>
            <a:spLocks noGrp="1"/>
          </p:cNvSpPr>
          <p:nvPr>
            <p:ph type="title"/>
          </p:nvPr>
        </p:nvSpPr>
        <p:spPr>
          <a:xfrm>
            <a:off x="971550" y="836712"/>
            <a:ext cx="7200900" cy="604837"/>
          </a:xfrm>
        </p:spPr>
        <p:txBody>
          <a:bodyPr/>
          <a:lstStyle/>
          <a:p>
            <a:r>
              <a:rPr lang="pl-PL" dirty="0"/>
              <a:t>Ocena czynności życia codziennego: Ocena kinematyczna podczas podnoszenia ciężaru</a:t>
            </a:r>
            <a:endParaRPr lang="es-ES" dirty="0"/>
          </a:p>
        </p:txBody>
      </p:sp>
      <p:pic>
        <p:nvPicPr>
          <p:cNvPr id="3" name="SHOULDER">
            <a:hlinkClick r:id="" action="ppaction://media"/>
            <a:extLst>
              <a:ext uri="{FF2B5EF4-FFF2-40B4-BE49-F238E27FC236}">
                <a16:creationId xmlns:a16="http://schemas.microsoft.com/office/drawing/2014/main" id="{FE9038D4-2658-45A5-AEEE-2CA800292F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3608" y="2023461"/>
            <a:ext cx="6945040" cy="3906586"/>
          </a:xfrm>
          <a:prstGeom prst="rect">
            <a:avLst/>
          </a:prstGeom>
        </p:spPr>
      </p:pic>
    </p:spTree>
    <p:extLst>
      <p:ext uri="{BB962C8B-B14F-4D97-AF65-F5344CB8AC3E}">
        <p14:creationId xmlns:p14="http://schemas.microsoft.com/office/powerpoint/2010/main" val="206612960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Título 3">
            <a:extLst>
              <a:ext uri="{FF2B5EF4-FFF2-40B4-BE49-F238E27FC236}">
                <a16:creationId xmlns:a16="http://schemas.microsoft.com/office/drawing/2014/main" id="{4170F27C-D7D2-4CD3-BEAB-64F5CAC3C27C}"/>
              </a:ext>
            </a:extLst>
          </p:cNvPr>
          <p:cNvSpPr>
            <a:spLocks noGrp="1"/>
          </p:cNvSpPr>
          <p:nvPr>
            <p:ph type="title"/>
          </p:nvPr>
        </p:nvSpPr>
        <p:spPr>
          <a:xfrm>
            <a:off x="971500" y="980728"/>
            <a:ext cx="7200900" cy="604837"/>
          </a:xfrm>
        </p:spPr>
        <p:txBody>
          <a:bodyPr/>
          <a:lstStyle/>
          <a:p>
            <a:r>
              <a:rPr lang="pl-PL" dirty="0"/>
              <a:t>Ocena funkcji równowagi przy użyciu płyt siłowych</a:t>
            </a:r>
            <a:endParaRPr lang="es-ES" dirty="0"/>
          </a:p>
        </p:txBody>
      </p:sp>
      <p:pic>
        <p:nvPicPr>
          <p:cNvPr id="2" name="SVE">
            <a:hlinkClick r:id="" action="ppaction://media"/>
            <a:extLst>
              <a:ext uri="{FF2B5EF4-FFF2-40B4-BE49-F238E27FC236}">
                <a16:creationId xmlns:a16="http://schemas.microsoft.com/office/drawing/2014/main" id="{0564B638-EE3D-4FEA-9965-E4A0EE02ED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6832" y="1772816"/>
            <a:ext cx="7595568" cy="4272507"/>
          </a:xfrm>
          <a:prstGeom prst="rect">
            <a:avLst/>
          </a:prstGeom>
        </p:spPr>
      </p:pic>
    </p:spTree>
    <p:extLst>
      <p:ext uri="{BB962C8B-B14F-4D97-AF65-F5344CB8AC3E}">
        <p14:creationId xmlns:p14="http://schemas.microsoft.com/office/powerpoint/2010/main" val="428595574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pl-PL" sz="2200" dirty="0">
                <a:solidFill>
                  <a:srgbClr val="333399">
                    <a:lumMod val="75000"/>
                  </a:srgbClr>
                </a:solidFill>
              </a:rPr>
              <a:t>Typowe testy biomechaniczne w innych zastosowaniach</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1" name="Diagrama 10">
            <a:extLst>
              <a:ext uri="{FF2B5EF4-FFF2-40B4-BE49-F238E27FC236}">
                <a16:creationId xmlns:a16="http://schemas.microsoft.com/office/drawing/2014/main" id="{E7FF5C16-3AF9-4D13-91AF-19610851A18A}"/>
              </a:ext>
            </a:extLst>
          </p:cNvPr>
          <p:cNvGraphicFramePr/>
          <p:nvPr>
            <p:extLst>
              <p:ext uri="{D42A27DB-BD31-4B8C-83A1-F6EECF244321}">
                <p14:modId xmlns:p14="http://schemas.microsoft.com/office/powerpoint/2010/main" val="2606363844"/>
              </p:ext>
            </p:extLst>
          </p:nvPr>
        </p:nvGraphicFramePr>
        <p:xfrm>
          <a:off x="539552" y="1935971"/>
          <a:ext cx="7991922" cy="4301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125432"/>
      </p:ext>
    </p:extLst>
  </p:cSld>
  <p:clrMapOvr>
    <a:masterClrMapping/>
  </p:clrMapOvr>
  <p:transition advClick="0"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1B62A2B-FB3E-47F5-BFB5-5AB54BBFF5F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2509" y="1080011"/>
            <a:ext cx="3485045" cy="4824536"/>
          </a:xfrm>
          <a:prstGeom prst="rect">
            <a:avLst/>
          </a:prstGeom>
        </p:spPr>
      </p:pic>
      <p:sp>
        <p:nvSpPr>
          <p:cNvPr id="2" name="Título 1">
            <a:extLst>
              <a:ext uri="{FF2B5EF4-FFF2-40B4-BE49-F238E27FC236}">
                <a16:creationId xmlns:a16="http://schemas.microsoft.com/office/drawing/2014/main" id="{AB307E09-F7EA-409E-8FC6-6FED959D0437}"/>
              </a:ext>
            </a:extLst>
          </p:cNvPr>
          <p:cNvSpPr>
            <a:spLocks noGrp="1"/>
          </p:cNvSpPr>
          <p:nvPr>
            <p:ph type="ctrTitle"/>
          </p:nvPr>
        </p:nvSpPr>
        <p:spPr>
          <a:xfrm>
            <a:off x="3837554" y="2276872"/>
            <a:ext cx="4620646" cy="2232248"/>
          </a:xfr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r>
              <a:rPr lang="pl-PL" dirty="0"/>
              <a:t>Typowe testy biomechaniczne w różnych obszarach zastosowań</a:t>
            </a:r>
            <a:br>
              <a:rPr lang="pl-PL" dirty="0"/>
            </a:br>
            <a:r>
              <a:rPr lang="en-GB" dirty="0"/>
              <a:t>.</a:t>
            </a:r>
            <a:br>
              <a:rPr lang="en-GB" dirty="0"/>
            </a:br>
            <a:r>
              <a:rPr lang="pl-PL" dirty="0"/>
              <a:t>Poszukajmy przykładów</a:t>
            </a:r>
            <a:r>
              <a:rPr lang="en-GB" dirty="0"/>
              <a:t>.</a:t>
            </a:r>
            <a:endParaRPr lang="es-ES" dirty="0"/>
          </a:p>
        </p:txBody>
      </p:sp>
      <p:sp>
        <p:nvSpPr>
          <p:cNvPr id="5" name="CuadroTexto 4">
            <a:extLst>
              <a:ext uri="{FF2B5EF4-FFF2-40B4-BE49-F238E27FC236}">
                <a16:creationId xmlns:a16="http://schemas.microsoft.com/office/drawing/2014/main" id="{43E4FFB9-409D-41A8-B358-667D7D923942}"/>
              </a:ext>
            </a:extLst>
          </p:cNvPr>
          <p:cNvSpPr txBox="1"/>
          <p:nvPr/>
        </p:nvSpPr>
        <p:spPr>
          <a:xfrm>
            <a:off x="2095032" y="6858000"/>
            <a:ext cx="4953936" cy="230832"/>
          </a:xfrm>
          <a:prstGeom prst="rect">
            <a:avLst/>
          </a:prstGeom>
          <a:noFill/>
        </p:spPr>
        <p:txBody>
          <a:bodyPr wrap="square" rtlCol="0">
            <a:spAutoFit/>
          </a:bodyPr>
          <a:lstStyle/>
          <a:p>
            <a:r>
              <a:rPr lang="es-ES" sz="900">
                <a:hlinkClick r:id="rId4" tooltip="https://www.flickr.com/photos/115089924@N02/16068674648"/>
              </a:rPr>
              <a:t>Esta foto</a:t>
            </a:r>
            <a:r>
              <a:rPr lang="es-ES" sz="900"/>
              <a:t> de Autor desconocido está bajo licencia </a:t>
            </a:r>
            <a:r>
              <a:rPr lang="es-ES" sz="900">
                <a:hlinkClick r:id="rId5" tooltip="https://creativecommons.org/licenses/by/3.0/"/>
              </a:rPr>
              <a:t>CC BY</a:t>
            </a:r>
            <a:endParaRPr lang="es-ES" sz="900"/>
          </a:p>
        </p:txBody>
      </p:sp>
    </p:spTree>
    <p:extLst>
      <p:ext uri="{BB962C8B-B14F-4D97-AF65-F5344CB8AC3E}">
        <p14:creationId xmlns:p14="http://schemas.microsoft.com/office/powerpoint/2010/main" val="2548918836"/>
      </p:ext>
    </p:extLst>
  </p:cSld>
  <p:clrMapOvr>
    <a:masterClrMapping/>
  </p:clrMapOvr>
  <p:transition advClick="0" advTm="3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307E09-F7EA-409E-8FC6-6FED959D0437}"/>
              </a:ext>
            </a:extLst>
          </p:cNvPr>
          <p:cNvSpPr>
            <a:spLocks noGrp="1"/>
          </p:cNvSpPr>
          <p:nvPr>
            <p:ph type="ctrTitle"/>
          </p:nvPr>
        </p:nvSpPr>
        <p:spPr>
          <a:xfrm>
            <a:off x="685800" y="2693987"/>
            <a:ext cx="7772400" cy="1470025"/>
          </a:xfr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pPr lvl="0"/>
            <a:r>
              <a:rPr lang="pl-PL" dirty="0"/>
              <a:t>Wymagania dotyczące badań biomechanicznych</a:t>
            </a:r>
            <a:r>
              <a:rPr lang="en-GB" dirty="0"/>
              <a:t> </a:t>
            </a:r>
            <a:endParaRPr lang="es-ES" dirty="0"/>
          </a:p>
        </p:txBody>
      </p:sp>
    </p:spTree>
    <p:extLst>
      <p:ext uri="{BB962C8B-B14F-4D97-AF65-F5344CB8AC3E}">
        <p14:creationId xmlns:p14="http://schemas.microsoft.com/office/powerpoint/2010/main" val="3226498116"/>
      </p:ext>
    </p:extLst>
  </p:cSld>
  <p:clrMapOvr>
    <a:masterClrMapping/>
  </p:clrMapOvr>
  <p:transition advClick="0" advTm="3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en-US" sz="2200" dirty="0" err="1">
                <a:solidFill>
                  <a:srgbClr val="333399">
                    <a:lumMod val="75000"/>
                  </a:srgbClr>
                </a:solidFill>
              </a:rPr>
              <a:t>Wymagania</a:t>
            </a:r>
            <a:r>
              <a:rPr lang="en-US" sz="2200" dirty="0">
                <a:solidFill>
                  <a:srgbClr val="333399">
                    <a:lumMod val="75000"/>
                  </a:srgbClr>
                </a:solidFill>
              </a:rPr>
              <a:t> </a:t>
            </a:r>
            <a:r>
              <a:rPr lang="en-US" sz="2200" dirty="0" err="1">
                <a:solidFill>
                  <a:srgbClr val="333399">
                    <a:lumMod val="75000"/>
                  </a:srgbClr>
                </a:solidFill>
              </a:rPr>
              <a:t>dotyczące</a:t>
            </a:r>
            <a:r>
              <a:rPr lang="en-US" sz="2200" dirty="0">
                <a:solidFill>
                  <a:srgbClr val="333399">
                    <a:lumMod val="75000"/>
                  </a:srgbClr>
                </a:solidFill>
              </a:rPr>
              <a:t> </a:t>
            </a:r>
            <a:r>
              <a:rPr lang="en-US" sz="2200" dirty="0" err="1">
                <a:solidFill>
                  <a:srgbClr val="333399">
                    <a:lumMod val="75000"/>
                  </a:srgbClr>
                </a:solidFill>
              </a:rPr>
              <a:t>badań</a:t>
            </a:r>
            <a:r>
              <a:rPr lang="en-US" sz="2200" dirty="0">
                <a:solidFill>
                  <a:srgbClr val="333399">
                    <a:lumMod val="75000"/>
                  </a:srgbClr>
                </a:solidFill>
              </a:rPr>
              <a:t> </a:t>
            </a:r>
            <a:r>
              <a:rPr lang="en-US" sz="2200" dirty="0" err="1">
                <a:solidFill>
                  <a:srgbClr val="333399">
                    <a:lumMod val="75000"/>
                  </a:srgbClr>
                </a:solidFill>
              </a:rPr>
              <a:t>biomechanicznych</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1" name="Diagrama 10">
            <a:extLst>
              <a:ext uri="{FF2B5EF4-FFF2-40B4-BE49-F238E27FC236}">
                <a16:creationId xmlns:a16="http://schemas.microsoft.com/office/drawing/2014/main" id="{E7FF5C16-3AF9-4D13-91AF-19610851A18A}"/>
              </a:ext>
            </a:extLst>
          </p:cNvPr>
          <p:cNvGraphicFramePr/>
          <p:nvPr>
            <p:extLst>
              <p:ext uri="{D42A27DB-BD31-4B8C-83A1-F6EECF244321}">
                <p14:modId xmlns:p14="http://schemas.microsoft.com/office/powerpoint/2010/main" val="4186684872"/>
              </p:ext>
            </p:extLst>
          </p:nvPr>
        </p:nvGraphicFramePr>
        <p:xfrm>
          <a:off x="2339752" y="1772816"/>
          <a:ext cx="7991922" cy="4301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70254"/>
      </p:ext>
    </p:extLst>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Prostokąt 8">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pl-PL" sz="2200" dirty="0">
                <a:solidFill>
                  <a:srgbClr val="333399">
                    <a:lumMod val="75000"/>
                  </a:srgbClr>
                </a:solidFill>
              </a:rPr>
              <a:t>CELE</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Prostokąt 9">
            <a:extLst>
              <a:ext uri="{FF2B5EF4-FFF2-40B4-BE49-F238E27FC236}">
                <a16:creationId xmlns:a16="http://schemas.microsoft.com/office/drawing/2014/main" id="{6F1E17A5-99A2-450F-AC97-BC84B3D4606F}"/>
              </a:ext>
            </a:extLst>
          </p:cNvPr>
          <p:cNvSpPr/>
          <p:nvPr/>
        </p:nvSpPr>
        <p:spPr>
          <a:xfrm>
            <a:off x="755774" y="2441575"/>
            <a:ext cx="7704658" cy="1631216"/>
          </a:xfrm>
          <a:prstGeom prst="rect">
            <a:avLst/>
          </a:prstGeom>
        </p:spPr>
        <p:txBody>
          <a:bodyPr wrap="square">
            <a:spAutoFit/>
          </a:bodyPr>
          <a:lstStyle/>
          <a:p>
            <a:pPr marL="457200" lvl="0" indent="-457200">
              <a:buFont typeface="+mj-lt"/>
              <a:buAutoNum type="arabicPeriod"/>
              <a:defRPr/>
            </a:pPr>
            <a:r>
              <a:rPr lang="pl-PL" sz="2000" b="0" dirty="0">
                <a:solidFill>
                  <a:srgbClr val="333399">
                    <a:lumMod val="75000"/>
                  </a:srgbClr>
                </a:solidFill>
              </a:rPr>
              <a:t>Wyjaśnienie, czym jest test oceny biomechanicznej i jego głównych zastosowań.</a:t>
            </a:r>
          </a:p>
          <a:p>
            <a:pPr marL="457200" lvl="0" indent="-457200">
              <a:buFont typeface="+mj-lt"/>
              <a:buAutoNum type="arabicPeriod"/>
              <a:defRPr/>
            </a:pPr>
            <a:r>
              <a:rPr lang="pl-PL" sz="2000" b="0" dirty="0">
                <a:solidFill>
                  <a:srgbClr val="333399">
                    <a:lumMod val="75000"/>
                  </a:srgbClr>
                </a:solidFill>
              </a:rPr>
              <a:t>Przedstawienie głównych wymagań dla testów oceny biomechanicznej: WALIDACJA, WIARYGODNOŚĆ, i UŻYTECZNOŚĆ.</a:t>
            </a:r>
            <a:endParaRPr kumimoji="0" lang="en-US" sz="20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3E4FFB9-409D-41A8-B358-667D7D923942}"/>
              </a:ext>
            </a:extLst>
          </p:cNvPr>
          <p:cNvSpPr txBox="1"/>
          <p:nvPr/>
        </p:nvSpPr>
        <p:spPr>
          <a:xfrm>
            <a:off x="2095032" y="6858000"/>
            <a:ext cx="4953936" cy="230832"/>
          </a:xfrm>
          <a:prstGeom prst="rect">
            <a:avLst/>
          </a:prstGeom>
          <a:noFill/>
        </p:spPr>
        <p:txBody>
          <a:bodyPr wrap="square" rtlCol="0">
            <a:spAutoFit/>
          </a:bodyPr>
          <a:lstStyle/>
          <a:p>
            <a:r>
              <a:rPr lang="es-ES" sz="900">
                <a:hlinkClick r:id="rId3" tooltip="https://www.flickr.com/photos/115089924@N02/16068674648"/>
              </a:rPr>
              <a:t>Esta foto</a:t>
            </a:r>
            <a:r>
              <a:rPr lang="es-ES" sz="900"/>
              <a:t> de Autor desconocido está bajo licencia </a:t>
            </a:r>
            <a:r>
              <a:rPr lang="es-ES" sz="900">
                <a:hlinkClick r:id="rId4" tooltip="https://creativecommons.org/licenses/by/3.0/"/>
              </a:rPr>
              <a:t>CC BY</a:t>
            </a:r>
            <a:endParaRPr lang="es-ES" sz="900"/>
          </a:p>
        </p:txBody>
      </p:sp>
      <p:pic>
        <p:nvPicPr>
          <p:cNvPr id="6" name="Imagen 5">
            <a:extLst>
              <a:ext uri="{FF2B5EF4-FFF2-40B4-BE49-F238E27FC236}">
                <a16:creationId xmlns:a16="http://schemas.microsoft.com/office/drawing/2014/main" id="{BA9178BD-1BA4-4984-9BE4-4FFC7491887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79512" y="1383486"/>
            <a:ext cx="4042067" cy="4493786"/>
          </a:xfrm>
          <a:prstGeom prst="rect">
            <a:avLst/>
          </a:prstGeom>
        </p:spPr>
      </p:pic>
      <p:sp>
        <p:nvSpPr>
          <p:cNvPr id="2" name="Título 1">
            <a:extLst>
              <a:ext uri="{FF2B5EF4-FFF2-40B4-BE49-F238E27FC236}">
                <a16:creationId xmlns:a16="http://schemas.microsoft.com/office/drawing/2014/main" id="{AB307E09-F7EA-409E-8FC6-6FED959D0437}"/>
              </a:ext>
            </a:extLst>
          </p:cNvPr>
          <p:cNvSpPr>
            <a:spLocks noGrp="1"/>
          </p:cNvSpPr>
          <p:nvPr>
            <p:ph type="ctrTitle"/>
          </p:nvPr>
        </p:nvSpPr>
        <p:spPr>
          <a:xfrm>
            <a:off x="3837554" y="2276872"/>
            <a:ext cx="4620646" cy="2304256"/>
          </a:xfr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r>
              <a:rPr lang="pl-PL" dirty="0"/>
              <a:t>Postaramy się zrozumieć te trzy pojęcia w oparciu o złe i dobre praktyki.</a:t>
            </a:r>
            <a:endParaRPr lang="es-ES" dirty="0"/>
          </a:p>
        </p:txBody>
      </p:sp>
    </p:spTree>
    <p:extLst>
      <p:ext uri="{BB962C8B-B14F-4D97-AF65-F5344CB8AC3E}">
        <p14:creationId xmlns:p14="http://schemas.microsoft.com/office/powerpoint/2010/main" val="1479823169"/>
      </p:ext>
    </p:extLst>
  </p:cSld>
  <p:clrMapOvr>
    <a:masterClrMapping/>
  </p:clrMapOvr>
  <p:transition advClick="0" advTm="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5862D84-4B9E-47C2-9280-5FC264B852BE}"/>
              </a:ext>
            </a:extLst>
          </p:cNvPr>
          <p:cNvSpPr>
            <a:spLocks noGrp="1"/>
          </p:cNvSpPr>
          <p:nvPr>
            <p:ph type="title"/>
          </p:nvPr>
        </p:nvSpPr>
        <p:spPr>
          <a:xfrm>
            <a:off x="971500" y="1091852"/>
            <a:ext cx="7200900" cy="604837"/>
          </a:xfrm>
        </p:spPr>
        <p:txBody>
          <a:bodyPr/>
          <a:lstStyle/>
          <a:p>
            <a:r>
              <a:rPr lang="pl-PL" dirty="0"/>
              <a:t>Ocena siły uścisku za pomocą termometru</a:t>
            </a:r>
            <a:r>
              <a:rPr lang="en-GB" dirty="0"/>
              <a:t>?</a:t>
            </a:r>
            <a:br>
              <a:rPr lang="es-ES" dirty="0"/>
            </a:br>
            <a:endParaRPr lang="es-ES" dirty="0"/>
          </a:p>
        </p:txBody>
      </p:sp>
      <p:pic>
        <p:nvPicPr>
          <p:cNvPr id="5" name="Imagen 4" descr="C:\Users\mavibro\AppData\Local\Microsoft\Windows\INetCache\Content.MSO\C1DED5.tmp">
            <a:extLst>
              <a:ext uri="{FF2B5EF4-FFF2-40B4-BE49-F238E27FC236}">
                <a16:creationId xmlns:a16="http://schemas.microsoft.com/office/drawing/2014/main" id="{A81C28C3-2028-45F7-8821-A7A82842D7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59" y="2493191"/>
            <a:ext cx="3837929" cy="2554545"/>
          </a:xfrm>
          <a:prstGeom prst="rect">
            <a:avLst/>
          </a:prstGeom>
          <a:noFill/>
          <a:ln>
            <a:noFill/>
          </a:ln>
        </p:spPr>
      </p:pic>
      <p:sp>
        <p:nvSpPr>
          <p:cNvPr id="6" name="CuadroTexto 5">
            <a:extLst>
              <a:ext uri="{FF2B5EF4-FFF2-40B4-BE49-F238E27FC236}">
                <a16:creationId xmlns:a16="http://schemas.microsoft.com/office/drawing/2014/main" id="{322D8E4F-D89C-44C7-BAE6-6023C9087E21}"/>
              </a:ext>
            </a:extLst>
          </p:cNvPr>
          <p:cNvSpPr txBox="1"/>
          <p:nvPr/>
        </p:nvSpPr>
        <p:spPr>
          <a:xfrm>
            <a:off x="4694514" y="2493191"/>
            <a:ext cx="3569638" cy="2554545"/>
          </a:xfrm>
          <a:prstGeom prst="rect">
            <a:avLst/>
          </a:prstGeom>
          <a:noFill/>
        </p:spPr>
        <p:txBody>
          <a:bodyPr wrap="square" rtlCol="0">
            <a:spAutoFit/>
          </a:bodyPr>
          <a:lstStyle/>
          <a:p>
            <a:r>
              <a:rPr lang="pl-PL" sz="2000" b="0" dirty="0">
                <a:solidFill>
                  <a:srgbClr val="333399">
                    <a:lumMod val="75000"/>
                  </a:srgbClr>
                </a:solidFill>
              </a:rPr>
              <a:t>Jeżeli używasz termometru do oceny siły uścisku...</a:t>
            </a:r>
          </a:p>
          <a:p>
            <a:endParaRPr lang="pl-PL" sz="2000" b="0" dirty="0">
              <a:solidFill>
                <a:srgbClr val="333399">
                  <a:lumMod val="75000"/>
                </a:srgbClr>
              </a:solidFill>
            </a:endParaRPr>
          </a:p>
          <a:p>
            <a:r>
              <a:rPr lang="pl-PL" sz="2000" b="0" dirty="0">
                <a:solidFill>
                  <a:srgbClr val="333399">
                    <a:lumMod val="75000"/>
                  </a:srgbClr>
                </a:solidFill>
              </a:rPr>
              <a:t>Czy dokonujesz </a:t>
            </a:r>
            <a:r>
              <a:rPr lang="pl-PL" sz="2000" dirty="0">
                <a:solidFill>
                  <a:srgbClr val="333399">
                    <a:lumMod val="75000"/>
                  </a:srgbClr>
                </a:solidFill>
              </a:rPr>
              <a:t>wiarygodnego</a:t>
            </a:r>
            <a:r>
              <a:rPr lang="pl-PL" sz="2000" b="0" dirty="0">
                <a:solidFill>
                  <a:srgbClr val="333399">
                    <a:lumMod val="75000"/>
                  </a:srgbClr>
                </a:solidFill>
              </a:rPr>
              <a:t> pomiaru?</a:t>
            </a:r>
          </a:p>
          <a:p>
            <a:endParaRPr lang="pl-PL" sz="2000" b="0" dirty="0">
              <a:solidFill>
                <a:srgbClr val="333399">
                  <a:lumMod val="75000"/>
                </a:srgbClr>
              </a:solidFill>
            </a:endParaRPr>
          </a:p>
          <a:p>
            <a:r>
              <a:rPr lang="pl-PL" sz="2000" b="0" dirty="0">
                <a:solidFill>
                  <a:srgbClr val="333399">
                    <a:lumMod val="75000"/>
                  </a:srgbClr>
                </a:solidFill>
              </a:rPr>
              <a:t>Czy możesz dokonać </a:t>
            </a:r>
            <a:r>
              <a:rPr lang="pl-PL" sz="2000" dirty="0">
                <a:solidFill>
                  <a:srgbClr val="333399">
                    <a:lumMod val="75000"/>
                  </a:srgbClr>
                </a:solidFill>
              </a:rPr>
              <a:t>walidacji</a:t>
            </a:r>
            <a:r>
              <a:rPr lang="pl-PL" sz="2000" b="0" dirty="0">
                <a:solidFill>
                  <a:srgbClr val="333399">
                    <a:lumMod val="75000"/>
                  </a:srgbClr>
                </a:solidFill>
              </a:rPr>
              <a:t> pomiaru?</a:t>
            </a:r>
          </a:p>
        </p:txBody>
      </p:sp>
    </p:spTree>
    <p:extLst>
      <p:ext uri="{BB962C8B-B14F-4D97-AF65-F5344CB8AC3E}">
        <p14:creationId xmlns:p14="http://schemas.microsoft.com/office/powerpoint/2010/main" val="3702607186"/>
      </p:ext>
    </p:extLst>
  </p:cSld>
  <p:clrMapOvr>
    <a:masterClrMapping/>
  </p:clrMapOvr>
  <p:transition advClick="0"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5862D84-4B9E-47C2-9280-5FC264B852BE}"/>
              </a:ext>
            </a:extLst>
          </p:cNvPr>
          <p:cNvSpPr>
            <a:spLocks noGrp="1"/>
          </p:cNvSpPr>
          <p:nvPr>
            <p:ph type="title"/>
          </p:nvPr>
        </p:nvSpPr>
        <p:spPr>
          <a:xfrm>
            <a:off x="971500" y="1091852"/>
            <a:ext cx="7200900" cy="604837"/>
          </a:xfrm>
        </p:spPr>
        <p:txBody>
          <a:bodyPr/>
          <a:lstStyle/>
          <a:p>
            <a:r>
              <a:rPr lang="pl-PL" dirty="0"/>
              <a:t>Ocena siły uścisku za pomocą dynamometru ręcznego</a:t>
            </a:r>
            <a:r>
              <a:rPr lang="en-GB" dirty="0"/>
              <a:t>?</a:t>
            </a:r>
            <a:br>
              <a:rPr lang="es-ES" dirty="0"/>
            </a:br>
            <a:endParaRPr lang="es-ES" dirty="0"/>
          </a:p>
        </p:txBody>
      </p:sp>
      <p:sp>
        <p:nvSpPr>
          <p:cNvPr id="6" name="CuadroTexto 5">
            <a:extLst>
              <a:ext uri="{FF2B5EF4-FFF2-40B4-BE49-F238E27FC236}">
                <a16:creationId xmlns:a16="http://schemas.microsoft.com/office/drawing/2014/main" id="{322D8E4F-D89C-44C7-BAE6-6023C9087E21}"/>
              </a:ext>
            </a:extLst>
          </p:cNvPr>
          <p:cNvSpPr txBox="1"/>
          <p:nvPr/>
        </p:nvSpPr>
        <p:spPr>
          <a:xfrm>
            <a:off x="4694514" y="2204864"/>
            <a:ext cx="3569638" cy="4093428"/>
          </a:xfrm>
          <a:prstGeom prst="rect">
            <a:avLst/>
          </a:prstGeom>
          <a:noFill/>
        </p:spPr>
        <p:txBody>
          <a:bodyPr wrap="square" rtlCol="0">
            <a:spAutoFit/>
          </a:bodyPr>
          <a:lstStyle/>
          <a:p>
            <a:r>
              <a:rPr lang="pl-PL" sz="2000" b="0" dirty="0">
                <a:solidFill>
                  <a:srgbClr val="333399">
                    <a:lumMod val="75000"/>
                  </a:srgbClr>
                </a:solidFill>
              </a:rPr>
              <a:t>Jeśli używasz dynamometru ręcznego do oceny siły uścisku…</a:t>
            </a:r>
          </a:p>
          <a:p>
            <a:endParaRPr lang="pl-PL" sz="2000" b="0" dirty="0">
              <a:solidFill>
                <a:srgbClr val="333399">
                  <a:lumMod val="75000"/>
                </a:srgbClr>
              </a:solidFill>
            </a:endParaRPr>
          </a:p>
          <a:p>
            <a:r>
              <a:rPr lang="pl-PL" sz="2000" b="0" dirty="0">
                <a:solidFill>
                  <a:srgbClr val="333399">
                    <a:lumMod val="75000"/>
                  </a:srgbClr>
                </a:solidFill>
              </a:rPr>
              <a:t>Czy wykonujesz </a:t>
            </a:r>
            <a:r>
              <a:rPr lang="pl-PL" sz="2000" dirty="0">
                <a:solidFill>
                  <a:srgbClr val="333399">
                    <a:lumMod val="75000"/>
                  </a:srgbClr>
                </a:solidFill>
              </a:rPr>
              <a:t>wiarygodny</a:t>
            </a:r>
            <a:r>
              <a:rPr lang="pl-PL" sz="2000" b="0" dirty="0">
                <a:solidFill>
                  <a:srgbClr val="333399">
                    <a:lumMod val="75000"/>
                  </a:srgbClr>
                </a:solidFill>
              </a:rPr>
              <a:t> pomiar?</a:t>
            </a:r>
          </a:p>
          <a:p>
            <a:endParaRPr lang="pl-PL" sz="2000" b="0" dirty="0">
              <a:solidFill>
                <a:srgbClr val="333399">
                  <a:lumMod val="75000"/>
                </a:srgbClr>
              </a:solidFill>
            </a:endParaRPr>
          </a:p>
          <a:p>
            <a:r>
              <a:rPr lang="pl-PL" sz="2000" b="0" dirty="0">
                <a:solidFill>
                  <a:srgbClr val="333399">
                    <a:lumMod val="75000"/>
                  </a:srgbClr>
                </a:solidFill>
              </a:rPr>
              <a:t>Czy możesz dokonać </a:t>
            </a:r>
            <a:r>
              <a:rPr lang="pl-PL" sz="2000" dirty="0">
                <a:solidFill>
                  <a:srgbClr val="333399">
                    <a:lumMod val="75000"/>
                  </a:srgbClr>
                </a:solidFill>
              </a:rPr>
              <a:t>walidacji</a:t>
            </a:r>
            <a:r>
              <a:rPr lang="pl-PL" sz="2000" b="0" dirty="0">
                <a:solidFill>
                  <a:srgbClr val="333399">
                    <a:lumMod val="75000"/>
                  </a:srgbClr>
                </a:solidFill>
              </a:rPr>
              <a:t> pomiaru?</a:t>
            </a:r>
          </a:p>
          <a:p>
            <a:endParaRPr lang="pl-PL" sz="2000" b="0" dirty="0">
              <a:solidFill>
                <a:srgbClr val="333399">
                  <a:lumMod val="75000"/>
                </a:srgbClr>
              </a:solidFill>
            </a:endParaRPr>
          </a:p>
          <a:p>
            <a:r>
              <a:rPr lang="pl-PL" sz="2000" b="0" dirty="0">
                <a:solidFill>
                  <a:srgbClr val="333399">
                    <a:lumMod val="75000"/>
                  </a:srgbClr>
                </a:solidFill>
              </a:rPr>
              <a:t>Czy wykonujesz pomiar </a:t>
            </a:r>
            <a:r>
              <a:rPr lang="pl-PL" sz="2000" dirty="0">
                <a:solidFill>
                  <a:srgbClr val="333399">
                    <a:lumMod val="75000"/>
                  </a:srgbClr>
                </a:solidFill>
              </a:rPr>
              <a:t>użyteczny</a:t>
            </a:r>
            <a:r>
              <a:rPr lang="pl-PL" sz="2000" b="0" dirty="0">
                <a:solidFill>
                  <a:srgbClr val="333399">
                    <a:lumMod val="75000"/>
                  </a:srgbClr>
                </a:solidFill>
              </a:rPr>
              <a:t>?</a:t>
            </a:r>
          </a:p>
          <a:p>
            <a:pPr lvl="1"/>
            <a:endParaRPr lang="en-US" sz="2000" b="0" dirty="0">
              <a:solidFill>
                <a:srgbClr val="333399">
                  <a:lumMod val="75000"/>
                </a:srgbClr>
              </a:solidFill>
            </a:endParaRPr>
          </a:p>
        </p:txBody>
      </p:sp>
      <p:pic>
        <p:nvPicPr>
          <p:cNvPr id="7" name="Imagen 6">
            <a:extLst>
              <a:ext uri="{FF2B5EF4-FFF2-40B4-BE49-F238E27FC236}">
                <a16:creationId xmlns:a16="http://schemas.microsoft.com/office/drawing/2014/main" id="{B6F608B5-76C0-4177-A844-E30D2902AB57}"/>
              </a:ext>
            </a:extLst>
          </p:cNvPr>
          <p:cNvPicPr>
            <a:picLocks noChangeAspect="1"/>
          </p:cNvPicPr>
          <p:nvPr/>
        </p:nvPicPr>
        <p:blipFill rotWithShape="1">
          <a:blip r:embed="rId3">
            <a:extLst>
              <a:ext uri="{28A0092B-C50C-407E-A947-70E740481C1C}">
                <a14:useLocalDpi xmlns:a14="http://schemas.microsoft.com/office/drawing/2010/main" val="0"/>
              </a:ext>
            </a:extLst>
          </a:blip>
          <a:srcRect b="2856"/>
          <a:stretch/>
        </p:blipFill>
        <p:spPr>
          <a:xfrm>
            <a:off x="971500" y="2780929"/>
            <a:ext cx="3291928" cy="2664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4902775"/>
      </p:ext>
    </p:extLst>
  </p:cSld>
  <p:clrMapOvr>
    <a:masterClrMapping/>
  </p:clrMapOvr>
  <p:transition advClick="0" advTm="3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dirty="0">
                <a:solidFill>
                  <a:schemeClr val="accent2">
                    <a:lumMod val="75000"/>
                  </a:schemeClr>
                </a:solidFill>
              </a:rPr>
              <a:t>KLUCZOWE ZAGADNIENIA</a:t>
            </a:r>
            <a:r>
              <a:rPr lang="pl-PL" sz="2200" dirty="0">
                <a:solidFill>
                  <a:schemeClr val="accent2">
                    <a:lumMod val="75000"/>
                  </a:schemeClr>
                </a:solidFill>
              </a:rPr>
              <a:t> </a:t>
            </a:r>
            <a:r>
              <a:rPr lang="es-ES" sz="2200" dirty="0">
                <a:solidFill>
                  <a:schemeClr val="accent2">
                    <a:lumMod val="75000"/>
                  </a:schemeClr>
                </a:solidFill>
              </a:rPr>
              <a:t>I</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3785652"/>
          </a:xfrm>
          <a:prstGeom prst="rect">
            <a:avLst/>
          </a:prstGeom>
        </p:spPr>
        <p:txBody>
          <a:bodyPr wrap="square">
            <a:spAutoFit/>
          </a:bodyPr>
          <a:lstStyle/>
          <a:p>
            <a:pPr marL="342900" indent="-342900">
              <a:buFont typeface="Arial" panose="020B0604020202020204" pitchFamily="34" charset="0"/>
              <a:buChar char="•"/>
              <a:defRPr/>
            </a:pPr>
            <a:r>
              <a:rPr lang="pl-PL" sz="2000" b="0" dirty="0">
                <a:solidFill>
                  <a:schemeClr val="accent2">
                    <a:lumMod val="75000"/>
                  </a:schemeClr>
                </a:solidFill>
              </a:rPr>
              <a:t>Test oceny biomechanicznej jest badaniem uzupełniającym, wykonywanym za pomocą technik biomechanicznych i jest stosowany w różnych kontekstach zastosowań.</a:t>
            </a:r>
          </a:p>
          <a:p>
            <a:pPr marL="342900" indent="-342900">
              <a:buFont typeface="Arial" panose="020B0604020202020204" pitchFamily="34" charset="0"/>
              <a:buChar char="•"/>
              <a:defRPr/>
            </a:pPr>
            <a:r>
              <a:rPr lang="pl-PL" sz="2000" b="0" dirty="0">
                <a:solidFill>
                  <a:schemeClr val="accent2">
                    <a:lumMod val="75000"/>
                  </a:schemeClr>
                </a:solidFill>
              </a:rPr>
              <a:t>Istnieją różne testy oceny biomechanicznej, elementy, które je różnicują to: </a:t>
            </a:r>
          </a:p>
          <a:p>
            <a:pPr marL="1076325" indent="-547688">
              <a:buFont typeface="Courier New" panose="02070309020205020404" pitchFamily="49" charset="0"/>
              <a:buChar char="o"/>
              <a:defRPr/>
            </a:pPr>
            <a:r>
              <a:rPr lang="pl-PL" sz="2000" b="0" dirty="0">
                <a:solidFill>
                  <a:schemeClr val="accent2">
                    <a:lumMod val="75000"/>
                  </a:schemeClr>
                </a:solidFill>
              </a:rPr>
              <a:t>Przedmiot oceny: Jaka funkcja, czynność lub aktywność podlega ocenie. </a:t>
            </a:r>
          </a:p>
          <a:p>
            <a:pPr marL="1076325" indent="-547688">
              <a:buFont typeface="Courier New" panose="02070309020205020404" pitchFamily="49" charset="0"/>
              <a:buChar char="o"/>
              <a:defRPr/>
            </a:pPr>
            <a:r>
              <a:rPr lang="pl-PL" sz="2000" b="0" dirty="0">
                <a:solidFill>
                  <a:schemeClr val="accent2">
                    <a:lumMod val="75000"/>
                  </a:schemeClr>
                </a:solidFill>
              </a:rPr>
              <a:t>Technika: Na jakiej technice pomiarowej opiera się ocena. </a:t>
            </a:r>
          </a:p>
          <a:p>
            <a:pPr marL="1076325" indent="-547688">
              <a:buFont typeface="Courier New" panose="02070309020205020404" pitchFamily="49" charset="0"/>
              <a:buChar char="o"/>
              <a:defRPr/>
            </a:pPr>
            <a:r>
              <a:rPr lang="pl-PL" sz="2000" b="0" dirty="0">
                <a:solidFill>
                  <a:schemeClr val="accent2">
                    <a:lumMod val="75000"/>
                  </a:schemeClr>
                </a:solidFill>
              </a:rPr>
              <a:t>Protokół: Jaki protokół oceny został zastosowany. </a:t>
            </a:r>
          </a:p>
          <a:p>
            <a:pPr marL="1076325" indent="-547688">
              <a:buFont typeface="Courier New" panose="02070309020205020404" pitchFamily="49" charset="0"/>
              <a:buChar char="o"/>
              <a:defRPr/>
            </a:pPr>
            <a:r>
              <a:rPr lang="pl-PL" sz="2000" b="0" dirty="0">
                <a:solidFill>
                  <a:schemeClr val="accent2">
                    <a:lumMod val="75000"/>
                  </a:schemeClr>
                </a:solidFill>
              </a:rPr>
              <a:t>Wyniki: W jakich jednostkach i za pomocą jakich technik analizy danych wyniki zostały uzyskane. </a:t>
            </a:r>
          </a:p>
          <a:p>
            <a:pPr marL="1076325" indent="-547688">
              <a:buFont typeface="Courier New" panose="02070309020205020404" pitchFamily="49" charset="0"/>
              <a:buChar char="o"/>
              <a:defRPr/>
            </a:pPr>
            <a:r>
              <a:rPr lang="pl-PL" sz="2000" b="0" dirty="0">
                <a:solidFill>
                  <a:schemeClr val="accent2">
                    <a:lumMod val="75000"/>
                  </a:schemeClr>
                </a:solidFill>
              </a:rPr>
              <a:t>Rodzaj standaryzowanych kryteriów interpretacji.</a:t>
            </a:r>
          </a:p>
        </p:txBody>
      </p:sp>
    </p:spTree>
    <p:extLst>
      <p:ext uri="{BB962C8B-B14F-4D97-AF65-F5344CB8AC3E}">
        <p14:creationId xmlns:p14="http://schemas.microsoft.com/office/powerpoint/2010/main" val="3191212342"/>
      </p:ext>
    </p:extLst>
  </p:cSld>
  <p:clrMapOvr>
    <a:masterClrMapping/>
  </p:clrMapOvr>
  <p:transition advClick="0" advTm="3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3">
            <a:extLst>
              <a:ext uri="{FF2B5EF4-FFF2-40B4-BE49-F238E27FC236}">
                <a16:creationId xmlns:a16="http://schemas.microsoft.com/office/drawing/2014/main" id="{2B8C2874-0EFA-48F0-B3CA-C90F08A85AA0}"/>
              </a:ext>
            </a:extLst>
          </p:cNvPr>
          <p:cNvSpPr/>
          <p:nvPr/>
        </p:nvSpPr>
        <p:spPr>
          <a:xfrm>
            <a:off x="360176" y="1411615"/>
            <a:ext cx="8423648" cy="4093428"/>
          </a:xfrm>
          <a:prstGeom prst="rect">
            <a:avLst/>
          </a:prstGeom>
        </p:spPr>
        <p:txBody>
          <a:bodyPr wrap="square">
            <a:spAutoFit/>
          </a:bodyPr>
          <a:lstStyle/>
          <a:p>
            <a:pPr marL="342900" indent="-342900">
              <a:buFont typeface="Arial" panose="020B0604020202020204" pitchFamily="34" charset="0"/>
              <a:buChar char="•"/>
              <a:defRPr/>
            </a:pPr>
            <a:r>
              <a:rPr lang="pl-PL" sz="2000" b="0" dirty="0">
                <a:solidFill>
                  <a:schemeClr val="accent2">
                    <a:lumMod val="75000"/>
                  </a:schemeClr>
                </a:solidFill>
              </a:rPr>
              <a:t>Istnieje pewna heterogeniczność w zakresie stosowanych procedur, mimo to ocena funkcjonalna za pomocą testów biomechanicznych jest szeroko rozpowszechniona w praktyce klinicznej. Do najczęściej stosowanych testów biomechanicznych w kontekście klinicznym, sklasyfikowanych według celu oceny i techniki pomiarowej, należą: </a:t>
            </a:r>
          </a:p>
          <a:p>
            <a:pPr marL="893763" indent="-263525">
              <a:buFont typeface="Courier New" panose="02070309020205020404" pitchFamily="49" charset="0"/>
              <a:buChar char="o"/>
              <a:defRPr/>
            </a:pPr>
            <a:r>
              <a:rPr lang="pl-PL" sz="2000" b="0" dirty="0">
                <a:solidFill>
                  <a:schemeClr val="accent2">
                    <a:lumMod val="75000"/>
                  </a:schemeClr>
                </a:solidFill>
              </a:rPr>
              <a:t>Ocena czynności życia codziennego.</a:t>
            </a:r>
          </a:p>
          <a:p>
            <a:pPr marL="893763" indent="-263525">
              <a:buFont typeface="Courier New" panose="02070309020205020404" pitchFamily="49" charset="0"/>
              <a:buChar char="o"/>
              <a:defRPr/>
            </a:pPr>
            <a:r>
              <a:rPr lang="pl-PL" sz="2000" b="0" dirty="0">
                <a:solidFill>
                  <a:schemeClr val="accent2">
                    <a:lumMod val="75000"/>
                  </a:schemeClr>
                </a:solidFill>
              </a:rPr>
              <a:t>	Ocena funkcji równowagi.</a:t>
            </a:r>
          </a:p>
          <a:p>
            <a:pPr marL="893763" indent="-263525">
              <a:buFont typeface="Courier New" panose="02070309020205020404" pitchFamily="49" charset="0"/>
              <a:buChar char="o"/>
              <a:defRPr/>
            </a:pPr>
            <a:r>
              <a:rPr lang="pl-PL" sz="2000" b="0" dirty="0">
                <a:solidFill>
                  <a:schemeClr val="accent2">
                    <a:lumMod val="75000"/>
                  </a:schemeClr>
                </a:solidFill>
              </a:rPr>
              <a:t>	Ocena mobilności kończyn górnych, dolnych i kręgosłupa.</a:t>
            </a:r>
          </a:p>
          <a:p>
            <a:pPr marL="893763" indent="-263525">
              <a:buFont typeface="Courier New" panose="02070309020205020404" pitchFamily="49" charset="0"/>
              <a:buChar char="o"/>
              <a:defRPr/>
            </a:pPr>
            <a:r>
              <a:rPr lang="pl-PL" sz="2000" b="0" dirty="0">
                <a:solidFill>
                  <a:schemeClr val="accent2">
                    <a:lumMod val="75000"/>
                  </a:schemeClr>
                </a:solidFill>
              </a:rPr>
              <a:t>	Ocena siły kończyn górnych, dolnych i kręgosłupa. </a:t>
            </a:r>
          </a:p>
          <a:p>
            <a:pPr marL="342900" indent="-342900">
              <a:buFont typeface="Arial" panose="020B0604020202020204" pitchFamily="34" charset="0"/>
              <a:buChar char="•"/>
              <a:defRPr/>
            </a:pPr>
            <a:r>
              <a:rPr lang="pl-PL" sz="2000" b="0" dirty="0">
                <a:solidFill>
                  <a:schemeClr val="accent2">
                    <a:lumMod val="75000"/>
                  </a:schemeClr>
                </a:solidFill>
              </a:rPr>
              <a:t>Testy biomechaniczne są również wykorzystywane w sporcie, ergonomii i badaniach naukowych.</a:t>
            </a:r>
          </a:p>
          <a:p>
            <a:pPr marL="342900" indent="-342900">
              <a:buFont typeface="Arial" panose="020B0604020202020204" pitchFamily="34" charset="0"/>
              <a:buChar char="•"/>
              <a:defRPr/>
            </a:pPr>
            <a:r>
              <a:rPr lang="pl-PL" sz="2000" b="0" dirty="0">
                <a:solidFill>
                  <a:schemeClr val="accent2">
                    <a:lumMod val="75000"/>
                  </a:schemeClr>
                </a:solidFill>
              </a:rPr>
              <a:t>Podstawowymi kryteriami, które muszą spełniać techniki oceny biomechanicznej są możliwość walidacji; wiarygodność, użyteczność.</a:t>
            </a:r>
          </a:p>
        </p:txBody>
      </p:sp>
      <p:sp>
        <p:nvSpPr>
          <p:cNvPr id="10" name="Prostokąt 9">
            <a:extLst>
              <a:ext uri="{FF2B5EF4-FFF2-40B4-BE49-F238E27FC236}">
                <a16:creationId xmlns:a16="http://schemas.microsoft.com/office/drawing/2014/main" id="{28B9937F-6FB0-4170-A270-96E0A5C60740}"/>
              </a:ext>
            </a:extLst>
          </p:cNvPr>
          <p:cNvSpPr/>
          <p:nvPr/>
        </p:nvSpPr>
        <p:spPr>
          <a:xfrm>
            <a:off x="467705" y="980728"/>
            <a:ext cx="8135938" cy="430887"/>
          </a:xfrm>
          <a:prstGeom prst="rect">
            <a:avLst/>
          </a:prstGeom>
        </p:spPr>
        <p:txBody>
          <a:bodyPr>
            <a:spAutoFit/>
          </a:bodyPr>
          <a:lstStyle/>
          <a:p>
            <a:pPr algn="ctr">
              <a:defRPr/>
            </a:pPr>
            <a:r>
              <a:rPr lang="es-ES" sz="2200" dirty="0">
                <a:solidFill>
                  <a:schemeClr val="accent2">
                    <a:lumMod val="75000"/>
                  </a:schemeClr>
                </a:solidFill>
              </a:rPr>
              <a:t>KLUCZOWE ZAGADNIENIA</a:t>
            </a:r>
            <a:r>
              <a:rPr lang="pl-PL" sz="2200" dirty="0">
                <a:solidFill>
                  <a:schemeClr val="accent2">
                    <a:lumMod val="75000"/>
                  </a:schemeClr>
                </a:solidFill>
              </a:rPr>
              <a:t> I</a:t>
            </a:r>
            <a:r>
              <a:rPr lang="es-ES" sz="2200" dirty="0">
                <a:solidFill>
                  <a:schemeClr val="accent2">
                    <a:lumMod val="75000"/>
                  </a:schemeClr>
                </a:solidFill>
              </a:rPr>
              <a:t>I</a:t>
            </a:r>
            <a:endParaRPr lang="en-US" sz="2200" dirty="0">
              <a:solidFill>
                <a:schemeClr val="accent2">
                  <a:lumMod val="75000"/>
                </a:schemeClr>
              </a:solidFill>
            </a:endParaRPr>
          </a:p>
        </p:txBody>
      </p:sp>
    </p:spTree>
    <p:extLst>
      <p:ext uri="{BB962C8B-B14F-4D97-AF65-F5344CB8AC3E}">
        <p14:creationId xmlns:p14="http://schemas.microsoft.com/office/powerpoint/2010/main" val="275968266"/>
      </p:ext>
    </p:extLst>
  </p:cSld>
  <p:clrMapOvr>
    <a:masterClrMapping/>
  </p:clrMapOvr>
  <p:transition advClick="0" advTm="3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dirty="0">
                <a:solidFill>
                  <a:schemeClr val="accent2">
                    <a:lumMod val="75000"/>
                  </a:schemeClr>
                </a:solidFill>
              </a:rPr>
              <a:t>BIBLIOGRAFIA</a:t>
            </a:r>
            <a:r>
              <a:rPr lang="pl-PL" sz="2200" dirty="0">
                <a:solidFill>
                  <a:schemeClr val="accent2">
                    <a:lumMod val="75000"/>
                  </a:schemeClr>
                </a:solidFill>
              </a:rPr>
              <a:t> I</a:t>
            </a:r>
            <a:endParaRPr lang="en-US" sz="2200" dirty="0">
              <a:solidFill>
                <a:schemeClr val="accent2">
                  <a:lumMod val="75000"/>
                </a:schemeClr>
              </a:solidFill>
            </a:endParaRPr>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5732338"/>
          </a:xfrm>
          <a:prstGeom prst="rect">
            <a:avLst/>
          </a:prstGeom>
        </p:spPr>
        <p:txBody>
          <a:bodyPr wrap="square">
            <a:spAutoFit/>
          </a:bodyPr>
          <a:lstStyle/>
          <a:p>
            <a:pPr>
              <a:spcBef>
                <a:spcPts val="1200"/>
              </a:spcBef>
              <a:defRPr/>
            </a:pPr>
            <a:r>
              <a:rPr lang="pl-PL" sz="1400" b="0" i="1" dirty="0">
                <a:solidFill>
                  <a:schemeClr val="accent2">
                    <a:lumMod val="75000"/>
                  </a:schemeClr>
                </a:solidFill>
              </a:rPr>
              <a:t>Baker R, Esquenazi A, Benedetti MG, Desloovere K. Gait analysis: clinical facts. Eur J Phys Rehabil Med. 2016 Aug;52(4):560-74. </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Bausá, R., Dalmau, A., Barrachina, J., Peydro, M.F. Kinetic gait analysis in sequels of hindfoot injuries. Preliminary results. Foot and Ankle Surgery, 2007; 13(2) 63-66.</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Buldt AK, Allan JJ, Landorf KB, Menz HB. The relationship between foot posture and plantar pressure during walking in adults: A systematic review. GaitPosture. 2018 May;62:56-67. doi: 10.1016/j.gaitpost.2018.02.026. Epub 2018 Feb 23. </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Baydal Bertomeu JM, Medina Ripoll E, Peydro MF, Pedrero JF, López-Pascual J. Personalized vs Average normal patterns to identify pathological motion. Gait and Posture (2018), </a:t>
            </a:r>
            <a:r>
              <a:rPr lang="pl-PL" sz="1400" b="0" i="1" dirty="0">
                <a:solidFill>
                  <a:schemeClr val="accent2">
                    <a:lumMod val="75000"/>
                  </a:schemeClr>
                </a:solidFill>
                <a:hlinkClick r:id="rId3">
                  <a:extLst>
                    <a:ext uri="{A12FA001-AC4F-418D-AE19-62706E023703}">
                      <ahyp:hlinkClr xmlns:ahyp="http://schemas.microsoft.com/office/drawing/2018/hyperlinkcolor" val="tx"/>
                    </a:ext>
                  </a:extLst>
                </a:hlinkClick>
              </a:rPr>
              <a:t>https://doi.org/10.1016/j.gaitpost.2018.06.187</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Baydal Bertomeu, J.M., Page, A.; Belda Lois, J.M., Garrido Jaén, D.J., Prat, J. Neck motion patterns in wiplash-associated disorders: Quantifying variability and spontaneity of movement. Clinical Biomechanics, 2011, Clinical Biomechanics 26: 29–34.</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Cabeza Ruiz, R., García Massó, X., Centeno Prada, R.A., Beas Jiménez, J.D., Colado, J.C., González, L.M.  Time and frequency analysis of the static balance in young adults with Down syndrome. Gait and Posture, 2010: 33; 23 – 28</a:t>
            </a:r>
            <a:endParaRPr lang="es-ES" sz="1400" b="0" i="1" dirty="0">
              <a:solidFill>
                <a:schemeClr val="accent2">
                  <a:lumMod val="75000"/>
                </a:schemeClr>
              </a:solidFill>
            </a:endParaRPr>
          </a:p>
          <a:p>
            <a:pPr>
              <a:spcBef>
                <a:spcPts val="1200"/>
              </a:spcBef>
              <a:defRPr/>
            </a:pPr>
            <a:endParaRPr lang="es-ES" sz="1400" b="0" i="1" dirty="0">
              <a:solidFill>
                <a:schemeClr val="accent2">
                  <a:lumMod val="75000"/>
                </a:schemeClr>
              </a:solidFill>
            </a:endParaRPr>
          </a:p>
          <a:p>
            <a:pPr>
              <a:spcBef>
                <a:spcPts val="1200"/>
              </a:spcBef>
              <a:defRPr/>
            </a:pPr>
            <a:endParaRPr lang="en-US" sz="1400" b="0" i="1" dirty="0">
              <a:solidFill>
                <a:schemeClr val="accent2">
                  <a:lumMod val="75000"/>
                </a:schemeClr>
              </a:solidFill>
            </a:endParaRPr>
          </a:p>
          <a:p>
            <a:pPr>
              <a:spcBef>
                <a:spcPts val="1200"/>
              </a:spcBef>
              <a:defRPr/>
            </a:pPr>
            <a:endParaRPr lang="en-US" sz="1400" b="0" i="1" dirty="0">
              <a:solidFill>
                <a:schemeClr val="accent2">
                  <a:lumMod val="75000"/>
                </a:schemeClr>
              </a:solidFill>
            </a:endParaRPr>
          </a:p>
          <a:p>
            <a:pPr>
              <a:spcBef>
                <a:spcPts val="1200"/>
              </a:spcBef>
              <a:defRPr/>
            </a:pPr>
            <a:endParaRPr lang="en-US" sz="1050" b="0" i="1" dirty="0">
              <a:solidFill>
                <a:srgbClr val="FF0000"/>
              </a:solidFill>
            </a:endParaRPr>
          </a:p>
        </p:txBody>
      </p:sp>
    </p:spTree>
    <p:extLst>
      <p:ext uri="{BB962C8B-B14F-4D97-AF65-F5344CB8AC3E}">
        <p14:creationId xmlns:p14="http://schemas.microsoft.com/office/powerpoint/2010/main" val="2272236839"/>
      </p:ext>
    </p:extLst>
  </p:cSld>
  <p:clrMapOvr>
    <a:masterClrMapping/>
  </p:clrMapOvr>
  <p:transition advClick="0" advTm="3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4255011"/>
          </a:xfrm>
          <a:prstGeom prst="rect">
            <a:avLst/>
          </a:prstGeom>
        </p:spPr>
        <p:txBody>
          <a:bodyPr wrap="square">
            <a:spAutoFit/>
          </a:bodyPr>
          <a:lstStyle/>
          <a:p>
            <a:pPr>
              <a:spcBef>
                <a:spcPts val="1200"/>
              </a:spcBef>
              <a:defRPr/>
            </a:pPr>
            <a:r>
              <a:rPr lang="pl-PL" sz="1400" b="0" i="1" dirty="0">
                <a:solidFill>
                  <a:schemeClr val="accent2">
                    <a:lumMod val="75000"/>
                  </a:schemeClr>
                </a:solidFill>
              </a:rPr>
              <a:t>Cofré Lizama LE, Khan F, Lee PV, Galea MP. The use of laboratory gait analysis for understanding gait deterioration in people with multiple sclerosis. Mult Scler. 2016; 22(14):1768-1776. </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De Rosario, H., Vivas, M.J., Sinovas, I., Page, A. Relationship between neck motion and selfreported pain in patients with whiplash-associated disorders during the acute phase. Musculoeskeletal Science and Practice, 2018; 38: 23 – 29</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Herrera Ligero, C., Garcés Pérez, L., Vivas Broseta, M.J., Sinovas Alonso, I. Functional assessment in a case of meniscopathy. Usefulness of an application to evaluate gait, singlelimb support and the climb and descent of stairs in front of isolated gait studies in the biomechanical characterization of the knee. Gait and Posture, http://dx.doi.org/10.1016/j.gaitpost.2017.06.467</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Hollander K, Zech A, Rahlf AL, Orendurff MS, Stebbins J, Heidt C. The relationship between static and dynamic foot posture and running biomechanics: A systematic review and meta-analysis. Gait Posture. 2019 Jul;72:109-122. doi: 10.1016/j.gaitpost.2019.05.031. Epub 2019 Jun 1. PMID: 31195310.</a:t>
            </a:r>
            <a:endParaRPr lang="es-ES" sz="1400" b="0" i="1" dirty="0">
              <a:solidFill>
                <a:schemeClr val="accent2">
                  <a:lumMod val="75000"/>
                </a:schemeClr>
              </a:solidFill>
            </a:endParaRPr>
          </a:p>
          <a:p>
            <a:pPr>
              <a:spcBef>
                <a:spcPts val="1200"/>
              </a:spcBef>
              <a:defRPr/>
            </a:pPr>
            <a:r>
              <a:rPr lang="pl-PL" sz="1400" b="0" i="1" dirty="0">
                <a:solidFill>
                  <a:schemeClr val="accent2">
                    <a:lumMod val="75000"/>
                  </a:schemeClr>
                </a:solidFill>
              </a:rPr>
              <a:t>Jukka Kosonen, Juha-Pekka Kulmala, Erich Müller, Janne Avela, Effects of medially posted insoles on foot and lower limb mechanics across walking and running in overpronating men. Journal of Biomechanics, 2017; 54: 58-63</a:t>
            </a:r>
            <a:endParaRPr lang="es-ES" sz="1400" b="0" i="1" dirty="0">
              <a:solidFill>
                <a:schemeClr val="accent2">
                  <a:lumMod val="75000"/>
                </a:schemeClr>
              </a:solidFill>
            </a:endParaRPr>
          </a:p>
          <a:p>
            <a:pPr>
              <a:spcBef>
                <a:spcPts val="1200"/>
              </a:spcBef>
              <a:defRPr/>
            </a:pPr>
            <a:endParaRPr lang="en-US" sz="1050" b="0" i="1" dirty="0">
              <a:solidFill>
                <a:srgbClr val="FF0000"/>
              </a:solidFill>
            </a:endParaRPr>
          </a:p>
        </p:txBody>
      </p:sp>
      <p:sp>
        <p:nvSpPr>
          <p:cNvPr id="10" name="Prostokąt 9">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dirty="0">
                <a:solidFill>
                  <a:schemeClr val="accent2">
                    <a:lumMod val="75000"/>
                  </a:schemeClr>
                </a:solidFill>
              </a:rPr>
              <a:t>BIBLIOGRAFIA</a:t>
            </a:r>
            <a:r>
              <a:rPr lang="pl-PL" sz="2200" dirty="0">
                <a:solidFill>
                  <a:schemeClr val="accent2">
                    <a:lumMod val="75000"/>
                  </a:schemeClr>
                </a:solidFill>
              </a:rPr>
              <a:t> II</a:t>
            </a:r>
            <a:endParaRPr lang="en-US" sz="2200" dirty="0">
              <a:solidFill>
                <a:schemeClr val="accent2">
                  <a:lumMod val="75000"/>
                </a:schemeClr>
              </a:solidFill>
            </a:endParaRPr>
          </a:p>
        </p:txBody>
      </p:sp>
    </p:spTree>
    <p:extLst>
      <p:ext uri="{BB962C8B-B14F-4D97-AF65-F5344CB8AC3E}">
        <p14:creationId xmlns:p14="http://schemas.microsoft.com/office/powerpoint/2010/main" val="2838930316"/>
      </p:ext>
    </p:extLst>
  </p:cSld>
  <p:clrMapOvr>
    <a:masterClrMapping/>
  </p:clrMapOvr>
  <p:transition advClick="0" advTm="3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4470455"/>
          </a:xfrm>
          <a:prstGeom prst="rect">
            <a:avLst/>
          </a:prstGeom>
        </p:spPr>
        <p:txBody>
          <a:bodyPr wrap="square">
            <a:spAutoFit/>
          </a:bodyPr>
          <a:lstStyle/>
          <a:p>
            <a:pPr>
              <a:spcBef>
                <a:spcPts val="1200"/>
              </a:spcBef>
              <a:defRPr/>
            </a:pPr>
            <a:r>
              <a:rPr lang="pl-PL" sz="1400" b="0" i="1" dirty="0">
                <a:solidFill>
                  <a:schemeClr val="accent2">
                    <a:lumMod val="75000"/>
                  </a:schemeClr>
                </a:solidFill>
              </a:rPr>
              <a:t>Lafuente, R., Belda, J.M., Sánchez Lacuesta, J., Soler, C., Poveda, R., Prat, J. Quantitative assessment of gait deviation: contribution to the objective mesurement of disability. Gait and Posture, 2000; 11(3): 191 – 19</a:t>
            </a:r>
          </a:p>
          <a:p>
            <a:pPr>
              <a:spcBef>
                <a:spcPts val="1200"/>
              </a:spcBef>
              <a:defRPr/>
            </a:pPr>
            <a:r>
              <a:rPr lang="pl-PL" sz="1400" b="0" i="1" dirty="0">
                <a:solidFill>
                  <a:schemeClr val="accent2">
                    <a:lumMod val="75000"/>
                  </a:schemeClr>
                </a:solidFill>
              </a:rPr>
              <a:t>Lefèvre-Colau MM, Nguyen C, Palazzo C, Srour F, Paris G, Vuillemin V, Poiraudeau S, Roby-Brami A, Roren A. Kinematic patterns in normal and degenerative shoulders. Part II: Review of 3-D scapular kinematic patterns in patients with shoulder pain, and clinical implications. Ann Phys Rehabil Med. 2018 Jan;61(1):46-53. doi: 10.1016/j.rehab.2017.09.002. Epub 2017 Oct 5. PMID: 28987866.</a:t>
            </a:r>
          </a:p>
          <a:p>
            <a:pPr>
              <a:spcBef>
                <a:spcPts val="1200"/>
              </a:spcBef>
              <a:defRPr/>
            </a:pPr>
            <a:r>
              <a:rPr lang="pl-PL" sz="1400" b="0" i="1" dirty="0">
                <a:solidFill>
                  <a:schemeClr val="accent2">
                    <a:lumMod val="75000"/>
                  </a:schemeClr>
                </a:solidFill>
              </a:rPr>
              <a:t>López-Pascual, J., Page, A., Serra-Añó, P. Dynamic thoracohumeral kinematics are dependent upon the etiology of the shoulder injury. PLoS ONE 12(8): e0183954, https://doi.org/10.1371/journal.pone.0183954.</a:t>
            </a:r>
          </a:p>
          <a:p>
            <a:pPr>
              <a:spcBef>
                <a:spcPts val="1200"/>
              </a:spcBef>
              <a:defRPr/>
            </a:pPr>
            <a:r>
              <a:rPr lang="pl-PL" sz="1400" b="0" i="1" dirty="0">
                <a:solidFill>
                  <a:schemeClr val="accent2">
                    <a:lumMod val="75000"/>
                  </a:schemeClr>
                </a:solidFill>
              </a:rPr>
              <a:t>Malagelada, F., Amin del Carmen, V., Barke, S.J., Cano Guirao, LL., Cobo Pleguezuelos, E. The anterior mini-open approach for femeroacetabularr impingement: Gait and functional assessment at one year post-surgery. Annals of Physical and Rehabilitation Medicine, 2015; 58, (2): 60-65.</a:t>
            </a:r>
          </a:p>
          <a:p>
            <a:pPr>
              <a:spcBef>
                <a:spcPts val="1200"/>
              </a:spcBef>
              <a:defRPr/>
            </a:pPr>
            <a:r>
              <a:rPr lang="pl-PL" sz="1400" b="0" i="1" dirty="0">
                <a:solidFill>
                  <a:schemeClr val="accent2">
                    <a:lumMod val="75000"/>
                  </a:schemeClr>
                </a:solidFill>
              </a:rPr>
              <a:t>Papagiannis GI, Triantafyllou AI, Roumpelakis IM, Papagelopoulos PJ, Babis GC. Gait analysis methodology for the measurement of biomechanical parameters in total knee arthroplasties. A literature review. J Orthop. 2018 Feb 2;15(1):181-185.</a:t>
            </a:r>
          </a:p>
          <a:p>
            <a:pPr>
              <a:spcBef>
                <a:spcPts val="1200"/>
              </a:spcBef>
              <a:defRPr/>
            </a:pPr>
            <a:endParaRPr lang="en-US" sz="1050" b="0" i="1" dirty="0">
              <a:solidFill>
                <a:srgbClr val="FF0000"/>
              </a:solidFill>
            </a:endParaRPr>
          </a:p>
        </p:txBody>
      </p:sp>
      <p:sp>
        <p:nvSpPr>
          <p:cNvPr id="10" name="Prostokąt 9">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dirty="0">
                <a:solidFill>
                  <a:schemeClr val="accent2">
                    <a:lumMod val="75000"/>
                  </a:schemeClr>
                </a:solidFill>
              </a:rPr>
              <a:t>BIBLIOGRAFIA</a:t>
            </a:r>
            <a:r>
              <a:rPr lang="pl-PL" sz="2200" dirty="0">
                <a:solidFill>
                  <a:schemeClr val="accent2">
                    <a:lumMod val="75000"/>
                  </a:schemeClr>
                </a:solidFill>
              </a:rPr>
              <a:t> III</a:t>
            </a:r>
            <a:endParaRPr lang="en-US" sz="2200" dirty="0">
              <a:solidFill>
                <a:schemeClr val="accent2">
                  <a:lumMod val="75000"/>
                </a:schemeClr>
              </a:solidFill>
            </a:endParaRPr>
          </a:p>
        </p:txBody>
      </p:sp>
    </p:spTree>
    <p:extLst>
      <p:ext uri="{BB962C8B-B14F-4D97-AF65-F5344CB8AC3E}">
        <p14:creationId xmlns:p14="http://schemas.microsoft.com/office/powerpoint/2010/main" val="3139146381"/>
      </p:ext>
    </p:extLst>
  </p:cSld>
  <p:clrMapOvr>
    <a:masterClrMapping/>
  </p:clrMapOvr>
  <p:transition advClick="0" advTm="3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4039567"/>
          </a:xfrm>
          <a:prstGeom prst="rect">
            <a:avLst/>
          </a:prstGeom>
        </p:spPr>
        <p:txBody>
          <a:bodyPr wrap="square">
            <a:spAutoFit/>
          </a:bodyPr>
          <a:lstStyle/>
          <a:p>
            <a:pPr>
              <a:spcBef>
                <a:spcPts val="1200"/>
              </a:spcBef>
              <a:defRPr/>
            </a:pPr>
            <a:r>
              <a:rPr lang="pl-PL" sz="1400" b="0" i="1" dirty="0">
                <a:solidFill>
                  <a:schemeClr val="accent2">
                    <a:lumMod val="75000"/>
                  </a:schemeClr>
                </a:solidFill>
              </a:rPr>
              <a:t>Rowson S, Bland ML, Campolettano ET, Press JN, Rowson B, Smith JA, Sproule DW, Tyson AM, Duma SM. Biomechanical Perspectives on Concussion in Sport. Sports Med Arthrosc Rev. 2016 Sep;24(3):100-7. </a:t>
            </a:r>
          </a:p>
          <a:p>
            <a:pPr>
              <a:spcBef>
                <a:spcPts val="1200"/>
              </a:spcBef>
              <a:defRPr/>
            </a:pPr>
            <a:r>
              <a:rPr lang="pl-PL" sz="1400" b="0" i="1" dirty="0">
                <a:solidFill>
                  <a:schemeClr val="accent2">
                    <a:lumMod val="75000"/>
                  </a:schemeClr>
                </a:solidFill>
              </a:rPr>
              <a:t>Sánchez Zuriaga, D.; López Pascual, J; Garrido Jaén, D.; Peydro de Moya, M.F.; Prat Pastor, J.M. Reliability and validity of a new objective tool for low back pain functional assessment. Spine, 2011; 36(16): 1279 – 1288.</a:t>
            </a:r>
          </a:p>
          <a:p>
            <a:pPr>
              <a:spcBef>
                <a:spcPts val="1200"/>
              </a:spcBef>
              <a:defRPr/>
            </a:pPr>
            <a:r>
              <a:rPr lang="pl-PL" sz="1400" b="0" i="1" dirty="0">
                <a:solidFill>
                  <a:schemeClr val="accent2">
                    <a:lumMod val="75000"/>
                  </a:schemeClr>
                </a:solidFill>
              </a:rPr>
              <a:t>Sanchis-Alfonso, V., Torga-Spak, R., Cortés, A. Gait pattern normalization after lateral retinaculum reconstruction for iatrogenic medial patellar instability. The Knee, 2007; 14: 484-488.</a:t>
            </a:r>
          </a:p>
          <a:p>
            <a:pPr>
              <a:spcBef>
                <a:spcPts val="1200"/>
              </a:spcBef>
              <a:defRPr/>
            </a:pPr>
            <a:r>
              <a:rPr lang="pl-PL" sz="1400" b="0" i="1" dirty="0">
                <a:solidFill>
                  <a:schemeClr val="accent2">
                    <a:lumMod val="75000"/>
                  </a:schemeClr>
                </a:solidFill>
              </a:rPr>
              <a:t>Sanchis Alfonso; V., Baydal Bertomeu, J.M., Castelli, A., Montesinos Berry, E., Marín, S., Garrido Jaén, J.D. “Laboratory Evaluation of the Pivot Shift Phenomenon Using Kinetic Analysis: A Preliminary Study”. The Journal of Bone and Joint Surgery, American 2011; 93:1256-67. 31896 </a:t>
            </a:r>
          </a:p>
          <a:p>
            <a:pPr>
              <a:spcBef>
                <a:spcPts val="1200"/>
              </a:spcBef>
              <a:defRPr/>
            </a:pPr>
            <a:r>
              <a:rPr lang="pl-PL" sz="1400" b="0" i="1" dirty="0">
                <a:solidFill>
                  <a:schemeClr val="accent2">
                    <a:lumMod val="75000"/>
                  </a:schemeClr>
                </a:solidFill>
              </a:rPr>
              <a:t>Schrijvers JC, van den Noort JC, van der Esch M, Dekker J, Harlaar J. Objective parameters to measure (in)stability of the knee joint during gait: A review of literature. Gait Posture. 2019 May;70:235-253. doi: 10.1016/j.gaitpost.2019.03.016. Epub 2019 Mar 20. PMID: 30909003.</a:t>
            </a:r>
          </a:p>
          <a:p>
            <a:pPr>
              <a:spcBef>
                <a:spcPts val="1200"/>
              </a:spcBef>
              <a:defRPr/>
            </a:pPr>
            <a:endParaRPr lang="en-US" sz="1050" b="0" i="1" dirty="0">
              <a:solidFill>
                <a:srgbClr val="FF0000"/>
              </a:solidFill>
            </a:endParaRPr>
          </a:p>
        </p:txBody>
      </p:sp>
      <p:sp>
        <p:nvSpPr>
          <p:cNvPr id="10" name="Prostokąt 9">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dirty="0">
                <a:solidFill>
                  <a:schemeClr val="accent2">
                    <a:lumMod val="75000"/>
                  </a:schemeClr>
                </a:solidFill>
              </a:rPr>
              <a:t>BIBLIOGRAFIA</a:t>
            </a:r>
            <a:r>
              <a:rPr lang="pl-PL" sz="2200" dirty="0">
                <a:solidFill>
                  <a:schemeClr val="accent2">
                    <a:lumMod val="75000"/>
                  </a:schemeClr>
                </a:solidFill>
              </a:rPr>
              <a:t> IV</a:t>
            </a:r>
            <a:endParaRPr lang="en-US" sz="2200" dirty="0">
              <a:solidFill>
                <a:schemeClr val="accent2">
                  <a:lumMod val="75000"/>
                </a:schemeClr>
              </a:solidFill>
            </a:endParaRPr>
          </a:p>
        </p:txBody>
      </p:sp>
    </p:spTree>
    <p:extLst>
      <p:ext uri="{BB962C8B-B14F-4D97-AF65-F5344CB8AC3E}">
        <p14:creationId xmlns:p14="http://schemas.microsoft.com/office/powerpoint/2010/main" val="3598832991"/>
      </p:ext>
    </p:extLst>
  </p:cSld>
  <p:clrMapOvr>
    <a:masterClrMapping/>
  </p:clrMapOvr>
  <p:transition advClick="0" advTm="3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F8A6124-C902-459F-AFC9-A9C982DA37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39" name="Rectangle 2">
            <a:extLst>
              <a:ext uri="{FF2B5EF4-FFF2-40B4-BE49-F238E27FC236}">
                <a16:creationId xmlns:a16="http://schemas.microsoft.com/office/drawing/2014/main" id="{C01E3795-8F4A-4D9D-9380-41CDB7DA75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0" name="Rectangle 2">
            <a:extLst>
              <a:ext uri="{FF2B5EF4-FFF2-40B4-BE49-F238E27FC236}">
                <a16:creationId xmlns:a16="http://schemas.microsoft.com/office/drawing/2014/main" id="{71AEA63C-A1C4-4DFC-8D49-CD67EC1513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1" name="Rectangle 2">
            <a:extLst>
              <a:ext uri="{FF2B5EF4-FFF2-40B4-BE49-F238E27FC236}">
                <a16:creationId xmlns:a16="http://schemas.microsoft.com/office/drawing/2014/main" id="{C3C997D9-CE1B-4A2F-B4BC-5B09C8B60A3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342" name="Rectangle 4">
            <a:extLst>
              <a:ext uri="{FF2B5EF4-FFF2-40B4-BE49-F238E27FC236}">
                <a16:creationId xmlns:a16="http://schemas.microsoft.com/office/drawing/2014/main" id="{91109F23-79C3-437D-99B6-4B4EC6335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3">
            <a:extLst>
              <a:ext uri="{FF2B5EF4-FFF2-40B4-BE49-F238E27FC236}">
                <a16:creationId xmlns:a16="http://schemas.microsoft.com/office/drawing/2014/main" id="{2B8C2874-0EFA-48F0-B3CA-C90F08A85AA0}"/>
              </a:ext>
            </a:extLst>
          </p:cNvPr>
          <p:cNvSpPr/>
          <p:nvPr/>
        </p:nvSpPr>
        <p:spPr>
          <a:xfrm>
            <a:off x="467544" y="1947604"/>
            <a:ext cx="8279954" cy="2223686"/>
          </a:xfrm>
          <a:prstGeom prst="rect">
            <a:avLst/>
          </a:prstGeom>
        </p:spPr>
        <p:txBody>
          <a:bodyPr wrap="square">
            <a:spAutoFit/>
          </a:bodyPr>
          <a:lstStyle/>
          <a:p>
            <a:pPr>
              <a:spcBef>
                <a:spcPts val="1200"/>
              </a:spcBef>
              <a:defRPr/>
            </a:pPr>
            <a:r>
              <a:rPr lang="pl-PL" sz="1400" b="0" i="1" dirty="0">
                <a:solidFill>
                  <a:schemeClr val="accent2">
                    <a:lumMod val="75000"/>
                  </a:schemeClr>
                </a:solidFill>
              </a:rPr>
              <a:t> </a:t>
            </a:r>
          </a:p>
          <a:p>
            <a:pPr>
              <a:spcBef>
                <a:spcPts val="1200"/>
              </a:spcBef>
              <a:defRPr/>
            </a:pPr>
            <a:r>
              <a:rPr lang="pl-PL" sz="1400" b="0" i="1" dirty="0">
                <a:solidFill>
                  <a:schemeClr val="accent2">
                    <a:lumMod val="75000"/>
                  </a:schemeClr>
                </a:solidFill>
              </a:rPr>
              <a:t>Vivas Broseta, M.J., Bermejo Bosch, I., Peydro de Moya, F., Pitarch Corresa, S. Is kinematic analysis useful as a clinical test during whiplash associated disorders recovery? A clinical study. Gait and Posture http://dx.doi.org/10.1016/j.gaitpost.2017.06.466</a:t>
            </a:r>
          </a:p>
          <a:p>
            <a:pPr>
              <a:spcBef>
                <a:spcPts val="1200"/>
              </a:spcBef>
              <a:defRPr/>
            </a:pPr>
            <a:r>
              <a:rPr lang="pl-PL" sz="1400" b="0" i="1" dirty="0">
                <a:solidFill>
                  <a:schemeClr val="accent2">
                    <a:lumMod val="75000"/>
                  </a:schemeClr>
                </a:solidFill>
              </a:rPr>
              <a:t>Vivas Broseta, M.J., Bermejo Bosch, I., Peydro de Moya, F., Pitarch Corresa, S. Is kinematic analysis useful as a clinical test during whiplash associated disorders recovery? A clinical study. Gait &amp; Posture, 2017; 57: 35</a:t>
            </a:r>
          </a:p>
          <a:p>
            <a:pPr>
              <a:spcBef>
                <a:spcPts val="1200"/>
              </a:spcBef>
              <a:defRPr/>
            </a:pPr>
            <a:endParaRPr lang="en-US" sz="1050" b="0" i="1" dirty="0">
              <a:solidFill>
                <a:srgbClr val="FF0000"/>
              </a:solidFill>
            </a:endParaRPr>
          </a:p>
        </p:txBody>
      </p:sp>
      <p:sp>
        <p:nvSpPr>
          <p:cNvPr id="10" name="Prostokąt 9">
            <a:extLst>
              <a:ext uri="{FF2B5EF4-FFF2-40B4-BE49-F238E27FC236}">
                <a16:creationId xmlns:a16="http://schemas.microsoft.com/office/drawing/2014/main" id="{28B9937F-6FB0-4170-A270-96E0A5C60740}"/>
              </a:ext>
            </a:extLst>
          </p:cNvPr>
          <p:cNvSpPr/>
          <p:nvPr/>
        </p:nvSpPr>
        <p:spPr>
          <a:xfrm>
            <a:off x="323850" y="1412875"/>
            <a:ext cx="8135938" cy="430887"/>
          </a:xfrm>
          <a:prstGeom prst="rect">
            <a:avLst/>
          </a:prstGeom>
        </p:spPr>
        <p:txBody>
          <a:bodyPr>
            <a:spAutoFit/>
          </a:bodyPr>
          <a:lstStyle/>
          <a:p>
            <a:pPr algn="ctr">
              <a:defRPr/>
            </a:pPr>
            <a:r>
              <a:rPr lang="es-ES" sz="2200" dirty="0">
                <a:solidFill>
                  <a:schemeClr val="accent2">
                    <a:lumMod val="75000"/>
                  </a:schemeClr>
                </a:solidFill>
              </a:rPr>
              <a:t>BIBLIOGRAFIA</a:t>
            </a:r>
            <a:r>
              <a:rPr lang="pl-PL" sz="2200" dirty="0">
                <a:solidFill>
                  <a:schemeClr val="accent2">
                    <a:lumMod val="75000"/>
                  </a:schemeClr>
                </a:solidFill>
              </a:rPr>
              <a:t> V</a:t>
            </a:r>
            <a:endParaRPr lang="en-US" sz="2200" dirty="0">
              <a:solidFill>
                <a:schemeClr val="accent2">
                  <a:lumMod val="75000"/>
                </a:schemeClr>
              </a:solidFill>
            </a:endParaRPr>
          </a:p>
        </p:txBody>
      </p:sp>
    </p:spTree>
    <p:extLst>
      <p:ext uri="{BB962C8B-B14F-4D97-AF65-F5344CB8AC3E}">
        <p14:creationId xmlns:p14="http://schemas.microsoft.com/office/powerpoint/2010/main" val="3454043940"/>
      </p:ext>
    </p:extLst>
  </p:cSld>
  <p:clrMapOvr>
    <a:masterClrMapping/>
  </p:clrMapOvr>
  <p:transition advClick="0"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461665"/>
          </a:xfrm>
          <a:prstGeom prst="rect">
            <a:avLst/>
          </a:prstGeom>
        </p:spPr>
        <p:txBody>
          <a:bodyPr>
            <a:spAutoFit/>
          </a:bodyPr>
          <a:lstStyle/>
          <a:p>
            <a:pPr algn="ctr">
              <a:defRPr/>
            </a:pPr>
            <a:r>
              <a:rPr lang="pl-PL" sz="2400" b="0" dirty="0">
                <a:solidFill>
                  <a:schemeClr val="accent2">
                    <a:lumMod val="75000"/>
                  </a:schemeClr>
                </a:solidFill>
              </a:rPr>
              <a:t>PRZEBIEG ZAJĘĆ</a:t>
            </a:r>
            <a:endParaRPr lang="en-US" sz="2400" b="0" dirty="0">
              <a:solidFill>
                <a:schemeClr val="accent2">
                  <a:lumMod val="75000"/>
                </a:schemeClr>
              </a:solidFill>
            </a:endParaRPr>
          </a:p>
        </p:txBody>
      </p:sp>
      <p:graphicFrame>
        <p:nvGraphicFramePr>
          <p:cNvPr id="3" name="Diagrama 2">
            <a:extLst>
              <a:ext uri="{FF2B5EF4-FFF2-40B4-BE49-F238E27FC236}">
                <a16:creationId xmlns:a16="http://schemas.microsoft.com/office/drawing/2014/main" id="{B096F75F-575C-4B8A-8D53-0D64FE3286F6}"/>
              </a:ext>
            </a:extLst>
          </p:cNvPr>
          <p:cNvGraphicFramePr/>
          <p:nvPr>
            <p:extLst>
              <p:ext uri="{D42A27DB-BD31-4B8C-83A1-F6EECF244321}">
                <p14:modId xmlns:p14="http://schemas.microsoft.com/office/powerpoint/2010/main" val="2729296981"/>
              </p:ext>
            </p:extLst>
          </p:nvPr>
        </p:nvGraphicFramePr>
        <p:xfrm>
          <a:off x="1524000" y="19572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9402123"/>
      </p:ext>
    </p:extLst>
  </p:cSld>
  <p:clrMapOvr>
    <a:masterClrMapping/>
  </p:clrMapOvr>
  <p:transition advClick="0"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081D1E6E-CF2D-48CC-B59D-9E4A97087904}"/>
              </a:ext>
            </a:extLst>
          </p:cNvPr>
          <p:cNvSpPr txBox="1"/>
          <p:nvPr/>
        </p:nvSpPr>
        <p:spPr>
          <a:xfrm>
            <a:off x="2411760" y="4653136"/>
            <a:ext cx="4572000" cy="1092607"/>
          </a:xfrm>
          <a:prstGeom prst="rect">
            <a:avLst/>
          </a:prstGeom>
          <a:noFill/>
        </p:spPr>
        <p:txBody>
          <a:bodyPr wrap="square">
            <a:spAutoFit/>
          </a:bodyPr>
          <a:lstStyle/>
          <a:p>
            <a:pPr algn="ctr"/>
            <a:r>
              <a:rPr lang="pl-PL" sz="11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Wsparcie Komisji Europejskiej dla produkcji tej publikacji nie stanowi poparcia dla treści, które odzwierciedlają jedynie poglądy autorów, a Komisja nie może zostać pociągnięta do odpowiedzialności za jakiekolwiek wykorzystanie informacji w niej zawartych.</a:t>
            </a:r>
            <a:endPar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pl-PL" sz="11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pl-PL" sz="1000" b="0" dirty="0">
                <a:effectLst/>
                <a:latin typeface="Arial" panose="020B0604020202020204" pitchFamily="34" charset="0"/>
                <a:ea typeface="Calibri" panose="020F0502020204030204" pitchFamily="34" charset="0"/>
                <a:cs typeface="Times New Roman" panose="02020603050405020304" pitchFamily="18" charset="0"/>
              </a:rPr>
              <a:t> </a:t>
            </a:r>
            <a:endParaRPr lang="pl-PL"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1270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307E09-F7EA-409E-8FC6-6FED959D0437}"/>
              </a:ext>
            </a:extLst>
          </p:cNvPr>
          <p:cNvSpPr>
            <a:spLocks noGrp="1"/>
          </p:cNvSpPr>
          <p:nvPr>
            <p:ph type="ctrTitle"/>
          </p:nvPr>
        </p:nvSpPr>
        <p:spPr>
          <a:xfrm>
            <a:off x="685800" y="2693987"/>
            <a:ext cx="7772400" cy="1470025"/>
          </a:xfrm>
          <a:solidFill>
            <a:schemeClr val="accent2"/>
          </a:solidFill>
          <a:ln>
            <a:noFill/>
          </a:ln>
        </p:spPr>
        <p:style>
          <a:lnRef idx="0">
            <a:scrgbClr r="0" g="0" b="0"/>
          </a:lnRef>
          <a:fillRef idx="0">
            <a:scrgbClr r="0" g="0" b="0"/>
          </a:fillRef>
          <a:effectRef idx="0">
            <a:scrgbClr r="0" g="0" b="0"/>
          </a:effectRef>
          <a:fontRef idx="minor">
            <a:schemeClr val="lt1"/>
          </a:fontRef>
        </p:style>
        <p:txBody>
          <a:bodyPr anchor="ctr"/>
          <a:lstStyle/>
          <a:p>
            <a:r>
              <a:rPr lang="pl-PL" dirty="0"/>
              <a:t>Test oceny biomechanicznej z uwzględnieniem różnych zastosowań</a:t>
            </a:r>
          </a:p>
        </p:txBody>
      </p:sp>
    </p:spTree>
    <p:extLst>
      <p:ext uri="{BB962C8B-B14F-4D97-AF65-F5344CB8AC3E}">
        <p14:creationId xmlns:p14="http://schemas.microsoft.com/office/powerpoint/2010/main" val="4134309087"/>
      </p:ext>
    </p:extLst>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pl-PL" sz="2200" dirty="0">
                <a:solidFill>
                  <a:srgbClr val="333399">
                    <a:lumMod val="75000"/>
                  </a:srgbClr>
                </a:solidFill>
              </a:rPr>
              <a:t>Czym jest test oceny biomechanicznej</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3" name="Imagen 12">
            <a:extLst>
              <a:ext uri="{FF2B5EF4-FFF2-40B4-BE49-F238E27FC236}">
                <a16:creationId xmlns:a16="http://schemas.microsoft.com/office/drawing/2014/main" id="{156F0311-EDF6-4CDA-9106-EA28D7862FDB}"/>
              </a:ext>
            </a:extLst>
          </p:cNvPr>
          <p:cNvPicPr/>
          <p:nvPr/>
        </p:nvPicPr>
        <p:blipFill>
          <a:blip r:embed="rId3">
            <a:extLst>
              <a:ext uri="{28A0092B-C50C-407E-A947-70E740481C1C}">
                <a14:useLocalDpi xmlns:a14="http://schemas.microsoft.com/office/drawing/2010/main" val="0"/>
              </a:ext>
            </a:extLst>
          </a:blip>
          <a:stretch>
            <a:fillRect/>
          </a:stretch>
        </p:blipFill>
        <p:spPr>
          <a:xfrm>
            <a:off x="611560" y="1951657"/>
            <a:ext cx="4710683" cy="3997623"/>
          </a:xfrm>
          <a:prstGeom prst="rect">
            <a:avLst/>
          </a:prstGeom>
        </p:spPr>
      </p:pic>
      <p:sp>
        <p:nvSpPr>
          <p:cNvPr id="8" name="CuadroTexto 7">
            <a:extLst>
              <a:ext uri="{FF2B5EF4-FFF2-40B4-BE49-F238E27FC236}">
                <a16:creationId xmlns:a16="http://schemas.microsoft.com/office/drawing/2014/main" id="{442D4E63-665A-475F-838C-C909EDF102CE}"/>
              </a:ext>
            </a:extLst>
          </p:cNvPr>
          <p:cNvSpPr txBox="1"/>
          <p:nvPr/>
        </p:nvSpPr>
        <p:spPr>
          <a:xfrm>
            <a:off x="5652120" y="2211530"/>
            <a:ext cx="3384376" cy="3477875"/>
          </a:xfrm>
          <a:prstGeom prst="rect">
            <a:avLst/>
          </a:prstGeom>
          <a:noFill/>
        </p:spPr>
        <p:txBody>
          <a:bodyPr wrap="square" rtlCol="0">
            <a:spAutoFit/>
          </a:bodyPr>
          <a:lstStyle/>
          <a:p>
            <a:r>
              <a:rPr lang="pl-PL" sz="2000" b="0" dirty="0">
                <a:solidFill>
                  <a:srgbClr val="333399">
                    <a:lumMod val="75000"/>
                  </a:srgbClr>
                </a:solidFill>
              </a:rPr>
              <a:t>Rysunek na slajdzie przedstawia przykłady różnych testów oceny biomechanicznej: Analiza ruchu kręgosłupa szyjnego za pomocą fotogrametrii (A), analiza siły uścisku dłoni za pomocą dynamometru ręcznego oraz ocena </a:t>
            </a:r>
            <a:r>
              <a:rPr lang="pl-PL" sz="2000" b="0" dirty="0" err="1">
                <a:solidFill>
                  <a:srgbClr val="333399">
                    <a:lumMod val="75000"/>
                  </a:srgbClr>
                </a:solidFill>
              </a:rPr>
              <a:t>posturograficzna</a:t>
            </a:r>
            <a:r>
              <a:rPr lang="pl-PL" sz="2000" b="0" dirty="0">
                <a:solidFill>
                  <a:srgbClr val="333399">
                    <a:lumMod val="75000"/>
                  </a:srgbClr>
                </a:solidFill>
              </a:rPr>
              <a:t> za pomocą platformy siłowej (C)</a:t>
            </a:r>
            <a:endParaRPr lang="es-ES" sz="2000" b="0" dirty="0">
              <a:solidFill>
                <a:srgbClr val="333399">
                  <a:lumMod val="75000"/>
                </a:srgbClr>
              </a:solidFill>
            </a:endParaRPr>
          </a:p>
        </p:txBody>
      </p:sp>
    </p:spTree>
    <p:extLst>
      <p:ext uri="{BB962C8B-B14F-4D97-AF65-F5344CB8AC3E}">
        <p14:creationId xmlns:p14="http://schemas.microsoft.com/office/powerpoint/2010/main" val="3847942259"/>
      </p:ext>
    </p:ext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5" name="Imagen 4">
            <a:extLst>
              <a:ext uri="{FF2B5EF4-FFF2-40B4-BE49-F238E27FC236}">
                <a16:creationId xmlns:a16="http://schemas.microsoft.com/office/drawing/2014/main" id="{640C2692-906C-4DB0-886A-BCCF73D695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40"/>
          <a:stretch/>
        </p:blipFill>
        <p:spPr>
          <a:xfrm>
            <a:off x="4788024" y="2181499"/>
            <a:ext cx="2907637" cy="2111597"/>
          </a:xfrm>
          <a:prstGeom prst="rect">
            <a:avLst/>
          </a:prstGeom>
        </p:spPr>
      </p:pic>
      <p:pic>
        <p:nvPicPr>
          <p:cNvPr id="7" name="Imagen 6">
            <a:extLst>
              <a:ext uri="{FF2B5EF4-FFF2-40B4-BE49-F238E27FC236}">
                <a16:creationId xmlns:a16="http://schemas.microsoft.com/office/drawing/2014/main" id="{9625307F-B1A9-432D-A0FE-51B697B7302E}"/>
              </a:ext>
            </a:extLst>
          </p:cNvPr>
          <p:cNvPicPr>
            <a:picLocks noChangeAspect="1"/>
          </p:cNvPicPr>
          <p:nvPr/>
        </p:nvPicPr>
        <p:blipFill>
          <a:blip r:embed="rId4"/>
          <a:stretch>
            <a:fillRect/>
          </a:stretch>
        </p:blipFill>
        <p:spPr>
          <a:xfrm>
            <a:off x="1115616" y="2181499"/>
            <a:ext cx="3110672" cy="2111597"/>
          </a:xfrm>
          <a:prstGeom prst="rect">
            <a:avLst/>
          </a:prstGeom>
        </p:spPr>
      </p:pic>
      <p:sp>
        <p:nvSpPr>
          <p:cNvPr id="12" name="CuadroTexto 11">
            <a:extLst>
              <a:ext uri="{FF2B5EF4-FFF2-40B4-BE49-F238E27FC236}">
                <a16:creationId xmlns:a16="http://schemas.microsoft.com/office/drawing/2014/main" id="{60AF8CDC-9291-46F6-999F-C68524A5DA76}"/>
              </a:ext>
            </a:extLst>
          </p:cNvPr>
          <p:cNvSpPr txBox="1"/>
          <p:nvPr/>
        </p:nvSpPr>
        <p:spPr>
          <a:xfrm>
            <a:off x="1115616" y="4553833"/>
            <a:ext cx="6595285" cy="1323439"/>
          </a:xfrm>
          <a:prstGeom prst="rect">
            <a:avLst/>
          </a:prstGeom>
          <a:noFill/>
        </p:spPr>
        <p:txBody>
          <a:bodyPr wrap="square" rtlCol="0">
            <a:spAutoFit/>
          </a:bodyPr>
          <a:lstStyle/>
          <a:p>
            <a:pPr algn="ctr"/>
            <a:r>
              <a:rPr lang="pl-PL" sz="2000" b="0" dirty="0">
                <a:solidFill>
                  <a:srgbClr val="333399">
                    <a:lumMod val="75000"/>
                  </a:srgbClr>
                </a:solidFill>
              </a:rPr>
              <a:t>Zdjęcia przedstawiają różne testy oceny biomechanicznej: (strona lewa) Podnoszenie ciężaru w celu oceny biomechanicznej  odcinka lędźwiowego kręgosłupa oraz (strona prawa) ocena chodu</a:t>
            </a:r>
            <a:endParaRPr lang="es-ES" sz="2000" b="0" dirty="0">
              <a:solidFill>
                <a:srgbClr val="333399">
                  <a:lumMod val="75000"/>
                </a:srgbClr>
              </a:solidFill>
            </a:endParaRPr>
          </a:p>
        </p:txBody>
      </p:sp>
      <p:sp>
        <p:nvSpPr>
          <p:cNvPr id="11" name="Prostokąt 10">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pl-PL" sz="2200" dirty="0">
                <a:solidFill>
                  <a:srgbClr val="333399">
                    <a:lumMod val="75000"/>
                  </a:srgbClr>
                </a:solidFill>
              </a:rPr>
              <a:t>Czym jest test oceny biomechanicznej</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2189936"/>
      </p:ext>
    </p:ext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Prostokąt 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pl-PL" sz="2200" dirty="0">
                <a:solidFill>
                  <a:srgbClr val="333399">
                    <a:lumMod val="75000"/>
                  </a:srgbClr>
                </a:solidFill>
              </a:rPr>
              <a:t>Elementy składowe testu oceny biomechanicznej</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6" name="Diagrama 5">
            <a:extLst>
              <a:ext uri="{FF2B5EF4-FFF2-40B4-BE49-F238E27FC236}">
                <a16:creationId xmlns:a16="http://schemas.microsoft.com/office/drawing/2014/main" id="{DE9CF150-C56C-4D40-BD60-2325A63BBA5A}"/>
              </a:ext>
            </a:extLst>
          </p:cNvPr>
          <p:cNvGraphicFramePr/>
          <p:nvPr>
            <p:extLst>
              <p:ext uri="{D42A27DB-BD31-4B8C-83A1-F6EECF244321}">
                <p14:modId xmlns:p14="http://schemas.microsoft.com/office/powerpoint/2010/main" val="3287606442"/>
              </p:ext>
            </p:extLst>
          </p:nvPr>
        </p:nvGraphicFramePr>
        <p:xfrm>
          <a:off x="827584" y="1556792"/>
          <a:ext cx="3426933" cy="4424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959149"/>
      </p:ext>
    </p:extLst>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Imagen 9">
            <a:extLst>
              <a:ext uri="{FF2B5EF4-FFF2-40B4-BE49-F238E27FC236}">
                <a16:creationId xmlns:a16="http://schemas.microsoft.com/office/drawing/2014/main" id="{5F245C9D-5C2C-47EC-9F10-243315B59149}"/>
              </a:ext>
            </a:extLst>
          </p:cNvPr>
          <p:cNvPicPr>
            <a:picLocks noChangeAspect="1"/>
          </p:cNvPicPr>
          <p:nvPr/>
        </p:nvPicPr>
        <p:blipFill rotWithShape="1">
          <a:blip r:embed="rId3">
            <a:extLst>
              <a:ext uri="{28A0092B-C50C-407E-A947-70E740481C1C}">
                <a14:useLocalDpi xmlns:a14="http://schemas.microsoft.com/office/drawing/2010/main" val="0"/>
              </a:ext>
            </a:extLst>
          </a:blip>
          <a:srcRect r="8240"/>
          <a:stretch/>
        </p:blipFill>
        <p:spPr>
          <a:xfrm>
            <a:off x="3231507" y="1975310"/>
            <a:ext cx="5372941" cy="3901962"/>
          </a:xfrm>
          <a:prstGeom prst="rect">
            <a:avLst/>
          </a:prstGeom>
          <a:ln>
            <a:noFill/>
          </a:ln>
          <a:effectLst>
            <a:outerShdw blurRad="292100" dist="139700" dir="2700000" algn="tl" rotWithShape="0">
              <a:srgbClr val="333333">
                <a:alpha val="65000"/>
              </a:srgbClr>
            </a:outerShdw>
          </a:effectLst>
        </p:spPr>
      </p:pic>
      <p:graphicFrame>
        <p:nvGraphicFramePr>
          <p:cNvPr id="13" name="Diagrama 12">
            <a:extLst>
              <a:ext uri="{FF2B5EF4-FFF2-40B4-BE49-F238E27FC236}">
                <a16:creationId xmlns:a16="http://schemas.microsoft.com/office/drawing/2014/main" id="{9AC4F45F-F0B5-4EDC-85E7-CE3A9518AB3D}"/>
              </a:ext>
            </a:extLst>
          </p:cNvPr>
          <p:cNvGraphicFramePr/>
          <p:nvPr>
            <p:extLst>
              <p:ext uri="{D42A27DB-BD31-4B8C-83A1-F6EECF244321}">
                <p14:modId xmlns:p14="http://schemas.microsoft.com/office/powerpoint/2010/main" val="3998396153"/>
              </p:ext>
            </p:extLst>
          </p:nvPr>
        </p:nvGraphicFramePr>
        <p:xfrm>
          <a:off x="4716016" y="1628801"/>
          <a:ext cx="3240360" cy="42484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a 5">
            <a:extLst>
              <a:ext uri="{FF2B5EF4-FFF2-40B4-BE49-F238E27FC236}">
                <a16:creationId xmlns:a16="http://schemas.microsoft.com/office/drawing/2014/main" id="{DE9CF150-C56C-4D40-BD60-2325A63BBA5A}"/>
              </a:ext>
            </a:extLst>
          </p:cNvPr>
          <p:cNvGraphicFramePr/>
          <p:nvPr>
            <p:extLst>
              <p:ext uri="{D42A27DB-BD31-4B8C-83A1-F6EECF244321}">
                <p14:modId xmlns:p14="http://schemas.microsoft.com/office/powerpoint/2010/main" val="502989375"/>
              </p:ext>
            </p:extLst>
          </p:nvPr>
        </p:nvGraphicFramePr>
        <p:xfrm>
          <a:off x="827584" y="1758124"/>
          <a:ext cx="3426933" cy="397513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5" name="Prostokąt 14">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pl-PL" sz="2200" dirty="0">
                <a:solidFill>
                  <a:srgbClr val="333399">
                    <a:lumMod val="75000"/>
                  </a:srgbClr>
                </a:solidFill>
              </a:rPr>
              <a:t>Elementy składowe testu oceny biomechanicznej</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6625485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16EDD455-F9B6-431E-A9E8-6FE70515EF7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graphicEl>
                                              <a:dgm id="{89660B13-D46F-4902-85A7-BB662F571EA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graphicEl>
                                              <a:dgm id="{08101449-6B52-44E8-B6BE-1496E49AD15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graphicEl>
                                              <a:dgm id="{B472EF52-5E52-4372-82DD-FA86091BF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graphicEl>
                                              <a:dgm id="{0F537087-922C-4EAD-BE96-A9E0DA0EF3A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graphicEl>
                                              <a:dgm id="{7A8DAAD2-1400-4BFF-99AF-AC757D96BA0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18AC85A-1A0E-40FA-B8CF-0D16554D0FD0}"/>
              </a:ext>
            </a:extLst>
          </p:cNvPr>
          <p:cNvPicPr>
            <a:picLocks noChangeAspect="1"/>
          </p:cNvPicPr>
          <p:nvPr/>
        </p:nvPicPr>
        <p:blipFill rotWithShape="1">
          <a:blip r:embed="rId3"/>
          <a:srcRect l="7007" t="10188" r="11661" b="14546"/>
          <a:stretch/>
        </p:blipFill>
        <p:spPr>
          <a:xfrm>
            <a:off x="4082668" y="2386387"/>
            <a:ext cx="4176465" cy="2980874"/>
          </a:xfrm>
          <a:prstGeom prst="rect">
            <a:avLst/>
          </a:prstGeom>
          <a:ln>
            <a:noFill/>
          </a:ln>
          <a:effectLst>
            <a:outerShdw blurRad="292100" dist="139700" dir="2700000" algn="tl" rotWithShape="0">
              <a:srgbClr val="333333">
                <a:alpha val="65000"/>
              </a:srgbClr>
            </a:outerShdw>
          </a:effectLst>
        </p:spPr>
      </p:pic>
      <p:sp>
        <p:nvSpPr>
          <p:cNvPr id="12290" name="Rectangle 2">
            <a:extLst>
              <a:ext uri="{FF2B5EF4-FFF2-40B4-BE49-F238E27FC236}">
                <a16:creationId xmlns:a16="http://schemas.microsoft.com/office/drawing/2014/main" id="{C7D1B3D3-71D3-4962-8240-08C352B7CF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1" name="Rectangle 2">
            <a:extLst>
              <a:ext uri="{FF2B5EF4-FFF2-40B4-BE49-F238E27FC236}">
                <a16:creationId xmlns:a16="http://schemas.microsoft.com/office/drawing/2014/main" id="{5ED94CB1-EE5B-4BBF-B739-F9CBAC6A12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2" name="Rectangle 2">
            <a:extLst>
              <a:ext uri="{FF2B5EF4-FFF2-40B4-BE49-F238E27FC236}">
                <a16:creationId xmlns:a16="http://schemas.microsoft.com/office/drawing/2014/main" id="{7421CA43-92A0-4ADA-A01D-159FD0F6EEF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3" name="Rectangle 2">
            <a:extLst>
              <a:ext uri="{FF2B5EF4-FFF2-40B4-BE49-F238E27FC236}">
                <a16:creationId xmlns:a16="http://schemas.microsoft.com/office/drawing/2014/main" id="{CEC601AE-A53C-46DB-B2C5-78E9BA338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2294" name="Rectangle 4">
            <a:extLst>
              <a:ext uri="{FF2B5EF4-FFF2-40B4-BE49-F238E27FC236}">
                <a16:creationId xmlns:a16="http://schemas.microsoft.com/office/drawing/2014/main" id="{5141D939-8CFE-4468-AE0D-2008D56367B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3" name="Diagrama 12">
            <a:extLst>
              <a:ext uri="{FF2B5EF4-FFF2-40B4-BE49-F238E27FC236}">
                <a16:creationId xmlns:a16="http://schemas.microsoft.com/office/drawing/2014/main" id="{9AC4F45F-F0B5-4EDC-85E7-CE3A9518AB3D}"/>
              </a:ext>
            </a:extLst>
          </p:cNvPr>
          <p:cNvGraphicFramePr/>
          <p:nvPr>
            <p:extLst>
              <p:ext uri="{D42A27DB-BD31-4B8C-83A1-F6EECF244321}">
                <p14:modId xmlns:p14="http://schemas.microsoft.com/office/powerpoint/2010/main" val="3402147526"/>
              </p:ext>
            </p:extLst>
          </p:nvPr>
        </p:nvGraphicFramePr>
        <p:xfrm>
          <a:off x="4601451" y="1844824"/>
          <a:ext cx="3138901"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Prostokąt 11">
            <a:extLst>
              <a:ext uri="{FF2B5EF4-FFF2-40B4-BE49-F238E27FC236}">
                <a16:creationId xmlns:a16="http://schemas.microsoft.com/office/drawing/2014/main" id="{28B9937F-6FB0-4170-A270-96E0A5C60740}"/>
              </a:ext>
            </a:extLst>
          </p:cNvPr>
          <p:cNvSpPr/>
          <p:nvPr/>
        </p:nvSpPr>
        <p:spPr>
          <a:xfrm>
            <a:off x="467544" y="980728"/>
            <a:ext cx="8135938" cy="430887"/>
          </a:xfrm>
          <a:prstGeom prst="rect">
            <a:avLst/>
          </a:prstGeom>
        </p:spPr>
        <p:txBody>
          <a:bodyPr>
            <a:spAutoFit/>
          </a:bodyPr>
          <a:lstStyle/>
          <a:p>
            <a:pPr lvl="0" algn="ctr">
              <a:defRPr/>
            </a:pPr>
            <a:r>
              <a:rPr lang="pl-PL" sz="2200" dirty="0">
                <a:solidFill>
                  <a:srgbClr val="333399">
                    <a:lumMod val="75000"/>
                  </a:srgbClr>
                </a:solidFill>
              </a:rPr>
              <a:t>Elementy składowe testu oceny biomechanicznej</a:t>
            </a:r>
            <a:endParaRPr kumimoji="0" lang="en-US" sz="2200" b="0" i="0" u="none" strike="noStrike" kern="1200" cap="none" spc="0" normalizeH="0" baseline="0" noProof="0" dirty="0">
              <a:ln>
                <a:noFill/>
              </a:ln>
              <a:solidFill>
                <a:srgbClr val="333399">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4" name="Diagrama 5">
            <a:extLst>
              <a:ext uri="{FF2B5EF4-FFF2-40B4-BE49-F238E27FC236}">
                <a16:creationId xmlns:a16="http://schemas.microsoft.com/office/drawing/2014/main" id="{DE9CF150-C56C-4D40-BD60-2325A63BBA5A}"/>
              </a:ext>
            </a:extLst>
          </p:cNvPr>
          <p:cNvGraphicFramePr/>
          <p:nvPr>
            <p:extLst>
              <p:ext uri="{D42A27DB-BD31-4B8C-83A1-F6EECF244321}">
                <p14:modId xmlns:p14="http://schemas.microsoft.com/office/powerpoint/2010/main" val="2833142208"/>
              </p:ext>
            </p:extLst>
          </p:nvPr>
        </p:nvGraphicFramePr>
        <p:xfrm>
          <a:off x="827584" y="1758124"/>
          <a:ext cx="3426933" cy="397513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93420012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16EDD455-F9B6-431E-A9E8-6FE70515EF7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graphicEl>
                                              <a:dgm id="{89660B13-D46F-4902-85A7-BB662F571EA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graphicEl>
                                              <a:dgm id="{08101449-6B52-44E8-B6BE-1496E49AD15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graphicEl>
                                              <a:dgm id="{B472EF52-5E52-4372-82DD-FA86091BF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graphicEl>
                                              <a:dgm id="{0F537087-922C-4EAD-BE96-A9E0DA0EF3A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graphicEl>
                                              <a:dgm id="{7A8DAAD2-1400-4BFF-99AF-AC757D96BA0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Lst>
  </p:timing>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41857</TotalTime>
  <Pages>0</Pages>
  <Words>4291</Words>
  <Characters>0</Characters>
  <Application>Microsoft Office PowerPoint</Application>
  <PresentationFormat>Pokaz na ekranie (4:3)</PresentationFormat>
  <Lines>0</Lines>
  <Paragraphs>289</Paragraphs>
  <Slides>30</Slides>
  <Notes>28</Notes>
  <HiddenSlides>0</HiddenSlides>
  <MMClips>4</MMClips>
  <ScaleCrop>false</ScaleCrop>
  <HeadingPairs>
    <vt:vector size="6" baseType="variant">
      <vt:variant>
        <vt:lpstr>Używane czcionki</vt:lpstr>
      </vt:variant>
      <vt:variant>
        <vt:i4>7</vt:i4>
      </vt:variant>
      <vt:variant>
        <vt:lpstr>Motyw</vt:lpstr>
      </vt:variant>
      <vt:variant>
        <vt:i4>3</vt:i4>
      </vt:variant>
      <vt:variant>
        <vt:lpstr>Tytuły slajdów</vt:lpstr>
      </vt:variant>
      <vt:variant>
        <vt:i4>30</vt:i4>
      </vt:variant>
    </vt:vector>
  </HeadingPairs>
  <TitlesOfParts>
    <vt:vector size="40" baseType="lpstr">
      <vt:lpstr>Arial</vt:lpstr>
      <vt:lpstr>Arial Bold</vt:lpstr>
      <vt:lpstr>Bradley Hand ITC</vt:lpstr>
      <vt:lpstr>Calibri</vt:lpstr>
      <vt:lpstr>Courier New</vt:lpstr>
      <vt:lpstr>Gill Sans</vt:lpstr>
      <vt:lpstr>Times New Roman</vt:lpstr>
      <vt:lpstr>Pantallazo inicio</vt:lpstr>
      <vt:lpstr>Pantallazo cierre</vt:lpstr>
      <vt:lpstr>1_WOIZ - prezentacja "wykładowa"</vt:lpstr>
      <vt:lpstr>Prezentacja programu PowerPoint</vt:lpstr>
      <vt:lpstr>Prezentacja programu PowerPoint</vt:lpstr>
      <vt:lpstr>Prezentacja programu PowerPoint</vt:lpstr>
      <vt:lpstr>Test oceny biomechanicznej z uwzględnieniem różnych zastosowań</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Ocena czynności życia codziennego: Dynamiczna ocena chodu</vt:lpstr>
      <vt:lpstr>Ocena czynności życia codziennego: ocena dynamiczna i kinematyczna wstawania z krzesła</vt:lpstr>
      <vt:lpstr>Ocena czynności życia codziennego: Ocena kinematyczna podczas podnoszenia ciężaru</vt:lpstr>
      <vt:lpstr>Ocena funkcji równowagi przy użyciu płyt siłowych</vt:lpstr>
      <vt:lpstr>Prezentacja programu PowerPoint</vt:lpstr>
      <vt:lpstr>Typowe testy biomechaniczne w różnych obszarach zastosowań . Poszukajmy przykładów.</vt:lpstr>
      <vt:lpstr>Wymagania dotyczące badań biomechanicznych </vt:lpstr>
      <vt:lpstr>Prezentacja programu PowerPoint</vt:lpstr>
      <vt:lpstr>Postaramy się zrozumieć te trzy pojęcia w oparciu o złe i dobre praktyki.</vt:lpstr>
      <vt:lpstr>Ocena siły uścisku za pomocą termometru? </vt:lpstr>
      <vt:lpstr>Ocena siły uścisku za pomocą dynamometru ręcznego?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Patrycja Kabiesz</cp:lastModifiedBy>
  <cp:revision>1041</cp:revision>
  <cp:lastPrinted>2011-07-18T19:05:36Z</cp:lastPrinted>
  <dcterms:created xsi:type="dcterms:W3CDTF">2010-06-23T19:02:16Z</dcterms:created>
  <dcterms:modified xsi:type="dcterms:W3CDTF">2021-07-02T13:59:19Z</dcterms:modified>
</cp:coreProperties>
</file>