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1.xml" ContentType="application/vnd.openxmlformats-officedocument.themeOverride+xml"/>
  <Override PartName="/ppt/notesSlides/notesSlide81.xml" ContentType="application/vnd.openxmlformats-officedocument.presentationml.notesSlide+xml"/>
  <Override PartName="/ppt/theme/themeOverride2.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92"/>
  </p:notesMasterIdLst>
  <p:handoutMasterIdLst>
    <p:handoutMasterId r:id="rId93"/>
  </p:handoutMasterIdLst>
  <p:sldIdLst>
    <p:sldId id="627" r:id="rId4"/>
    <p:sldId id="635" r:id="rId5"/>
    <p:sldId id="692" r:id="rId6"/>
    <p:sldId id="691" r:id="rId7"/>
    <p:sldId id="622" r:id="rId8"/>
    <p:sldId id="636" r:id="rId9"/>
    <p:sldId id="637" r:id="rId10"/>
    <p:sldId id="740" r:id="rId11"/>
    <p:sldId id="699" r:id="rId12"/>
    <p:sldId id="639" r:id="rId13"/>
    <p:sldId id="638" r:id="rId14"/>
    <p:sldId id="749" r:id="rId15"/>
    <p:sldId id="700" r:id="rId16"/>
    <p:sldId id="646" r:id="rId17"/>
    <p:sldId id="650" r:id="rId18"/>
    <p:sldId id="651" r:id="rId19"/>
    <p:sldId id="647" r:id="rId20"/>
    <p:sldId id="750" r:id="rId21"/>
    <p:sldId id="652" r:id="rId22"/>
    <p:sldId id="704" r:id="rId23"/>
    <p:sldId id="703" r:id="rId24"/>
    <p:sldId id="741" r:id="rId25"/>
    <p:sldId id="645" r:id="rId26"/>
    <p:sldId id="742" r:id="rId27"/>
    <p:sldId id="653" r:id="rId28"/>
    <p:sldId id="654" r:id="rId29"/>
    <p:sldId id="655" r:id="rId30"/>
    <p:sldId id="656" r:id="rId31"/>
    <p:sldId id="658" r:id="rId32"/>
    <p:sldId id="659" r:id="rId33"/>
    <p:sldId id="709" r:id="rId34"/>
    <p:sldId id="660" r:id="rId35"/>
    <p:sldId id="661" r:id="rId36"/>
    <p:sldId id="662" r:id="rId37"/>
    <p:sldId id="663" r:id="rId38"/>
    <p:sldId id="664" r:id="rId39"/>
    <p:sldId id="711" r:id="rId40"/>
    <p:sldId id="746" r:id="rId41"/>
    <p:sldId id="668" r:id="rId42"/>
    <p:sldId id="747" r:id="rId43"/>
    <p:sldId id="748" r:id="rId44"/>
    <p:sldId id="743" r:id="rId45"/>
    <p:sldId id="744" r:id="rId46"/>
    <p:sldId id="671" r:id="rId47"/>
    <p:sldId id="745" r:id="rId48"/>
    <p:sldId id="665" r:id="rId49"/>
    <p:sldId id="712" r:id="rId50"/>
    <p:sldId id="713" r:id="rId51"/>
    <p:sldId id="674" r:id="rId52"/>
    <p:sldId id="673" r:id="rId53"/>
    <p:sldId id="667" r:id="rId54"/>
    <p:sldId id="689" r:id="rId55"/>
    <p:sldId id="715" r:id="rId56"/>
    <p:sldId id="716" r:id="rId57"/>
    <p:sldId id="717" r:id="rId58"/>
    <p:sldId id="649" r:id="rId59"/>
    <p:sldId id="718" r:id="rId60"/>
    <p:sldId id="719" r:id="rId61"/>
    <p:sldId id="720" r:id="rId62"/>
    <p:sldId id="721" r:id="rId63"/>
    <p:sldId id="686" r:id="rId64"/>
    <p:sldId id="688" r:id="rId65"/>
    <p:sldId id="687" r:id="rId66"/>
    <p:sldId id="722" r:id="rId67"/>
    <p:sldId id="675" r:id="rId68"/>
    <p:sldId id="676" r:id="rId69"/>
    <p:sldId id="690" r:id="rId70"/>
    <p:sldId id="723" r:id="rId71"/>
    <p:sldId id="725" r:id="rId72"/>
    <p:sldId id="677" r:id="rId73"/>
    <p:sldId id="678" r:id="rId74"/>
    <p:sldId id="726" r:id="rId75"/>
    <p:sldId id="727" r:id="rId76"/>
    <p:sldId id="680" r:id="rId77"/>
    <p:sldId id="681" r:id="rId78"/>
    <p:sldId id="682" r:id="rId79"/>
    <p:sldId id="730" r:id="rId80"/>
    <p:sldId id="729" r:id="rId81"/>
    <p:sldId id="732" r:id="rId82"/>
    <p:sldId id="731" r:id="rId83"/>
    <p:sldId id="733" r:id="rId84"/>
    <p:sldId id="734" r:id="rId85"/>
    <p:sldId id="735" r:id="rId86"/>
    <p:sldId id="736" r:id="rId87"/>
    <p:sldId id="737" r:id="rId88"/>
    <p:sldId id="738" r:id="rId89"/>
    <p:sldId id="739" r:id="rId90"/>
    <p:sldId id="626" r:id="rId91"/>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2673"/>
    <a:srgbClr val="0404E6"/>
    <a:srgbClr val="F26200"/>
    <a:srgbClr val="FF6600"/>
    <a:srgbClr val="D16D09"/>
    <a:srgbClr val="D15509"/>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78A95-451C-4AE2-AB33-3FE619C13EF0}" v="348" dt="2020-02-29T18:43:22.045"/>
    <p1510:client id="{F411C867-7A67-4C3C-BC54-5C7BAF381E5D}" v="21" dt="2020-03-01T10:40:57.08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83859" autoAdjust="0"/>
  </p:normalViewPr>
  <p:slideViewPr>
    <p:cSldViewPr>
      <p:cViewPr varScale="1">
        <p:scale>
          <a:sx n="65" d="100"/>
          <a:sy n="65" d="100"/>
        </p:scale>
        <p:origin x="1354"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45610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242285728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15985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7590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027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5607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455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960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4549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3946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253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919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97906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96412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352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208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0049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3292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3580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1168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7835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7952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5179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5096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1870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06946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86424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68366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4304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89736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81291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88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1406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23985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67076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27800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4520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58795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3739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49929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74540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335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608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9298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4312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8801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46002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3118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3046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591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57025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3399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70883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727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4970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10137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235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4578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44512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1691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44097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72889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630043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884203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125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501284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020562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7646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01144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198404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7544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41740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622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483694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02351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13156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96776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617324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04897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953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3554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http://www.kinetic-impulse.com/horse_motion_capture_data/general_images/history/marey/etienne_jules_marey.jp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9.xml"/><Relationship Id="rId5" Type="http://schemas.openxmlformats.org/officeDocument/2006/relationships/image" Target="../media/image66.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defRPr/>
            </a:pPr>
            <a:r>
              <a:rPr lang="en-US" sz="2000" dirty="0">
                <a:solidFill>
                  <a:srgbClr val="333399">
                    <a:lumMod val="75000"/>
                  </a:srgbClr>
                </a:solidFill>
                <a:latin typeface="Bradley Hand ITC" panose="03070402050302030203" pitchFamily="66" charset="0"/>
              </a:rPr>
              <a:t>MODULE</a:t>
            </a:r>
            <a:r>
              <a:rPr lang="pl-PL" sz="2000" dirty="0">
                <a:solidFill>
                  <a:srgbClr val="333399">
                    <a:lumMod val="75000"/>
                  </a:srgbClr>
                </a:solidFill>
                <a:latin typeface="Bradley Hand ITC" panose="03070402050302030203" pitchFamily="66" charset="0"/>
              </a:rPr>
              <a:t>:</a:t>
            </a:r>
            <a:r>
              <a:rPr lang="en-US" sz="2000" dirty="0">
                <a:solidFill>
                  <a:srgbClr val="333399">
                    <a:lumMod val="75000"/>
                  </a:srgbClr>
                </a:solidFill>
                <a:latin typeface="Bradley Hand ITC" panose="03070402050302030203" pitchFamily="66" charset="0"/>
              </a:rPr>
              <a:t> BIOMECHANICS OF GAIT  </a:t>
            </a:r>
            <a:endParaRPr lang="pl-PL" sz="2000" dirty="0">
              <a:solidFill>
                <a:srgbClr val="333399">
                  <a:lumMod val="75000"/>
                </a:srgbClr>
              </a:solidFill>
              <a:latin typeface="Bradley Hand ITC" panose="03070402050302030203" pitchFamily="66" charset="0"/>
            </a:endParaRPr>
          </a:p>
          <a:p>
            <a:pPr lvl="0">
              <a:defRPr/>
            </a:pPr>
            <a:r>
              <a:rPr lang="en-GB" sz="2000">
                <a:solidFill>
                  <a:srgbClr val="333399">
                    <a:lumMod val="75000"/>
                  </a:srgbClr>
                </a:solidFill>
                <a:latin typeface="Bradley Hand ITC" panose="03070402050302030203" pitchFamily="66" charset="0"/>
              </a:rPr>
              <a:t>Didactic Unit A: BIOMECHANICS OF NORMAL GAIT</a:t>
            </a:r>
            <a:endParaRPr lang="en-GB" sz="2000" dirty="0">
              <a:solidFill>
                <a:srgbClr val="333399">
                  <a:lumMod val="75000"/>
                </a:srgbClr>
              </a:solidFill>
              <a:latin typeface="Bradley Hand ITC" panose="03070402050302030203" pitchFamily="66"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Plik:Pozycj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81022"/>
            <a:ext cx="4464496" cy="4812274"/>
          </a:xfrm>
          <a:prstGeom prst="rect">
            <a:avLst/>
          </a:prstGeom>
          <a:noFill/>
          <a:ln>
            <a:noFill/>
          </a:ln>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Text Box 4">
            <a:extLst>
              <a:ext uri="{FF2B5EF4-FFF2-40B4-BE49-F238E27FC236}">
                <a16:creationId xmlns:a16="http://schemas.microsoft.com/office/drawing/2014/main" id="{76D3B2AC-B3FE-4AD3-87CC-A7B7562BC93B}"/>
              </a:ext>
            </a:extLst>
          </p:cNvPr>
          <p:cNvSpPr txBox="1">
            <a:spLocks noChangeArrowheads="1"/>
          </p:cNvSpPr>
          <p:nvPr/>
        </p:nvSpPr>
        <p:spPr bwMode="auto">
          <a:xfrm>
            <a:off x="4499992" y="4460919"/>
            <a:ext cx="3960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800" b="0" dirty="0">
                <a:solidFill>
                  <a:schemeClr val="tx1"/>
                </a:solidFill>
                <a:latin typeface="Times New Roman" panose="02020603050405020304" pitchFamily="18" charset="0"/>
              </a:rPr>
              <a:t>Human body main planes</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A – </a:t>
            </a:r>
            <a:r>
              <a:rPr lang="pl-PL" sz="1800" b="0" dirty="0" err="1">
                <a:solidFill>
                  <a:schemeClr val="tx1"/>
                </a:solidFill>
                <a:latin typeface="Times New Roman" panose="02020603050405020304" pitchFamily="18" charset="0"/>
              </a:rPr>
              <a:t>horizontal</a:t>
            </a:r>
            <a:r>
              <a:rPr lang="pl-PL" sz="1800" b="0" dirty="0">
                <a:solidFill>
                  <a:schemeClr val="tx1"/>
                </a:solidFill>
                <a:latin typeface="Times New Roman" panose="02020603050405020304" pitchFamily="18" charset="0"/>
              </a:rPr>
              <a:t> (</a:t>
            </a:r>
            <a:r>
              <a:rPr lang="pl-PL" sz="1800" b="0" dirty="0" err="1">
                <a:solidFill>
                  <a:schemeClr val="tx1"/>
                </a:solidFill>
                <a:latin typeface="Times New Roman" panose="02020603050405020304" pitchFamily="18" charset="0"/>
              </a:rPr>
              <a:t>transverse</a:t>
            </a:r>
            <a:r>
              <a:rPr lang="pl-PL" sz="1800" b="0" dirty="0">
                <a:solidFill>
                  <a:schemeClr val="tx1"/>
                </a:solidFill>
                <a:latin typeface="Times New Roman" panose="02020603050405020304" pitchFamily="18" charset="0"/>
              </a:rPr>
              <a:t>) </a:t>
            </a:r>
            <a:r>
              <a:rPr lang="pl-PL" sz="1800" b="0" dirty="0" err="1">
                <a:solidFill>
                  <a:schemeClr val="tx1"/>
                </a:solidFill>
                <a:latin typeface="Times New Roman" panose="02020603050405020304" pitchFamily="18" charset="0"/>
              </a:rPr>
              <a:t>plane</a:t>
            </a:r>
            <a:r>
              <a:rPr lang="pl-PL" sz="1800" b="0" dirty="0">
                <a:solidFill>
                  <a:schemeClr val="tx1"/>
                </a:solidFill>
                <a:latin typeface="Times New Roman" panose="02020603050405020304" pitchFamily="18" charset="0"/>
              </a:rPr>
              <a:t>, </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B – </a:t>
            </a:r>
            <a:r>
              <a:rPr lang="pl-PL" sz="1800" b="0" dirty="0" err="1">
                <a:solidFill>
                  <a:schemeClr val="tx1"/>
                </a:solidFill>
                <a:latin typeface="Times New Roman" panose="02020603050405020304" pitchFamily="18" charset="0"/>
              </a:rPr>
              <a:t>frontal</a:t>
            </a:r>
            <a:r>
              <a:rPr lang="pl-PL" sz="1800" b="0" dirty="0">
                <a:solidFill>
                  <a:schemeClr val="tx1"/>
                </a:solidFill>
                <a:latin typeface="Times New Roman" panose="02020603050405020304" pitchFamily="18" charset="0"/>
              </a:rPr>
              <a:t> </a:t>
            </a:r>
            <a:r>
              <a:rPr lang="pl-PL" sz="1800" b="0" dirty="0" err="1">
                <a:solidFill>
                  <a:schemeClr val="tx1"/>
                </a:solidFill>
                <a:latin typeface="Times New Roman" panose="02020603050405020304" pitchFamily="18" charset="0"/>
              </a:rPr>
              <a:t>plane</a:t>
            </a:r>
            <a:r>
              <a:rPr lang="pl-PL" sz="1800" b="0" dirty="0">
                <a:solidFill>
                  <a:schemeClr val="tx1"/>
                </a:solidFill>
                <a:latin typeface="Times New Roman" panose="02020603050405020304" pitchFamily="18" charset="0"/>
              </a:rPr>
              <a:t>, </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C – </a:t>
            </a:r>
            <a:r>
              <a:rPr lang="pl-PL" sz="1800" b="0" dirty="0" err="1">
                <a:solidFill>
                  <a:schemeClr val="tx1"/>
                </a:solidFill>
                <a:latin typeface="Times New Roman" panose="02020603050405020304" pitchFamily="18" charset="0"/>
              </a:rPr>
              <a:t>sagittal</a:t>
            </a:r>
            <a:r>
              <a:rPr lang="pl-PL" sz="1800" b="0" dirty="0">
                <a:solidFill>
                  <a:schemeClr val="tx1"/>
                </a:solidFill>
                <a:latin typeface="Times New Roman" panose="02020603050405020304" pitchFamily="18" charset="0"/>
              </a:rPr>
              <a:t> </a:t>
            </a:r>
            <a:r>
              <a:rPr lang="pl-PL" sz="1800" b="0" dirty="0" err="1">
                <a:solidFill>
                  <a:schemeClr val="tx1"/>
                </a:solidFill>
                <a:latin typeface="Times New Roman" panose="02020603050405020304" pitchFamily="18" charset="0"/>
              </a:rPr>
              <a:t>plane</a:t>
            </a:r>
            <a:endParaRPr lang="pl-PL" altLang="pl-PL" sz="1800" b="0" dirty="0">
              <a:solidFill>
                <a:schemeClr val="tx1"/>
              </a:solidFill>
              <a:latin typeface="Times New Roman" panose="02020603050405020304" pitchFamily="18" charset="0"/>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NORMAL GAIT - BASIC DEFINITIONS</a:t>
            </a:r>
            <a:endParaRPr lang="pl-PL" sz="2200" dirty="0">
              <a:solidFill>
                <a:schemeClr val="accent2">
                  <a:lumMod val="75000"/>
                </a:schemeClr>
              </a:solidFill>
            </a:endParaRPr>
          </a:p>
        </p:txBody>
      </p:sp>
    </p:spTree>
    <p:extLst>
      <p:ext uri="{BB962C8B-B14F-4D97-AF65-F5344CB8AC3E}">
        <p14:creationId xmlns:p14="http://schemas.microsoft.com/office/powerpoint/2010/main" val="2794993247"/>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620688"/>
            <a:ext cx="8135938" cy="430887"/>
          </a:xfrm>
          <a:prstGeom prst="rect">
            <a:avLst/>
          </a:prstGeom>
        </p:spPr>
        <p:txBody>
          <a:bodyPr>
            <a:spAutoFit/>
          </a:bodyPr>
          <a:lstStyle/>
          <a:p>
            <a:pPr algn="ctr">
              <a:defRPr/>
            </a:pPr>
            <a:r>
              <a:rPr lang="en-GB" sz="2200" dirty="0">
                <a:solidFill>
                  <a:schemeClr val="accent2">
                    <a:lumMod val="75000"/>
                  </a:schemeClr>
                </a:solidFill>
              </a:rPr>
              <a:t>NORMAL GAIT - BASIC DEFINITIONS</a:t>
            </a:r>
            <a:endParaRPr lang="pl-PL" sz="2200" dirty="0">
              <a:solidFill>
                <a:schemeClr val="accent2">
                  <a:lumMod val="75000"/>
                </a:schemeClr>
              </a:solidFill>
            </a:endParaRPr>
          </a:p>
        </p:txBody>
      </p:sp>
      <p:sp>
        <p:nvSpPr>
          <p:cNvPr id="2" name="Prostokąt 1"/>
          <p:cNvSpPr/>
          <p:nvPr/>
        </p:nvSpPr>
        <p:spPr>
          <a:xfrm>
            <a:off x="287524" y="1340768"/>
            <a:ext cx="8568952" cy="4401205"/>
          </a:xfrm>
          <a:prstGeom prst="rect">
            <a:avLst/>
          </a:prstGeom>
        </p:spPr>
        <p:txBody>
          <a:bodyPr wrap="square">
            <a:spAutoFit/>
          </a:bodyPr>
          <a:lstStyle/>
          <a:p>
            <a:pPr algn="just">
              <a:spcBef>
                <a:spcPts val="1200"/>
              </a:spcBef>
              <a:spcAft>
                <a:spcPts val="0"/>
              </a:spcAft>
            </a:pPr>
            <a:r>
              <a:rPr lang="en-GB" sz="2200" b="0" dirty="0">
                <a:solidFill>
                  <a:schemeClr val="accent2">
                    <a:lumMod val="75000"/>
                  </a:schemeClr>
                </a:solidFill>
              </a:rPr>
              <a:t>Biomechanical gait analysis is usually carried out on the basis of the so-called gait cycle using the values determined during experimental tests and using mathematical models. Gait analysis is most commonly assessed in biomechanical analysis by means of:</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gait attributes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determinants of gait,</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temporally-spatial parameters,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kinematic parameters,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ground reaction forces,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muscle bioelectric activity,</a:t>
            </a:r>
            <a:endParaRPr lang="pl-PL" sz="2200" b="0" dirty="0">
              <a:solidFill>
                <a:schemeClr val="accent2">
                  <a:lumMod val="75000"/>
                </a:schemeClr>
              </a:solidFill>
            </a:endParaRPr>
          </a:p>
        </p:txBody>
      </p:sp>
    </p:spTree>
    <p:extLst>
      <p:ext uri="{BB962C8B-B14F-4D97-AF65-F5344CB8AC3E}">
        <p14:creationId xmlns:p14="http://schemas.microsoft.com/office/powerpoint/2010/main" val="2562016228"/>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620688"/>
            <a:ext cx="8135938" cy="430887"/>
          </a:xfrm>
          <a:prstGeom prst="rect">
            <a:avLst/>
          </a:prstGeom>
        </p:spPr>
        <p:txBody>
          <a:bodyPr>
            <a:spAutoFit/>
          </a:bodyPr>
          <a:lstStyle/>
          <a:p>
            <a:pPr algn="ctr">
              <a:defRPr/>
            </a:pPr>
            <a:r>
              <a:rPr lang="en-GB" sz="2200" dirty="0">
                <a:solidFill>
                  <a:schemeClr val="accent2">
                    <a:lumMod val="75000"/>
                  </a:schemeClr>
                </a:solidFill>
              </a:rPr>
              <a:t>NORMAL GAIT - BASIC DEFINITIONS</a:t>
            </a:r>
            <a:endParaRPr lang="pl-PL" sz="2200" dirty="0">
              <a:solidFill>
                <a:schemeClr val="accent2">
                  <a:lumMod val="75000"/>
                </a:schemeClr>
              </a:solidFill>
            </a:endParaRPr>
          </a:p>
        </p:txBody>
      </p:sp>
      <p:sp>
        <p:nvSpPr>
          <p:cNvPr id="2" name="Prostokąt 1"/>
          <p:cNvSpPr/>
          <p:nvPr/>
        </p:nvSpPr>
        <p:spPr>
          <a:xfrm>
            <a:off x="287524" y="2024841"/>
            <a:ext cx="8568952" cy="1908215"/>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values of moments of muscular forces acting in the joints,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the values of forces generated by muscles,</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power,</a:t>
            </a:r>
            <a:endParaRPr lang="pl-PL" sz="2200" b="0" dirty="0">
              <a:solidFill>
                <a:schemeClr val="accent2">
                  <a:lumMod val="75000"/>
                </a:schemeClr>
              </a:solidFill>
            </a:endParaRPr>
          </a:p>
          <a:p>
            <a:pPr marL="342900" indent="-342900" algn="just">
              <a:spcBef>
                <a:spcPts val="1200"/>
              </a:spcBef>
              <a:spcAft>
                <a:spcPts val="0"/>
              </a:spcAft>
              <a:buFont typeface="Arial" panose="020B0604020202020204" pitchFamily="34" charset="0"/>
              <a:buChar char="•"/>
            </a:pPr>
            <a:r>
              <a:rPr lang="en-GB" sz="2200" b="0" dirty="0">
                <a:solidFill>
                  <a:schemeClr val="accent2">
                    <a:lumMod val="75000"/>
                  </a:schemeClr>
                </a:solidFill>
              </a:rPr>
              <a:t>reactions in the joints.</a:t>
            </a:r>
            <a:endParaRPr lang="pl-PL" sz="2200" b="0" dirty="0">
              <a:solidFill>
                <a:schemeClr val="accent2">
                  <a:lumMod val="75000"/>
                </a:schemeClr>
              </a:solidFill>
            </a:endParaRPr>
          </a:p>
        </p:txBody>
      </p:sp>
    </p:spTree>
    <p:extLst>
      <p:ext uri="{BB962C8B-B14F-4D97-AF65-F5344CB8AC3E}">
        <p14:creationId xmlns:p14="http://schemas.microsoft.com/office/powerpoint/2010/main" val="2966615799"/>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spTree>
    <p:extLst>
      <p:ext uri="{BB962C8B-B14F-4D97-AF65-F5344CB8AC3E}">
        <p14:creationId xmlns:p14="http://schemas.microsoft.com/office/powerpoint/2010/main" val="2386413838"/>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Text Box 5">
            <a:extLst>
              <a:ext uri="{FF2B5EF4-FFF2-40B4-BE49-F238E27FC236}">
                <a16:creationId xmlns:a16="http://schemas.microsoft.com/office/drawing/2014/main" id="{F4FA43A7-892D-434A-A66B-69419FD9F2D3}"/>
              </a:ext>
            </a:extLst>
          </p:cNvPr>
          <p:cNvSpPr txBox="1">
            <a:spLocks noChangeArrowheads="1"/>
          </p:cNvSpPr>
          <p:nvPr/>
        </p:nvSpPr>
        <p:spPr bwMode="auto">
          <a:xfrm>
            <a:off x="32179" y="5589240"/>
            <a:ext cx="8839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sz="2200" dirty="0">
                <a:solidFill>
                  <a:schemeClr val="accent2">
                    <a:lumMod val="75000"/>
                  </a:schemeClr>
                </a:solidFill>
                <a:latin typeface="Arial" panose="020B0604020202020204" pitchFamily="34" charset="0"/>
              </a:rPr>
              <a:t>Gait cycle phases for the right and left limb </a:t>
            </a:r>
            <a:endParaRPr lang="pl-PL" altLang="pl-PL" sz="2200" dirty="0">
              <a:solidFill>
                <a:schemeClr val="accent2">
                  <a:lumMod val="75000"/>
                </a:schemeClr>
              </a:solidFill>
              <a:latin typeface="Arial" panose="020B0604020202020204" pitchFamily="34" charset="0"/>
            </a:endParaRPr>
          </a:p>
        </p:txBody>
      </p:sp>
      <p:sp>
        <p:nvSpPr>
          <p:cNvPr id="10" name="Prostokąt 9">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pic>
        <p:nvPicPr>
          <p:cNvPr id="13" name="Obraz 12"/>
          <p:cNvPicPr/>
          <p:nvPr/>
        </p:nvPicPr>
        <p:blipFill>
          <a:blip r:embed="rId3">
            <a:extLst>
              <a:ext uri="{28A0092B-C50C-407E-A947-70E740481C1C}">
                <a14:useLocalDpi xmlns:a14="http://schemas.microsoft.com/office/drawing/2010/main" val="0"/>
              </a:ext>
            </a:extLst>
          </a:blip>
          <a:stretch>
            <a:fillRect/>
          </a:stretch>
        </p:blipFill>
        <p:spPr>
          <a:xfrm>
            <a:off x="899592" y="1412776"/>
            <a:ext cx="7766303" cy="4248472"/>
          </a:xfrm>
          <a:prstGeom prst="rect">
            <a:avLst/>
          </a:prstGeom>
        </p:spPr>
      </p:pic>
    </p:spTree>
    <p:extLst>
      <p:ext uri="{BB962C8B-B14F-4D97-AF65-F5344CB8AC3E}">
        <p14:creationId xmlns:p14="http://schemas.microsoft.com/office/powerpoint/2010/main" val="15696117"/>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700808"/>
            <a:ext cx="7181732" cy="3846989"/>
          </a:xfrm>
          <a:prstGeom prst="rect">
            <a:avLst/>
          </a:prstGeom>
        </p:spPr>
      </p:pic>
    </p:spTree>
    <p:extLst>
      <p:ext uri="{BB962C8B-B14F-4D97-AF65-F5344CB8AC3E}">
        <p14:creationId xmlns:p14="http://schemas.microsoft.com/office/powerpoint/2010/main" val="842605007"/>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556792"/>
            <a:ext cx="7201300" cy="3888432"/>
          </a:xfrm>
          <a:prstGeom prst="rect">
            <a:avLst/>
          </a:prstGeom>
        </p:spPr>
      </p:pic>
    </p:spTree>
    <p:extLst>
      <p:ext uri="{BB962C8B-B14F-4D97-AF65-F5344CB8AC3E}">
        <p14:creationId xmlns:p14="http://schemas.microsoft.com/office/powerpoint/2010/main" val="414116575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9582" y="2334939"/>
            <a:ext cx="86264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sz="2200" b="0" dirty="0">
                <a:solidFill>
                  <a:schemeClr val="accent2">
                    <a:lumMod val="75000"/>
                  </a:schemeClr>
                </a:solidFill>
                <a:latin typeface="Arial" panose="020B0604020202020204" pitchFamily="34" charset="0"/>
              </a:rPr>
              <a:t>Walking at so-called volunteer speed is usually carried out at a speed of 4 km / h. At this speed, the walking cycle lasts about 1.1 seconds, while the individual phases, in relation to the entire walking cycle, la</a:t>
            </a:r>
            <a:r>
              <a:rPr lang="pl-PL" sz="2200" b="0" dirty="0" err="1">
                <a:solidFill>
                  <a:schemeClr val="accent2">
                    <a:lumMod val="75000"/>
                  </a:schemeClr>
                </a:solidFill>
                <a:latin typeface="Arial" panose="020B0604020202020204" pitchFamily="34" charset="0"/>
              </a:rPr>
              <a:t>st</a:t>
            </a:r>
            <a:r>
              <a:rPr lang="pl-PL" sz="2200" b="0" dirty="0">
                <a:solidFill>
                  <a:schemeClr val="accent2">
                    <a:lumMod val="75000"/>
                  </a:schemeClr>
                </a:solidFill>
                <a:latin typeface="Arial" panose="020B0604020202020204" pitchFamily="34" charset="0"/>
              </a:rPr>
              <a:t>:</a:t>
            </a:r>
          </a:p>
          <a:p>
            <a:pPr marL="342900" indent="-342900" eaLnBrk="1" hangingPunct="1">
              <a:spcBef>
                <a:spcPct val="0"/>
              </a:spcBef>
            </a:pPr>
            <a:r>
              <a:rPr lang="pl-PL" sz="2200" b="0" dirty="0">
                <a:solidFill>
                  <a:schemeClr val="accent2">
                    <a:lumMod val="75000"/>
                  </a:schemeClr>
                </a:solidFill>
                <a:latin typeface="Arial" panose="020B0604020202020204" pitchFamily="34" charset="0"/>
              </a:rPr>
              <a:t>s</a:t>
            </a:r>
            <a:r>
              <a:rPr lang="en-GB" sz="2200" b="0" dirty="0" err="1">
                <a:solidFill>
                  <a:schemeClr val="accent2">
                    <a:lumMod val="75000"/>
                  </a:schemeClr>
                </a:solidFill>
                <a:latin typeface="Arial" panose="020B0604020202020204" pitchFamily="34" charset="0"/>
              </a:rPr>
              <a:t>upport</a:t>
            </a:r>
            <a:r>
              <a:rPr lang="en-GB" sz="2200" b="0" dirty="0">
                <a:solidFill>
                  <a:schemeClr val="accent2">
                    <a:lumMod val="75000"/>
                  </a:schemeClr>
                </a:solidFill>
                <a:latin typeface="Arial" panose="020B0604020202020204" pitchFamily="34" charset="0"/>
              </a:rPr>
              <a:t> phase around 62% of the gait cycle</a:t>
            </a:r>
            <a:r>
              <a:rPr lang="pl-PL" altLang="pl-PL" sz="2200" b="0" dirty="0">
                <a:solidFill>
                  <a:schemeClr val="accent2">
                    <a:lumMod val="75000"/>
                  </a:schemeClr>
                </a:solidFill>
                <a:latin typeface="Arial" panose="020B0604020202020204" pitchFamily="34" charset="0"/>
              </a:rPr>
              <a:t>,</a:t>
            </a:r>
          </a:p>
          <a:p>
            <a:pPr marL="342900" indent="-342900" eaLnBrk="1" hangingPunct="1">
              <a:spcBef>
                <a:spcPct val="0"/>
              </a:spcBef>
            </a:pPr>
            <a:r>
              <a:rPr lang="en-GB" sz="2200" b="0" dirty="0">
                <a:solidFill>
                  <a:schemeClr val="accent2">
                    <a:lumMod val="75000"/>
                  </a:schemeClr>
                </a:solidFill>
                <a:latin typeface="Arial" panose="020B0604020202020204" pitchFamily="34" charset="0"/>
              </a:rPr>
              <a:t>swing phase about 38% of the gait cycle</a:t>
            </a:r>
            <a:r>
              <a:rPr lang="pl-PL" altLang="pl-PL" sz="2200" b="0" dirty="0">
                <a:solidFill>
                  <a:schemeClr val="accent2">
                    <a:lumMod val="75000"/>
                  </a:schemeClr>
                </a:solidFill>
                <a:latin typeface="Arial" panose="020B0604020202020204" pitchFamily="34" charset="0"/>
              </a:rPr>
              <a:t>, </a:t>
            </a:r>
          </a:p>
          <a:p>
            <a:pPr marL="342900" indent="-342900" eaLnBrk="1" hangingPunct="1">
              <a:spcBef>
                <a:spcPct val="0"/>
              </a:spcBef>
            </a:pPr>
            <a:r>
              <a:rPr lang="pl-PL" sz="2200" b="0" dirty="0">
                <a:solidFill>
                  <a:schemeClr val="accent2">
                    <a:lumMod val="75000"/>
                  </a:schemeClr>
                </a:solidFill>
                <a:latin typeface="Arial" panose="020B0604020202020204" pitchFamily="34" charset="0"/>
              </a:rPr>
              <a:t>d</a:t>
            </a:r>
            <a:r>
              <a:rPr lang="en-GB" sz="2200" b="0" dirty="0" err="1">
                <a:solidFill>
                  <a:schemeClr val="accent2">
                    <a:lumMod val="75000"/>
                  </a:schemeClr>
                </a:solidFill>
                <a:latin typeface="Arial" panose="020B0604020202020204" pitchFamily="34" charset="0"/>
              </a:rPr>
              <a:t>ouble</a:t>
            </a:r>
            <a:r>
              <a:rPr lang="en-GB" sz="2200" b="0" dirty="0">
                <a:solidFill>
                  <a:schemeClr val="accent2">
                    <a:lumMod val="75000"/>
                  </a:schemeClr>
                </a:solidFill>
                <a:latin typeface="Arial" panose="020B0604020202020204" pitchFamily="34" charset="0"/>
              </a:rPr>
              <a:t> support phase around 12% of the gait cycle.</a:t>
            </a:r>
            <a:endParaRPr lang="pl-PL" altLang="pl-PL" sz="2200" b="0" dirty="0">
              <a:solidFill>
                <a:schemeClr val="accent2">
                  <a:lumMod val="75000"/>
                </a:schemeClr>
              </a:solidFill>
              <a:latin typeface="Arial" panose="020B0604020202020204" pitchFamily="34" charset="0"/>
            </a:endParaRPr>
          </a:p>
        </p:txBody>
      </p:sp>
      <p:sp>
        <p:nvSpPr>
          <p:cNvPr id="11" name="Prostokąt 10">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spTree>
    <p:extLst>
      <p:ext uri="{BB962C8B-B14F-4D97-AF65-F5344CB8AC3E}">
        <p14:creationId xmlns:p14="http://schemas.microsoft.com/office/powerpoint/2010/main" val="4136914784"/>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Rectangle 16">
            <a:extLst>
              <a:ext uri="{FF2B5EF4-FFF2-40B4-BE49-F238E27FC236}">
                <a16:creationId xmlns:a16="http://schemas.microsoft.com/office/drawing/2014/main" id="{AD63416F-0454-47BA-BAF4-F94484FFBD47}"/>
              </a:ext>
            </a:extLst>
          </p:cNvPr>
          <p:cNvSpPr>
            <a:spLocks noChangeArrowheads="1"/>
          </p:cNvSpPr>
          <p:nvPr/>
        </p:nvSpPr>
        <p:spPr bwMode="auto">
          <a:xfrm>
            <a:off x="268931" y="2163586"/>
            <a:ext cx="8626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pl-PL" altLang="pl-PL" sz="2200" b="0" dirty="0" err="1">
                <a:solidFill>
                  <a:schemeClr val="accent2">
                    <a:lumMod val="75000"/>
                  </a:schemeClr>
                </a:solidFill>
                <a:latin typeface="Arial" panose="020B0604020202020204" pitchFamily="34" charset="0"/>
              </a:rPr>
              <a:t>Division</a:t>
            </a:r>
            <a:r>
              <a:rPr lang="pl-PL" altLang="pl-PL" sz="2200" b="0" dirty="0">
                <a:solidFill>
                  <a:schemeClr val="accent2">
                    <a:lumMod val="75000"/>
                  </a:schemeClr>
                </a:solidFill>
                <a:latin typeface="Arial" panose="020B0604020202020204" pitchFamily="34" charset="0"/>
              </a:rPr>
              <a:t> of the </a:t>
            </a:r>
            <a:r>
              <a:rPr lang="pl-PL" altLang="pl-PL" sz="2200" b="0" dirty="0" err="1">
                <a:solidFill>
                  <a:schemeClr val="accent2">
                    <a:lumMod val="75000"/>
                  </a:schemeClr>
                </a:solidFill>
                <a:latin typeface="Arial" panose="020B0604020202020204" pitchFamily="34" charset="0"/>
              </a:rPr>
              <a:t>support</a:t>
            </a:r>
            <a:r>
              <a:rPr lang="pl-PL" altLang="pl-PL" sz="2200" b="0" dirty="0">
                <a:solidFill>
                  <a:schemeClr val="accent2">
                    <a:lumMod val="75000"/>
                  </a:schemeClr>
                </a:solidFill>
                <a:latin typeface="Arial" panose="020B0604020202020204" pitchFamily="34" charset="0"/>
              </a:rPr>
              <a:t>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overload</a:t>
            </a:r>
            <a:r>
              <a:rPr lang="pl-PL" altLang="pl-PL" sz="2200" b="0" dirty="0">
                <a:solidFill>
                  <a:schemeClr val="accent2">
                    <a:lumMod val="75000"/>
                  </a:schemeClr>
                </a:solidFill>
                <a:latin typeface="Arial" panose="020B0604020202020204" pitchFamily="34" charset="0"/>
              </a:rPr>
              <a:t>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unloading</a:t>
            </a:r>
            <a:r>
              <a:rPr lang="pl-PL" altLang="pl-PL" sz="2200" b="0" dirty="0">
                <a:solidFill>
                  <a:schemeClr val="accent2">
                    <a:lumMod val="75000"/>
                  </a:schemeClr>
                </a:solidFill>
                <a:latin typeface="Arial" panose="020B0604020202020204" pitchFamily="34" charset="0"/>
              </a:rPr>
              <a:t>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propulsion</a:t>
            </a:r>
            <a:r>
              <a:rPr lang="pl-PL" altLang="pl-PL" sz="2200" b="0" dirty="0">
                <a:solidFill>
                  <a:schemeClr val="accent2">
                    <a:lumMod val="75000"/>
                  </a:schemeClr>
                </a:solidFill>
                <a:latin typeface="Arial" panose="020B0604020202020204" pitchFamily="34" charset="0"/>
              </a:rPr>
              <a:t>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p:txBody>
      </p:sp>
      <p:sp>
        <p:nvSpPr>
          <p:cNvPr id="15" name="Rectangle 18">
            <a:extLst>
              <a:ext uri="{FF2B5EF4-FFF2-40B4-BE49-F238E27FC236}">
                <a16:creationId xmlns:a16="http://schemas.microsoft.com/office/drawing/2014/main" id="{4BDE7DA6-C304-45DE-9F91-5A0D10775CDB}"/>
              </a:ext>
            </a:extLst>
          </p:cNvPr>
          <p:cNvSpPr>
            <a:spLocks noChangeArrowheads="1"/>
          </p:cNvSpPr>
          <p:nvPr/>
        </p:nvSpPr>
        <p:spPr bwMode="auto">
          <a:xfrm>
            <a:off x="269742" y="4077072"/>
            <a:ext cx="568818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pl-PL" altLang="pl-PL" sz="2200" b="0" dirty="0" err="1">
                <a:solidFill>
                  <a:schemeClr val="accent2">
                    <a:lumMod val="75000"/>
                  </a:schemeClr>
                </a:solidFill>
                <a:latin typeface="Arial" panose="020B0604020202020204" pitchFamily="34" charset="0"/>
              </a:rPr>
              <a:t>Division</a:t>
            </a:r>
            <a:r>
              <a:rPr lang="pl-PL" altLang="pl-PL" sz="2200" b="0" dirty="0">
                <a:solidFill>
                  <a:schemeClr val="accent2">
                    <a:lumMod val="75000"/>
                  </a:schemeClr>
                </a:solidFill>
                <a:latin typeface="Arial" panose="020B0604020202020204" pitchFamily="34" charset="0"/>
              </a:rPr>
              <a:t> of the swing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active</a:t>
            </a:r>
            <a:r>
              <a:rPr lang="pl-PL" altLang="pl-PL" sz="2200" b="0" dirty="0">
                <a:solidFill>
                  <a:schemeClr val="accent2">
                    <a:lumMod val="75000"/>
                  </a:schemeClr>
                </a:solidFill>
                <a:latin typeface="Arial" panose="020B0604020202020204" pitchFamily="34" charset="0"/>
              </a:rPr>
              <a:t> swing,</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passive</a:t>
            </a:r>
            <a:r>
              <a:rPr lang="pl-PL" altLang="pl-PL" sz="2200" b="0" dirty="0">
                <a:solidFill>
                  <a:schemeClr val="accent2">
                    <a:lumMod val="75000"/>
                  </a:schemeClr>
                </a:solidFill>
                <a:latin typeface="Arial" panose="020B0604020202020204" pitchFamily="34" charset="0"/>
              </a:rPr>
              <a:t> swing,</a:t>
            </a:r>
          </a:p>
          <a:p>
            <a:pPr marL="342900" indent="-342900" algn="just" eaLnBrk="1" hangingPunct="1">
              <a:spcBef>
                <a:spcPct val="0"/>
              </a:spcBef>
              <a:buSzPct val="80000"/>
            </a:pPr>
            <a:r>
              <a:rPr lang="pl-PL" altLang="pl-PL" sz="2200" b="0" dirty="0" err="1">
                <a:solidFill>
                  <a:schemeClr val="accent2">
                    <a:lumMod val="75000"/>
                  </a:schemeClr>
                </a:solidFill>
                <a:latin typeface="Arial" panose="020B0604020202020204" pitchFamily="34" charset="0"/>
              </a:rPr>
              <a:t>braking</a:t>
            </a:r>
            <a:r>
              <a:rPr lang="pl-PL" altLang="pl-PL" sz="2200" b="0" dirty="0">
                <a:solidFill>
                  <a:schemeClr val="accent2">
                    <a:lumMod val="75000"/>
                  </a:schemeClr>
                </a:solidFill>
                <a:latin typeface="Arial" panose="020B0604020202020204" pitchFamily="34" charset="0"/>
              </a:rPr>
              <a:t> </a:t>
            </a:r>
            <a:r>
              <a:rPr lang="pl-PL" altLang="pl-PL" sz="2200" b="0" dirty="0" err="1">
                <a:solidFill>
                  <a:schemeClr val="accent2">
                    <a:lumMod val="75000"/>
                  </a:schemeClr>
                </a:solidFill>
                <a:latin typeface="Arial" panose="020B0604020202020204" pitchFamily="34" charset="0"/>
              </a:rPr>
              <a:t>phase</a:t>
            </a:r>
            <a:r>
              <a:rPr lang="pl-PL" altLang="pl-PL" sz="2200" b="0" dirty="0">
                <a:solidFill>
                  <a:schemeClr val="accent2">
                    <a:lumMod val="75000"/>
                  </a:schemeClr>
                </a:solidFill>
                <a:latin typeface="Arial" panose="020B0604020202020204" pitchFamily="34" charset="0"/>
              </a:rPr>
              <a:t>.</a:t>
            </a:r>
          </a:p>
        </p:txBody>
      </p:sp>
      <p:sp>
        <p:nvSpPr>
          <p:cNvPr id="11" name="Prostokąt 10">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spTree>
    <p:extLst>
      <p:ext uri="{BB962C8B-B14F-4D97-AF65-F5344CB8AC3E}">
        <p14:creationId xmlns:p14="http://schemas.microsoft.com/office/powerpoint/2010/main" val="725130513"/>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p:cNvPicPr/>
          <p:nvPr/>
        </p:nvPicPr>
        <p:blipFill>
          <a:blip r:embed="rId3">
            <a:extLst>
              <a:ext uri="{28A0092B-C50C-407E-A947-70E740481C1C}">
                <a14:useLocalDpi xmlns:a14="http://schemas.microsoft.com/office/drawing/2010/main" val="0"/>
              </a:ext>
            </a:extLst>
          </a:blip>
          <a:stretch>
            <a:fillRect/>
          </a:stretch>
        </p:blipFill>
        <p:spPr>
          <a:xfrm>
            <a:off x="899592" y="1196752"/>
            <a:ext cx="7766303" cy="4248472"/>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27">
            <a:extLst>
              <a:ext uri="{FF2B5EF4-FFF2-40B4-BE49-F238E27FC236}">
                <a16:creationId xmlns:a16="http://schemas.microsoft.com/office/drawing/2014/main" id="{3F25C88D-011E-4797-84E8-84C4AC56AD58}"/>
              </a:ext>
            </a:extLst>
          </p:cNvPr>
          <p:cNvSpPr/>
          <p:nvPr/>
        </p:nvSpPr>
        <p:spPr>
          <a:xfrm>
            <a:off x="395536" y="5690290"/>
            <a:ext cx="8352928" cy="360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lvl="1" algn="ctr">
              <a:lnSpc>
                <a:spcPct val="90000"/>
              </a:lnSpc>
              <a:spcAft>
                <a:spcPct val="15000"/>
              </a:spcAft>
              <a:defRPr/>
            </a:pPr>
            <a:r>
              <a:rPr lang="pl-PL" altLang="pl-PL" sz="2200" b="0" dirty="0" err="1">
                <a:solidFill>
                  <a:schemeClr val="accent2">
                    <a:lumMod val="75000"/>
                  </a:schemeClr>
                </a:solidFill>
                <a:latin typeface="Arial" panose="020B0604020202020204" pitchFamily="34" charset="0"/>
                <a:cs typeface="Arial" panose="020B0604020202020204" pitchFamily="34" charset="0"/>
              </a:rPr>
              <a:t>Double-support</a:t>
            </a:r>
            <a:r>
              <a:rPr lang="pl-PL" altLang="pl-PL" sz="2200" b="0" dirty="0">
                <a:solidFill>
                  <a:schemeClr val="accent2">
                    <a:lumMod val="75000"/>
                  </a:schemeClr>
                </a:solidFill>
                <a:latin typeface="Arial" panose="020B0604020202020204" pitchFamily="34" charset="0"/>
                <a:cs typeface="Arial" panose="020B0604020202020204" pitchFamily="34" charset="0"/>
              </a:rPr>
              <a:t> </a:t>
            </a:r>
            <a:r>
              <a:rPr lang="pl-PL" altLang="pl-PL" sz="2200" b="0" dirty="0" err="1">
                <a:solidFill>
                  <a:schemeClr val="accent2">
                    <a:lumMod val="75000"/>
                  </a:schemeClr>
                </a:solidFill>
                <a:latin typeface="Arial" panose="020B0604020202020204" pitchFamily="34" charset="0"/>
                <a:cs typeface="Arial" panose="020B0604020202020204" pitchFamily="34" charset="0"/>
              </a:rPr>
              <a:t>phase</a:t>
            </a:r>
            <a:r>
              <a:rPr lang="pl-PL" altLang="pl-PL" sz="2200" b="0" dirty="0">
                <a:solidFill>
                  <a:schemeClr val="accent2">
                    <a:lumMod val="75000"/>
                  </a:schemeClr>
                </a:solidFill>
                <a:latin typeface="Arial" panose="020B0604020202020204" pitchFamily="34" charset="0"/>
                <a:cs typeface="Arial" panose="020B0604020202020204" pitchFamily="34" charset="0"/>
              </a:rPr>
              <a:t> </a:t>
            </a:r>
            <a:r>
              <a:rPr lang="pl-PL" altLang="pl-PL" sz="2200" b="0" dirty="0" err="1">
                <a:solidFill>
                  <a:schemeClr val="accent2">
                    <a:lumMod val="75000"/>
                  </a:schemeClr>
                </a:solidFill>
                <a:latin typeface="Arial" panose="020B0604020202020204" pitchFamily="34" charset="0"/>
                <a:cs typeface="Arial" panose="020B0604020202020204" pitchFamily="34" charset="0"/>
              </a:rPr>
              <a:t>lasts</a:t>
            </a:r>
            <a:r>
              <a:rPr lang="pl-PL" altLang="pl-PL" sz="2200" b="0" dirty="0">
                <a:solidFill>
                  <a:schemeClr val="accent2">
                    <a:lumMod val="75000"/>
                  </a:schemeClr>
                </a:solidFill>
                <a:latin typeface="Arial" panose="020B0604020202020204" pitchFamily="34" charset="0"/>
                <a:cs typeface="Arial" panose="020B0604020202020204" pitchFamily="34" charset="0"/>
              </a:rPr>
              <a:t> 10-12% of the </a:t>
            </a:r>
            <a:r>
              <a:rPr lang="pl-PL" altLang="pl-PL" sz="2200" b="0" dirty="0" err="1">
                <a:solidFill>
                  <a:schemeClr val="accent2">
                    <a:lumMod val="75000"/>
                  </a:schemeClr>
                </a:solidFill>
                <a:latin typeface="Arial" panose="020B0604020202020204" pitchFamily="34" charset="0"/>
                <a:cs typeface="Arial" panose="020B0604020202020204" pitchFamily="34" charset="0"/>
              </a:rPr>
              <a:t>gait</a:t>
            </a:r>
            <a:r>
              <a:rPr lang="pl-PL" altLang="pl-PL" sz="2200" b="0" dirty="0">
                <a:solidFill>
                  <a:schemeClr val="accent2">
                    <a:lumMod val="75000"/>
                  </a:schemeClr>
                </a:solidFill>
                <a:latin typeface="Arial" panose="020B0604020202020204" pitchFamily="34" charset="0"/>
                <a:cs typeface="Arial" panose="020B0604020202020204" pitchFamily="34" charset="0"/>
              </a:rPr>
              <a:t> </a:t>
            </a:r>
            <a:r>
              <a:rPr lang="pl-PL" altLang="pl-PL" sz="2200" b="0" dirty="0" err="1">
                <a:solidFill>
                  <a:schemeClr val="accent2">
                    <a:lumMod val="75000"/>
                  </a:schemeClr>
                </a:solidFill>
                <a:latin typeface="Arial" panose="020B0604020202020204" pitchFamily="34" charset="0"/>
                <a:cs typeface="Arial" panose="020B0604020202020204" pitchFamily="34" charset="0"/>
              </a:rPr>
              <a:t>cycle</a:t>
            </a:r>
            <a:endParaRPr lang="pl-PL" altLang="pl-PL" sz="2200" b="0" dirty="0">
              <a:solidFill>
                <a:schemeClr val="accent2">
                  <a:lumMod val="75000"/>
                </a:schemeClr>
              </a:solidFill>
              <a:latin typeface="Arial" panose="020B0604020202020204" pitchFamily="34" charset="0"/>
              <a:cs typeface="Arial" panose="020B0604020202020204" pitchFamily="34" charset="0"/>
            </a:endParaRPr>
          </a:p>
        </p:txBody>
      </p:sp>
      <p:sp>
        <p:nvSpPr>
          <p:cNvPr id="2" name="Owal 1">
            <a:extLst>
              <a:ext uri="{FF2B5EF4-FFF2-40B4-BE49-F238E27FC236}">
                <a16:creationId xmlns:a16="http://schemas.microsoft.com/office/drawing/2014/main" id="{7D94E3C1-1BDC-410F-9B97-221DC4232ABA}"/>
              </a:ext>
            </a:extLst>
          </p:cNvPr>
          <p:cNvSpPr/>
          <p:nvPr/>
        </p:nvSpPr>
        <p:spPr bwMode="auto">
          <a:xfrm>
            <a:off x="4572000" y="2708920"/>
            <a:ext cx="1368152" cy="2016224"/>
          </a:xfrm>
          <a:prstGeom prst="ellipse">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4" name="Owal 3">
            <a:extLst>
              <a:ext uri="{FF2B5EF4-FFF2-40B4-BE49-F238E27FC236}">
                <a16:creationId xmlns:a16="http://schemas.microsoft.com/office/drawing/2014/main" id="{00C04AF1-D472-493A-8962-52C2FA1F7A50}"/>
              </a:ext>
            </a:extLst>
          </p:cNvPr>
          <p:cNvSpPr/>
          <p:nvPr/>
        </p:nvSpPr>
        <p:spPr bwMode="auto">
          <a:xfrm>
            <a:off x="4355976" y="2492896"/>
            <a:ext cx="1800200" cy="3161552"/>
          </a:xfrm>
          <a:prstGeom prst="ellipse">
            <a:avLst/>
          </a:prstGeom>
          <a:noFill/>
          <a:ln w="38100" cap="flat" cmpd="sng" algn="ctr">
            <a:solidFill>
              <a:srgbClr val="FF33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13" name="Prostokąt 12">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spTree>
    <p:extLst>
      <p:ext uri="{BB962C8B-B14F-4D97-AF65-F5344CB8AC3E}">
        <p14:creationId xmlns:p14="http://schemas.microsoft.com/office/powerpoint/2010/main" val="2573419661"/>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CONTENTS</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62185" y="1370385"/>
            <a:ext cx="8419629" cy="4832092"/>
          </a:xfrm>
          <a:prstGeom prst="rect">
            <a:avLst/>
          </a:prstGeom>
          <a:noFill/>
        </p:spPr>
        <p:txBody>
          <a:bodyPr wrap="square">
            <a:spAutoFit/>
          </a:bodyPr>
          <a:lstStyle/>
          <a:p>
            <a:pPr marL="342900" indent="-342900">
              <a:buFont typeface="Arial" panose="020B0604020202020204" pitchFamily="34" charset="0"/>
              <a:buChar char="•"/>
              <a:defRPr/>
            </a:pPr>
            <a:r>
              <a:rPr lang="pl-PL" sz="2200" b="0" dirty="0" err="1">
                <a:solidFill>
                  <a:schemeClr val="accent2">
                    <a:lumMod val="75000"/>
                  </a:schemeClr>
                </a:solidFill>
              </a:rPr>
              <a:t>Objectives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Outline</a:t>
            </a:r>
            <a:r>
              <a:rPr lang="pl-PL" sz="2200" b="0" dirty="0">
                <a:solidFill>
                  <a:schemeClr val="accent2">
                    <a:lumMod val="75000"/>
                  </a:schemeClr>
                </a:solidFill>
              </a:rPr>
              <a:t> of the </a:t>
            </a:r>
            <a:r>
              <a:rPr lang="pl-PL" sz="2200" b="0" dirty="0" err="1">
                <a:solidFill>
                  <a:schemeClr val="accent2">
                    <a:lumMod val="75000"/>
                  </a:schemeClr>
                </a:solidFill>
              </a:rPr>
              <a:t>history</a:t>
            </a:r>
            <a:r>
              <a:rPr lang="pl-PL" sz="2200" b="0" dirty="0">
                <a:solidFill>
                  <a:schemeClr val="accent2">
                    <a:lumMod val="75000"/>
                  </a:schemeClr>
                </a:solidFill>
              </a:rPr>
              <a:t> of </a:t>
            </a:r>
            <a:r>
              <a:rPr lang="pl-PL" sz="2200" b="0" dirty="0" err="1">
                <a:solidFill>
                  <a:schemeClr val="accent2">
                    <a:lumMod val="75000"/>
                  </a:schemeClr>
                </a:solidFill>
              </a:rPr>
              <a:t>biomechanical</a:t>
            </a:r>
            <a:r>
              <a:rPr lang="pl-PL" sz="2200" b="0" dirty="0">
                <a:solidFill>
                  <a:schemeClr val="accent2">
                    <a:lumMod val="75000"/>
                  </a:schemeClr>
                </a:solidFill>
              </a:rPr>
              <a:t> </a:t>
            </a:r>
            <a:r>
              <a:rPr lang="pl-PL" sz="2200" b="0" dirty="0" err="1">
                <a:solidFill>
                  <a:schemeClr val="accent2">
                    <a:lumMod val="75000"/>
                  </a:schemeClr>
                </a:solidFill>
              </a:rPr>
              <a:t>gait</a:t>
            </a:r>
            <a:r>
              <a:rPr lang="pl-PL" sz="2200" b="0" dirty="0">
                <a:solidFill>
                  <a:schemeClr val="accent2">
                    <a:lumMod val="75000"/>
                  </a:schemeClr>
                </a:solidFill>
              </a:rPr>
              <a:t> </a:t>
            </a:r>
            <a:r>
              <a:rPr lang="pl-PL" sz="2200" b="0" dirty="0" err="1">
                <a:solidFill>
                  <a:schemeClr val="accent2">
                    <a:lumMod val="75000"/>
                  </a:schemeClr>
                </a:solidFill>
              </a:rPr>
              <a:t>analysis</a:t>
            </a:r>
            <a:endParaRPr lang="en-US"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Normal</a:t>
            </a:r>
            <a:r>
              <a:rPr lang="pl-PL" sz="2200" b="0" dirty="0">
                <a:solidFill>
                  <a:schemeClr val="accent2">
                    <a:lumMod val="75000"/>
                  </a:schemeClr>
                </a:solidFill>
              </a:rPr>
              <a:t> </a:t>
            </a:r>
            <a:r>
              <a:rPr lang="pl-PL" sz="2200" b="0" dirty="0" err="1">
                <a:solidFill>
                  <a:schemeClr val="accent2">
                    <a:lumMod val="75000"/>
                  </a:schemeClr>
                </a:solidFill>
              </a:rPr>
              <a:t>gait</a:t>
            </a:r>
            <a:r>
              <a:rPr lang="pl-PL" sz="2200" b="0" dirty="0">
                <a:solidFill>
                  <a:schemeClr val="accent2">
                    <a:lumMod val="75000"/>
                  </a:schemeClr>
                </a:solidFill>
              </a:rPr>
              <a:t> – </a:t>
            </a:r>
            <a:r>
              <a:rPr lang="pl-PL" sz="2200" b="0" dirty="0" err="1">
                <a:solidFill>
                  <a:schemeClr val="accent2">
                    <a:lumMod val="75000"/>
                  </a:schemeClr>
                </a:solidFill>
              </a:rPr>
              <a:t>basic</a:t>
            </a:r>
            <a:r>
              <a:rPr lang="pl-PL" sz="2200" b="0" dirty="0">
                <a:solidFill>
                  <a:schemeClr val="accent2">
                    <a:lumMod val="75000"/>
                  </a:schemeClr>
                </a:solidFill>
              </a:rPr>
              <a:t> </a:t>
            </a:r>
            <a:r>
              <a:rPr lang="pl-PL" sz="2200" b="0" dirty="0" err="1">
                <a:solidFill>
                  <a:schemeClr val="accent2">
                    <a:lumMod val="75000"/>
                  </a:schemeClr>
                </a:solidFill>
              </a:rPr>
              <a:t>definitions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Description</a:t>
            </a:r>
            <a:r>
              <a:rPr lang="pl-PL" sz="2200" b="0" dirty="0">
                <a:solidFill>
                  <a:schemeClr val="accent2">
                    <a:lumMod val="75000"/>
                  </a:schemeClr>
                </a:solidFill>
              </a:rPr>
              <a:t> of the </a:t>
            </a:r>
            <a:r>
              <a:rPr lang="pl-PL" sz="2200" b="0" dirty="0" err="1">
                <a:solidFill>
                  <a:schemeClr val="accent2">
                    <a:lumMod val="75000"/>
                  </a:schemeClr>
                </a:solidFill>
              </a:rPr>
              <a:t>normal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Atributes</a:t>
            </a:r>
            <a:r>
              <a:rPr lang="pl-PL" sz="2200" b="0" dirty="0">
                <a:solidFill>
                  <a:schemeClr val="accent2">
                    <a:lumMod val="75000"/>
                  </a:schemeClr>
                </a:solidFill>
              </a:rPr>
              <a:t> and </a:t>
            </a:r>
            <a:r>
              <a:rPr lang="pl-PL" sz="2200" b="0" dirty="0" err="1">
                <a:solidFill>
                  <a:schemeClr val="accent2">
                    <a:lumMod val="75000"/>
                  </a:schemeClr>
                </a:solidFill>
              </a:rPr>
              <a:t>determinants</a:t>
            </a:r>
            <a:r>
              <a:rPr lang="pl-PL" sz="2200" b="0" dirty="0">
                <a:solidFill>
                  <a:schemeClr val="accent2">
                    <a:lumMod val="75000"/>
                  </a:schemeClr>
                </a:solidFill>
              </a:rPr>
              <a:t> of </a:t>
            </a:r>
            <a:r>
              <a:rPr lang="pl-PL" sz="2200" b="0" dirty="0" err="1">
                <a:solidFill>
                  <a:schemeClr val="accent2">
                    <a:lumMod val="75000"/>
                  </a:schemeClr>
                </a:solidFill>
              </a:rPr>
              <a:t>normal</a:t>
            </a:r>
            <a:r>
              <a:rPr lang="pl-PL" sz="2200" b="0" dirty="0">
                <a:solidFill>
                  <a:schemeClr val="accent2">
                    <a:lumMod val="75000"/>
                  </a:schemeClr>
                </a:solidFill>
              </a:rPr>
              <a:t>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a:solidFill>
                  <a:schemeClr val="accent2">
                    <a:lumMod val="75000"/>
                  </a:schemeClr>
                </a:solidFill>
              </a:rPr>
              <a:t>Time-</a:t>
            </a:r>
            <a:r>
              <a:rPr lang="pl-PL" sz="2200" b="0" dirty="0" err="1">
                <a:solidFill>
                  <a:schemeClr val="accent2">
                    <a:lumMod val="75000"/>
                  </a:schemeClr>
                </a:solidFill>
              </a:rPr>
              <a:t>space</a:t>
            </a:r>
            <a:r>
              <a:rPr lang="pl-PL" sz="2200" b="0" dirty="0">
                <a:solidFill>
                  <a:schemeClr val="accent2">
                    <a:lumMod val="75000"/>
                  </a:schemeClr>
                </a:solidFill>
              </a:rPr>
              <a:t> </a:t>
            </a:r>
            <a:r>
              <a:rPr lang="pl-PL" sz="2200" b="0" dirty="0" err="1">
                <a:solidFill>
                  <a:schemeClr val="accent2">
                    <a:lumMod val="75000"/>
                  </a:schemeClr>
                </a:solidFill>
              </a:rPr>
              <a:t>parameters</a:t>
            </a:r>
            <a:r>
              <a:rPr lang="pl-PL" sz="2200" b="0" dirty="0">
                <a:solidFill>
                  <a:schemeClr val="accent2">
                    <a:lumMod val="75000"/>
                  </a:schemeClr>
                </a:solidFill>
              </a:rPr>
              <a:t> </a:t>
            </a:r>
            <a:r>
              <a:rPr lang="pl-PL" sz="2200" b="0" dirty="0" err="1">
                <a:solidFill>
                  <a:schemeClr val="accent2">
                    <a:lumMod val="75000"/>
                  </a:schemeClr>
                </a:solidFill>
              </a:rPr>
              <a:t>describing</a:t>
            </a:r>
            <a:r>
              <a:rPr lang="pl-PL" sz="2200" b="0" dirty="0">
                <a:solidFill>
                  <a:schemeClr val="accent2">
                    <a:lumMod val="75000"/>
                  </a:schemeClr>
                </a:solidFill>
              </a:rPr>
              <a:t> </a:t>
            </a:r>
            <a:r>
              <a:rPr lang="pl-PL" sz="2200" b="0" dirty="0" err="1">
                <a:solidFill>
                  <a:schemeClr val="accent2">
                    <a:lumMod val="75000"/>
                  </a:schemeClr>
                </a:solidFill>
              </a:rPr>
              <a:t>gait</a:t>
            </a:r>
            <a:r>
              <a:rPr lang="pl-PL" sz="2200" b="0" dirty="0">
                <a:solidFill>
                  <a:schemeClr val="accent2">
                    <a:lumMod val="75000"/>
                  </a:schemeClr>
                </a:solidFill>
              </a:rPr>
              <a:t> </a:t>
            </a:r>
            <a:r>
              <a:rPr lang="pl-PL" sz="2200" b="0" dirty="0" err="1">
                <a:solidFill>
                  <a:schemeClr val="accent2">
                    <a:lumMod val="75000"/>
                  </a:schemeClr>
                </a:solidFill>
              </a:rPr>
              <a:t>biomechanics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Kinematic</a:t>
            </a:r>
            <a:r>
              <a:rPr lang="pl-PL" sz="2200" b="0" dirty="0">
                <a:solidFill>
                  <a:schemeClr val="accent2">
                    <a:lumMod val="75000"/>
                  </a:schemeClr>
                </a:solidFill>
              </a:rPr>
              <a:t> </a:t>
            </a:r>
            <a:r>
              <a:rPr lang="pl-PL" sz="2200" b="0" dirty="0" err="1">
                <a:solidFill>
                  <a:schemeClr val="accent2">
                    <a:lumMod val="75000"/>
                  </a:schemeClr>
                </a:solidFill>
              </a:rPr>
              <a:t>quantities</a:t>
            </a:r>
            <a:r>
              <a:rPr lang="pl-PL" sz="2200" b="0" dirty="0">
                <a:solidFill>
                  <a:schemeClr val="accent2">
                    <a:lumMod val="75000"/>
                  </a:schemeClr>
                </a:solidFill>
              </a:rPr>
              <a:t> </a:t>
            </a:r>
            <a:r>
              <a:rPr lang="pl-PL" sz="2200" b="0" dirty="0" err="1">
                <a:solidFill>
                  <a:schemeClr val="accent2">
                    <a:lumMod val="75000"/>
                  </a:schemeClr>
                </a:solidFill>
              </a:rPr>
              <a:t>describing</a:t>
            </a:r>
            <a:r>
              <a:rPr lang="pl-PL" sz="2200" b="0" dirty="0">
                <a:solidFill>
                  <a:schemeClr val="accent2">
                    <a:lumMod val="75000"/>
                  </a:schemeClr>
                </a:solidFill>
              </a:rPr>
              <a:t> </a:t>
            </a:r>
            <a:r>
              <a:rPr lang="pl-PL" sz="2200" b="0" dirty="0" err="1">
                <a:solidFill>
                  <a:schemeClr val="accent2">
                    <a:lumMod val="75000"/>
                  </a:schemeClr>
                </a:solidFill>
              </a:rPr>
              <a:t>gait</a:t>
            </a:r>
            <a:r>
              <a:rPr lang="pl-PL" sz="2200" b="0" dirty="0">
                <a:solidFill>
                  <a:schemeClr val="accent2">
                    <a:lumMod val="75000"/>
                  </a:schemeClr>
                </a:solidFill>
              </a:rPr>
              <a:t> </a:t>
            </a:r>
            <a:r>
              <a:rPr lang="pl-PL" sz="2200" b="0" dirty="0" err="1">
                <a:solidFill>
                  <a:schemeClr val="accent2">
                    <a:lumMod val="75000"/>
                  </a:schemeClr>
                </a:solidFill>
              </a:rPr>
              <a:t>biomechanics</a:t>
            </a:r>
            <a:r>
              <a:rPr lang="pl-PL" sz="2200" b="0" dirty="0">
                <a:solidFill>
                  <a:schemeClr val="accent2">
                    <a:lumMod val="75000"/>
                  </a:schemeClr>
                </a:solidFill>
              </a:rPr>
              <a:t> – joint </a:t>
            </a:r>
            <a:r>
              <a:rPr lang="pl-PL" sz="2200" b="0" dirty="0" err="1">
                <a:solidFill>
                  <a:schemeClr val="accent2">
                    <a:lumMod val="75000"/>
                  </a:schemeClr>
                </a:solidFill>
              </a:rPr>
              <a:t>angles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Dynamic</a:t>
            </a:r>
            <a:r>
              <a:rPr lang="pl-PL" sz="2200" b="0" dirty="0">
                <a:solidFill>
                  <a:schemeClr val="accent2">
                    <a:lumMod val="75000"/>
                  </a:schemeClr>
                </a:solidFill>
              </a:rPr>
              <a:t> </a:t>
            </a:r>
            <a:r>
              <a:rPr lang="pl-PL" sz="2200" b="0" dirty="0" err="1">
                <a:solidFill>
                  <a:schemeClr val="accent2">
                    <a:lumMod val="75000"/>
                  </a:schemeClr>
                </a:solidFill>
              </a:rPr>
              <a:t>quantities</a:t>
            </a:r>
            <a:r>
              <a:rPr lang="pl-PL" sz="2200" b="0" dirty="0">
                <a:solidFill>
                  <a:schemeClr val="accent2">
                    <a:lumMod val="75000"/>
                  </a:schemeClr>
                </a:solidFill>
              </a:rPr>
              <a:t> </a:t>
            </a:r>
            <a:r>
              <a:rPr lang="pl-PL" sz="2200" b="0" dirty="0" err="1">
                <a:solidFill>
                  <a:schemeClr val="accent2">
                    <a:lumMod val="75000"/>
                  </a:schemeClr>
                </a:solidFill>
              </a:rPr>
              <a:t>describing</a:t>
            </a:r>
            <a:r>
              <a:rPr lang="pl-PL" sz="2200" b="0" dirty="0">
                <a:solidFill>
                  <a:schemeClr val="accent2">
                    <a:lumMod val="75000"/>
                  </a:schemeClr>
                </a:solidFill>
              </a:rPr>
              <a:t> </a:t>
            </a:r>
            <a:r>
              <a:rPr lang="pl-PL" sz="2200" b="0" dirty="0" err="1">
                <a:solidFill>
                  <a:schemeClr val="accent2">
                    <a:lumMod val="75000"/>
                  </a:schemeClr>
                </a:solidFill>
              </a:rPr>
              <a:t>biomechanics</a:t>
            </a:r>
            <a:r>
              <a:rPr lang="pl-PL" sz="2200" b="0" dirty="0">
                <a:solidFill>
                  <a:schemeClr val="accent2">
                    <a:lumMod val="75000"/>
                  </a:schemeClr>
                </a:solidFill>
              </a:rPr>
              <a:t> of </a:t>
            </a:r>
            <a:r>
              <a:rPr lang="pl-PL" sz="2200" b="0" dirty="0" err="1">
                <a:solidFill>
                  <a:schemeClr val="accent2">
                    <a:lumMod val="75000"/>
                  </a:schemeClr>
                </a:solidFill>
              </a:rPr>
              <a:t>gait</a:t>
            </a:r>
            <a:r>
              <a:rPr lang="pl-PL" sz="2200" b="0" dirty="0">
                <a:solidFill>
                  <a:schemeClr val="accent2">
                    <a:lumMod val="75000"/>
                  </a:schemeClr>
                </a:solidFill>
              </a:rPr>
              <a:t> – </a:t>
            </a:r>
            <a:r>
              <a:rPr lang="pl-PL" sz="2200" b="0" dirty="0" err="1">
                <a:solidFill>
                  <a:schemeClr val="accent2">
                    <a:lumMod val="75000"/>
                  </a:schemeClr>
                </a:solidFill>
              </a:rPr>
              <a:t>groun</a:t>
            </a:r>
            <a:r>
              <a:rPr lang="pl-PL" sz="2200" b="0" dirty="0">
                <a:solidFill>
                  <a:schemeClr val="accent2">
                    <a:lumMod val="75000"/>
                  </a:schemeClr>
                </a:solidFill>
              </a:rPr>
              <a:t> </a:t>
            </a:r>
            <a:r>
              <a:rPr lang="pl-PL" sz="2200" b="0" dirty="0" err="1">
                <a:solidFill>
                  <a:schemeClr val="accent2">
                    <a:lumMod val="75000"/>
                  </a:schemeClr>
                </a:solidFill>
              </a:rPr>
              <a:t>reactions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Other</a:t>
            </a:r>
            <a:r>
              <a:rPr lang="pl-PL" sz="2200" b="0" dirty="0">
                <a:solidFill>
                  <a:schemeClr val="accent2">
                    <a:lumMod val="75000"/>
                  </a:schemeClr>
                </a:solidFill>
              </a:rPr>
              <a:t> </a:t>
            </a:r>
            <a:r>
              <a:rPr lang="pl-PL" sz="2200" b="0" dirty="0" err="1">
                <a:solidFill>
                  <a:schemeClr val="accent2">
                    <a:lumMod val="75000"/>
                  </a:schemeClr>
                </a:solidFill>
              </a:rPr>
              <a:t>dynamic</a:t>
            </a:r>
            <a:r>
              <a:rPr lang="pl-PL" sz="2200" b="0" dirty="0">
                <a:solidFill>
                  <a:schemeClr val="accent2">
                    <a:lumMod val="75000"/>
                  </a:schemeClr>
                </a:solidFill>
              </a:rPr>
              <a:t> </a:t>
            </a:r>
            <a:r>
              <a:rPr lang="pl-PL" sz="2200" b="0" dirty="0" err="1">
                <a:solidFill>
                  <a:schemeClr val="accent2">
                    <a:lumMod val="75000"/>
                  </a:schemeClr>
                </a:solidFill>
              </a:rPr>
              <a:t>quantities</a:t>
            </a:r>
            <a:r>
              <a:rPr lang="pl-PL" sz="2200" b="0" dirty="0">
                <a:solidFill>
                  <a:schemeClr val="accent2">
                    <a:lumMod val="75000"/>
                  </a:schemeClr>
                </a:solidFill>
              </a:rPr>
              <a:t> </a:t>
            </a:r>
            <a:r>
              <a:rPr lang="pl-PL" sz="2200" b="0" dirty="0" err="1">
                <a:solidFill>
                  <a:schemeClr val="accent2">
                    <a:lumMod val="75000"/>
                  </a:schemeClr>
                </a:solidFill>
              </a:rPr>
              <a:t>describing</a:t>
            </a:r>
            <a:r>
              <a:rPr lang="pl-PL" sz="2200" b="0" dirty="0">
                <a:solidFill>
                  <a:schemeClr val="accent2">
                    <a:lumMod val="75000"/>
                  </a:schemeClr>
                </a:solidFill>
              </a:rPr>
              <a:t> </a:t>
            </a:r>
            <a:r>
              <a:rPr lang="pl-PL" sz="2200" b="0" dirty="0" err="1">
                <a:solidFill>
                  <a:schemeClr val="accent2">
                    <a:lumMod val="75000"/>
                  </a:schemeClr>
                </a:solidFill>
              </a:rPr>
              <a:t>biomechanics</a:t>
            </a:r>
            <a:r>
              <a:rPr lang="pl-PL" sz="2200" b="0" dirty="0">
                <a:solidFill>
                  <a:schemeClr val="accent2">
                    <a:lumMod val="75000"/>
                  </a:schemeClr>
                </a:solidFill>
              </a:rPr>
              <a:t> of </a:t>
            </a:r>
            <a:r>
              <a:rPr lang="pl-PL" sz="2200" b="0" dirty="0" err="1">
                <a:solidFill>
                  <a:schemeClr val="accent2">
                    <a:lumMod val="75000"/>
                  </a:schemeClr>
                </a:solidFill>
              </a:rPr>
              <a:t>gait</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Muscle</a:t>
            </a:r>
            <a:r>
              <a:rPr lang="pl-PL" sz="2200" b="0" dirty="0">
                <a:solidFill>
                  <a:schemeClr val="accent2">
                    <a:lumMod val="75000"/>
                  </a:schemeClr>
                </a:solidFill>
              </a:rPr>
              <a:t> </a:t>
            </a:r>
            <a:r>
              <a:rPr lang="pl-PL" sz="2200" b="0" dirty="0" err="1">
                <a:solidFill>
                  <a:schemeClr val="accent2">
                    <a:lumMod val="75000"/>
                  </a:schemeClr>
                </a:solidFill>
              </a:rPr>
              <a:t>work</a:t>
            </a:r>
            <a:r>
              <a:rPr lang="pl-PL" sz="2200" b="0" dirty="0">
                <a:solidFill>
                  <a:schemeClr val="accent2">
                    <a:lumMod val="75000"/>
                  </a:schemeClr>
                </a:solidFill>
              </a:rPr>
              <a:t> </a:t>
            </a:r>
            <a:r>
              <a:rPr lang="pl-PL" sz="2200" b="0" dirty="0" err="1">
                <a:solidFill>
                  <a:schemeClr val="accent2">
                    <a:lumMod val="75000"/>
                  </a:schemeClr>
                </a:solidFill>
              </a:rPr>
              <a:t>during</a:t>
            </a:r>
            <a:r>
              <a:rPr lang="pl-PL" sz="2200" b="0" dirty="0">
                <a:solidFill>
                  <a:schemeClr val="accent2">
                    <a:lumMod val="75000"/>
                  </a:schemeClr>
                </a:solidFill>
              </a:rPr>
              <a:t> </a:t>
            </a:r>
            <a:r>
              <a:rPr lang="pl-PL" sz="2200" b="0" dirty="0" err="1">
                <a:solidFill>
                  <a:schemeClr val="accent2">
                    <a:lumMod val="75000"/>
                  </a:schemeClr>
                </a:solidFill>
              </a:rPr>
              <a:t>walking</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Key</a:t>
            </a:r>
            <a:r>
              <a:rPr lang="pl-PL" sz="2200" b="0" dirty="0">
                <a:solidFill>
                  <a:schemeClr val="accent2">
                    <a:lumMod val="75000"/>
                  </a:schemeClr>
                </a:solidFill>
              </a:rPr>
              <a:t> </a:t>
            </a:r>
            <a:r>
              <a:rPr lang="pl-PL" sz="2200" b="0" dirty="0" err="1">
                <a:solidFill>
                  <a:schemeClr val="accent2">
                    <a:lumMod val="75000"/>
                  </a:schemeClr>
                </a:solidFill>
              </a:rPr>
              <a:t>ideas</a:t>
            </a:r>
            <a:endParaRPr lang="pl-PL" sz="2200" b="0" dirty="0">
              <a:solidFill>
                <a:schemeClr val="accent2">
                  <a:lumMod val="75000"/>
                </a:schemeClr>
              </a:solidFill>
            </a:endParaRPr>
          </a:p>
          <a:p>
            <a:pPr marL="342900" indent="-342900">
              <a:buFont typeface="Arial" panose="020B0604020202020204" pitchFamily="34" charset="0"/>
              <a:buChar char="•"/>
              <a:defRPr/>
            </a:pPr>
            <a:r>
              <a:rPr lang="pl-PL" sz="2200" b="0" dirty="0" err="1">
                <a:solidFill>
                  <a:schemeClr val="accent2">
                    <a:lumMod val="75000"/>
                  </a:schemeClr>
                </a:solidFill>
              </a:rPr>
              <a:t>Bibliography</a:t>
            </a:r>
            <a:endParaRPr lang="en-US" sz="28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9582" y="1484784"/>
            <a:ext cx="8626475" cy="429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pl-PL" sz="2200" dirty="0" err="1">
                <a:solidFill>
                  <a:schemeClr val="accent2">
                    <a:lumMod val="75000"/>
                  </a:schemeClr>
                </a:solidFill>
                <a:latin typeface="Arial" panose="020B0604020202020204" pitchFamily="34" charset="0"/>
              </a:rPr>
              <a:t>cadence</a:t>
            </a:r>
            <a:r>
              <a:rPr lang="pl-PL" sz="2200" b="0" dirty="0">
                <a:solidFill>
                  <a:schemeClr val="accent2">
                    <a:lumMod val="75000"/>
                  </a:schemeClr>
                </a:solidFill>
                <a:latin typeface="Arial" panose="020B0604020202020204" pitchFamily="34" charset="0"/>
              </a:rPr>
              <a:t> – </a:t>
            </a:r>
            <a:r>
              <a:rPr lang="en-GB" sz="2200" b="0" dirty="0">
                <a:solidFill>
                  <a:schemeClr val="accent2">
                    <a:lumMod val="75000"/>
                  </a:schemeClr>
                </a:solidFill>
                <a:latin typeface="Arial" panose="020B0604020202020204" pitchFamily="34" charset="0"/>
              </a:rPr>
              <a:t>this is the number of steps taken in one minute. Studies have shown that the natural rhythm of locomotion in women is on average 122 steps per minute, while for men 116 steps per minute,</a:t>
            </a:r>
            <a:br>
              <a:rPr lang="pl-PL" sz="2200" b="0" dirty="0">
                <a:solidFill>
                  <a:schemeClr val="accent2">
                    <a:lumMod val="75000"/>
                  </a:schemeClr>
                </a:solidFill>
                <a:latin typeface="Arial" panose="020B0604020202020204" pitchFamily="34" charset="0"/>
              </a:rPr>
            </a:br>
            <a:endParaRPr lang="pl-PL" sz="2200" b="0" dirty="0">
              <a:solidFill>
                <a:schemeClr val="accent2">
                  <a:lumMod val="75000"/>
                </a:schemeClr>
              </a:solidFill>
              <a:latin typeface="Arial" panose="020B0604020202020204" pitchFamily="34" charset="0"/>
            </a:endParaRPr>
          </a:p>
          <a:p>
            <a:pPr>
              <a:buNone/>
            </a:pPr>
            <a:r>
              <a:rPr lang="pl-PL" sz="2200" dirty="0" err="1">
                <a:solidFill>
                  <a:schemeClr val="accent2">
                    <a:lumMod val="75000"/>
                  </a:schemeClr>
                </a:solidFill>
                <a:latin typeface="Arial" panose="020B0604020202020204" pitchFamily="34" charset="0"/>
              </a:rPr>
              <a:t>stride</a:t>
            </a:r>
            <a:r>
              <a:rPr lang="pl-PL" sz="2200" dirty="0">
                <a:solidFill>
                  <a:schemeClr val="accent2">
                    <a:lumMod val="75000"/>
                  </a:schemeClr>
                </a:solidFill>
                <a:latin typeface="Arial" panose="020B0604020202020204" pitchFamily="34" charset="0"/>
              </a:rPr>
              <a:t> </a:t>
            </a:r>
            <a:r>
              <a:rPr lang="pl-PL" sz="2200" dirty="0" err="1">
                <a:solidFill>
                  <a:schemeClr val="accent2">
                    <a:lumMod val="75000"/>
                  </a:schemeClr>
                </a:solidFill>
                <a:latin typeface="Arial" panose="020B0604020202020204" pitchFamily="34" charset="0"/>
              </a:rPr>
              <a:t>length</a:t>
            </a:r>
            <a:r>
              <a:rPr lang="pl-PL" sz="2200" dirty="0">
                <a:solidFill>
                  <a:schemeClr val="accent2">
                    <a:lumMod val="75000"/>
                  </a:schemeClr>
                </a:solidFill>
                <a:latin typeface="Arial" panose="020B0604020202020204" pitchFamily="34" charset="0"/>
              </a:rPr>
              <a:t> </a:t>
            </a:r>
            <a:r>
              <a:rPr lang="pl-PL" sz="2200" b="0" dirty="0">
                <a:solidFill>
                  <a:schemeClr val="accent2">
                    <a:lumMod val="75000"/>
                  </a:schemeClr>
                </a:solidFill>
                <a:latin typeface="Arial" panose="020B0604020202020204" pitchFamily="34" charset="0"/>
              </a:rPr>
              <a:t>– </a:t>
            </a:r>
            <a:r>
              <a:rPr lang="en-GB" sz="2200" b="0" dirty="0">
                <a:solidFill>
                  <a:schemeClr val="accent2">
                    <a:lumMod val="75000"/>
                  </a:schemeClr>
                </a:solidFill>
                <a:latin typeface="Arial" panose="020B0604020202020204" pitchFamily="34" charset="0"/>
              </a:rPr>
              <a:t>this is the distance between successive, same support points of the same limb, for example the points at which a given limb started the support phase or ended the swing phase</a:t>
            </a:r>
            <a:r>
              <a:rPr lang="pl-PL" sz="2200" b="0" dirty="0">
                <a:solidFill>
                  <a:schemeClr val="accent2">
                    <a:lumMod val="75000"/>
                  </a:schemeClr>
                </a:solidFill>
                <a:latin typeface="Arial" panose="020B0604020202020204" pitchFamily="34" charset="0"/>
              </a:rPr>
              <a:t>,</a:t>
            </a:r>
            <a:br>
              <a:rPr lang="pl-PL" sz="2200" b="0" dirty="0">
                <a:solidFill>
                  <a:schemeClr val="accent2">
                    <a:lumMod val="75000"/>
                  </a:schemeClr>
                </a:solidFill>
                <a:latin typeface="Arial" panose="020B0604020202020204" pitchFamily="34" charset="0"/>
              </a:rPr>
            </a:br>
            <a:endParaRPr lang="pl-PL" sz="2200" b="0" dirty="0">
              <a:solidFill>
                <a:schemeClr val="accent2">
                  <a:lumMod val="75000"/>
                </a:schemeClr>
              </a:solidFill>
              <a:latin typeface="Arial" panose="020B0604020202020204" pitchFamily="34" charset="0"/>
            </a:endParaRPr>
          </a:p>
          <a:p>
            <a:pPr>
              <a:buNone/>
            </a:pPr>
            <a:r>
              <a:rPr lang="pl-PL" sz="2200" dirty="0">
                <a:solidFill>
                  <a:schemeClr val="accent2">
                    <a:lumMod val="75000"/>
                  </a:schemeClr>
                </a:solidFill>
                <a:latin typeface="Arial" panose="020B0604020202020204" pitchFamily="34" charset="0"/>
              </a:rPr>
              <a:t>step </a:t>
            </a:r>
            <a:r>
              <a:rPr lang="pl-PL" sz="2200" dirty="0" err="1">
                <a:solidFill>
                  <a:schemeClr val="accent2">
                    <a:lumMod val="75000"/>
                  </a:schemeClr>
                </a:solidFill>
                <a:latin typeface="Arial" panose="020B0604020202020204" pitchFamily="34" charset="0"/>
              </a:rPr>
              <a:t>length</a:t>
            </a:r>
            <a:r>
              <a:rPr lang="pl-PL" sz="2200" dirty="0">
                <a:solidFill>
                  <a:schemeClr val="accent2">
                    <a:lumMod val="75000"/>
                  </a:schemeClr>
                </a:solidFill>
                <a:latin typeface="Arial" panose="020B0604020202020204" pitchFamily="34" charset="0"/>
              </a:rPr>
              <a:t> </a:t>
            </a:r>
            <a:r>
              <a:rPr lang="pl-PL" sz="2200" b="0" dirty="0">
                <a:solidFill>
                  <a:schemeClr val="accent2">
                    <a:lumMod val="75000"/>
                  </a:schemeClr>
                </a:solidFill>
                <a:latin typeface="Arial" panose="020B0604020202020204" pitchFamily="34" charset="0"/>
              </a:rPr>
              <a:t>– </a:t>
            </a:r>
            <a:r>
              <a:rPr lang="en-GB" sz="2200" b="0" dirty="0">
                <a:solidFill>
                  <a:schemeClr val="accent2">
                    <a:lumMod val="75000"/>
                  </a:schemeClr>
                </a:solidFill>
                <a:latin typeface="Arial" panose="020B0604020202020204" pitchFamily="34" charset="0"/>
              </a:rPr>
              <a:t>this is the distance between the selected but the same points of the right and left limb, for example the distance between the position of the heel of the right and left limb. The step length may be different for the right and left limb</a:t>
            </a:r>
            <a:r>
              <a:rPr lang="pl-PL" sz="2200" b="0" dirty="0">
                <a:solidFill>
                  <a:schemeClr val="accent2">
                    <a:lumMod val="75000"/>
                  </a:schemeClr>
                </a:solidFill>
                <a:latin typeface="Arial" panose="020B0604020202020204" pitchFamily="34" charset="0"/>
              </a:rPr>
              <a:t>.</a:t>
            </a:r>
            <a:endParaRPr lang="pl-PL" altLang="pl-PL" sz="2200" b="0" dirty="0">
              <a:solidFill>
                <a:schemeClr val="accent2">
                  <a:lumMod val="75000"/>
                </a:schemeClr>
              </a:solidFill>
              <a:latin typeface="Arial" panose="020B0604020202020204" pitchFamily="34" charset="0"/>
            </a:endParaRPr>
          </a:p>
        </p:txBody>
      </p:sp>
      <p:sp>
        <p:nvSpPr>
          <p:cNvPr id="9" name="Prostokąt 8">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spTree>
    <p:extLst>
      <p:ext uri="{BB962C8B-B14F-4D97-AF65-F5344CB8AC3E}">
        <p14:creationId xmlns:p14="http://schemas.microsoft.com/office/powerpoint/2010/main" val="2648230902"/>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DESCRIPTION OF THE NORMAL GAIT</a:t>
            </a:r>
          </a:p>
        </p:txBody>
      </p:sp>
      <p:pic>
        <p:nvPicPr>
          <p:cNvPr id="10" name="Obraz 9"/>
          <p:cNvPicPr/>
          <p:nvPr/>
        </p:nvPicPr>
        <p:blipFill>
          <a:blip r:embed="rId3">
            <a:extLst>
              <a:ext uri="{28A0092B-C50C-407E-A947-70E740481C1C}">
                <a14:useLocalDpi xmlns:a14="http://schemas.microsoft.com/office/drawing/2010/main" val="0"/>
              </a:ext>
            </a:extLst>
          </a:blip>
          <a:stretch>
            <a:fillRect/>
          </a:stretch>
        </p:blipFill>
        <p:spPr>
          <a:xfrm>
            <a:off x="1691957" y="1526540"/>
            <a:ext cx="5760085" cy="3804920"/>
          </a:xfrm>
          <a:prstGeom prst="rect">
            <a:avLst/>
          </a:prstGeom>
        </p:spPr>
      </p:pic>
    </p:spTree>
    <p:extLst>
      <p:ext uri="{BB962C8B-B14F-4D97-AF65-F5344CB8AC3E}">
        <p14:creationId xmlns:p14="http://schemas.microsoft.com/office/powerpoint/2010/main" val="1047542216"/>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3104503908"/>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74FF5D6-0291-493F-90B4-179D1CCCE3C1}"/>
              </a:ext>
            </a:extLst>
          </p:cNvPr>
          <p:cNvSpPr/>
          <p:nvPr/>
        </p:nvSpPr>
        <p:spPr>
          <a:xfrm>
            <a:off x="251519" y="1565602"/>
            <a:ext cx="8640960" cy="400110"/>
          </a:xfrm>
          <a:prstGeom prst="rect">
            <a:avLst/>
          </a:prstGeom>
        </p:spPr>
        <p:txBody>
          <a:bodyPr wrap="square">
            <a:spAutoFit/>
          </a:bodyPr>
          <a:lstStyle/>
          <a:p>
            <a:pPr algn="ctr"/>
            <a:r>
              <a:rPr lang="pl-PL" sz="2000" b="0" dirty="0">
                <a:solidFill>
                  <a:schemeClr val="accent2">
                    <a:lumMod val="75000"/>
                  </a:schemeClr>
                </a:solidFill>
              </a:rPr>
              <a:t>GAIT ATTRIBUTES</a:t>
            </a:r>
          </a:p>
        </p:txBody>
      </p:sp>
      <p:sp>
        <p:nvSpPr>
          <p:cNvPr id="11" name="Prostokąt 10">
            <a:extLst>
              <a:ext uri="{FF2B5EF4-FFF2-40B4-BE49-F238E27FC236}">
                <a16:creationId xmlns:a16="http://schemas.microsoft.com/office/drawing/2014/main" id="{3F7540F0-3ADC-4A08-A1CC-A791A039189C}"/>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
        <p:nvSpPr>
          <p:cNvPr id="5" name="Rectangle 2">
            <a:extLst>
              <a:ext uri="{FF2B5EF4-FFF2-40B4-BE49-F238E27FC236}">
                <a16:creationId xmlns:a16="http://schemas.microsoft.com/office/drawing/2014/main" id="{69543DB4-B526-440B-A18D-F794F435C719}"/>
              </a:ext>
            </a:extLst>
          </p:cNvPr>
          <p:cNvSpPr>
            <a:spLocks noChangeArrowheads="1"/>
          </p:cNvSpPr>
          <p:nvPr/>
        </p:nvSpPr>
        <p:spPr bwMode="auto">
          <a:xfrm>
            <a:off x="443816" y="1961652"/>
            <a:ext cx="844866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200" b="0" dirty="0">
                <a:solidFill>
                  <a:schemeClr val="accent2">
                    <a:lumMod val="75000"/>
                  </a:schemeClr>
                </a:solidFill>
              </a:rPr>
              <a:t>The following five walking attributes can be distinguished:</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support stability</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correct clearance under the foot during the swing phase, i.e. proper limb raising. About 18 cm is considered to be correct.</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appropriate positioning of the foot before the beginning of the support phase, which, when walking correctly, begins when the heel contacts the ground.</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appropriate stride length</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minimization of energy consumption</a:t>
            </a:r>
            <a:r>
              <a:rPr lang="pl-PL" sz="2200" b="0" dirty="0">
                <a:solidFill>
                  <a:schemeClr val="accent2">
                    <a:lumMod val="75000"/>
                  </a:schemeClr>
                </a:solidFill>
              </a:rPr>
              <a:t>.</a:t>
            </a:r>
            <a:endParaRPr lang="pl-PL" altLang="pl-PL" sz="2200" b="0" dirty="0">
              <a:solidFill>
                <a:schemeClr val="accent2">
                  <a:lumMod val="75000"/>
                </a:schemeClr>
              </a:solidFill>
            </a:endParaRPr>
          </a:p>
        </p:txBody>
      </p:sp>
    </p:spTree>
    <p:extLst>
      <p:ext uri="{BB962C8B-B14F-4D97-AF65-F5344CB8AC3E}">
        <p14:creationId xmlns:p14="http://schemas.microsoft.com/office/powerpoint/2010/main" val="808187316"/>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74FF5D6-0291-493F-90B4-179D1CCCE3C1}"/>
              </a:ext>
            </a:extLst>
          </p:cNvPr>
          <p:cNvSpPr/>
          <p:nvPr/>
        </p:nvSpPr>
        <p:spPr>
          <a:xfrm>
            <a:off x="251519" y="1565602"/>
            <a:ext cx="8640960" cy="400110"/>
          </a:xfrm>
          <a:prstGeom prst="rect">
            <a:avLst/>
          </a:prstGeom>
        </p:spPr>
        <p:txBody>
          <a:bodyPr wrap="square">
            <a:spAutoFit/>
          </a:bodyPr>
          <a:lstStyle/>
          <a:p>
            <a:pPr algn="ctr"/>
            <a:r>
              <a:rPr lang="pl-PL" sz="2000" dirty="0">
                <a:solidFill>
                  <a:schemeClr val="accent2">
                    <a:lumMod val="75000"/>
                  </a:schemeClr>
                </a:solidFill>
              </a:rPr>
              <a:t>GAIT DETERMINANTS</a:t>
            </a:r>
          </a:p>
        </p:txBody>
      </p:sp>
      <p:sp>
        <p:nvSpPr>
          <p:cNvPr id="11" name="Prostokąt 10">
            <a:extLst>
              <a:ext uri="{FF2B5EF4-FFF2-40B4-BE49-F238E27FC236}">
                <a16:creationId xmlns:a16="http://schemas.microsoft.com/office/drawing/2014/main" id="{3F7540F0-3ADC-4A08-A1CC-A791A039189C}"/>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
        <p:nvSpPr>
          <p:cNvPr id="5" name="Rectangle 2">
            <a:extLst>
              <a:ext uri="{FF2B5EF4-FFF2-40B4-BE49-F238E27FC236}">
                <a16:creationId xmlns:a16="http://schemas.microsoft.com/office/drawing/2014/main" id="{69543DB4-B526-440B-A18D-F794F435C719}"/>
              </a:ext>
            </a:extLst>
          </p:cNvPr>
          <p:cNvSpPr>
            <a:spLocks noChangeArrowheads="1"/>
          </p:cNvSpPr>
          <p:nvPr/>
        </p:nvSpPr>
        <p:spPr bwMode="auto">
          <a:xfrm>
            <a:off x="443816" y="2130929"/>
            <a:ext cx="844866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pl-PL" sz="2200" b="0" dirty="0">
                <a:solidFill>
                  <a:schemeClr val="accent2">
                    <a:lumMod val="75000"/>
                  </a:schemeClr>
                </a:solidFill>
              </a:rPr>
              <a:t>There are six determinants of gait</a:t>
            </a:r>
            <a:r>
              <a:rPr lang="pl-PL" altLang="pl-PL" sz="2200" b="0" dirty="0">
                <a:solidFill>
                  <a:schemeClr val="accent2">
                    <a:lumMod val="75000"/>
                  </a:schemeClr>
                </a:solidFill>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Pelvic rotation in a horizontal plane</a:t>
            </a:r>
            <a:endParaRPr lang="pl-PL" altLang="pl-PL" sz="22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Pelvic obliquity in the frontal plane</a:t>
            </a:r>
            <a:endParaRPr lang="pl-PL" altLang="pl-PL" sz="22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Pelvic lateral movements</a:t>
            </a:r>
            <a:endParaRPr lang="pl-PL" altLang="pl-PL" sz="22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Knee flexion during the support phase</a:t>
            </a:r>
            <a:endParaRPr lang="pl-PL" altLang="pl-PL" sz="22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Functional shortening of the limb during the swing phase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Foot movement and angular changes in the ankle joint in the sagittal plane</a:t>
            </a:r>
            <a:r>
              <a:rPr lang="pl-PL" altLang="pl-PL" sz="2200" b="0" dirty="0">
                <a:solidFill>
                  <a:schemeClr val="accent2">
                    <a:lumMod val="75000"/>
                  </a:schemeClr>
                </a:solidFill>
              </a:rPr>
              <a:t> </a:t>
            </a:r>
          </a:p>
        </p:txBody>
      </p:sp>
    </p:spTree>
    <p:extLst>
      <p:ext uri="{BB962C8B-B14F-4D97-AF65-F5344CB8AC3E}">
        <p14:creationId xmlns:p14="http://schemas.microsoft.com/office/powerpoint/2010/main" val="3344576273"/>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2" descr="rotacja 3.jpg">
            <a:extLst>
              <a:ext uri="{FF2B5EF4-FFF2-40B4-BE49-F238E27FC236}">
                <a16:creationId xmlns:a16="http://schemas.microsoft.com/office/drawing/2014/main" id="{0160FD79-C87B-49FE-AFB1-B18088E6D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6" y="1816361"/>
            <a:ext cx="2943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F268ADAF-5B3D-4098-A2FA-CD1CC8067A7B}"/>
              </a:ext>
            </a:extLst>
          </p:cNvPr>
          <p:cNvSpPr/>
          <p:nvPr/>
        </p:nvSpPr>
        <p:spPr>
          <a:xfrm>
            <a:off x="251519" y="1227907"/>
            <a:ext cx="8640960" cy="400110"/>
          </a:xfrm>
          <a:prstGeom prst="rect">
            <a:avLst/>
          </a:prstGeom>
        </p:spPr>
        <p:txBody>
          <a:bodyPr wrap="square">
            <a:spAutoFit/>
          </a:bodyPr>
          <a:lstStyle/>
          <a:p>
            <a:pPr algn="ctr"/>
            <a:r>
              <a:rPr lang="en-GB" sz="2000" dirty="0">
                <a:solidFill>
                  <a:schemeClr val="accent2">
                    <a:lumMod val="75000"/>
                  </a:schemeClr>
                </a:solidFill>
              </a:rPr>
              <a:t>Pelvic rotation in a horizontal plane</a:t>
            </a:r>
            <a:endParaRPr lang="pl-PL" sz="2000" dirty="0">
              <a:solidFill>
                <a:schemeClr val="accent2">
                  <a:lumMod val="75000"/>
                </a:schemeClr>
              </a:solidFill>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796854688"/>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783" descr="przechylanie miednicy">
            <a:extLst>
              <a:ext uri="{FF2B5EF4-FFF2-40B4-BE49-F238E27FC236}">
                <a16:creationId xmlns:a16="http://schemas.microsoft.com/office/drawing/2014/main" id="{4EFD3CB4-E47A-4CFA-A6A1-FD4928B2C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717" y="1816278"/>
            <a:ext cx="24415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1436A5BA-CD1E-4E93-A44D-A6EBC3B254F3}"/>
              </a:ext>
            </a:extLst>
          </p:cNvPr>
          <p:cNvSpPr/>
          <p:nvPr/>
        </p:nvSpPr>
        <p:spPr>
          <a:xfrm>
            <a:off x="251519" y="1227907"/>
            <a:ext cx="8640960" cy="400110"/>
          </a:xfrm>
          <a:prstGeom prst="rect">
            <a:avLst/>
          </a:prstGeom>
        </p:spPr>
        <p:txBody>
          <a:bodyPr wrap="square">
            <a:spAutoFit/>
          </a:bodyPr>
          <a:lstStyle/>
          <a:p>
            <a:pPr algn="ctr"/>
            <a:r>
              <a:rPr lang="en-GB" sz="2000" dirty="0">
                <a:solidFill>
                  <a:schemeClr val="accent2">
                    <a:lumMod val="75000"/>
                  </a:schemeClr>
                </a:solidFill>
              </a:rPr>
              <a:t>Pelvic obliquity in the frontal plane </a:t>
            </a:r>
            <a:endParaRPr lang="pl-PL" sz="2000" dirty="0">
              <a:solidFill>
                <a:schemeClr val="accent2">
                  <a:lumMod val="75000"/>
                </a:schemeClr>
              </a:solidFill>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336328076"/>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33" descr="ruchy boczne miednicy 3.jpg">
            <a:extLst>
              <a:ext uri="{FF2B5EF4-FFF2-40B4-BE49-F238E27FC236}">
                <a16:creationId xmlns:a16="http://schemas.microsoft.com/office/drawing/2014/main" id="{8D975801-2F18-449A-B7DD-3E32717C6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167" y="1811590"/>
            <a:ext cx="23796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A8679B2D-A380-4D30-92B0-F85CC5737267}"/>
              </a:ext>
            </a:extLst>
          </p:cNvPr>
          <p:cNvSpPr/>
          <p:nvPr/>
        </p:nvSpPr>
        <p:spPr>
          <a:xfrm>
            <a:off x="251519" y="1227907"/>
            <a:ext cx="8640960" cy="400110"/>
          </a:xfrm>
          <a:prstGeom prst="rect">
            <a:avLst/>
          </a:prstGeom>
        </p:spPr>
        <p:txBody>
          <a:bodyPr wrap="square">
            <a:spAutoFit/>
          </a:bodyPr>
          <a:lstStyle/>
          <a:p>
            <a:pPr algn="ctr"/>
            <a:r>
              <a:rPr lang="en-GB" sz="2000" dirty="0">
                <a:solidFill>
                  <a:schemeClr val="accent2">
                    <a:lumMod val="75000"/>
                  </a:schemeClr>
                </a:solidFill>
              </a:rPr>
              <a:t>Pelvic lateral movements </a:t>
            </a:r>
            <a:endParaRPr lang="pl-PL" sz="2000" dirty="0">
              <a:solidFill>
                <a:schemeClr val="accent2">
                  <a:lumMod val="75000"/>
                </a:schemeClr>
              </a:solidFill>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4112166683"/>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2959C390-9EF4-462B-AE07-068D648D8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4" y="1988840"/>
            <a:ext cx="46799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BE2325FC-D392-4FA7-83EE-690CE57B476F}"/>
              </a:ext>
            </a:extLst>
          </p:cNvPr>
          <p:cNvSpPr/>
          <p:nvPr/>
        </p:nvSpPr>
        <p:spPr>
          <a:xfrm>
            <a:off x="251519" y="1227907"/>
            <a:ext cx="8640960" cy="400110"/>
          </a:xfrm>
          <a:prstGeom prst="rect">
            <a:avLst/>
          </a:prstGeom>
        </p:spPr>
        <p:txBody>
          <a:bodyPr wrap="square">
            <a:spAutoFit/>
          </a:bodyPr>
          <a:lstStyle/>
          <a:p>
            <a:pPr algn="ctr"/>
            <a:r>
              <a:rPr lang="pl-PL" sz="2000" dirty="0" err="1">
                <a:solidFill>
                  <a:schemeClr val="accent2">
                    <a:lumMod val="75000"/>
                  </a:schemeClr>
                </a:solidFill>
              </a:rPr>
              <a:t>Sequence</a:t>
            </a:r>
            <a:r>
              <a:rPr lang="pl-PL" sz="2000" dirty="0">
                <a:solidFill>
                  <a:schemeClr val="accent2">
                    <a:lumMod val="75000"/>
                  </a:schemeClr>
                </a:solidFill>
              </a:rPr>
              <a:t> of </a:t>
            </a:r>
            <a:r>
              <a:rPr lang="pl-PL" sz="2000" dirty="0" err="1">
                <a:solidFill>
                  <a:schemeClr val="accent2">
                    <a:lumMod val="75000"/>
                  </a:schemeClr>
                </a:solidFill>
              </a:rPr>
              <a:t>flexion</a:t>
            </a:r>
            <a:r>
              <a:rPr lang="pl-PL" sz="2000" dirty="0">
                <a:solidFill>
                  <a:schemeClr val="accent2">
                    <a:lumMod val="75000"/>
                  </a:schemeClr>
                </a:solidFill>
              </a:rPr>
              <a:t> and </a:t>
            </a:r>
            <a:r>
              <a:rPr lang="pl-PL" sz="2000" dirty="0" err="1">
                <a:solidFill>
                  <a:schemeClr val="accent2">
                    <a:lumMod val="75000"/>
                  </a:schemeClr>
                </a:solidFill>
              </a:rPr>
              <a:t>extension</a:t>
            </a:r>
            <a:r>
              <a:rPr lang="pl-PL" sz="2000" dirty="0">
                <a:solidFill>
                  <a:schemeClr val="accent2">
                    <a:lumMod val="75000"/>
                  </a:schemeClr>
                </a:solidFill>
              </a:rPr>
              <a:t> </a:t>
            </a:r>
            <a:r>
              <a:rPr lang="pl-PL" sz="2000" dirty="0" err="1">
                <a:solidFill>
                  <a:schemeClr val="accent2">
                    <a:lumMod val="75000"/>
                  </a:schemeClr>
                </a:solidFill>
              </a:rPr>
              <a:t>movement</a:t>
            </a:r>
            <a:r>
              <a:rPr lang="pl-PL" sz="2000" dirty="0">
                <a:solidFill>
                  <a:schemeClr val="accent2">
                    <a:lumMod val="75000"/>
                  </a:schemeClr>
                </a:solidFill>
              </a:rPr>
              <a:t> in the </a:t>
            </a:r>
            <a:r>
              <a:rPr lang="pl-PL" sz="2000" dirty="0" err="1">
                <a:solidFill>
                  <a:schemeClr val="accent2">
                    <a:lumMod val="75000"/>
                  </a:schemeClr>
                </a:solidFill>
              </a:rPr>
              <a:t>knee</a:t>
            </a:r>
            <a:r>
              <a:rPr lang="pl-PL" sz="2000" dirty="0">
                <a:solidFill>
                  <a:schemeClr val="accent2">
                    <a:lumMod val="75000"/>
                  </a:schemeClr>
                </a:solidFill>
              </a:rPr>
              <a:t> </a:t>
            </a:r>
            <a:r>
              <a:rPr lang="pl-PL" dirty="0"/>
              <a:t>joint </a:t>
            </a:r>
            <a:endParaRPr lang="pl-PL" sz="2000" dirty="0">
              <a:solidFill>
                <a:schemeClr val="accent2">
                  <a:lumMod val="75000"/>
                </a:schemeClr>
              </a:solidFill>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1960121058"/>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AE920A6B-7FFC-4B61-BF43-4CE149E38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9" r="33838"/>
          <a:stretch/>
        </p:blipFill>
        <p:spPr bwMode="auto">
          <a:xfrm>
            <a:off x="3851920" y="1929160"/>
            <a:ext cx="144016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Łącznik prosty ze strzałką 3">
            <a:extLst>
              <a:ext uri="{FF2B5EF4-FFF2-40B4-BE49-F238E27FC236}">
                <a16:creationId xmlns:a16="http://schemas.microsoft.com/office/drawing/2014/main" id="{5903959F-86AC-492F-834B-0242DC4E1EE6}"/>
              </a:ext>
            </a:extLst>
          </p:cNvPr>
          <p:cNvCxnSpPr>
            <a:cxnSpLocks/>
          </p:cNvCxnSpPr>
          <p:nvPr/>
        </p:nvCxnSpPr>
        <p:spPr bwMode="auto">
          <a:xfrm>
            <a:off x="4067944" y="4017392"/>
            <a:ext cx="0" cy="1080120"/>
          </a:xfrm>
          <a:prstGeom prst="straightConnector1">
            <a:avLst/>
          </a:prstGeom>
          <a:noFill/>
          <a:ln w="38100" cap="flat" cmpd="sng" algn="ctr">
            <a:solidFill>
              <a:srgbClr val="FF0000"/>
            </a:solidFill>
            <a:prstDash val="solid"/>
            <a:round/>
            <a:headEnd type="triangle"/>
            <a:tailEnd type="triangle"/>
          </a:ln>
          <a:effectLst/>
        </p:spPr>
      </p:cxnSp>
      <p:cxnSp>
        <p:nvCxnSpPr>
          <p:cNvPr id="14" name="Łącznik prosty ze strzałką 13">
            <a:extLst>
              <a:ext uri="{FF2B5EF4-FFF2-40B4-BE49-F238E27FC236}">
                <a16:creationId xmlns:a16="http://schemas.microsoft.com/office/drawing/2014/main" id="{E60D00EF-3803-4787-9FAD-D14308581A66}"/>
              </a:ext>
            </a:extLst>
          </p:cNvPr>
          <p:cNvCxnSpPr>
            <a:cxnSpLocks/>
          </p:cNvCxnSpPr>
          <p:nvPr/>
        </p:nvCxnSpPr>
        <p:spPr bwMode="auto">
          <a:xfrm>
            <a:off x="4560540" y="4017392"/>
            <a:ext cx="11460" cy="1656184"/>
          </a:xfrm>
          <a:prstGeom prst="straightConnector1">
            <a:avLst/>
          </a:prstGeom>
          <a:noFill/>
          <a:ln w="38100" cap="flat" cmpd="sng" algn="ctr">
            <a:solidFill>
              <a:srgbClr val="FF0000"/>
            </a:solidFill>
            <a:prstDash val="solid"/>
            <a:round/>
            <a:headEnd type="triangle"/>
            <a:tailEnd type="triangle"/>
          </a:ln>
          <a:effectLst/>
        </p:spPr>
      </p:cxnSp>
      <p:sp>
        <p:nvSpPr>
          <p:cNvPr id="13" name="Prostokąt 12">
            <a:extLst>
              <a:ext uri="{FF2B5EF4-FFF2-40B4-BE49-F238E27FC236}">
                <a16:creationId xmlns:a16="http://schemas.microsoft.com/office/drawing/2014/main" id="{BA323C20-5285-4CF2-AEA2-2CF12FACAD8F}"/>
              </a:ext>
            </a:extLst>
          </p:cNvPr>
          <p:cNvSpPr/>
          <p:nvPr/>
        </p:nvSpPr>
        <p:spPr>
          <a:xfrm>
            <a:off x="251519" y="1227907"/>
            <a:ext cx="8640960" cy="400110"/>
          </a:xfrm>
          <a:prstGeom prst="rect">
            <a:avLst/>
          </a:prstGeom>
        </p:spPr>
        <p:txBody>
          <a:bodyPr wrap="square">
            <a:spAutoFit/>
          </a:bodyPr>
          <a:lstStyle/>
          <a:p>
            <a:pPr algn="ctr"/>
            <a:r>
              <a:rPr lang="pl-PL" sz="2000" dirty="0" err="1">
                <a:solidFill>
                  <a:schemeClr val="accent2">
                    <a:lumMod val="75000"/>
                  </a:schemeClr>
                </a:solidFill>
              </a:rPr>
              <a:t>Functional</a:t>
            </a:r>
            <a:r>
              <a:rPr lang="pl-PL" sz="2000" dirty="0">
                <a:solidFill>
                  <a:schemeClr val="accent2">
                    <a:lumMod val="75000"/>
                  </a:schemeClr>
                </a:solidFill>
              </a:rPr>
              <a:t> </a:t>
            </a:r>
            <a:r>
              <a:rPr lang="pl-PL" sz="2000" dirty="0" err="1">
                <a:solidFill>
                  <a:schemeClr val="accent2">
                    <a:lumMod val="75000"/>
                  </a:schemeClr>
                </a:solidFill>
              </a:rPr>
              <a:t>shortening</a:t>
            </a:r>
            <a:r>
              <a:rPr lang="pl-PL" sz="2000" dirty="0">
                <a:solidFill>
                  <a:schemeClr val="accent2">
                    <a:lumMod val="75000"/>
                  </a:schemeClr>
                </a:solidFill>
              </a:rPr>
              <a:t> of the limb </a:t>
            </a:r>
          </a:p>
        </p:txBody>
      </p:sp>
      <p:sp>
        <p:nvSpPr>
          <p:cNvPr id="15" name="Prostokąt 14">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2252562759"/>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OBJECTIVES</a:t>
            </a:r>
            <a:endParaRPr lang="en-US" sz="2200" dirty="0">
              <a:solidFill>
                <a:schemeClr val="accent2">
                  <a:lumMod val="75000"/>
                </a:schemeClr>
              </a:solidFill>
            </a:endParaRPr>
          </a:p>
        </p:txBody>
      </p:sp>
      <p:sp>
        <p:nvSpPr>
          <p:cNvPr id="2" name="Prostokąt 1"/>
          <p:cNvSpPr/>
          <p:nvPr/>
        </p:nvSpPr>
        <p:spPr>
          <a:xfrm>
            <a:off x="251520" y="1844824"/>
            <a:ext cx="8640960" cy="3477875"/>
          </a:xfrm>
          <a:prstGeom prst="rect">
            <a:avLst/>
          </a:prstGeom>
        </p:spPr>
        <p:txBody>
          <a:bodyPr wrap="square">
            <a:spAutoFit/>
          </a:bodyPr>
          <a:lstStyle/>
          <a:p>
            <a:pPr marL="342900" indent="-342900">
              <a:buFont typeface="Arial" panose="020B0604020202020204" pitchFamily="34" charset="0"/>
              <a:buChar char="•"/>
            </a:pPr>
            <a:r>
              <a:rPr lang="en-GB" sz="2200" b="0" dirty="0">
                <a:solidFill>
                  <a:schemeClr val="accent2">
                    <a:lumMod val="75000"/>
                  </a:schemeClr>
                </a:solidFill>
              </a:rPr>
              <a:t>Find out how gait is defined.</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Learn how gait is described - division into phases.</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Find out what the attributes and determinants of gait are.</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Find out what kinematic parameters are used to describe the biomechanics of gait and what changes these parameters subject during the gait cycle.</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Find out what dynamic parameters are used to describe the biomechanics of gait and what changes these parameters subject during the gait cycle.</a:t>
            </a:r>
            <a:endParaRPr lang="pl-PL" sz="2200" b="0" dirty="0">
              <a:solidFill>
                <a:schemeClr val="accent2">
                  <a:lumMod val="75000"/>
                </a:schemeClr>
              </a:solidFill>
            </a:endParaRPr>
          </a:p>
          <a:p>
            <a:pPr marL="342900" indent="-342900">
              <a:buFont typeface="Arial" panose="020B0604020202020204" pitchFamily="34" charset="0"/>
              <a:buChar char="•"/>
            </a:pPr>
            <a:r>
              <a:rPr lang="en-GB" sz="2200" b="0" dirty="0">
                <a:solidFill>
                  <a:schemeClr val="accent2">
                    <a:lumMod val="75000"/>
                  </a:schemeClr>
                </a:solidFill>
              </a:rPr>
              <a:t>Find out what muscle work looks like during a gait cycle.</a:t>
            </a:r>
            <a:endParaRPr lang="pl-PL" sz="2200" b="0" dirty="0">
              <a:solidFill>
                <a:schemeClr val="accent2">
                  <a:lumMod val="75000"/>
                </a:schemeClr>
              </a:solidFill>
            </a:endParaRP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275890" y="2767280"/>
            <a:ext cx="8244432" cy="1631216"/>
          </a:xfrm>
          <a:prstGeom prst="rect">
            <a:avLst/>
          </a:prstGeom>
        </p:spPr>
        <p:txBody>
          <a:bodyPr wrap="square">
            <a:spAutoFit/>
          </a:bodyPr>
          <a:lstStyle/>
          <a:p>
            <a:r>
              <a:rPr lang="en-GB" sz="2000" b="0" dirty="0">
                <a:solidFill>
                  <a:schemeClr val="accent2">
                    <a:lumMod val="75000"/>
                  </a:schemeClr>
                </a:solidFill>
              </a:rPr>
              <a:t>Correct positioning of the foot, i.e. the correct angle in the ankle joint, when the heel hits (dorsiflexion) and when the limb is detached from the ground (plantar flexion) increases the effective length of the lower limb.</a:t>
            </a:r>
            <a:endParaRPr lang="pl-PL" sz="2000" b="0" dirty="0">
              <a:solidFill>
                <a:schemeClr val="accent2">
                  <a:lumMod val="75000"/>
                </a:schemeClr>
              </a:solidFill>
            </a:endParaRPr>
          </a:p>
          <a:p>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108568C7-91C6-4FBE-9E0A-36348DC4EF88}"/>
              </a:ext>
            </a:extLst>
          </p:cNvPr>
          <p:cNvSpPr/>
          <p:nvPr/>
        </p:nvSpPr>
        <p:spPr>
          <a:xfrm>
            <a:off x="468509" y="1227907"/>
            <a:ext cx="8279955" cy="707886"/>
          </a:xfrm>
          <a:prstGeom prst="rect">
            <a:avLst/>
          </a:prstGeom>
        </p:spPr>
        <p:txBody>
          <a:bodyPr wrap="square">
            <a:spAutoFit/>
          </a:bodyPr>
          <a:lstStyle/>
          <a:p>
            <a:pPr algn="ctr"/>
            <a:r>
              <a:rPr lang="en-GB" sz="2000" dirty="0">
                <a:solidFill>
                  <a:schemeClr val="accent2">
                    <a:lumMod val="75000"/>
                  </a:schemeClr>
                </a:solidFill>
              </a:rPr>
              <a:t>Foot movement and angular changes in the ankle joint in the sagittal plane</a:t>
            </a:r>
            <a:endParaRPr lang="pl-PL" sz="2000" dirty="0">
              <a:solidFill>
                <a:schemeClr val="accent2">
                  <a:lumMod val="75000"/>
                </a:schemeClr>
              </a:solidFill>
            </a:endParaRPr>
          </a:p>
        </p:txBody>
      </p:sp>
      <p:sp>
        <p:nvSpPr>
          <p:cNvPr id="10" name="Prostokąt 9">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1259954395"/>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183091" y="1836107"/>
            <a:ext cx="8460456" cy="4401205"/>
          </a:xfrm>
          <a:prstGeom prst="rect">
            <a:avLst/>
          </a:prstGeom>
        </p:spPr>
        <p:txBody>
          <a:bodyPr wrap="square">
            <a:spAutoFit/>
          </a:bodyPr>
          <a:lstStyle/>
          <a:p>
            <a:pPr algn="just"/>
            <a:r>
              <a:rPr lang="en-GB" sz="2000" b="0" dirty="0">
                <a:solidFill>
                  <a:schemeClr val="accent2">
                    <a:lumMod val="75000"/>
                  </a:schemeClr>
                </a:solidFill>
              </a:rPr>
              <a:t>A correct gait must meet the following conditions:</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the steps of both lower limbs must be of the same length,</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the loading time for both lower limbs must be the same,</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proper coordination of the entire torso and upper limbs with the work of the lower limbs must be ensured. It consists in the fact that simultaneously with the inclination of the lower limb there is a rotation of the torso towards this limb combined with a swing of the upper limb on the same side as the lead leg,</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heel contact with the ground is connected with the movement of the foot, which movement ensures correct positioning of the lower leg and thigh in external rotation,</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detachment of the foot from the ground is accompanied by the adduction of the foot, which movement begins the internal rotation of the lower leg and thigh.</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29E3E0F4-C6D8-4BAC-86D0-33E383DC64EB}"/>
              </a:ext>
            </a:extLst>
          </p:cNvPr>
          <p:cNvSpPr/>
          <p:nvPr/>
        </p:nvSpPr>
        <p:spPr>
          <a:xfrm>
            <a:off x="251519" y="1227907"/>
            <a:ext cx="8640960" cy="400110"/>
          </a:xfrm>
          <a:prstGeom prst="rect">
            <a:avLst/>
          </a:prstGeom>
        </p:spPr>
        <p:txBody>
          <a:bodyPr wrap="square">
            <a:spAutoFit/>
          </a:bodyPr>
          <a:lstStyle/>
          <a:p>
            <a:pPr algn="ctr"/>
            <a:r>
              <a:rPr lang="pl-PL" sz="2000" dirty="0" err="1">
                <a:solidFill>
                  <a:schemeClr val="accent2">
                    <a:lumMod val="75000"/>
                  </a:schemeClr>
                </a:solidFill>
              </a:rPr>
              <a:t>Conditions</a:t>
            </a:r>
            <a:r>
              <a:rPr lang="pl-PL" sz="2000" dirty="0">
                <a:solidFill>
                  <a:schemeClr val="accent2">
                    <a:lumMod val="75000"/>
                  </a:schemeClr>
                </a:solidFill>
              </a:rPr>
              <a:t> of the </a:t>
            </a:r>
            <a:r>
              <a:rPr lang="pl-PL" sz="2000" dirty="0" err="1">
                <a:solidFill>
                  <a:schemeClr val="accent2">
                    <a:lumMod val="75000"/>
                  </a:schemeClr>
                </a:solidFill>
              </a:rPr>
              <a:t>correct</a:t>
            </a:r>
            <a:r>
              <a:rPr lang="pl-PL" sz="2000" dirty="0">
                <a:solidFill>
                  <a:schemeClr val="accent2">
                    <a:lumMod val="75000"/>
                  </a:schemeClr>
                </a:solidFill>
              </a:rPr>
              <a:t> </a:t>
            </a:r>
            <a:r>
              <a:rPr lang="pl-PL" sz="2000" dirty="0" err="1">
                <a:solidFill>
                  <a:schemeClr val="accent2">
                    <a:lumMod val="75000"/>
                  </a:schemeClr>
                </a:solidFill>
              </a:rPr>
              <a:t>gait</a:t>
            </a:r>
            <a:endParaRPr lang="pl-PL" sz="2000" dirty="0">
              <a:solidFill>
                <a:schemeClr val="accent2">
                  <a:lumMod val="75000"/>
                </a:schemeClr>
              </a:solidFill>
            </a:endParaRPr>
          </a:p>
        </p:txBody>
      </p:sp>
      <p:sp>
        <p:nvSpPr>
          <p:cNvPr id="10" name="Prostokąt 9">
            <a:extLst>
              <a:ext uri="{FF2B5EF4-FFF2-40B4-BE49-F238E27FC236}">
                <a16:creationId xmlns:a16="http://schemas.microsoft.com/office/drawing/2014/main" id="{3F7540F0-3ADC-4A08-A1CC-A791A039189C}"/>
              </a:ext>
            </a:extLst>
          </p:cNvPr>
          <p:cNvSpPr/>
          <p:nvPr/>
        </p:nvSpPr>
        <p:spPr>
          <a:xfrm>
            <a:off x="395536" y="692696"/>
            <a:ext cx="8135938" cy="430887"/>
          </a:xfrm>
          <a:prstGeom prst="rect">
            <a:avLst/>
          </a:prstGeom>
        </p:spPr>
        <p:txBody>
          <a:bodyPr>
            <a:spAutoFit/>
          </a:bodyPr>
          <a:lstStyle/>
          <a:p>
            <a:pPr algn="ctr">
              <a:defRPr/>
            </a:pPr>
            <a:r>
              <a:rPr lang="en-GB" sz="2200" dirty="0">
                <a:solidFill>
                  <a:schemeClr val="accent2">
                    <a:lumMod val="75000"/>
                  </a:schemeClr>
                </a:solidFill>
              </a:rPr>
              <a:t>ATTRIBUTES AND DETERMINANTS OF NORMAL GAIT</a:t>
            </a:r>
            <a:endParaRPr lang="pl-PL" sz="2200" dirty="0">
              <a:solidFill>
                <a:schemeClr val="accent2">
                  <a:lumMod val="75000"/>
                </a:schemeClr>
              </a:solidFill>
            </a:endParaRPr>
          </a:p>
        </p:txBody>
      </p:sp>
    </p:spTree>
    <p:extLst>
      <p:ext uri="{BB962C8B-B14F-4D97-AF65-F5344CB8AC3E}">
        <p14:creationId xmlns:p14="http://schemas.microsoft.com/office/powerpoint/2010/main" val="3862885997"/>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Tree>
    <p:extLst>
      <p:ext uri="{BB962C8B-B14F-4D97-AF65-F5344CB8AC3E}">
        <p14:creationId xmlns:p14="http://schemas.microsoft.com/office/powerpoint/2010/main" val="141022028"/>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06732D62-63E0-4778-9A62-73BBCEA88643}"/>
              </a:ext>
            </a:extLst>
          </p:cNvPr>
          <p:cNvSpPr/>
          <p:nvPr/>
        </p:nvSpPr>
        <p:spPr>
          <a:xfrm>
            <a:off x="288393" y="1916838"/>
            <a:ext cx="8532079" cy="3600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marL="0" lvl="1" indent="0">
              <a:lnSpc>
                <a:spcPct val="90000"/>
              </a:lnSpc>
              <a:spcAft>
                <a:spcPct val="15000"/>
              </a:spcAft>
              <a:defRPr/>
            </a:pPr>
            <a:r>
              <a:rPr lang="en-GB" sz="2000" b="0" dirty="0">
                <a:solidFill>
                  <a:schemeClr val="accent2">
                    <a:lumMod val="75000"/>
                  </a:schemeClr>
                </a:solidFill>
                <a:latin typeface="Arial" panose="020B0604020202020204" pitchFamily="34" charset="0"/>
                <a:cs typeface="Arial" panose="020B0604020202020204" pitchFamily="34" charset="0"/>
              </a:rPr>
              <a:t>The basic values describing the gait include time-space values. These values can be determined using very simple measurement methods; therefore they belong to one of the most often determined and </a:t>
            </a:r>
            <a:r>
              <a:rPr lang="en-GB" sz="2000" b="0" dirty="0" err="1">
                <a:solidFill>
                  <a:schemeClr val="accent2">
                    <a:lumMod val="75000"/>
                  </a:schemeClr>
                </a:solidFill>
                <a:latin typeface="Arial" panose="020B0604020202020204" pitchFamily="34" charset="0"/>
                <a:cs typeface="Arial" panose="020B0604020202020204" pitchFamily="34" charset="0"/>
              </a:rPr>
              <a:t>analyzed</a:t>
            </a:r>
            <a:r>
              <a:rPr lang="en-GB" sz="2000" b="0" dirty="0">
                <a:solidFill>
                  <a:schemeClr val="accent2">
                    <a:lumMod val="75000"/>
                  </a:schemeClr>
                </a:solidFill>
                <a:latin typeface="Arial" panose="020B0604020202020204" pitchFamily="34" charset="0"/>
                <a:cs typeface="Arial" panose="020B0604020202020204" pitchFamily="34" charset="0"/>
              </a:rPr>
              <a:t> values. You can include them:</a:t>
            </a:r>
            <a:endParaRPr lang="pl-PL" sz="2000" b="0" dirty="0">
              <a:solidFill>
                <a:schemeClr val="accent2">
                  <a:lumMod val="75000"/>
                </a:schemeClr>
              </a:solidFill>
              <a:latin typeface="Arial" panose="020B0604020202020204" pitchFamily="34" charset="0"/>
              <a:cs typeface="Arial" panose="020B0604020202020204" pitchFamily="34" charset="0"/>
            </a:endParaRPr>
          </a:p>
          <a:p>
            <a:pPr marL="0" lvl="1" indent="0">
              <a:lnSpc>
                <a:spcPct val="90000"/>
              </a:lnSpc>
              <a:spcAft>
                <a:spcPct val="15000"/>
              </a:spcAft>
              <a:defRPr/>
            </a:pP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err="1">
                <a:solidFill>
                  <a:schemeClr val="accent2">
                    <a:lumMod val="75000"/>
                  </a:schemeClr>
                </a:solidFill>
                <a:latin typeface="Arial" panose="020B0604020202020204" pitchFamily="34" charset="0"/>
                <a:cs typeface="Arial" panose="020B0604020202020204" pitchFamily="34" charset="0"/>
              </a:rPr>
              <a:t>Gait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dirty="0" err="1">
                <a:solidFill>
                  <a:schemeClr val="accent2">
                    <a:lumMod val="75000"/>
                  </a:schemeClr>
                </a:solidFill>
                <a:latin typeface="Arial" panose="020B0604020202020204" pitchFamily="34" charset="0"/>
                <a:cs typeface="Arial" panose="020B0604020202020204" pitchFamily="34" charset="0"/>
              </a:rPr>
              <a:t>velocity</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  </a:t>
            </a:r>
            <a:r>
              <a:rPr lang="en-GB" sz="2000" b="0" dirty="0">
                <a:solidFill>
                  <a:schemeClr val="accent2">
                    <a:lumMod val="75000"/>
                  </a:schemeClr>
                </a:solidFill>
                <a:latin typeface="Arial" panose="020B0604020202020204" pitchFamily="34" charset="0"/>
                <a:cs typeface="Arial" panose="020B0604020202020204" pitchFamily="34" charset="0"/>
              </a:rPr>
              <a:t>average walking speed of healthy people varies between 4 - 6 km / h </a:t>
            </a: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err="1">
                <a:solidFill>
                  <a:schemeClr val="accent2">
                    <a:lumMod val="75000"/>
                  </a:schemeClr>
                </a:solidFill>
                <a:latin typeface="Arial" panose="020B0604020202020204" pitchFamily="34" charset="0"/>
                <a:cs typeface="Arial" panose="020B0604020202020204" pitchFamily="34" charset="0"/>
              </a:rPr>
              <a:t>Cadence</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en-GB" sz="2000" b="0" dirty="0">
                <a:solidFill>
                  <a:schemeClr val="accent2">
                    <a:lumMod val="75000"/>
                  </a:schemeClr>
                </a:solidFill>
                <a:latin typeface="Arial" panose="020B0604020202020204" pitchFamily="34" charset="0"/>
                <a:cs typeface="Arial" panose="020B0604020202020204" pitchFamily="34" charset="0"/>
              </a:rPr>
              <a:t>frequency of steps is about 90-120 steps per minute</a:t>
            </a: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err="1">
                <a:solidFill>
                  <a:schemeClr val="accent2">
                    <a:lumMod val="75000"/>
                  </a:schemeClr>
                </a:solidFill>
                <a:latin typeface="Arial" panose="020B0604020202020204" pitchFamily="34" charset="0"/>
                <a:cs typeface="Arial" panose="020B0604020202020204" pitchFamily="34" charset="0"/>
              </a:rPr>
              <a:t>Stride</a:t>
            </a:r>
            <a:r>
              <a:rPr lang="pl-PL" altLang="pl-PL" sz="2000" dirty="0">
                <a:solidFill>
                  <a:schemeClr val="accent2">
                    <a:lumMod val="75000"/>
                  </a:schemeClr>
                </a:solidFill>
                <a:latin typeface="Arial" panose="020B0604020202020204" pitchFamily="34" charset="0"/>
                <a:cs typeface="Arial" panose="020B0604020202020204" pitchFamily="34" charset="0"/>
              </a:rPr>
              <a:t> and step </a:t>
            </a:r>
            <a:r>
              <a:rPr lang="pl-PL" altLang="pl-PL" sz="2000" dirty="0" err="1">
                <a:solidFill>
                  <a:schemeClr val="accent2">
                    <a:lumMod val="75000"/>
                  </a:schemeClr>
                </a:solidFill>
                <a:latin typeface="Arial" panose="020B0604020202020204" pitchFamily="34" charset="0"/>
                <a:cs typeface="Arial" panose="020B0604020202020204" pitchFamily="34" charset="0"/>
              </a:rPr>
              <a:t>length</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en-GB" sz="2000" b="0" dirty="0">
                <a:solidFill>
                  <a:schemeClr val="accent2">
                    <a:lumMod val="75000"/>
                  </a:schemeClr>
                </a:solidFill>
                <a:latin typeface="Arial" panose="020B0604020202020204" pitchFamily="34" charset="0"/>
                <a:cs typeface="Arial" panose="020B0604020202020204" pitchFamily="34" charset="0"/>
              </a:rPr>
              <a:t>average length of a single step of an adult is about 0.7-0.82</a:t>
            </a:r>
            <a:r>
              <a:rPr lang="pl-PL" sz="2000" b="0" dirty="0">
                <a:solidFill>
                  <a:schemeClr val="accent2">
                    <a:lumMod val="75000"/>
                  </a:schemeClr>
                </a:solidFill>
                <a:latin typeface="Arial" panose="020B0604020202020204" pitchFamily="34" charset="0"/>
                <a:cs typeface="Arial" panose="020B0604020202020204" pitchFamily="34" charset="0"/>
              </a:rPr>
              <a:t> m</a:t>
            </a:r>
            <a:r>
              <a:rPr lang="en-GB" sz="2000" b="0" dirty="0">
                <a:solidFill>
                  <a:schemeClr val="accent2">
                    <a:lumMod val="75000"/>
                  </a:schemeClr>
                </a:solidFill>
                <a:latin typeface="Arial" panose="020B0604020202020204" pitchFamily="34" charset="0"/>
                <a:cs typeface="Arial" panose="020B0604020202020204" pitchFamily="34" charset="0"/>
              </a:rPr>
              <a:t> </a:t>
            </a:r>
            <a:endParaRPr lang="pl-PL" altLang="pl-PL" sz="2000" b="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909627"/>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Rectangle 10">
            <a:extLst>
              <a:ext uri="{FF2B5EF4-FFF2-40B4-BE49-F238E27FC236}">
                <a16:creationId xmlns:a16="http://schemas.microsoft.com/office/drawing/2014/main" id="{F6322AF6-DE0D-44D0-BE7E-983C9139CE57}"/>
              </a:ext>
            </a:extLst>
          </p:cNvPr>
          <p:cNvSpPr>
            <a:spLocks noChangeArrowheads="1"/>
          </p:cNvSpPr>
          <p:nvPr/>
        </p:nvSpPr>
        <p:spPr bwMode="auto">
          <a:xfrm>
            <a:off x="323528" y="5123403"/>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err="1">
                <a:solidFill>
                  <a:schemeClr val="accent2">
                    <a:lumMod val="75000"/>
                  </a:schemeClr>
                </a:solidFill>
                <a:latin typeface="Arial" panose="020B0604020202020204" pitchFamily="34" charset="0"/>
              </a:rPr>
              <a:t>Gait</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velocity</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according</a:t>
            </a:r>
            <a:r>
              <a:rPr lang="pl-PL" sz="2000" b="0" dirty="0">
                <a:solidFill>
                  <a:schemeClr val="accent2">
                    <a:lumMod val="75000"/>
                  </a:schemeClr>
                </a:solidFill>
                <a:latin typeface="Arial" panose="020B0604020202020204" pitchFamily="34" charset="0"/>
              </a:rPr>
              <a:t> to </a:t>
            </a:r>
            <a:r>
              <a:rPr lang="pl-PL" sz="2000" b="0" dirty="0" err="1">
                <a:solidFill>
                  <a:schemeClr val="accent2">
                    <a:lumMod val="75000"/>
                  </a:schemeClr>
                </a:solidFill>
                <a:latin typeface="Arial" panose="020B0604020202020204" pitchFamily="34" charset="0"/>
              </a:rPr>
              <a:t>various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studies</a:t>
            </a:r>
            <a:r>
              <a:rPr lang="pl-PL" sz="2000" b="0" dirty="0">
                <a:solidFill>
                  <a:schemeClr val="accent2">
                    <a:lumMod val="75000"/>
                  </a:schemeClr>
                </a:solidFill>
                <a:latin typeface="Arial" panose="020B0604020202020204" pitchFamily="34" charset="0"/>
              </a:rPr>
              <a:t> with </a:t>
            </a:r>
            <a:r>
              <a:rPr lang="pl-PL" sz="2000" b="0" dirty="0" err="1">
                <a:solidFill>
                  <a:schemeClr val="accent2">
                    <a:lumMod val="75000"/>
                  </a:schemeClr>
                </a:solidFill>
                <a:latin typeface="Arial" panose="020B0604020202020204" pitchFamily="34" charset="0"/>
              </a:rPr>
              <a:t>division</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into</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women</a:t>
            </a:r>
            <a:r>
              <a:rPr lang="pl-PL" sz="2000" b="0" dirty="0">
                <a:solidFill>
                  <a:schemeClr val="accent2">
                    <a:lumMod val="75000"/>
                  </a:schemeClr>
                </a:solidFill>
                <a:latin typeface="Arial" panose="020B0604020202020204" pitchFamily="34" charset="0"/>
              </a:rPr>
              <a:t> and men</a:t>
            </a:r>
            <a:endParaRPr lang="pl-PL" altLang="pl-PL" sz="2000" b="0" dirty="0">
              <a:solidFill>
                <a:schemeClr val="accent2">
                  <a:lumMod val="75000"/>
                </a:schemeClr>
              </a:solidFill>
              <a:latin typeface="Arial" panose="020B0604020202020204" pitchFamily="34" charset="0"/>
            </a:endParaRPr>
          </a:p>
        </p:txBody>
      </p:sp>
      <p:pic>
        <p:nvPicPr>
          <p:cNvPr id="10" name="Obraz 9">
            <a:extLst>
              <a:ext uri="{FF2B5EF4-FFF2-40B4-BE49-F238E27FC236}">
                <a16:creationId xmlns:a16="http://schemas.microsoft.com/office/drawing/2014/main" id="{E4345CFE-3565-441E-8BA2-A0FFA4AD1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55" y="1618774"/>
            <a:ext cx="5989737" cy="3420000"/>
          </a:xfrm>
          <a:prstGeom prst="rect">
            <a:avLst/>
          </a:prstGeom>
        </p:spPr>
      </p:pic>
      <p:sp>
        <p:nvSpPr>
          <p:cNvPr id="12" name="Prostokąt 11">
            <a:extLst>
              <a:ext uri="{FF2B5EF4-FFF2-40B4-BE49-F238E27FC236}">
                <a16:creationId xmlns:a16="http://schemas.microsoft.com/office/drawing/2014/main" id="{44694C14-CFF9-48BF-B309-65C243EFE0D7}"/>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Tree>
    <p:extLst>
      <p:ext uri="{BB962C8B-B14F-4D97-AF65-F5344CB8AC3E}">
        <p14:creationId xmlns:p14="http://schemas.microsoft.com/office/powerpoint/2010/main" val="692766297"/>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6416984-0C30-49CB-B863-A9EF89EC163B}"/>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
        <p:nvSpPr>
          <p:cNvPr id="12" name="Rectangle 10">
            <a:extLst>
              <a:ext uri="{FF2B5EF4-FFF2-40B4-BE49-F238E27FC236}">
                <a16:creationId xmlns:a16="http://schemas.microsoft.com/office/drawing/2014/main" id="{993E413E-7756-400A-8ACC-1AAF8CF71635}"/>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err="1">
                <a:solidFill>
                  <a:schemeClr val="accent2">
                    <a:lumMod val="75000"/>
                  </a:schemeClr>
                </a:solidFill>
                <a:latin typeface="Arial" panose="020B0604020202020204" pitchFamily="34" charset="0"/>
              </a:rPr>
              <a:t>Cadence</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according</a:t>
            </a:r>
            <a:r>
              <a:rPr lang="pl-PL" sz="2000" b="0" dirty="0">
                <a:solidFill>
                  <a:schemeClr val="accent2">
                    <a:lumMod val="75000"/>
                  </a:schemeClr>
                </a:solidFill>
                <a:latin typeface="Arial" panose="020B0604020202020204" pitchFamily="34" charset="0"/>
              </a:rPr>
              <a:t> to </a:t>
            </a:r>
            <a:r>
              <a:rPr lang="pl-PL" sz="2000" b="0" dirty="0" err="1">
                <a:solidFill>
                  <a:schemeClr val="accent2">
                    <a:lumMod val="75000"/>
                  </a:schemeClr>
                </a:solidFill>
                <a:latin typeface="Arial" panose="020B0604020202020204" pitchFamily="34" charset="0"/>
              </a:rPr>
              <a:t>various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studies</a:t>
            </a:r>
            <a:r>
              <a:rPr lang="pl-PL" sz="2000" b="0" dirty="0">
                <a:solidFill>
                  <a:schemeClr val="accent2">
                    <a:lumMod val="75000"/>
                  </a:schemeClr>
                </a:solidFill>
                <a:latin typeface="Arial" panose="020B0604020202020204" pitchFamily="34" charset="0"/>
              </a:rPr>
              <a:t> with </a:t>
            </a:r>
            <a:r>
              <a:rPr lang="pl-PL" sz="2000" b="0" dirty="0" err="1">
                <a:solidFill>
                  <a:schemeClr val="accent2">
                    <a:lumMod val="75000"/>
                  </a:schemeClr>
                </a:solidFill>
                <a:latin typeface="Arial" panose="020B0604020202020204" pitchFamily="34" charset="0"/>
              </a:rPr>
              <a:t>division</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into</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women</a:t>
            </a:r>
            <a:r>
              <a:rPr lang="pl-PL" sz="2000" b="0" dirty="0">
                <a:solidFill>
                  <a:schemeClr val="accent2">
                    <a:lumMod val="75000"/>
                  </a:schemeClr>
                </a:solidFill>
                <a:latin typeface="Arial" panose="020B0604020202020204" pitchFamily="34" charset="0"/>
              </a:rPr>
              <a:t> and men</a:t>
            </a:r>
            <a:endParaRPr lang="pl-PL" altLang="pl-PL" sz="2000" b="0" dirty="0">
              <a:solidFill>
                <a:schemeClr val="accent2">
                  <a:lumMod val="75000"/>
                </a:schemeClr>
              </a:solidFill>
              <a:latin typeface="Arial" panose="020B0604020202020204" pitchFamily="34" charset="0"/>
            </a:endParaRPr>
          </a:p>
        </p:txBody>
      </p:sp>
      <p:pic>
        <p:nvPicPr>
          <p:cNvPr id="13" name="Obraz 12">
            <a:extLst>
              <a:ext uri="{FF2B5EF4-FFF2-40B4-BE49-F238E27FC236}">
                <a16:creationId xmlns:a16="http://schemas.microsoft.com/office/drawing/2014/main" id="{17443352-989F-4FEA-A9EA-8B2034449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405" y="1552545"/>
            <a:ext cx="5511188" cy="3420000"/>
          </a:xfrm>
          <a:prstGeom prst="rect">
            <a:avLst/>
          </a:prstGeom>
        </p:spPr>
      </p:pic>
    </p:spTree>
    <p:extLst>
      <p:ext uri="{BB962C8B-B14F-4D97-AF65-F5344CB8AC3E}">
        <p14:creationId xmlns:p14="http://schemas.microsoft.com/office/powerpoint/2010/main" val="2474835709"/>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53746842-A310-4356-B040-241BB604B96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B5EAD2CD-2769-488E-B821-E7745D843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637315"/>
            <a:ext cx="5882527" cy="3420000"/>
          </a:xfrm>
          <a:prstGeom prst="rect">
            <a:avLst/>
          </a:prstGeom>
        </p:spPr>
      </p:pic>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a:solidFill>
                  <a:schemeClr val="accent2">
                    <a:lumMod val="75000"/>
                  </a:schemeClr>
                </a:solidFill>
                <a:latin typeface="Arial" panose="020B0604020202020204" pitchFamily="34" charset="0"/>
              </a:rPr>
              <a:t>Step </a:t>
            </a:r>
            <a:r>
              <a:rPr lang="pl-PL" sz="2000" b="0" dirty="0" err="1">
                <a:solidFill>
                  <a:schemeClr val="accent2">
                    <a:lumMod val="75000"/>
                  </a:schemeClr>
                </a:solidFill>
                <a:latin typeface="Arial" panose="020B0604020202020204" pitchFamily="34" charset="0"/>
              </a:rPr>
              <a:t>length</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according</a:t>
            </a:r>
            <a:r>
              <a:rPr lang="pl-PL" sz="2000" b="0" dirty="0">
                <a:solidFill>
                  <a:schemeClr val="accent2">
                    <a:lumMod val="75000"/>
                  </a:schemeClr>
                </a:solidFill>
                <a:latin typeface="Arial" panose="020B0604020202020204" pitchFamily="34" charset="0"/>
              </a:rPr>
              <a:t> to </a:t>
            </a:r>
            <a:r>
              <a:rPr lang="pl-PL" sz="2000" b="0" dirty="0" err="1">
                <a:solidFill>
                  <a:schemeClr val="accent2">
                    <a:lumMod val="75000"/>
                  </a:schemeClr>
                </a:solidFill>
                <a:latin typeface="Arial" panose="020B0604020202020204" pitchFamily="34" charset="0"/>
              </a:rPr>
              <a:t>various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studies</a:t>
            </a:r>
            <a:r>
              <a:rPr lang="pl-PL" sz="2000" b="0" dirty="0">
                <a:solidFill>
                  <a:schemeClr val="accent2">
                    <a:lumMod val="75000"/>
                  </a:schemeClr>
                </a:solidFill>
                <a:latin typeface="Arial" panose="020B0604020202020204" pitchFamily="34" charset="0"/>
              </a:rPr>
              <a:t> with </a:t>
            </a:r>
            <a:r>
              <a:rPr lang="pl-PL" sz="2000" b="0" dirty="0" err="1">
                <a:solidFill>
                  <a:schemeClr val="accent2">
                    <a:lumMod val="75000"/>
                  </a:schemeClr>
                </a:solidFill>
                <a:latin typeface="Arial" panose="020B0604020202020204" pitchFamily="34" charset="0"/>
              </a:rPr>
              <a:t>division</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into</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women</a:t>
            </a:r>
            <a:r>
              <a:rPr lang="pl-PL" sz="2000" b="0" dirty="0">
                <a:solidFill>
                  <a:schemeClr val="accent2">
                    <a:lumMod val="75000"/>
                  </a:schemeClr>
                </a:solidFill>
                <a:latin typeface="Arial" panose="020B0604020202020204" pitchFamily="34" charset="0"/>
              </a:rPr>
              <a:t> and men</a:t>
            </a:r>
            <a:endParaRPr lang="pl-PL" altLang="pl-PL" sz="2000" b="0" dirty="0">
              <a:solidFill>
                <a:schemeClr val="accent2">
                  <a:lumMod val="75000"/>
                </a:schemeClr>
              </a:solidFill>
              <a:latin typeface="Arial" panose="020B0604020202020204" pitchFamily="34" charset="0"/>
            </a:endParaRPr>
          </a:p>
        </p:txBody>
      </p:sp>
    </p:spTree>
    <p:extLst>
      <p:ext uri="{BB962C8B-B14F-4D97-AF65-F5344CB8AC3E}">
        <p14:creationId xmlns:p14="http://schemas.microsoft.com/office/powerpoint/2010/main" val="2842989037"/>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311080"/>
            <a:ext cx="8929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err="1">
                <a:solidFill>
                  <a:schemeClr val="accent2">
                    <a:lumMod val="75000"/>
                  </a:schemeClr>
                </a:solidFill>
                <a:latin typeface="Arial" panose="020B0604020202020204" pitchFamily="34" charset="0"/>
              </a:rPr>
              <a:t>Walking</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speed</a:t>
            </a:r>
            <a:r>
              <a:rPr lang="pl-PL" sz="2000" b="0" dirty="0">
                <a:solidFill>
                  <a:schemeClr val="accent2">
                    <a:lumMod val="75000"/>
                  </a:schemeClr>
                </a:solidFill>
                <a:latin typeface="Arial" panose="020B0604020202020204" pitchFamily="34" charset="0"/>
              </a:rPr>
              <a:t> in </a:t>
            </a:r>
            <a:r>
              <a:rPr lang="pl-PL" sz="2000" b="0" dirty="0" err="1">
                <a:solidFill>
                  <a:schemeClr val="accent2">
                    <a:lumMod val="75000"/>
                  </a:schemeClr>
                </a:solidFill>
                <a:latin typeface="Arial" panose="020B0604020202020204" pitchFamily="34" charset="0"/>
              </a:rPr>
              <a:t>different</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age</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categories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according</a:t>
            </a:r>
            <a:r>
              <a:rPr lang="pl-PL" sz="2000" b="0" dirty="0">
                <a:solidFill>
                  <a:schemeClr val="accent2">
                    <a:lumMod val="75000"/>
                  </a:schemeClr>
                </a:solidFill>
                <a:latin typeface="Arial" panose="020B0604020202020204" pitchFamily="34" charset="0"/>
              </a:rPr>
              <a:t> to </a:t>
            </a:r>
            <a:r>
              <a:rPr lang="pl-PL" sz="2000" b="0" dirty="0" err="1">
                <a:solidFill>
                  <a:schemeClr val="accent2">
                    <a:lumMod val="75000"/>
                  </a:schemeClr>
                </a:solidFill>
                <a:latin typeface="Arial" panose="020B0604020202020204" pitchFamily="34" charset="0"/>
              </a:rPr>
              <a:t>different</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authors</a:t>
            </a:r>
            <a:r>
              <a:rPr lang="pl-PL" sz="2000" b="0" dirty="0">
                <a:solidFill>
                  <a:schemeClr val="accent2">
                    <a:lumMod val="75000"/>
                  </a:schemeClr>
                </a:solidFill>
                <a:latin typeface="Arial" panose="020B0604020202020204" pitchFamily="34" charset="0"/>
              </a:rPr>
              <a:t> </a:t>
            </a:r>
            <a:endParaRPr lang="pl-PL" altLang="pl-PL" sz="2000" b="0" dirty="0">
              <a:solidFill>
                <a:schemeClr val="accent2">
                  <a:lumMod val="75000"/>
                </a:schemeClr>
              </a:solidFill>
              <a:latin typeface="Arial" panose="020B0604020202020204" pitchFamily="34" charset="0"/>
            </a:endParaRPr>
          </a:p>
        </p:txBody>
      </p:sp>
      <p:sp>
        <p:nvSpPr>
          <p:cNvPr id="11" name="Prostokąt 10">
            <a:extLst>
              <a:ext uri="{FF2B5EF4-FFF2-40B4-BE49-F238E27FC236}">
                <a16:creationId xmlns:a16="http://schemas.microsoft.com/office/drawing/2014/main" id="{47965F04-5592-46D7-BC28-C686F4C6D16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4" name="Obraz 13">
            <a:extLst>
              <a:ext uri="{FF2B5EF4-FFF2-40B4-BE49-F238E27FC236}">
                <a16:creationId xmlns:a16="http://schemas.microsoft.com/office/drawing/2014/main" id="{A837752F-DAB5-4CBE-BD9B-390F1F835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439" y="1645188"/>
            <a:ext cx="4645120" cy="3420000"/>
          </a:xfrm>
          <a:prstGeom prst="rect">
            <a:avLst/>
          </a:prstGeom>
        </p:spPr>
      </p:pic>
    </p:spTree>
    <p:extLst>
      <p:ext uri="{BB962C8B-B14F-4D97-AF65-F5344CB8AC3E}">
        <p14:creationId xmlns:p14="http://schemas.microsoft.com/office/powerpoint/2010/main" val="770127349"/>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311080"/>
            <a:ext cx="8929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a:solidFill>
                  <a:schemeClr val="accent2">
                    <a:lumMod val="75000"/>
                  </a:schemeClr>
                </a:solidFill>
                <a:latin typeface="Arial" panose="020B0604020202020204" pitchFamily="34" charset="0"/>
              </a:rPr>
              <a:t>Step </a:t>
            </a:r>
            <a:r>
              <a:rPr lang="pl-PL" sz="2000" b="0" dirty="0" err="1">
                <a:solidFill>
                  <a:schemeClr val="accent2">
                    <a:lumMod val="75000"/>
                  </a:schemeClr>
                </a:solidFill>
                <a:latin typeface="Arial" panose="020B0604020202020204" pitchFamily="34" charset="0"/>
              </a:rPr>
              <a:t>length</a:t>
            </a:r>
            <a:r>
              <a:rPr lang="pl-PL" sz="2000" b="0" dirty="0">
                <a:solidFill>
                  <a:schemeClr val="accent2">
                    <a:lumMod val="75000"/>
                  </a:schemeClr>
                </a:solidFill>
                <a:latin typeface="Arial" panose="020B0604020202020204" pitchFamily="34" charset="0"/>
              </a:rPr>
              <a:t> in </a:t>
            </a:r>
            <a:r>
              <a:rPr lang="pl-PL" sz="2000" b="0" dirty="0" err="1">
                <a:solidFill>
                  <a:schemeClr val="accent2">
                    <a:lumMod val="75000"/>
                  </a:schemeClr>
                </a:solidFill>
                <a:latin typeface="Arial" panose="020B0604020202020204" pitchFamily="34" charset="0"/>
              </a:rPr>
              <a:t>different</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age</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categories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according</a:t>
            </a:r>
            <a:r>
              <a:rPr lang="pl-PL" sz="2000" b="0" dirty="0">
                <a:solidFill>
                  <a:schemeClr val="accent2">
                    <a:lumMod val="75000"/>
                  </a:schemeClr>
                </a:solidFill>
                <a:latin typeface="Arial" panose="020B0604020202020204" pitchFamily="34" charset="0"/>
              </a:rPr>
              <a:t> to </a:t>
            </a:r>
            <a:r>
              <a:rPr lang="pl-PL" sz="2000" b="0" dirty="0" err="1">
                <a:solidFill>
                  <a:schemeClr val="accent2">
                    <a:lumMod val="75000"/>
                  </a:schemeClr>
                </a:solidFill>
                <a:latin typeface="Arial" panose="020B0604020202020204" pitchFamily="34" charset="0"/>
              </a:rPr>
              <a:t>different</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authors</a:t>
            </a:r>
            <a:r>
              <a:rPr lang="pl-PL" sz="2000" b="0" dirty="0">
                <a:solidFill>
                  <a:schemeClr val="accent2">
                    <a:lumMod val="75000"/>
                  </a:schemeClr>
                </a:solidFill>
                <a:latin typeface="Arial" panose="020B0604020202020204" pitchFamily="34" charset="0"/>
              </a:rPr>
              <a:t> </a:t>
            </a:r>
            <a:endParaRPr lang="pl-PL" altLang="pl-PL" sz="2000" b="0" dirty="0">
              <a:solidFill>
                <a:schemeClr val="accent2">
                  <a:lumMod val="75000"/>
                </a:schemeClr>
              </a:solidFill>
              <a:latin typeface="Arial" panose="020B0604020202020204" pitchFamily="34" charset="0"/>
            </a:endParaRPr>
          </a:p>
        </p:txBody>
      </p:sp>
      <p:sp>
        <p:nvSpPr>
          <p:cNvPr id="11" name="Prostokąt 10">
            <a:extLst>
              <a:ext uri="{FF2B5EF4-FFF2-40B4-BE49-F238E27FC236}">
                <a16:creationId xmlns:a16="http://schemas.microsoft.com/office/drawing/2014/main" id="{47965F04-5592-46D7-BC28-C686F4C6D16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99D308A3-4DE5-419C-B3FB-52CDFA205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01" y="1701812"/>
            <a:ext cx="5007396" cy="3420000"/>
          </a:xfrm>
          <a:prstGeom prst="rect">
            <a:avLst/>
          </a:prstGeom>
        </p:spPr>
      </p:pic>
    </p:spTree>
    <p:extLst>
      <p:ext uri="{BB962C8B-B14F-4D97-AF65-F5344CB8AC3E}">
        <p14:creationId xmlns:p14="http://schemas.microsoft.com/office/powerpoint/2010/main" val="2236454482"/>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2051720" y="5261138"/>
            <a:ext cx="5083764" cy="400110"/>
          </a:xfrm>
          <a:prstGeom prst="rect">
            <a:avLst/>
          </a:prstGeom>
        </p:spPr>
        <p:txBody>
          <a:bodyPr wrap="none">
            <a:spAutoFit/>
          </a:bodyPr>
          <a:lstStyle/>
          <a:p>
            <a:r>
              <a:rPr lang="pl-PL" sz="2000" b="0" dirty="0" err="1">
                <a:solidFill>
                  <a:schemeClr val="accent2">
                    <a:lumMod val="75000"/>
                  </a:schemeClr>
                </a:solidFill>
              </a:rPr>
              <a:t>Walking</a:t>
            </a:r>
            <a:r>
              <a:rPr lang="pl-PL" sz="2000" b="0" dirty="0">
                <a:solidFill>
                  <a:schemeClr val="accent2">
                    <a:lumMod val="75000"/>
                  </a:schemeClr>
                </a:solidFill>
              </a:rPr>
              <a:t> </a:t>
            </a:r>
            <a:r>
              <a:rPr lang="pl-PL" sz="2000" b="0" dirty="0" err="1">
                <a:solidFill>
                  <a:schemeClr val="accent2">
                    <a:lumMod val="75000"/>
                  </a:schemeClr>
                </a:solidFill>
              </a:rPr>
              <a:t>speed</a:t>
            </a:r>
            <a:r>
              <a:rPr lang="pl-PL" sz="2000" b="0" dirty="0">
                <a:solidFill>
                  <a:schemeClr val="accent2">
                    <a:lumMod val="75000"/>
                  </a:schemeClr>
                </a:solidFill>
              </a:rPr>
              <a:t> of </a:t>
            </a:r>
            <a:r>
              <a:rPr lang="pl-PL" sz="2000" b="0" dirty="0" err="1">
                <a:solidFill>
                  <a:schemeClr val="accent2">
                    <a:lumMod val="75000"/>
                  </a:schemeClr>
                </a:solidFill>
              </a:rPr>
              <a:t>children</a:t>
            </a:r>
            <a:r>
              <a:rPr lang="pl-PL" sz="2000" b="0" dirty="0">
                <a:solidFill>
                  <a:schemeClr val="accent2">
                    <a:lumMod val="75000"/>
                  </a:schemeClr>
                </a:solidFill>
              </a:rPr>
              <a:t> of </a:t>
            </a:r>
            <a:r>
              <a:rPr lang="pl-PL" sz="2000" b="0" dirty="0" err="1">
                <a:solidFill>
                  <a:schemeClr val="accent2">
                    <a:lumMod val="75000"/>
                  </a:schemeClr>
                </a:solidFill>
              </a:rPr>
              <a:t>different</a:t>
            </a:r>
            <a:r>
              <a:rPr lang="pl-PL" sz="2000" b="0" dirty="0">
                <a:solidFill>
                  <a:schemeClr val="accent2">
                    <a:lumMod val="75000"/>
                  </a:schemeClr>
                </a:solidFill>
              </a:rPr>
              <a:t> </a:t>
            </a:r>
            <a:r>
              <a:rPr lang="pl-PL" sz="2000" b="0" dirty="0" err="1">
                <a:solidFill>
                  <a:schemeClr val="accent2">
                    <a:lumMod val="75000"/>
                  </a:schemeClr>
                </a:solidFill>
              </a:rPr>
              <a:t>ages</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0" name="Prostokąt 9">
            <a:extLst>
              <a:ext uri="{FF2B5EF4-FFF2-40B4-BE49-F238E27FC236}">
                <a16:creationId xmlns:a16="http://schemas.microsoft.com/office/drawing/2014/main" id="{9578AC9E-8438-4793-8C2E-4DC4DEBA78CB}"/>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1" name="Obraz 10">
            <a:extLst>
              <a:ext uri="{FF2B5EF4-FFF2-40B4-BE49-F238E27FC236}">
                <a16:creationId xmlns:a16="http://schemas.microsoft.com/office/drawing/2014/main" id="{5DCAFD02-E84C-40B1-AED7-86B2C6700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437" y="1515849"/>
            <a:ext cx="5951230" cy="3420000"/>
          </a:xfrm>
          <a:prstGeom prst="rect">
            <a:avLst/>
          </a:prstGeom>
        </p:spPr>
      </p:pic>
    </p:spTree>
    <p:extLst>
      <p:ext uri="{BB962C8B-B14F-4D97-AF65-F5344CB8AC3E}">
        <p14:creationId xmlns:p14="http://schemas.microsoft.com/office/powerpoint/2010/main" val="2648283529"/>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OUTLINE OF THE HISTORY OF BIOMECHANICAL GAIT ANALYSIS</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2051720" y="5261138"/>
            <a:ext cx="4706930" cy="400110"/>
          </a:xfrm>
          <a:prstGeom prst="rect">
            <a:avLst/>
          </a:prstGeom>
        </p:spPr>
        <p:txBody>
          <a:bodyPr wrap="none">
            <a:spAutoFit/>
          </a:bodyPr>
          <a:lstStyle/>
          <a:p>
            <a:r>
              <a:rPr lang="pl-PL" sz="2000" b="0" dirty="0">
                <a:solidFill>
                  <a:schemeClr val="accent2">
                    <a:lumMod val="75000"/>
                  </a:schemeClr>
                </a:solidFill>
              </a:rPr>
              <a:t>Step </a:t>
            </a:r>
            <a:r>
              <a:rPr lang="pl-PL" sz="2000" b="0" dirty="0" err="1">
                <a:solidFill>
                  <a:schemeClr val="accent2">
                    <a:lumMod val="75000"/>
                  </a:schemeClr>
                </a:solidFill>
              </a:rPr>
              <a:t>length</a:t>
            </a:r>
            <a:r>
              <a:rPr lang="pl-PL" sz="2000" b="0" dirty="0">
                <a:solidFill>
                  <a:schemeClr val="accent2">
                    <a:lumMod val="75000"/>
                  </a:schemeClr>
                </a:solidFill>
              </a:rPr>
              <a:t> of </a:t>
            </a:r>
            <a:r>
              <a:rPr lang="pl-PL" sz="2000" b="0" dirty="0" err="1">
                <a:solidFill>
                  <a:schemeClr val="accent2">
                    <a:lumMod val="75000"/>
                  </a:schemeClr>
                </a:solidFill>
              </a:rPr>
              <a:t>children</a:t>
            </a:r>
            <a:r>
              <a:rPr lang="pl-PL" sz="2000" b="0" dirty="0">
                <a:solidFill>
                  <a:schemeClr val="accent2">
                    <a:lumMod val="75000"/>
                  </a:schemeClr>
                </a:solidFill>
              </a:rPr>
              <a:t> of </a:t>
            </a:r>
            <a:r>
              <a:rPr lang="pl-PL" sz="2000" b="0" dirty="0" err="1">
                <a:solidFill>
                  <a:schemeClr val="accent2">
                    <a:lumMod val="75000"/>
                  </a:schemeClr>
                </a:solidFill>
              </a:rPr>
              <a:t>different</a:t>
            </a:r>
            <a:r>
              <a:rPr lang="pl-PL" sz="2000" b="0" dirty="0">
                <a:solidFill>
                  <a:schemeClr val="accent2">
                    <a:lumMod val="75000"/>
                  </a:schemeClr>
                </a:solidFill>
              </a:rPr>
              <a:t> </a:t>
            </a:r>
            <a:r>
              <a:rPr lang="pl-PL" sz="2000" b="0" dirty="0" err="1">
                <a:solidFill>
                  <a:schemeClr val="accent2">
                    <a:lumMod val="75000"/>
                  </a:schemeClr>
                </a:solidFill>
              </a:rPr>
              <a:t>ages</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0" name="Prostokąt 9">
            <a:extLst>
              <a:ext uri="{FF2B5EF4-FFF2-40B4-BE49-F238E27FC236}">
                <a16:creationId xmlns:a16="http://schemas.microsoft.com/office/drawing/2014/main" id="{9578AC9E-8438-4793-8C2E-4DC4DEBA78CB}"/>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31C85DEA-CDEC-47C0-BE6C-66FFF4AB5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514465"/>
            <a:ext cx="6116870" cy="3420000"/>
          </a:xfrm>
          <a:prstGeom prst="rect">
            <a:avLst/>
          </a:prstGeom>
        </p:spPr>
      </p:pic>
    </p:spTree>
    <p:extLst>
      <p:ext uri="{BB962C8B-B14F-4D97-AF65-F5344CB8AC3E}">
        <p14:creationId xmlns:p14="http://schemas.microsoft.com/office/powerpoint/2010/main" val="2663754200"/>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2051720" y="5261138"/>
            <a:ext cx="4437625" cy="400110"/>
          </a:xfrm>
          <a:prstGeom prst="rect">
            <a:avLst/>
          </a:prstGeom>
        </p:spPr>
        <p:txBody>
          <a:bodyPr wrap="none">
            <a:spAutoFit/>
          </a:bodyPr>
          <a:lstStyle/>
          <a:p>
            <a:r>
              <a:rPr lang="pl-PL" sz="2000" b="0" dirty="0" err="1">
                <a:solidFill>
                  <a:schemeClr val="accent2">
                    <a:lumMod val="75000"/>
                  </a:schemeClr>
                </a:solidFill>
              </a:rPr>
              <a:t>Cadence</a:t>
            </a:r>
            <a:r>
              <a:rPr lang="pl-PL" sz="2000" b="0" dirty="0">
                <a:solidFill>
                  <a:schemeClr val="accent2">
                    <a:lumMod val="75000"/>
                  </a:schemeClr>
                </a:solidFill>
              </a:rPr>
              <a:t> of </a:t>
            </a:r>
            <a:r>
              <a:rPr lang="pl-PL" sz="2000" b="0" dirty="0" err="1">
                <a:solidFill>
                  <a:schemeClr val="accent2">
                    <a:lumMod val="75000"/>
                  </a:schemeClr>
                </a:solidFill>
              </a:rPr>
              <a:t>children</a:t>
            </a:r>
            <a:r>
              <a:rPr lang="pl-PL" sz="2000" b="0" dirty="0">
                <a:solidFill>
                  <a:schemeClr val="accent2">
                    <a:lumMod val="75000"/>
                  </a:schemeClr>
                </a:solidFill>
              </a:rPr>
              <a:t> of </a:t>
            </a:r>
            <a:r>
              <a:rPr lang="pl-PL" sz="2000" b="0" dirty="0" err="1">
                <a:solidFill>
                  <a:schemeClr val="accent2">
                    <a:lumMod val="75000"/>
                  </a:schemeClr>
                </a:solidFill>
              </a:rPr>
              <a:t>different</a:t>
            </a:r>
            <a:r>
              <a:rPr lang="pl-PL" sz="2000" b="0" dirty="0">
                <a:solidFill>
                  <a:schemeClr val="accent2">
                    <a:lumMod val="75000"/>
                  </a:schemeClr>
                </a:solidFill>
              </a:rPr>
              <a:t> </a:t>
            </a:r>
            <a:r>
              <a:rPr lang="pl-PL" sz="2000" b="0" dirty="0" err="1">
                <a:solidFill>
                  <a:schemeClr val="accent2">
                    <a:lumMod val="75000"/>
                  </a:schemeClr>
                </a:solidFill>
              </a:rPr>
              <a:t>ages</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0" name="Prostokąt 9">
            <a:extLst>
              <a:ext uri="{FF2B5EF4-FFF2-40B4-BE49-F238E27FC236}">
                <a16:creationId xmlns:a16="http://schemas.microsoft.com/office/drawing/2014/main" id="{9578AC9E-8438-4793-8C2E-4DC4DEBA78CB}"/>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42F02B7D-9517-486B-938F-B4BAC6674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825" y="1654745"/>
            <a:ext cx="5970348" cy="3420000"/>
          </a:xfrm>
          <a:prstGeom prst="rect">
            <a:avLst/>
          </a:prstGeom>
        </p:spPr>
      </p:pic>
    </p:spTree>
    <p:extLst>
      <p:ext uri="{BB962C8B-B14F-4D97-AF65-F5344CB8AC3E}">
        <p14:creationId xmlns:p14="http://schemas.microsoft.com/office/powerpoint/2010/main" val="3701911936"/>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53746842-A310-4356-B040-241BB604B96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err="1">
                <a:solidFill>
                  <a:schemeClr val="accent2">
                    <a:lumMod val="75000"/>
                  </a:schemeClr>
                </a:solidFill>
                <a:latin typeface="Arial" panose="020B0604020202020204" pitchFamily="34" charset="0"/>
              </a:rPr>
              <a:t>Changes</a:t>
            </a:r>
            <a:r>
              <a:rPr lang="pl-PL" sz="2000" b="0" dirty="0">
                <a:solidFill>
                  <a:schemeClr val="accent2">
                    <a:lumMod val="75000"/>
                  </a:schemeClr>
                </a:solidFill>
                <a:latin typeface="Arial" panose="020B0604020202020204" pitchFamily="34" charset="0"/>
              </a:rPr>
              <a:t> in the </a:t>
            </a:r>
            <a:r>
              <a:rPr lang="pl-PL" sz="2000" b="0" dirty="0" err="1">
                <a:solidFill>
                  <a:schemeClr val="accent2">
                    <a:lumMod val="75000"/>
                  </a:schemeClr>
                </a:solidFill>
                <a:latin typeface="Arial" panose="020B0604020202020204" pitchFamily="34" charset="0"/>
              </a:rPr>
              <a:t>length</a:t>
            </a:r>
            <a:r>
              <a:rPr lang="pl-PL" sz="2000" b="0" dirty="0">
                <a:solidFill>
                  <a:schemeClr val="accent2">
                    <a:lumMod val="75000"/>
                  </a:schemeClr>
                </a:solidFill>
                <a:latin typeface="Arial" panose="020B0604020202020204" pitchFamily="34" charset="0"/>
              </a:rPr>
              <a:t> of the </a:t>
            </a:r>
            <a:r>
              <a:rPr lang="pl-PL" sz="2000" b="0" dirty="0" err="1">
                <a:solidFill>
                  <a:schemeClr val="accent2">
                    <a:lumMod val="75000"/>
                  </a:schemeClr>
                </a:solidFill>
                <a:latin typeface="Arial" panose="020B0604020202020204" pitchFamily="34" charset="0"/>
              </a:rPr>
              <a:t>steps</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depending</a:t>
            </a:r>
            <a:r>
              <a:rPr lang="pl-PL" sz="2000" b="0" dirty="0">
                <a:solidFill>
                  <a:schemeClr val="accent2">
                    <a:lumMod val="75000"/>
                  </a:schemeClr>
                </a:solidFill>
                <a:latin typeface="Arial" panose="020B0604020202020204" pitchFamily="34" charset="0"/>
              </a:rPr>
              <a:t> on the </a:t>
            </a:r>
            <a:r>
              <a:rPr lang="pl-PL" sz="2000" b="0" dirty="0" err="1">
                <a:solidFill>
                  <a:schemeClr val="accent2">
                    <a:lumMod val="75000"/>
                  </a:schemeClr>
                </a:solidFill>
                <a:latin typeface="Arial" panose="020B0604020202020204" pitchFamily="34" charset="0"/>
              </a:rPr>
              <a:t>walking</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speed</a:t>
            </a:r>
            <a:r>
              <a:rPr lang="pl-PL" sz="2000" b="0" dirty="0">
                <a:solidFill>
                  <a:schemeClr val="accent2">
                    <a:lumMod val="75000"/>
                  </a:schemeClr>
                </a:solidFill>
                <a:latin typeface="Arial" panose="020B0604020202020204" pitchFamily="34" charset="0"/>
              </a:rPr>
              <a:t> </a:t>
            </a:r>
            <a:endParaRPr lang="pl-PL" altLang="pl-PL" sz="2000" b="0" dirty="0">
              <a:solidFill>
                <a:schemeClr val="accent2">
                  <a:lumMod val="75000"/>
                </a:schemeClr>
              </a:solidFill>
              <a:latin typeface="Arial" panose="020B0604020202020204" pitchFamily="34" charset="0"/>
            </a:endParaRPr>
          </a:p>
        </p:txBody>
      </p:sp>
      <p:pic>
        <p:nvPicPr>
          <p:cNvPr id="11" name="Obraz 10">
            <a:extLst>
              <a:ext uri="{FF2B5EF4-FFF2-40B4-BE49-F238E27FC236}">
                <a16:creationId xmlns:a16="http://schemas.microsoft.com/office/drawing/2014/main" id="{2A9FB7E1-DF4E-4F10-8DD1-171B92072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499" y="1695718"/>
            <a:ext cx="5415000" cy="3420000"/>
          </a:xfrm>
          <a:prstGeom prst="rect">
            <a:avLst/>
          </a:prstGeom>
        </p:spPr>
      </p:pic>
    </p:spTree>
    <p:extLst>
      <p:ext uri="{BB962C8B-B14F-4D97-AF65-F5344CB8AC3E}">
        <p14:creationId xmlns:p14="http://schemas.microsoft.com/office/powerpoint/2010/main" val="3759699286"/>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53746842-A310-4356-B040-241BB604B96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b="0" dirty="0" err="1">
                <a:solidFill>
                  <a:schemeClr val="accent2">
                    <a:lumMod val="75000"/>
                  </a:schemeClr>
                </a:solidFill>
                <a:latin typeface="Arial" panose="020B0604020202020204" pitchFamily="34" charset="0"/>
              </a:rPr>
              <a:t>Changes</a:t>
            </a:r>
            <a:r>
              <a:rPr lang="pl-PL" sz="2000" b="0" dirty="0">
                <a:solidFill>
                  <a:schemeClr val="accent2">
                    <a:lumMod val="75000"/>
                  </a:schemeClr>
                </a:solidFill>
                <a:latin typeface="Arial" panose="020B0604020202020204" pitchFamily="34" charset="0"/>
              </a:rPr>
              <a:t> in the </a:t>
            </a:r>
            <a:r>
              <a:rPr lang="pl-PL" sz="2000" b="0" dirty="0" err="1">
                <a:solidFill>
                  <a:schemeClr val="accent2">
                    <a:lumMod val="75000"/>
                  </a:schemeClr>
                </a:solidFill>
                <a:latin typeface="Arial" panose="020B0604020202020204" pitchFamily="34" charset="0"/>
              </a:rPr>
              <a:t>cacence</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depending</a:t>
            </a:r>
            <a:r>
              <a:rPr lang="pl-PL" sz="2000" b="0" dirty="0">
                <a:solidFill>
                  <a:schemeClr val="accent2">
                    <a:lumMod val="75000"/>
                  </a:schemeClr>
                </a:solidFill>
                <a:latin typeface="Arial" panose="020B0604020202020204" pitchFamily="34" charset="0"/>
              </a:rPr>
              <a:t> on the </a:t>
            </a:r>
            <a:r>
              <a:rPr lang="pl-PL" sz="2000" b="0" dirty="0" err="1">
                <a:solidFill>
                  <a:schemeClr val="accent2">
                    <a:lumMod val="75000"/>
                  </a:schemeClr>
                </a:solidFill>
                <a:latin typeface="Arial" panose="020B0604020202020204" pitchFamily="34" charset="0"/>
              </a:rPr>
              <a:t>walking</a:t>
            </a:r>
            <a:r>
              <a:rPr lang="pl-PL" sz="2000" b="0" dirty="0">
                <a:solidFill>
                  <a:schemeClr val="accent2">
                    <a:lumMod val="75000"/>
                  </a:schemeClr>
                </a:solidFill>
                <a:latin typeface="Arial" panose="020B0604020202020204" pitchFamily="34" charset="0"/>
              </a:rPr>
              <a:t> </a:t>
            </a:r>
            <a:r>
              <a:rPr lang="pl-PL" sz="2000" b="0" dirty="0" err="1">
                <a:solidFill>
                  <a:schemeClr val="accent2">
                    <a:lumMod val="75000"/>
                  </a:schemeClr>
                </a:solidFill>
                <a:latin typeface="Arial" panose="020B0604020202020204" pitchFamily="34" charset="0"/>
              </a:rPr>
              <a:t>speed</a:t>
            </a:r>
            <a:r>
              <a:rPr lang="pl-PL" sz="2000" b="0" dirty="0">
                <a:solidFill>
                  <a:schemeClr val="accent2">
                    <a:lumMod val="75000"/>
                  </a:schemeClr>
                </a:solidFill>
                <a:latin typeface="Arial" panose="020B0604020202020204" pitchFamily="34" charset="0"/>
              </a:rPr>
              <a:t> </a:t>
            </a:r>
            <a:endParaRPr lang="pl-PL" altLang="pl-PL" sz="2000" b="0" dirty="0">
              <a:solidFill>
                <a:schemeClr val="accent2">
                  <a:lumMod val="75000"/>
                </a:schemeClr>
              </a:solidFill>
              <a:latin typeface="Arial" panose="020B0604020202020204" pitchFamily="34" charset="0"/>
            </a:endParaRPr>
          </a:p>
        </p:txBody>
      </p:sp>
      <p:pic>
        <p:nvPicPr>
          <p:cNvPr id="12" name="Obraz 11">
            <a:extLst>
              <a:ext uri="{FF2B5EF4-FFF2-40B4-BE49-F238E27FC236}">
                <a16:creationId xmlns:a16="http://schemas.microsoft.com/office/drawing/2014/main" id="{4093BC4F-42DF-4CA3-9908-2CE505075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606" y="1719000"/>
            <a:ext cx="5252785" cy="3420000"/>
          </a:xfrm>
          <a:prstGeom prst="rect">
            <a:avLst/>
          </a:prstGeom>
        </p:spPr>
      </p:pic>
    </p:spTree>
    <p:extLst>
      <p:ext uri="{BB962C8B-B14F-4D97-AF65-F5344CB8AC3E}">
        <p14:creationId xmlns:p14="http://schemas.microsoft.com/office/powerpoint/2010/main" val="823953578"/>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169386"/>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The </a:t>
            </a:r>
            <a:r>
              <a:rPr lang="pl-PL" sz="2000" b="0" dirty="0" err="1">
                <a:solidFill>
                  <a:schemeClr val="accent2">
                    <a:lumMod val="75000"/>
                  </a:schemeClr>
                </a:solidFill>
              </a:rPr>
              <a:t>relationship</a:t>
            </a:r>
            <a:r>
              <a:rPr lang="pl-PL" sz="2000" b="0" dirty="0">
                <a:solidFill>
                  <a:schemeClr val="accent2">
                    <a:lumMod val="75000"/>
                  </a:schemeClr>
                </a:solidFill>
              </a:rPr>
              <a:t> </a:t>
            </a:r>
            <a:r>
              <a:rPr lang="pl-PL" sz="2000" b="0" dirty="0" err="1">
                <a:solidFill>
                  <a:schemeClr val="accent2">
                    <a:lumMod val="75000"/>
                  </a:schemeClr>
                </a:solidFill>
              </a:rPr>
              <a:t>between</a:t>
            </a:r>
            <a:r>
              <a:rPr lang="pl-PL" sz="2000" b="0" dirty="0">
                <a:solidFill>
                  <a:schemeClr val="accent2">
                    <a:lumMod val="75000"/>
                  </a:schemeClr>
                </a:solidFill>
              </a:rPr>
              <a:t> the </a:t>
            </a:r>
            <a:r>
              <a:rPr lang="pl-PL" sz="2000" b="0" dirty="0" err="1">
                <a:solidFill>
                  <a:schemeClr val="accent2">
                    <a:lumMod val="75000"/>
                  </a:schemeClr>
                </a:solidFill>
              </a:rPr>
              <a:t>walking</a:t>
            </a:r>
            <a:r>
              <a:rPr lang="pl-PL" sz="2000" b="0" dirty="0">
                <a:solidFill>
                  <a:schemeClr val="accent2">
                    <a:lumMod val="75000"/>
                  </a:schemeClr>
                </a:solidFill>
              </a:rPr>
              <a:t> </a:t>
            </a:r>
            <a:r>
              <a:rPr lang="pl-PL" sz="2000" b="0" dirty="0" err="1">
                <a:solidFill>
                  <a:schemeClr val="accent2">
                    <a:lumMod val="75000"/>
                  </a:schemeClr>
                </a:solidFill>
              </a:rPr>
              <a:t>speed</a:t>
            </a:r>
            <a:r>
              <a:rPr lang="pl-PL" sz="2000" b="0" dirty="0">
                <a:solidFill>
                  <a:schemeClr val="accent2">
                    <a:lumMod val="75000"/>
                  </a:schemeClr>
                </a:solidFill>
              </a:rPr>
              <a:t> of </a:t>
            </a:r>
            <a:r>
              <a:rPr lang="pl-PL" sz="2000" b="0" dirty="0" err="1">
                <a:solidFill>
                  <a:schemeClr val="accent2">
                    <a:lumMod val="75000"/>
                  </a:schemeClr>
                </a:solidFill>
              </a:rPr>
              <a:t>healthy</a:t>
            </a:r>
            <a:r>
              <a:rPr lang="pl-PL" sz="2000" b="0" dirty="0">
                <a:solidFill>
                  <a:schemeClr val="accent2">
                    <a:lumMod val="75000"/>
                  </a:schemeClr>
                </a:solidFill>
              </a:rPr>
              <a:t> </a:t>
            </a:r>
            <a:r>
              <a:rPr lang="pl-PL" sz="2000" b="0" dirty="0" err="1">
                <a:solidFill>
                  <a:schemeClr val="accent2">
                    <a:lumMod val="75000"/>
                  </a:schemeClr>
                </a:solidFill>
              </a:rPr>
              <a:t>people</a:t>
            </a:r>
            <a:r>
              <a:rPr lang="pl-PL" sz="2000" b="0" dirty="0">
                <a:solidFill>
                  <a:schemeClr val="accent2">
                    <a:lumMod val="75000"/>
                  </a:schemeClr>
                </a:solidFill>
              </a:rPr>
              <a:t> and step </a:t>
            </a:r>
            <a:r>
              <a:rPr lang="pl-PL" sz="2000" b="0" dirty="0" err="1">
                <a:solidFill>
                  <a:schemeClr val="accent2">
                    <a:lumMod val="75000"/>
                  </a:schemeClr>
                </a:solidFill>
              </a:rPr>
              <a:t>length</a:t>
            </a:r>
            <a:r>
              <a:rPr lang="pl-PL" sz="2000" b="0" dirty="0">
                <a:solidFill>
                  <a:schemeClr val="accent2">
                    <a:lumMod val="75000"/>
                  </a:schemeClr>
                </a:solidFill>
              </a:rPr>
              <a:t> </a:t>
            </a:r>
          </a:p>
        </p:txBody>
      </p:sp>
      <p:sp>
        <p:nvSpPr>
          <p:cNvPr id="10" name="Prostokąt 9">
            <a:extLst>
              <a:ext uri="{FF2B5EF4-FFF2-40B4-BE49-F238E27FC236}">
                <a16:creationId xmlns:a16="http://schemas.microsoft.com/office/drawing/2014/main" id="{9C26FC9E-0FD7-49F3-9166-C3D8E4836D3A}"/>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D67054A9-0C9A-471C-8C7D-8A337035A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062" y="1719000"/>
            <a:ext cx="5575874" cy="3420000"/>
          </a:xfrm>
          <a:prstGeom prst="rect">
            <a:avLst/>
          </a:prstGeom>
        </p:spPr>
      </p:pic>
    </p:spTree>
    <p:extLst>
      <p:ext uri="{BB962C8B-B14F-4D97-AF65-F5344CB8AC3E}">
        <p14:creationId xmlns:p14="http://schemas.microsoft.com/office/powerpoint/2010/main" val="1797437259"/>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169386"/>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The </a:t>
            </a:r>
            <a:r>
              <a:rPr lang="pl-PL" sz="2000" b="0" dirty="0" err="1">
                <a:solidFill>
                  <a:schemeClr val="accent2">
                    <a:lumMod val="75000"/>
                  </a:schemeClr>
                </a:solidFill>
              </a:rPr>
              <a:t>relationship</a:t>
            </a:r>
            <a:r>
              <a:rPr lang="pl-PL" sz="2000" b="0" dirty="0">
                <a:solidFill>
                  <a:schemeClr val="accent2">
                    <a:lumMod val="75000"/>
                  </a:schemeClr>
                </a:solidFill>
              </a:rPr>
              <a:t> </a:t>
            </a:r>
            <a:r>
              <a:rPr lang="pl-PL" sz="2000" b="0" dirty="0" err="1">
                <a:solidFill>
                  <a:schemeClr val="accent2">
                    <a:lumMod val="75000"/>
                  </a:schemeClr>
                </a:solidFill>
              </a:rPr>
              <a:t>between</a:t>
            </a:r>
            <a:r>
              <a:rPr lang="pl-PL" sz="2000" b="0" dirty="0">
                <a:solidFill>
                  <a:schemeClr val="accent2">
                    <a:lumMod val="75000"/>
                  </a:schemeClr>
                </a:solidFill>
              </a:rPr>
              <a:t> the </a:t>
            </a:r>
            <a:r>
              <a:rPr lang="pl-PL" sz="2000" b="0" dirty="0" err="1">
                <a:solidFill>
                  <a:schemeClr val="accent2">
                    <a:lumMod val="75000"/>
                  </a:schemeClr>
                </a:solidFill>
              </a:rPr>
              <a:t>walking</a:t>
            </a:r>
            <a:r>
              <a:rPr lang="pl-PL" sz="2000" b="0" dirty="0">
                <a:solidFill>
                  <a:schemeClr val="accent2">
                    <a:lumMod val="75000"/>
                  </a:schemeClr>
                </a:solidFill>
              </a:rPr>
              <a:t> </a:t>
            </a:r>
            <a:r>
              <a:rPr lang="pl-PL" sz="2000" b="0" dirty="0" err="1">
                <a:solidFill>
                  <a:schemeClr val="accent2">
                    <a:lumMod val="75000"/>
                  </a:schemeClr>
                </a:solidFill>
              </a:rPr>
              <a:t>speed</a:t>
            </a:r>
            <a:r>
              <a:rPr lang="pl-PL" sz="2000" b="0" dirty="0">
                <a:solidFill>
                  <a:schemeClr val="accent2">
                    <a:lumMod val="75000"/>
                  </a:schemeClr>
                </a:solidFill>
              </a:rPr>
              <a:t> of </a:t>
            </a:r>
            <a:r>
              <a:rPr lang="pl-PL" sz="2000" b="0" dirty="0" err="1">
                <a:solidFill>
                  <a:schemeClr val="accent2">
                    <a:lumMod val="75000"/>
                  </a:schemeClr>
                </a:solidFill>
              </a:rPr>
              <a:t>healthy</a:t>
            </a:r>
            <a:r>
              <a:rPr lang="pl-PL" sz="2000" b="0" dirty="0">
                <a:solidFill>
                  <a:schemeClr val="accent2">
                    <a:lumMod val="75000"/>
                  </a:schemeClr>
                </a:solidFill>
              </a:rPr>
              <a:t> </a:t>
            </a:r>
            <a:r>
              <a:rPr lang="pl-PL" sz="2000" b="0" dirty="0" err="1">
                <a:solidFill>
                  <a:schemeClr val="accent2">
                    <a:lumMod val="75000"/>
                  </a:schemeClr>
                </a:solidFill>
              </a:rPr>
              <a:t>people</a:t>
            </a:r>
            <a:r>
              <a:rPr lang="pl-PL" sz="2000" b="0" dirty="0">
                <a:solidFill>
                  <a:schemeClr val="accent2">
                    <a:lumMod val="75000"/>
                  </a:schemeClr>
                </a:solidFill>
              </a:rPr>
              <a:t> and </a:t>
            </a:r>
            <a:r>
              <a:rPr lang="pl-PL" sz="2000" b="0" dirty="0" err="1">
                <a:solidFill>
                  <a:schemeClr val="accent2">
                    <a:lumMod val="75000"/>
                  </a:schemeClr>
                </a:solidFill>
              </a:rPr>
              <a:t>cadence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9C26FC9E-0FD7-49F3-9166-C3D8E4836D3A}"/>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TIME-SPACE PARAMETERS DESCRIBING GAIT BIOMECHANICS</a:t>
            </a:r>
            <a:endParaRPr lang="en-US" sz="2200" dirty="0">
              <a:solidFill>
                <a:schemeClr val="accent2">
                  <a:lumMod val="75000"/>
                </a:schemeClr>
              </a:solidFill>
            </a:endParaRPr>
          </a:p>
        </p:txBody>
      </p:sp>
      <p:pic>
        <p:nvPicPr>
          <p:cNvPr id="11" name="Obraz 10">
            <a:extLst>
              <a:ext uri="{FF2B5EF4-FFF2-40B4-BE49-F238E27FC236}">
                <a16:creationId xmlns:a16="http://schemas.microsoft.com/office/drawing/2014/main" id="{5C7A1F01-866C-42BD-83C8-DD4573824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826" y="1569705"/>
            <a:ext cx="5490345" cy="3420000"/>
          </a:xfrm>
          <a:prstGeom prst="rect">
            <a:avLst/>
          </a:prstGeom>
        </p:spPr>
      </p:pic>
    </p:spTree>
    <p:extLst>
      <p:ext uri="{BB962C8B-B14F-4D97-AF65-F5344CB8AC3E}">
        <p14:creationId xmlns:p14="http://schemas.microsoft.com/office/powerpoint/2010/main" val="903079110"/>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spTree>
    <p:extLst>
      <p:ext uri="{BB962C8B-B14F-4D97-AF65-F5344CB8AC3E}">
        <p14:creationId xmlns:p14="http://schemas.microsoft.com/office/powerpoint/2010/main" val="1782086674"/>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E9D64414-A32F-4EDC-8BCD-F7A459AAD1DD}"/>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1C0C0D8E-095D-4617-8AD2-CD36720109F1}"/>
              </a:ext>
            </a:extLst>
          </p:cNvPr>
          <p:cNvSpPr/>
          <p:nvPr/>
        </p:nvSpPr>
        <p:spPr>
          <a:xfrm>
            <a:off x="360592" y="2105561"/>
            <a:ext cx="8531888" cy="1631216"/>
          </a:xfrm>
          <a:prstGeom prst="rect">
            <a:avLst/>
          </a:prstGeom>
        </p:spPr>
        <p:txBody>
          <a:bodyPr wrap="square">
            <a:spAutoFit/>
          </a:bodyPr>
          <a:lstStyle/>
          <a:p>
            <a:pPr algn="just"/>
            <a:r>
              <a:rPr lang="en-GB" sz="2000" b="0" dirty="0">
                <a:solidFill>
                  <a:schemeClr val="accent2">
                    <a:lumMod val="75000"/>
                  </a:schemeClr>
                </a:solidFill>
              </a:rPr>
              <a:t>Next parameters describing gait biomechanics are kinematic parameters. The courses of individual joint angles are most often </a:t>
            </a:r>
            <a:r>
              <a:rPr lang="en-GB" sz="2000" b="0" dirty="0" err="1">
                <a:solidFill>
                  <a:schemeClr val="accent2">
                    <a:lumMod val="75000"/>
                  </a:schemeClr>
                </a:solidFill>
              </a:rPr>
              <a:t>analyzed</a:t>
            </a:r>
            <a:r>
              <a:rPr lang="en-GB" sz="2000" b="0" dirty="0">
                <a:solidFill>
                  <a:schemeClr val="accent2">
                    <a:lumMod val="75000"/>
                  </a:schemeClr>
                </a:solidFill>
              </a:rPr>
              <a:t>, however, it is also possible to determine the trajectories of selected body points as well as linear and angular velocities and accelerations.</a:t>
            </a:r>
            <a:endParaRPr lang="pl-PL" sz="2000" b="0" dirty="0">
              <a:solidFill>
                <a:schemeClr val="accent2">
                  <a:lumMod val="75000"/>
                </a:schemeClr>
              </a:solidFill>
            </a:endParaRPr>
          </a:p>
          <a:p>
            <a:pPr algn="just"/>
            <a:endParaRPr lang="pl-PL" sz="2000" b="0" dirty="0">
              <a:solidFill>
                <a:schemeClr val="accent2">
                  <a:lumMod val="75000"/>
                </a:schemeClr>
              </a:solidFill>
            </a:endParaRPr>
          </a:p>
        </p:txBody>
      </p:sp>
      <p:sp>
        <p:nvSpPr>
          <p:cNvPr id="3" name="Prostokąt 2">
            <a:extLst>
              <a:ext uri="{FF2B5EF4-FFF2-40B4-BE49-F238E27FC236}">
                <a16:creationId xmlns:a16="http://schemas.microsoft.com/office/drawing/2014/main" id="{412DC0A7-FF2E-403D-A239-7DBD3DF47D13}"/>
              </a:ext>
            </a:extLst>
          </p:cNvPr>
          <p:cNvSpPr/>
          <p:nvPr/>
        </p:nvSpPr>
        <p:spPr>
          <a:xfrm>
            <a:off x="361696" y="3795380"/>
            <a:ext cx="8531888" cy="1631216"/>
          </a:xfrm>
          <a:prstGeom prst="rect">
            <a:avLst/>
          </a:prstGeom>
        </p:spPr>
        <p:txBody>
          <a:bodyPr wrap="square">
            <a:spAutoFit/>
          </a:bodyPr>
          <a:lstStyle/>
          <a:p>
            <a:pPr algn="just"/>
            <a:r>
              <a:rPr lang="en-GB" sz="2000" b="0" dirty="0">
                <a:solidFill>
                  <a:schemeClr val="accent2">
                    <a:lumMod val="75000"/>
                  </a:schemeClr>
                </a:solidFill>
              </a:rPr>
              <a:t>The analysis of joint angles consists in determining the course of individual anatomical angles in the joints (usually the lower limb) and angles describing the position of the pelvis. The determined values of angles and their waveforms in time are then referred to the standard waveforms obtained for healthy people. </a:t>
            </a:r>
            <a:endParaRPr lang="pl-PL" sz="2000" b="0" dirty="0">
              <a:solidFill>
                <a:schemeClr val="accent2">
                  <a:lumMod val="75000"/>
                </a:schemeClr>
              </a:solidFill>
            </a:endParaRPr>
          </a:p>
        </p:txBody>
      </p:sp>
    </p:spTree>
    <p:extLst>
      <p:ext uri="{BB962C8B-B14F-4D97-AF65-F5344CB8AC3E}">
        <p14:creationId xmlns:p14="http://schemas.microsoft.com/office/powerpoint/2010/main" val="890640011"/>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1C0C0D8E-095D-4617-8AD2-CD36720109F1}"/>
              </a:ext>
            </a:extLst>
          </p:cNvPr>
          <p:cNvSpPr/>
          <p:nvPr/>
        </p:nvSpPr>
        <p:spPr>
          <a:xfrm>
            <a:off x="360592" y="1700808"/>
            <a:ext cx="8531888" cy="4401205"/>
          </a:xfrm>
          <a:prstGeom prst="rect">
            <a:avLst/>
          </a:prstGeom>
        </p:spPr>
        <p:txBody>
          <a:bodyPr wrap="square">
            <a:spAutoFit/>
          </a:bodyPr>
          <a:lstStyle/>
          <a:p>
            <a:pPr algn="just"/>
            <a:r>
              <a:rPr lang="en-GB" sz="2000" dirty="0">
                <a:solidFill>
                  <a:schemeClr val="accent2">
                    <a:lumMod val="75000"/>
                  </a:schemeClr>
                </a:solidFill>
              </a:rPr>
              <a:t>The analysis is usually performed for the following angles:</a:t>
            </a:r>
            <a:br>
              <a:rPr lang="pl-PL" sz="2000" dirty="0">
                <a:solidFill>
                  <a:schemeClr val="accent2">
                    <a:lumMod val="75000"/>
                  </a:schemeClr>
                </a:solidFill>
              </a:rPr>
            </a:b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in the case of the pelvis, these are pelvic tilt in the sagittal plane, lateral movements of the pelvis in the frontal plane (obliquity), and pelvic rotation in the transverse plane</a:t>
            </a:r>
            <a:endParaRPr lang="pl-PL" sz="2000" b="0" dirty="0">
              <a:solidFill>
                <a:schemeClr val="accent2">
                  <a:lumMod val="75000"/>
                </a:schemeClr>
              </a:solidFill>
            </a:endParaRPr>
          </a:p>
          <a:p>
            <a:pPr marL="342900" indent="-342900" algn="just">
              <a:buFontTx/>
              <a:buChar char="-"/>
            </a:pP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for the hip joint, these are the angles of flexion and extension in the sagittal plane, abduction and adduction in the frontal plane, and rotation around the vertical axis</a:t>
            </a:r>
            <a:endParaRPr lang="pl-PL" sz="2000" b="0" dirty="0">
              <a:solidFill>
                <a:schemeClr val="accent2">
                  <a:lumMod val="75000"/>
                </a:schemeClr>
              </a:solidFill>
            </a:endParaRPr>
          </a:p>
          <a:p>
            <a:pPr marL="342900" indent="-342900" algn="just">
              <a:buFontTx/>
              <a:buChar char="-"/>
            </a:pP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flexion and extension of the knee in the sagittal plane</a:t>
            </a:r>
            <a:endParaRPr lang="pl-PL" sz="2000" b="0" dirty="0">
              <a:solidFill>
                <a:schemeClr val="accent2">
                  <a:lumMod val="75000"/>
                </a:schemeClr>
              </a:solidFill>
            </a:endParaRPr>
          </a:p>
          <a:p>
            <a:pPr marL="342900" indent="-342900" algn="just">
              <a:buFontTx/>
              <a:buChar char="-"/>
            </a:pP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dorsal flexion and plantar flexion of the foot in the ankle and foot position in the frontal plane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9DC51C40-4FE7-402C-8EDE-E27C94170D64}"/>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spTree>
    <p:extLst>
      <p:ext uri="{BB962C8B-B14F-4D97-AF65-F5344CB8AC3E}">
        <p14:creationId xmlns:p14="http://schemas.microsoft.com/office/powerpoint/2010/main" val="766085628"/>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F5A8A0C1-C843-4DA5-AE70-0EF24ABD9D53}"/>
              </a:ext>
            </a:extLst>
          </p:cNvPr>
          <p:cNvSpPr/>
          <p:nvPr/>
        </p:nvSpPr>
        <p:spPr>
          <a:xfrm>
            <a:off x="251519" y="1516722"/>
            <a:ext cx="8640960" cy="400110"/>
          </a:xfrm>
          <a:prstGeom prst="rect">
            <a:avLst/>
          </a:prstGeom>
        </p:spPr>
        <p:txBody>
          <a:bodyPr wrap="square">
            <a:spAutoFit/>
          </a:bodyPr>
          <a:lstStyle/>
          <a:p>
            <a:pPr algn="ctr"/>
            <a:r>
              <a:rPr lang="pl-PL" sz="2000" dirty="0" err="1">
                <a:solidFill>
                  <a:schemeClr val="accent2">
                    <a:lumMod val="75000"/>
                  </a:schemeClr>
                </a:solidFill>
              </a:rPr>
              <a:t>Pelvic</a:t>
            </a:r>
            <a:r>
              <a:rPr lang="pl-PL" sz="2000" dirty="0">
                <a:solidFill>
                  <a:schemeClr val="accent2">
                    <a:lumMod val="75000"/>
                  </a:schemeClr>
                </a:solidFill>
              </a:rPr>
              <a:t> </a:t>
            </a:r>
            <a:r>
              <a:rPr lang="pl-PL" sz="2000" dirty="0" err="1">
                <a:solidFill>
                  <a:schemeClr val="accent2">
                    <a:lumMod val="75000"/>
                  </a:schemeClr>
                </a:solidFill>
              </a:rPr>
              <a:t>angle</a:t>
            </a:r>
            <a:endParaRPr lang="pl-PL" sz="2000" dirty="0">
              <a:solidFill>
                <a:schemeClr val="accent2">
                  <a:lumMod val="75000"/>
                </a:schemeClr>
              </a:solidFill>
            </a:endParaRPr>
          </a:p>
        </p:txBody>
      </p:sp>
      <p:sp>
        <p:nvSpPr>
          <p:cNvPr id="13" name="Prostokąt 12">
            <a:extLst>
              <a:ext uri="{FF2B5EF4-FFF2-40B4-BE49-F238E27FC236}">
                <a16:creationId xmlns:a16="http://schemas.microsoft.com/office/drawing/2014/main" id="{2F084F0D-E2FB-43AF-8047-E763E9760D70}"/>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pic>
        <p:nvPicPr>
          <p:cNvPr id="14" name="Obraz 13">
            <a:extLst>
              <a:ext uri="{FF2B5EF4-FFF2-40B4-BE49-F238E27FC236}">
                <a16:creationId xmlns:a16="http://schemas.microsoft.com/office/drawing/2014/main" id="{F643CC72-56F6-466E-B6F3-8717607E22AA}"/>
              </a:ext>
            </a:extLst>
          </p:cNvPr>
          <p:cNvPicPr/>
          <p:nvPr/>
        </p:nvPicPr>
        <p:blipFill>
          <a:blip r:embed="rId3">
            <a:extLst>
              <a:ext uri="{28A0092B-C50C-407E-A947-70E740481C1C}">
                <a14:useLocalDpi xmlns:a14="http://schemas.microsoft.com/office/drawing/2010/main" val="0"/>
              </a:ext>
            </a:extLst>
          </a:blip>
          <a:stretch>
            <a:fillRect/>
          </a:stretch>
        </p:blipFill>
        <p:spPr>
          <a:xfrm>
            <a:off x="5702239" y="1810152"/>
            <a:ext cx="3190240" cy="1691640"/>
          </a:xfrm>
          <a:prstGeom prst="rect">
            <a:avLst/>
          </a:prstGeom>
        </p:spPr>
      </p:pic>
      <p:pic>
        <p:nvPicPr>
          <p:cNvPr id="15" name="Obraz 14">
            <a:extLst>
              <a:ext uri="{FF2B5EF4-FFF2-40B4-BE49-F238E27FC236}">
                <a16:creationId xmlns:a16="http://schemas.microsoft.com/office/drawing/2014/main" id="{2ECC587A-7E82-49F2-BB0D-1D5013E4A78F}"/>
              </a:ext>
            </a:extLst>
          </p:cNvPr>
          <p:cNvPicPr/>
          <p:nvPr/>
        </p:nvPicPr>
        <p:blipFill>
          <a:blip r:embed="rId4">
            <a:extLst>
              <a:ext uri="{28A0092B-C50C-407E-A947-70E740481C1C}">
                <a14:useLocalDpi xmlns:a14="http://schemas.microsoft.com/office/drawing/2010/main" val="0"/>
              </a:ext>
            </a:extLst>
          </a:blip>
          <a:stretch>
            <a:fillRect/>
          </a:stretch>
        </p:blipFill>
        <p:spPr>
          <a:xfrm>
            <a:off x="251519" y="1916832"/>
            <a:ext cx="3271520" cy="1927225"/>
          </a:xfrm>
          <a:prstGeom prst="rect">
            <a:avLst/>
          </a:prstGeom>
        </p:spPr>
      </p:pic>
      <p:pic>
        <p:nvPicPr>
          <p:cNvPr id="16" name="Obraz 15">
            <a:extLst>
              <a:ext uri="{FF2B5EF4-FFF2-40B4-BE49-F238E27FC236}">
                <a16:creationId xmlns:a16="http://schemas.microsoft.com/office/drawing/2014/main" id="{FBC6AD66-C54A-4586-B71E-961A028BB1D8}"/>
              </a:ext>
            </a:extLst>
          </p:cNvPr>
          <p:cNvPicPr/>
          <p:nvPr/>
        </p:nvPicPr>
        <p:blipFill>
          <a:blip r:embed="rId5">
            <a:extLst>
              <a:ext uri="{28A0092B-C50C-407E-A947-70E740481C1C}">
                <a14:useLocalDpi xmlns:a14="http://schemas.microsoft.com/office/drawing/2010/main" val="0"/>
              </a:ext>
            </a:extLst>
          </a:blip>
          <a:stretch>
            <a:fillRect/>
          </a:stretch>
        </p:blipFill>
        <p:spPr>
          <a:xfrm>
            <a:off x="2974975" y="4083650"/>
            <a:ext cx="3194050" cy="1865630"/>
          </a:xfrm>
          <a:prstGeom prst="rect">
            <a:avLst/>
          </a:prstGeom>
        </p:spPr>
      </p:pic>
    </p:spTree>
    <p:extLst>
      <p:ext uri="{BB962C8B-B14F-4D97-AF65-F5344CB8AC3E}">
        <p14:creationId xmlns:p14="http://schemas.microsoft.com/office/powerpoint/2010/main" val="4260077928"/>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ole tekstowe 8">
            <a:extLst>
              <a:ext uri="{FF2B5EF4-FFF2-40B4-BE49-F238E27FC236}">
                <a16:creationId xmlns:a16="http://schemas.microsoft.com/office/drawing/2014/main" id="{5CC4B2A8-E704-460D-B035-89E175B5C7E1}"/>
              </a:ext>
            </a:extLst>
          </p:cNvPr>
          <p:cNvSpPr txBox="1">
            <a:spLocks noChangeArrowheads="1"/>
          </p:cNvSpPr>
          <p:nvPr/>
        </p:nvSpPr>
        <p:spPr bwMode="auto">
          <a:xfrm>
            <a:off x="212723" y="4899348"/>
            <a:ext cx="448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400" b="1" dirty="0" err="1">
                <a:solidFill>
                  <a:srgbClr val="990000"/>
                </a:solidFill>
              </a:rPr>
              <a:t>Eadweard</a:t>
            </a:r>
            <a:r>
              <a:rPr lang="pl-PL" altLang="pl-PL" sz="2400" b="1" dirty="0">
                <a:solidFill>
                  <a:srgbClr val="990000"/>
                </a:solidFill>
              </a:rPr>
              <a:t> </a:t>
            </a:r>
            <a:r>
              <a:rPr lang="pl-PL" altLang="pl-PL" sz="2400" b="1" dirty="0" err="1">
                <a:solidFill>
                  <a:srgbClr val="990000"/>
                </a:solidFill>
              </a:rPr>
              <a:t>Muybridge</a:t>
            </a:r>
            <a:r>
              <a:rPr lang="pl-PL" altLang="pl-PL" sz="2400" b="1" dirty="0">
                <a:solidFill>
                  <a:srgbClr val="990000"/>
                </a:solidFill>
              </a:rPr>
              <a:t> (1830-1904)</a:t>
            </a:r>
            <a:endParaRPr lang="pl-PL" altLang="pl-PL" sz="2400" dirty="0">
              <a:solidFill>
                <a:srgbClr val="990000"/>
              </a:solidFill>
            </a:endParaRPr>
          </a:p>
        </p:txBody>
      </p:sp>
      <p:pic>
        <p:nvPicPr>
          <p:cNvPr id="10" name="Picture 8">
            <a:extLst>
              <a:ext uri="{FF2B5EF4-FFF2-40B4-BE49-F238E27FC236}">
                <a16:creationId xmlns:a16="http://schemas.microsoft.com/office/drawing/2014/main" id="{5BF3B6A2-0A3F-46D9-A515-88BAE4FA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5" y="1540694"/>
            <a:ext cx="201771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7F0F7C3E-30A8-4503-85DD-32126D040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1268414"/>
            <a:ext cx="2304281" cy="193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22">
            <a:extLst>
              <a:ext uri="{FF2B5EF4-FFF2-40B4-BE49-F238E27FC236}">
                <a16:creationId xmlns:a16="http://schemas.microsoft.com/office/drawing/2014/main" id="{019C414F-1E42-47AB-9926-22B749467458}"/>
              </a:ext>
            </a:extLst>
          </p:cNvPr>
          <p:cNvSpPr>
            <a:spLocks noChangeArrowheads="1"/>
          </p:cNvSpPr>
          <p:nvPr/>
        </p:nvSpPr>
        <p:spPr bwMode="auto">
          <a:xfrm>
            <a:off x="2771775" y="3383991"/>
            <a:ext cx="5148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1800" dirty="0" err="1">
                <a:solidFill>
                  <a:srgbClr val="990000"/>
                </a:solidFill>
              </a:rPr>
              <a:t>Equipment</a:t>
            </a:r>
            <a:r>
              <a:rPr lang="pl-PL" sz="1800" dirty="0">
                <a:solidFill>
                  <a:srgbClr val="990000"/>
                </a:solidFill>
              </a:rPr>
              <a:t> </a:t>
            </a:r>
            <a:r>
              <a:rPr lang="pl-PL" sz="1800" dirty="0" err="1">
                <a:solidFill>
                  <a:srgbClr val="990000"/>
                </a:solidFill>
              </a:rPr>
              <a:t>used</a:t>
            </a:r>
            <a:r>
              <a:rPr lang="pl-PL" sz="1800" dirty="0">
                <a:solidFill>
                  <a:srgbClr val="990000"/>
                </a:solidFill>
              </a:rPr>
              <a:t> by </a:t>
            </a:r>
            <a:r>
              <a:rPr lang="pl-PL" sz="1800" dirty="0" err="1">
                <a:solidFill>
                  <a:srgbClr val="990000"/>
                </a:solidFill>
              </a:rPr>
              <a:t>Mybridge</a:t>
            </a:r>
            <a:r>
              <a:rPr lang="pl-PL" sz="1800" dirty="0">
                <a:solidFill>
                  <a:srgbClr val="990000"/>
                </a:solidFill>
              </a:rPr>
              <a:t> to </a:t>
            </a:r>
            <a:r>
              <a:rPr lang="pl-PL" sz="1800" dirty="0" err="1">
                <a:solidFill>
                  <a:srgbClr val="990000"/>
                </a:solidFill>
              </a:rPr>
              <a:t>conduct</a:t>
            </a:r>
            <a:r>
              <a:rPr lang="pl-PL" sz="1800" dirty="0">
                <a:solidFill>
                  <a:srgbClr val="990000"/>
                </a:solidFill>
              </a:rPr>
              <a:t> </a:t>
            </a:r>
            <a:r>
              <a:rPr lang="pl-PL" sz="1800" dirty="0" err="1">
                <a:solidFill>
                  <a:srgbClr val="990000"/>
                </a:solidFill>
              </a:rPr>
              <a:t>research</a:t>
            </a:r>
            <a:endParaRPr lang="pl-PL" altLang="pl-PL" sz="1800" dirty="0">
              <a:solidFill>
                <a:srgbClr val="990000"/>
              </a:solidFill>
            </a:endParaRPr>
          </a:p>
        </p:txBody>
      </p:sp>
      <p:pic>
        <p:nvPicPr>
          <p:cNvPr id="16" name="Obraz 15"/>
          <p:cNvPicPr/>
          <p:nvPr/>
        </p:nvPicPr>
        <p:blipFill>
          <a:blip r:embed="rId5" cstate="print">
            <a:extLst>
              <a:ext uri="{28A0092B-C50C-407E-A947-70E740481C1C}">
                <a14:useLocalDpi xmlns:a14="http://schemas.microsoft.com/office/drawing/2010/main" val="0"/>
              </a:ext>
            </a:extLst>
          </a:blip>
          <a:stretch>
            <a:fillRect/>
          </a:stretch>
        </p:blipFill>
        <p:spPr>
          <a:xfrm>
            <a:off x="6012160" y="1266083"/>
            <a:ext cx="1922916" cy="1934203"/>
          </a:xfrm>
          <a:prstGeom prst="rect">
            <a:avLst/>
          </a:prstGeom>
        </p:spPr>
      </p:pic>
      <p:pic>
        <p:nvPicPr>
          <p:cNvPr id="17" name="Obraz 16"/>
          <p:cNvPicPr/>
          <p:nvPr/>
        </p:nvPicPr>
        <p:blipFill>
          <a:blip r:embed="rId6">
            <a:extLst>
              <a:ext uri="{28A0092B-C50C-407E-A947-70E740481C1C}">
                <a14:useLocalDpi xmlns:a14="http://schemas.microsoft.com/office/drawing/2010/main" val="0"/>
              </a:ext>
            </a:extLst>
          </a:blip>
          <a:stretch>
            <a:fillRect/>
          </a:stretch>
        </p:blipFill>
        <p:spPr>
          <a:xfrm>
            <a:off x="5291957" y="3736577"/>
            <a:ext cx="3311525" cy="2289175"/>
          </a:xfrm>
          <a:prstGeom prst="rect">
            <a:avLst/>
          </a:prstGeom>
        </p:spPr>
      </p:pic>
      <p:sp>
        <p:nvSpPr>
          <p:cNvPr id="14" name="Prostokąt 13">
            <a:extLst>
              <a:ext uri="{FF2B5EF4-FFF2-40B4-BE49-F238E27FC236}">
                <a16:creationId xmlns:a16="http://schemas.microsoft.com/office/drawing/2014/main" id="{3F7540F0-3ADC-4A08-A1CC-A791A039189C}"/>
              </a:ext>
            </a:extLst>
          </p:cNvPr>
          <p:cNvSpPr/>
          <p:nvPr/>
        </p:nvSpPr>
        <p:spPr>
          <a:xfrm>
            <a:off x="107505" y="715343"/>
            <a:ext cx="8928992" cy="430887"/>
          </a:xfrm>
          <a:prstGeom prst="rect">
            <a:avLst/>
          </a:prstGeom>
        </p:spPr>
        <p:txBody>
          <a:bodyPr wrap="square">
            <a:spAutoFit/>
          </a:bodyPr>
          <a:lstStyle/>
          <a:p>
            <a:pPr algn="ctr">
              <a:defRPr/>
            </a:pPr>
            <a:r>
              <a:rPr lang="pl-PL" sz="2200" dirty="0">
                <a:solidFill>
                  <a:schemeClr val="accent2">
                    <a:lumMod val="75000"/>
                  </a:schemeClr>
                </a:solidFill>
              </a:rPr>
              <a:t>OUTLINE OF THE HISTORY OF BIOMECHANICAL GAIT ANALYSIS</a:t>
            </a:r>
            <a:endParaRPr lang="en-US" sz="2200" dirty="0">
              <a:solidFill>
                <a:schemeClr val="accent2">
                  <a:lumMod val="75000"/>
                </a:schemeClr>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B4B9B256-9D44-4B77-83BD-5019D0D6F689}"/>
              </a:ext>
            </a:extLst>
          </p:cNvPr>
          <p:cNvSpPr/>
          <p:nvPr/>
        </p:nvSpPr>
        <p:spPr>
          <a:xfrm>
            <a:off x="251519" y="1516722"/>
            <a:ext cx="8640960" cy="400110"/>
          </a:xfrm>
          <a:prstGeom prst="rect">
            <a:avLst/>
          </a:prstGeom>
        </p:spPr>
        <p:txBody>
          <a:bodyPr wrap="square">
            <a:spAutoFit/>
          </a:bodyPr>
          <a:lstStyle/>
          <a:p>
            <a:pPr algn="ctr"/>
            <a:r>
              <a:rPr lang="pl-PL" sz="2000" dirty="0">
                <a:solidFill>
                  <a:schemeClr val="accent2">
                    <a:lumMod val="75000"/>
                  </a:schemeClr>
                </a:solidFill>
              </a:rPr>
              <a:t>Hip </a:t>
            </a:r>
            <a:r>
              <a:rPr lang="pl-PL" sz="2000" dirty="0" err="1">
                <a:solidFill>
                  <a:schemeClr val="accent2">
                    <a:lumMod val="75000"/>
                  </a:schemeClr>
                </a:solidFill>
              </a:rPr>
              <a:t>angle</a:t>
            </a:r>
            <a:endParaRPr lang="pl-PL" sz="2000" dirty="0">
              <a:solidFill>
                <a:schemeClr val="accent2">
                  <a:lumMod val="75000"/>
                </a:schemeClr>
              </a:solidFill>
            </a:endParaRPr>
          </a:p>
        </p:txBody>
      </p:sp>
      <p:sp>
        <p:nvSpPr>
          <p:cNvPr id="13" name="Prostokąt 12">
            <a:extLst>
              <a:ext uri="{FF2B5EF4-FFF2-40B4-BE49-F238E27FC236}">
                <a16:creationId xmlns:a16="http://schemas.microsoft.com/office/drawing/2014/main" id="{DD7C0400-ED59-486C-8490-1C0A7AC43F57}"/>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pic>
        <p:nvPicPr>
          <p:cNvPr id="14" name="Obraz 13">
            <a:extLst>
              <a:ext uri="{FF2B5EF4-FFF2-40B4-BE49-F238E27FC236}">
                <a16:creationId xmlns:a16="http://schemas.microsoft.com/office/drawing/2014/main" id="{50006C5D-C0AE-43BB-82D1-D0ABD66E5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992" y="2060847"/>
            <a:ext cx="3756342" cy="1886400"/>
          </a:xfrm>
          <a:prstGeom prst="rect">
            <a:avLst/>
          </a:prstGeom>
        </p:spPr>
      </p:pic>
      <p:pic>
        <p:nvPicPr>
          <p:cNvPr id="15" name="Obraz 14">
            <a:extLst>
              <a:ext uri="{FF2B5EF4-FFF2-40B4-BE49-F238E27FC236}">
                <a16:creationId xmlns:a16="http://schemas.microsoft.com/office/drawing/2014/main" id="{41774645-E998-4699-9577-77F36B5DFB73}"/>
              </a:ext>
            </a:extLst>
          </p:cNvPr>
          <p:cNvPicPr/>
          <p:nvPr/>
        </p:nvPicPr>
        <p:blipFill>
          <a:blip r:embed="rId4">
            <a:extLst>
              <a:ext uri="{28A0092B-C50C-407E-A947-70E740481C1C}">
                <a14:useLocalDpi xmlns:a14="http://schemas.microsoft.com/office/drawing/2010/main" val="0"/>
              </a:ext>
            </a:extLst>
          </a:blip>
          <a:stretch>
            <a:fillRect/>
          </a:stretch>
        </p:blipFill>
        <p:spPr>
          <a:xfrm>
            <a:off x="123964" y="1962569"/>
            <a:ext cx="3583940" cy="1884680"/>
          </a:xfrm>
          <a:prstGeom prst="rect">
            <a:avLst/>
          </a:prstGeom>
        </p:spPr>
      </p:pic>
      <p:pic>
        <p:nvPicPr>
          <p:cNvPr id="16" name="Obraz 15">
            <a:extLst>
              <a:ext uri="{FF2B5EF4-FFF2-40B4-BE49-F238E27FC236}">
                <a16:creationId xmlns:a16="http://schemas.microsoft.com/office/drawing/2014/main" id="{166AA79D-03DD-4B38-9236-909516C53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332" y="4121693"/>
            <a:ext cx="3553335" cy="1886400"/>
          </a:xfrm>
          <a:prstGeom prst="rect">
            <a:avLst/>
          </a:prstGeom>
        </p:spPr>
      </p:pic>
    </p:spTree>
    <p:extLst>
      <p:ext uri="{BB962C8B-B14F-4D97-AF65-F5344CB8AC3E}">
        <p14:creationId xmlns:p14="http://schemas.microsoft.com/office/powerpoint/2010/main" val="4120567631"/>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C43C69B6-C701-41BD-9F50-6ED234FA0A01}"/>
              </a:ext>
            </a:extLst>
          </p:cNvPr>
          <p:cNvSpPr/>
          <p:nvPr/>
        </p:nvSpPr>
        <p:spPr>
          <a:xfrm>
            <a:off x="251519" y="1516722"/>
            <a:ext cx="8640960" cy="400110"/>
          </a:xfrm>
          <a:prstGeom prst="rect">
            <a:avLst/>
          </a:prstGeom>
        </p:spPr>
        <p:txBody>
          <a:bodyPr wrap="square">
            <a:spAutoFit/>
          </a:bodyPr>
          <a:lstStyle/>
          <a:p>
            <a:pPr algn="ctr"/>
            <a:r>
              <a:rPr lang="pl-PL" sz="2000" dirty="0" err="1">
                <a:solidFill>
                  <a:schemeClr val="accent2">
                    <a:lumMod val="75000"/>
                  </a:schemeClr>
                </a:solidFill>
              </a:rPr>
              <a:t>Knee</a:t>
            </a:r>
            <a:r>
              <a:rPr lang="pl-PL" sz="2000" dirty="0">
                <a:solidFill>
                  <a:schemeClr val="accent2">
                    <a:lumMod val="75000"/>
                  </a:schemeClr>
                </a:solidFill>
              </a:rPr>
              <a:t> and </a:t>
            </a:r>
            <a:r>
              <a:rPr lang="pl-PL" sz="2000" dirty="0" err="1">
                <a:solidFill>
                  <a:schemeClr val="accent2">
                    <a:lumMod val="75000"/>
                  </a:schemeClr>
                </a:solidFill>
              </a:rPr>
              <a:t>ankle</a:t>
            </a:r>
            <a:r>
              <a:rPr lang="pl-PL" sz="2000" dirty="0">
                <a:solidFill>
                  <a:schemeClr val="accent2">
                    <a:lumMod val="75000"/>
                  </a:schemeClr>
                </a:solidFill>
              </a:rPr>
              <a:t> </a:t>
            </a:r>
            <a:r>
              <a:rPr lang="pl-PL" sz="2000" dirty="0" err="1">
                <a:solidFill>
                  <a:schemeClr val="accent2">
                    <a:lumMod val="75000"/>
                  </a:schemeClr>
                </a:solidFill>
              </a:rPr>
              <a:t>angel</a:t>
            </a:r>
            <a:endParaRPr lang="pl-PL" sz="2000" dirty="0">
              <a:solidFill>
                <a:schemeClr val="accent2">
                  <a:lumMod val="75000"/>
                </a:schemeClr>
              </a:solidFill>
            </a:endParaRPr>
          </a:p>
        </p:txBody>
      </p:sp>
      <p:sp>
        <p:nvSpPr>
          <p:cNvPr id="10" name="Prostokąt 9">
            <a:extLst>
              <a:ext uri="{FF2B5EF4-FFF2-40B4-BE49-F238E27FC236}">
                <a16:creationId xmlns:a16="http://schemas.microsoft.com/office/drawing/2014/main" id="{AAF011C0-CDD6-47EB-B046-D2DE6308986E}"/>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KINEMATIC QUANTITIES DESCRIBING GAIT BIOMECHANICS - JOINT ANGLES</a:t>
            </a:r>
            <a:endParaRPr lang="en-US" sz="2200" dirty="0">
              <a:solidFill>
                <a:schemeClr val="accent2">
                  <a:lumMod val="75000"/>
                </a:schemeClr>
              </a:solidFill>
            </a:endParaRPr>
          </a:p>
        </p:txBody>
      </p:sp>
      <p:pic>
        <p:nvPicPr>
          <p:cNvPr id="13" name="Obraz 12">
            <a:extLst>
              <a:ext uri="{FF2B5EF4-FFF2-40B4-BE49-F238E27FC236}">
                <a16:creationId xmlns:a16="http://schemas.microsoft.com/office/drawing/2014/main" id="{A5D057A0-FE83-4A94-86CC-ECE8E3DDA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8" y="2650554"/>
            <a:ext cx="4149323" cy="2342114"/>
          </a:xfrm>
          <a:prstGeom prst="rect">
            <a:avLst/>
          </a:prstGeom>
        </p:spPr>
      </p:pic>
      <p:pic>
        <p:nvPicPr>
          <p:cNvPr id="14" name="Obraz 13">
            <a:extLst>
              <a:ext uri="{FF2B5EF4-FFF2-40B4-BE49-F238E27FC236}">
                <a16:creationId xmlns:a16="http://schemas.microsoft.com/office/drawing/2014/main" id="{EAC72CEB-A0C2-447B-BEF8-B2C7F3313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455" y="2650554"/>
            <a:ext cx="4008307" cy="2343600"/>
          </a:xfrm>
          <a:prstGeom prst="rect">
            <a:avLst/>
          </a:prstGeom>
        </p:spPr>
      </p:pic>
    </p:spTree>
    <p:extLst>
      <p:ext uri="{BB962C8B-B14F-4D97-AF65-F5344CB8AC3E}">
        <p14:creationId xmlns:p14="http://schemas.microsoft.com/office/powerpoint/2010/main" val="1311024222"/>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spTree>
    <p:extLst>
      <p:ext uri="{BB962C8B-B14F-4D97-AF65-F5344CB8AC3E}">
        <p14:creationId xmlns:p14="http://schemas.microsoft.com/office/powerpoint/2010/main" val="2535382972"/>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8B0CA4E-91EA-41F8-A77F-7E8D76557CF6}"/>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1938992"/>
          </a:xfrm>
          <a:prstGeom prst="rect">
            <a:avLst/>
          </a:prstGeom>
        </p:spPr>
        <p:txBody>
          <a:bodyPr wrap="square">
            <a:spAutoFit/>
          </a:bodyPr>
          <a:lstStyle/>
          <a:p>
            <a:pPr algn="just"/>
            <a:r>
              <a:rPr lang="en-GB" sz="2000" b="0" dirty="0">
                <a:solidFill>
                  <a:schemeClr val="accent2">
                    <a:lumMod val="75000"/>
                  </a:schemeClr>
                </a:solidFill>
              </a:rPr>
              <a:t>Gait is a dynamic activity in which the whole body is propelled and kept in balance by skeletal muscles that generate forces that affect the human skeleton. In addition to muscular forces, the body is also influenced by forces such as gravity, inertia and ground reactions. The measurement of the latter is an important element of the analysis and description of gait biomechanics </a:t>
            </a:r>
            <a:endParaRPr lang="pl-PL" sz="2000" b="0" dirty="0">
              <a:solidFill>
                <a:schemeClr val="accent2">
                  <a:lumMod val="75000"/>
                </a:schemeClr>
              </a:solidFill>
            </a:endParaRPr>
          </a:p>
        </p:txBody>
      </p:sp>
    </p:spTree>
    <p:extLst>
      <p:ext uri="{BB962C8B-B14F-4D97-AF65-F5344CB8AC3E}">
        <p14:creationId xmlns:p14="http://schemas.microsoft.com/office/powerpoint/2010/main" val="2364798779"/>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1631216"/>
          </a:xfrm>
          <a:prstGeom prst="rect">
            <a:avLst/>
          </a:prstGeom>
        </p:spPr>
        <p:txBody>
          <a:bodyPr wrap="square">
            <a:spAutoFit/>
          </a:bodyPr>
          <a:lstStyle/>
          <a:p>
            <a:pPr algn="just"/>
            <a:r>
              <a:rPr lang="en-GB" sz="2000" b="0" dirty="0">
                <a:solidFill>
                  <a:schemeClr val="accent2">
                    <a:lumMod val="75000"/>
                  </a:schemeClr>
                </a:solidFill>
              </a:rPr>
              <a:t>Ground reactions are forces that affect a human body (when walking they affect on feet) as a response to body pressure on this ground, according to Newton's 3rd law of dynamics, which says that if one body affects the other, the other affects the first with the same force in value and direction, but with the opposite sense.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AD8D2193-220E-498E-AEB2-FD781C21A5EB}"/>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spTree>
    <p:extLst>
      <p:ext uri="{BB962C8B-B14F-4D97-AF65-F5344CB8AC3E}">
        <p14:creationId xmlns:p14="http://schemas.microsoft.com/office/powerpoint/2010/main" val="292521308"/>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43E74678-AA42-4B34-9595-34C3CDFC569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sp>
        <p:nvSpPr>
          <p:cNvPr id="3" name="Rectangle 2">
            <a:extLst>
              <a:ext uri="{FF2B5EF4-FFF2-40B4-BE49-F238E27FC236}">
                <a16:creationId xmlns:a16="http://schemas.microsoft.com/office/drawing/2014/main" id="{A59D828D-F2C1-4817-8293-EC247F58DB2D}"/>
              </a:ext>
            </a:extLst>
          </p:cNvPr>
          <p:cNvSpPr>
            <a:spLocks noChangeArrowheads="1"/>
          </p:cNvSpPr>
          <p:nvPr/>
        </p:nvSpPr>
        <p:spPr bwMode="auto">
          <a:xfrm>
            <a:off x="395536" y="1620083"/>
            <a:ext cx="844564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In the biomechanical description of gait, three ground reactions most often occur, which are actually three components of the ground reaction distributed over three forces parallel to the three axes of the coordinate system. These three components are:</a:t>
            </a:r>
            <a:endParaRPr lang="pl-PL" altLang="pl-PL" sz="2000" b="0" dirty="0">
              <a:solidFill>
                <a:schemeClr val="accent2">
                  <a:lumMod val="7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dirty="0">
                <a:solidFill>
                  <a:schemeClr val="accent2">
                    <a:lumMod val="75000"/>
                  </a:schemeClr>
                </a:solidFill>
              </a:rPr>
              <a:t>vertical reaction </a:t>
            </a:r>
            <a:r>
              <a:rPr lang="en-GB" altLang="pl-PL" sz="2000" b="0" dirty="0">
                <a:solidFill>
                  <a:schemeClr val="accent2">
                    <a:lumMod val="75000"/>
                  </a:schemeClr>
                </a:solidFill>
              </a:rPr>
              <a:t>parallel to the vertical axis of the coordinate system,</a:t>
            </a: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dirty="0">
                <a:solidFill>
                  <a:schemeClr val="accent2">
                    <a:lumMod val="75000"/>
                  </a:schemeClr>
                </a:solidFill>
              </a:rPr>
              <a:t>anteroposterior reaction </a:t>
            </a:r>
            <a:r>
              <a:rPr lang="en-GB" altLang="pl-PL" sz="2000" b="0" dirty="0">
                <a:solidFill>
                  <a:schemeClr val="accent2">
                    <a:lumMod val="75000"/>
                  </a:schemeClr>
                </a:solidFill>
              </a:rPr>
              <a:t>parallel to the horizontal axis of the coordinate system determined in accordance with the gait direction of the test person,</a:t>
            </a: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lang="en-GB"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dirty="0">
                <a:solidFill>
                  <a:schemeClr val="accent2">
                    <a:lumMod val="75000"/>
                  </a:schemeClr>
                </a:solidFill>
              </a:rPr>
              <a:t>lateral (transverse) reaction </a:t>
            </a:r>
            <a:r>
              <a:rPr lang="en-GB" altLang="pl-PL" sz="2000" b="0" dirty="0">
                <a:solidFill>
                  <a:schemeClr val="accent2">
                    <a:lumMod val="75000"/>
                  </a:schemeClr>
                </a:solidFill>
              </a:rPr>
              <a:t>parallel to the horizontal axis of the coordinate system traced in a direction perpendicular to the walking direction of the test person.</a:t>
            </a:r>
            <a:r>
              <a:rPr lang="pl-PL" altLang="pl-PL" sz="2000" b="0" dirty="0">
                <a:solidFill>
                  <a:schemeClr val="accent2">
                    <a:lumMod val="75000"/>
                  </a:schemeClr>
                </a:solidFill>
              </a:rPr>
              <a:t> </a:t>
            </a:r>
          </a:p>
        </p:txBody>
      </p:sp>
    </p:spTree>
    <p:extLst>
      <p:ext uri="{BB962C8B-B14F-4D97-AF65-F5344CB8AC3E}">
        <p14:creationId xmlns:p14="http://schemas.microsoft.com/office/powerpoint/2010/main" val="4197496406"/>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1C7FD203-5B51-4B1D-952A-D10BCFE5724B}"/>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F4235AC7-5088-4FCF-9DB2-1011B7D85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664" y="1621001"/>
            <a:ext cx="4869608" cy="4544303"/>
          </a:xfrm>
          <a:prstGeom prst="rect">
            <a:avLst/>
          </a:prstGeom>
        </p:spPr>
      </p:pic>
    </p:spTree>
    <p:extLst>
      <p:ext uri="{BB962C8B-B14F-4D97-AF65-F5344CB8AC3E}">
        <p14:creationId xmlns:p14="http://schemas.microsoft.com/office/powerpoint/2010/main" val="661146966"/>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D03316A0-C063-42A4-9EE6-01B391B6C8F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CC392AD6-8758-4A00-896A-8044F5D94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556792"/>
            <a:ext cx="8977004" cy="4536499"/>
          </a:xfrm>
          <a:prstGeom prst="rect">
            <a:avLst/>
          </a:prstGeom>
        </p:spPr>
      </p:pic>
    </p:spTree>
    <p:extLst>
      <p:ext uri="{BB962C8B-B14F-4D97-AF65-F5344CB8AC3E}">
        <p14:creationId xmlns:p14="http://schemas.microsoft.com/office/powerpoint/2010/main" val="1769206771"/>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DF3F40FD-84E0-421A-9B93-2C2DA673950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181C22EE-19ED-4D25-9A92-1246AE9EF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534145"/>
            <a:ext cx="5645302" cy="4559151"/>
          </a:xfrm>
          <a:prstGeom prst="rect">
            <a:avLst/>
          </a:prstGeom>
        </p:spPr>
      </p:pic>
    </p:spTree>
    <p:extLst>
      <p:ext uri="{BB962C8B-B14F-4D97-AF65-F5344CB8AC3E}">
        <p14:creationId xmlns:p14="http://schemas.microsoft.com/office/powerpoint/2010/main" val="2084513657"/>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AD297F72-A5DA-4752-9EF9-045049539ED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3" name="Obraz 12">
            <a:extLst>
              <a:ext uri="{FF2B5EF4-FFF2-40B4-BE49-F238E27FC236}">
                <a16:creationId xmlns:a16="http://schemas.microsoft.com/office/drawing/2014/main" id="{A6421736-E444-4432-9C01-745EB9EB7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88839"/>
            <a:ext cx="4098563" cy="2520000"/>
          </a:xfrm>
          <a:prstGeom prst="rect">
            <a:avLst/>
          </a:prstGeom>
        </p:spPr>
      </p:pic>
      <p:pic>
        <p:nvPicPr>
          <p:cNvPr id="14" name="Obraz 13">
            <a:extLst>
              <a:ext uri="{FF2B5EF4-FFF2-40B4-BE49-F238E27FC236}">
                <a16:creationId xmlns:a16="http://schemas.microsoft.com/office/drawing/2014/main" id="{C33A779F-A58A-4CBF-BEF5-275F97369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072" y="3573296"/>
            <a:ext cx="3984543" cy="2520000"/>
          </a:xfrm>
          <a:prstGeom prst="rect">
            <a:avLst/>
          </a:prstGeom>
        </p:spPr>
      </p:pic>
    </p:spTree>
    <p:extLst>
      <p:ext uri="{BB962C8B-B14F-4D97-AF65-F5344CB8AC3E}">
        <p14:creationId xmlns:p14="http://schemas.microsoft.com/office/powerpoint/2010/main" val="3632388442"/>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5" name="Picture 2" descr="http://www.kinetic-impulse.com/horse_motion_capture_data/general_images/history/marey/etienne_jules_marey.jpg">
            <a:extLst>
              <a:ext uri="{FF2B5EF4-FFF2-40B4-BE49-F238E27FC236}">
                <a16:creationId xmlns:a16="http://schemas.microsoft.com/office/drawing/2014/main" id="{C88ADAAB-92CD-4A0D-8AE1-C453DFBEBB0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2933" y="2092325"/>
            <a:ext cx="2286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7D388BD5-15BC-469D-9B73-DA08BB7A49AC}"/>
              </a:ext>
            </a:extLst>
          </p:cNvPr>
          <p:cNvSpPr txBox="1">
            <a:spLocks noChangeArrowheads="1"/>
          </p:cNvSpPr>
          <p:nvPr/>
        </p:nvSpPr>
        <p:spPr bwMode="auto">
          <a:xfrm>
            <a:off x="179512" y="5636096"/>
            <a:ext cx="4340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pl-PL" sz="2400" b="1" dirty="0">
                <a:solidFill>
                  <a:srgbClr val="990000"/>
                </a:solidFill>
              </a:rPr>
              <a:t>Etienne Jules </a:t>
            </a:r>
            <a:r>
              <a:rPr lang="en-US" altLang="pl-PL" sz="2400" b="1" dirty="0" err="1">
                <a:solidFill>
                  <a:srgbClr val="990000"/>
                </a:solidFill>
              </a:rPr>
              <a:t>Marey</a:t>
            </a:r>
            <a:r>
              <a:rPr lang="en-US" altLang="pl-PL" sz="2400" b="1" dirty="0">
                <a:solidFill>
                  <a:srgbClr val="990000"/>
                </a:solidFill>
              </a:rPr>
              <a:t> (1830-19</a:t>
            </a:r>
            <a:r>
              <a:rPr lang="pl-PL" altLang="pl-PL" sz="2400" b="1" dirty="0">
                <a:solidFill>
                  <a:srgbClr val="990000"/>
                </a:solidFill>
              </a:rPr>
              <a:t>04</a:t>
            </a:r>
            <a:r>
              <a:rPr lang="en-US" altLang="pl-PL" sz="2400" b="1" dirty="0">
                <a:solidFill>
                  <a:srgbClr val="990000"/>
                </a:solidFill>
              </a:rPr>
              <a:t>)</a:t>
            </a:r>
            <a:endParaRPr lang="pl-PL" altLang="pl-PL" sz="2400" b="1" dirty="0">
              <a:solidFill>
                <a:srgbClr val="990000"/>
              </a:solidFill>
            </a:endParaRPr>
          </a:p>
        </p:txBody>
      </p:sp>
      <p:pic>
        <p:nvPicPr>
          <p:cNvPr id="17" name="Picture 4" descr="http://3.bp.blogspot.com/_SzvRBT9zAtk/S-VcQWfiwQI/AAAAAAAAADw/IIULgLuzADQ/s1600/Etienne-Jules_Marey_Locomotion-vers-1870.jpg">
            <a:extLst>
              <a:ext uri="{FF2B5EF4-FFF2-40B4-BE49-F238E27FC236}">
                <a16:creationId xmlns:a16="http://schemas.microsoft.com/office/drawing/2014/main" id="{89AE517F-72D4-458F-ADEE-2B63E0369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196975"/>
            <a:ext cx="33591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DD081CF0-E972-4A30-9929-08C4D1226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062" y="1131887"/>
            <a:ext cx="20510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ostokąt 18">
            <a:extLst>
              <a:ext uri="{FF2B5EF4-FFF2-40B4-BE49-F238E27FC236}">
                <a16:creationId xmlns:a16="http://schemas.microsoft.com/office/drawing/2014/main" id="{DD492F25-8B83-4CB4-9803-3C15D13F3458}"/>
              </a:ext>
            </a:extLst>
          </p:cNvPr>
          <p:cNvSpPr>
            <a:spLocks noChangeArrowheads="1"/>
          </p:cNvSpPr>
          <p:nvPr/>
        </p:nvSpPr>
        <p:spPr bwMode="auto">
          <a:xfrm>
            <a:off x="2627313" y="5084763"/>
            <a:ext cx="6265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1800" dirty="0">
                <a:solidFill>
                  <a:srgbClr val="990000"/>
                </a:solidFill>
              </a:rPr>
              <a:t>The suit </a:t>
            </a:r>
            <a:r>
              <a:rPr lang="pl-PL" sz="1800" dirty="0" err="1">
                <a:solidFill>
                  <a:srgbClr val="990000"/>
                </a:solidFill>
              </a:rPr>
              <a:t>used</a:t>
            </a:r>
            <a:r>
              <a:rPr lang="pl-PL" sz="1800" dirty="0">
                <a:solidFill>
                  <a:srgbClr val="990000"/>
                </a:solidFill>
              </a:rPr>
              <a:t> by </a:t>
            </a:r>
            <a:r>
              <a:rPr lang="pl-PL" sz="1800" dirty="0" err="1">
                <a:solidFill>
                  <a:srgbClr val="990000"/>
                </a:solidFill>
              </a:rPr>
              <a:t>Marey</a:t>
            </a:r>
            <a:r>
              <a:rPr lang="pl-PL" sz="1800" dirty="0">
                <a:solidFill>
                  <a:srgbClr val="990000"/>
                </a:solidFill>
              </a:rPr>
              <a:t> and </a:t>
            </a:r>
            <a:r>
              <a:rPr lang="pl-PL" sz="1800" dirty="0" err="1">
                <a:solidFill>
                  <a:srgbClr val="990000"/>
                </a:solidFill>
              </a:rPr>
              <a:t>subsequent</a:t>
            </a:r>
            <a:r>
              <a:rPr lang="pl-PL" sz="1800" dirty="0">
                <a:solidFill>
                  <a:srgbClr val="990000"/>
                </a:solidFill>
              </a:rPr>
              <a:t> </a:t>
            </a:r>
            <a:r>
              <a:rPr lang="pl-PL" sz="1800" dirty="0" err="1">
                <a:solidFill>
                  <a:srgbClr val="990000"/>
                </a:solidFill>
              </a:rPr>
              <a:t>gait</a:t>
            </a:r>
            <a:r>
              <a:rPr lang="pl-PL" sz="1800" dirty="0">
                <a:solidFill>
                  <a:srgbClr val="990000"/>
                </a:solidFill>
              </a:rPr>
              <a:t> </a:t>
            </a:r>
            <a:r>
              <a:rPr lang="pl-PL" sz="1800" dirty="0" err="1">
                <a:solidFill>
                  <a:srgbClr val="990000"/>
                </a:solidFill>
              </a:rPr>
              <a:t>sequences</a:t>
            </a:r>
            <a:r>
              <a:rPr lang="pl-PL" sz="1800" dirty="0">
                <a:solidFill>
                  <a:srgbClr val="990000"/>
                </a:solidFill>
              </a:rPr>
              <a:t> </a:t>
            </a:r>
            <a:r>
              <a:rPr lang="pl-PL" sz="1800" dirty="0" err="1">
                <a:solidFill>
                  <a:srgbClr val="990000"/>
                </a:solidFill>
              </a:rPr>
              <a:t>recorded</a:t>
            </a:r>
            <a:r>
              <a:rPr lang="pl-PL" sz="1800" dirty="0">
                <a:solidFill>
                  <a:srgbClr val="990000"/>
                </a:solidFill>
              </a:rPr>
              <a:t> </a:t>
            </a:r>
            <a:r>
              <a:rPr lang="pl-PL" altLang="pl-PL" sz="1800" b="1" dirty="0">
                <a:solidFill>
                  <a:srgbClr val="990000"/>
                </a:solidFill>
              </a:rPr>
              <a:t>(1883)</a:t>
            </a:r>
          </a:p>
        </p:txBody>
      </p:sp>
      <p:sp>
        <p:nvSpPr>
          <p:cNvPr id="20" name="Prostokąt 19">
            <a:extLst>
              <a:ext uri="{FF2B5EF4-FFF2-40B4-BE49-F238E27FC236}">
                <a16:creationId xmlns:a16="http://schemas.microsoft.com/office/drawing/2014/main" id="{3F7540F0-3ADC-4A08-A1CC-A791A039189C}"/>
              </a:ext>
            </a:extLst>
          </p:cNvPr>
          <p:cNvSpPr/>
          <p:nvPr/>
        </p:nvSpPr>
        <p:spPr>
          <a:xfrm>
            <a:off x="107505" y="715343"/>
            <a:ext cx="8928992" cy="430887"/>
          </a:xfrm>
          <a:prstGeom prst="rect">
            <a:avLst/>
          </a:prstGeom>
        </p:spPr>
        <p:txBody>
          <a:bodyPr wrap="square">
            <a:spAutoFit/>
          </a:bodyPr>
          <a:lstStyle/>
          <a:p>
            <a:pPr algn="ctr">
              <a:defRPr/>
            </a:pPr>
            <a:r>
              <a:rPr lang="pl-PL" sz="2200" dirty="0">
                <a:solidFill>
                  <a:schemeClr val="accent2">
                    <a:lumMod val="75000"/>
                  </a:schemeClr>
                </a:solidFill>
              </a:rPr>
              <a:t>OUTLINE OF THE HISTORY OF BIOMECHANICAL GAIT ANALYSIS</a:t>
            </a:r>
            <a:endParaRPr lang="en-US" sz="2200" dirty="0">
              <a:solidFill>
                <a:schemeClr val="accent2">
                  <a:lumMod val="75000"/>
                </a:schemeClr>
              </a:solidFill>
            </a:endParaRPr>
          </a:p>
        </p:txBody>
      </p:sp>
    </p:spTree>
    <p:extLst>
      <p:ext uri="{BB962C8B-B14F-4D97-AF65-F5344CB8AC3E}">
        <p14:creationId xmlns:p14="http://schemas.microsoft.com/office/powerpoint/2010/main" val="41600867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613392"/>
            <a:ext cx="8712968" cy="1631216"/>
          </a:xfrm>
          <a:prstGeom prst="rect">
            <a:avLst/>
          </a:prstGeom>
        </p:spPr>
        <p:txBody>
          <a:bodyPr wrap="square">
            <a:spAutoFit/>
          </a:bodyPr>
          <a:lstStyle/>
          <a:p>
            <a:pPr algn="just"/>
            <a:r>
              <a:rPr lang="en-GB" sz="2000" b="0" dirty="0">
                <a:solidFill>
                  <a:schemeClr val="accent2">
                    <a:lumMod val="75000"/>
                  </a:schemeClr>
                </a:solidFill>
              </a:rPr>
              <a:t>By conducting quantitative analysis of gait biomechanics on the basis of ground reaction, certain values are determined that describe the correctness or gait or may indicate deviations from the norm. Each of the presented parameters, except for those referring to the double-support phase, are determined separately for the right and left limbs</a:t>
            </a:r>
            <a:r>
              <a:rPr lang="pl-PL" sz="2000" b="0" dirty="0">
                <a:solidFill>
                  <a:schemeClr val="accent2">
                    <a:lumMod val="75000"/>
                  </a:schemeClr>
                </a:solidFill>
              </a:rPr>
              <a:t>.</a:t>
            </a:r>
          </a:p>
        </p:txBody>
      </p:sp>
      <p:sp>
        <p:nvSpPr>
          <p:cNvPr id="10" name="Prostokąt 9">
            <a:extLst>
              <a:ext uri="{FF2B5EF4-FFF2-40B4-BE49-F238E27FC236}">
                <a16:creationId xmlns:a16="http://schemas.microsoft.com/office/drawing/2014/main" id="{DCECE273-AC5D-42DF-B3E3-00294CF8661B}"/>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spTree>
    <p:extLst>
      <p:ext uri="{BB962C8B-B14F-4D97-AF65-F5344CB8AC3E}">
        <p14:creationId xmlns:p14="http://schemas.microsoft.com/office/powerpoint/2010/main" val="98334366"/>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86707CBD-FAC1-450C-9268-9BEA22ACF06F}"/>
              </a:ext>
            </a:extLst>
          </p:cNvPr>
          <p:cNvSpPr/>
          <p:nvPr/>
        </p:nvSpPr>
        <p:spPr>
          <a:xfrm>
            <a:off x="488363" y="1967349"/>
            <a:ext cx="3456384" cy="3477875"/>
          </a:xfrm>
          <a:prstGeom prst="rect">
            <a:avLst/>
          </a:prstGeom>
        </p:spPr>
        <p:txBody>
          <a:bodyPr wrap="square">
            <a:spAutoFit/>
          </a:bodyPr>
          <a:lstStyle/>
          <a:p>
            <a:pPr algn="just">
              <a:spcBef>
                <a:spcPts val="0"/>
              </a:spcBef>
              <a:spcAft>
                <a:spcPts val="0"/>
              </a:spcAft>
            </a:pPr>
            <a:r>
              <a:rPr lang="pl-PL" sz="2000" b="0" dirty="0" err="1">
                <a:solidFill>
                  <a:schemeClr val="accent2">
                    <a:lumMod val="75000"/>
                  </a:schemeClr>
                </a:solidFill>
              </a:rPr>
              <a:t>t</a:t>
            </a:r>
            <a:r>
              <a:rPr lang="pl-PL" sz="2000" b="0" baseline="-25000" dirty="0" err="1">
                <a:solidFill>
                  <a:schemeClr val="accent2">
                    <a:lumMod val="75000"/>
                  </a:schemeClr>
                </a:solidFill>
              </a:rPr>
              <a:t>l</a:t>
            </a:r>
            <a:r>
              <a:rPr lang="pl-PL" sz="2000" b="0" dirty="0">
                <a:solidFill>
                  <a:schemeClr val="accent2">
                    <a:lumMod val="75000"/>
                  </a:schemeClr>
                </a:solidFill>
              </a:rPr>
              <a:t>, </a:t>
            </a:r>
            <a:r>
              <a:rPr lang="pl-PL" sz="2000" b="0" dirty="0" err="1">
                <a:solidFill>
                  <a:schemeClr val="accent2">
                    <a:lumMod val="75000"/>
                  </a:schemeClr>
                </a:solidFill>
              </a:rPr>
              <a:t>t</a:t>
            </a:r>
            <a:r>
              <a:rPr lang="pl-PL" sz="2000" b="0" baseline="-25000" dirty="0" err="1">
                <a:solidFill>
                  <a:schemeClr val="accent2">
                    <a:lumMod val="75000"/>
                  </a:schemeClr>
                </a:solidFill>
              </a:rPr>
              <a:t>p</a:t>
            </a:r>
            <a:r>
              <a:rPr lang="pl-PL" sz="2000" b="0" dirty="0">
                <a:solidFill>
                  <a:schemeClr val="accent2">
                    <a:lumMod val="75000"/>
                  </a:schemeClr>
                </a:solidFill>
              </a:rPr>
              <a:t> – </a:t>
            </a:r>
            <a:r>
              <a:rPr lang="en-GB" sz="2000" b="0" dirty="0">
                <a:solidFill>
                  <a:schemeClr val="accent2">
                    <a:lumMod val="75000"/>
                  </a:schemeClr>
                </a:solidFill>
              </a:rPr>
              <a:t>contact time of the left and right foot with the ground</a:t>
            </a:r>
            <a:endParaRPr lang="pl-PL" sz="2000" b="0" dirty="0">
              <a:solidFill>
                <a:schemeClr val="accent2">
                  <a:lumMod val="75000"/>
                </a:schemeClr>
              </a:solidFill>
            </a:endParaRPr>
          </a:p>
          <a:p>
            <a:pPr algn="just">
              <a:spcBef>
                <a:spcPts val="0"/>
              </a:spcBef>
              <a:spcAft>
                <a:spcPts val="0"/>
              </a:spcAft>
            </a:pPr>
            <a:r>
              <a:rPr lang="pl-PL" sz="2000" b="0" dirty="0" err="1">
                <a:solidFill>
                  <a:schemeClr val="accent2">
                    <a:lumMod val="75000"/>
                  </a:schemeClr>
                </a:solidFill>
              </a:rPr>
              <a:t>t</a:t>
            </a:r>
            <a:r>
              <a:rPr lang="pl-PL" sz="2000" b="0" baseline="-25000" dirty="0" err="1">
                <a:solidFill>
                  <a:schemeClr val="accent2">
                    <a:lumMod val="75000"/>
                  </a:schemeClr>
                </a:solidFill>
              </a:rPr>
              <a:t>d</a:t>
            </a:r>
            <a:r>
              <a:rPr lang="pl-PL" sz="2000" b="0" dirty="0">
                <a:solidFill>
                  <a:schemeClr val="accent2">
                    <a:lumMod val="75000"/>
                  </a:schemeClr>
                </a:solidFill>
              </a:rPr>
              <a:t> – </a:t>
            </a:r>
            <a:r>
              <a:rPr lang="en-GB" sz="2000" b="0" dirty="0">
                <a:solidFill>
                  <a:schemeClr val="accent2">
                    <a:lumMod val="75000"/>
                  </a:schemeClr>
                </a:solidFill>
              </a:rPr>
              <a:t>duration of the double-support phase</a:t>
            </a:r>
            <a:r>
              <a:rPr lang="pl-PL" sz="2000" b="0" dirty="0">
                <a:solidFill>
                  <a:schemeClr val="accent2">
                    <a:lumMod val="75000"/>
                  </a:schemeClr>
                </a:solidFill>
              </a:rPr>
              <a:t>,</a:t>
            </a:r>
          </a:p>
          <a:p>
            <a:pPr algn="just">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a:t>
            </a:r>
            <a:r>
              <a:rPr lang="pl-PL" sz="2000" b="0" dirty="0">
                <a:solidFill>
                  <a:schemeClr val="accent2">
                    <a:lumMod val="75000"/>
                  </a:schemeClr>
                </a:solidFill>
              </a:rPr>
              <a:t> – </a:t>
            </a:r>
            <a:r>
              <a:rPr lang="en-GB" sz="2000" b="0" dirty="0">
                <a:solidFill>
                  <a:schemeClr val="accent2">
                    <a:lumMod val="75000"/>
                  </a:schemeClr>
                </a:solidFill>
              </a:rPr>
              <a:t>maximum of the overload phase</a:t>
            </a:r>
            <a:r>
              <a:rPr lang="pl-PL" sz="2000" b="0" dirty="0">
                <a:solidFill>
                  <a:schemeClr val="accent2">
                    <a:lumMod val="75000"/>
                  </a:schemeClr>
                </a:solidFill>
              </a:rPr>
              <a:t>,</a:t>
            </a:r>
          </a:p>
          <a:p>
            <a:pPr algn="just">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o</a:t>
            </a:r>
            <a:r>
              <a:rPr lang="pl-PL" sz="2000" b="0" dirty="0">
                <a:solidFill>
                  <a:schemeClr val="accent2">
                    <a:lumMod val="75000"/>
                  </a:schemeClr>
                </a:solidFill>
              </a:rPr>
              <a:t> – </a:t>
            </a:r>
            <a:r>
              <a:rPr lang="en-GB" sz="2000" b="0" dirty="0">
                <a:solidFill>
                  <a:schemeClr val="accent2">
                    <a:lumMod val="75000"/>
                  </a:schemeClr>
                </a:solidFill>
              </a:rPr>
              <a:t>minimum of the unloading phase</a:t>
            </a:r>
            <a:r>
              <a:rPr lang="pl-PL" sz="2000" b="0" dirty="0">
                <a:solidFill>
                  <a:schemeClr val="accent2">
                    <a:lumMod val="75000"/>
                  </a:schemeClr>
                </a:solidFill>
              </a:rPr>
              <a:t>,</a:t>
            </a:r>
          </a:p>
          <a:p>
            <a:pPr>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pr</a:t>
            </a:r>
            <a:r>
              <a:rPr lang="pl-PL" sz="2000" b="0" baseline="-25000" dirty="0">
                <a:solidFill>
                  <a:schemeClr val="accent2">
                    <a:lumMod val="75000"/>
                  </a:schemeClr>
                </a:solidFill>
              </a:rPr>
              <a:t> </a:t>
            </a:r>
            <a:r>
              <a:rPr lang="pl-PL" sz="2000" b="0" dirty="0">
                <a:solidFill>
                  <a:schemeClr val="accent2">
                    <a:lumMod val="75000"/>
                  </a:schemeClr>
                </a:solidFill>
              </a:rPr>
              <a:t>– </a:t>
            </a:r>
            <a:r>
              <a:rPr lang="en-GB" sz="2000" b="0" dirty="0">
                <a:solidFill>
                  <a:schemeClr val="accent2">
                    <a:lumMod val="75000"/>
                  </a:schemeClr>
                </a:solidFill>
              </a:rPr>
              <a:t>maximum of the propulsive phase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4DC1B427-788C-475E-82AA-6EAD35F214F1}"/>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7669A5BC-4E04-4790-9704-F22E1F46B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994" y="2298848"/>
            <a:ext cx="4991502" cy="3290391"/>
          </a:xfrm>
          <a:prstGeom prst="rect">
            <a:avLst/>
          </a:prstGeom>
        </p:spPr>
      </p:pic>
    </p:spTree>
    <p:extLst>
      <p:ext uri="{BB962C8B-B14F-4D97-AF65-F5344CB8AC3E}">
        <p14:creationId xmlns:p14="http://schemas.microsoft.com/office/powerpoint/2010/main" val="1097115390"/>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4EB3F652-19BA-49A6-8726-DC785DEBFDC9}"/>
              </a:ext>
            </a:extLst>
          </p:cNvPr>
          <p:cNvSpPr/>
          <p:nvPr/>
        </p:nvSpPr>
        <p:spPr>
          <a:xfrm>
            <a:off x="179512" y="2408207"/>
            <a:ext cx="3684088" cy="2246769"/>
          </a:xfrm>
          <a:prstGeom prst="rect">
            <a:avLst/>
          </a:prstGeom>
        </p:spPr>
        <p:txBody>
          <a:bodyPr wrap="square">
            <a:spAutoFit/>
          </a:bodyPr>
          <a:lstStyle/>
          <a:p>
            <a:pPr algn="just">
              <a:spcBef>
                <a:spcPts val="0"/>
              </a:spcBef>
              <a:spcAft>
                <a:spcPts val="0"/>
              </a:spcAft>
            </a:pPr>
            <a:r>
              <a:rPr lang="pl-PL" sz="2000" b="0" dirty="0">
                <a:solidFill>
                  <a:schemeClr val="accent2">
                    <a:lumMod val="75000"/>
                  </a:schemeClr>
                </a:solidFill>
              </a:rPr>
              <a:t>t</a:t>
            </a:r>
            <a:r>
              <a:rPr lang="pl-PL" sz="2000" b="0" baseline="-25000" dirty="0">
                <a:solidFill>
                  <a:schemeClr val="accent2">
                    <a:lumMod val="75000"/>
                  </a:schemeClr>
                </a:solidFill>
              </a:rPr>
              <a:t>h</a:t>
            </a:r>
            <a:r>
              <a:rPr lang="pl-PL" sz="2000" b="0" dirty="0">
                <a:solidFill>
                  <a:schemeClr val="accent2">
                    <a:lumMod val="75000"/>
                  </a:schemeClr>
                </a:solidFill>
              </a:rPr>
              <a:t> – </a:t>
            </a:r>
            <a:r>
              <a:rPr lang="en-GB" sz="2000" b="0" dirty="0">
                <a:solidFill>
                  <a:schemeClr val="accent2">
                    <a:lumMod val="75000"/>
                  </a:schemeClr>
                </a:solidFill>
              </a:rPr>
              <a:t>braking time</a:t>
            </a:r>
            <a:endParaRPr lang="pl-PL" sz="2000" b="0" dirty="0">
              <a:solidFill>
                <a:schemeClr val="accent2">
                  <a:lumMod val="75000"/>
                </a:schemeClr>
              </a:solidFill>
            </a:endParaRPr>
          </a:p>
          <a:p>
            <a:pPr algn="just">
              <a:spcBef>
                <a:spcPts val="0"/>
              </a:spcBef>
              <a:spcAft>
                <a:spcPts val="0"/>
              </a:spcAft>
            </a:pPr>
            <a:endParaRPr lang="pl-PL" sz="2000" b="0" dirty="0">
              <a:solidFill>
                <a:schemeClr val="accent2">
                  <a:lumMod val="75000"/>
                </a:schemeClr>
              </a:solidFill>
            </a:endParaRPr>
          </a:p>
          <a:p>
            <a:pPr algn="just">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h</a:t>
            </a:r>
            <a:r>
              <a:rPr lang="pl-PL" sz="2000" b="0" dirty="0">
                <a:solidFill>
                  <a:schemeClr val="accent2">
                    <a:lumMod val="75000"/>
                  </a:schemeClr>
                </a:solidFill>
              </a:rPr>
              <a:t> – </a:t>
            </a:r>
            <a:r>
              <a:rPr lang="en-GB" sz="2000" b="0" dirty="0">
                <a:solidFill>
                  <a:schemeClr val="accent2">
                    <a:lumMod val="75000"/>
                  </a:schemeClr>
                </a:solidFill>
              </a:rPr>
              <a:t>minimum of the braking phase</a:t>
            </a:r>
            <a:endParaRPr lang="pl-PL" sz="2000" b="0" dirty="0">
              <a:solidFill>
                <a:schemeClr val="accent2">
                  <a:lumMod val="75000"/>
                </a:schemeClr>
              </a:solidFill>
            </a:endParaRPr>
          </a:p>
          <a:p>
            <a:pPr>
              <a:spcBef>
                <a:spcPts val="0"/>
              </a:spcBef>
              <a:spcAft>
                <a:spcPts val="0"/>
              </a:spcAft>
            </a:pPr>
            <a:endParaRPr lang="pl-PL" sz="2000" b="0" dirty="0">
              <a:solidFill>
                <a:schemeClr val="accent2">
                  <a:lumMod val="75000"/>
                </a:schemeClr>
              </a:solidFill>
            </a:endParaRPr>
          </a:p>
          <a:p>
            <a:pPr>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ps</a:t>
            </a:r>
            <a:r>
              <a:rPr lang="pl-PL" sz="2000" b="0" dirty="0">
                <a:solidFill>
                  <a:schemeClr val="accent2">
                    <a:lumMod val="75000"/>
                  </a:schemeClr>
                </a:solidFill>
              </a:rPr>
              <a:t> – </a:t>
            </a:r>
            <a:r>
              <a:rPr lang="en-GB" sz="2000" b="0" dirty="0">
                <a:solidFill>
                  <a:schemeClr val="accent2">
                    <a:lumMod val="75000"/>
                  </a:schemeClr>
                </a:solidFill>
              </a:rPr>
              <a:t>maximum of the acceleration phase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7486D595-E13E-49AD-A658-A04A77C3678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A14EB1AC-8727-4387-A55D-357C98DE8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136" y="2025483"/>
            <a:ext cx="4798237" cy="2807032"/>
          </a:xfrm>
          <a:prstGeom prst="rect">
            <a:avLst/>
          </a:prstGeom>
        </p:spPr>
      </p:pic>
    </p:spTree>
    <p:extLst>
      <p:ext uri="{BB962C8B-B14F-4D97-AF65-F5344CB8AC3E}">
        <p14:creationId xmlns:p14="http://schemas.microsoft.com/office/powerpoint/2010/main" val="1508975989"/>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80F1330C-8659-4204-BB95-949E7D267436}"/>
              </a:ext>
            </a:extLst>
          </p:cNvPr>
          <p:cNvSpPr/>
          <p:nvPr/>
        </p:nvSpPr>
        <p:spPr>
          <a:xfrm>
            <a:off x="179512" y="2504023"/>
            <a:ext cx="3955762" cy="2554545"/>
          </a:xfrm>
          <a:prstGeom prst="rect">
            <a:avLst/>
          </a:prstGeom>
        </p:spPr>
        <p:txBody>
          <a:bodyPr wrap="square">
            <a:spAutoFit/>
          </a:bodyPr>
          <a:lstStyle/>
          <a:p>
            <a:pPr algn="just">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a:t>
            </a:r>
            <a:r>
              <a:rPr lang="pl-PL" sz="2000" b="0" dirty="0">
                <a:solidFill>
                  <a:schemeClr val="accent2">
                    <a:lumMod val="75000"/>
                  </a:schemeClr>
                </a:solidFill>
              </a:rPr>
              <a:t> – </a:t>
            </a:r>
            <a:r>
              <a:rPr lang="en-GB" sz="2000" b="0" dirty="0">
                <a:solidFill>
                  <a:schemeClr val="accent2">
                    <a:lumMod val="75000"/>
                  </a:schemeClr>
                </a:solidFill>
              </a:rPr>
              <a:t>maximum of the overload phase</a:t>
            </a:r>
            <a:r>
              <a:rPr lang="pl-PL" sz="2000" b="0" dirty="0">
                <a:solidFill>
                  <a:schemeClr val="accent2">
                    <a:lumMod val="75000"/>
                  </a:schemeClr>
                </a:solidFill>
              </a:rPr>
              <a:t>,</a:t>
            </a:r>
          </a:p>
          <a:p>
            <a:pPr algn="just">
              <a:spcBef>
                <a:spcPts val="0"/>
              </a:spcBef>
              <a:spcAft>
                <a:spcPts val="0"/>
              </a:spcAft>
            </a:pPr>
            <a:endParaRPr lang="pl-PL" sz="2000" b="0" dirty="0">
              <a:solidFill>
                <a:schemeClr val="accent2">
                  <a:lumMod val="75000"/>
                </a:schemeClr>
              </a:solidFill>
            </a:endParaRPr>
          </a:p>
          <a:p>
            <a:pPr algn="just">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o</a:t>
            </a:r>
            <a:r>
              <a:rPr lang="pl-PL" sz="2000" b="0" dirty="0">
                <a:solidFill>
                  <a:schemeClr val="accent2">
                    <a:lumMod val="75000"/>
                  </a:schemeClr>
                </a:solidFill>
              </a:rPr>
              <a:t> – </a:t>
            </a:r>
            <a:r>
              <a:rPr lang="en-GB" sz="2000" b="0" dirty="0">
                <a:solidFill>
                  <a:schemeClr val="accent2">
                    <a:lumMod val="75000"/>
                  </a:schemeClr>
                </a:solidFill>
              </a:rPr>
              <a:t>minimum of the unloading phase</a:t>
            </a:r>
            <a:r>
              <a:rPr lang="pl-PL" sz="2000" b="0" dirty="0">
                <a:solidFill>
                  <a:schemeClr val="accent2">
                    <a:lumMod val="75000"/>
                  </a:schemeClr>
                </a:solidFill>
              </a:rPr>
              <a:t>,</a:t>
            </a:r>
          </a:p>
          <a:p>
            <a:pPr>
              <a:spcBef>
                <a:spcPts val="0"/>
              </a:spcBef>
              <a:spcAft>
                <a:spcPts val="0"/>
              </a:spcAft>
            </a:pPr>
            <a:endParaRPr lang="pl-PL" sz="2000" b="0" dirty="0">
              <a:solidFill>
                <a:schemeClr val="accent2">
                  <a:lumMod val="75000"/>
                </a:schemeClr>
              </a:solidFill>
            </a:endParaRPr>
          </a:p>
          <a:p>
            <a:pPr>
              <a:spcBef>
                <a:spcPts val="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pr</a:t>
            </a:r>
            <a:r>
              <a:rPr lang="pl-PL" sz="2000" b="0" dirty="0">
                <a:solidFill>
                  <a:schemeClr val="accent2">
                    <a:lumMod val="75000"/>
                  </a:schemeClr>
                </a:solidFill>
              </a:rPr>
              <a:t> – </a:t>
            </a:r>
            <a:r>
              <a:rPr lang="en-GB" sz="2000" b="0" dirty="0">
                <a:solidFill>
                  <a:schemeClr val="accent2">
                    <a:lumMod val="75000"/>
                  </a:schemeClr>
                </a:solidFill>
              </a:rPr>
              <a:t>maximum of the propulsive phase</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51C1797E-E94D-40DE-AF45-F373D3979802}"/>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DYNAMIC QUANTITIES DESCRIBING BIOMECHANICS OF GAIT - GROUND REACTIONS</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602B204B-C1DE-49F9-86FB-AFE56A8BB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274" y="2132856"/>
            <a:ext cx="5122998" cy="3047147"/>
          </a:xfrm>
          <a:prstGeom prst="rect">
            <a:avLst/>
          </a:prstGeom>
        </p:spPr>
      </p:pic>
    </p:spTree>
    <p:extLst>
      <p:ext uri="{BB962C8B-B14F-4D97-AF65-F5344CB8AC3E}">
        <p14:creationId xmlns:p14="http://schemas.microsoft.com/office/powerpoint/2010/main" val="2769007890"/>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OTHER DYNAMIC QUANTITIES DESCRIBING BIOMECHANICS OF GAIT</a:t>
            </a:r>
            <a:endParaRPr lang="en-US" sz="2200" dirty="0">
              <a:solidFill>
                <a:schemeClr val="accent2">
                  <a:lumMod val="75000"/>
                </a:schemeClr>
              </a:solidFill>
            </a:endParaRPr>
          </a:p>
        </p:txBody>
      </p:sp>
    </p:spTree>
    <p:extLst>
      <p:ext uri="{BB962C8B-B14F-4D97-AF65-F5344CB8AC3E}">
        <p14:creationId xmlns:p14="http://schemas.microsoft.com/office/powerpoint/2010/main" val="3858767149"/>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6E695487-6E47-450B-83D3-F8E7B9A99E45}"/>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OTHER DYNAMIC QUANTITIES DESCRIBING BIOMECHANICS OF GAIT</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3AAE134C-EFC6-4F9D-8190-EF3CFEED7B44}"/>
              </a:ext>
            </a:extLst>
          </p:cNvPr>
          <p:cNvSpPr/>
          <p:nvPr/>
        </p:nvSpPr>
        <p:spPr>
          <a:xfrm>
            <a:off x="251519" y="1484784"/>
            <a:ext cx="8640960" cy="400110"/>
          </a:xfrm>
          <a:prstGeom prst="rect">
            <a:avLst/>
          </a:prstGeom>
        </p:spPr>
        <p:txBody>
          <a:bodyPr wrap="square">
            <a:spAutoFit/>
          </a:bodyPr>
          <a:lstStyle/>
          <a:p>
            <a:pPr algn="ctr"/>
            <a:r>
              <a:rPr lang="pl-PL" sz="2000" dirty="0">
                <a:solidFill>
                  <a:schemeClr val="accent2">
                    <a:lumMod val="75000"/>
                  </a:schemeClr>
                </a:solidFill>
              </a:rPr>
              <a:t>M</a:t>
            </a:r>
            <a:r>
              <a:rPr lang="en-GB" sz="2000" dirty="0" err="1">
                <a:solidFill>
                  <a:schemeClr val="accent2">
                    <a:lumMod val="75000"/>
                  </a:schemeClr>
                </a:solidFill>
              </a:rPr>
              <a:t>oments</a:t>
            </a:r>
            <a:r>
              <a:rPr lang="en-GB" sz="2000" dirty="0">
                <a:solidFill>
                  <a:schemeClr val="accent2">
                    <a:lumMod val="75000"/>
                  </a:schemeClr>
                </a:solidFill>
              </a:rPr>
              <a:t> </a:t>
            </a:r>
            <a:r>
              <a:rPr lang="pl-PL" sz="2000" dirty="0">
                <a:solidFill>
                  <a:schemeClr val="accent2">
                    <a:lumMod val="75000"/>
                  </a:schemeClr>
                </a:solidFill>
              </a:rPr>
              <a:t>o</a:t>
            </a:r>
            <a:r>
              <a:rPr lang="en-GB" sz="2000" dirty="0">
                <a:solidFill>
                  <a:schemeClr val="accent2">
                    <a:lumMod val="75000"/>
                  </a:schemeClr>
                </a:solidFill>
              </a:rPr>
              <a:t>f muscle forces in the joints</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ED4A60AA-DC4B-4462-899D-2DD5A6748CF8}"/>
              </a:ext>
            </a:extLst>
          </p:cNvPr>
          <p:cNvPicPr/>
          <p:nvPr/>
        </p:nvPicPr>
        <p:blipFill>
          <a:blip r:embed="rId3">
            <a:extLst>
              <a:ext uri="{28A0092B-C50C-407E-A947-70E740481C1C}">
                <a14:useLocalDpi xmlns:a14="http://schemas.microsoft.com/office/drawing/2010/main" val="0"/>
              </a:ext>
            </a:extLst>
          </a:blip>
          <a:stretch>
            <a:fillRect/>
          </a:stretch>
        </p:blipFill>
        <p:spPr>
          <a:xfrm>
            <a:off x="-35312" y="1961094"/>
            <a:ext cx="3462655" cy="1979930"/>
          </a:xfrm>
          <a:prstGeom prst="rect">
            <a:avLst/>
          </a:prstGeom>
        </p:spPr>
      </p:pic>
      <p:pic>
        <p:nvPicPr>
          <p:cNvPr id="14" name="Obraz 13">
            <a:extLst>
              <a:ext uri="{FF2B5EF4-FFF2-40B4-BE49-F238E27FC236}">
                <a16:creationId xmlns:a16="http://schemas.microsoft.com/office/drawing/2014/main" id="{D46D1A24-CB3D-418A-B75D-315118F6A0FA}"/>
              </a:ext>
            </a:extLst>
          </p:cNvPr>
          <p:cNvPicPr/>
          <p:nvPr/>
        </p:nvPicPr>
        <p:blipFill>
          <a:blip r:embed="rId4">
            <a:extLst>
              <a:ext uri="{28A0092B-C50C-407E-A947-70E740481C1C}">
                <a14:useLocalDpi xmlns:a14="http://schemas.microsoft.com/office/drawing/2010/main" val="0"/>
              </a:ext>
            </a:extLst>
          </a:blip>
          <a:stretch>
            <a:fillRect/>
          </a:stretch>
        </p:blipFill>
        <p:spPr>
          <a:xfrm>
            <a:off x="5219949" y="2028963"/>
            <a:ext cx="3311525" cy="1979930"/>
          </a:xfrm>
          <a:prstGeom prst="rect">
            <a:avLst/>
          </a:prstGeom>
        </p:spPr>
      </p:pic>
      <p:pic>
        <p:nvPicPr>
          <p:cNvPr id="15" name="Obraz 14">
            <a:extLst>
              <a:ext uri="{FF2B5EF4-FFF2-40B4-BE49-F238E27FC236}">
                <a16:creationId xmlns:a16="http://schemas.microsoft.com/office/drawing/2014/main" id="{373B2BCE-D3A6-4B72-9D55-43C144FED8EF}"/>
              </a:ext>
            </a:extLst>
          </p:cNvPr>
          <p:cNvPicPr/>
          <p:nvPr/>
        </p:nvPicPr>
        <p:blipFill>
          <a:blip r:embed="rId5">
            <a:extLst>
              <a:ext uri="{28A0092B-C50C-407E-A947-70E740481C1C}">
                <a14:useLocalDpi xmlns:a14="http://schemas.microsoft.com/office/drawing/2010/main" val="0"/>
              </a:ext>
            </a:extLst>
          </a:blip>
          <a:stretch>
            <a:fillRect/>
          </a:stretch>
        </p:blipFill>
        <p:spPr>
          <a:xfrm>
            <a:off x="2668995" y="4092412"/>
            <a:ext cx="3589020" cy="1979930"/>
          </a:xfrm>
          <a:prstGeom prst="rect">
            <a:avLst/>
          </a:prstGeom>
        </p:spPr>
      </p:pic>
    </p:spTree>
    <p:extLst>
      <p:ext uri="{BB962C8B-B14F-4D97-AF65-F5344CB8AC3E}">
        <p14:creationId xmlns:p14="http://schemas.microsoft.com/office/powerpoint/2010/main" val="3855747667"/>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7045987C-1EFD-4714-85E3-64824BB31DDF}"/>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OTHER DYNAMIC QUANTITIES DESCRIBING BIOMECHANICS OF GAIT</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041C0737-F746-4BED-A543-8DADA8319D03}"/>
              </a:ext>
            </a:extLst>
          </p:cNvPr>
          <p:cNvSpPr/>
          <p:nvPr/>
        </p:nvSpPr>
        <p:spPr>
          <a:xfrm>
            <a:off x="251519" y="1484784"/>
            <a:ext cx="8640960" cy="400110"/>
          </a:xfrm>
          <a:prstGeom prst="rect">
            <a:avLst/>
          </a:prstGeom>
        </p:spPr>
        <p:txBody>
          <a:bodyPr wrap="square">
            <a:spAutoFit/>
          </a:bodyPr>
          <a:lstStyle/>
          <a:p>
            <a:pPr algn="ctr"/>
            <a:r>
              <a:rPr lang="pl-PL" sz="2000" dirty="0">
                <a:solidFill>
                  <a:schemeClr val="accent2">
                    <a:lumMod val="75000"/>
                  </a:schemeClr>
                </a:solidFill>
              </a:rPr>
              <a:t>Power in </a:t>
            </a:r>
            <a:r>
              <a:rPr lang="pl-PL" sz="2000" dirty="0" err="1">
                <a:solidFill>
                  <a:schemeClr val="accent2">
                    <a:lumMod val="75000"/>
                  </a:schemeClr>
                </a:solidFill>
              </a:rPr>
              <a:t>joints</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B6400BAC-F12E-4D7E-AC53-38683F1AF4BF}"/>
              </a:ext>
            </a:extLst>
          </p:cNvPr>
          <p:cNvPicPr/>
          <p:nvPr/>
        </p:nvPicPr>
        <p:blipFill>
          <a:blip r:embed="rId3">
            <a:extLst>
              <a:ext uri="{28A0092B-C50C-407E-A947-70E740481C1C}">
                <a14:useLocalDpi xmlns:a14="http://schemas.microsoft.com/office/drawing/2010/main" val="0"/>
              </a:ext>
            </a:extLst>
          </a:blip>
          <a:stretch>
            <a:fillRect/>
          </a:stretch>
        </p:blipFill>
        <p:spPr>
          <a:xfrm>
            <a:off x="382712" y="1923354"/>
            <a:ext cx="3225165" cy="1979930"/>
          </a:xfrm>
          <a:prstGeom prst="rect">
            <a:avLst/>
          </a:prstGeom>
        </p:spPr>
      </p:pic>
      <p:pic>
        <p:nvPicPr>
          <p:cNvPr id="14" name="Obraz 13">
            <a:extLst>
              <a:ext uri="{FF2B5EF4-FFF2-40B4-BE49-F238E27FC236}">
                <a16:creationId xmlns:a16="http://schemas.microsoft.com/office/drawing/2014/main" id="{C89612A4-752E-43B7-A498-F64568110981}"/>
              </a:ext>
            </a:extLst>
          </p:cNvPr>
          <p:cNvPicPr/>
          <p:nvPr/>
        </p:nvPicPr>
        <p:blipFill>
          <a:blip r:embed="rId4">
            <a:extLst>
              <a:ext uri="{28A0092B-C50C-407E-A947-70E740481C1C}">
                <a14:useLocalDpi xmlns:a14="http://schemas.microsoft.com/office/drawing/2010/main" val="0"/>
              </a:ext>
            </a:extLst>
          </a:blip>
          <a:stretch>
            <a:fillRect/>
          </a:stretch>
        </p:blipFill>
        <p:spPr>
          <a:xfrm>
            <a:off x="5330687" y="2114739"/>
            <a:ext cx="3185795" cy="1979930"/>
          </a:xfrm>
          <a:prstGeom prst="rect">
            <a:avLst/>
          </a:prstGeom>
        </p:spPr>
      </p:pic>
      <p:pic>
        <p:nvPicPr>
          <p:cNvPr id="15" name="Obraz 14">
            <a:extLst>
              <a:ext uri="{FF2B5EF4-FFF2-40B4-BE49-F238E27FC236}">
                <a16:creationId xmlns:a16="http://schemas.microsoft.com/office/drawing/2014/main" id="{3E556BF2-A16D-495C-B2AD-2DD294C91D23}"/>
              </a:ext>
            </a:extLst>
          </p:cNvPr>
          <p:cNvPicPr/>
          <p:nvPr/>
        </p:nvPicPr>
        <p:blipFill>
          <a:blip r:embed="rId5">
            <a:extLst>
              <a:ext uri="{28A0092B-C50C-407E-A947-70E740481C1C}">
                <a14:useLocalDpi xmlns:a14="http://schemas.microsoft.com/office/drawing/2010/main" val="0"/>
              </a:ext>
            </a:extLst>
          </a:blip>
          <a:stretch>
            <a:fillRect/>
          </a:stretch>
        </p:blipFill>
        <p:spPr>
          <a:xfrm>
            <a:off x="3016885" y="4041358"/>
            <a:ext cx="3110230" cy="1979930"/>
          </a:xfrm>
          <a:prstGeom prst="rect">
            <a:avLst/>
          </a:prstGeom>
        </p:spPr>
      </p:pic>
    </p:spTree>
    <p:extLst>
      <p:ext uri="{BB962C8B-B14F-4D97-AF65-F5344CB8AC3E}">
        <p14:creationId xmlns:p14="http://schemas.microsoft.com/office/powerpoint/2010/main" val="2223645476"/>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Tree>
    <p:extLst>
      <p:ext uri="{BB962C8B-B14F-4D97-AF65-F5344CB8AC3E}">
        <p14:creationId xmlns:p14="http://schemas.microsoft.com/office/powerpoint/2010/main" val="3002308237"/>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151727"/>
            <a:ext cx="8712968" cy="2246769"/>
          </a:xfrm>
          <a:prstGeom prst="rect">
            <a:avLst/>
          </a:prstGeom>
        </p:spPr>
        <p:txBody>
          <a:bodyPr wrap="square">
            <a:spAutoFit/>
          </a:bodyPr>
          <a:lstStyle/>
          <a:p>
            <a:pPr algn="just"/>
            <a:r>
              <a:rPr lang="en-GB" sz="2000" b="0" dirty="0">
                <a:solidFill>
                  <a:schemeClr val="accent2">
                    <a:lumMod val="75000"/>
                  </a:schemeClr>
                </a:solidFill>
              </a:rPr>
              <a:t>To determine muscle work during gait, surface EMG is most commonly used. The potential difference between two electrodes located along the muscle </a:t>
            </a:r>
            <a:r>
              <a:rPr lang="en-GB" sz="2000" b="0" dirty="0" err="1">
                <a:solidFill>
                  <a:schemeClr val="accent2">
                    <a:lumMod val="75000"/>
                  </a:schemeClr>
                </a:solidFill>
              </a:rPr>
              <a:t>fibers</a:t>
            </a:r>
            <a:r>
              <a:rPr lang="en-GB" sz="2000" b="0" dirty="0">
                <a:solidFill>
                  <a:schemeClr val="accent2">
                    <a:lumMod val="75000"/>
                  </a:schemeClr>
                </a:solidFill>
              </a:rPr>
              <a:t> is obtained directly as the result of the measurement. The measured potential difference results from the fact of appearing and movement of action potential. Due to the method of measurement consisting in sticking electrodes to the skin, it is possible to collectively measure the electrical activity of the entire muscle or muscles group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Tree>
    <p:extLst>
      <p:ext uri="{BB962C8B-B14F-4D97-AF65-F5344CB8AC3E}">
        <p14:creationId xmlns:p14="http://schemas.microsoft.com/office/powerpoint/2010/main" val="1427304174"/>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
        <p:nvSpPr>
          <p:cNvPr id="2" name="Rectangle 1">
            <a:extLst>
              <a:ext uri="{FF2B5EF4-FFF2-40B4-BE49-F238E27FC236}">
                <a16:creationId xmlns:a16="http://schemas.microsoft.com/office/drawing/2014/main" id="{E0CA846B-EC8D-42C5-B8E2-67C617AB1BAE}"/>
              </a:ext>
            </a:extLst>
          </p:cNvPr>
          <p:cNvSpPr>
            <a:spLocks noChangeArrowheads="1"/>
          </p:cNvSpPr>
          <p:nvPr/>
        </p:nvSpPr>
        <p:spPr bwMode="auto">
          <a:xfrm>
            <a:off x="175697" y="2540511"/>
            <a:ext cx="87167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During walking, EMG measurement is usually performed for the following muscles:</a:t>
            </a:r>
            <a:endParaRPr lang="pl-PL" altLang="pl-PL" sz="20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anterior tibial muscle,</a:t>
            </a:r>
            <a:endParaRPr lang="pl-PL" altLang="pl-PL" sz="20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gastrocnemius muscle,</a:t>
            </a:r>
            <a:endParaRPr lang="pl-PL" altLang="pl-PL" sz="20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soleus muscle,</a:t>
            </a:r>
            <a:endParaRPr lang="pl-PL" altLang="pl-PL" sz="20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rectus femoris muscle,</a:t>
            </a:r>
            <a:endParaRPr lang="pl-PL" altLang="pl-PL" sz="2000" b="0" dirty="0">
              <a:solidFill>
                <a:schemeClr val="accent2">
                  <a:lumMod val="75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vastus femoris muscle,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000" b="0" dirty="0">
                <a:solidFill>
                  <a:schemeClr val="accent2">
                    <a:lumMod val="75000"/>
                  </a:schemeClr>
                </a:solidFill>
              </a:rPr>
              <a:t>gluteus maximus muscle.</a:t>
            </a:r>
            <a:r>
              <a:rPr lang="pl-PL" altLang="pl-PL" sz="2000" b="0" dirty="0">
                <a:solidFill>
                  <a:schemeClr val="accent2">
                    <a:lumMod val="75000"/>
                  </a:schemeClr>
                </a:solidFill>
              </a:rPr>
              <a:t> </a:t>
            </a:r>
          </a:p>
        </p:txBody>
      </p:sp>
    </p:spTree>
    <p:extLst>
      <p:ext uri="{BB962C8B-B14F-4D97-AF65-F5344CB8AC3E}">
        <p14:creationId xmlns:p14="http://schemas.microsoft.com/office/powerpoint/2010/main" val="267225002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ole tekstowe 12">
            <a:extLst>
              <a:ext uri="{FF2B5EF4-FFF2-40B4-BE49-F238E27FC236}">
                <a16:creationId xmlns:a16="http://schemas.microsoft.com/office/drawing/2014/main" id="{CE95CCD0-2F91-4CE6-88FA-781292CAB3AE}"/>
              </a:ext>
            </a:extLst>
          </p:cNvPr>
          <p:cNvSpPr txBox="1">
            <a:spLocks noChangeArrowheads="1"/>
          </p:cNvSpPr>
          <p:nvPr/>
        </p:nvSpPr>
        <p:spPr bwMode="auto">
          <a:xfrm>
            <a:off x="0" y="4984505"/>
            <a:ext cx="34079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dirty="0">
                <a:solidFill>
                  <a:srgbClr val="990000"/>
                </a:solidFill>
              </a:rPr>
              <a:t>Wilhelm </a:t>
            </a:r>
            <a:r>
              <a:rPr lang="pl-PL" sz="2000" dirty="0" err="1">
                <a:solidFill>
                  <a:srgbClr val="990000"/>
                </a:solidFill>
              </a:rPr>
              <a:t>Braune</a:t>
            </a:r>
            <a:r>
              <a:rPr lang="pl-PL" sz="2000" dirty="0">
                <a:solidFill>
                  <a:srgbClr val="990000"/>
                </a:solidFill>
              </a:rPr>
              <a:t> (1831 – 1892) i Otto Fisher (1861 – 1917)</a:t>
            </a:r>
            <a:endParaRPr lang="pl-PL" altLang="pl-PL" sz="2000" b="1" dirty="0">
              <a:solidFill>
                <a:srgbClr val="990000"/>
              </a:solidFill>
            </a:endParaRPr>
          </a:p>
        </p:txBody>
      </p:sp>
      <p:pic>
        <p:nvPicPr>
          <p:cNvPr id="14" name="Picture 2">
            <a:extLst>
              <a:ext uri="{FF2B5EF4-FFF2-40B4-BE49-F238E27FC236}">
                <a16:creationId xmlns:a16="http://schemas.microsoft.com/office/drawing/2014/main" id="{336448D5-52A6-4B4F-982E-84A5B1AE0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61740"/>
            <a:ext cx="2159843" cy="30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3630ABC1-4595-4273-BE04-A78EE62DC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205" y="1685774"/>
            <a:ext cx="2957277" cy="28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rostokąt 20">
            <a:extLst>
              <a:ext uri="{FF2B5EF4-FFF2-40B4-BE49-F238E27FC236}">
                <a16:creationId xmlns:a16="http://schemas.microsoft.com/office/drawing/2014/main" id="{57A1DF23-F32B-4901-A038-A5875247D51F}"/>
              </a:ext>
            </a:extLst>
          </p:cNvPr>
          <p:cNvSpPr>
            <a:spLocks noChangeArrowheads="1"/>
          </p:cNvSpPr>
          <p:nvPr/>
        </p:nvSpPr>
        <p:spPr bwMode="auto">
          <a:xfrm>
            <a:off x="3407976" y="4864411"/>
            <a:ext cx="4572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1800" dirty="0">
                <a:solidFill>
                  <a:srgbClr val="990000"/>
                </a:solidFill>
              </a:rPr>
              <a:t>The suit and </a:t>
            </a:r>
            <a:r>
              <a:rPr lang="pl-PL" sz="1800" dirty="0" err="1">
                <a:solidFill>
                  <a:srgbClr val="990000"/>
                </a:solidFill>
              </a:rPr>
              <a:t>hand</a:t>
            </a:r>
            <a:r>
              <a:rPr lang="pl-PL" sz="1800" dirty="0">
                <a:solidFill>
                  <a:srgbClr val="990000"/>
                </a:solidFill>
              </a:rPr>
              <a:t> chart of </a:t>
            </a:r>
            <a:r>
              <a:rPr lang="pl-PL" sz="1800" dirty="0" err="1">
                <a:solidFill>
                  <a:srgbClr val="990000"/>
                </a:solidFill>
              </a:rPr>
              <a:t>subsequent</a:t>
            </a:r>
            <a:r>
              <a:rPr lang="pl-PL" sz="1800" dirty="0">
                <a:solidFill>
                  <a:srgbClr val="990000"/>
                </a:solidFill>
              </a:rPr>
              <a:t> </a:t>
            </a:r>
            <a:r>
              <a:rPr lang="pl-PL" sz="1800" dirty="0" err="1">
                <a:solidFill>
                  <a:srgbClr val="990000"/>
                </a:solidFill>
              </a:rPr>
              <a:t>lower</a:t>
            </a:r>
            <a:r>
              <a:rPr lang="pl-PL" sz="1800" dirty="0">
                <a:solidFill>
                  <a:srgbClr val="990000"/>
                </a:solidFill>
              </a:rPr>
              <a:t> limb </a:t>
            </a:r>
            <a:r>
              <a:rPr lang="pl-PL" sz="1800" dirty="0" err="1">
                <a:solidFill>
                  <a:srgbClr val="990000"/>
                </a:solidFill>
              </a:rPr>
              <a:t>positions</a:t>
            </a:r>
            <a:r>
              <a:rPr lang="pl-PL" sz="1800" dirty="0">
                <a:solidFill>
                  <a:srgbClr val="990000"/>
                </a:solidFill>
              </a:rPr>
              <a:t> (1891) - Fisher and Braun </a:t>
            </a:r>
            <a:r>
              <a:rPr lang="pl-PL" sz="1800" dirty="0" err="1">
                <a:solidFill>
                  <a:srgbClr val="990000"/>
                </a:solidFill>
              </a:rPr>
              <a:t>study</a:t>
            </a:r>
            <a:endParaRPr lang="pl-PL" altLang="pl-PL" sz="1800" b="1" dirty="0">
              <a:solidFill>
                <a:srgbClr val="990000"/>
              </a:solidFill>
            </a:endParaRPr>
          </a:p>
        </p:txBody>
      </p:sp>
      <p:pic>
        <p:nvPicPr>
          <p:cNvPr id="15" name="Obraz 14"/>
          <p:cNvPicPr/>
          <p:nvPr/>
        </p:nvPicPr>
        <p:blipFill>
          <a:blip r:embed="rId5">
            <a:extLst>
              <a:ext uri="{28A0092B-C50C-407E-A947-70E740481C1C}">
                <a14:useLocalDpi xmlns:a14="http://schemas.microsoft.com/office/drawing/2010/main" val="0"/>
              </a:ext>
            </a:extLst>
          </a:blip>
          <a:stretch>
            <a:fillRect/>
          </a:stretch>
        </p:blipFill>
        <p:spPr>
          <a:xfrm>
            <a:off x="199542" y="1273145"/>
            <a:ext cx="1396365" cy="1727835"/>
          </a:xfrm>
          <a:prstGeom prst="rect">
            <a:avLst/>
          </a:prstGeom>
        </p:spPr>
      </p:pic>
      <p:pic>
        <p:nvPicPr>
          <p:cNvPr id="16" name="Obraz 15"/>
          <p:cNvPicPr/>
          <p:nvPr/>
        </p:nvPicPr>
        <p:blipFill>
          <a:blip r:embed="rId6">
            <a:extLst>
              <a:ext uri="{28A0092B-C50C-407E-A947-70E740481C1C}">
                <a14:useLocalDpi xmlns:a14="http://schemas.microsoft.com/office/drawing/2010/main" val="0"/>
              </a:ext>
            </a:extLst>
          </a:blip>
          <a:stretch>
            <a:fillRect/>
          </a:stretch>
        </p:blipFill>
        <p:spPr>
          <a:xfrm>
            <a:off x="1510434" y="3053782"/>
            <a:ext cx="1281430" cy="1727835"/>
          </a:xfrm>
          <a:prstGeom prst="rect">
            <a:avLst/>
          </a:prstGeom>
        </p:spPr>
      </p:pic>
      <p:sp>
        <p:nvSpPr>
          <p:cNvPr id="17" name="Prostokąt 16">
            <a:extLst>
              <a:ext uri="{FF2B5EF4-FFF2-40B4-BE49-F238E27FC236}">
                <a16:creationId xmlns:a16="http://schemas.microsoft.com/office/drawing/2014/main" id="{3F7540F0-3ADC-4A08-A1CC-A791A039189C}"/>
              </a:ext>
            </a:extLst>
          </p:cNvPr>
          <p:cNvSpPr/>
          <p:nvPr/>
        </p:nvSpPr>
        <p:spPr>
          <a:xfrm>
            <a:off x="107505" y="715343"/>
            <a:ext cx="8928992" cy="430887"/>
          </a:xfrm>
          <a:prstGeom prst="rect">
            <a:avLst/>
          </a:prstGeom>
        </p:spPr>
        <p:txBody>
          <a:bodyPr wrap="square">
            <a:spAutoFit/>
          </a:bodyPr>
          <a:lstStyle/>
          <a:p>
            <a:pPr algn="ctr">
              <a:defRPr/>
            </a:pPr>
            <a:r>
              <a:rPr lang="pl-PL" sz="2200" dirty="0">
                <a:solidFill>
                  <a:schemeClr val="accent2">
                    <a:lumMod val="75000"/>
                  </a:schemeClr>
                </a:solidFill>
              </a:rPr>
              <a:t>OUTLINE OF THE HISTORY OF BIOMECHANICAL GAIT ANALYSIS</a:t>
            </a:r>
            <a:endParaRPr lang="en-US" sz="2200" dirty="0">
              <a:solidFill>
                <a:schemeClr val="accent2">
                  <a:lumMod val="75000"/>
                </a:schemeClr>
              </a:solidFill>
            </a:endParaRPr>
          </a:p>
        </p:txBody>
      </p:sp>
    </p:spTree>
    <p:extLst>
      <p:ext uri="{BB962C8B-B14F-4D97-AF65-F5344CB8AC3E}">
        <p14:creationId xmlns:p14="http://schemas.microsoft.com/office/powerpoint/2010/main" val="44864573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1FA3A664-4F13-4495-B37D-CC67327A81A0}"/>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01E6F088-F949-44AA-B593-5B7B03876BBF}"/>
              </a:ext>
            </a:extLst>
          </p:cNvPr>
          <p:cNvSpPr/>
          <p:nvPr/>
        </p:nvSpPr>
        <p:spPr>
          <a:xfrm>
            <a:off x="251519" y="1196752"/>
            <a:ext cx="8640960" cy="400110"/>
          </a:xfrm>
          <a:prstGeom prst="rect">
            <a:avLst/>
          </a:prstGeom>
        </p:spPr>
        <p:txBody>
          <a:bodyPr wrap="square">
            <a:spAutoFit/>
          </a:bodyPr>
          <a:lstStyle/>
          <a:p>
            <a:pPr algn="ctr"/>
            <a:r>
              <a:rPr lang="pl-PL" sz="2000" dirty="0">
                <a:solidFill>
                  <a:schemeClr val="accent2">
                    <a:lumMod val="75000"/>
                  </a:schemeClr>
                </a:solidFill>
              </a:rPr>
              <a:t>Praca mięśni w obrębie stawu skokowego</a:t>
            </a:r>
          </a:p>
        </p:txBody>
      </p:sp>
      <p:pic>
        <p:nvPicPr>
          <p:cNvPr id="13" name="Obraz 12">
            <a:extLst>
              <a:ext uri="{FF2B5EF4-FFF2-40B4-BE49-F238E27FC236}">
                <a16:creationId xmlns:a16="http://schemas.microsoft.com/office/drawing/2014/main" id="{053F8ABE-AE7A-4D61-9671-375474578F7A}"/>
              </a:ext>
            </a:extLst>
          </p:cNvPr>
          <p:cNvPicPr/>
          <p:nvPr/>
        </p:nvPicPr>
        <p:blipFill>
          <a:blip r:embed="rId3">
            <a:extLst>
              <a:ext uri="{28A0092B-C50C-407E-A947-70E740481C1C}">
                <a14:useLocalDpi xmlns:a14="http://schemas.microsoft.com/office/drawing/2010/main" val="0"/>
              </a:ext>
            </a:extLst>
          </a:blip>
          <a:stretch>
            <a:fillRect/>
          </a:stretch>
        </p:blipFill>
        <p:spPr>
          <a:xfrm>
            <a:off x="-7496" y="1851646"/>
            <a:ext cx="3077845" cy="1979930"/>
          </a:xfrm>
          <a:prstGeom prst="rect">
            <a:avLst/>
          </a:prstGeom>
        </p:spPr>
      </p:pic>
      <p:pic>
        <p:nvPicPr>
          <p:cNvPr id="14" name="Obraz 13">
            <a:extLst>
              <a:ext uri="{FF2B5EF4-FFF2-40B4-BE49-F238E27FC236}">
                <a16:creationId xmlns:a16="http://schemas.microsoft.com/office/drawing/2014/main" id="{38510DF3-CCDF-4CFD-97C6-99F23289F83C}"/>
              </a:ext>
            </a:extLst>
          </p:cNvPr>
          <p:cNvPicPr/>
          <p:nvPr/>
        </p:nvPicPr>
        <p:blipFill>
          <a:blip r:embed="rId4">
            <a:extLst>
              <a:ext uri="{28A0092B-C50C-407E-A947-70E740481C1C}">
                <a14:useLocalDpi xmlns:a14="http://schemas.microsoft.com/office/drawing/2010/main" val="0"/>
              </a:ext>
            </a:extLst>
          </a:blip>
          <a:stretch>
            <a:fillRect/>
          </a:stretch>
        </p:blipFill>
        <p:spPr>
          <a:xfrm>
            <a:off x="5580112" y="1851646"/>
            <a:ext cx="3131820" cy="1979930"/>
          </a:xfrm>
          <a:prstGeom prst="rect">
            <a:avLst/>
          </a:prstGeom>
        </p:spPr>
      </p:pic>
      <p:pic>
        <p:nvPicPr>
          <p:cNvPr id="15" name="Obraz 14">
            <a:extLst>
              <a:ext uri="{FF2B5EF4-FFF2-40B4-BE49-F238E27FC236}">
                <a16:creationId xmlns:a16="http://schemas.microsoft.com/office/drawing/2014/main" id="{C25E0A72-51B5-4DAF-BAD9-AC38DD38B397}"/>
              </a:ext>
            </a:extLst>
          </p:cNvPr>
          <p:cNvPicPr/>
          <p:nvPr/>
        </p:nvPicPr>
        <p:blipFill>
          <a:blip r:embed="rId5">
            <a:extLst>
              <a:ext uri="{28A0092B-C50C-407E-A947-70E740481C1C}">
                <a14:useLocalDpi xmlns:a14="http://schemas.microsoft.com/office/drawing/2010/main" val="0"/>
              </a:ext>
            </a:extLst>
          </a:blip>
          <a:stretch>
            <a:fillRect/>
          </a:stretch>
        </p:blipFill>
        <p:spPr>
          <a:xfrm>
            <a:off x="3022282" y="4005064"/>
            <a:ext cx="3099435" cy="1979930"/>
          </a:xfrm>
          <a:prstGeom prst="rect">
            <a:avLst/>
          </a:prstGeom>
        </p:spPr>
      </p:pic>
    </p:spTree>
    <p:extLst>
      <p:ext uri="{BB962C8B-B14F-4D97-AF65-F5344CB8AC3E}">
        <p14:creationId xmlns:p14="http://schemas.microsoft.com/office/powerpoint/2010/main" val="1756419585"/>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AC10758B-300C-4DC0-B617-32D5497A1AA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63971BC5-5BE2-4EE0-AD04-F48E6E658E88}"/>
              </a:ext>
            </a:extLst>
          </p:cNvPr>
          <p:cNvSpPr/>
          <p:nvPr/>
        </p:nvSpPr>
        <p:spPr>
          <a:xfrm>
            <a:off x="251519" y="1196752"/>
            <a:ext cx="8640960" cy="400110"/>
          </a:xfrm>
          <a:prstGeom prst="rect">
            <a:avLst/>
          </a:prstGeom>
        </p:spPr>
        <p:txBody>
          <a:bodyPr wrap="square">
            <a:spAutoFit/>
          </a:bodyPr>
          <a:lstStyle/>
          <a:p>
            <a:pPr algn="ctr"/>
            <a:r>
              <a:rPr lang="pl-PL" sz="2000" dirty="0">
                <a:solidFill>
                  <a:schemeClr val="accent2">
                    <a:lumMod val="75000"/>
                  </a:schemeClr>
                </a:solidFill>
              </a:rPr>
              <a:t>Praca mięśni w obrębie stawu biodrowego i kolanowego</a:t>
            </a:r>
          </a:p>
        </p:txBody>
      </p:sp>
      <p:pic>
        <p:nvPicPr>
          <p:cNvPr id="14" name="Obraz 13">
            <a:extLst>
              <a:ext uri="{FF2B5EF4-FFF2-40B4-BE49-F238E27FC236}">
                <a16:creationId xmlns:a16="http://schemas.microsoft.com/office/drawing/2014/main" id="{E64542DB-5F32-4967-B831-F05F6F0B1970}"/>
              </a:ext>
            </a:extLst>
          </p:cNvPr>
          <p:cNvPicPr/>
          <p:nvPr/>
        </p:nvPicPr>
        <p:blipFill>
          <a:blip r:embed="rId3">
            <a:extLst>
              <a:ext uri="{28A0092B-C50C-407E-A947-70E740481C1C}">
                <a14:useLocalDpi xmlns:a14="http://schemas.microsoft.com/office/drawing/2010/main" val="0"/>
              </a:ext>
            </a:extLst>
          </a:blip>
          <a:stretch>
            <a:fillRect/>
          </a:stretch>
        </p:blipFill>
        <p:spPr>
          <a:xfrm>
            <a:off x="251519" y="1708150"/>
            <a:ext cx="2865120" cy="1979930"/>
          </a:xfrm>
          <a:prstGeom prst="rect">
            <a:avLst/>
          </a:prstGeom>
        </p:spPr>
      </p:pic>
      <p:pic>
        <p:nvPicPr>
          <p:cNvPr id="15" name="Obraz 14">
            <a:extLst>
              <a:ext uri="{FF2B5EF4-FFF2-40B4-BE49-F238E27FC236}">
                <a16:creationId xmlns:a16="http://schemas.microsoft.com/office/drawing/2014/main" id="{5C699B6C-C28B-43BA-AE21-3928C6D03BB6}"/>
              </a:ext>
            </a:extLst>
          </p:cNvPr>
          <p:cNvPicPr/>
          <p:nvPr/>
        </p:nvPicPr>
        <p:blipFill>
          <a:blip r:embed="rId4">
            <a:extLst>
              <a:ext uri="{28A0092B-C50C-407E-A947-70E740481C1C}">
                <a14:useLocalDpi xmlns:a14="http://schemas.microsoft.com/office/drawing/2010/main" val="0"/>
              </a:ext>
            </a:extLst>
          </a:blip>
          <a:stretch>
            <a:fillRect/>
          </a:stretch>
        </p:blipFill>
        <p:spPr>
          <a:xfrm>
            <a:off x="5866090" y="1708150"/>
            <a:ext cx="2919095" cy="1979930"/>
          </a:xfrm>
          <a:prstGeom prst="rect">
            <a:avLst/>
          </a:prstGeom>
        </p:spPr>
      </p:pic>
      <p:pic>
        <p:nvPicPr>
          <p:cNvPr id="16" name="Obraz 15">
            <a:extLst>
              <a:ext uri="{FF2B5EF4-FFF2-40B4-BE49-F238E27FC236}">
                <a16:creationId xmlns:a16="http://schemas.microsoft.com/office/drawing/2014/main" id="{8C8A67E4-AE21-40A6-B57A-E23383B540A3}"/>
              </a:ext>
            </a:extLst>
          </p:cNvPr>
          <p:cNvPicPr/>
          <p:nvPr/>
        </p:nvPicPr>
        <p:blipFill>
          <a:blip r:embed="rId5">
            <a:extLst>
              <a:ext uri="{28A0092B-C50C-407E-A947-70E740481C1C}">
                <a14:useLocalDpi xmlns:a14="http://schemas.microsoft.com/office/drawing/2010/main" val="0"/>
              </a:ext>
            </a:extLst>
          </a:blip>
          <a:stretch>
            <a:fillRect/>
          </a:stretch>
        </p:blipFill>
        <p:spPr>
          <a:xfrm>
            <a:off x="251519" y="3937972"/>
            <a:ext cx="2937510" cy="1979930"/>
          </a:xfrm>
          <a:prstGeom prst="rect">
            <a:avLst/>
          </a:prstGeom>
        </p:spPr>
      </p:pic>
      <p:pic>
        <p:nvPicPr>
          <p:cNvPr id="17" name="Obraz 16">
            <a:extLst>
              <a:ext uri="{FF2B5EF4-FFF2-40B4-BE49-F238E27FC236}">
                <a16:creationId xmlns:a16="http://schemas.microsoft.com/office/drawing/2014/main" id="{1B313B29-8BF3-475B-9BC7-DF46E7FD9E00}"/>
              </a:ext>
            </a:extLst>
          </p:cNvPr>
          <p:cNvPicPr/>
          <p:nvPr/>
        </p:nvPicPr>
        <p:blipFill>
          <a:blip r:embed="rId6">
            <a:extLst>
              <a:ext uri="{28A0092B-C50C-407E-A947-70E740481C1C}">
                <a14:useLocalDpi xmlns:a14="http://schemas.microsoft.com/office/drawing/2010/main" val="0"/>
              </a:ext>
            </a:extLst>
          </a:blip>
          <a:stretch>
            <a:fillRect/>
          </a:stretch>
        </p:blipFill>
        <p:spPr>
          <a:xfrm>
            <a:off x="5439659" y="3937972"/>
            <a:ext cx="3091815" cy="1979930"/>
          </a:xfrm>
          <a:prstGeom prst="rect">
            <a:avLst/>
          </a:prstGeom>
        </p:spPr>
      </p:pic>
    </p:spTree>
    <p:extLst>
      <p:ext uri="{BB962C8B-B14F-4D97-AF65-F5344CB8AC3E}">
        <p14:creationId xmlns:p14="http://schemas.microsoft.com/office/powerpoint/2010/main" val="674121769"/>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1631216"/>
          </a:xfrm>
          <a:prstGeom prst="rect">
            <a:avLst/>
          </a:prstGeom>
        </p:spPr>
        <p:txBody>
          <a:bodyPr wrap="square">
            <a:spAutoFit/>
          </a:bodyPr>
          <a:lstStyle/>
          <a:p>
            <a:pPr algn="just"/>
            <a:r>
              <a:rPr lang="en-GB" sz="2000" b="0" dirty="0">
                <a:solidFill>
                  <a:schemeClr val="accent2">
                    <a:lumMod val="75000"/>
                  </a:schemeClr>
                </a:solidFill>
              </a:rPr>
              <a:t>Another way of analysing muscle work is on / off analysis, i.e. determining when a given muscle starts working and when it ends, i.e. in what phase of the movement the muscle is active. A healthy muscle under normal working conditions only turns on when necessary and turns off when its work becomes unnecessary.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Tree>
    <p:extLst>
      <p:ext uri="{BB962C8B-B14F-4D97-AF65-F5344CB8AC3E}">
        <p14:creationId xmlns:p14="http://schemas.microsoft.com/office/powerpoint/2010/main" val="3933512044"/>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2246769"/>
          </a:xfrm>
          <a:prstGeom prst="rect">
            <a:avLst/>
          </a:prstGeom>
        </p:spPr>
        <p:txBody>
          <a:bodyPr wrap="square">
            <a:spAutoFit/>
          </a:bodyPr>
          <a:lstStyle/>
          <a:p>
            <a:pPr algn="just"/>
            <a:r>
              <a:rPr lang="en-GB" sz="2000" b="0" dirty="0">
                <a:solidFill>
                  <a:schemeClr val="accent2">
                    <a:lumMod val="75000"/>
                  </a:schemeClr>
                </a:solidFill>
              </a:rPr>
              <a:t>Detection of muscle activity in the movement phase when in case of healthy person this muscle does not work, may indicate some abnormalities, such as, for example, pain, increased tension (e.g. due to spasticity), joint instability or it can result from stress or poor motor coordination. Improper muscle work may also indicate the existence of compensatory. This information can be very important, enabling the patient to be properly diagnosed and then treated</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spTree>
    <p:extLst>
      <p:ext uri="{BB962C8B-B14F-4D97-AF65-F5344CB8AC3E}">
        <p14:creationId xmlns:p14="http://schemas.microsoft.com/office/powerpoint/2010/main" val="3426504141"/>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Aktywność mięśni działających w obrębie stawu biodrowego podczas chodu [96, 68, 105</a:t>
            </a:r>
            <a:r>
              <a:rPr kumimoji="0" lang="pl-PL" altLang="pl-PL" sz="600" b="0" i="0" u="none" strike="noStrike" cap="none" normalizeH="0" baseline="0">
                <a:ln>
                  <a:noFill/>
                </a:ln>
                <a:solidFill>
                  <a:schemeClr val="tx1"/>
                </a:solidFill>
                <a:effectLst/>
                <a:latin typeface="Arial" panose="020B0604020202020204" pitchFamily="34" charset="0"/>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 name="pole tekstowe 3"/>
          <p:cNvSpPr txBox="1"/>
          <p:nvPr/>
        </p:nvSpPr>
        <p:spPr>
          <a:xfrm>
            <a:off x="152400" y="3142823"/>
            <a:ext cx="3195464" cy="1015663"/>
          </a:xfrm>
          <a:prstGeom prst="rect">
            <a:avLst/>
          </a:prstGeom>
          <a:noFill/>
        </p:spPr>
        <p:txBody>
          <a:bodyPr wrap="square" rtlCol="0">
            <a:spAutoFit/>
          </a:bodyPr>
          <a:lstStyle/>
          <a:p>
            <a:pPr algn="just"/>
            <a:r>
              <a:rPr lang="pl-PL" sz="2000" b="0" dirty="0" err="1">
                <a:solidFill>
                  <a:schemeClr val="accent2">
                    <a:lumMod val="75000"/>
                  </a:schemeClr>
                </a:solidFill>
              </a:rPr>
              <a:t>Muscle</a:t>
            </a:r>
            <a:r>
              <a:rPr lang="pl-PL" sz="2000" b="0" dirty="0">
                <a:solidFill>
                  <a:schemeClr val="accent2">
                    <a:lumMod val="75000"/>
                  </a:schemeClr>
                </a:solidFill>
              </a:rPr>
              <a:t> </a:t>
            </a:r>
            <a:r>
              <a:rPr lang="pl-PL" sz="2000" b="0" dirty="0" err="1">
                <a:solidFill>
                  <a:schemeClr val="accent2">
                    <a:lumMod val="75000"/>
                  </a:schemeClr>
                </a:solidFill>
              </a:rPr>
              <a:t>activity</a:t>
            </a:r>
            <a:r>
              <a:rPr lang="pl-PL" sz="2000" b="0" dirty="0">
                <a:solidFill>
                  <a:schemeClr val="accent2">
                    <a:lumMod val="75000"/>
                  </a:schemeClr>
                </a:solidFill>
              </a:rPr>
              <a:t> in the hip joint </a:t>
            </a:r>
            <a:r>
              <a:rPr lang="pl-PL" sz="2000" b="0" dirty="0" err="1">
                <a:solidFill>
                  <a:schemeClr val="accent2">
                    <a:lumMod val="75000"/>
                  </a:schemeClr>
                </a:solidFill>
              </a:rPr>
              <a:t>during</a:t>
            </a:r>
            <a:r>
              <a:rPr lang="pl-PL" sz="2000" b="0" dirty="0">
                <a:solidFill>
                  <a:schemeClr val="accent2">
                    <a:lumMod val="75000"/>
                  </a:schemeClr>
                </a:solidFill>
              </a:rPr>
              <a:t> the </a:t>
            </a:r>
            <a:r>
              <a:rPr lang="pl-PL" sz="2000" b="0" dirty="0" err="1">
                <a:solidFill>
                  <a:schemeClr val="accent2">
                    <a:lumMod val="75000"/>
                  </a:schemeClr>
                </a:solidFill>
              </a:rPr>
              <a:t>normal</a:t>
            </a:r>
            <a:r>
              <a:rPr lang="pl-PL" sz="2000" b="0" dirty="0">
                <a:solidFill>
                  <a:schemeClr val="accent2">
                    <a:lumMod val="75000"/>
                  </a:schemeClr>
                </a:solidFill>
              </a:rPr>
              <a:t> </a:t>
            </a:r>
            <a:r>
              <a:rPr lang="pl-PL" sz="2000" b="0" dirty="0" err="1">
                <a:solidFill>
                  <a:schemeClr val="accent2">
                    <a:lumMod val="75000"/>
                  </a:schemeClr>
                </a:solidFill>
              </a:rPr>
              <a:t>gait</a:t>
            </a:r>
            <a:r>
              <a:rPr lang="pl-PL" sz="2000" b="0" dirty="0">
                <a:solidFill>
                  <a:schemeClr val="accent2">
                    <a:lumMod val="75000"/>
                  </a:schemeClr>
                </a:solidFill>
              </a:rPr>
              <a:t> </a:t>
            </a:r>
            <a:r>
              <a:rPr lang="pl-PL" sz="2000" b="0" dirty="0" err="1">
                <a:solidFill>
                  <a:schemeClr val="accent2">
                    <a:lumMod val="75000"/>
                  </a:schemeClr>
                </a:solidFill>
              </a:rPr>
              <a:t>cycle</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1" name="Prostokąt 10">
            <a:extLst>
              <a:ext uri="{FF2B5EF4-FFF2-40B4-BE49-F238E27FC236}">
                <a16:creationId xmlns:a16="http://schemas.microsoft.com/office/drawing/2014/main" id="{2C70D903-96D5-4ADF-A299-A99164BBF424}"/>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1A17EC53-68B0-48A5-A6D2-CE35ED89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195591"/>
            <a:ext cx="3931690" cy="4837075"/>
          </a:xfrm>
          <a:prstGeom prst="rect">
            <a:avLst/>
          </a:prstGeom>
        </p:spPr>
      </p:pic>
    </p:spTree>
    <p:extLst>
      <p:ext uri="{BB962C8B-B14F-4D97-AF65-F5344CB8AC3E}">
        <p14:creationId xmlns:p14="http://schemas.microsoft.com/office/powerpoint/2010/main" val="2125423328"/>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ole tekstowe 10">
            <a:extLst>
              <a:ext uri="{FF2B5EF4-FFF2-40B4-BE49-F238E27FC236}">
                <a16:creationId xmlns:a16="http://schemas.microsoft.com/office/drawing/2014/main" id="{F3E4E25A-5C4B-4618-AED5-0AE6D78D8616}"/>
              </a:ext>
            </a:extLst>
          </p:cNvPr>
          <p:cNvSpPr txBox="1"/>
          <p:nvPr/>
        </p:nvSpPr>
        <p:spPr>
          <a:xfrm>
            <a:off x="152400" y="3142823"/>
            <a:ext cx="3195464" cy="1015663"/>
          </a:xfrm>
          <a:prstGeom prst="rect">
            <a:avLst/>
          </a:prstGeom>
          <a:noFill/>
        </p:spPr>
        <p:txBody>
          <a:bodyPr wrap="square" rtlCol="0">
            <a:spAutoFit/>
          </a:bodyPr>
          <a:lstStyle/>
          <a:p>
            <a:r>
              <a:rPr lang="pl-PL" sz="2000" b="0" dirty="0" err="1">
                <a:solidFill>
                  <a:schemeClr val="accent2">
                    <a:lumMod val="75000"/>
                  </a:schemeClr>
                </a:solidFill>
              </a:rPr>
              <a:t>Muscle</a:t>
            </a:r>
            <a:r>
              <a:rPr lang="pl-PL" sz="2000" b="0" dirty="0">
                <a:solidFill>
                  <a:schemeClr val="accent2">
                    <a:lumMod val="75000"/>
                  </a:schemeClr>
                </a:solidFill>
              </a:rPr>
              <a:t> </a:t>
            </a:r>
            <a:r>
              <a:rPr lang="pl-PL" sz="2000" b="0" dirty="0" err="1">
                <a:solidFill>
                  <a:schemeClr val="accent2">
                    <a:lumMod val="75000"/>
                  </a:schemeClr>
                </a:solidFill>
              </a:rPr>
              <a:t>activity</a:t>
            </a:r>
            <a:r>
              <a:rPr lang="pl-PL" sz="2000" b="0" dirty="0">
                <a:solidFill>
                  <a:schemeClr val="accent2">
                    <a:lumMod val="75000"/>
                  </a:schemeClr>
                </a:solidFill>
              </a:rPr>
              <a:t> in the </a:t>
            </a:r>
            <a:r>
              <a:rPr lang="pl-PL" sz="2000" b="0" dirty="0" err="1">
                <a:solidFill>
                  <a:schemeClr val="accent2">
                    <a:lumMod val="75000"/>
                  </a:schemeClr>
                </a:solidFill>
              </a:rPr>
              <a:t>knee</a:t>
            </a:r>
            <a:r>
              <a:rPr lang="pl-PL" sz="2000" b="0" dirty="0">
                <a:solidFill>
                  <a:schemeClr val="accent2">
                    <a:lumMod val="75000"/>
                  </a:schemeClr>
                </a:solidFill>
              </a:rPr>
              <a:t> joint </a:t>
            </a:r>
            <a:r>
              <a:rPr lang="pl-PL" sz="2000" b="0" dirty="0" err="1">
                <a:solidFill>
                  <a:schemeClr val="accent2">
                    <a:lumMod val="75000"/>
                  </a:schemeClr>
                </a:solidFill>
              </a:rPr>
              <a:t>during</a:t>
            </a:r>
            <a:r>
              <a:rPr lang="pl-PL" sz="2000" b="0" dirty="0">
                <a:solidFill>
                  <a:schemeClr val="accent2">
                    <a:lumMod val="75000"/>
                  </a:schemeClr>
                </a:solidFill>
              </a:rPr>
              <a:t> the </a:t>
            </a:r>
            <a:r>
              <a:rPr lang="pl-PL" sz="2000" b="0" dirty="0" err="1">
                <a:solidFill>
                  <a:schemeClr val="accent2">
                    <a:lumMod val="75000"/>
                  </a:schemeClr>
                </a:solidFill>
              </a:rPr>
              <a:t>normal</a:t>
            </a:r>
            <a:r>
              <a:rPr lang="pl-PL" sz="2000" b="0" dirty="0">
                <a:solidFill>
                  <a:schemeClr val="accent2">
                    <a:lumMod val="75000"/>
                  </a:schemeClr>
                </a:solidFill>
              </a:rPr>
              <a:t> </a:t>
            </a:r>
            <a:r>
              <a:rPr lang="pl-PL" sz="2000" b="0" dirty="0" err="1">
                <a:solidFill>
                  <a:schemeClr val="accent2">
                    <a:lumMod val="75000"/>
                  </a:schemeClr>
                </a:solidFill>
              </a:rPr>
              <a:t>gait</a:t>
            </a:r>
            <a:r>
              <a:rPr lang="pl-PL" sz="2000" b="0" dirty="0">
                <a:solidFill>
                  <a:schemeClr val="accent2">
                    <a:lumMod val="75000"/>
                  </a:schemeClr>
                </a:solidFill>
              </a:rPr>
              <a:t> </a:t>
            </a:r>
            <a:r>
              <a:rPr lang="pl-PL" sz="2000" b="0" dirty="0" err="1">
                <a:solidFill>
                  <a:schemeClr val="accent2">
                    <a:lumMod val="75000"/>
                  </a:schemeClr>
                </a:solidFill>
              </a:rPr>
              <a:t>cycle</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2" name="Prostokąt 11">
            <a:extLst>
              <a:ext uri="{FF2B5EF4-FFF2-40B4-BE49-F238E27FC236}">
                <a16:creationId xmlns:a16="http://schemas.microsoft.com/office/drawing/2014/main" id="{58F73E14-BDEE-4F9B-877C-571042AEFBC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CD7A334B-319B-4224-AAEE-BE7FBC5C5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238250"/>
            <a:ext cx="5591805" cy="4683026"/>
          </a:xfrm>
          <a:prstGeom prst="rect">
            <a:avLst/>
          </a:prstGeom>
        </p:spPr>
      </p:pic>
    </p:spTree>
    <p:extLst>
      <p:ext uri="{BB962C8B-B14F-4D97-AF65-F5344CB8AC3E}">
        <p14:creationId xmlns:p14="http://schemas.microsoft.com/office/powerpoint/2010/main" val="882557032"/>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ole tekstowe 10">
            <a:extLst>
              <a:ext uri="{FF2B5EF4-FFF2-40B4-BE49-F238E27FC236}">
                <a16:creationId xmlns:a16="http://schemas.microsoft.com/office/drawing/2014/main" id="{B9FE1850-F85A-4D2A-A008-C0F3389A0EAA}"/>
              </a:ext>
            </a:extLst>
          </p:cNvPr>
          <p:cNvSpPr txBox="1"/>
          <p:nvPr/>
        </p:nvSpPr>
        <p:spPr>
          <a:xfrm>
            <a:off x="152400" y="2852936"/>
            <a:ext cx="2979440" cy="1015663"/>
          </a:xfrm>
          <a:prstGeom prst="rect">
            <a:avLst/>
          </a:prstGeom>
          <a:noFill/>
        </p:spPr>
        <p:txBody>
          <a:bodyPr wrap="square" rtlCol="0">
            <a:spAutoFit/>
          </a:bodyPr>
          <a:lstStyle/>
          <a:p>
            <a:r>
              <a:rPr lang="pl-PL" sz="2000" b="0" dirty="0" err="1">
                <a:solidFill>
                  <a:schemeClr val="accent2">
                    <a:lumMod val="75000"/>
                  </a:schemeClr>
                </a:solidFill>
              </a:rPr>
              <a:t>Muscle</a:t>
            </a:r>
            <a:r>
              <a:rPr lang="pl-PL" sz="2000" b="0" dirty="0">
                <a:solidFill>
                  <a:schemeClr val="accent2">
                    <a:lumMod val="75000"/>
                  </a:schemeClr>
                </a:solidFill>
              </a:rPr>
              <a:t> </a:t>
            </a:r>
            <a:r>
              <a:rPr lang="pl-PL" sz="2000" b="0" dirty="0" err="1">
                <a:solidFill>
                  <a:schemeClr val="accent2">
                    <a:lumMod val="75000"/>
                  </a:schemeClr>
                </a:solidFill>
              </a:rPr>
              <a:t>activity</a:t>
            </a:r>
            <a:r>
              <a:rPr lang="pl-PL" sz="2000" b="0" dirty="0">
                <a:solidFill>
                  <a:schemeClr val="accent2">
                    <a:lumMod val="75000"/>
                  </a:schemeClr>
                </a:solidFill>
              </a:rPr>
              <a:t> in the </a:t>
            </a:r>
            <a:r>
              <a:rPr lang="pl-PL" sz="2000" b="0" dirty="0" err="1">
                <a:solidFill>
                  <a:schemeClr val="accent2">
                    <a:lumMod val="75000"/>
                  </a:schemeClr>
                </a:solidFill>
              </a:rPr>
              <a:t>ankle</a:t>
            </a:r>
            <a:r>
              <a:rPr lang="pl-PL" sz="2000" b="0" dirty="0">
                <a:solidFill>
                  <a:schemeClr val="accent2">
                    <a:lumMod val="75000"/>
                  </a:schemeClr>
                </a:solidFill>
              </a:rPr>
              <a:t> joint </a:t>
            </a:r>
            <a:r>
              <a:rPr lang="pl-PL" sz="2000" b="0" dirty="0" err="1">
                <a:solidFill>
                  <a:schemeClr val="accent2">
                    <a:lumMod val="75000"/>
                  </a:schemeClr>
                </a:solidFill>
              </a:rPr>
              <a:t>during</a:t>
            </a:r>
            <a:r>
              <a:rPr lang="pl-PL" sz="2000" b="0" dirty="0">
                <a:solidFill>
                  <a:schemeClr val="accent2">
                    <a:lumMod val="75000"/>
                  </a:schemeClr>
                </a:solidFill>
              </a:rPr>
              <a:t> the </a:t>
            </a:r>
            <a:r>
              <a:rPr lang="pl-PL" sz="2000" b="0" dirty="0" err="1">
                <a:solidFill>
                  <a:schemeClr val="accent2">
                    <a:lumMod val="75000"/>
                  </a:schemeClr>
                </a:solidFill>
              </a:rPr>
              <a:t>normal</a:t>
            </a:r>
            <a:r>
              <a:rPr lang="pl-PL" sz="2000" b="0" dirty="0">
                <a:solidFill>
                  <a:schemeClr val="accent2">
                    <a:lumMod val="75000"/>
                  </a:schemeClr>
                </a:solidFill>
              </a:rPr>
              <a:t> </a:t>
            </a:r>
            <a:r>
              <a:rPr lang="pl-PL" sz="2000" b="0" dirty="0" err="1">
                <a:solidFill>
                  <a:schemeClr val="accent2">
                    <a:lumMod val="75000"/>
                  </a:schemeClr>
                </a:solidFill>
              </a:rPr>
              <a:t>gait</a:t>
            </a:r>
            <a:r>
              <a:rPr lang="pl-PL" sz="2000" b="0" dirty="0">
                <a:solidFill>
                  <a:schemeClr val="accent2">
                    <a:lumMod val="75000"/>
                  </a:schemeClr>
                </a:solidFill>
              </a:rPr>
              <a:t> </a:t>
            </a:r>
            <a:r>
              <a:rPr lang="pl-PL" sz="2000" b="0" dirty="0" err="1">
                <a:solidFill>
                  <a:schemeClr val="accent2">
                    <a:lumMod val="75000"/>
                  </a:schemeClr>
                </a:solidFill>
              </a:rPr>
              <a:t>cycle</a:t>
            </a:r>
            <a:r>
              <a:rPr lang="pl-PL" sz="2000" b="0" dirty="0">
                <a:solidFill>
                  <a:schemeClr val="accent2">
                    <a:lumMod val="75000"/>
                  </a:schemeClr>
                </a:solidFill>
              </a:rPr>
              <a:t> </a:t>
            </a:r>
            <a:endParaRPr lang="en-GB" sz="2000" b="0" dirty="0">
              <a:solidFill>
                <a:schemeClr val="accent2">
                  <a:lumMod val="75000"/>
                </a:schemeClr>
              </a:solidFill>
            </a:endParaRPr>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MUSCLE WORK DURING WALKING</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DC241F1A-DB4B-4E99-A68F-88F0F5BC1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83" y="1214381"/>
            <a:ext cx="6410513" cy="4878911"/>
          </a:xfrm>
          <a:prstGeom prst="rect">
            <a:avLst/>
          </a:prstGeom>
        </p:spPr>
      </p:pic>
    </p:spTree>
    <p:extLst>
      <p:ext uri="{BB962C8B-B14F-4D97-AF65-F5344CB8AC3E}">
        <p14:creationId xmlns:p14="http://schemas.microsoft.com/office/powerpoint/2010/main" val="2939932826"/>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KEY IDEAS</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KEY IDEAS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945824"/>
            <a:ext cx="8712968" cy="3631763"/>
          </a:xfrm>
          <a:prstGeom prst="rect">
            <a:avLst/>
          </a:prstGeom>
        </p:spPr>
        <p:txBody>
          <a:bodyPr wrap="square">
            <a:spAutoFit/>
          </a:bodyPr>
          <a:lstStyle/>
          <a:p>
            <a:pPr marL="342900" indent="-342900" algn="just">
              <a:spcBef>
                <a:spcPts val="1200"/>
              </a:spcBef>
              <a:spcAft>
                <a:spcPts val="1200"/>
              </a:spcAft>
              <a:buFont typeface="Arial" panose="020B0604020202020204" pitchFamily="34" charset="0"/>
              <a:buChar char="•"/>
            </a:pPr>
            <a:r>
              <a:rPr lang="en-GB" sz="2000" b="0" dirty="0">
                <a:solidFill>
                  <a:schemeClr val="accent2">
                    <a:lumMod val="75000"/>
                  </a:schemeClr>
                </a:solidFill>
              </a:rPr>
              <a:t>Knowledge of gait biomechanics is necessary to evaluate the human musculoskeletal system.</a:t>
            </a: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For the description of gait biomechanics, parameters obtained from observation and measurements done by means of specialized equipment are used.</a:t>
            </a:r>
            <a:endParaRPr lang="pl-PL" sz="2000" b="0" dirty="0">
              <a:solidFill>
                <a:schemeClr val="accent2">
                  <a:lumMod val="75000"/>
                </a:schemeClr>
              </a:solidFill>
            </a:endParaRPr>
          </a:p>
          <a:p>
            <a:pPr marL="342900" indent="-342900" algn="just">
              <a:buFontTx/>
              <a:buChar char="-"/>
            </a:pPr>
            <a:endParaRPr lang="pl-PL" sz="2000" b="0" dirty="0">
              <a:solidFill>
                <a:schemeClr val="accent2">
                  <a:lumMod val="75000"/>
                </a:schemeClr>
              </a:solidFill>
            </a:endParaRPr>
          </a:p>
          <a:p>
            <a:pPr marL="342900" indent="-342900" algn="just">
              <a:buFont typeface="Arial" panose="020B0604020202020204" pitchFamily="34" charset="0"/>
              <a:buChar char="•"/>
            </a:pPr>
            <a:r>
              <a:rPr lang="en-GB" sz="2000" b="0" dirty="0">
                <a:solidFill>
                  <a:schemeClr val="accent2">
                    <a:lumMod val="75000"/>
                  </a:schemeClr>
                </a:solidFill>
              </a:rPr>
              <a:t>When assessing gait, one should simultaneously base on determined kinematic and dynamic values as well as on measurements of muscle functions. Only the use of all these elements gives a full picture of biomechanics of gait, which in turn enables the correct assessment of possible disorders.</a:t>
            </a:r>
            <a:endParaRPr lang="pl-PL" sz="2000" b="0" dirty="0">
              <a:solidFill>
                <a:schemeClr val="accent2">
                  <a:lumMod val="75000"/>
                </a:schemeClr>
              </a:solidFill>
            </a:endParaRP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n-GB" sz="2200" dirty="0">
                <a:solidFill>
                  <a:schemeClr val="accent2">
                    <a:lumMod val="75000"/>
                  </a:schemeClr>
                </a:solidFill>
              </a:rPr>
              <a:t>NORMAL GAIT - BASIC DEFINITIONS</a:t>
            </a:r>
            <a:endParaRPr lang="pl-PL" sz="2200" dirty="0">
              <a:solidFill>
                <a:schemeClr val="accent2">
                  <a:lumMod val="75000"/>
                </a:schemeClr>
              </a:solidFill>
            </a:endParaRPr>
          </a:p>
        </p:txBody>
      </p:sp>
    </p:spTree>
    <p:extLst>
      <p:ext uri="{BB962C8B-B14F-4D97-AF65-F5344CB8AC3E}">
        <p14:creationId xmlns:p14="http://schemas.microsoft.com/office/powerpoint/2010/main" val="2790824581"/>
      </p:ext>
    </p:extLst>
  </p:cSld>
  <p:clrMapOvr>
    <a:masterClrMapping/>
  </p:clrMapOvr>
  <p:transition advClick="0" advTm="3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384315"/>
            <a:ext cx="8712968" cy="4708981"/>
          </a:xfrm>
          <a:prstGeom prst="rect">
            <a:avLst/>
          </a:prstGeom>
        </p:spPr>
        <p:txBody>
          <a:bodyPr wrap="square">
            <a:spAutoFit/>
          </a:bodyPr>
          <a:lstStyle/>
          <a:p>
            <a:pPr lvl="0"/>
            <a:r>
              <a:rPr lang="en-GB" sz="2000" b="0" dirty="0" err="1">
                <a:solidFill>
                  <a:schemeClr val="accent2">
                    <a:lumMod val="75000"/>
                  </a:schemeClr>
                </a:solidFill>
              </a:rPr>
              <a:t>Assi</a:t>
            </a:r>
            <a:r>
              <a:rPr lang="en-GB" sz="2000" b="0" dirty="0">
                <a:solidFill>
                  <a:schemeClr val="accent2">
                    <a:lumMod val="75000"/>
                  </a:schemeClr>
                </a:solidFill>
              </a:rPr>
              <a:t> A, Ghanem I., </a:t>
            </a:r>
            <a:r>
              <a:rPr lang="en-GB" sz="2000" b="0" dirty="0" err="1">
                <a:solidFill>
                  <a:schemeClr val="accent2">
                    <a:lumMod val="75000"/>
                  </a:schemeClr>
                </a:solidFill>
              </a:rPr>
              <a:t>Lavaste</a:t>
            </a:r>
            <a:r>
              <a:rPr lang="en-GB" sz="2000" b="0" dirty="0">
                <a:solidFill>
                  <a:schemeClr val="accent2">
                    <a:lumMod val="75000"/>
                  </a:schemeClr>
                </a:solidFill>
              </a:rPr>
              <a:t> F., </a:t>
            </a:r>
            <a:r>
              <a:rPr lang="en-GB" sz="2000" b="0" dirty="0" err="1">
                <a:solidFill>
                  <a:schemeClr val="accent2">
                    <a:lumMod val="75000"/>
                  </a:schemeClr>
                </a:solidFill>
              </a:rPr>
              <a:t>Skalli</a:t>
            </a:r>
            <a:r>
              <a:rPr lang="en-GB" sz="2000" b="0" dirty="0">
                <a:solidFill>
                  <a:schemeClr val="accent2">
                    <a:lumMod val="75000"/>
                  </a:schemeClr>
                </a:solidFill>
              </a:rPr>
              <a:t> W.: Gait analysis in children and uncertainty assessment for Davis protocol and Gillette Gait Index, Gait &amp; Posture 2009,vol. 30, Issue 1, s. 22–26</a:t>
            </a:r>
            <a:endParaRPr lang="pl-PL" sz="2000" b="0" dirty="0">
              <a:solidFill>
                <a:schemeClr val="accent2">
                  <a:lumMod val="75000"/>
                </a:schemeClr>
              </a:solidFill>
            </a:endParaRPr>
          </a:p>
          <a:p>
            <a:pPr lvl="0"/>
            <a:r>
              <a:rPr lang="en-GB" sz="2000" b="0" dirty="0" err="1">
                <a:solidFill>
                  <a:schemeClr val="accent2">
                    <a:lumMod val="75000"/>
                  </a:schemeClr>
                </a:solidFill>
              </a:rPr>
              <a:t>Auvinet</a:t>
            </a:r>
            <a:r>
              <a:rPr lang="en-GB" sz="2000" b="0" dirty="0">
                <a:solidFill>
                  <a:schemeClr val="accent2">
                    <a:lumMod val="75000"/>
                  </a:schemeClr>
                </a:solidFill>
              </a:rPr>
              <a:t> B., </a:t>
            </a:r>
            <a:r>
              <a:rPr lang="en-GB" sz="2000" b="0" dirty="0" err="1">
                <a:solidFill>
                  <a:schemeClr val="accent2">
                    <a:lumMod val="75000"/>
                  </a:schemeClr>
                </a:solidFill>
              </a:rPr>
              <a:t>Berrut</a:t>
            </a:r>
            <a:r>
              <a:rPr lang="en-GB" sz="2000" b="0" dirty="0">
                <a:solidFill>
                  <a:schemeClr val="accent2">
                    <a:lumMod val="75000"/>
                  </a:schemeClr>
                </a:solidFill>
              </a:rPr>
              <a:t> G., </a:t>
            </a:r>
            <a:r>
              <a:rPr lang="en-GB" sz="2000" b="0" dirty="0" err="1">
                <a:solidFill>
                  <a:schemeClr val="accent2">
                    <a:lumMod val="75000"/>
                  </a:schemeClr>
                </a:solidFill>
              </a:rPr>
              <a:t>Touzard</a:t>
            </a:r>
            <a:r>
              <a:rPr lang="en-GB" sz="2000" b="0" dirty="0">
                <a:solidFill>
                  <a:schemeClr val="accent2">
                    <a:lumMod val="75000"/>
                  </a:schemeClr>
                </a:solidFill>
              </a:rPr>
              <a:t> C., </a:t>
            </a:r>
            <a:r>
              <a:rPr lang="en-GB" sz="2000" b="0" dirty="0" err="1">
                <a:solidFill>
                  <a:schemeClr val="accent2">
                    <a:lumMod val="75000"/>
                  </a:schemeClr>
                </a:solidFill>
              </a:rPr>
              <a:t>Moutel</a:t>
            </a:r>
            <a:r>
              <a:rPr lang="en-GB" sz="2000" b="0" dirty="0">
                <a:solidFill>
                  <a:schemeClr val="accent2">
                    <a:lumMod val="75000"/>
                  </a:schemeClr>
                </a:solidFill>
              </a:rPr>
              <a:t> L., Collet N., </a:t>
            </a:r>
            <a:r>
              <a:rPr lang="en-GB" sz="2000" b="0" dirty="0" err="1">
                <a:solidFill>
                  <a:schemeClr val="accent2">
                    <a:lumMod val="75000"/>
                  </a:schemeClr>
                </a:solidFill>
              </a:rPr>
              <a:t>Chaleil</a:t>
            </a:r>
            <a:r>
              <a:rPr lang="en-GB" sz="2000" b="0" dirty="0">
                <a:solidFill>
                  <a:schemeClr val="accent2">
                    <a:lumMod val="75000"/>
                  </a:schemeClr>
                </a:solidFill>
              </a:rPr>
              <a:t> D., </a:t>
            </a:r>
            <a:r>
              <a:rPr lang="en-GB" sz="2000" b="0" dirty="0" err="1">
                <a:solidFill>
                  <a:schemeClr val="accent2">
                    <a:lumMod val="75000"/>
                  </a:schemeClr>
                </a:solidFill>
              </a:rPr>
              <a:t>Barrey</a:t>
            </a:r>
            <a:r>
              <a:rPr lang="en-GB" sz="2000" b="0" dirty="0">
                <a:solidFill>
                  <a:schemeClr val="accent2">
                    <a:lumMod val="75000"/>
                  </a:schemeClr>
                </a:solidFill>
              </a:rPr>
              <a:t> E.: Reference data for normal subject obtained with an accelerometric device. </a:t>
            </a:r>
            <a:r>
              <a:rPr lang="en-GB" sz="2000" b="0" dirty="0" err="1">
                <a:solidFill>
                  <a:schemeClr val="accent2">
                    <a:lumMod val="75000"/>
                  </a:schemeClr>
                </a:solidFill>
              </a:rPr>
              <a:t>Gai&amp;Posture</a:t>
            </a:r>
            <a:r>
              <a:rPr lang="en-GB" sz="2000" b="0" dirty="0">
                <a:solidFill>
                  <a:schemeClr val="accent2">
                    <a:lumMod val="75000"/>
                  </a:schemeClr>
                </a:solidFill>
              </a:rPr>
              <a:t>, 2002, 16 (2), 124-134</a:t>
            </a:r>
            <a:endParaRPr lang="pl-PL" sz="2000" b="0" dirty="0">
              <a:solidFill>
                <a:schemeClr val="accent2">
                  <a:lumMod val="75000"/>
                </a:schemeClr>
              </a:solidFill>
            </a:endParaRPr>
          </a:p>
          <a:p>
            <a:pPr lvl="0"/>
            <a:r>
              <a:rPr lang="en-GB" sz="2000" b="0" dirty="0">
                <a:solidFill>
                  <a:schemeClr val="accent2">
                    <a:lumMod val="75000"/>
                  </a:schemeClr>
                </a:solidFill>
              </a:rPr>
              <a:t>Baker R. The history of gait analysis before the advent of modern computers. </a:t>
            </a:r>
            <a:r>
              <a:rPr lang="en-GB" sz="2000" b="0" dirty="0" err="1">
                <a:solidFill>
                  <a:schemeClr val="accent2">
                    <a:lumMod val="75000"/>
                  </a:schemeClr>
                </a:solidFill>
              </a:rPr>
              <a:t>Gait&amp;Posture</a:t>
            </a:r>
            <a:r>
              <a:rPr lang="en-GB" sz="2000" b="0" dirty="0">
                <a:solidFill>
                  <a:schemeClr val="accent2">
                    <a:lumMod val="75000"/>
                  </a:schemeClr>
                </a:solidFill>
              </a:rPr>
              <a:t>, 2007, 26, 331-342</a:t>
            </a:r>
            <a:endParaRPr lang="pl-PL" sz="2000" b="0" dirty="0">
              <a:solidFill>
                <a:schemeClr val="accent2">
                  <a:lumMod val="75000"/>
                </a:schemeClr>
              </a:solidFill>
            </a:endParaRPr>
          </a:p>
          <a:p>
            <a:pPr lvl="0"/>
            <a:r>
              <a:rPr lang="en-GB" sz="2000" b="0" dirty="0">
                <a:solidFill>
                  <a:schemeClr val="accent2">
                    <a:lumMod val="75000"/>
                  </a:schemeClr>
                </a:solidFill>
              </a:rPr>
              <a:t>Benedetti M.G., Catani F., </a:t>
            </a:r>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Pignotti</a:t>
            </a:r>
            <a:r>
              <a:rPr lang="en-GB" sz="2000" b="0" dirty="0">
                <a:solidFill>
                  <a:schemeClr val="accent2">
                    <a:lumMod val="75000"/>
                  </a:schemeClr>
                </a:solidFill>
              </a:rPr>
              <a:t> E., Giannini S.: Data management in gait analysis for clinical applications. Clinical Biomechanics, 1998, 13 (3), 204-215</a:t>
            </a:r>
            <a:endParaRPr lang="pl-PL" sz="2000" b="0" dirty="0">
              <a:solidFill>
                <a:schemeClr val="accent2">
                  <a:lumMod val="75000"/>
                </a:schemeClr>
              </a:solidFill>
            </a:endParaRPr>
          </a:p>
          <a:p>
            <a:pPr lvl="0"/>
            <a:r>
              <a:rPr lang="pl-PL" sz="2000" b="0" dirty="0">
                <a:solidFill>
                  <a:schemeClr val="accent2">
                    <a:lumMod val="75000"/>
                  </a:schemeClr>
                </a:solidFill>
              </a:rPr>
              <a:t>Błaszczyk J.W.: Biomechanika kliniczna, Wydawnictwo Lekarskie PZWL, Warszawa 2004.</a:t>
            </a:r>
          </a:p>
          <a:p>
            <a:pPr lvl="0"/>
            <a:r>
              <a:rPr lang="pl-PL" sz="2000" b="0" dirty="0">
                <a:solidFill>
                  <a:schemeClr val="accent2">
                    <a:lumMod val="75000"/>
                  </a:schemeClr>
                </a:solidFill>
              </a:rPr>
              <a:t>Bober T.: Biomechanika chodu i biegu, Studia i monografie AWF we Wrocławiu, zeszyt nr 8, Wrocław 1985</a:t>
            </a:r>
          </a:p>
        </p:txBody>
      </p:sp>
    </p:spTree>
    <p:extLst>
      <p:ext uri="{BB962C8B-B14F-4D97-AF65-F5344CB8AC3E}">
        <p14:creationId xmlns:p14="http://schemas.microsoft.com/office/powerpoint/2010/main" val="3928488852"/>
      </p:ext>
    </p:extLst>
  </p:cSld>
  <p:clrMapOvr>
    <a:masterClrMapping/>
  </p:clrMapOvr>
  <p:transition advClick="0" advTm="3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12776"/>
            <a:ext cx="8712968" cy="4401205"/>
          </a:xfrm>
          <a:prstGeom prst="rect">
            <a:avLst/>
          </a:prstGeom>
        </p:spPr>
        <p:txBody>
          <a:bodyPr wrap="square">
            <a:spAutoFit/>
          </a:bodyPr>
          <a:lstStyle/>
          <a:p>
            <a:pPr lvl="0"/>
            <a:r>
              <a:rPr lang="en-GB" sz="2000" b="0" dirty="0">
                <a:solidFill>
                  <a:schemeClr val="accent2">
                    <a:lumMod val="75000"/>
                  </a:schemeClr>
                </a:solidFill>
              </a:rPr>
              <a:t>Cho S.H., Park J.M., Kwon O.Y.: Gender differences in three dimensional gait analysis from 98 </a:t>
            </a:r>
            <a:r>
              <a:rPr lang="en-GB" sz="2000" b="0" dirty="0" err="1">
                <a:solidFill>
                  <a:schemeClr val="accent2">
                    <a:lumMod val="75000"/>
                  </a:schemeClr>
                </a:solidFill>
              </a:rPr>
              <a:t>heslthy</a:t>
            </a:r>
            <a:r>
              <a:rPr lang="en-GB" sz="2000" b="0" dirty="0">
                <a:solidFill>
                  <a:schemeClr val="accent2">
                    <a:lumMod val="75000"/>
                  </a:schemeClr>
                </a:solidFill>
              </a:rPr>
              <a:t> Korean adults. Clinical Biomechanics, 2004, 19 (2), 145-152</a:t>
            </a:r>
            <a:endParaRPr lang="pl-PL" sz="2000" b="0" dirty="0">
              <a:solidFill>
                <a:schemeClr val="accent2">
                  <a:lumMod val="75000"/>
                </a:schemeClr>
              </a:solidFill>
            </a:endParaRPr>
          </a:p>
          <a:p>
            <a:pPr lvl="0"/>
            <a:r>
              <a:rPr lang="en-GB" sz="2000" b="0" dirty="0">
                <a:solidFill>
                  <a:schemeClr val="accent2">
                    <a:lumMod val="75000"/>
                  </a:schemeClr>
                </a:solidFill>
              </a:rPr>
              <a:t>Davis R.B., </a:t>
            </a:r>
            <a:r>
              <a:rPr lang="en-GB" sz="2000" b="0" dirty="0" err="1">
                <a:solidFill>
                  <a:schemeClr val="accent2">
                    <a:lumMod val="75000"/>
                  </a:schemeClr>
                </a:solidFill>
              </a:rPr>
              <a:t>Ounpuu</a:t>
            </a:r>
            <a:r>
              <a:rPr lang="en-GB" sz="2000" b="0" dirty="0">
                <a:solidFill>
                  <a:schemeClr val="accent2">
                    <a:lumMod val="75000"/>
                  </a:schemeClr>
                </a:solidFill>
              </a:rPr>
              <a:t> S., DeLuca P.A.: Analysis of gait. Biomechanics. Principles and application, CRC Press, 2008</a:t>
            </a:r>
            <a:endParaRPr lang="pl-PL" sz="2000" b="0" dirty="0">
              <a:solidFill>
                <a:schemeClr val="accent2">
                  <a:lumMod val="75000"/>
                </a:schemeClr>
              </a:solidFill>
            </a:endParaRPr>
          </a:p>
          <a:p>
            <a:pPr lvl="0"/>
            <a:r>
              <a:rPr lang="en-GB" sz="2000" b="0" dirty="0">
                <a:solidFill>
                  <a:schemeClr val="accent2">
                    <a:lumMod val="75000"/>
                  </a:schemeClr>
                </a:solidFill>
              </a:rPr>
              <a:t>De Lisa J.A. (ed): Gait Analysis in the science of rehabilitation. Monograph, 002, 1998</a:t>
            </a:r>
            <a:endParaRPr lang="pl-PL" sz="2000" b="0" dirty="0">
              <a:solidFill>
                <a:schemeClr val="accent2">
                  <a:lumMod val="75000"/>
                </a:schemeClr>
              </a:solidFill>
            </a:endParaRPr>
          </a:p>
          <a:p>
            <a:pPr lvl="0"/>
            <a:r>
              <a:rPr lang="en-GB" sz="2000" b="0" dirty="0">
                <a:solidFill>
                  <a:schemeClr val="accent2">
                    <a:lumMod val="75000"/>
                  </a:schemeClr>
                </a:solidFill>
              </a:rPr>
              <a:t>Dec J.B., Saunders M., Inman V.T., Eberhart H.D.: The major determinants in normal and pathological gait. </a:t>
            </a:r>
            <a:r>
              <a:rPr lang="en-GB" sz="2000" b="0" dirty="0" err="1">
                <a:solidFill>
                  <a:schemeClr val="accent2">
                    <a:lumMod val="75000"/>
                  </a:schemeClr>
                </a:solidFill>
              </a:rPr>
              <a:t>Journao</a:t>
            </a:r>
            <a:r>
              <a:rPr lang="en-GB" sz="2000" b="0" dirty="0">
                <a:solidFill>
                  <a:schemeClr val="accent2">
                    <a:lumMod val="75000"/>
                  </a:schemeClr>
                </a:solidFill>
              </a:rPr>
              <a:t> of Bone and Joint Surgery. 1953, 35,543-558</a:t>
            </a:r>
            <a:endParaRPr lang="pl-PL" sz="2000" b="0" dirty="0">
              <a:solidFill>
                <a:schemeClr val="accent2">
                  <a:lumMod val="75000"/>
                </a:schemeClr>
              </a:solidFill>
            </a:endParaRPr>
          </a:p>
          <a:p>
            <a:pPr lvl="0"/>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r>
              <a:rPr lang="en-GB" sz="2000" b="0" dirty="0" err="1">
                <a:solidFill>
                  <a:schemeClr val="accent2">
                    <a:lumMod val="75000"/>
                  </a:schemeClr>
                </a:solidFill>
              </a:rPr>
              <a:t>Dusing</a:t>
            </a:r>
            <a:r>
              <a:rPr lang="en-GB" sz="2000" b="0" dirty="0">
                <a:solidFill>
                  <a:schemeClr val="accent2">
                    <a:lumMod val="75000"/>
                  </a:schemeClr>
                </a:solidFill>
              </a:rPr>
              <a:t> S., Thorpe D.: A normative sample of temporal and spatial gait parameters in children using the </a:t>
            </a:r>
            <a:r>
              <a:rPr lang="en-GB" sz="2000" b="0" dirty="0" err="1">
                <a:solidFill>
                  <a:schemeClr val="accent2">
                    <a:lumMod val="75000"/>
                  </a:schemeClr>
                </a:solidFill>
              </a:rPr>
              <a:t>GAITRite</a:t>
            </a:r>
            <a:r>
              <a:rPr lang="en-GB" sz="2000" b="0" dirty="0">
                <a:solidFill>
                  <a:schemeClr val="accent2">
                    <a:lumMod val="75000"/>
                  </a:schemeClr>
                </a:solidFill>
              </a:rPr>
              <a:t> electronic </a:t>
            </a:r>
            <a:r>
              <a:rPr lang="en-GB" sz="2000" b="0" dirty="0" err="1">
                <a:solidFill>
                  <a:schemeClr val="accent2">
                    <a:lumMod val="75000"/>
                  </a:schemeClr>
                </a:solidFill>
              </a:rPr>
              <a:t>walkay</a:t>
            </a:r>
            <a:r>
              <a:rPr lang="en-GB" sz="2000" b="0" dirty="0">
                <a:solidFill>
                  <a:schemeClr val="accent2">
                    <a:lumMod val="75000"/>
                  </a:schemeClr>
                </a:solidFill>
              </a:rPr>
              <a:t>. </a:t>
            </a:r>
            <a:r>
              <a:rPr lang="en-GB" sz="2000" b="0" dirty="0" err="1">
                <a:solidFill>
                  <a:schemeClr val="accent2">
                    <a:lumMod val="75000"/>
                  </a:schemeClr>
                </a:solidFill>
              </a:rPr>
              <a:t>Gait&amp;Posture</a:t>
            </a:r>
            <a:r>
              <a:rPr lang="en-GB" sz="2000" b="0" dirty="0">
                <a:solidFill>
                  <a:schemeClr val="accent2">
                    <a:lumMod val="75000"/>
                  </a:schemeClr>
                </a:solidFill>
              </a:rPr>
              <a:t>, 2007, 25, 135–139.</a:t>
            </a:r>
            <a:endParaRPr lang="pl-PL" sz="2000" b="0" dirty="0">
              <a:solidFill>
                <a:schemeClr val="accent2">
                  <a:lumMod val="75000"/>
                </a:schemeClr>
              </a:solidFill>
            </a:endParaRPr>
          </a:p>
        </p:txBody>
      </p:sp>
    </p:spTree>
    <p:extLst>
      <p:ext uri="{BB962C8B-B14F-4D97-AF65-F5344CB8AC3E}">
        <p14:creationId xmlns:p14="http://schemas.microsoft.com/office/powerpoint/2010/main" val="2536784505"/>
      </p:ext>
    </p:extLst>
  </p:cSld>
  <p:clrMapOvr>
    <a:masterClrMapping/>
  </p:clrMapOvr>
  <p:transition advClick="0" advTm="3000"/>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84784"/>
            <a:ext cx="8712968" cy="4401205"/>
          </a:xfrm>
          <a:prstGeom prst="rect">
            <a:avLst/>
          </a:prstGeom>
        </p:spPr>
        <p:txBody>
          <a:bodyPr wrap="square">
            <a:spAutoFit/>
          </a:bodyPr>
          <a:lstStyle/>
          <a:p>
            <a:pPr lvl="0"/>
            <a:r>
              <a:rPr lang="en-GB" sz="2000" b="0" dirty="0" err="1">
                <a:solidFill>
                  <a:schemeClr val="accent2">
                    <a:lumMod val="75000"/>
                  </a:schemeClr>
                </a:solidFill>
              </a:rPr>
              <a:t>Kadaba</a:t>
            </a:r>
            <a:r>
              <a:rPr lang="en-GB" sz="2000" b="0" dirty="0">
                <a:solidFill>
                  <a:schemeClr val="accent2">
                    <a:lumMod val="75000"/>
                  </a:schemeClr>
                </a:solidFill>
              </a:rPr>
              <a:t> M.P., </a:t>
            </a:r>
            <a:r>
              <a:rPr lang="en-GB" sz="2000" b="0" dirty="0" err="1">
                <a:solidFill>
                  <a:schemeClr val="accent2">
                    <a:lumMod val="75000"/>
                  </a:schemeClr>
                </a:solidFill>
              </a:rPr>
              <a:t>Ramarkrishnan</a:t>
            </a:r>
            <a:r>
              <a:rPr lang="en-GB" sz="2000" b="0" dirty="0">
                <a:solidFill>
                  <a:schemeClr val="accent2">
                    <a:lumMod val="75000"/>
                  </a:schemeClr>
                </a:solidFill>
              </a:rPr>
              <a:t> H.K., </a:t>
            </a:r>
            <a:r>
              <a:rPr lang="en-GB" sz="2000" b="0" dirty="0" err="1">
                <a:solidFill>
                  <a:schemeClr val="accent2">
                    <a:lumMod val="75000"/>
                  </a:schemeClr>
                </a:solidFill>
              </a:rPr>
              <a:t>Wootten</a:t>
            </a:r>
            <a:r>
              <a:rPr lang="en-GB" sz="2000" b="0" dirty="0">
                <a:solidFill>
                  <a:schemeClr val="accent2">
                    <a:lumMod val="75000"/>
                  </a:schemeClr>
                </a:solidFill>
              </a:rPr>
              <a:t> M.E.: Measurement of lower extremity kinematics during level walking. Journal of Orthopaedic Research, 1989, 8, 383-392    27</a:t>
            </a:r>
            <a:endParaRPr lang="pl-PL" sz="2000" b="0" dirty="0">
              <a:solidFill>
                <a:schemeClr val="accent2">
                  <a:lumMod val="75000"/>
                </a:schemeClr>
              </a:solidFill>
            </a:endParaRPr>
          </a:p>
          <a:p>
            <a:pPr lvl="0"/>
            <a:r>
              <a:rPr lang="en-GB" sz="2000" b="0" dirty="0">
                <a:solidFill>
                  <a:schemeClr val="accent2">
                    <a:lumMod val="75000"/>
                  </a:schemeClr>
                </a:solidFill>
              </a:rPr>
              <a:t>Konrad P.: The ABC or EMG. A practical Introduction to Kinesiological Electromyography. </a:t>
            </a:r>
            <a:r>
              <a:rPr lang="en-GB" sz="2000" b="0" dirty="0" err="1">
                <a:solidFill>
                  <a:schemeClr val="accent2">
                    <a:lumMod val="75000"/>
                  </a:schemeClr>
                </a:solidFill>
              </a:rPr>
              <a:t>Noraxon</a:t>
            </a:r>
            <a:r>
              <a:rPr lang="en-GB" sz="2000" b="0" dirty="0">
                <a:solidFill>
                  <a:schemeClr val="accent2">
                    <a:lumMod val="75000"/>
                  </a:schemeClr>
                </a:solidFill>
              </a:rPr>
              <a:t> INC. USA, Version 1.0, April 2005</a:t>
            </a:r>
            <a:endParaRPr lang="pl-PL" sz="2000" b="0" dirty="0">
              <a:solidFill>
                <a:schemeClr val="accent2">
                  <a:lumMod val="75000"/>
                </a:schemeClr>
              </a:solidFill>
            </a:endParaRPr>
          </a:p>
          <a:p>
            <a:r>
              <a:rPr lang="pl-PL" sz="2000" b="0" dirty="0">
                <a:solidFill>
                  <a:schemeClr val="accent2">
                    <a:lumMod val="75000"/>
                  </a:schemeClr>
                </a:solidFill>
              </a:rPr>
              <a:t>Kwolka  A.:  Rehabilitacja  medyczna,  Wydawnictwo  Medyczne  Urban  &amp;  Partner, Wrocław 2001.</a:t>
            </a:r>
          </a:p>
          <a:p>
            <a:pPr lvl="0"/>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Sawacha</a:t>
            </a:r>
            <a:r>
              <a:rPr lang="en-GB" sz="2000" b="0" dirty="0">
                <a:solidFill>
                  <a:schemeClr val="accent2">
                    <a:lumMod val="75000"/>
                  </a:schemeClr>
                </a:solidFill>
              </a:rPr>
              <a:t> Z. </a:t>
            </a:r>
            <a:r>
              <a:rPr lang="en-GB" sz="2000" b="0" dirty="0" err="1">
                <a:solidFill>
                  <a:schemeClr val="accent2">
                    <a:lumMod val="75000"/>
                  </a:schemeClr>
                </a:solidFill>
              </a:rPr>
              <a:t>i</a:t>
            </a:r>
            <a:r>
              <a:rPr lang="en-GB" sz="2000" b="0" dirty="0">
                <a:solidFill>
                  <a:schemeClr val="accent2">
                    <a:lumMod val="75000"/>
                  </a:schemeClr>
                </a:solidFill>
              </a:rPr>
              <a:t> in.: A new </a:t>
            </a:r>
            <a:r>
              <a:rPr lang="en-GB" sz="2000" b="0" dirty="0" err="1">
                <a:solidFill>
                  <a:schemeClr val="accent2">
                    <a:lumMod val="75000"/>
                  </a:schemeClr>
                </a:solidFill>
              </a:rPr>
              <a:t>anatomiacally</a:t>
            </a:r>
            <a:r>
              <a:rPr lang="en-GB" sz="2000" b="0" dirty="0">
                <a:solidFill>
                  <a:schemeClr val="accent2">
                    <a:lumMod val="75000"/>
                  </a:schemeClr>
                </a:solidFill>
              </a:rPr>
              <a:t> based protocol for gait analysis in children. Gait &amp; Posture, 2007, 26, 560-571</a:t>
            </a:r>
            <a:endParaRPr lang="pl-PL" sz="2000" b="0" dirty="0">
              <a:solidFill>
                <a:schemeClr val="accent2">
                  <a:lumMod val="75000"/>
                </a:schemeClr>
              </a:solidFill>
            </a:endParaRPr>
          </a:p>
          <a:p>
            <a:pPr lvl="0"/>
            <a:r>
              <a:rPr lang="en-GB" sz="2000" b="0" dirty="0">
                <a:solidFill>
                  <a:schemeClr val="accent2">
                    <a:lumMod val="75000"/>
                  </a:schemeClr>
                </a:solidFill>
              </a:rPr>
              <a:t>Michnik R., Jurkojć J.,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Analysis of loads of the lower limb during gait, carried out with the use of the mathematical model, made for patients during rehabilitation progress. </a:t>
            </a:r>
            <a:r>
              <a:rPr lang="en-GB" sz="2000" b="0" dirty="0" err="1">
                <a:solidFill>
                  <a:schemeClr val="accent2">
                    <a:lumMod val="75000"/>
                  </a:schemeClr>
                </a:solidFill>
              </a:rPr>
              <a:t>Eccomas</a:t>
            </a:r>
            <a:r>
              <a:rPr lang="en-GB" sz="2000" b="0" dirty="0">
                <a:solidFill>
                  <a:schemeClr val="accent2">
                    <a:lumMod val="75000"/>
                  </a:schemeClr>
                </a:solidFill>
              </a:rPr>
              <a:t> Conference Multibody Dynamics 2007, Milano</a:t>
            </a:r>
            <a:endParaRPr lang="pl-PL" sz="2000" b="0" dirty="0">
              <a:solidFill>
                <a:schemeClr val="accent2">
                  <a:lumMod val="75000"/>
                </a:schemeClr>
              </a:solidFill>
            </a:endParaRPr>
          </a:p>
          <a:p>
            <a:endParaRPr lang="pl-PL" sz="2000" b="0" dirty="0">
              <a:solidFill>
                <a:schemeClr val="accent2">
                  <a:lumMod val="75000"/>
                </a:schemeClr>
              </a:solidFill>
            </a:endParaRPr>
          </a:p>
        </p:txBody>
      </p:sp>
    </p:spTree>
    <p:extLst>
      <p:ext uri="{BB962C8B-B14F-4D97-AF65-F5344CB8AC3E}">
        <p14:creationId xmlns:p14="http://schemas.microsoft.com/office/powerpoint/2010/main" val="963838703"/>
      </p:ext>
    </p:extLst>
  </p:cSld>
  <p:clrMapOvr>
    <a:overrideClrMapping bg1="lt1" tx1="dk1" bg2="lt2" tx2="dk2" accent1="accent1" accent2="accent2" accent3="accent3" accent4="accent4" accent5="accent5" accent6="accent6" hlink="hlink" folHlink="folHlink"/>
  </p:clrMapOvr>
  <p:transition advClick="0" advTm="3000"/>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247317"/>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Michnik R., Jurkojć J., </a:t>
            </a:r>
            <a:r>
              <a:rPr lang="en-GB" sz="2000" b="0" dirty="0" err="1">
                <a:solidFill>
                  <a:schemeClr val="accent2">
                    <a:lumMod val="75000"/>
                  </a:schemeClr>
                </a:solidFill>
              </a:rPr>
              <a:t>Jureczko</a:t>
            </a:r>
            <a:r>
              <a:rPr lang="en-GB" sz="2000" b="0" dirty="0">
                <a:solidFill>
                  <a:schemeClr val="accent2">
                    <a:lumMod val="75000"/>
                  </a:schemeClr>
                </a:solidFill>
              </a:rPr>
              <a:t> P.,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t>
            </a:r>
            <a:r>
              <a:rPr lang="en-GB" sz="2000" b="0" dirty="0" err="1">
                <a:solidFill>
                  <a:schemeClr val="accent2">
                    <a:lumMod val="75000"/>
                  </a:schemeClr>
                </a:solidFill>
              </a:rPr>
              <a:t>Analisys</a:t>
            </a:r>
            <a:r>
              <a:rPr lang="en-GB" sz="2000" b="0" dirty="0">
                <a:solidFill>
                  <a:schemeClr val="accent2">
                    <a:lumMod val="75000"/>
                  </a:schemeClr>
                </a:solidFill>
              </a:rPr>
              <a:t> of gait kinematics of patient after total hip or knee replacement. Journal of </a:t>
            </a:r>
            <a:r>
              <a:rPr lang="en-GB" sz="2000" b="0" dirty="0" err="1">
                <a:solidFill>
                  <a:schemeClr val="accent2">
                    <a:lumMod val="75000"/>
                  </a:schemeClr>
                </a:solidFill>
              </a:rPr>
              <a:t>Vibroengineering</a:t>
            </a:r>
            <a:r>
              <a:rPr lang="en-GB" sz="2000" b="0" dirty="0">
                <a:solidFill>
                  <a:schemeClr val="accent2">
                    <a:lumMod val="75000"/>
                  </a:schemeClr>
                </a:solidFill>
              </a:rPr>
              <a:t>, 2006, 8 (3).</a:t>
            </a:r>
            <a:endParaRPr lang="pl-PL" sz="2000" b="0" dirty="0">
              <a:solidFill>
                <a:schemeClr val="accent2">
                  <a:lumMod val="75000"/>
                </a:schemeClr>
              </a:solidFill>
            </a:endParaRPr>
          </a:p>
          <a:p>
            <a:pPr lvl="0" algn="just">
              <a:spcBef>
                <a:spcPts val="1200"/>
              </a:spcBef>
              <a:spcAft>
                <a:spcPts val="0"/>
              </a:spcAft>
            </a:pPr>
            <a:r>
              <a:rPr lang="pl-PL" sz="2000" b="0" dirty="0" err="1">
                <a:solidFill>
                  <a:schemeClr val="accent2">
                    <a:lumMod val="75000"/>
                  </a:schemeClr>
                </a:solidFill>
              </a:rPr>
              <a:t>Morecki</a:t>
            </a:r>
            <a:r>
              <a:rPr lang="pl-PL" sz="2000" b="0" dirty="0">
                <a:solidFill>
                  <a:schemeClr val="accent2">
                    <a:lumMod val="75000"/>
                  </a:schemeClr>
                </a:solidFill>
              </a:rPr>
              <a:t> A., </a:t>
            </a:r>
            <a:r>
              <a:rPr lang="pl-PL" sz="2000" b="0" dirty="0" err="1">
                <a:solidFill>
                  <a:schemeClr val="accent2">
                    <a:lumMod val="75000"/>
                  </a:schemeClr>
                </a:solidFill>
              </a:rPr>
              <a:t>Ramotowski</a:t>
            </a:r>
            <a:r>
              <a:rPr lang="pl-PL" sz="2000" b="0" dirty="0">
                <a:solidFill>
                  <a:schemeClr val="accent2">
                    <a:lumMod val="75000"/>
                  </a:schemeClr>
                </a:solidFill>
              </a:rPr>
              <a:t> W.: Problemy biocybernetyki i inżynierii biomedycznej, tom 5, Wydawnictwa Komunikacji i Łączności, Warszawa 1990</a:t>
            </a:r>
          </a:p>
          <a:p>
            <a:pPr lvl="0" algn="just">
              <a:spcBef>
                <a:spcPts val="1200"/>
              </a:spcBef>
              <a:spcAft>
                <a:spcPts val="0"/>
              </a:spcAft>
            </a:pPr>
            <a:r>
              <a:rPr lang="en-GB" sz="2000" b="0" dirty="0">
                <a:solidFill>
                  <a:schemeClr val="accent2">
                    <a:lumMod val="75000"/>
                  </a:schemeClr>
                </a:solidFill>
              </a:rPr>
              <a:t>Neptune R.R., Sasaki K.: Ankle plantar flexor force production is an important determinant of the referred walk-to-run transition speed. Journal of Experimental Biology, 2005, 208, 799-808</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Karsznia</a:t>
            </a:r>
            <a:r>
              <a:rPr lang="en-GB" sz="2000" b="0" dirty="0">
                <a:solidFill>
                  <a:schemeClr val="accent2">
                    <a:lumMod val="75000"/>
                  </a:schemeClr>
                </a:solidFill>
              </a:rPr>
              <a:t> A., Oberg K.: Joint angle parameters in gait: Reference data for normal subjects 10-79 years of age. Journal of Rehabilitation Research and Development, 1994, 31 (3), 199-213</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F25B871-2B9E-4D77-A4C8-2AE4364CA070}"/>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4007360993"/>
      </p:ext>
    </p:extLst>
  </p:cSld>
  <p:clrMapOvr>
    <a:overrideClrMapping bg1="lt1" tx1="dk1" bg2="lt2" tx2="dk2" accent1="accent1" accent2="accent2" accent3="accent3" accent4="accent4" accent5="accent5" accent6="accent6" hlink="hlink" folHlink="folHlink"/>
  </p:clrMapOvr>
  <p:transition advClick="0" advTm="3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5016758"/>
          </a:xfrm>
          <a:prstGeom prst="rect">
            <a:avLst/>
          </a:prstGeom>
        </p:spPr>
        <p:txBody>
          <a:bodyPr wrap="square">
            <a:spAutoFit/>
          </a:bodyPr>
          <a:lstStyle/>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Karsznic</a:t>
            </a:r>
            <a:r>
              <a:rPr lang="en-GB" sz="2000" b="0" dirty="0">
                <a:solidFill>
                  <a:schemeClr val="accent2">
                    <a:lumMod val="75000"/>
                  </a:schemeClr>
                </a:solidFill>
              </a:rPr>
              <a:t> A., </a:t>
            </a:r>
            <a:r>
              <a:rPr lang="en-GB" sz="2000" b="0" dirty="0" err="1">
                <a:solidFill>
                  <a:schemeClr val="accent2">
                    <a:lumMod val="75000"/>
                  </a:schemeClr>
                </a:solidFill>
              </a:rPr>
              <a:t>Öberg</a:t>
            </a:r>
            <a:r>
              <a:rPr lang="en-GB" sz="2000" b="0" dirty="0">
                <a:solidFill>
                  <a:schemeClr val="accent2">
                    <a:lumMod val="75000"/>
                  </a:schemeClr>
                </a:solidFill>
              </a:rPr>
              <a:t> K.: Basic gait parameters: Reference data for normal subjects, 10-79 years of age. Journal of Rehabilitation Research and Development, 1993, 30 (2), 210-223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Pierce R., </a:t>
            </a:r>
            <a:r>
              <a:rPr lang="en-GB" sz="2000" b="0" dirty="0" err="1">
                <a:solidFill>
                  <a:schemeClr val="accent2">
                    <a:lumMod val="75000"/>
                  </a:schemeClr>
                </a:solidFill>
              </a:rPr>
              <a:t>Orendurff</a:t>
            </a:r>
            <a:r>
              <a:rPr lang="en-GB" sz="2000" b="0" dirty="0">
                <a:solidFill>
                  <a:schemeClr val="accent2">
                    <a:lumMod val="75000"/>
                  </a:schemeClr>
                </a:solidFill>
              </a:rPr>
              <a:t> M., </a:t>
            </a:r>
            <a:r>
              <a:rPr lang="en-GB" sz="2000" b="0" dirty="0" err="1">
                <a:solidFill>
                  <a:schemeClr val="accent2">
                    <a:lumMod val="75000"/>
                  </a:schemeClr>
                </a:solidFill>
              </a:rPr>
              <a:t>Sienko</a:t>
            </a:r>
            <a:r>
              <a:rPr lang="en-GB" sz="2000" b="0" dirty="0">
                <a:solidFill>
                  <a:schemeClr val="accent2">
                    <a:lumMod val="75000"/>
                  </a:schemeClr>
                </a:solidFill>
              </a:rPr>
              <a:t> Thomas S.: Gait  parameters norms for children ages 6-14. Gait &amp; Posture, 2002, 16, Suppl. 1, 53-54.</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Romei</a:t>
            </a:r>
            <a:r>
              <a:rPr lang="en-GB" sz="2000" b="0" dirty="0">
                <a:solidFill>
                  <a:schemeClr val="accent2">
                    <a:lumMod val="75000"/>
                  </a:schemeClr>
                </a:solidFill>
              </a:rPr>
              <a:t> R., Galli M., Motta F., Schwartz M., </a:t>
            </a:r>
            <a:r>
              <a:rPr lang="en-GB" sz="2000" b="0" dirty="0" err="1">
                <a:solidFill>
                  <a:schemeClr val="accent2">
                    <a:lumMod val="75000"/>
                  </a:schemeClr>
                </a:solidFill>
              </a:rPr>
              <a:t>Crivellini</a:t>
            </a:r>
            <a:r>
              <a:rPr lang="en-GB" sz="2000" b="0" dirty="0">
                <a:solidFill>
                  <a:schemeClr val="accent2">
                    <a:lumMod val="75000"/>
                  </a:schemeClr>
                </a:solidFill>
              </a:rPr>
              <a:t> M.: Use of the normalcy index for the evaluation of gait pathology. Gait &amp; Posture, 2004, 19 (1), 85-90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Ryu T., Soon Choi H., Choi H., Chung M.H. .: A comparison of gait characteristics between Korean and  Western people for establishing Korean gait reference data. International Journal of Industrial Ergonomics, 2006, 36, 1023–1030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Schutte L.M. </a:t>
            </a:r>
            <a:r>
              <a:rPr lang="en-GB" sz="2000" b="0" dirty="0" err="1">
                <a:solidFill>
                  <a:schemeClr val="accent2">
                    <a:lumMod val="75000"/>
                  </a:schemeClr>
                </a:solidFill>
              </a:rPr>
              <a:t>i</a:t>
            </a:r>
            <a:r>
              <a:rPr lang="en-GB" sz="2000" b="0" dirty="0">
                <a:solidFill>
                  <a:schemeClr val="accent2">
                    <a:lumMod val="75000"/>
                  </a:schemeClr>
                </a:solidFill>
              </a:rPr>
              <a:t> in.: An index for quantifying deviations from normal gait. </a:t>
            </a:r>
            <a:r>
              <a:rPr lang="en-GB" sz="2000" b="0" dirty="0" err="1">
                <a:solidFill>
                  <a:schemeClr val="accent2">
                    <a:lumMod val="75000"/>
                  </a:schemeClr>
                </a:solidFill>
              </a:rPr>
              <a:t>Gait&amp;Posture</a:t>
            </a:r>
            <a:r>
              <a:rPr lang="en-GB" sz="2000" b="0" dirty="0">
                <a:solidFill>
                  <a:schemeClr val="accent2">
                    <a:lumMod val="75000"/>
                  </a:schemeClr>
                </a:solidFill>
              </a:rPr>
              <a:t> 2000, 11, 25-31</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632AA761-D5FA-4E2E-B281-E0FF62D48421}"/>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2455604199"/>
      </p:ext>
    </p:extLst>
  </p:cSld>
  <p:clrMapOvr>
    <a:masterClrMapping/>
  </p:clrMapOvr>
  <p:transition advClick="0" advTm="3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597437"/>
            <a:ext cx="8496944" cy="363176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Śnieżek A., Mężyk A., Michnik R.: Analiza dynamiki chodu prawidłowego. Aktualne problemy biomechaniki, 2007, 1</a:t>
            </a:r>
          </a:p>
          <a:p>
            <a:pPr lvl="0" algn="just">
              <a:spcBef>
                <a:spcPts val="1200"/>
              </a:spcBef>
              <a:spcAft>
                <a:spcPts val="0"/>
              </a:spcAft>
            </a:pPr>
            <a:r>
              <a:rPr lang="pl-PL" sz="2000" b="0" dirty="0">
                <a:solidFill>
                  <a:schemeClr val="accent2">
                    <a:lumMod val="75000"/>
                  </a:schemeClr>
                </a:solidFill>
              </a:rPr>
              <a:t>Staszkiewicz R., </a:t>
            </a:r>
            <a:r>
              <a:rPr lang="pl-PL" sz="2000" b="0" dirty="0" err="1">
                <a:solidFill>
                  <a:schemeClr val="accent2">
                    <a:lumMod val="75000"/>
                  </a:schemeClr>
                </a:solidFill>
              </a:rPr>
              <a:t>Ruchlewicz</a:t>
            </a:r>
            <a:r>
              <a:rPr lang="pl-PL" sz="2000" b="0" dirty="0">
                <a:solidFill>
                  <a:schemeClr val="accent2">
                    <a:lumMod val="75000"/>
                  </a:schemeClr>
                </a:solidFill>
              </a:rPr>
              <a:t> T., Nosiadek L.: Zmiany wybranych parametrów chodu w zależności od prędkości. Acta of </a:t>
            </a:r>
            <a:r>
              <a:rPr lang="pl-PL" sz="2000" b="0" dirty="0" err="1">
                <a:solidFill>
                  <a:schemeClr val="accent2">
                    <a:lumMod val="75000"/>
                  </a:schemeClr>
                </a:solidFill>
              </a:rPr>
              <a:t>Bioengineering</a:t>
            </a:r>
            <a:r>
              <a:rPr lang="pl-PL" sz="2000" b="0" dirty="0">
                <a:solidFill>
                  <a:schemeClr val="accent2">
                    <a:lumMod val="75000"/>
                  </a:schemeClr>
                </a:solidFill>
              </a:rPr>
              <a:t> and </a:t>
            </a:r>
            <a:r>
              <a:rPr lang="pl-PL" sz="2000" b="0" dirty="0" err="1">
                <a:solidFill>
                  <a:schemeClr val="accent2">
                    <a:lumMod val="75000"/>
                  </a:schemeClr>
                </a:solidFill>
              </a:rPr>
              <a:t>Biomechanics</a:t>
            </a:r>
            <a:r>
              <a:rPr lang="pl-PL" sz="2000" b="0" dirty="0">
                <a:solidFill>
                  <a:schemeClr val="accent2">
                    <a:lumMod val="75000"/>
                  </a:schemeClr>
                </a:solidFill>
              </a:rPr>
              <a:t>, 1999, 1 (1)</a:t>
            </a:r>
          </a:p>
          <a:p>
            <a:pPr lvl="0" algn="just">
              <a:spcBef>
                <a:spcPts val="1200"/>
              </a:spcBef>
              <a:spcAft>
                <a:spcPts val="0"/>
              </a:spcAft>
            </a:pPr>
            <a:r>
              <a:rPr lang="pl-PL" sz="2000" b="0" dirty="0">
                <a:solidFill>
                  <a:schemeClr val="accent2">
                    <a:lumMod val="75000"/>
                  </a:schemeClr>
                </a:solidFill>
              </a:rPr>
              <a:t>Syczewska M: Diagnostyka rehabilitacyjna narządu ruchu dziecka, Standardy Medyczne 2003, tom 5, Nr 9, s. 1254 – 1264</a:t>
            </a:r>
          </a:p>
          <a:p>
            <a:pPr lvl="0" algn="just">
              <a:spcBef>
                <a:spcPts val="1200"/>
              </a:spcBef>
              <a:spcAft>
                <a:spcPts val="0"/>
              </a:spcAft>
            </a:pPr>
            <a:r>
              <a:rPr lang="en-GB" sz="2000" b="0" dirty="0" err="1">
                <a:solidFill>
                  <a:schemeClr val="accent2">
                    <a:lumMod val="75000"/>
                  </a:schemeClr>
                </a:solidFill>
              </a:rPr>
              <a:t>Syczewska</a:t>
            </a:r>
            <a:r>
              <a:rPr lang="en-GB" sz="2000" b="0" dirty="0">
                <a:solidFill>
                  <a:schemeClr val="accent2">
                    <a:lumMod val="75000"/>
                  </a:schemeClr>
                </a:solidFill>
              </a:rPr>
              <a:t> M, </a:t>
            </a:r>
            <a:r>
              <a:rPr lang="en-GB" sz="2000" b="0" dirty="0" err="1">
                <a:solidFill>
                  <a:schemeClr val="accent2">
                    <a:lumMod val="75000"/>
                  </a:schemeClr>
                </a:solidFill>
              </a:rPr>
              <a:t>Dembowska-Baginska</a:t>
            </a:r>
            <a:r>
              <a:rPr lang="en-GB" sz="2000" b="0" dirty="0">
                <a:solidFill>
                  <a:schemeClr val="accent2">
                    <a:lumMod val="75000"/>
                  </a:schemeClr>
                </a:solidFill>
              </a:rPr>
              <a:t> B., </a:t>
            </a:r>
            <a:r>
              <a:rPr lang="en-GB" sz="2000" b="0" dirty="0" err="1">
                <a:solidFill>
                  <a:schemeClr val="accent2">
                    <a:lumMod val="75000"/>
                  </a:schemeClr>
                </a:solidFill>
              </a:rPr>
              <a:t>Perek-Polnik</a:t>
            </a:r>
            <a:r>
              <a:rPr lang="en-GB" sz="2000" b="0" dirty="0">
                <a:solidFill>
                  <a:schemeClr val="accent2">
                    <a:lumMod val="75000"/>
                  </a:schemeClr>
                </a:solidFill>
              </a:rPr>
              <a:t> M., </a:t>
            </a:r>
            <a:r>
              <a:rPr lang="en-GB" sz="2000" b="0" dirty="0" err="1">
                <a:solidFill>
                  <a:schemeClr val="accent2">
                    <a:lumMod val="75000"/>
                  </a:schemeClr>
                </a:solidFill>
              </a:rPr>
              <a:t>Perek</a:t>
            </a:r>
            <a:r>
              <a:rPr lang="en-GB" sz="2000" b="0" dirty="0">
                <a:solidFill>
                  <a:schemeClr val="accent2">
                    <a:lumMod val="75000"/>
                  </a:schemeClr>
                </a:solidFill>
              </a:rPr>
              <a:t> D.: Functional status of children after treatment for a malignant </a:t>
            </a:r>
            <a:r>
              <a:rPr lang="en-GB" sz="2000" b="0" dirty="0" err="1">
                <a:solidFill>
                  <a:schemeClr val="accent2">
                    <a:lumMod val="75000"/>
                  </a:schemeClr>
                </a:solidFill>
              </a:rPr>
              <a:t>tumor</a:t>
            </a:r>
            <a:r>
              <a:rPr lang="en-GB" sz="2000" b="0" dirty="0">
                <a:solidFill>
                  <a:schemeClr val="accent2">
                    <a:lumMod val="75000"/>
                  </a:schemeClr>
                </a:solidFill>
              </a:rPr>
              <a:t> of the CNS: a preliminary report, Gait &amp; Posture 2006, vol. 23, s. 206–210</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AD721C7-0F3B-4E84-8944-E1A02A9F3F2E}"/>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835742613"/>
      </p:ext>
    </p:extLst>
  </p:cSld>
  <p:clrMapOvr>
    <a:masterClrMapping/>
  </p:clrMapOvr>
  <p:transition advClick="0" advTm="3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55509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spcBef>
                <a:spcPts val="1200"/>
              </a:spcBef>
              <a:spcAft>
                <a:spcPts val="0"/>
              </a:spcAft>
            </a:pPr>
            <a:r>
              <a:rPr lang="en-GB" sz="2000" b="0" dirty="0" err="1">
                <a:solidFill>
                  <a:schemeClr val="accent2">
                    <a:lumMod val="75000"/>
                  </a:schemeClr>
                </a:solidFill>
              </a:rPr>
              <a:t>Valderrabano</a:t>
            </a:r>
            <a:r>
              <a:rPr lang="en-GB" sz="2000" b="0" dirty="0">
                <a:solidFill>
                  <a:schemeClr val="accent2">
                    <a:lumMod val="75000"/>
                  </a:schemeClr>
                </a:solidFill>
              </a:rPr>
              <a:t> V., </a:t>
            </a:r>
            <a:r>
              <a:rPr lang="en-GB" sz="2000" b="0" dirty="0" err="1">
                <a:solidFill>
                  <a:schemeClr val="accent2">
                    <a:lumMod val="75000"/>
                  </a:schemeClr>
                </a:solidFill>
              </a:rPr>
              <a:t>Nigg</a:t>
            </a:r>
            <a:r>
              <a:rPr lang="en-GB" sz="2000" b="0" dirty="0">
                <a:solidFill>
                  <a:schemeClr val="accent2">
                    <a:lumMod val="75000"/>
                  </a:schemeClr>
                </a:solidFill>
              </a:rPr>
              <a:t> B.M., </a:t>
            </a:r>
            <a:r>
              <a:rPr lang="en-GB" sz="2000" b="0" dirty="0" err="1">
                <a:solidFill>
                  <a:schemeClr val="accent2">
                    <a:lumMod val="75000"/>
                  </a:schemeClr>
                </a:solidFill>
              </a:rPr>
              <a:t>Vinzenz</a:t>
            </a:r>
            <a:r>
              <a:rPr lang="en-GB" sz="2000" b="0" dirty="0">
                <a:solidFill>
                  <a:schemeClr val="accent2">
                    <a:lumMod val="75000"/>
                  </a:schemeClr>
                </a:solidFill>
              </a:rPr>
              <a:t> von </a:t>
            </a:r>
            <a:r>
              <a:rPr lang="en-GB" sz="2000" b="0" dirty="0" err="1">
                <a:solidFill>
                  <a:schemeClr val="accent2">
                    <a:lumMod val="75000"/>
                  </a:schemeClr>
                </a:solidFill>
              </a:rPr>
              <a:t>Tscharner</a:t>
            </a:r>
            <a:r>
              <a:rPr lang="en-GB" sz="2000" b="0" dirty="0">
                <a:solidFill>
                  <a:schemeClr val="accent2">
                    <a:lumMod val="75000"/>
                  </a:schemeClr>
                </a:solidFill>
              </a:rPr>
              <a:t>, Darren J. </a:t>
            </a:r>
            <a:r>
              <a:rPr lang="en-GB" sz="2000" b="0" dirty="0" err="1">
                <a:solidFill>
                  <a:schemeClr val="accent2">
                    <a:lumMod val="75000"/>
                  </a:schemeClr>
                </a:solidFill>
              </a:rPr>
              <a:t>Stefanyshyn</a:t>
            </a:r>
            <a:r>
              <a:rPr lang="en-GB" sz="2000" b="0" dirty="0">
                <a:solidFill>
                  <a:schemeClr val="accent2">
                    <a:lumMod val="75000"/>
                  </a:schemeClr>
                </a:solidFill>
              </a:rPr>
              <a:t> D.J., </a:t>
            </a:r>
            <a:r>
              <a:rPr lang="en-GB" sz="2000" b="0" dirty="0" err="1">
                <a:solidFill>
                  <a:schemeClr val="accent2">
                    <a:lumMod val="75000"/>
                  </a:schemeClr>
                </a:solidFill>
              </a:rPr>
              <a:t>Goepfert</a:t>
            </a:r>
            <a:r>
              <a:rPr lang="en-GB" sz="2000" b="0" dirty="0">
                <a:solidFill>
                  <a:schemeClr val="accent2">
                    <a:lumMod val="75000"/>
                  </a:schemeClr>
                </a:solidFill>
              </a:rPr>
              <a:t> B., </a:t>
            </a:r>
            <a:r>
              <a:rPr lang="en-GB" sz="2000" b="0" dirty="0" err="1">
                <a:solidFill>
                  <a:schemeClr val="accent2">
                    <a:lumMod val="75000"/>
                  </a:schemeClr>
                </a:solidFill>
              </a:rPr>
              <a:t>Hintermann</a:t>
            </a:r>
            <a:r>
              <a:rPr lang="en-GB" sz="2000" b="0" dirty="0">
                <a:solidFill>
                  <a:schemeClr val="accent2">
                    <a:lumMod val="75000"/>
                  </a:schemeClr>
                </a:solidFill>
              </a:rPr>
              <a:t> B.: Gait analysis in ankle osteoarthritis and total ankle replacement. Clinical Biomechanics, 2007, 22, 894-904</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Vaughan Ch. L., Davis B.L., O’Connor J.C.: Dynamics of human gait. </a:t>
            </a:r>
            <a:r>
              <a:rPr lang="en-GB" sz="2000" b="0" dirty="0" err="1">
                <a:solidFill>
                  <a:schemeClr val="accent2">
                    <a:lumMod val="75000"/>
                  </a:schemeClr>
                </a:solidFill>
              </a:rPr>
              <a:t>Kiboho</a:t>
            </a:r>
            <a:r>
              <a:rPr lang="en-GB" sz="2000" b="0" dirty="0">
                <a:solidFill>
                  <a:schemeClr val="accent2">
                    <a:lumMod val="75000"/>
                  </a:schemeClr>
                </a:solidFill>
              </a:rPr>
              <a:t> Publisher, Cape Town, 1999</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02298AF-286A-4416-9B09-D952AC31153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98228103"/>
      </p:ext>
    </p:extLst>
  </p:cSld>
  <p:clrMapOvr>
    <a:masterClrMapping/>
  </p:clrMapOvr>
  <p:transition advClick="0" advTm="3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402432" y="1628800"/>
            <a:ext cx="8496944" cy="3170099"/>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Winter D.A., Biomechanics of human movement. John </a:t>
            </a:r>
            <a:r>
              <a:rPr lang="en-GB" sz="2000" b="0" dirty="0" err="1">
                <a:solidFill>
                  <a:schemeClr val="accent2">
                    <a:lumMod val="75000"/>
                  </a:schemeClr>
                </a:solidFill>
              </a:rPr>
              <a:t>Wiley&amp;Sons</a:t>
            </a:r>
            <a:r>
              <a:rPr lang="en-GB" sz="2000" b="0" dirty="0">
                <a:solidFill>
                  <a:schemeClr val="accent2">
                    <a:lumMod val="75000"/>
                  </a:schemeClr>
                </a:solidFill>
              </a:rPr>
              <a:t>, New York, 1979</a:t>
            </a:r>
            <a:endParaRPr lang="pl-PL" sz="2000" b="0" dirty="0">
              <a:solidFill>
                <a:schemeClr val="accent2">
                  <a:lumMod val="75000"/>
                </a:schemeClr>
              </a:solidFill>
            </a:endParaRPr>
          </a:p>
          <a:p>
            <a:pPr algn="just">
              <a:spcBef>
                <a:spcPts val="1200"/>
              </a:spcBef>
              <a:spcAft>
                <a:spcPts val="0"/>
              </a:spcAft>
            </a:pPr>
            <a:r>
              <a:rPr lang="en-GB" sz="2000" b="0" dirty="0">
                <a:solidFill>
                  <a:schemeClr val="accent2">
                    <a:lumMod val="75000"/>
                  </a:schemeClr>
                </a:solidFill>
              </a:rPr>
              <a:t> </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https://brain.fuw.edu.pl/edu/index.php/Pracownia_Sygna%C5%82%C3%B3w_Biologicznych/Zajecia_9</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https://pl.pinterest.com/pin/420242208980082843/#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https://www.imaging-resource.com/news/2012/11/27/eadweard-muybridge-the-photographic-pioneer-who-froze-time-and-nature</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C79EB527-E417-42AE-830A-9F949AFD0B55}"/>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BIBLIOGRAPHY</a:t>
            </a:r>
            <a:endParaRPr lang="en-US" sz="2200" dirty="0">
              <a:solidFill>
                <a:schemeClr val="accent2">
                  <a:lumMod val="75000"/>
                </a:schemeClr>
              </a:solidFill>
            </a:endParaRPr>
          </a:p>
        </p:txBody>
      </p:sp>
    </p:spTree>
    <p:extLst>
      <p:ext uri="{BB962C8B-B14F-4D97-AF65-F5344CB8AC3E}">
        <p14:creationId xmlns:p14="http://schemas.microsoft.com/office/powerpoint/2010/main" val="2041673683"/>
      </p:ext>
    </p:extLst>
  </p:cSld>
  <p:clrMapOvr>
    <a:masterClrMapping/>
  </p:clrMapOvr>
  <p:transition advClick="0" advTm="3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5CC2494-F782-48DA-9319-E6EEB081CFCB}"/>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NORMAL GAIT - BASIC DEFINITIONS</a:t>
            </a:r>
            <a:endParaRPr lang="pl-PL" sz="2200" dirty="0">
              <a:solidFill>
                <a:schemeClr val="accent2">
                  <a:lumMod val="75000"/>
                </a:schemeClr>
              </a:solidFill>
            </a:endParaRPr>
          </a:p>
        </p:txBody>
      </p:sp>
      <p:sp>
        <p:nvSpPr>
          <p:cNvPr id="7" name="Rectangle 4"/>
          <p:cNvSpPr>
            <a:spLocks noChangeArrowheads="1"/>
          </p:cNvSpPr>
          <p:nvPr/>
        </p:nvSpPr>
        <p:spPr bwMode="auto">
          <a:xfrm>
            <a:off x="251520" y="1311726"/>
            <a:ext cx="864096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err="1">
                <a:solidFill>
                  <a:schemeClr val="accent2">
                    <a:lumMod val="75000"/>
                  </a:schemeClr>
                </a:solidFill>
              </a:rPr>
              <a:t>Morecki</a:t>
            </a:r>
            <a:r>
              <a:rPr lang="en-GB" altLang="pl-PL" sz="2200" b="0" dirty="0">
                <a:solidFill>
                  <a:schemeClr val="accent2">
                    <a:lumMod val="75000"/>
                  </a:schemeClr>
                </a:solidFill>
              </a:rPr>
              <a:t> defines locomotion as a movement leading to a change in the place occupied by an object in relation to the adopted reference system. </a:t>
            </a:r>
            <a:endParaRPr lang="pl-PL" altLang="pl-PL" sz="22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On the other hand, </a:t>
            </a:r>
            <a:r>
              <a:rPr lang="en-GB" altLang="pl-PL" sz="2200" b="0" dirty="0" err="1">
                <a:solidFill>
                  <a:schemeClr val="accent2">
                    <a:lumMod val="75000"/>
                  </a:schemeClr>
                </a:solidFill>
              </a:rPr>
              <a:t>Błaszczyk</a:t>
            </a:r>
            <a:r>
              <a:rPr lang="en-GB" altLang="pl-PL" sz="2200" b="0" dirty="0">
                <a:solidFill>
                  <a:schemeClr val="accent2">
                    <a:lumMod val="75000"/>
                  </a:schemeClr>
                </a:solidFill>
              </a:rPr>
              <a:t> defines the concept of human locomotion as follows: „Locomotion is a process of active movement of organisms associated with the implementation of specific life needs. </a:t>
            </a:r>
            <a:endParaRPr lang="pl-PL" altLang="pl-PL" sz="2200" b="0" dirty="0">
              <a:solidFill>
                <a:schemeClr val="accent2">
                  <a:lumMod val="75000"/>
                </a:schemeClr>
              </a:solidFill>
            </a:endParaRPr>
          </a:p>
          <a:p>
            <a:pPr marL="342900" indent="-342900" algn="just">
              <a:buFont typeface="Arial" panose="020B0604020202020204" pitchFamily="34" charset="0"/>
              <a:buChar char="•"/>
            </a:pPr>
            <a:r>
              <a:rPr lang="en-GB" altLang="pl-PL" sz="2200" b="0" dirty="0">
                <a:solidFill>
                  <a:schemeClr val="accent2">
                    <a:lumMod val="75000"/>
                  </a:schemeClr>
                </a:solidFill>
              </a:rPr>
              <a:t>Gait according to </a:t>
            </a:r>
            <a:r>
              <a:rPr lang="en-GB" altLang="pl-PL" sz="2200" b="0" dirty="0" err="1">
                <a:solidFill>
                  <a:schemeClr val="accent2">
                    <a:lumMod val="75000"/>
                  </a:schemeClr>
                </a:solidFill>
              </a:rPr>
              <a:t>Dega</a:t>
            </a:r>
            <a:r>
              <a:rPr lang="en-GB" altLang="pl-PL" sz="2200" b="0" dirty="0">
                <a:solidFill>
                  <a:schemeClr val="accent2">
                    <a:lumMod val="75000"/>
                  </a:schemeClr>
                </a:solidFill>
              </a:rPr>
              <a:t> can be defined as alternating loss and regaining balance in alternately changing phases of support and swing of the lower limbs</a:t>
            </a:r>
            <a:r>
              <a:rPr lang="pl-PL" altLang="pl-PL" sz="2200" b="0" dirty="0">
                <a:solidFill>
                  <a:schemeClr val="accent2">
                    <a:lumMod val="75000"/>
                  </a:schemeClr>
                </a:solidFill>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pl-PL" sz="2200" b="0" dirty="0">
                <a:solidFill>
                  <a:schemeClr val="accent2">
                    <a:lumMod val="75000"/>
                  </a:schemeClr>
                </a:solidFill>
              </a:rPr>
              <a:t>Depending on the speed range, the bipedal locomotion can be divided into several forms differing in the coordination of movements of individual body segments: gait, run, sprint, jumps."</a:t>
            </a:r>
            <a:endParaRPr lang="pl-PL" altLang="pl-PL" sz="2200" b="0" dirty="0">
              <a:solidFill>
                <a:schemeClr val="accent2">
                  <a:lumMod val="75000"/>
                </a:schemeClr>
              </a:solidFill>
            </a:endParaRPr>
          </a:p>
        </p:txBody>
      </p:sp>
    </p:spTree>
    <p:extLst>
      <p:ext uri="{BB962C8B-B14F-4D97-AF65-F5344CB8AC3E}">
        <p14:creationId xmlns:p14="http://schemas.microsoft.com/office/powerpoint/2010/main" val="1709711859"/>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Szablon_prezentacji_wer_2A_(z_1_logo)_v2</Template>
  <TotalTime>39422</TotalTime>
  <Pages>0</Pages>
  <Words>4002</Words>
  <Characters>0</Characters>
  <Application>Microsoft Office PowerPoint</Application>
  <PresentationFormat>Pokaz na ekranie (4:3)</PresentationFormat>
  <Lines>0</Lines>
  <Paragraphs>377</Paragraphs>
  <Slides>88</Slides>
  <Notes>86</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88</vt:i4>
      </vt:variant>
    </vt:vector>
  </HeadingPairs>
  <TitlesOfParts>
    <vt:vector size="97" baseType="lpstr">
      <vt:lpstr>Arial</vt:lpstr>
      <vt:lpstr>Arial Bold</vt:lpstr>
      <vt:lpstr>Bradley Hand ITC</vt:lpstr>
      <vt:lpstr>Calibri</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986</cp:revision>
  <cp:lastPrinted>2011-07-18T19:05:36Z</cp:lastPrinted>
  <dcterms:created xsi:type="dcterms:W3CDTF">2010-06-23T19:02:16Z</dcterms:created>
  <dcterms:modified xsi:type="dcterms:W3CDTF">2021-07-05T09:50:39Z</dcterms:modified>
</cp:coreProperties>
</file>