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82"/>
  </p:notesMasterIdLst>
  <p:handoutMasterIdLst>
    <p:handoutMasterId r:id="rId83"/>
  </p:handoutMasterIdLst>
  <p:sldIdLst>
    <p:sldId id="627" r:id="rId4"/>
    <p:sldId id="707" r:id="rId5"/>
    <p:sldId id="692" r:id="rId6"/>
    <p:sldId id="691" r:id="rId7"/>
    <p:sldId id="699" r:id="rId8"/>
    <p:sldId id="708" r:id="rId9"/>
    <p:sldId id="709" r:id="rId10"/>
    <p:sldId id="710" r:id="rId11"/>
    <p:sldId id="711" r:id="rId12"/>
    <p:sldId id="712" r:id="rId13"/>
    <p:sldId id="713" r:id="rId14"/>
    <p:sldId id="714" r:id="rId15"/>
    <p:sldId id="715" r:id="rId16"/>
    <p:sldId id="716" r:id="rId17"/>
    <p:sldId id="717" r:id="rId18"/>
    <p:sldId id="718" r:id="rId19"/>
    <p:sldId id="719" r:id="rId20"/>
    <p:sldId id="720" r:id="rId21"/>
    <p:sldId id="721" r:id="rId22"/>
    <p:sldId id="722" r:id="rId23"/>
    <p:sldId id="725" r:id="rId24"/>
    <p:sldId id="723" r:id="rId25"/>
    <p:sldId id="724" r:id="rId26"/>
    <p:sldId id="726" r:id="rId27"/>
    <p:sldId id="727" r:id="rId28"/>
    <p:sldId id="728" r:id="rId29"/>
    <p:sldId id="729" r:id="rId30"/>
    <p:sldId id="730" r:id="rId31"/>
    <p:sldId id="731" r:id="rId32"/>
    <p:sldId id="732" r:id="rId33"/>
    <p:sldId id="733" r:id="rId34"/>
    <p:sldId id="734" r:id="rId35"/>
    <p:sldId id="735" r:id="rId36"/>
    <p:sldId id="736" r:id="rId37"/>
    <p:sldId id="737" r:id="rId38"/>
    <p:sldId id="738" r:id="rId39"/>
    <p:sldId id="739" r:id="rId40"/>
    <p:sldId id="740" r:id="rId41"/>
    <p:sldId id="741" r:id="rId42"/>
    <p:sldId id="742" r:id="rId43"/>
    <p:sldId id="743" r:id="rId44"/>
    <p:sldId id="744" r:id="rId45"/>
    <p:sldId id="745" r:id="rId46"/>
    <p:sldId id="746" r:id="rId47"/>
    <p:sldId id="747" r:id="rId48"/>
    <p:sldId id="748" r:id="rId49"/>
    <p:sldId id="749" r:id="rId50"/>
    <p:sldId id="750" r:id="rId51"/>
    <p:sldId id="751" r:id="rId52"/>
    <p:sldId id="752" r:id="rId53"/>
    <p:sldId id="753" r:id="rId54"/>
    <p:sldId id="754" r:id="rId55"/>
    <p:sldId id="755" r:id="rId56"/>
    <p:sldId id="756" r:id="rId57"/>
    <p:sldId id="757" r:id="rId58"/>
    <p:sldId id="758" r:id="rId59"/>
    <p:sldId id="759" r:id="rId60"/>
    <p:sldId id="760" r:id="rId61"/>
    <p:sldId id="761" r:id="rId62"/>
    <p:sldId id="762" r:id="rId63"/>
    <p:sldId id="763" r:id="rId64"/>
    <p:sldId id="764" r:id="rId65"/>
    <p:sldId id="765" r:id="rId66"/>
    <p:sldId id="766" r:id="rId67"/>
    <p:sldId id="767" r:id="rId68"/>
    <p:sldId id="768" r:id="rId69"/>
    <p:sldId id="769" r:id="rId70"/>
    <p:sldId id="770" r:id="rId71"/>
    <p:sldId id="771" r:id="rId72"/>
    <p:sldId id="772" r:id="rId73"/>
    <p:sldId id="780" r:id="rId74"/>
    <p:sldId id="781" r:id="rId75"/>
    <p:sldId id="782" r:id="rId76"/>
    <p:sldId id="783" r:id="rId77"/>
    <p:sldId id="784" r:id="rId78"/>
    <p:sldId id="785" r:id="rId79"/>
    <p:sldId id="786" r:id="rId80"/>
    <p:sldId id="626" r:id="rId81"/>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5AE4C-EB65-4B73-BB26-768965D419EE}" v="294" dt="2020-03-01T00:24:47.33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1828" autoAdjust="0"/>
  </p:normalViewPr>
  <p:slideViewPr>
    <p:cSldViewPr>
      <p:cViewPr varScale="1">
        <p:scale>
          <a:sx n="67" d="100"/>
          <a:sy n="67" d="100"/>
        </p:scale>
        <p:origin x="1853"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051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0125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1595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164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0381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7558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41701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52337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2558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5426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7502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135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50129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9264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95615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0714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51294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4707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32540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8197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44023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0041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11126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006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47862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35921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73510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439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338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95563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78593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58424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402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83400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1783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99340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37766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36959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31310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16229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24958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31666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1426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830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42192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77052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36382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3871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47841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83835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211900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7980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69942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21767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6659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24888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59199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30893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83628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679328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58927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967176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7656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56649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247365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9861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87451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887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9534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77558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381958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918094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923363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291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4559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8434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2.gif"/><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98477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pl-PL" sz="2000" dirty="0">
                <a:solidFill>
                  <a:schemeClr val="accent2">
                    <a:lumMod val="75000"/>
                  </a:schemeClr>
                </a:solidFill>
                <a:latin typeface="Bradley Hand ITC" panose="03070402050302030203" pitchFamily="66" charset="0"/>
              </a:rPr>
              <a:t>M</a:t>
            </a:r>
            <a:r>
              <a:rPr lang="en-US" sz="2000" dirty="0">
                <a:solidFill>
                  <a:schemeClr val="accent2">
                    <a:lumMod val="75000"/>
                  </a:schemeClr>
                </a:solidFill>
                <a:latin typeface="Bradley Hand ITC" panose="03070402050302030203" pitchFamily="66" charset="0"/>
              </a:rPr>
              <a:t>ODULE: BIOMECHANICS OF GAIT  </a:t>
            </a:r>
            <a:endParaRPr lang="pl-PL" sz="2000" dirty="0">
              <a:solidFill>
                <a:schemeClr val="accent2">
                  <a:lumMod val="75000"/>
                </a:schemeClr>
              </a:solidFill>
              <a:latin typeface="Bradley Hand ITC" panose="03070402050302030203" pitchFamily="66" charset="0"/>
            </a:endParaRPr>
          </a:p>
          <a:p>
            <a:r>
              <a:rPr lang="pl-PL" sz="2000" dirty="0">
                <a:solidFill>
                  <a:schemeClr val="accent2">
                    <a:lumMod val="75000"/>
                  </a:schemeClr>
                </a:solidFill>
                <a:latin typeface="Bradley Hand ITC" panose="03070402050302030203" pitchFamily="66" charset="0"/>
              </a:rPr>
              <a:t>POWER POINT EXTENSION</a:t>
            </a:r>
            <a:r>
              <a:rPr lang="en-US" sz="2000" dirty="0">
                <a:solidFill>
                  <a:schemeClr val="accent2">
                    <a:lumMod val="75000"/>
                  </a:schemeClr>
                </a:solidFill>
                <a:latin typeface="Bradley Hand ITC" panose="03070402050302030203" pitchFamily="66" charset="0"/>
              </a:rPr>
              <a:t> Unit B: BIOMECHANICAL ALTERATIONS IN GAIT</a:t>
            </a:r>
          </a:p>
          <a:p>
            <a:endParaRPr lang="pl-PL" sz="2000" dirty="0">
              <a:solidFill>
                <a:srgbClr val="FFC000"/>
              </a:solidFill>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613392"/>
            <a:ext cx="8135938" cy="1323439"/>
          </a:xfrm>
          <a:prstGeom prst="rect">
            <a:avLst/>
          </a:prstGeom>
        </p:spPr>
        <p:txBody>
          <a:bodyPr wrap="square">
            <a:spAutoFit/>
          </a:bodyPr>
          <a:lstStyle/>
          <a:p>
            <a:pPr algn="just"/>
            <a:r>
              <a:rPr lang="en-GB" sz="2000" b="0" dirty="0">
                <a:solidFill>
                  <a:schemeClr val="accent2">
                    <a:lumMod val="75000"/>
                  </a:schemeClr>
                </a:solidFill>
              </a:rPr>
              <a:t>The term "congenital defects" includes all kinds of pathological changes causally related to the period of the </a:t>
            </a:r>
            <a:r>
              <a:rPr lang="en-GB" sz="2000" b="0" dirty="0" err="1">
                <a:solidFill>
                  <a:schemeClr val="accent2">
                    <a:lumMod val="75000"/>
                  </a:schemeClr>
                </a:solidFill>
              </a:rPr>
              <a:t>fetal</a:t>
            </a:r>
            <a:r>
              <a:rPr lang="en-GB" sz="2000" b="0" dirty="0">
                <a:solidFill>
                  <a:schemeClr val="accent2">
                    <a:lumMod val="75000"/>
                  </a:schemeClr>
                </a:solidFill>
              </a:rPr>
              <a:t> life of the child, which manifest themselves either during prenatal examinations or after childbirth - both at birth and during further development. </a:t>
            </a:r>
            <a:endParaRPr lang="pl-PL" sz="2000" b="0" dirty="0">
              <a:solidFill>
                <a:schemeClr val="accent2">
                  <a:lumMod val="75000"/>
                </a:schemeClr>
              </a:solidFill>
            </a:endParaRPr>
          </a:p>
        </p:txBody>
      </p:sp>
      <p:sp>
        <p:nvSpPr>
          <p:cNvPr id="3" name="Prostokąt 2">
            <a:extLst>
              <a:ext uri="{FF2B5EF4-FFF2-40B4-BE49-F238E27FC236}">
                <a16:creationId xmlns:a16="http://schemas.microsoft.com/office/drawing/2014/main" id="{1A68D58B-FFBF-4D92-98C6-7402A2233EC0}"/>
              </a:ext>
            </a:extLst>
          </p:cNvPr>
          <p:cNvSpPr/>
          <p:nvPr/>
        </p:nvSpPr>
        <p:spPr>
          <a:xfrm>
            <a:off x="611560" y="1372706"/>
            <a:ext cx="8028408" cy="400110"/>
          </a:xfrm>
          <a:prstGeom prst="rect">
            <a:avLst/>
          </a:prstGeom>
        </p:spPr>
        <p:txBody>
          <a:bodyPr wrap="square">
            <a:spAutoFit/>
          </a:bodyPr>
          <a:lstStyle/>
          <a:p>
            <a:pPr algn="ctr"/>
            <a:r>
              <a:rPr lang="pl-PL" sz="2000" dirty="0">
                <a:solidFill>
                  <a:schemeClr val="accent2">
                    <a:lumMod val="75000"/>
                  </a:schemeClr>
                </a:solidFill>
              </a:rPr>
              <a:t>C</a:t>
            </a:r>
            <a:r>
              <a:rPr lang="en-GB" sz="2000" dirty="0" err="1">
                <a:solidFill>
                  <a:schemeClr val="accent2">
                    <a:lumMod val="75000"/>
                  </a:schemeClr>
                </a:solidFill>
              </a:rPr>
              <a:t>ongenital</a:t>
            </a:r>
            <a:r>
              <a:rPr lang="en-GB" sz="2000" dirty="0">
                <a:solidFill>
                  <a:schemeClr val="accent2">
                    <a:lumMod val="75000"/>
                  </a:schemeClr>
                </a:solidFill>
              </a:rPr>
              <a:t> defects of the musculoskeletal system</a:t>
            </a:r>
            <a:endParaRPr lang="pl-PL" sz="2000" dirty="0">
              <a:solidFill>
                <a:schemeClr val="accent2">
                  <a:lumMod val="75000"/>
                </a:schemeClr>
              </a:solidFill>
            </a:endParaRPr>
          </a:p>
        </p:txBody>
      </p:sp>
      <p:sp>
        <p:nvSpPr>
          <p:cNvPr id="10" name="Prostokąt 9">
            <a:extLst>
              <a:ext uri="{FF2B5EF4-FFF2-40B4-BE49-F238E27FC236}">
                <a16:creationId xmlns:a16="http://schemas.microsoft.com/office/drawing/2014/main" id="{0E9240B6-9A00-449A-8D72-AAA66B2BB802}"/>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Tree>
    <p:extLst>
      <p:ext uri="{BB962C8B-B14F-4D97-AF65-F5344CB8AC3E}">
        <p14:creationId xmlns:p14="http://schemas.microsoft.com/office/powerpoint/2010/main" val="1500048398"/>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986" y="2071876"/>
            <a:ext cx="8135938" cy="4093428"/>
          </a:xfrm>
          <a:prstGeom prst="rect">
            <a:avLst/>
          </a:prstGeom>
        </p:spPr>
        <p:txBody>
          <a:bodyPr wrap="square">
            <a:spAutoFit/>
          </a:bodyPr>
          <a:lstStyle/>
          <a:p>
            <a:pPr algn="just"/>
            <a:r>
              <a:rPr lang="en-GB" sz="2000" b="0" dirty="0">
                <a:solidFill>
                  <a:schemeClr val="accent2">
                    <a:lumMod val="75000"/>
                  </a:schemeClr>
                </a:solidFill>
              </a:rPr>
              <a:t>The formation of this type of defect may be affected by the following factors that occur during the </a:t>
            </a:r>
            <a:r>
              <a:rPr lang="en-GB" sz="2000" b="0" dirty="0" err="1">
                <a:solidFill>
                  <a:schemeClr val="accent2">
                    <a:lumMod val="75000"/>
                  </a:schemeClr>
                </a:solidFill>
              </a:rPr>
              <a:t>fetal</a:t>
            </a:r>
            <a:r>
              <a:rPr lang="en-GB" sz="2000" b="0" dirty="0">
                <a:solidFill>
                  <a:schemeClr val="accent2">
                    <a:lumMod val="75000"/>
                  </a:schemeClr>
                </a:solidFill>
              </a:rPr>
              <a:t> life of child:</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genetic factors,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local damage to the child,</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hypoxia,</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toxic compounds,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infections,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maternal hormonal disorder,</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improper mother's diet,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drinking alcohol, smoking or taking other intoxicants,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ionizing radiation,</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err="1">
                <a:solidFill>
                  <a:schemeClr val="accent2">
                    <a:lumMod val="75000"/>
                  </a:schemeClr>
                </a:solidFill>
              </a:rPr>
              <a:t>ultraposition</a:t>
            </a:r>
            <a:r>
              <a:rPr lang="en-GB" sz="2000" b="0" dirty="0">
                <a:solidFill>
                  <a:schemeClr val="accent2">
                    <a:lumMod val="75000"/>
                  </a:schemeClr>
                </a:solidFill>
              </a:rPr>
              <a:t> (excessive persistence for some time in one position, for example in the flexion of the hips).</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900828BB-09F1-4CCC-9F9F-9299934AFBA7}"/>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C3383DA6-E55C-4588-B732-1C4630DA0B68}"/>
              </a:ext>
            </a:extLst>
          </p:cNvPr>
          <p:cNvSpPr/>
          <p:nvPr/>
        </p:nvSpPr>
        <p:spPr>
          <a:xfrm>
            <a:off x="611560" y="1372706"/>
            <a:ext cx="8028408" cy="400110"/>
          </a:xfrm>
          <a:prstGeom prst="rect">
            <a:avLst/>
          </a:prstGeom>
        </p:spPr>
        <p:txBody>
          <a:bodyPr wrap="square">
            <a:spAutoFit/>
          </a:bodyPr>
          <a:lstStyle/>
          <a:p>
            <a:pPr algn="ctr"/>
            <a:r>
              <a:rPr lang="pl-PL" sz="2000" dirty="0">
                <a:solidFill>
                  <a:schemeClr val="accent2">
                    <a:lumMod val="75000"/>
                  </a:schemeClr>
                </a:solidFill>
              </a:rPr>
              <a:t>C</a:t>
            </a:r>
            <a:r>
              <a:rPr lang="en-GB" sz="2000" dirty="0" err="1">
                <a:solidFill>
                  <a:schemeClr val="accent2">
                    <a:lumMod val="75000"/>
                  </a:schemeClr>
                </a:solidFill>
              </a:rPr>
              <a:t>ongenital</a:t>
            </a:r>
            <a:r>
              <a:rPr lang="en-GB" sz="2000" dirty="0">
                <a:solidFill>
                  <a:schemeClr val="accent2">
                    <a:lumMod val="75000"/>
                  </a:schemeClr>
                </a:solidFill>
              </a:rPr>
              <a:t> defects of the musculoskeletal system</a:t>
            </a:r>
            <a:endParaRPr lang="pl-PL" sz="2000" dirty="0">
              <a:solidFill>
                <a:schemeClr val="accent2">
                  <a:lumMod val="75000"/>
                </a:schemeClr>
              </a:solidFill>
            </a:endParaRPr>
          </a:p>
        </p:txBody>
      </p:sp>
    </p:spTree>
    <p:extLst>
      <p:ext uri="{BB962C8B-B14F-4D97-AF65-F5344CB8AC3E}">
        <p14:creationId xmlns:p14="http://schemas.microsoft.com/office/powerpoint/2010/main" val="4219100707"/>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986" y="1988840"/>
            <a:ext cx="8135938" cy="2862322"/>
          </a:xfrm>
          <a:prstGeom prst="rect">
            <a:avLst/>
          </a:prstGeom>
        </p:spPr>
        <p:txBody>
          <a:bodyPr wrap="square">
            <a:spAutoFit/>
          </a:bodyPr>
          <a:lstStyle/>
          <a:p>
            <a:pPr algn="just"/>
            <a:r>
              <a:rPr lang="en-GB" sz="2000" b="0" dirty="0">
                <a:solidFill>
                  <a:schemeClr val="accent2">
                    <a:lumMod val="75000"/>
                  </a:schemeClr>
                </a:solidFill>
              </a:rPr>
              <a:t>Among the birth defects that can affect mobility impairment, the following can be </a:t>
            </a:r>
            <a:r>
              <a:rPr lang="pl-PL" sz="2000" b="0" dirty="0" err="1">
                <a:solidFill>
                  <a:schemeClr val="accent2">
                    <a:lumMod val="75000"/>
                  </a:schemeClr>
                </a:solidFill>
              </a:rPr>
              <a:t>mentioned</a:t>
            </a:r>
            <a:r>
              <a:rPr lang="en-GB" sz="2000" b="0" dirty="0">
                <a:solidFill>
                  <a:schemeClr val="accent2">
                    <a:lumMod val="75000"/>
                  </a:schemeClr>
                </a:solidFill>
              </a:rPr>
              <a:t>:</a:t>
            </a:r>
            <a:endParaRPr lang="pl-PL" sz="2000" b="0" dirty="0">
              <a:solidFill>
                <a:schemeClr val="accent2">
                  <a:lumMod val="75000"/>
                </a:schemeClr>
              </a:solidFill>
            </a:endParaRPr>
          </a:p>
          <a:p>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congenital deficiencies and defects of limbs,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limb developmental disorders, e.g. hip dysplasia, hip dislocation,</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congenital malformations of the chest and neck, for example, funnel-</a:t>
            </a:r>
            <a:r>
              <a:rPr lang="pl-PL" sz="2000" b="0" dirty="0">
                <a:solidFill>
                  <a:schemeClr val="accent2">
                    <a:lumMod val="75000"/>
                  </a:schemeClr>
                </a:solidFill>
              </a:rPr>
              <a:t>l</a:t>
            </a:r>
            <a:r>
              <a:rPr lang="en-GB" sz="2000" b="0" dirty="0" err="1">
                <a:solidFill>
                  <a:schemeClr val="accent2">
                    <a:lumMod val="75000"/>
                  </a:schemeClr>
                </a:solidFill>
              </a:rPr>
              <a:t>ike</a:t>
            </a:r>
            <a:r>
              <a:rPr lang="en-GB" sz="2000" b="0" dirty="0">
                <a:solidFill>
                  <a:schemeClr val="accent2">
                    <a:lumMod val="75000"/>
                  </a:schemeClr>
                </a:solidFill>
              </a:rPr>
              <a:t> chest, torticollis,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congenital malformations of the spine, for example, short neck, lateral curvatures of the spine</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9D7CC6D2-E8E6-42E0-A01B-1AB8042696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115485A1-4E7A-4F99-9323-0222FB067498}"/>
              </a:ext>
            </a:extLst>
          </p:cNvPr>
          <p:cNvSpPr/>
          <p:nvPr/>
        </p:nvSpPr>
        <p:spPr>
          <a:xfrm>
            <a:off x="611560" y="1372706"/>
            <a:ext cx="8028408" cy="400110"/>
          </a:xfrm>
          <a:prstGeom prst="rect">
            <a:avLst/>
          </a:prstGeom>
        </p:spPr>
        <p:txBody>
          <a:bodyPr wrap="square">
            <a:spAutoFit/>
          </a:bodyPr>
          <a:lstStyle/>
          <a:p>
            <a:pPr algn="ctr"/>
            <a:r>
              <a:rPr lang="pl-PL" sz="2000" dirty="0">
                <a:solidFill>
                  <a:schemeClr val="accent2">
                    <a:lumMod val="75000"/>
                  </a:schemeClr>
                </a:solidFill>
              </a:rPr>
              <a:t>C</a:t>
            </a:r>
            <a:r>
              <a:rPr lang="en-GB" sz="2000" dirty="0" err="1">
                <a:solidFill>
                  <a:schemeClr val="accent2">
                    <a:lumMod val="75000"/>
                  </a:schemeClr>
                </a:solidFill>
              </a:rPr>
              <a:t>ongenital</a:t>
            </a:r>
            <a:r>
              <a:rPr lang="en-GB" sz="2000" dirty="0">
                <a:solidFill>
                  <a:schemeClr val="accent2">
                    <a:lumMod val="75000"/>
                  </a:schemeClr>
                </a:solidFill>
              </a:rPr>
              <a:t> defects of the musculoskeletal system</a:t>
            </a:r>
            <a:endParaRPr lang="pl-PL" sz="2000" dirty="0">
              <a:solidFill>
                <a:schemeClr val="accent2">
                  <a:lumMod val="75000"/>
                </a:schemeClr>
              </a:solidFill>
            </a:endParaRPr>
          </a:p>
        </p:txBody>
      </p:sp>
    </p:spTree>
    <p:extLst>
      <p:ext uri="{BB962C8B-B14F-4D97-AF65-F5344CB8AC3E}">
        <p14:creationId xmlns:p14="http://schemas.microsoft.com/office/powerpoint/2010/main" val="1523788481"/>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986" y="1988840"/>
            <a:ext cx="8135938" cy="2862322"/>
          </a:xfrm>
          <a:prstGeom prst="rect">
            <a:avLst/>
          </a:prstGeom>
        </p:spPr>
        <p:txBody>
          <a:bodyPr wrap="square">
            <a:spAutoFit/>
          </a:bodyPr>
          <a:lstStyle/>
          <a:p>
            <a:pPr algn="just"/>
            <a:r>
              <a:rPr lang="en-GB" sz="2000" b="0" dirty="0">
                <a:solidFill>
                  <a:schemeClr val="accent2">
                    <a:lumMod val="75000"/>
                  </a:schemeClr>
                </a:solidFill>
              </a:rPr>
              <a:t>Posture defects are defined as individual deviations of body posture from norms considered to be the norm. </a:t>
            </a:r>
            <a:endParaRPr lang="pl-PL" sz="2000" b="0" dirty="0">
              <a:solidFill>
                <a:schemeClr val="accent2">
                  <a:lumMod val="75000"/>
                </a:schemeClr>
              </a:solidFill>
            </a:endParaRPr>
          </a:p>
          <a:p>
            <a:endParaRPr lang="pl-PL" sz="2000" b="0" dirty="0">
              <a:solidFill>
                <a:schemeClr val="accent2">
                  <a:lumMod val="75000"/>
                </a:schemeClr>
              </a:solidFill>
            </a:endParaRPr>
          </a:p>
          <a:p>
            <a:pPr algn="just"/>
            <a:r>
              <a:rPr lang="en-GB" sz="2000" b="0" dirty="0">
                <a:solidFill>
                  <a:schemeClr val="accent2">
                    <a:lumMod val="75000"/>
                  </a:schemeClr>
                </a:solidFill>
              </a:rPr>
              <a:t>Posture defects are usually associated with incorrect spine positioning. They appear:</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in the sagittal plane, for example, deepened or shallow cervical or lumbar lordosis,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in the frontal plane as, for example, lateral curvature of the spine, i.e. scoliosis.</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C8DC0E0-603E-415C-B4EE-3DE7A6207245}"/>
              </a:ext>
            </a:extLst>
          </p:cNvPr>
          <p:cNvSpPr/>
          <p:nvPr/>
        </p:nvSpPr>
        <p:spPr>
          <a:xfrm>
            <a:off x="611560" y="1340768"/>
            <a:ext cx="8028408" cy="400110"/>
          </a:xfrm>
          <a:prstGeom prst="rect">
            <a:avLst/>
          </a:prstGeom>
        </p:spPr>
        <p:txBody>
          <a:bodyPr wrap="square">
            <a:spAutoFit/>
          </a:bodyPr>
          <a:lstStyle/>
          <a:p>
            <a:pPr algn="ctr"/>
            <a:r>
              <a:rPr lang="pl-PL" sz="2000" dirty="0" err="1">
                <a:solidFill>
                  <a:schemeClr val="accent2">
                    <a:lumMod val="75000"/>
                  </a:schemeClr>
                </a:solidFill>
              </a:rPr>
              <a:t>Posture</a:t>
            </a:r>
            <a:r>
              <a:rPr lang="pl-PL" sz="2000" dirty="0">
                <a:solidFill>
                  <a:schemeClr val="accent2">
                    <a:lumMod val="75000"/>
                  </a:schemeClr>
                </a:solidFill>
              </a:rPr>
              <a:t> </a:t>
            </a:r>
            <a:r>
              <a:rPr lang="pl-PL" sz="2000" dirty="0" err="1">
                <a:solidFill>
                  <a:schemeClr val="accent2">
                    <a:lumMod val="75000"/>
                  </a:schemeClr>
                </a:solidFill>
              </a:rPr>
              <a:t>defects</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C74F9E78-4831-4D91-9A2C-1B2683BAE8D8}"/>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Tree>
    <p:extLst>
      <p:ext uri="{BB962C8B-B14F-4D97-AF65-F5344CB8AC3E}">
        <p14:creationId xmlns:p14="http://schemas.microsoft.com/office/powerpoint/2010/main" val="3236421164"/>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10581" y="2492896"/>
            <a:ext cx="8135938" cy="1938992"/>
          </a:xfrm>
          <a:prstGeom prst="rect">
            <a:avLst/>
          </a:prstGeom>
        </p:spPr>
        <p:txBody>
          <a:bodyPr wrap="square">
            <a:spAutoFit/>
          </a:bodyPr>
          <a:lstStyle/>
          <a:p>
            <a:r>
              <a:rPr lang="en-GB" sz="2000" b="0" dirty="0">
                <a:solidFill>
                  <a:schemeClr val="accent2">
                    <a:lumMod val="75000"/>
                  </a:schemeClr>
                </a:solidFill>
              </a:rPr>
              <a:t>The causes of postural defects include:</a:t>
            </a:r>
            <a:endParaRPr lang="pl-PL" sz="2000" b="0" dirty="0">
              <a:solidFill>
                <a:schemeClr val="accent2">
                  <a:lumMod val="75000"/>
                </a:schemeClr>
              </a:solidFill>
            </a:endParaRPr>
          </a:p>
          <a:p>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neurogenic causes, for example, nerve palsy,</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myogenic, for example due to muscular dystrophy,</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err="1">
                <a:solidFill>
                  <a:schemeClr val="accent2">
                    <a:lumMod val="75000"/>
                  </a:schemeClr>
                </a:solidFill>
              </a:rPr>
              <a:t>thoracogenic</a:t>
            </a:r>
            <a:r>
              <a:rPr lang="en-GB" sz="2000" b="0" dirty="0">
                <a:solidFill>
                  <a:schemeClr val="accent2">
                    <a:lumMod val="75000"/>
                  </a:schemeClr>
                </a:solidFill>
              </a:rPr>
              <a:t> diseases arising, for example, after cardiovascular or respiratory diseases or as a result of thoracic surgery.</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53B0C17E-A439-4730-9004-EB41D6EF378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1B12818F-D172-46DF-879A-CEA0ABFBECCC}"/>
              </a:ext>
            </a:extLst>
          </p:cNvPr>
          <p:cNvSpPr/>
          <p:nvPr/>
        </p:nvSpPr>
        <p:spPr>
          <a:xfrm>
            <a:off x="611560" y="1340768"/>
            <a:ext cx="8028408" cy="400110"/>
          </a:xfrm>
          <a:prstGeom prst="rect">
            <a:avLst/>
          </a:prstGeom>
        </p:spPr>
        <p:txBody>
          <a:bodyPr wrap="square">
            <a:spAutoFit/>
          </a:bodyPr>
          <a:lstStyle/>
          <a:p>
            <a:pPr algn="ctr"/>
            <a:r>
              <a:rPr lang="pl-PL" sz="2000" dirty="0" err="1">
                <a:solidFill>
                  <a:schemeClr val="accent2">
                    <a:lumMod val="75000"/>
                  </a:schemeClr>
                </a:solidFill>
              </a:rPr>
              <a:t>Posture</a:t>
            </a:r>
            <a:r>
              <a:rPr lang="pl-PL" sz="2000" dirty="0">
                <a:solidFill>
                  <a:schemeClr val="accent2">
                    <a:lumMod val="75000"/>
                  </a:schemeClr>
                </a:solidFill>
              </a:rPr>
              <a:t> </a:t>
            </a:r>
            <a:r>
              <a:rPr lang="pl-PL" sz="2000" dirty="0" err="1">
                <a:solidFill>
                  <a:schemeClr val="accent2">
                    <a:lumMod val="75000"/>
                  </a:schemeClr>
                </a:solidFill>
              </a:rPr>
              <a:t>defects</a:t>
            </a:r>
            <a:endParaRPr lang="pl-PL" sz="2000" dirty="0">
              <a:solidFill>
                <a:schemeClr val="accent2">
                  <a:lumMod val="75000"/>
                </a:schemeClr>
              </a:solidFill>
            </a:endParaRPr>
          </a:p>
        </p:txBody>
      </p:sp>
    </p:spTree>
    <p:extLst>
      <p:ext uri="{BB962C8B-B14F-4D97-AF65-F5344CB8AC3E}">
        <p14:creationId xmlns:p14="http://schemas.microsoft.com/office/powerpoint/2010/main" val="239763129"/>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10581" y="2492896"/>
            <a:ext cx="8135938" cy="1323439"/>
          </a:xfrm>
          <a:prstGeom prst="rect">
            <a:avLst/>
          </a:prstGeom>
        </p:spPr>
        <p:txBody>
          <a:bodyPr wrap="square">
            <a:spAutoFit/>
          </a:bodyPr>
          <a:lstStyle/>
          <a:p>
            <a:pPr algn="just"/>
            <a:r>
              <a:rPr lang="en-GB" sz="2000" b="0" dirty="0">
                <a:solidFill>
                  <a:schemeClr val="accent2">
                    <a:lumMod val="75000"/>
                  </a:schemeClr>
                </a:solidFill>
              </a:rPr>
              <a:t>Movement organ diseases occur within the structures that make up this organ, i.e. they can occur in the bones, joints and surrounding soft tissues, such as ligaments, tendons and their sheaths, bursitis, menisci etc.</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C8DC0E0-603E-415C-B4EE-3DE7A6207245}"/>
              </a:ext>
            </a:extLst>
          </p:cNvPr>
          <p:cNvSpPr/>
          <p:nvPr/>
        </p:nvSpPr>
        <p:spPr>
          <a:xfrm>
            <a:off x="611560" y="1412776"/>
            <a:ext cx="8028408" cy="400110"/>
          </a:xfrm>
          <a:prstGeom prst="rect">
            <a:avLst/>
          </a:prstGeom>
        </p:spPr>
        <p:txBody>
          <a:bodyPr wrap="square">
            <a:spAutoFit/>
          </a:bodyPr>
          <a:lstStyle/>
          <a:p>
            <a:pPr algn="ctr"/>
            <a:r>
              <a:rPr lang="pl-PL" sz="2000" dirty="0">
                <a:solidFill>
                  <a:schemeClr val="accent2">
                    <a:lumMod val="75000"/>
                  </a:schemeClr>
                </a:solidFill>
              </a:rPr>
              <a:t>M</a:t>
            </a:r>
            <a:r>
              <a:rPr lang="en-GB" sz="2000" dirty="0" err="1">
                <a:solidFill>
                  <a:schemeClr val="accent2">
                    <a:lumMod val="75000"/>
                  </a:schemeClr>
                </a:solidFill>
              </a:rPr>
              <a:t>usculoskeletal</a:t>
            </a:r>
            <a:r>
              <a:rPr lang="en-GB" sz="2000" dirty="0">
                <a:solidFill>
                  <a:schemeClr val="accent2">
                    <a:lumMod val="75000"/>
                  </a:schemeClr>
                </a:solidFill>
              </a:rPr>
              <a:t> diseases</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99E477EA-5235-4FDC-81D4-1666C699D66D}"/>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Tree>
    <p:extLst>
      <p:ext uri="{BB962C8B-B14F-4D97-AF65-F5344CB8AC3E}">
        <p14:creationId xmlns:p14="http://schemas.microsoft.com/office/powerpoint/2010/main" val="7064065"/>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492896"/>
            <a:ext cx="8135938" cy="3113096"/>
          </a:xfrm>
          <a:prstGeom prst="rect">
            <a:avLst/>
          </a:prstGeom>
        </p:spPr>
        <p:txBody>
          <a:bodyPr wrap="square">
            <a:spAutoFit/>
          </a:bodyPr>
          <a:lstStyle/>
          <a:p>
            <a:r>
              <a:rPr lang="en-GB" sz="2000" b="0" dirty="0">
                <a:solidFill>
                  <a:schemeClr val="accent2">
                    <a:lumMod val="75000"/>
                  </a:schemeClr>
                </a:solidFill>
              </a:rPr>
              <a:t>Selected musculoskeletal diseases can be included:</a:t>
            </a:r>
            <a:endParaRPr lang="pl-PL" sz="2000" b="0" dirty="0">
              <a:solidFill>
                <a:schemeClr val="accent2">
                  <a:lumMod val="75000"/>
                </a:schemeClr>
              </a:solidFill>
            </a:endParaRPr>
          </a:p>
          <a:p>
            <a:pPr marL="342900" indent="-342900">
              <a:lnSpc>
                <a:spcPct val="150000"/>
              </a:lnSpc>
              <a:buFont typeface="Arial" panose="020B0604020202020204" pitchFamily="34" charset="0"/>
              <a:buChar char="•"/>
            </a:pPr>
            <a:r>
              <a:rPr lang="en-GB" sz="2000" b="0" dirty="0">
                <a:solidFill>
                  <a:schemeClr val="accent2">
                    <a:lumMod val="75000"/>
                  </a:schemeClr>
                </a:solidFill>
              </a:rPr>
              <a:t>aseptic osteonecrosis </a:t>
            </a:r>
            <a:endParaRPr lang="pl-PL" sz="2000" b="0" dirty="0">
              <a:solidFill>
                <a:schemeClr val="accent2">
                  <a:lumMod val="75000"/>
                </a:schemeClr>
              </a:solidFill>
            </a:endParaRPr>
          </a:p>
          <a:p>
            <a:pPr marL="342900" indent="-342900">
              <a:lnSpc>
                <a:spcPct val="150000"/>
              </a:lnSpc>
              <a:buFont typeface="Arial" panose="020B0604020202020204" pitchFamily="34" charset="0"/>
              <a:buChar char="•"/>
            </a:pPr>
            <a:r>
              <a:rPr lang="en-GB" sz="2000" b="0" dirty="0">
                <a:solidFill>
                  <a:schemeClr val="accent2">
                    <a:lumMod val="75000"/>
                  </a:schemeClr>
                </a:solidFill>
              </a:rPr>
              <a:t>inflammatory diseases of the rheumatoid type </a:t>
            </a:r>
            <a:endParaRPr lang="pl-PL" sz="2000" b="0" dirty="0">
              <a:solidFill>
                <a:schemeClr val="accent2">
                  <a:lumMod val="75000"/>
                </a:schemeClr>
              </a:solidFill>
            </a:endParaRPr>
          </a:p>
          <a:p>
            <a:pPr marL="342900" indent="-342900">
              <a:lnSpc>
                <a:spcPct val="150000"/>
              </a:lnSpc>
              <a:buFont typeface="Arial" panose="020B0604020202020204" pitchFamily="34" charset="0"/>
              <a:buChar char="•"/>
            </a:pPr>
            <a:r>
              <a:rPr lang="en-GB" sz="2000" b="0" dirty="0">
                <a:solidFill>
                  <a:schemeClr val="accent2">
                    <a:lumMod val="75000"/>
                  </a:schemeClr>
                </a:solidFill>
              </a:rPr>
              <a:t>degenerative changes </a:t>
            </a:r>
            <a:endParaRPr lang="pl-PL" sz="2000" b="0" dirty="0">
              <a:solidFill>
                <a:schemeClr val="accent2">
                  <a:lumMod val="75000"/>
                </a:schemeClr>
              </a:solidFill>
            </a:endParaRPr>
          </a:p>
          <a:p>
            <a:pPr marL="342900" indent="-342900">
              <a:lnSpc>
                <a:spcPct val="150000"/>
              </a:lnSpc>
              <a:buFont typeface="Arial" panose="020B0604020202020204" pitchFamily="34" charset="0"/>
              <a:buChar char="•"/>
            </a:pPr>
            <a:r>
              <a:rPr lang="en-GB" sz="2000" b="0" dirty="0" err="1">
                <a:solidFill>
                  <a:schemeClr val="accent2">
                    <a:lumMod val="75000"/>
                  </a:schemeClr>
                </a:solidFill>
              </a:rPr>
              <a:t>discopathy</a:t>
            </a:r>
            <a:r>
              <a:rPr lang="en-GB" sz="2000" b="0" dirty="0">
                <a:solidFill>
                  <a:schemeClr val="accent2">
                    <a:lumMod val="75000"/>
                  </a:schemeClr>
                </a:solidFill>
              </a:rPr>
              <a:t> and other changes occurring within the spine and sacroiliac joints </a:t>
            </a:r>
            <a:endParaRPr lang="pl-PL" sz="2000" b="0" dirty="0">
              <a:solidFill>
                <a:schemeClr val="accent2">
                  <a:lumMod val="75000"/>
                </a:schemeClr>
              </a:solidFill>
            </a:endParaRPr>
          </a:p>
          <a:p>
            <a:pPr marL="342900" indent="-342900">
              <a:lnSpc>
                <a:spcPct val="150000"/>
              </a:lnSpc>
              <a:buFont typeface="Arial" panose="020B0604020202020204" pitchFamily="34" charset="0"/>
              <a:buChar char="•"/>
            </a:pP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8559C505-0272-4314-B998-80CC4091625F}"/>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F0184EF1-DE8D-4E9C-9390-B4E980A04594}"/>
              </a:ext>
            </a:extLst>
          </p:cNvPr>
          <p:cNvSpPr/>
          <p:nvPr/>
        </p:nvSpPr>
        <p:spPr>
          <a:xfrm>
            <a:off x="611560" y="1412776"/>
            <a:ext cx="8028408" cy="400110"/>
          </a:xfrm>
          <a:prstGeom prst="rect">
            <a:avLst/>
          </a:prstGeom>
        </p:spPr>
        <p:txBody>
          <a:bodyPr wrap="square">
            <a:spAutoFit/>
          </a:bodyPr>
          <a:lstStyle/>
          <a:p>
            <a:pPr algn="ctr"/>
            <a:r>
              <a:rPr lang="pl-PL" sz="2000" dirty="0">
                <a:solidFill>
                  <a:schemeClr val="accent2">
                    <a:lumMod val="75000"/>
                  </a:schemeClr>
                </a:solidFill>
              </a:rPr>
              <a:t>M</a:t>
            </a:r>
            <a:r>
              <a:rPr lang="en-GB" sz="2000" dirty="0" err="1">
                <a:solidFill>
                  <a:schemeClr val="accent2">
                    <a:lumMod val="75000"/>
                  </a:schemeClr>
                </a:solidFill>
              </a:rPr>
              <a:t>usculoskeletal</a:t>
            </a:r>
            <a:r>
              <a:rPr lang="en-GB" sz="2000" dirty="0">
                <a:solidFill>
                  <a:schemeClr val="accent2">
                    <a:lumMod val="75000"/>
                  </a:schemeClr>
                </a:solidFill>
              </a:rPr>
              <a:t> diseases</a:t>
            </a:r>
            <a:endParaRPr lang="pl-PL" sz="2000" dirty="0">
              <a:solidFill>
                <a:schemeClr val="accent2">
                  <a:lumMod val="75000"/>
                </a:schemeClr>
              </a:solidFill>
            </a:endParaRPr>
          </a:p>
        </p:txBody>
      </p:sp>
    </p:spTree>
    <p:extLst>
      <p:ext uri="{BB962C8B-B14F-4D97-AF65-F5344CB8AC3E}">
        <p14:creationId xmlns:p14="http://schemas.microsoft.com/office/powerpoint/2010/main" val="3205303590"/>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708920"/>
            <a:ext cx="8135938" cy="1938992"/>
          </a:xfrm>
          <a:prstGeom prst="rect">
            <a:avLst/>
          </a:prstGeom>
        </p:spPr>
        <p:txBody>
          <a:bodyPr wrap="square">
            <a:spAutoFit/>
          </a:bodyPr>
          <a:lstStyle/>
          <a:p>
            <a:pPr algn="just"/>
            <a:r>
              <a:rPr lang="en-GB" sz="2000" b="0" dirty="0">
                <a:solidFill>
                  <a:schemeClr val="accent2">
                    <a:lumMod val="75000"/>
                  </a:schemeClr>
                </a:solidFill>
              </a:rPr>
              <a:t>The most common causes of neurological dysfunction of the musculoskeletal system include damage to or disturbance of the nervous system - both central and peripheral. These disorders affect the impairment or disappearance of skeletal muscle control, and thus motor disorders of the musculoskeletal system, including gait disorders.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N</a:t>
            </a:r>
            <a:r>
              <a:rPr lang="en-GB" sz="2000" dirty="0" err="1">
                <a:solidFill>
                  <a:schemeClr val="accent2">
                    <a:lumMod val="75000"/>
                  </a:schemeClr>
                </a:solidFill>
              </a:rPr>
              <a:t>eurological</a:t>
            </a:r>
            <a:r>
              <a:rPr lang="en-GB" sz="2000" dirty="0">
                <a:solidFill>
                  <a:schemeClr val="accent2">
                    <a:lumMod val="75000"/>
                  </a:schemeClr>
                </a:solidFill>
              </a:rPr>
              <a:t> dysfunctions of the musculoskeletal system</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81480CDE-AABC-4C8F-99A8-A094898FA44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Tree>
    <p:extLst>
      <p:ext uri="{BB962C8B-B14F-4D97-AF65-F5344CB8AC3E}">
        <p14:creationId xmlns:p14="http://schemas.microsoft.com/office/powerpoint/2010/main" val="192608285"/>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57795" y="2564904"/>
            <a:ext cx="8135938" cy="1631216"/>
          </a:xfrm>
          <a:prstGeom prst="rect">
            <a:avLst/>
          </a:prstGeom>
        </p:spPr>
        <p:txBody>
          <a:bodyPr wrap="square">
            <a:spAutoFit/>
          </a:bodyPr>
          <a:lstStyle/>
          <a:p>
            <a:r>
              <a:rPr lang="en-GB" sz="2000" b="0" dirty="0">
                <a:solidFill>
                  <a:schemeClr val="accent2">
                    <a:lumMod val="75000"/>
                  </a:schemeClr>
                </a:solidFill>
              </a:rPr>
              <a:t>The neurological causes of musculoskeletal dysfunction may include:</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brain disease,</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inflammation of the central nervous system,</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spinal cord diseases,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neuromuscular diseases.</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EA3E8691-0036-4EA4-8FDC-3B52EFB01222}"/>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E47E0813-5BF0-4CE3-A48E-F245B2D8E4C9}"/>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N</a:t>
            </a:r>
            <a:r>
              <a:rPr lang="en-GB" sz="2000" dirty="0" err="1">
                <a:solidFill>
                  <a:schemeClr val="accent2">
                    <a:lumMod val="75000"/>
                  </a:schemeClr>
                </a:solidFill>
              </a:rPr>
              <a:t>eurological</a:t>
            </a:r>
            <a:r>
              <a:rPr lang="en-GB" sz="2000" dirty="0">
                <a:solidFill>
                  <a:schemeClr val="accent2">
                    <a:lumMod val="75000"/>
                  </a:schemeClr>
                </a:solidFill>
              </a:rPr>
              <a:t> dysfunctions of the musculoskeletal system</a:t>
            </a:r>
            <a:endParaRPr lang="pl-PL" sz="2000" dirty="0">
              <a:solidFill>
                <a:schemeClr val="accent2">
                  <a:lumMod val="75000"/>
                </a:schemeClr>
              </a:solidFill>
            </a:endParaRPr>
          </a:p>
        </p:txBody>
      </p:sp>
    </p:spTree>
    <p:extLst>
      <p:ext uri="{BB962C8B-B14F-4D97-AF65-F5344CB8AC3E}">
        <p14:creationId xmlns:p14="http://schemas.microsoft.com/office/powerpoint/2010/main" val="3554389913"/>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57795" y="2564904"/>
            <a:ext cx="8135938" cy="1938992"/>
          </a:xfrm>
          <a:prstGeom prst="rect">
            <a:avLst/>
          </a:prstGeom>
        </p:spPr>
        <p:txBody>
          <a:bodyPr wrap="square">
            <a:spAutoFit/>
          </a:bodyPr>
          <a:lstStyle/>
          <a:p>
            <a:pPr algn="just"/>
            <a:r>
              <a:rPr lang="en-GB" sz="2000" b="0" dirty="0">
                <a:solidFill>
                  <a:schemeClr val="accent2">
                    <a:lumMod val="75000"/>
                  </a:schemeClr>
                </a:solidFill>
              </a:rPr>
              <a:t>As a result of injury, both the central and peripheral nervous system can be damaged, as well as soft tissues and bones that build the musculoskeletal system. Bone damage can include any joint fracture or dislocation. Soft tissue injuries include, among others, bruises, crushes, tears and ruptures of structures such as muscles, tendons and ligaments.</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T</a:t>
            </a:r>
            <a:r>
              <a:rPr lang="en-GB" sz="2000" dirty="0" err="1">
                <a:solidFill>
                  <a:schemeClr val="accent2">
                    <a:lumMod val="75000"/>
                  </a:schemeClr>
                </a:solidFill>
              </a:rPr>
              <a:t>raumatic</a:t>
            </a:r>
            <a:r>
              <a:rPr lang="en-GB" sz="2000" dirty="0">
                <a:solidFill>
                  <a:schemeClr val="accent2">
                    <a:lumMod val="75000"/>
                  </a:schemeClr>
                </a:solidFill>
              </a:rPr>
              <a:t> musculoskeletal injuries</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9B6791E0-04BC-43A5-8EF5-621F3B3A1B53}"/>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Tree>
    <p:extLst>
      <p:ext uri="{BB962C8B-B14F-4D97-AF65-F5344CB8AC3E}">
        <p14:creationId xmlns:p14="http://schemas.microsoft.com/office/powerpoint/2010/main" val="751590930"/>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61665"/>
          </a:xfrm>
          <a:prstGeom prst="rect">
            <a:avLst/>
          </a:prstGeom>
        </p:spPr>
        <p:txBody>
          <a:bodyPr>
            <a:spAutoFit/>
          </a:bodyPr>
          <a:lstStyle/>
          <a:p>
            <a:pPr algn="ctr">
              <a:defRPr/>
            </a:pPr>
            <a:r>
              <a:rPr lang="pl-PL" sz="2400" dirty="0">
                <a:solidFill>
                  <a:schemeClr val="accent2">
                    <a:lumMod val="75000"/>
                  </a:schemeClr>
                </a:solidFill>
              </a:rPr>
              <a:t>CONTENTS</a:t>
            </a:r>
            <a:endParaRPr lang="en-US" sz="2400" b="0" dirty="0">
              <a:solidFill>
                <a:schemeClr val="accent2">
                  <a:lumMod val="75000"/>
                </a:schemeClr>
              </a:solidFill>
            </a:endParaRPr>
          </a:p>
        </p:txBody>
      </p:sp>
      <p:sp>
        <p:nvSpPr>
          <p:cNvPr id="9" name="Prostokąt 8">
            <a:extLst>
              <a:ext uri="{FF2B5EF4-FFF2-40B4-BE49-F238E27FC236}">
                <a16:creationId xmlns:a16="http://schemas.microsoft.com/office/drawing/2014/main" id="{45D84D71-34BC-40E0-8D84-F595FFB07C21}"/>
              </a:ext>
            </a:extLst>
          </p:cNvPr>
          <p:cNvSpPr/>
          <p:nvPr/>
        </p:nvSpPr>
        <p:spPr>
          <a:xfrm>
            <a:off x="398697" y="1405220"/>
            <a:ext cx="8419629" cy="4154984"/>
          </a:xfrm>
          <a:prstGeom prst="rect">
            <a:avLst/>
          </a:prstGeom>
          <a:noFill/>
        </p:spPr>
        <p:txBody>
          <a:bodyPr wrap="square">
            <a:spAutoFit/>
          </a:bodyPr>
          <a:lstStyle/>
          <a:p>
            <a:pPr marL="342900" indent="-342900">
              <a:buFont typeface="Arial" panose="020B0604020202020204" pitchFamily="34" charset="0"/>
              <a:buChar char="•"/>
              <a:defRPr/>
            </a:pPr>
            <a:r>
              <a:rPr lang="pl-PL" sz="2200" b="0" dirty="0" err="1">
                <a:solidFill>
                  <a:schemeClr val="accent2">
                    <a:lumMod val="75000"/>
                  </a:schemeClr>
                </a:solidFill>
              </a:rPr>
              <a:t>Objectives</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Physiological</a:t>
            </a:r>
            <a:r>
              <a:rPr lang="pl-PL" sz="2200" b="0" dirty="0">
                <a:solidFill>
                  <a:schemeClr val="accent2">
                    <a:lumMod val="75000"/>
                  </a:schemeClr>
                </a:solidFill>
              </a:rPr>
              <a:t> </a:t>
            </a:r>
            <a:r>
              <a:rPr lang="pl-PL" sz="2200" b="0" dirty="0" err="1">
                <a:solidFill>
                  <a:schemeClr val="accent2">
                    <a:lumMod val="75000"/>
                  </a:schemeClr>
                </a:solidFill>
              </a:rPr>
              <a:t>exaggerations</a:t>
            </a:r>
            <a:r>
              <a:rPr lang="pl-PL" sz="2200" b="0" dirty="0">
                <a:solidFill>
                  <a:schemeClr val="accent2">
                    <a:lumMod val="75000"/>
                  </a:schemeClr>
                </a:solidFill>
              </a:rPr>
              <a:t> in </a:t>
            </a:r>
            <a:r>
              <a:rPr lang="pl-PL" sz="2200" b="0" dirty="0" err="1">
                <a:solidFill>
                  <a:schemeClr val="accent2">
                    <a:lumMod val="75000"/>
                  </a:schemeClr>
                </a:solidFill>
              </a:rPr>
              <a:t>normal</a:t>
            </a:r>
            <a:r>
              <a:rPr lang="pl-PL" sz="2200" b="0" dirty="0">
                <a:solidFill>
                  <a:schemeClr val="accent2">
                    <a:lumMod val="75000"/>
                  </a:schemeClr>
                </a:solidFill>
              </a:rPr>
              <a:t> </a:t>
            </a:r>
            <a:r>
              <a:rPr lang="pl-PL" sz="2200" b="0" dirty="0" err="1">
                <a:solidFill>
                  <a:schemeClr val="accent2">
                    <a:lumMod val="75000"/>
                  </a:schemeClr>
                </a:solidFill>
              </a:rPr>
              <a:t>gait</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a:solidFill>
                  <a:schemeClr val="accent2">
                    <a:lumMod val="75000"/>
                  </a:schemeClr>
                </a:solidFill>
              </a:rPr>
              <a:t>Basic </a:t>
            </a:r>
            <a:r>
              <a:rPr lang="pl-PL" sz="2200" b="0" dirty="0" err="1">
                <a:solidFill>
                  <a:schemeClr val="accent2">
                    <a:lumMod val="75000"/>
                  </a:schemeClr>
                </a:solidFill>
              </a:rPr>
              <a:t>dysfuncions</a:t>
            </a:r>
            <a:r>
              <a:rPr lang="pl-PL" sz="2200" b="0" dirty="0">
                <a:solidFill>
                  <a:schemeClr val="accent2">
                    <a:lumMod val="75000"/>
                  </a:schemeClr>
                </a:solidFill>
              </a:rPr>
              <a:t> </a:t>
            </a:r>
            <a:r>
              <a:rPr lang="pl-PL" sz="2200" b="0" dirty="0" err="1">
                <a:solidFill>
                  <a:schemeClr val="accent2">
                    <a:lumMod val="75000"/>
                  </a:schemeClr>
                </a:solidFill>
              </a:rPr>
              <a:t>that</a:t>
            </a:r>
            <a:r>
              <a:rPr lang="pl-PL" sz="2200" b="0" dirty="0">
                <a:solidFill>
                  <a:schemeClr val="accent2">
                    <a:lumMod val="75000"/>
                  </a:schemeClr>
                </a:solidFill>
              </a:rPr>
              <a:t> </a:t>
            </a:r>
            <a:r>
              <a:rPr lang="pl-PL" sz="2200" b="0" dirty="0" err="1">
                <a:solidFill>
                  <a:schemeClr val="accent2">
                    <a:lumMod val="75000"/>
                  </a:schemeClr>
                </a:solidFill>
              </a:rPr>
              <a:t>affect</a:t>
            </a:r>
            <a:r>
              <a:rPr lang="pl-PL" sz="2200" b="0" dirty="0">
                <a:solidFill>
                  <a:schemeClr val="accent2">
                    <a:lumMod val="75000"/>
                  </a:schemeClr>
                </a:solidFill>
              </a:rPr>
              <a:t> </a:t>
            </a:r>
            <a:r>
              <a:rPr lang="pl-PL" sz="2200" b="0" dirty="0" err="1">
                <a:solidFill>
                  <a:schemeClr val="accent2">
                    <a:lumMod val="75000"/>
                  </a:schemeClr>
                </a:solidFill>
              </a:rPr>
              <a:t>mobility</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Types</a:t>
            </a:r>
            <a:r>
              <a:rPr lang="pl-PL" sz="2200" b="0" dirty="0">
                <a:solidFill>
                  <a:schemeClr val="accent2">
                    <a:lumMod val="75000"/>
                  </a:schemeClr>
                </a:solidFill>
              </a:rPr>
              <a:t> of </a:t>
            </a:r>
            <a:r>
              <a:rPr lang="pl-PL" sz="2200" b="0" dirty="0" err="1">
                <a:solidFill>
                  <a:schemeClr val="accent2">
                    <a:lumMod val="75000"/>
                  </a:schemeClr>
                </a:solidFill>
              </a:rPr>
              <a:t>pathological</a:t>
            </a:r>
            <a:r>
              <a:rPr lang="pl-PL" sz="2200" b="0" dirty="0">
                <a:solidFill>
                  <a:schemeClr val="accent2">
                    <a:lumMod val="75000"/>
                  </a:schemeClr>
                </a:solidFill>
              </a:rPr>
              <a:t> </a:t>
            </a:r>
            <a:r>
              <a:rPr lang="pl-PL" sz="2200" b="0" dirty="0" err="1">
                <a:solidFill>
                  <a:schemeClr val="accent2">
                    <a:lumMod val="75000"/>
                  </a:schemeClr>
                </a:solidFill>
              </a:rPr>
              <a:t>gait</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Selected</a:t>
            </a:r>
            <a:r>
              <a:rPr lang="pl-PL" sz="2200" b="0" dirty="0">
                <a:solidFill>
                  <a:schemeClr val="accent2">
                    <a:lumMod val="75000"/>
                  </a:schemeClr>
                </a:solidFill>
              </a:rPr>
              <a:t> </a:t>
            </a:r>
            <a:r>
              <a:rPr lang="pl-PL" sz="2200" b="0" dirty="0" err="1">
                <a:solidFill>
                  <a:schemeClr val="accent2">
                    <a:lumMod val="75000"/>
                  </a:schemeClr>
                </a:solidFill>
              </a:rPr>
              <a:t>changes</a:t>
            </a:r>
            <a:r>
              <a:rPr lang="pl-PL" sz="2200" b="0" dirty="0">
                <a:solidFill>
                  <a:schemeClr val="accent2">
                    <a:lumMod val="75000"/>
                  </a:schemeClr>
                </a:solidFill>
              </a:rPr>
              <a:t> </a:t>
            </a:r>
            <a:r>
              <a:rPr lang="pl-PL" sz="2200" b="0" dirty="0" err="1">
                <a:solidFill>
                  <a:schemeClr val="accent2">
                    <a:lumMod val="75000"/>
                  </a:schemeClr>
                </a:solidFill>
              </a:rPr>
              <a:t>occurring</a:t>
            </a:r>
            <a:r>
              <a:rPr lang="pl-PL" sz="2200" b="0" dirty="0">
                <a:solidFill>
                  <a:schemeClr val="accent2">
                    <a:lumMod val="75000"/>
                  </a:schemeClr>
                </a:solidFill>
              </a:rPr>
              <a:t> in </a:t>
            </a:r>
            <a:r>
              <a:rPr lang="pl-PL" sz="2200" b="0" dirty="0" err="1">
                <a:solidFill>
                  <a:schemeClr val="accent2">
                    <a:lumMod val="75000"/>
                  </a:schemeClr>
                </a:solidFill>
              </a:rPr>
              <a:t>individual</a:t>
            </a:r>
            <a:r>
              <a:rPr lang="pl-PL" sz="2200" b="0" dirty="0">
                <a:solidFill>
                  <a:schemeClr val="accent2">
                    <a:lumMod val="75000"/>
                  </a:schemeClr>
                </a:solidFill>
              </a:rPr>
              <a:t> </a:t>
            </a:r>
            <a:r>
              <a:rPr lang="pl-PL" sz="2200" b="0" dirty="0" err="1">
                <a:solidFill>
                  <a:schemeClr val="accent2">
                    <a:lumMod val="75000"/>
                  </a:schemeClr>
                </a:solidFill>
              </a:rPr>
              <a:t>stages</a:t>
            </a:r>
            <a:r>
              <a:rPr lang="pl-PL" sz="2200" b="0" dirty="0">
                <a:solidFill>
                  <a:schemeClr val="accent2">
                    <a:lumMod val="75000"/>
                  </a:schemeClr>
                </a:solidFill>
              </a:rPr>
              <a:t> of </a:t>
            </a:r>
            <a:r>
              <a:rPr lang="pl-PL" sz="2200" b="0" dirty="0" err="1">
                <a:solidFill>
                  <a:schemeClr val="accent2">
                    <a:lumMod val="75000"/>
                  </a:schemeClr>
                </a:solidFill>
              </a:rPr>
              <a:t>pathological</a:t>
            </a:r>
            <a:r>
              <a:rPr lang="pl-PL" sz="2200" b="0" dirty="0">
                <a:solidFill>
                  <a:schemeClr val="accent2">
                    <a:lumMod val="75000"/>
                  </a:schemeClr>
                </a:solidFill>
              </a:rPr>
              <a:t> </a:t>
            </a:r>
            <a:r>
              <a:rPr lang="pl-PL" sz="2200" b="0" dirty="0" err="1">
                <a:solidFill>
                  <a:schemeClr val="accent2">
                    <a:lumMod val="75000"/>
                  </a:schemeClr>
                </a:solidFill>
              </a:rPr>
              <a:t>gait</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Selected</a:t>
            </a:r>
            <a:r>
              <a:rPr lang="pl-PL" sz="2200" b="0" dirty="0">
                <a:solidFill>
                  <a:schemeClr val="accent2">
                    <a:lumMod val="75000"/>
                  </a:schemeClr>
                </a:solidFill>
              </a:rPr>
              <a:t> </a:t>
            </a:r>
            <a:r>
              <a:rPr lang="pl-PL" sz="2200" b="0" dirty="0" err="1">
                <a:solidFill>
                  <a:schemeClr val="accent2">
                    <a:lumMod val="75000"/>
                  </a:schemeClr>
                </a:solidFill>
              </a:rPr>
              <a:t>changes</a:t>
            </a:r>
            <a:r>
              <a:rPr lang="pl-PL" sz="2200" b="0" dirty="0">
                <a:solidFill>
                  <a:schemeClr val="accent2">
                    <a:lumMod val="75000"/>
                  </a:schemeClr>
                </a:solidFill>
              </a:rPr>
              <a:t> in </a:t>
            </a:r>
            <a:r>
              <a:rPr lang="pl-PL" sz="2200" b="0" dirty="0" err="1">
                <a:solidFill>
                  <a:schemeClr val="accent2">
                    <a:lumMod val="75000"/>
                  </a:schemeClr>
                </a:solidFill>
              </a:rPr>
              <a:t>kinematic</a:t>
            </a:r>
            <a:r>
              <a:rPr lang="pl-PL" sz="2200" b="0" dirty="0">
                <a:solidFill>
                  <a:schemeClr val="accent2">
                    <a:lumMod val="75000"/>
                  </a:schemeClr>
                </a:solidFill>
              </a:rPr>
              <a:t> </a:t>
            </a:r>
            <a:r>
              <a:rPr lang="pl-PL" sz="2200" b="0" dirty="0" err="1">
                <a:solidFill>
                  <a:schemeClr val="accent2">
                    <a:lumMod val="75000"/>
                  </a:schemeClr>
                </a:solidFill>
              </a:rPr>
              <a:t>quantities</a:t>
            </a:r>
            <a:r>
              <a:rPr lang="pl-PL" sz="2200" b="0" dirty="0">
                <a:solidFill>
                  <a:schemeClr val="accent2">
                    <a:lumMod val="75000"/>
                  </a:schemeClr>
                </a:solidFill>
              </a:rPr>
              <a:t> </a:t>
            </a:r>
            <a:r>
              <a:rPr lang="pl-PL" sz="2200" b="0" dirty="0" err="1">
                <a:solidFill>
                  <a:schemeClr val="accent2">
                    <a:lumMod val="75000"/>
                  </a:schemeClr>
                </a:solidFill>
              </a:rPr>
              <a:t>occurring</a:t>
            </a:r>
            <a:r>
              <a:rPr lang="pl-PL" sz="2200" b="0" dirty="0">
                <a:solidFill>
                  <a:schemeClr val="accent2">
                    <a:lumMod val="75000"/>
                  </a:schemeClr>
                </a:solidFill>
              </a:rPr>
              <a:t> in </a:t>
            </a:r>
            <a:r>
              <a:rPr lang="pl-PL" sz="2200" b="0" dirty="0" err="1">
                <a:solidFill>
                  <a:schemeClr val="accent2">
                    <a:lumMod val="75000"/>
                  </a:schemeClr>
                </a:solidFill>
              </a:rPr>
              <a:t>pathological</a:t>
            </a:r>
            <a:r>
              <a:rPr lang="pl-PL" sz="2200" b="0" dirty="0">
                <a:solidFill>
                  <a:schemeClr val="accent2">
                    <a:lumMod val="75000"/>
                  </a:schemeClr>
                </a:solidFill>
              </a:rPr>
              <a:t> </a:t>
            </a:r>
            <a:r>
              <a:rPr lang="pl-PL" sz="2200" b="0" dirty="0" err="1">
                <a:solidFill>
                  <a:schemeClr val="accent2">
                    <a:lumMod val="75000"/>
                  </a:schemeClr>
                </a:solidFill>
              </a:rPr>
              <a:t>gait</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Examples</a:t>
            </a:r>
            <a:r>
              <a:rPr lang="pl-PL" sz="2200" b="0" dirty="0">
                <a:solidFill>
                  <a:schemeClr val="accent2">
                    <a:lumMod val="75000"/>
                  </a:schemeClr>
                </a:solidFill>
              </a:rPr>
              <a:t> of </a:t>
            </a:r>
            <a:r>
              <a:rPr lang="pl-PL" sz="2200" b="0" dirty="0" err="1">
                <a:solidFill>
                  <a:schemeClr val="accent2">
                    <a:lumMod val="75000"/>
                  </a:schemeClr>
                </a:solidFill>
              </a:rPr>
              <a:t>changes</a:t>
            </a:r>
            <a:r>
              <a:rPr lang="pl-PL" sz="2200" b="0" dirty="0">
                <a:solidFill>
                  <a:schemeClr val="accent2">
                    <a:lumMod val="75000"/>
                  </a:schemeClr>
                </a:solidFill>
              </a:rPr>
              <a:t> in </a:t>
            </a:r>
            <a:r>
              <a:rPr lang="pl-PL" sz="2200" b="0" dirty="0" err="1">
                <a:solidFill>
                  <a:schemeClr val="accent2">
                    <a:lumMod val="75000"/>
                  </a:schemeClr>
                </a:solidFill>
              </a:rPr>
              <a:t>dynamic</a:t>
            </a:r>
            <a:r>
              <a:rPr lang="pl-PL" sz="2200" b="0" dirty="0">
                <a:solidFill>
                  <a:schemeClr val="accent2">
                    <a:lumMod val="75000"/>
                  </a:schemeClr>
                </a:solidFill>
              </a:rPr>
              <a:t> </a:t>
            </a:r>
            <a:r>
              <a:rPr lang="pl-PL" sz="2200" b="0" dirty="0" err="1">
                <a:solidFill>
                  <a:schemeClr val="accent2">
                    <a:lumMod val="75000"/>
                  </a:schemeClr>
                </a:solidFill>
              </a:rPr>
              <a:t>parameters</a:t>
            </a:r>
            <a:r>
              <a:rPr lang="pl-PL" sz="2200" b="0" dirty="0">
                <a:solidFill>
                  <a:schemeClr val="accent2">
                    <a:lumMod val="75000"/>
                  </a:schemeClr>
                </a:solidFill>
              </a:rPr>
              <a:t> </a:t>
            </a:r>
            <a:r>
              <a:rPr lang="pl-PL" sz="2200" b="0" dirty="0" err="1">
                <a:solidFill>
                  <a:schemeClr val="accent2">
                    <a:lumMod val="75000"/>
                  </a:schemeClr>
                </a:solidFill>
              </a:rPr>
              <a:t>occurring</a:t>
            </a:r>
            <a:r>
              <a:rPr lang="pl-PL" sz="2200" b="0" dirty="0">
                <a:solidFill>
                  <a:schemeClr val="accent2">
                    <a:lumMod val="75000"/>
                  </a:schemeClr>
                </a:solidFill>
              </a:rPr>
              <a:t> in </a:t>
            </a:r>
            <a:r>
              <a:rPr lang="pl-PL" sz="2200" b="0" dirty="0" err="1">
                <a:solidFill>
                  <a:schemeClr val="accent2">
                    <a:lumMod val="75000"/>
                  </a:schemeClr>
                </a:solidFill>
              </a:rPr>
              <a:t>pathological</a:t>
            </a:r>
            <a:r>
              <a:rPr lang="pl-PL" sz="2200" b="0" dirty="0">
                <a:solidFill>
                  <a:schemeClr val="accent2">
                    <a:lumMod val="75000"/>
                  </a:schemeClr>
                </a:solidFill>
              </a:rPr>
              <a:t> </a:t>
            </a:r>
            <a:r>
              <a:rPr lang="pl-PL" sz="2200" b="0" dirty="0" err="1">
                <a:solidFill>
                  <a:schemeClr val="accent2">
                    <a:lumMod val="75000"/>
                  </a:schemeClr>
                </a:solidFill>
              </a:rPr>
              <a:t>gait</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Walking</a:t>
            </a:r>
            <a:r>
              <a:rPr lang="pl-PL" sz="2200" b="0" dirty="0">
                <a:solidFill>
                  <a:schemeClr val="accent2">
                    <a:lumMod val="75000"/>
                  </a:schemeClr>
                </a:solidFill>
              </a:rPr>
              <a:t> on </a:t>
            </a:r>
            <a:r>
              <a:rPr lang="pl-PL" sz="2200" b="0" dirty="0" err="1">
                <a:solidFill>
                  <a:schemeClr val="accent2">
                    <a:lumMod val="75000"/>
                  </a:schemeClr>
                </a:solidFill>
              </a:rPr>
              <a:t>crutches</a:t>
            </a:r>
            <a:r>
              <a:rPr lang="pl-PL" sz="2200" b="0" dirty="0">
                <a:solidFill>
                  <a:schemeClr val="accent2">
                    <a:lumMod val="75000"/>
                  </a:schemeClr>
                </a:solidFill>
              </a:rPr>
              <a:t> as </a:t>
            </a:r>
            <a:r>
              <a:rPr lang="pl-PL" sz="2200" b="0" dirty="0" err="1">
                <a:solidFill>
                  <a:schemeClr val="accent2">
                    <a:lumMod val="75000"/>
                  </a:schemeClr>
                </a:solidFill>
              </a:rPr>
              <a:t>an</a:t>
            </a:r>
            <a:r>
              <a:rPr lang="pl-PL" sz="2200" b="0" dirty="0">
                <a:solidFill>
                  <a:schemeClr val="accent2">
                    <a:lumMod val="75000"/>
                  </a:schemeClr>
                </a:solidFill>
              </a:rPr>
              <a:t> </a:t>
            </a:r>
            <a:r>
              <a:rPr lang="pl-PL" sz="2200" b="0" dirty="0" err="1">
                <a:solidFill>
                  <a:schemeClr val="accent2">
                    <a:lumMod val="75000"/>
                  </a:schemeClr>
                </a:solidFill>
              </a:rPr>
              <a:t>example</a:t>
            </a:r>
            <a:r>
              <a:rPr lang="pl-PL" sz="2200" b="0" dirty="0">
                <a:solidFill>
                  <a:schemeClr val="accent2">
                    <a:lumMod val="75000"/>
                  </a:schemeClr>
                </a:solidFill>
              </a:rPr>
              <a:t> of </a:t>
            </a:r>
            <a:r>
              <a:rPr lang="pl-PL" sz="2200" b="0" dirty="0" err="1">
                <a:solidFill>
                  <a:schemeClr val="accent2">
                    <a:lumMod val="75000"/>
                  </a:schemeClr>
                </a:solidFill>
              </a:rPr>
              <a:t>pathological</a:t>
            </a:r>
            <a:r>
              <a:rPr lang="pl-PL" sz="2200" b="0" dirty="0">
                <a:solidFill>
                  <a:schemeClr val="accent2">
                    <a:lumMod val="75000"/>
                  </a:schemeClr>
                </a:solidFill>
              </a:rPr>
              <a:t> </a:t>
            </a:r>
            <a:r>
              <a:rPr lang="pl-PL" sz="2200" b="0" dirty="0" err="1">
                <a:solidFill>
                  <a:schemeClr val="accent2">
                    <a:lumMod val="75000"/>
                  </a:schemeClr>
                </a:solidFill>
              </a:rPr>
              <a:t>gait</a:t>
            </a:r>
            <a:endParaRPr lang="pl-PL" sz="2200" b="0" dirty="0">
              <a:solidFill>
                <a:schemeClr val="accent2">
                  <a:lumMod val="75000"/>
                </a:schemeClr>
              </a:solidFill>
            </a:endParaRPr>
          </a:p>
          <a:p>
            <a:pPr>
              <a:defRPr/>
            </a:pPr>
            <a:endParaRPr lang="pl-PL" sz="22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481864424"/>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628800"/>
            <a:ext cx="8135938" cy="3170099"/>
          </a:xfrm>
          <a:prstGeom prst="rect">
            <a:avLst/>
          </a:prstGeom>
        </p:spPr>
        <p:txBody>
          <a:bodyPr wrap="square">
            <a:spAutoFit/>
          </a:bodyPr>
          <a:lstStyle/>
          <a:p>
            <a:pPr algn="just"/>
            <a:r>
              <a:rPr lang="en-GB" sz="2000" b="0" dirty="0">
                <a:solidFill>
                  <a:schemeClr val="accent2">
                    <a:lumMod val="75000"/>
                  </a:schemeClr>
                </a:solidFill>
              </a:rPr>
              <a:t>Due to the features of the way of movement and the causes of the disorders, several types of pathological gait have been distinguished, which can be included </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steppage,</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ataxic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duck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hemiparetic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err="1">
                <a:solidFill>
                  <a:schemeClr val="accent2">
                    <a:lumMod val="75000"/>
                  </a:schemeClr>
                </a:solidFill>
              </a:rPr>
              <a:t>parkinsonic</a:t>
            </a:r>
            <a:r>
              <a:rPr lang="en-GB" sz="2000" b="0" dirty="0">
                <a:solidFill>
                  <a:schemeClr val="accent2">
                    <a:lumMod val="75000"/>
                  </a:schemeClr>
                </a:solidFill>
              </a:rPr>
              <a:t>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paretic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spastic gait</a:t>
            </a:r>
            <a:endParaRPr lang="pl-PL" sz="2000" b="0" dirty="0">
              <a:solidFill>
                <a:schemeClr val="accent2">
                  <a:lumMod val="75000"/>
                </a:schemeClr>
              </a:solidFill>
            </a:endParaRPr>
          </a:p>
        </p:txBody>
      </p:sp>
    </p:spTree>
    <p:extLst>
      <p:ext uri="{BB962C8B-B14F-4D97-AF65-F5344CB8AC3E}">
        <p14:creationId xmlns:p14="http://schemas.microsoft.com/office/powerpoint/2010/main" val="3551157644"/>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204864"/>
            <a:ext cx="8135938" cy="1938992"/>
          </a:xfrm>
          <a:prstGeom prst="rect">
            <a:avLst/>
          </a:prstGeom>
        </p:spPr>
        <p:txBody>
          <a:bodyPr wrap="square">
            <a:spAutoFit/>
          </a:bodyPr>
          <a:lstStyle/>
          <a:p>
            <a:pPr marL="342900" indent="-342900">
              <a:buFont typeface="Arial" panose="020B0604020202020204" pitchFamily="34" charset="0"/>
              <a:buChar char="•"/>
            </a:pPr>
            <a:r>
              <a:rPr lang="en-GB" sz="2000" b="0" dirty="0">
                <a:solidFill>
                  <a:schemeClr val="accent2">
                    <a:lumMod val="75000"/>
                  </a:schemeClr>
                </a:solidFill>
              </a:rPr>
              <a:t>pathological gait due to asymmetry in the length of the lower limbs,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small steps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bowing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err="1">
                <a:solidFill>
                  <a:schemeClr val="accent2">
                    <a:lumMod val="75000"/>
                  </a:schemeClr>
                </a:solidFill>
              </a:rPr>
              <a:t>apraxic</a:t>
            </a:r>
            <a:r>
              <a:rPr lang="en-GB" sz="2000" b="0" dirty="0">
                <a:solidFill>
                  <a:schemeClr val="accent2">
                    <a:lumMod val="75000"/>
                  </a:schemeClr>
                </a:solidFill>
              </a:rPr>
              <a:t>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cerebellum gait,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stilt gait</a:t>
            </a:r>
            <a:r>
              <a:rPr lang="pl-PL" sz="2000" b="0" dirty="0">
                <a:solidFill>
                  <a:schemeClr val="accent2">
                    <a:lumMod val="75000"/>
                  </a:schemeClr>
                </a:solidFill>
              </a:rPr>
              <a:t>.</a:t>
            </a:r>
          </a:p>
        </p:txBody>
      </p:sp>
      <p:sp>
        <p:nvSpPr>
          <p:cNvPr id="11" name="Prostokąt 10">
            <a:extLst>
              <a:ext uri="{FF2B5EF4-FFF2-40B4-BE49-F238E27FC236}">
                <a16:creationId xmlns:a16="http://schemas.microsoft.com/office/drawing/2014/main" id="{2C3EB583-04F9-4DC9-A443-95F56A74280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368630680"/>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11416" y="2132856"/>
            <a:ext cx="8135938" cy="2554545"/>
          </a:xfrm>
          <a:prstGeom prst="rect">
            <a:avLst/>
          </a:prstGeom>
        </p:spPr>
        <p:txBody>
          <a:bodyPr wrap="square">
            <a:spAutoFit/>
          </a:bodyPr>
          <a:lstStyle/>
          <a:p>
            <a:pPr algn="ctr"/>
            <a:r>
              <a:rPr lang="pl-PL" sz="2000" dirty="0" err="1">
                <a:solidFill>
                  <a:schemeClr val="accent2">
                    <a:lumMod val="75000"/>
                  </a:schemeClr>
                </a:solidFill>
              </a:rPr>
              <a:t>Steppage</a:t>
            </a:r>
            <a:endParaRPr lang="pl-PL" sz="2000" dirty="0">
              <a:solidFill>
                <a:schemeClr val="accent2">
                  <a:lumMod val="75000"/>
                </a:schemeClr>
              </a:solidFill>
            </a:endParaRPr>
          </a:p>
          <a:p>
            <a:pPr algn="just"/>
            <a:r>
              <a:rPr lang="en-GB" sz="2000" b="0" dirty="0">
                <a:solidFill>
                  <a:schemeClr val="accent2">
                    <a:lumMod val="75000"/>
                  </a:schemeClr>
                </a:solidFill>
              </a:rPr>
              <a:t>Also known as horse gait, roosters gait. Occurs in cases of peroneal nerve palsy, in people with flaccid paresis of both lower limbs. Most frequently and most strongly affect the muscles of the dorsal flexors of the foot. The dominant symptom is the presence of the so-called falling foot. A sick person, wanting to take a step forward and at the same time trying not to get his foot on the ground, is forced to bend the lower limb more strongly in the knee joint and lift it higher.</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CDD4C21B-AF73-4533-AA4E-986331853E55}"/>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324649306"/>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33501" y="1556792"/>
            <a:ext cx="8135938" cy="4401205"/>
          </a:xfrm>
          <a:prstGeom prst="rect">
            <a:avLst/>
          </a:prstGeom>
        </p:spPr>
        <p:txBody>
          <a:bodyPr wrap="square">
            <a:spAutoFit/>
          </a:bodyPr>
          <a:lstStyle/>
          <a:p>
            <a:pPr algn="ctr"/>
            <a:r>
              <a:rPr lang="pl-PL" sz="2000" dirty="0" err="1">
                <a:solidFill>
                  <a:schemeClr val="accent2">
                    <a:lumMod val="75000"/>
                  </a:schemeClr>
                </a:solidFill>
              </a:rPr>
              <a:t>Ataxic</a:t>
            </a:r>
            <a:r>
              <a:rPr lang="pl-PL" sz="2000" dirty="0">
                <a:solidFill>
                  <a:schemeClr val="accent2">
                    <a:lumMod val="75000"/>
                  </a:schemeClr>
                </a:solidFill>
              </a:rPr>
              <a:t> </a:t>
            </a:r>
            <a:r>
              <a:rPr lang="pl-PL" sz="2000" dirty="0" err="1">
                <a:solidFill>
                  <a:schemeClr val="accent2">
                    <a:lumMod val="75000"/>
                  </a:schemeClr>
                </a:solidFill>
              </a:rPr>
              <a:t>gait</a:t>
            </a:r>
            <a:endParaRPr lang="pl-PL" sz="2000" dirty="0">
              <a:solidFill>
                <a:schemeClr val="accent2">
                  <a:lumMod val="75000"/>
                </a:schemeClr>
              </a:solidFill>
            </a:endParaRPr>
          </a:p>
          <a:p>
            <a:r>
              <a:rPr lang="en-GB" sz="2000" b="0" dirty="0">
                <a:solidFill>
                  <a:schemeClr val="accent2">
                    <a:lumMod val="75000"/>
                  </a:schemeClr>
                </a:solidFill>
              </a:rPr>
              <a:t>Ataxic gait occurs in patients with posterior </a:t>
            </a:r>
            <a:r>
              <a:rPr lang="en-GB" sz="2000" b="0" dirty="0" err="1">
                <a:solidFill>
                  <a:schemeClr val="accent2">
                    <a:lumMod val="75000"/>
                  </a:schemeClr>
                </a:solidFill>
              </a:rPr>
              <a:t>funiculis</a:t>
            </a:r>
            <a:r>
              <a:rPr lang="en-GB" sz="2000" b="0" dirty="0">
                <a:solidFill>
                  <a:schemeClr val="accent2">
                    <a:lumMod val="75000"/>
                  </a:schemeClr>
                </a:solidFill>
              </a:rPr>
              <a:t> of spinal cord inflammation. It is characterized by </a:t>
            </a:r>
            <a:r>
              <a:rPr lang="en-GB" sz="2000" b="0" dirty="0" err="1">
                <a:solidFill>
                  <a:schemeClr val="accent2">
                    <a:lumMod val="75000"/>
                  </a:schemeClr>
                </a:solidFill>
              </a:rPr>
              <a:t>dysmetry</a:t>
            </a:r>
            <a:r>
              <a:rPr lang="en-GB" sz="2000" b="0" dirty="0">
                <a:solidFill>
                  <a:schemeClr val="accent2">
                    <a:lumMod val="75000"/>
                  </a:schemeClr>
                </a:solidFill>
              </a:rPr>
              <a:t> and uneven steps. It belongs to the wrong types of gait of a symmetrical nature on a broad basis.</a:t>
            </a:r>
            <a:endParaRPr lang="pl-PL" sz="2000" b="0" dirty="0">
              <a:solidFill>
                <a:schemeClr val="accent2">
                  <a:lumMod val="75000"/>
                </a:schemeClr>
              </a:solidFill>
            </a:endParaRPr>
          </a:p>
          <a:p>
            <a:endParaRPr lang="pl-PL" sz="2000" b="0" dirty="0">
              <a:solidFill>
                <a:schemeClr val="accent2">
                  <a:lumMod val="75000"/>
                </a:schemeClr>
              </a:solidFill>
            </a:endParaRPr>
          </a:p>
          <a:p>
            <a:r>
              <a:rPr lang="en-GB" sz="2000" b="0" dirty="0">
                <a:solidFill>
                  <a:schemeClr val="accent2">
                    <a:lumMod val="75000"/>
                  </a:schemeClr>
                </a:solidFill>
              </a:rPr>
              <a:t>Ataxic gait involves throwing the lower limb excessively bent in the knee joint forward. This is accompanied by a strong impact with the foot against the ground. In addition, gait is markedly unstable.</a:t>
            </a:r>
            <a:endParaRPr lang="pl-PL" sz="2000" b="0" dirty="0">
              <a:solidFill>
                <a:schemeClr val="accent2">
                  <a:lumMod val="75000"/>
                </a:schemeClr>
              </a:solidFill>
            </a:endParaRPr>
          </a:p>
          <a:p>
            <a:endParaRPr lang="pl-PL" sz="2000" b="0" dirty="0">
              <a:solidFill>
                <a:schemeClr val="accent2">
                  <a:lumMod val="75000"/>
                </a:schemeClr>
              </a:solidFill>
            </a:endParaRPr>
          </a:p>
          <a:p>
            <a:r>
              <a:rPr lang="en-GB" sz="2000" b="0" dirty="0">
                <a:solidFill>
                  <a:schemeClr val="accent2">
                    <a:lumMod val="75000"/>
                  </a:schemeClr>
                </a:solidFill>
              </a:rPr>
              <a:t>The causes of this condition are proprioception disorders in disease of funiculi of spinal cord. This type of gait therefore occurs in patients with proprioceptive sensory disorders. It is typical for cerebellar and cord ataxia and chorea.</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BC4CCBBB-1FB2-4A12-AFAA-7C74B6215333}"/>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862180771"/>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33501" y="1556792"/>
            <a:ext cx="8135938" cy="3574761"/>
          </a:xfrm>
          <a:prstGeom prst="rect">
            <a:avLst/>
          </a:prstGeom>
        </p:spPr>
        <p:txBody>
          <a:bodyPr wrap="square">
            <a:spAutoFit/>
          </a:bodyPr>
          <a:lstStyle/>
          <a:p>
            <a:pPr algn="ctr"/>
            <a:r>
              <a:rPr lang="pl-PL" sz="2000" dirty="0" err="1">
                <a:solidFill>
                  <a:schemeClr val="accent2">
                    <a:lumMod val="75000"/>
                  </a:schemeClr>
                </a:solidFill>
              </a:rPr>
              <a:t>Duck</a:t>
            </a:r>
            <a:r>
              <a:rPr lang="pl-PL" sz="2000" dirty="0">
                <a:solidFill>
                  <a:schemeClr val="accent2">
                    <a:lumMod val="75000"/>
                  </a:schemeClr>
                </a:solidFill>
              </a:rPr>
              <a:t> </a:t>
            </a:r>
            <a:r>
              <a:rPr lang="pl-PL" sz="2000" dirty="0" err="1">
                <a:solidFill>
                  <a:schemeClr val="accent2">
                    <a:lumMod val="75000"/>
                  </a:schemeClr>
                </a:solidFill>
              </a:rPr>
              <a:t>gait</a:t>
            </a:r>
            <a:endParaRPr lang="pl-PL" sz="2000" dirty="0">
              <a:solidFill>
                <a:schemeClr val="accent2">
                  <a:lumMod val="75000"/>
                </a:schemeClr>
              </a:solidFill>
            </a:endParaRPr>
          </a:p>
          <a:p>
            <a:pPr algn="just"/>
            <a:r>
              <a:rPr lang="en-GB" sz="2000" b="0" dirty="0">
                <a:solidFill>
                  <a:schemeClr val="accent2">
                    <a:lumMod val="75000"/>
                  </a:schemeClr>
                </a:solidFill>
              </a:rPr>
              <a:t>Duck gait occurs in people with paresis of the pelvic girdle and thigh muscles, which in turn results in swaying sideways when walking and difficulty climbing stairs.</a:t>
            </a:r>
            <a:endParaRPr lang="pl-PL" sz="2000" b="0" dirty="0">
              <a:solidFill>
                <a:schemeClr val="accent2">
                  <a:lumMod val="75000"/>
                </a:schemeClr>
              </a:solidFill>
            </a:endParaRPr>
          </a:p>
          <a:p>
            <a:r>
              <a:rPr lang="en-GB" sz="2000" b="0" dirty="0">
                <a:solidFill>
                  <a:schemeClr val="accent2">
                    <a:lumMod val="75000"/>
                  </a:schemeClr>
                </a:solidFill>
              </a:rPr>
              <a:t>The main causes of duck gait are dysplasia, dislocation of both hip joints, myopathies and muscular dystrophy. </a:t>
            </a:r>
            <a:endParaRPr lang="pl-PL" sz="2000" b="0" dirty="0">
              <a:solidFill>
                <a:schemeClr val="accent2">
                  <a:lumMod val="75000"/>
                </a:schemeClr>
              </a:solidFill>
            </a:endParaRPr>
          </a:p>
          <a:p>
            <a:r>
              <a:rPr lang="en-GB" sz="2000" b="0" dirty="0">
                <a:solidFill>
                  <a:schemeClr val="accent2">
                    <a:lumMod val="75000"/>
                  </a:schemeClr>
                </a:solidFill>
              </a:rPr>
              <a:t>Duck gait can also be caused by:</a:t>
            </a:r>
            <a:endParaRPr lang="pl-PL" sz="2000" b="0" dirty="0">
              <a:solidFill>
                <a:schemeClr val="accent2">
                  <a:lumMod val="75000"/>
                </a:schemeClr>
              </a:solidFill>
            </a:endParaRPr>
          </a:p>
          <a:p>
            <a:pPr marL="342900" indent="-342900" algn="just">
              <a:lnSpc>
                <a:spcPct val="150000"/>
              </a:lnSpc>
              <a:buFont typeface="Arial" panose="020B0604020202020204" pitchFamily="34" charset="0"/>
              <a:buChar char="•"/>
            </a:pPr>
            <a:r>
              <a:rPr lang="en-GB" sz="2000" b="0" dirty="0">
                <a:solidFill>
                  <a:schemeClr val="accent2">
                    <a:lumMod val="75000"/>
                  </a:schemeClr>
                </a:solidFill>
              </a:rPr>
              <a:t>hip pain </a:t>
            </a:r>
            <a:endParaRPr lang="pl-PL" sz="2000" b="0" dirty="0">
              <a:solidFill>
                <a:schemeClr val="accent2">
                  <a:lumMod val="75000"/>
                </a:schemeClr>
              </a:solidFill>
            </a:endParaRPr>
          </a:p>
          <a:p>
            <a:pPr marL="342900" indent="-342900" algn="just">
              <a:lnSpc>
                <a:spcPct val="150000"/>
              </a:lnSpc>
              <a:buFont typeface="Arial" panose="020B0604020202020204" pitchFamily="34" charset="0"/>
              <a:buChar char="•"/>
            </a:pPr>
            <a:r>
              <a:rPr lang="en-GB" sz="2000" b="0" dirty="0">
                <a:solidFill>
                  <a:schemeClr val="accent2">
                    <a:lumMod val="75000"/>
                  </a:schemeClr>
                </a:solidFill>
              </a:rPr>
              <a:t>hip joint abduction muscles failure</a:t>
            </a:r>
            <a:r>
              <a:rPr lang="pl-PL" sz="2000" b="0" dirty="0">
                <a:solidFill>
                  <a:schemeClr val="accent2">
                    <a:lumMod val="75000"/>
                  </a:schemeClr>
                </a:solidFill>
              </a:rPr>
              <a:t>,</a:t>
            </a:r>
          </a:p>
          <a:p>
            <a:pPr marL="342900" indent="-342900" algn="just">
              <a:lnSpc>
                <a:spcPct val="150000"/>
              </a:lnSpc>
              <a:buFont typeface="Arial" panose="020B0604020202020204" pitchFamily="34" charset="0"/>
              <a:buChar char="•"/>
            </a:pPr>
            <a:r>
              <a:rPr lang="en-GB" sz="2000" b="0" dirty="0">
                <a:solidFill>
                  <a:schemeClr val="accent2">
                    <a:lumMod val="75000"/>
                  </a:schemeClr>
                </a:solidFill>
              </a:rPr>
              <a:t>structural anomalies of the hip </a:t>
            </a:r>
            <a:r>
              <a:rPr lang="pl-PL" sz="2000" b="0" dirty="0">
                <a:solidFill>
                  <a:schemeClr val="accent2">
                    <a:lumMod val="75000"/>
                  </a:schemeClr>
                </a:solidFill>
              </a:rPr>
              <a:t>.</a:t>
            </a:r>
          </a:p>
        </p:txBody>
      </p:sp>
      <p:sp>
        <p:nvSpPr>
          <p:cNvPr id="10" name="Prostokąt 9">
            <a:extLst>
              <a:ext uri="{FF2B5EF4-FFF2-40B4-BE49-F238E27FC236}">
                <a16:creationId xmlns:a16="http://schemas.microsoft.com/office/drawing/2014/main" id="{8BB16CF0-AC1E-4E47-9AD4-A81DDB5962FB}"/>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072582492"/>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3170099"/>
          </a:xfrm>
          <a:prstGeom prst="rect">
            <a:avLst/>
          </a:prstGeom>
        </p:spPr>
        <p:txBody>
          <a:bodyPr wrap="square">
            <a:spAutoFit/>
          </a:bodyPr>
          <a:lstStyle/>
          <a:p>
            <a:pPr algn="ctr"/>
            <a:r>
              <a:rPr lang="pl-PL" sz="2000" dirty="0" err="1">
                <a:solidFill>
                  <a:schemeClr val="accent2">
                    <a:lumMod val="75000"/>
                  </a:schemeClr>
                </a:solidFill>
              </a:rPr>
              <a:t>Duck</a:t>
            </a:r>
            <a:r>
              <a:rPr lang="pl-PL" sz="2000" dirty="0">
                <a:solidFill>
                  <a:schemeClr val="accent2">
                    <a:lumMod val="75000"/>
                  </a:schemeClr>
                </a:solidFill>
              </a:rPr>
              <a:t> </a:t>
            </a:r>
            <a:r>
              <a:rPr lang="pl-PL" sz="2000" dirty="0" err="1">
                <a:solidFill>
                  <a:schemeClr val="accent2">
                    <a:lumMod val="75000"/>
                  </a:schemeClr>
                </a:solidFill>
              </a:rPr>
              <a:t>gait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At the beginning of the support phase, paralysis of the gluteus myocardium causes the trunk to retract and the hip to extend forward on the side of the affected limb. Mean gluteus muscle insufficiency is the reason for the lack of stabilization of the pelvis in the support phase. With unilateral insufficiency when standing on a sick leg, the pelvis falls on the healthy side (Trendelenburg symptom). During gait, alternating pelvic tilting to one side and shoulders to the other occurs (Duchenne's symptom).</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AA069208-8379-4F24-9541-D815D0AAE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981550897"/>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2554545"/>
          </a:xfrm>
          <a:prstGeom prst="rect">
            <a:avLst/>
          </a:prstGeom>
        </p:spPr>
        <p:txBody>
          <a:bodyPr wrap="square">
            <a:spAutoFit/>
          </a:bodyPr>
          <a:lstStyle/>
          <a:p>
            <a:pPr algn="ctr"/>
            <a:r>
              <a:rPr lang="pl-PL" sz="2000" dirty="0" err="1">
                <a:solidFill>
                  <a:schemeClr val="accent2">
                    <a:lumMod val="75000"/>
                  </a:schemeClr>
                </a:solidFill>
              </a:rPr>
              <a:t>Hemiparetic</a:t>
            </a:r>
            <a:r>
              <a:rPr lang="pl-PL" sz="2000" dirty="0">
                <a:solidFill>
                  <a:schemeClr val="accent2">
                    <a:lumMod val="75000"/>
                  </a:schemeClr>
                </a:solidFill>
              </a:rPr>
              <a:t> </a:t>
            </a:r>
            <a:r>
              <a:rPr lang="pl-PL" sz="2000" dirty="0" err="1">
                <a:solidFill>
                  <a:schemeClr val="accent2">
                    <a:lumMod val="75000"/>
                  </a:schemeClr>
                </a:solidFill>
              </a:rPr>
              <a:t>gait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Hemiparetic gait occurs in patients with spastic hemiparesis of cerebral origin (for example, after stroke). The gait enables preserved movements in the hip joint (the patient makes half-circles) with no flexion in the knee joint. The foot remains in clubfoot position. The lack of movement in the knee joint and the position of the foot is the result of spasticity (the so-called </a:t>
            </a:r>
            <a:r>
              <a:rPr lang="en-GB" sz="2000" b="0" dirty="0" err="1">
                <a:solidFill>
                  <a:schemeClr val="accent2">
                    <a:lumMod val="75000"/>
                  </a:schemeClr>
                </a:solidFill>
              </a:rPr>
              <a:t>Wernicki</a:t>
            </a:r>
            <a:r>
              <a:rPr lang="en-GB" sz="2000" b="0" dirty="0">
                <a:solidFill>
                  <a:schemeClr val="accent2">
                    <a:lumMod val="75000"/>
                  </a:schemeClr>
                </a:solidFill>
              </a:rPr>
              <a:t>-Mann arrangement).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2962955F-7898-4E5B-A49D-681A06C07DB5}"/>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093187203"/>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2862322"/>
          </a:xfrm>
          <a:prstGeom prst="rect">
            <a:avLst/>
          </a:prstGeom>
        </p:spPr>
        <p:txBody>
          <a:bodyPr wrap="square">
            <a:spAutoFit/>
          </a:bodyPr>
          <a:lstStyle/>
          <a:p>
            <a:pPr algn="ctr"/>
            <a:r>
              <a:rPr lang="pl-PL" sz="2000" dirty="0" err="1">
                <a:solidFill>
                  <a:schemeClr val="accent2">
                    <a:lumMod val="75000"/>
                  </a:schemeClr>
                </a:solidFill>
              </a:rPr>
              <a:t>Hemiparetic</a:t>
            </a:r>
            <a:r>
              <a:rPr lang="pl-PL" sz="2000" dirty="0">
                <a:solidFill>
                  <a:schemeClr val="accent2">
                    <a:lumMod val="75000"/>
                  </a:schemeClr>
                </a:solidFill>
              </a:rPr>
              <a:t> </a:t>
            </a:r>
            <a:r>
              <a:rPr lang="pl-PL" sz="2000" dirty="0" err="1">
                <a:solidFill>
                  <a:schemeClr val="accent2">
                    <a:lumMod val="75000"/>
                  </a:schemeClr>
                </a:solidFill>
              </a:rPr>
              <a:t>gait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The patient during gait, due to the lack of movement in the knee and ankle joints, when making a step with a sick limb, makes a bow ("mows"). He leans towards the healthy side (lateral flexion of the torso). Due to spasticity, the upper limb is often attached and bent at the elbow joint. There is therefore no proper balance of upper limbs and the whole body.</a:t>
            </a:r>
            <a:endParaRPr lang="pl-PL" sz="2000" b="0" dirty="0">
              <a:solidFill>
                <a:schemeClr val="accent2">
                  <a:lumMod val="75000"/>
                </a:schemeClr>
              </a:solidFill>
            </a:endParaRPr>
          </a:p>
          <a:p>
            <a:pPr algn="just"/>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97BAB5D7-E892-4DAB-BC93-F5771C06DD2B}"/>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035325384"/>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3785652"/>
          </a:xfrm>
          <a:prstGeom prst="rect">
            <a:avLst/>
          </a:prstGeom>
        </p:spPr>
        <p:txBody>
          <a:bodyPr wrap="square">
            <a:spAutoFit/>
          </a:bodyPr>
          <a:lstStyle/>
          <a:p>
            <a:pPr algn="ctr"/>
            <a:r>
              <a:rPr lang="pl-PL" sz="2000" dirty="0" err="1">
                <a:solidFill>
                  <a:schemeClr val="accent2">
                    <a:lumMod val="75000"/>
                  </a:schemeClr>
                </a:solidFill>
              </a:rPr>
              <a:t>Parkinsonic</a:t>
            </a:r>
            <a:r>
              <a:rPr lang="pl-PL" sz="2000" dirty="0">
                <a:solidFill>
                  <a:schemeClr val="accent2">
                    <a:lumMod val="75000"/>
                  </a:schemeClr>
                </a:solidFill>
              </a:rPr>
              <a:t> </a:t>
            </a:r>
            <a:r>
              <a:rPr lang="pl-PL" sz="2000" dirty="0" err="1">
                <a:solidFill>
                  <a:schemeClr val="accent2">
                    <a:lumMod val="75000"/>
                  </a:schemeClr>
                </a:solidFill>
              </a:rPr>
              <a:t>gait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err="1">
                <a:solidFill>
                  <a:schemeClr val="accent2">
                    <a:lumMod val="75000"/>
                  </a:schemeClr>
                </a:solidFill>
              </a:rPr>
              <a:t>Parkinsonic</a:t>
            </a:r>
            <a:r>
              <a:rPr lang="en-GB" sz="2000" b="0" dirty="0">
                <a:solidFill>
                  <a:schemeClr val="accent2">
                    <a:lumMod val="75000"/>
                  </a:schemeClr>
                </a:solidFill>
              </a:rPr>
              <a:t> gait, also known as small steps gait, is a characteristic symptom of Parkinson's disease. The patient has difficulty initiating and stopping walking. In addition, this is accompanied by a lack of physiological participation of the upper limbs.</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The symptom associated with difficulty in movement is associated, among others, with the characteristic figure of the sick person. It is stiffened and leaning forward, and the patient himself has an increased ability to fall. Posture disorders also include deepened kyphosis, flexion of the hip and knee joints.</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7209C278-CBB0-47C8-8323-C23D5C5220F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155099083"/>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908720"/>
            <a:ext cx="8135938" cy="430887"/>
          </a:xfrm>
          <a:prstGeom prst="rect">
            <a:avLst/>
          </a:prstGeom>
        </p:spPr>
        <p:txBody>
          <a:bodyPr>
            <a:spAutoFit/>
          </a:bodyPr>
          <a:lstStyle/>
          <a:p>
            <a:pPr algn="ctr">
              <a:defRPr/>
            </a:pPr>
            <a:r>
              <a:rPr lang="pl-PL" sz="2200" dirty="0" err="1">
                <a:solidFill>
                  <a:schemeClr val="accent2">
                    <a:lumMod val="75000"/>
                  </a:schemeClr>
                </a:solidFill>
              </a:rPr>
              <a:t>Objectives</a:t>
            </a:r>
            <a:endParaRPr lang="en-US" sz="2200" dirty="0">
              <a:solidFill>
                <a:schemeClr val="accent2">
                  <a:lumMod val="75000"/>
                </a:schemeClr>
              </a:solidFill>
            </a:endParaRPr>
          </a:p>
        </p:txBody>
      </p:sp>
      <p:sp>
        <p:nvSpPr>
          <p:cNvPr id="2" name="Prostokąt 1"/>
          <p:cNvSpPr/>
          <p:nvPr/>
        </p:nvSpPr>
        <p:spPr>
          <a:xfrm>
            <a:off x="504031" y="2367171"/>
            <a:ext cx="8640960" cy="2123658"/>
          </a:xfrm>
          <a:prstGeom prst="rect">
            <a:avLst/>
          </a:prstGeom>
        </p:spPr>
        <p:txBody>
          <a:bodyPr wrap="square">
            <a:spAutoFit/>
          </a:bodyPr>
          <a:lstStyle/>
          <a:p>
            <a:pPr marL="342900" indent="-342900">
              <a:buFont typeface="Arial" panose="020B0604020202020204" pitchFamily="34" charset="0"/>
              <a:buChar char="•"/>
            </a:pPr>
            <a:r>
              <a:rPr lang="en-GB" sz="2200" b="0" dirty="0">
                <a:solidFill>
                  <a:schemeClr val="accent2">
                    <a:lumMod val="75000"/>
                  </a:schemeClr>
                </a:solidFill>
              </a:rPr>
              <a:t>Learn the types of exaggerated gait.</a:t>
            </a:r>
            <a:endParaRPr lang="pl-PL" sz="2200" b="0" dirty="0">
              <a:solidFill>
                <a:schemeClr val="accent2">
                  <a:lumMod val="75000"/>
                </a:schemeClr>
              </a:solidFill>
            </a:endParaRPr>
          </a:p>
          <a:p>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Learn the types of pathological gait.</a:t>
            </a:r>
            <a:endParaRPr lang="pl-PL" sz="2200" b="0" dirty="0">
              <a:solidFill>
                <a:schemeClr val="accent2">
                  <a:lumMod val="75000"/>
                </a:schemeClr>
              </a:solidFill>
            </a:endParaRPr>
          </a:p>
          <a:p>
            <a:pPr marL="342900" indent="-342900">
              <a:buFont typeface="Arial" panose="020B0604020202020204" pitchFamily="34" charset="0"/>
              <a:buChar char="•"/>
            </a:pP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Learn examples of changes in kinematic and dynamic quantities recorded for selected diseases affecting gait regularity.</a:t>
            </a:r>
            <a:endParaRPr lang="pl-PL" sz="2200" b="0" dirty="0">
              <a:solidFill>
                <a:schemeClr val="accent2">
                  <a:lumMod val="75000"/>
                </a:schemeClr>
              </a:solidFill>
            </a:endParaRPr>
          </a:p>
        </p:txBody>
      </p:sp>
    </p:spTree>
    <p:extLst>
      <p:ext uri="{BB962C8B-B14F-4D97-AF65-F5344CB8AC3E}">
        <p14:creationId xmlns:p14="http://schemas.microsoft.com/office/powerpoint/2010/main" val="127280013"/>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3477875"/>
          </a:xfrm>
          <a:prstGeom prst="rect">
            <a:avLst/>
          </a:prstGeom>
        </p:spPr>
        <p:txBody>
          <a:bodyPr wrap="square">
            <a:spAutoFit/>
          </a:bodyPr>
          <a:lstStyle/>
          <a:p>
            <a:pPr algn="ctr"/>
            <a:r>
              <a:rPr lang="pl-PL" sz="2000" dirty="0" err="1">
                <a:solidFill>
                  <a:schemeClr val="accent2">
                    <a:lumMod val="75000"/>
                  </a:schemeClr>
                </a:solidFill>
              </a:rPr>
              <a:t>Paretic</a:t>
            </a:r>
            <a:r>
              <a:rPr lang="pl-PL" sz="2000" dirty="0">
                <a:solidFill>
                  <a:schemeClr val="accent2">
                    <a:lumMod val="75000"/>
                  </a:schemeClr>
                </a:solidFill>
              </a:rPr>
              <a:t> </a:t>
            </a:r>
            <a:r>
              <a:rPr lang="pl-PL" sz="2000" dirty="0" err="1">
                <a:solidFill>
                  <a:schemeClr val="accent2">
                    <a:lumMod val="75000"/>
                  </a:schemeClr>
                </a:solidFill>
              </a:rPr>
              <a:t>gait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Paretic gait is a characteristic type of gait that occurs during flaccid paresis of both lower limbs. It is based on pulling up, piercing and shuffling with feet while knee joints are immobilized due to spasticity. The patient is barely lifting his foot off the ground. He moves slowly and with effort, usually leaning on a cane or using the help of another person.</a:t>
            </a:r>
            <a:endParaRPr lang="pl-PL" sz="2000" b="0" dirty="0">
              <a:solidFill>
                <a:schemeClr val="accent2">
                  <a:lumMod val="75000"/>
                </a:schemeClr>
              </a:solidFill>
            </a:endParaRPr>
          </a:p>
          <a:p>
            <a:r>
              <a:rPr lang="en-GB" sz="2000" b="0" dirty="0">
                <a:solidFill>
                  <a:schemeClr val="accent2">
                    <a:lumMod val="75000"/>
                  </a:schemeClr>
                </a:solidFill>
              </a:rPr>
              <a:t>It is characteristic of bilateral lesions of the pyramidal pathways (most often at the spinal level) or transverse injuries of the spinal cord. It is also a symptom of bilateral changes in the white matter of the brain.</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B1B8669A-E96D-445D-A721-0107EBB0629A}"/>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304140218"/>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3785652"/>
          </a:xfrm>
          <a:prstGeom prst="rect">
            <a:avLst/>
          </a:prstGeom>
        </p:spPr>
        <p:txBody>
          <a:bodyPr wrap="square">
            <a:spAutoFit/>
          </a:bodyPr>
          <a:lstStyle/>
          <a:p>
            <a:pPr algn="ctr"/>
            <a:r>
              <a:rPr lang="pl-PL" sz="2000" dirty="0" err="1">
                <a:solidFill>
                  <a:schemeClr val="accent2">
                    <a:lumMod val="75000"/>
                  </a:schemeClr>
                </a:solidFill>
              </a:rPr>
              <a:t>Spastic</a:t>
            </a:r>
            <a:r>
              <a:rPr lang="pl-PL" sz="2000" dirty="0">
                <a:solidFill>
                  <a:schemeClr val="accent2">
                    <a:lumMod val="75000"/>
                  </a:schemeClr>
                </a:solidFill>
              </a:rPr>
              <a:t> </a:t>
            </a:r>
            <a:r>
              <a:rPr lang="pl-PL" sz="2000" dirty="0" err="1">
                <a:solidFill>
                  <a:schemeClr val="accent2">
                    <a:lumMod val="75000"/>
                  </a:schemeClr>
                </a:solidFill>
              </a:rPr>
              <a:t>gait</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Spastic gait, as the name implies, occurs with spasticity in the hip and knee joints. Spastic gait usually occurs in paraplegics.</a:t>
            </a:r>
            <a:endParaRPr lang="pl-PL" sz="2000" b="0" dirty="0">
              <a:solidFill>
                <a:schemeClr val="accent2">
                  <a:lumMod val="75000"/>
                </a:schemeClr>
              </a:solidFill>
            </a:endParaRPr>
          </a:p>
          <a:p>
            <a:endParaRPr lang="pl-PL" sz="2000" b="0" dirty="0">
              <a:solidFill>
                <a:schemeClr val="accent2">
                  <a:lumMod val="75000"/>
                </a:schemeClr>
              </a:solidFill>
            </a:endParaRPr>
          </a:p>
          <a:p>
            <a:r>
              <a:rPr lang="en-GB" sz="2000" b="0" dirty="0">
                <a:solidFill>
                  <a:schemeClr val="accent2">
                    <a:lumMod val="75000"/>
                  </a:schemeClr>
                </a:solidFill>
              </a:rPr>
              <a:t>The patient slightly bends the limbs in the joints, walks with small steps and scratches along the floor with his feet. The lower limbs move slowly and stiffly, and the thighs are strongly attached. As a result, the drumsticks can cross when walking (scissor gait). Feet can be plantarflexed and inverted. In addition, it happens that the patient hooks his toes on the ground. In general, the patient appears to be confined while walking.</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1046601F-6508-4A86-92AE-15ACD9D72605}"/>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363793219"/>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3785652"/>
          </a:xfrm>
          <a:prstGeom prst="rect">
            <a:avLst/>
          </a:prstGeom>
        </p:spPr>
        <p:txBody>
          <a:bodyPr wrap="square">
            <a:spAutoFit/>
          </a:bodyPr>
          <a:lstStyle/>
          <a:p>
            <a:pPr algn="ctr"/>
            <a:r>
              <a:rPr lang="pl-PL" sz="2000" dirty="0" err="1">
                <a:solidFill>
                  <a:schemeClr val="accent2">
                    <a:lumMod val="75000"/>
                  </a:schemeClr>
                </a:solidFill>
              </a:rPr>
              <a:t>Spastic</a:t>
            </a:r>
            <a:r>
              <a:rPr lang="pl-PL" sz="2000" dirty="0">
                <a:solidFill>
                  <a:schemeClr val="accent2">
                    <a:lumMod val="75000"/>
                  </a:schemeClr>
                </a:solidFill>
              </a:rPr>
              <a:t> </a:t>
            </a:r>
            <a:r>
              <a:rPr lang="pl-PL" sz="2000" dirty="0" err="1">
                <a:solidFill>
                  <a:schemeClr val="accent2">
                    <a:lumMod val="75000"/>
                  </a:schemeClr>
                </a:solidFill>
              </a:rPr>
              <a:t>gait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In spastic gait, the pelvis often rotates incorrectly. In rotation backwards one leg seems to be more retracted. In turn, a more efficient leg (extended forward) usually takes over most of the load (as in the case of hemiplegia).</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In a typical spastic step, not the heel but fingers first hit the ground. If the back is bended and lordosis occurs, excessive kyphosis of the thoracic spine may appear. Due to the uneven distribution of load, different lengths of the lower limbs and other causes of standing and sitting posture asymmetry, lateral curvature of the spine appears.</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033CB1E-9657-4650-8F26-371DF9D65EE2}"/>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039560516"/>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2246769"/>
          </a:xfrm>
          <a:prstGeom prst="rect">
            <a:avLst/>
          </a:prstGeom>
        </p:spPr>
        <p:txBody>
          <a:bodyPr wrap="square">
            <a:spAutoFit/>
          </a:bodyPr>
          <a:lstStyle/>
          <a:p>
            <a:pPr algn="ctr"/>
            <a:r>
              <a:rPr lang="pl-PL" sz="2000" dirty="0" err="1">
                <a:solidFill>
                  <a:schemeClr val="accent2">
                    <a:lumMod val="75000"/>
                  </a:schemeClr>
                </a:solidFill>
              </a:rPr>
              <a:t>Spastic</a:t>
            </a:r>
            <a:r>
              <a:rPr lang="pl-PL" sz="2000" dirty="0">
                <a:solidFill>
                  <a:schemeClr val="accent2">
                    <a:lumMod val="75000"/>
                  </a:schemeClr>
                </a:solidFill>
              </a:rPr>
              <a:t> </a:t>
            </a:r>
            <a:r>
              <a:rPr lang="pl-PL" sz="2000" dirty="0" err="1">
                <a:solidFill>
                  <a:schemeClr val="accent2">
                    <a:lumMod val="75000"/>
                  </a:schemeClr>
                </a:solidFill>
              </a:rPr>
              <a:t>gait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In addition, excessive swing of the upper limbs or excessive defensive reflexes are observed. For this reason, alternating arm movements are usually lacking. There is an incorrect position of the hands, as in the earlier period of motor development. Shoulder retraction may be accompanied by retraction of the pelvis and hips.</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6B075B9D-CE45-4413-8EBE-1F6411587F8F}"/>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041501998"/>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1843950"/>
            <a:ext cx="8135938" cy="2862322"/>
          </a:xfrm>
          <a:prstGeom prst="rect">
            <a:avLst/>
          </a:prstGeom>
        </p:spPr>
        <p:txBody>
          <a:bodyPr wrap="square">
            <a:spAutoFit/>
          </a:bodyPr>
          <a:lstStyle/>
          <a:p>
            <a:pPr algn="ctr"/>
            <a:r>
              <a:rPr lang="en-GB" sz="2000" dirty="0">
                <a:solidFill>
                  <a:schemeClr val="accent2">
                    <a:lumMod val="75000"/>
                  </a:schemeClr>
                </a:solidFill>
              </a:rPr>
              <a:t>Pathological gait due to asymmetry in the length of the lower limbs</a:t>
            </a:r>
            <a:endParaRPr lang="pl-PL" sz="2000" dirty="0">
              <a:solidFill>
                <a:schemeClr val="accent2">
                  <a:lumMod val="75000"/>
                </a:schemeClr>
              </a:solidFill>
            </a:endParaRPr>
          </a:p>
          <a:p>
            <a:pPr algn="just"/>
            <a:endParaRPr lang="pl-PL" sz="2000" dirty="0">
              <a:solidFill>
                <a:schemeClr val="accent2">
                  <a:lumMod val="75000"/>
                </a:schemeClr>
              </a:solidFill>
            </a:endParaRPr>
          </a:p>
          <a:p>
            <a:pPr algn="just"/>
            <a:r>
              <a:rPr lang="en-GB" sz="2000" b="0" dirty="0">
                <a:solidFill>
                  <a:schemeClr val="accent2">
                    <a:lumMod val="75000"/>
                  </a:schemeClr>
                </a:solidFill>
              </a:rPr>
              <a:t>Asymmetry in the length of the lower extremities usually causes the person to limp. With a slight shortening of the lower limb (3-5 cm), there is no obvious gait disturbance, because the patient compensates for these defects by pelvic inclination. With a larger shortening (over 5 cm), the length of the lower limbs is equalized by placing the foot of the short limb on the horse and bending the longer limb at the knee.</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8852C366-5C14-4907-85FB-3E65F42F9673}"/>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459001296"/>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1960294"/>
            <a:ext cx="8135938" cy="2554545"/>
          </a:xfrm>
          <a:prstGeom prst="rect">
            <a:avLst/>
          </a:prstGeom>
        </p:spPr>
        <p:txBody>
          <a:bodyPr wrap="square">
            <a:spAutoFit/>
          </a:bodyPr>
          <a:lstStyle/>
          <a:p>
            <a:pPr algn="ctr"/>
            <a:r>
              <a:rPr lang="en-GB" sz="2000" dirty="0">
                <a:solidFill>
                  <a:schemeClr val="accent2">
                    <a:lumMod val="75000"/>
                  </a:schemeClr>
                </a:solidFill>
              </a:rPr>
              <a:t>Pathological gait due to asymmetry in the length of the lower limbs</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The stride length decreases on the shorter side. The load time of a shorter limb during walking is not reduced, as is the case when a person limp as a result of pain occurring in one limb. There are also greater pelvic deflections in the frontal plane on the shorter side of the limb, with the shoulders tilting on the opposite side.</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D909E8E8-4CE6-47A4-BBEF-58CBA583D017}"/>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747691119"/>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1843950"/>
            <a:ext cx="8135938" cy="4093428"/>
          </a:xfrm>
          <a:prstGeom prst="rect">
            <a:avLst/>
          </a:prstGeom>
        </p:spPr>
        <p:txBody>
          <a:bodyPr wrap="square">
            <a:spAutoFit/>
          </a:bodyPr>
          <a:lstStyle/>
          <a:p>
            <a:pPr algn="ctr"/>
            <a:r>
              <a:rPr lang="en-GB" sz="2000" dirty="0">
                <a:solidFill>
                  <a:schemeClr val="accent2">
                    <a:lumMod val="75000"/>
                  </a:schemeClr>
                </a:solidFill>
              </a:rPr>
              <a:t>Pathological gait due to asymmetry in the length of the lower limbs</a:t>
            </a:r>
            <a:endParaRPr lang="pl-PL" sz="200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Limb shortening can be real or apparent. </a:t>
            </a:r>
            <a:endParaRPr lang="pl-PL" sz="2000" b="0" dirty="0">
              <a:solidFill>
                <a:schemeClr val="accent2">
                  <a:lumMod val="75000"/>
                </a:schemeClr>
              </a:solidFill>
            </a:endParaRPr>
          </a:p>
          <a:p>
            <a:endParaRPr lang="pl-PL" sz="2000" b="0" dirty="0">
              <a:solidFill>
                <a:schemeClr val="accent2">
                  <a:lumMod val="75000"/>
                </a:schemeClr>
              </a:solidFill>
            </a:endParaRPr>
          </a:p>
          <a:p>
            <a:r>
              <a:rPr lang="en-GB" sz="2000" b="0" dirty="0">
                <a:solidFill>
                  <a:schemeClr val="accent2">
                    <a:lumMod val="75000"/>
                  </a:schemeClr>
                </a:solidFill>
              </a:rPr>
              <a:t>Real shortening occurs, among others, as a result of disorders of the ossification process, in states after fractures of the limb, especially where there has been a union with incorrect positioning of bone fragments.</a:t>
            </a:r>
            <a:endParaRPr lang="pl-PL" sz="2000" b="0" dirty="0">
              <a:solidFill>
                <a:schemeClr val="accent2">
                  <a:lumMod val="75000"/>
                </a:schemeClr>
              </a:solidFill>
            </a:endParaRPr>
          </a:p>
          <a:p>
            <a:endParaRPr lang="pl-PL" sz="2000" b="0" dirty="0">
              <a:solidFill>
                <a:schemeClr val="accent2">
                  <a:lumMod val="75000"/>
                </a:schemeClr>
              </a:solidFill>
            </a:endParaRPr>
          </a:p>
          <a:p>
            <a:r>
              <a:rPr lang="en-GB" sz="2000" b="0" dirty="0">
                <a:solidFill>
                  <a:schemeClr val="accent2">
                    <a:lumMod val="75000"/>
                  </a:schemeClr>
                </a:solidFill>
              </a:rPr>
              <a:t>Apparent shortening occurs during muscle contracture in the hip joint and flexion contracture. Abductive contracture causes the apparent extension of the lower limb.</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DAAC697B-A2C6-413B-AC60-87F1F2EE40F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623425717"/>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1484784"/>
            <a:ext cx="8135938" cy="3785652"/>
          </a:xfrm>
          <a:prstGeom prst="rect">
            <a:avLst/>
          </a:prstGeom>
        </p:spPr>
        <p:txBody>
          <a:bodyPr wrap="square">
            <a:spAutoFit/>
          </a:bodyPr>
          <a:lstStyle/>
          <a:p>
            <a:pPr algn="ctr"/>
            <a:r>
              <a:rPr lang="en-GB" sz="2000" dirty="0">
                <a:solidFill>
                  <a:schemeClr val="accent2">
                    <a:lumMod val="75000"/>
                  </a:schemeClr>
                </a:solidFill>
              </a:rPr>
              <a:t>Small steps gait</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In this type of movement, the step forward is unnaturally reduced. As a result, the length of the step is smaller and the number of steps per unit of time greater. It should be remembered that in people with short lower limbs this is a normal type of gait. In other cases, it may be the result of cerebral cortex dysfunction, or may be caused, for example, by stroke.</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ctr"/>
            <a:r>
              <a:rPr lang="en-GB" sz="2000" dirty="0">
                <a:solidFill>
                  <a:schemeClr val="accent2">
                    <a:lumMod val="75000"/>
                  </a:schemeClr>
                </a:solidFill>
              </a:rPr>
              <a:t>Bowing gait</a:t>
            </a:r>
            <a:endParaRPr lang="pl-PL" sz="2000" dirty="0">
              <a:solidFill>
                <a:schemeClr val="accent2">
                  <a:lumMod val="75000"/>
                </a:schemeClr>
              </a:solidFill>
            </a:endParaRPr>
          </a:p>
          <a:p>
            <a:pPr algn="just"/>
            <a:r>
              <a:rPr lang="en-GB" sz="2000" b="0" dirty="0">
                <a:solidFill>
                  <a:schemeClr val="accent2">
                    <a:lumMod val="75000"/>
                  </a:schemeClr>
                </a:solidFill>
              </a:rPr>
              <a:t>Occurs during contracture and stiffness of the hip and knee joints, while limiting lumbar movement.</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6F8E15F5-AEA7-4061-829C-4843729FE1D1}"/>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688428235"/>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132856"/>
            <a:ext cx="8135938" cy="2862322"/>
          </a:xfrm>
          <a:prstGeom prst="rect">
            <a:avLst/>
          </a:prstGeom>
        </p:spPr>
        <p:txBody>
          <a:bodyPr wrap="square">
            <a:spAutoFit/>
          </a:bodyPr>
          <a:lstStyle/>
          <a:p>
            <a:pPr algn="ctr"/>
            <a:r>
              <a:rPr lang="en-GB" sz="2000" dirty="0" err="1">
                <a:solidFill>
                  <a:schemeClr val="accent2">
                    <a:lumMod val="75000"/>
                  </a:schemeClr>
                </a:solidFill>
              </a:rPr>
              <a:t>Apraxic</a:t>
            </a:r>
            <a:r>
              <a:rPr lang="en-GB" sz="2000" dirty="0">
                <a:solidFill>
                  <a:schemeClr val="accent2">
                    <a:lumMod val="75000"/>
                  </a:schemeClr>
                </a:solidFill>
              </a:rPr>
              <a:t> gait</a:t>
            </a:r>
            <a:endParaRPr lang="pl-PL" sz="2000" dirty="0">
              <a:solidFill>
                <a:schemeClr val="accent2">
                  <a:lumMod val="75000"/>
                </a:schemeClr>
              </a:solidFill>
            </a:endParaRPr>
          </a:p>
          <a:p>
            <a:pPr algn="just"/>
            <a:r>
              <a:rPr lang="en-GB" sz="2000" b="0" dirty="0">
                <a:solidFill>
                  <a:schemeClr val="accent2">
                    <a:lumMod val="75000"/>
                  </a:schemeClr>
                </a:solidFill>
              </a:rPr>
              <a:t>The patient's movements are awkward and uncertain. It is caused by cortical disruption of movement integration processes generally as a result of damage to the frontal lobe.</a:t>
            </a:r>
            <a:endParaRPr lang="pl-PL" sz="2000" b="0" dirty="0">
              <a:solidFill>
                <a:schemeClr val="accent2">
                  <a:lumMod val="75000"/>
                </a:schemeClr>
              </a:solidFill>
            </a:endParaRPr>
          </a:p>
          <a:p>
            <a:pPr algn="ctr"/>
            <a:r>
              <a:rPr lang="pl-PL" sz="2000" dirty="0" err="1">
                <a:solidFill>
                  <a:schemeClr val="accent2">
                    <a:lumMod val="75000"/>
                  </a:schemeClr>
                </a:solidFill>
              </a:rPr>
              <a:t>Cerebellum</a:t>
            </a:r>
            <a:r>
              <a:rPr lang="pl-PL" sz="2000" dirty="0">
                <a:solidFill>
                  <a:schemeClr val="accent2">
                    <a:lumMod val="75000"/>
                  </a:schemeClr>
                </a:solidFill>
              </a:rPr>
              <a:t> </a:t>
            </a:r>
            <a:r>
              <a:rPr lang="pl-PL" sz="2000" dirty="0" err="1">
                <a:solidFill>
                  <a:schemeClr val="accent2">
                    <a:lumMod val="75000"/>
                  </a:schemeClr>
                </a:solidFill>
              </a:rPr>
              <a:t>gait</a:t>
            </a:r>
            <a:endParaRPr lang="pl-PL" sz="2000" dirty="0">
              <a:solidFill>
                <a:schemeClr val="accent2">
                  <a:lumMod val="75000"/>
                </a:schemeClr>
              </a:solidFill>
            </a:endParaRPr>
          </a:p>
          <a:p>
            <a:pPr algn="just"/>
            <a:r>
              <a:rPr lang="en-GB" sz="2000" b="0" dirty="0">
                <a:solidFill>
                  <a:schemeClr val="accent2">
                    <a:lumMod val="75000"/>
                  </a:schemeClr>
                </a:solidFill>
              </a:rPr>
              <a:t>Caused by damage to the cerebellum tracts or </a:t>
            </a:r>
            <a:r>
              <a:rPr lang="en-GB" sz="2000" b="0" dirty="0" err="1">
                <a:solidFill>
                  <a:schemeClr val="accent2">
                    <a:lumMod val="75000"/>
                  </a:schemeClr>
                </a:solidFill>
              </a:rPr>
              <a:t>centers</a:t>
            </a:r>
            <a:r>
              <a:rPr lang="en-GB" sz="2000" b="0" dirty="0">
                <a:solidFill>
                  <a:schemeClr val="accent2">
                    <a:lumMod val="75000"/>
                  </a:schemeClr>
                </a:solidFill>
              </a:rPr>
              <a:t>, it is characterized by a lack of coordination.</a:t>
            </a:r>
            <a:endParaRPr lang="pl-PL" sz="2000" b="0" dirty="0">
              <a:solidFill>
                <a:schemeClr val="accent2">
                  <a:lumMod val="75000"/>
                </a:schemeClr>
              </a:solidFill>
            </a:endParaRPr>
          </a:p>
          <a:p>
            <a:pPr algn="ctr"/>
            <a:r>
              <a:rPr lang="pl-PL" sz="2000" dirty="0">
                <a:solidFill>
                  <a:schemeClr val="accent2">
                    <a:lumMod val="75000"/>
                  </a:schemeClr>
                </a:solidFill>
              </a:rPr>
              <a:t>Chód szczudłowy </a:t>
            </a:r>
            <a:r>
              <a:rPr lang="en-GB" sz="2000" dirty="0">
                <a:solidFill>
                  <a:schemeClr val="accent2">
                    <a:lumMod val="75000"/>
                  </a:schemeClr>
                </a:solidFill>
              </a:rPr>
              <a:t>Stilt gait</a:t>
            </a:r>
            <a:endParaRPr lang="pl-PL" sz="2000" dirty="0">
              <a:solidFill>
                <a:schemeClr val="accent2">
                  <a:lumMod val="75000"/>
                </a:schemeClr>
              </a:solidFill>
            </a:endParaRPr>
          </a:p>
          <a:p>
            <a:pPr algn="just"/>
            <a:r>
              <a:rPr lang="en-GB" sz="2000" b="0" dirty="0">
                <a:solidFill>
                  <a:schemeClr val="accent2">
                    <a:lumMod val="75000"/>
                  </a:schemeClr>
                </a:solidFill>
              </a:rPr>
              <a:t>Is the effect of forefoot amputation.</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FF74F896-36F7-49F0-9C2C-883CB0E12B5F}"/>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TYPES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993612406"/>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4239391880"/>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PHYSIOLOGICAL EXAGGERATIONS IN NORMAL GAIT</a:t>
            </a:r>
            <a:endParaRPr lang="en-US" sz="2200" dirty="0">
              <a:solidFill>
                <a:schemeClr val="accent2">
                  <a:lumMod val="75000"/>
                </a:schemeClr>
              </a:solidFill>
            </a:endParaRPr>
          </a:p>
        </p:txBody>
      </p:sp>
    </p:spTree>
    <p:extLst>
      <p:ext uri="{BB962C8B-B14F-4D97-AF65-F5344CB8AC3E}">
        <p14:creationId xmlns:p14="http://schemas.microsoft.com/office/powerpoint/2010/main" val="4095895061"/>
      </p:ext>
    </p:extLst>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pic>
        <p:nvPicPr>
          <p:cNvPr id="9" name="Obraz 8">
            <a:extLst>
              <a:ext uri="{FF2B5EF4-FFF2-40B4-BE49-F238E27FC236}">
                <a16:creationId xmlns:a16="http://schemas.microsoft.com/office/drawing/2014/main" id="{4BE15234-4A4A-49E3-B883-63DDEA702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72" y="1772816"/>
            <a:ext cx="8922424" cy="4254928"/>
          </a:xfrm>
          <a:prstGeom prst="rect">
            <a:avLst/>
          </a:prstGeom>
        </p:spPr>
      </p:pic>
    </p:spTree>
    <p:extLst>
      <p:ext uri="{BB962C8B-B14F-4D97-AF65-F5344CB8AC3E}">
        <p14:creationId xmlns:p14="http://schemas.microsoft.com/office/powerpoint/2010/main" val="2290975211"/>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E0D0DA3C-08D4-42DD-B4B2-1A3B11088D6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906E3557-A87C-4D9C-A5D4-668597BF6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85533"/>
            <a:ext cx="8801501" cy="4091713"/>
          </a:xfrm>
          <a:prstGeom prst="rect">
            <a:avLst/>
          </a:prstGeom>
        </p:spPr>
      </p:pic>
    </p:spTree>
    <p:extLst>
      <p:ext uri="{BB962C8B-B14F-4D97-AF65-F5344CB8AC3E}">
        <p14:creationId xmlns:p14="http://schemas.microsoft.com/office/powerpoint/2010/main" val="796802842"/>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1" y="1844824"/>
            <a:ext cx="8135938" cy="4093428"/>
          </a:xfrm>
          <a:prstGeom prst="rect">
            <a:avLst/>
          </a:prstGeom>
        </p:spPr>
        <p:txBody>
          <a:bodyPr wrap="square">
            <a:spAutoFit/>
          </a:bodyPr>
          <a:lstStyle/>
          <a:p>
            <a:pPr algn="ctr"/>
            <a:r>
              <a:rPr lang="pl-PL" sz="2000" dirty="0" err="1">
                <a:solidFill>
                  <a:schemeClr val="accent2">
                    <a:lumMod val="75000"/>
                  </a:schemeClr>
                </a:solidFill>
              </a:rPr>
              <a:t>Initial</a:t>
            </a:r>
            <a:r>
              <a:rPr lang="pl-PL" sz="2000" dirty="0">
                <a:solidFill>
                  <a:schemeClr val="accent2">
                    <a:lumMod val="75000"/>
                  </a:schemeClr>
                </a:solidFill>
              </a:rPr>
              <a:t> contact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The phase corresponds to the contact of the foot with the ground, starting the next walking cycle. In a healthy person, this phase begins with placing the lateral part of the heel on the ground. It is also the beginning of the two-support phase in the analysis of the gait cycle of the opposite limb.</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In the case of gait disturbances, the onset of foot contact with the ground may not be from the heel but from placing the whole foot or toes. These disorders may result, for example, from spasticity of the plantar flexor muscles of the foot, reduced mobility in the ankle or factors causing the foot to drop during the swing phase.</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3DD10F56-5E22-4594-930D-C6A508315750}"/>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291039099"/>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628800"/>
            <a:ext cx="8135938" cy="4093428"/>
          </a:xfrm>
          <a:prstGeom prst="rect">
            <a:avLst/>
          </a:prstGeom>
        </p:spPr>
        <p:txBody>
          <a:bodyPr wrap="square">
            <a:spAutoFit/>
          </a:bodyPr>
          <a:lstStyle/>
          <a:p>
            <a:pPr algn="ctr"/>
            <a:r>
              <a:rPr lang="pl-PL" sz="2000" dirty="0" err="1">
                <a:solidFill>
                  <a:schemeClr val="accent2">
                    <a:lumMod val="75000"/>
                  </a:schemeClr>
                </a:solidFill>
              </a:rPr>
              <a:t>Loading</a:t>
            </a:r>
            <a:r>
              <a:rPr lang="pl-PL" sz="2000" dirty="0">
                <a:solidFill>
                  <a:schemeClr val="accent2">
                    <a:lumMod val="75000"/>
                  </a:schemeClr>
                </a:solidFill>
              </a:rPr>
              <a:t> </a:t>
            </a:r>
            <a:r>
              <a:rPr lang="pl-PL" sz="2000" dirty="0" err="1">
                <a:solidFill>
                  <a:schemeClr val="accent2">
                    <a:lumMod val="75000"/>
                  </a:schemeClr>
                </a:solidFill>
              </a:rPr>
              <a:t>response</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In this phase, the body weight is quickly transferred to the limb. The adoption of body weight is associated with the cushioning of this force by flattening the foot. This phase lasts until the opposite limb loses contact with the ground. Most muscles work in an eccentric way, i.e. they generate strength while increasing length. This is to partially slow down movement, maintain body weight on the limb, but also to ensure uninterrupted movement of the body forward. </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Pathological gait in this phase may be associated with improper, eccentric muscle work or improper foot work, which instead of smooth movement flaps quickly to the ground.</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1E4FB852-2AA9-4FBB-86CE-53E801AEDC6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380848902"/>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628800"/>
            <a:ext cx="8135938" cy="4093428"/>
          </a:xfrm>
          <a:prstGeom prst="rect">
            <a:avLst/>
          </a:prstGeom>
        </p:spPr>
        <p:txBody>
          <a:bodyPr wrap="square">
            <a:spAutoFit/>
          </a:bodyPr>
          <a:lstStyle/>
          <a:p>
            <a:pPr algn="ctr"/>
            <a:r>
              <a:rPr lang="pl-PL" sz="2000" dirty="0" err="1">
                <a:solidFill>
                  <a:schemeClr val="accent2">
                    <a:lumMod val="75000"/>
                  </a:schemeClr>
                </a:solidFill>
              </a:rPr>
              <a:t>Midstance</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This is the first phase in the single support phase of gait. The whole foot adheres to the ground with its entire surface, supporting the weight of the entire body moving forward, and in this phase being exactly above it. An important element of this phase is keeping the limb linearity. </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The most common deviations from the norm that can be seen in this phase are the lack of linearity of the limb, knee hyperextension or pelvis falling to the opposite side (Trendelenburg symptom), which indicates the failure of the gluteal muscles of the limb in support.</a:t>
            </a:r>
            <a:endParaRPr lang="pl-PL" sz="2000" b="0" dirty="0">
              <a:solidFill>
                <a:schemeClr val="accent2">
                  <a:lumMod val="75000"/>
                </a:schemeClr>
              </a:solidFill>
            </a:endParaRPr>
          </a:p>
          <a:p>
            <a:pPr algn="just"/>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232A3B4A-E2A8-4048-85E3-18EFB38EEB94}"/>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959966152"/>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3170099"/>
          </a:xfrm>
          <a:prstGeom prst="rect">
            <a:avLst/>
          </a:prstGeom>
        </p:spPr>
        <p:txBody>
          <a:bodyPr wrap="square">
            <a:spAutoFit/>
          </a:bodyPr>
          <a:lstStyle/>
          <a:p>
            <a:pPr algn="ctr"/>
            <a:r>
              <a:rPr lang="pl-PL" sz="2000" dirty="0">
                <a:solidFill>
                  <a:schemeClr val="accent2">
                    <a:lumMod val="75000"/>
                  </a:schemeClr>
                </a:solidFill>
              </a:rPr>
              <a:t>Terminal stance</a:t>
            </a:r>
          </a:p>
          <a:p>
            <a:pPr algn="just"/>
            <a:endParaRPr lang="pl-PL" sz="2000" b="0" dirty="0">
              <a:solidFill>
                <a:schemeClr val="accent2">
                  <a:lumMod val="75000"/>
                </a:schemeClr>
              </a:solidFill>
            </a:endParaRPr>
          </a:p>
          <a:p>
            <a:pPr algn="just"/>
            <a:r>
              <a:rPr lang="en-GB" sz="2000" b="0" dirty="0">
                <a:solidFill>
                  <a:schemeClr val="accent2">
                    <a:lumMod val="75000"/>
                  </a:schemeClr>
                </a:solidFill>
              </a:rPr>
              <a:t>There is further movement of the body forward over the lower limb. Body weight begins to be maintained by forefoot. The task of this phase is to bring the </a:t>
            </a:r>
            <a:r>
              <a:rPr lang="en-GB" sz="2000" b="0" dirty="0" err="1">
                <a:solidFill>
                  <a:schemeClr val="accent2">
                    <a:lumMod val="75000"/>
                  </a:schemeClr>
                </a:solidFill>
              </a:rPr>
              <a:t>center</a:t>
            </a:r>
            <a:r>
              <a:rPr lang="en-GB" sz="2000" b="0" dirty="0">
                <a:solidFill>
                  <a:schemeClr val="accent2">
                    <a:lumMod val="75000"/>
                  </a:schemeClr>
                </a:solidFill>
              </a:rPr>
              <a:t> of gravity of the body out of the support plane. This phase ends when the opposite limb is placed on the ground. Proper mobility in the hip and metatarsophalangeal joints is necessary for the proper implementation of this phase. The lack of proper mobility in these joints is associated with deviations from the norm at this stage of gait. </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727ADAF-D877-40D0-A51C-5DD24D72792A}"/>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974833829"/>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2862322"/>
          </a:xfrm>
          <a:prstGeom prst="rect">
            <a:avLst/>
          </a:prstGeom>
        </p:spPr>
        <p:txBody>
          <a:bodyPr wrap="square">
            <a:spAutoFit/>
          </a:bodyPr>
          <a:lstStyle/>
          <a:p>
            <a:pPr algn="ctr"/>
            <a:r>
              <a:rPr lang="pl-PL" sz="2000" dirty="0" err="1">
                <a:solidFill>
                  <a:schemeClr val="accent2">
                    <a:lumMod val="75000"/>
                  </a:schemeClr>
                </a:solidFill>
              </a:rPr>
              <a:t>Preswing</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This is the finishing phase of the support of the analysed limb. This limb is quickly unloaded by transferring the body weight to the opposite limb. This is preparation for the swing phase, while also constituting the second period of the two-support phase. </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The most common problem is the improper, incomplete transfer of body weight to the opposite limb. </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E325ACA-0523-4AE8-915B-F7D14D8DB9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4052792797"/>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2554545"/>
          </a:xfrm>
          <a:prstGeom prst="rect">
            <a:avLst/>
          </a:prstGeom>
        </p:spPr>
        <p:txBody>
          <a:bodyPr wrap="square">
            <a:spAutoFit/>
          </a:bodyPr>
          <a:lstStyle/>
          <a:p>
            <a:pPr algn="ctr"/>
            <a:r>
              <a:rPr lang="pl-PL" sz="2000" dirty="0" err="1">
                <a:solidFill>
                  <a:schemeClr val="accent2">
                    <a:lumMod val="75000"/>
                  </a:schemeClr>
                </a:solidFill>
              </a:rPr>
              <a:t>Initial</a:t>
            </a:r>
            <a:r>
              <a:rPr lang="pl-PL" sz="2000" dirty="0">
                <a:solidFill>
                  <a:schemeClr val="accent2">
                    <a:lumMod val="75000"/>
                  </a:schemeClr>
                </a:solidFill>
              </a:rPr>
              <a:t> swing</a:t>
            </a:r>
          </a:p>
          <a:p>
            <a:pPr algn="just"/>
            <a:endParaRPr lang="pl-PL" sz="2000" b="0" dirty="0">
              <a:solidFill>
                <a:schemeClr val="accent2">
                  <a:lumMod val="75000"/>
                </a:schemeClr>
              </a:solidFill>
            </a:endParaRPr>
          </a:p>
          <a:p>
            <a:pPr algn="just"/>
            <a:r>
              <a:rPr lang="en-GB" sz="2000" b="0" dirty="0">
                <a:solidFill>
                  <a:schemeClr val="accent2">
                    <a:lumMod val="75000"/>
                  </a:schemeClr>
                </a:solidFill>
              </a:rPr>
              <a:t>This is the first phase of the swing phase. The foot is raised above the ground and the thigh begins to move forward. </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The most common problems noticeable in this phase are insufficient functional shortening of the limb or the lack of active dorsiflexion of the foot. </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762FF6FF-BB54-419C-BF6B-8F97625F0AE8}"/>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002881718"/>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2862322"/>
          </a:xfrm>
          <a:prstGeom prst="rect">
            <a:avLst/>
          </a:prstGeom>
        </p:spPr>
        <p:txBody>
          <a:bodyPr wrap="square">
            <a:spAutoFit/>
          </a:bodyPr>
          <a:lstStyle/>
          <a:p>
            <a:pPr algn="ctr"/>
            <a:r>
              <a:rPr lang="pl-PL" sz="2000" dirty="0" err="1">
                <a:solidFill>
                  <a:schemeClr val="accent2">
                    <a:lumMod val="75000"/>
                  </a:schemeClr>
                </a:solidFill>
              </a:rPr>
              <a:t>Midswing</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During this phase, the thigh continues to move forward. The extension movement in the knee joint also begins. The foot is kept in a neutral position.</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Problems appearing in this phase are the same as in the Initial swing phase: insufficient functional shortening of the limb or the lack of active dorsiflexion of the foot.</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68E860FE-70A3-4BF9-86AE-3DC513DADAEC}"/>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470407735"/>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4093428"/>
          </a:xfrm>
          <a:prstGeom prst="rect">
            <a:avLst/>
          </a:prstGeom>
        </p:spPr>
        <p:txBody>
          <a:bodyPr wrap="square">
            <a:spAutoFit/>
          </a:bodyPr>
          <a:lstStyle/>
          <a:p>
            <a:pPr algn="ctr"/>
            <a:r>
              <a:rPr lang="pl-PL" sz="2000" dirty="0">
                <a:solidFill>
                  <a:schemeClr val="accent2">
                    <a:lumMod val="75000"/>
                  </a:schemeClr>
                </a:solidFill>
              </a:rPr>
              <a:t>Terminal swing</a:t>
            </a:r>
          </a:p>
          <a:p>
            <a:pPr algn="just"/>
            <a:endParaRPr lang="pl-PL" sz="2000" b="0" dirty="0">
              <a:solidFill>
                <a:schemeClr val="accent2">
                  <a:lumMod val="75000"/>
                </a:schemeClr>
              </a:solidFill>
            </a:endParaRPr>
          </a:p>
          <a:p>
            <a:pPr algn="just"/>
            <a:r>
              <a:rPr lang="en-GB" sz="2000" b="0" dirty="0">
                <a:solidFill>
                  <a:schemeClr val="accent2">
                    <a:lumMod val="75000"/>
                  </a:schemeClr>
                </a:solidFill>
              </a:rPr>
              <a:t>It begins when the tibia crosses a vertical line. The work of the limb is to slow down momentum of the lower leg and prepare the limb for subsequent contact with the ground. There is extension of the limb in the knee joint. The muscles work in an eccentric manner when braking. </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en-GB" sz="2000" b="0" dirty="0">
                <a:solidFill>
                  <a:schemeClr val="accent2">
                    <a:lumMod val="75000"/>
                  </a:schemeClr>
                </a:solidFill>
              </a:rPr>
              <a:t>The most common problem occurring in this phase is improper, eccentric muscle work. This results in a lack of control over the extension movement in the knee joint (improper braking of this movement), which in turn causes the lower leg to be thrown forward at too high a speed.</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03C2E7ED-2014-4E93-A2A9-F20CE5279A24}"/>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OCCURRING IN INDIVIDUAL STAGES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832596110"/>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PHYSIOLOGICAL EXAGGERATIONS IN NORMAL GAIT</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459504"/>
            <a:ext cx="8135938" cy="1938992"/>
          </a:xfrm>
          <a:prstGeom prst="rect">
            <a:avLst/>
          </a:prstGeom>
        </p:spPr>
        <p:txBody>
          <a:bodyPr wrap="square">
            <a:spAutoFit/>
          </a:bodyPr>
          <a:lstStyle/>
          <a:p>
            <a:pPr algn="ctr"/>
            <a:r>
              <a:rPr lang="en-GB" sz="2000" dirty="0">
                <a:solidFill>
                  <a:schemeClr val="accent2">
                    <a:lumMod val="75000"/>
                  </a:schemeClr>
                </a:solidFill>
              </a:rPr>
              <a:t>Swaying walk</a:t>
            </a:r>
            <a:endParaRPr lang="pl-PL" sz="2000" dirty="0">
              <a:solidFill>
                <a:schemeClr val="accent2">
                  <a:lumMod val="75000"/>
                </a:schemeClr>
              </a:solidFill>
            </a:endParaRPr>
          </a:p>
          <a:p>
            <a:endParaRPr lang="pl-PL" sz="2000" b="0" dirty="0">
              <a:solidFill>
                <a:srgbClr val="FF0000"/>
              </a:solidFill>
            </a:endParaRPr>
          </a:p>
          <a:p>
            <a:r>
              <a:rPr lang="en-GB" sz="2000" b="0" dirty="0">
                <a:solidFill>
                  <a:schemeClr val="accent2">
                    <a:lumMod val="75000"/>
                  </a:schemeClr>
                </a:solidFill>
              </a:rPr>
              <a:t>Usually occurs in women, it is characterized by increased pelvic lift and lower movement in the frontal plane, as well as tilting the pelvis on the side of the lap with a simultaneous greater lowering of the shoulder on the side of the support.</a:t>
            </a:r>
            <a:endParaRPr lang="pl-PL" sz="2000" b="0" dirty="0">
              <a:solidFill>
                <a:schemeClr val="accent2">
                  <a:lumMod val="75000"/>
                </a:schemeClr>
              </a:solidFill>
            </a:endParaRPr>
          </a:p>
        </p:txBody>
      </p:sp>
    </p:spTree>
    <p:extLst>
      <p:ext uri="{BB962C8B-B14F-4D97-AF65-F5344CB8AC3E}">
        <p14:creationId xmlns:p14="http://schemas.microsoft.com/office/powerpoint/2010/main" val="1709711859"/>
      </p:ext>
    </p:extLst>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86122622"/>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67349"/>
            <a:ext cx="8135938" cy="3477875"/>
          </a:xfrm>
          <a:prstGeom prst="rect">
            <a:avLst/>
          </a:prstGeom>
        </p:spPr>
        <p:txBody>
          <a:bodyPr wrap="square">
            <a:spAutoFit/>
          </a:bodyPr>
          <a:lstStyle/>
          <a:p>
            <a:pPr algn="ctr"/>
            <a:r>
              <a:rPr lang="pl-PL" sz="2000" dirty="0">
                <a:solidFill>
                  <a:schemeClr val="accent2">
                    <a:lumMod val="75000"/>
                  </a:schemeClr>
                </a:solidFill>
              </a:rPr>
              <a:t>Time-</a:t>
            </a:r>
            <a:r>
              <a:rPr lang="pl-PL" sz="2000" dirty="0" err="1">
                <a:solidFill>
                  <a:schemeClr val="accent2">
                    <a:lumMod val="75000"/>
                  </a:schemeClr>
                </a:solidFill>
              </a:rPr>
              <a:t>space</a:t>
            </a:r>
            <a:r>
              <a:rPr lang="pl-PL" sz="2000" dirty="0">
                <a:solidFill>
                  <a:schemeClr val="accent2">
                    <a:lumMod val="75000"/>
                  </a:schemeClr>
                </a:solidFill>
              </a:rPr>
              <a:t> </a:t>
            </a:r>
            <a:r>
              <a:rPr lang="pl-PL" sz="2000" dirty="0" err="1">
                <a:solidFill>
                  <a:schemeClr val="accent2">
                    <a:lumMod val="75000"/>
                  </a:schemeClr>
                </a:solidFill>
              </a:rPr>
              <a:t>parameters</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Pathological gait is most often associated with changes in the value of time-space parameters. Usually the stride length is shortened. The cadence is also changing. Both of these changes affect the gait speed, which usually decreases. </a:t>
            </a:r>
            <a:endParaRPr lang="pl-PL" sz="2000" b="0" dirty="0">
              <a:solidFill>
                <a:schemeClr val="accent2">
                  <a:lumMod val="75000"/>
                </a:schemeClr>
              </a:solidFill>
            </a:endParaRPr>
          </a:p>
          <a:p>
            <a:pPr algn="just"/>
            <a:r>
              <a:rPr lang="en-GB" sz="2000" b="0" dirty="0">
                <a:solidFill>
                  <a:schemeClr val="accent2">
                    <a:lumMod val="75000"/>
                  </a:schemeClr>
                </a:solidFill>
              </a:rPr>
              <a:t>The determination of changes in the value of the time-space values of gait is usually made by comparing it to the average values. For normal walking, the walking speed of healthy people varies between 4 - 6 km/h. The frequency of steps at this speed is usually in the range of 90 - 120 steps per minute, while the length of the steps 70 - 82 cm</a:t>
            </a:r>
            <a:r>
              <a:rPr lang="pl-PL" sz="2000" b="0" dirty="0">
                <a:solidFill>
                  <a:schemeClr val="accent2">
                    <a:lumMod val="75000"/>
                  </a:schemeClr>
                </a:solidFill>
              </a:rPr>
              <a:t>.</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4208147984"/>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1631216"/>
          </a:xfrm>
          <a:prstGeom prst="rect">
            <a:avLst/>
          </a:prstGeom>
        </p:spPr>
        <p:txBody>
          <a:bodyPr wrap="square">
            <a:spAutoFit/>
          </a:bodyPr>
          <a:lstStyle/>
          <a:p>
            <a:pPr algn="ctr"/>
            <a:r>
              <a:rPr lang="pl-PL" sz="2000" dirty="0">
                <a:solidFill>
                  <a:schemeClr val="accent2">
                    <a:lumMod val="75000"/>
                  </a:schemeClr>
                </a:solidFill>
              </a:rPr>
              <a:t>Time-</a:t>
            </a:r>
            <a:r>
              <a:rPr lang="pl-PL" sz="2000" dirty="0" err="1">
                <a:solidFill>
                  <a:schemeClr val="accent2">
                    <a:lumMod val="75000"/>
                  </a:schemeClr>
                </a:solidFill>
              </a:rPr>
              <a:t>space</a:t>
            </a:r>
            <a:r>
              <a:rPr lang="pl-PL" sz="2000" dirty="0">
                <a:solidFill>
                  <a:schemeClr val="accent2">
                    <a:lumMod val="75000"/>
                  </a:schemeClr>
                </a:solidFill>
              </a:rPr>
              <a:t> </a:t>
            </a:r>
            <a:r>
              <a:rPr lang="pl-PL" sz="2000" dirty="0" err="1">
                <a:solidFill>
                  <a:schemeClr val="accent2">
                    <a:lumMod val="75000"/>
                  </a:schemeClr>
                </a:solidFill>
              </a:rPr>
              <a:t>parameters</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n-GB" sz="2000" b="0" dirty="0">
                <a:solidFill>
                  <a:schemeClr val="accent2">
                    <a:lumMod val="75000"/>
                  </a:schemeClr>
                </a:solidFill>
              </a:rPr>
              <a:t>The analysis of gait speed change should also be enriched by reference of the measured value to the theoretical value obtained from the formula for comfort speed. </a:t>
            </a:r>
            <a:endParaRPr lang="pl-PL" sz="2000" b="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2" name="Prostokąt 1">
                <a:extLst>
                  <a:ext uri="{FF2B5EF4-FFF2-40B4-BE49-F238E27FC236}">
                    <a16:creationId xmlns:a16="http://schemas.microsoft.com/office/drawing/2014/main" id="{5847B9B9-50C9-4FC3-B319-531E18168A65}"/>
                  </a:ext>
                </a:extLst>
              </p:cNvPr>
              <p:cNvSpPr/>
              <p:nvPr/>
            </p:nvSpPr>
            <p:spPr>
              <a:xfrm>
                <a:off x="3475065" y="3172401"/>
                <a:ext cx="1976880"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3200" i="1" smtClean="0">
                              <a:solidFill>
                                <a:schemeClr val="tx1"/>
                              </a:solidFill>
                              <a:latin typeface="Cambria Math" panose="02040503050406030204" pitchFamily="18" charset="0"/>
                            </a:rPr>
                          </m:ctrlPr>
                        </m:sSubPr>
                        <m:e>
                          <m:r>
                            <a:rPr lang="pl-PL" sz="3200" i="1">
                              <a:solidFill>
                                <a:schemeClr val="tx1"/>
                              </a:solidFill>
                              <a:latin typeface="Cambria Math" panose="02040503050406030204" pitchFamily="18" charset="0"/>
                            </a:rPr>
                            <m:t>𝑉</m:t>
                          </m:r>
                        </m:e>
                        <m:sub>
                          <m:r>
                            <a:rPr lang="pl-PL" sz="3200" i="1">
                              <a:solidFill>
                                <a:schemeClr val="tx1"/>
                              </a:solidFill>
                              <a:latin typeface="Cambria Math" panose="02040503050406030204" pitchFamily="18" charset="0"/>
                            </a:rPr>
                            <m:t>𝑐</m:t>
                          </m:r>
                        </m:sub>
                      </m:sSub>
                      <m:r>
                        <a:rPr lang="pl-PL" sz="3200" i="0">
                          <a:solidFill>
                            <a:schemeClr val="tx1"/>
                          </a:solidFill>
                          <a:latin typeface="Cambria Math" panose="02040503050406030204" pitchFamily="18" charset="0"/>
                        </a:rPr>
                        <m:t>=</m:t>
                      </m:r>
                      <m:r>
                        <a:rPr lang="pl-PL" sz="3200" i="1">
                          <a:solidFill>
                            <a:schemeClr val="tx1"/>
                          </a:solidFill>
                          <a:latin typeface="Cambria Math" panose="02040503050406030204" pitchFamily="18" charset="0"/>
                        </a:rPr>
                        <m:t>𝑎</m:t>
                      </m:r>
                      <m:rad>
                        <m:radPr>
                          <m:degHide m:val="on"/>
                          <m:ctrlPr>
                            <a:rPr lang="pl-PL" sz="3200" i="1">
                              <a:solidFill>
                                <a:schemeClr val="tx1"/>
                              </a:solidFill>
                              <a:latin typeface="Cambria Math" panose="02040503050406030204" pitchFamily="18" charset="0"/>
                            </a:rPr>
                          </m:ctrlPr>
                        </m:radPr>
                        <m:deg/>
                        <m:e>
                          <m:r>
                            <a:rPr lang="pl-PL" sz="3200" i="1">
                              <a:solidFill>
                                <a:schemeClr val="tx1"/>
                              </a:solidFill>
                              <a:latin typeface="Cambria Math" panose="02040503050406030204" pitchFamily="18" charset="0"/>
                            </a:rPr>
                            <m:t>𝑔𝑙</m:t>
                          </m:r>
                        </m:e>
                      </m:rad>
                    </m:oMath>
                  </m:oMathPara>
                </a14:m>
                <a:endParaRPr lang="pl-PL" sz="3200" dirty="0">
                  <a:solidFill>
                    <a:schemeClr val="tx1"/>
                  </a:solidFill>
                </a:endParaRPr>
              </a:p>
            </p:txBody>
          </p:sp>
        </mc:Choice>
        <mc:Fallback xmlns="">
          <p:sp>
            <p:nvSpPr>
              <p:cNvPr id="2" name="Prostokąt 1">
                <a:extLst>
                  <a:ext uri="{FF2B5EF4-FFF2-40B4-BE49-F238E27FC236}">
                    <a16:creationId xmlns:a16="http://schemas.microsoft.com/office/drawing/2014/main" id="{5847B9B9-50C9-4FC3-B319-531E18168A65}"/>
                  </a:ext>
                </a:extLst>
              </p:cNvPr>
              <p:cNvSpPr>
                <a:spLocks noRot="1" noChangeAspect="1" noMove="1" noResize="1" noEditPoints="1" noAdjustHandles="1" noChangeArrowheads="1" noChangeShapeType="1" noTextEdit="1"/>
              </p:cNvSpPr>
              <p:nvPr/>
            </p:nvSpPr>
            <p:spPr>
              <a:xfrm>
                <a:off x="3475065" y="3172401"/>
                <a:ext cx="1976880" cy="688715"/>
              </a:xfrm>
              <a:prstGeom prst="rect">
                <a:avLst/>
              </a:prstGeom>
              <a:blipFill>
                <a:blip r:embed="rId3"/>
                <a:stretch>
                  <a:fillRect/>
                </a:stretch>
              </a:blipFill>
            </p:spPr>
            <p:txBody>
              <a:bodyPr/>
              <a:lstStyle/>
              <a:p>
                <a:r>
                  <a:rPr lang="pl-PL">
                    <a:noFill/>
                  </a:rPr>
                  <a:t> </a:t>
                </a:r>
              </a:p>
            </p:txBody>
          </p:sp>
        </mc:Fallback>
      </mc:AlternateContent>
      <p:sp>
        <p:nvSpPr>
          <p:cNvPr id="12" name="Prostokąt 11">
            <a:extLst>
              <a:ext uri="{FF2B5EF4-FFF2-40B4-BE49-F238E27FC236}">
                <a16:creationId xmlns:a16="http://schemas.microsoft.com/office/drawing/2014/main" id="{26AB028D-7E1C-494F-A92F-F2AA90D69A65}"/>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sp>
        <p:nvSpPr>
          <p:cNvPr id="3" name="Rectangle 1">
            <a:extLst>
              <a:ext uri="{FF2B5EF4-FFF2-40B4-BE49-F238E27FC236}">
                <a16:creationId xmlns:a16="http://schemas.microsoft.com/office/drawing/2014/main" id="{2378AE15-6760-479D-A272-1A8DD5DFDD84}"/>
              </a:ext>
            </a:extLst>
          </p:cNvPr>
          <p:cNvSpPr>
            <a:spLocks noChangeArrowheads="1"/>
          </p:cNvSpPr>
          <p:nvPr/>
        </p:nvSpPr>
        <p:spPr bwMode="auto">
          <a:xfrm>
            <a:off x="147860" y="3988009"/>
            <a:ext cx="89741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where:</a:t>
            </a:r>
            <a:endParaRPr lang="pl-PL" altLang="pl-PL" sz="2000" b="0" dirty="0">
              <a:solidFill>
                <a:schemeClr val="accent2">
                  <a:lumMod val="7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g – gravity constant (9,81 m/s2)</a:t>
            </a:r>
            <a:endParaRPr lang="pl-PL" altLang="pl-PL" sz="2000" b="0" dirty="0">
              <a:solidFill>
                <a:schemeClr val="accent2">
                  <a:lumMod val="7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l – length of limb,</a:t>
            </a:r>
            <a:endParaRPr lang="pl-PL" altLang="pl-PL" sz="2000" b="0" dirty="0">
              <a:solidFill>
                <a:schemeClr val="accent2">
                  <a:lumMod val="7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a – proportionality factor.</a:t>
            </a:r>
          </a:p>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The coefficient a, according to literature reports is 0.4 according to [5] or 0,42 </a:t>
            </a:r>
          </a:p>
        </p:txBody>
      </p:sp>
    </p:spTree>
    <p:extLst>
      <p:ext uri="{BB962C8B-B14F-4D97-AF65-F5344CB8AC3E}">
        <p14:creationId xmlns:p14="http://schemas.microsoft.com/office/powerpoint/2010/main" val="913141553"/>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772816"/>
            <a:ext cx="8135938" cy="1015663"/>
          </a:xfrm>
          <a:prstGeom prst="rect">
            <a:avLst/>
          </a:prstGeom>
        </p:spPr>
        <p:txBody>
          <a:bodyPr wrap="square">
            <a:spAutoFit/>
          </a:bodyPr>
          <a:lstStyle/>
          <a:p>
            <a:pPr algn="just"/>
            <a:r>
              <a:rPr lang="en-GB" sz="2000" b="0" dirty="0">
                <a:solidFill>
                  <a:schemeClr val="accent2">
                    <a:lumMod val="75000"/>
                  </a:schemeClr>
                </a:solidFill>
              </a:rPr>
              <a:t>The following graphs show the values of walking speed, cadence and stride length obtained for a person after a stroke. Results based on own research.</a:t>
            </a:r>
            <a:endParaRPr lang="pl-PL" sz="2000" b="0" dirty="0">
              <a:solidFill>
                <a:schemeClr val="accent2">
                  <a:lumMod val="75000"/>
                </a:schemeClr>
              </a:solidFill>
            </a:endParaRPr>
          </a:p>
        </p:txBody>
      </p:sp>
      <p:sp>
        <p:nvSpPr>
          <p:cNvPr id="13" name="Prostokąt 12">
            <a:extLst>
              <a:ext uri="{FF2B5EF4-FFF2-40B4-BE49-F238E27FC236}">
                <a16:creationId xmlns:a16="http://schemas.microsoft.com/office/drawing/2014/main" id="{A93F48FC-9807-4BFA-8163-0BB07D405F26}"/>
              </a:ext>
            </a:extLst>
          </p:cNvPr>
          <p:cNvSpPr/>
          <p:nvPr/>
        </p:nvSpPr>
        <p:spPr>
          <a:xfrm>
            <a:off x="323528" y="5457418"/>
            <a:ext cx="8640960" cy="707886"/>
          </a:xfrm>
          <a:prstGeom prst="rect">
            <a:avLst/>
          </a:prstGeom>
        </p:spPr>
        <p:txBody>
          <a:bodyPr wrap="square">
            <a:spAutoFit/>
          </a:bodyPr>
          <a:lstStyle/>
          <a:p>
            <a:pPr algn="ctr"/>
            <a:r>
              <a:rPr lang="pl-PL" sz="2000" b="0" dirty="0">
                <a:solidFill>
                  <a:schemeClr val="accent2">
                    <a:lumMod val="75000"/>
                  </a:schemeClr>
                </a:solidFill>
              </a:rPr>
              <a:t>The </a:t>
            </a:r>
            <a:r>
              <a:rPr lang="pl-PL" sz="2000" b="0" dirty="0" err="1">
                <a:solidFill>
                  <a:schemeClr val="accent2">
                    <a:lumMod val="75000"/>
                  </a:schemeClr>
                </a:solidFill>
              </a:rPr>
              <a:t>gait</a:t>
            </a:r>
            <a:r>
              <a:rPr lang="pl-PL" sz="2000" b="0" dirty="0">
                <a:solidFill>
                  <a:schemeClr val="accent2">
                    <a:lumMod val="75000"/>
                  </a:schemeClr>
                </a:solidFill>
              </a:rPr>
              <a:t> </a:t>
            </a:r>
            <a:r>
              <a:rPr lang="pl-PL" sz="2000" b="0" dirty="0" err="1">
                <a:solidFill>
                  <a:schemeClr val="accent2">
                    <a:lumMod val="75000"/>
                  </a:schemeClr>
                </a:solidFill>
              </a:rPr>
              <a:t>speed</a:t>
            </a:r>
            <a:r>
              <a:rPr lang="pl-PL" sz="2000" b="0" dirty="0">
                <a:solidFill>
                  <a:schemeClr val="accent2">
                    <a:lumMod val="75000"/>
                  </a:schemeClr>
                </a:solidFill>
              </a:rPr>
              <a:t> </a:t>
            </a:r>
            <a:r>
              <a:rPr lang="pl-PL" sz="2000" b="0" dirty="0" err="1">
                <a:solidFill>
                  <a:schemeClr val="accent2">
                    <a:lumMod val="75000"/>
                  </a:schemeClr>
                </a:solidFill>
              </a:rPr>
              <a:t>determined</a:t>
            </a:r>
            <a:r>
              <a:rPr lang="pl-PL" sz="2000" b="0" dirty="0">
                <a:solidFill>
                  <a:schemeClr val="accent2">
                    <a:lumMod val="75000"/>
                  </a:schemeClr>
                </a:solidFill>
              </a:rPr>
              <a:t> </a:t>
            </a:r>
            <a:r>
              <a:rPr lang="pl-PL" sz="2000" b="0" dirty="0" err="1">
                <a:solidFill>
                  <a:schemeClr val="accent2">
                    <a:lumMod val="75000"/>
                  </a:schemeClr>
                </a:solidFill>
              </a:rPr>
              <a:t>before</a:t>
            </a:r>
            <a:r>
              <a:rPr lang="pl-PL" sz="2000" b="0" dirty="0">
                <a:solidFill>
                  <a:schemeClr val="accent2">
                    <a:lumMod val="75000"/>
                  </a:schemeClr>
                </a:solidFill>
              </a:rPr>
              <a:t> the </a:t>
            </a:r>
            <a:r>
              <a:rPr lang="pl-PL" sz="2000" b="0" dirty="0" err="1">
                <a:solidFill>
                  <a:schemeClr val="accent2">
                    <a:lumMod val="75000"/>
                  </a:schemeClr>
                </a:solidFill>
              </a:rPr>
              <a:t>beginning</a:t>
            </a:r>
            <a:r>
              <a:rPr lang="pl-PL" sz="2000" b="0" dirty="0">
                <a:solidFill>
                  <a:schemeClr val="accent2">
                    <a:lumMod val="75000"/>
                  </a:schemeClr>
                </a:solidFill>
              </a:rPr>
              <a:t> (test 1) and </a:t>
            </a:r>
            <a:r>
              <a:rPr lang="pl-PL" sz="2000" b="0" dirty="0" err="1">
                <a:solidFill>
                  <a:schemeClr val="accent2">
                    <a:lumMod val="75000"/>
                  </a:schemeClr>
                </a:solidFill>
              </a:rPr>
              <a:t>after</a:t>
            </a:r>
            <a:r>
              <a:rPr lang="pl-PL" sz="2000" b="0" dirty="0">
                <a:solidFill>
                  <a:schemeClr val="accent2">
                    <a:lumMod val="75000"/>
                  </a:schemeClr>
                </a:solidFill>
              </a:rPr>
              <a:t> the end (test 2) of </a:t>
            </a:r>
            <a:r>
              <a:rPr lang="pl-PL" sz="2000" b="0" dirty="0" err="1">
                <a:solidFill>
                  <a:schemeClr val="accent2">
                    <a:lumMod val="75000"/>
                  </a:schemeClr>
                </a:solidFill>
              </a:rPr>
              <a:t>rehabilitation</a:t>
            </a:r>
            <a:r>
              <a:rPr lang="pl-PL" sz="2000" b="0" dirty="0">
                <a:solidFill>
                  <a:schemeClr val="accent2">
                    <a:lumMod val="75000"/>
                  </a:schemeClr>
                </a:solidFill>
              </a:rPr>
              <a:t> </a:t>
            </a:r>
          </a:p>
        </p:txBody>
      </p:sp>
      <p:sp>
        <p:nvSpPr>
          <p:cNvPr id="14" name="Prostokąt 13">
            <a:extLst>
              <a:ext uri="{FF2B5EF4-FFF2-40B4-BE49-F238E27FC236}">
                <a16:creationId xmlns:a16="http://schemas.microsoft.com/office/drawing/2014/main" id="{97D7CA76-6E78-4995-A4CC-34C0A42ED23D}"/>
              </a:ext>
            </a:extLst>
          </p:cNvPr>
          <p:cNvSpPr/>
          <p:nvPr/>
        </p:nvSpPr>
        <p:spPr>
          <a:xfrm>
            <a:off x="504030" y="1484784"/>
            <a:ext cx="8135938" cy="400110"/>
          </a:xfrm>
          <a:prstGeom prst="rect">
            <a:avLst/>
          </a:prstGeom>
        </p:spPr>
        <p:txBody>
          <a:bodyPr wrap="square">
            <a:spAutoFit/>
          </a:bodyPr>
          <a:lstStyle/>
          <a:p>
            <a:pPr algn="ctr"/>
            <a:r>
              <a:rPr lang="pl-PL" sz="2000" dirty="0">
                <a:solidFill>
                  <a:schemeClr val="accent2">
                    <a:lumMod val="75000"/>
                  </a:schemeClr>
                </a:solidFill>
              </a:rPr>
              <a:t>Time-</a:t>
            </a:r>
            <a:r>
              <a:rPr lang="pl-PL" sz="2000" dirty="0" err="1">
                <a:solidFill>
                  <a:schemeClr val="accent2">
                    <a:lumMod val="75000"/>
                  </a:schemeClr>
                </a:solidFill>
              </a:rPr>
              <a:t>space</a:t>
            </a:r>
            <a:r>
              <a:rPr lang="pl-PL" sz="2000" dirty="0">
                <a:solidFill>
                  <a:schemeClr val="accent2">
                    <a:lumMod val="75000"/>
                  </a:schemeClr>
                </a:solidFill>
              </a:rPr>
              <a:t> </a:t>
            </a:r>
            <a:r>
              <a:rPr lang="pl-PL" sz="2000" dirty="0" err="1">
                <a:solidFill>
                  <a:schemeClr val="accent2">
                    <a:lumMod val="75000"/>
                  </a:schemeClr>
                </a:solidFill>
              </a:rPr>
              <a:t>parameters</a:t>
            </a:r>
            <a:r>
              <a:rPr lang="pl-PL" sz="2000" dirty="0">
                <a:solidFill>
                  <a:schemeClr val="accent2">
                    <a:lumMod val="75000"/>
                  </a:schemeClr>
                </a:solidFill>
              </a:rPr>
              <a:t> </a:t>
            </a:r>
            <a:r>
              <a:rPr lang="pl-PL" sz="2000" dirty="0" err="1">
                <a:solidFill>
                  <a:schemeClr val="accent2">
                    <a:lumMod val="75000"/>
                  </a:schemeClr>
                </a:solidFill>
              </a:rPr>
              <a:t>after</a:t>
            </a:r>
            <a:r>
              <a:rPr lang="pl-PL" sz="2000" dirty="0">
                <a:solidFill>
                  <a:schemeClr val="accent2">
                    <a:lumMod val="75000"/>
                  </a:schemeClr>
                </a:solidFill>
              </a:rPr>
              <a:t> </a:t>
            </a:r>
            <a:r>
              <a:rPr lang="pl-PL" sz="2000" dirty="0" err="1">
                <a:solidFill>
                  <a:schemeClr val="accent2">
                    <a:lumMod val="75000"/>
                  </a:schemeClr>
                </a:solidFill>
              </a:rPr>
              <a:t>stroke</a:t>
            </a:r>
            <a:endParaRPr lang="pl-PL" sz="2000" dirty="0">
              <a:solidFill>
                <a:schemeClr val="accent2">
                  <a:lumMod val="75000"/>
                </a:schemeClr>
              </a:solidFill>
            </a:endParaRPr>
          </a:p>
        </p:txBody>
      </p:sp>
      <p:sp>
        <p:nvSpPr>
          <p:cNvPr id="15" name="Prostokąt 14">
            <a:extLst>
              <a:ext uri="{FF2B5EF4-FFF2-40B4-BE49-F238E27FC236}">
                <a16:creationId xmlns:a16="http://schemas.microsoft.com/office/drawing/2014/main" id="{D24DC024-0750-4722-99DF-C1E03D6CB7E0}"/>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pic>
        <p:nvPicPr>
          <p:cNvPr id="16" name="Obraz 15">
            <a:extLst>
              <a:ext uri="{FF2B5EF4-FFF2-40B4-BE49-F238E27FC236}">
                <a16:creationId xmlns:a16="http://schemas.microsoft.com/office/drawing/2014/main" id="{00192E39-070D-4F76-9207-98D51FFDB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771" y="2668940"/>
            <a:ext cx="3728457" cy="2572043"/>
          </a:xfrm>
          <a:prstGeom prst="rect">
            <a:avLst/>
          </a:prstGeom>
        </p:spPr>
      </p:pic>
    </p:spTree>
    <p:extLst>
      <p:ext uri="{BB962C8B-B14F-4D97-AF65-F5344CB8AC3E}">
        <p14:creationId xmlns:p14="http://schemas.microsoft.com/office/powerpoint/2010/main" val="985557419"/>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CC56D96D-20F1-49C3-ABF2-949ABB647F8B}"/>
              </a:ext>
            </a:extLst>
          </p:cNvPr>
          <p:cNvSpPr/>
          <p:nvPr/>
        </p:nvSpPr>
        <p:spPr>
          <a:xfrm>
            <a:off x="323528" y="5373216"/>
            <a:ext cx="8640960" cy="707886"/>
          </a:xfrm>
          <a:prstGeom prst="rect">
            <a:avLst/>
          </a:prstGeom>
        </p:spPr>
        <p:txBody>
          <a:bodyPr wrap="square">
            <a:spAutoFit/>
          </a:bodyPr>
          <a:lstStyle/>
          <a:p>
            <a:pPr algn="ctr"/>
            <a:r>
              <a:rPr lang="pl-PL" sz="2000" b="0" dirty="0" err="1">
                <a:solidFill>
                  <a:schemeClr val="accent2">
                    <a:lumMod val="75000"/>
                  </a:schemeClr>
                </a:solidFill>
              </a:rPr>
              <a:t>Cadence</a:t>
            </a:r>
            <a:r>
              <a:rPr lang="pl-PL" sz="2000" b="0" dirty="0">
                <a:solidFill>
                  <a:schemeClr val="accent2">
                    <a:lumMod val="75000"/>
                  </a:schemeClr>
                </a:solidFill>
              </a:rPr>
              <a:t> </a:t>
            </a:r>
            <a:r>
              <a:rPr lang="pl-PL" sz="2000" b="0" dirty="0" err="1">
                <a:solidFill>
                  <a:schemeClr val="accent2">
                    <a:lumMod val="75000"/>
                  </a:schemeClr>
                </a:solidFill>
              </a:rPr>
              <a:t>determined</a:t>
            </a:r>
            <a:r>
              <a:rPr lang="pl-PL" sz="2000" b="0" dirty="0">
                <a:solidFill>
                  <a:schemeClr val="accent2">
                    <a:lumMod val="75000"/>
                  </a:schemeClr>
                </a:solidFill>
              </a:rPr>
              <a:t> </a:t>
            </a:r>
            <a:r>
              <a:rPr lang="pl-PL" sz="2000" b="0" dirty="0" err="1">
                <a:solidFill>
                  <a:schemeClr val="accent2">
                    <a:lumMod val="75000"/>
                  </a:schemeClr>
                </a:solidFill>
              </a:rPr>
              <a:t>before</a:t>
            </a:r>
            <a:r>
              <a:rPr lang="pl-PL" sz="2000" b="0" dirty="0">
                <a:solidFill>
                  <a:schemeClr val="accent2">
                    <a:lumMod val="75000"/>
                  </a:schemeClr>
                </a:solidFill>
              </a:rPr>
              <a:t> the </a:t>
            </a:r>
            <a:r>
              <a:rPr lang="pl-PL" sz="2000" b="0" dirty="0" err="1">
                <a:solidFill>
                  <a:schemeClr val="accent2">
                    <a:lumMod val="75000"/>
                  </a:schemeClr>
                </a:solidFill>
              </a:rPr>
              <a:t>beginning</a:t>
            </a:r>
            <a:r>
              <a:rPr lang="pl-PL" sz="2000" b="0" dirty="0">
                <a:solidFill>
                  <a:schemeClr val="accent2">
                    <a:lumMod val="75000"/>
                  </a:schemeClr>
                </a:solidFill>
              </a:rPr>
              <a:t> (test 1) and </a:t>
            </a:r>
            <a:r>
              <a:rPr lang="pl-PL" sz="2000" b="0" dirty="0" err="1">
                <a:solidFill>
                  <a:schemeClr val="accent2">
                    <a:lumMod val="75000"/>
                  </a:schemeClr>
                </a:solidFill>
              </a:rPr>
              <a:t>after</a:t>
            </a:r>
            <a:r>
              <a:rPr lang="pl-PL" sz="2000" b="0" dirty="0">
                <a:solidFill>
                  <a:schemeClr val="accent2">
                    <a:lumMod val="75000"/>
                  </a:schemeClr>
                </a:solidFill>
              </a:rPr>
              <a:t> the end (test 2) of </a:t>
            </a:r>
            <a:r>
              <a:rPr lang="pl-PL" sz="2000" b="0" dirty="0" err="1">
                <a:solidFill>
                  <a:schemeClr val="accent2">
                    <a:lumMod val="75000"/>
                  </a:schemeClr>
                </a:solidFill>
              </a:rPr>
              <a:t>rehabilitation</a:t>
            </a:r>
            <a:r>
              <a:rPr lang="pl-PL" sz="2000" b="0" dirty="0">
                <a:solidFill>
                  <a:schemeClr val="accent2">
                    <a:lumMod val="75000"/>
                  </a:schemeClr>
                </a:solidFill>
              </a:rPr>
              <a:t> </a:t>
            </a:r>
          </a:p>
        </p:txBody>
      </p:sp>
      <p:sp>
        <p:nvSpPr>
          <p:cNvPr id="12" name="Prostokąt 11">
            <a:extLst>
              <a:ext uri="{FF2B5EF4-FFF2-40B4-BE49-F238E27FC236}">
                <a16:creationId xmlns:a16="http://schemas.microsoft.com/office/drawing/2014/main" id="{F101A3A5-15F4-422D-86C4-5ED738394EAE}"/>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Time-</a:t>
            </a:r>
            <a:r>
              <a:rPr lang="pl-PL" sz="2000" dirty="0" err="1">
                <a:solidFill>
                  <a:schemeClr val="accent2">
                    <a:lumMod val="75000"/>
                  </a:schemeClr>
                </a:solidFill>
              </a:rPr>
              <a:t>space</a:t>
            </a:r>
            <a:r>
              <a:rPr lang="pl-PL" sz="2000" dirty="0">
                <a:solidFill>
                  <a:schemeClr val="accent2">
                    <a:lumMod val="75000"/>
                  </a:schemeClr>
                </a:solidFill>
              </a:rPr>
              <a:t> </a:t>
            </a:r>
            <a:r>
              <a:rPr lang="pl-PL" sz="2000" dirty="0" err="1">
                <a:solidFill>
                  <a:schemeClr val="accent2">
                    <a:lumMod val="75000"/>
                  </a:schemeClr>
                </a:solidFill>
              </a:rPr>
              <a:t>parameters</a:t>
            </a:r>
            <a:r>
              <a:rPr lang="pl-PL" sz="2000" dirty="0">
                <a:solidFill>
                  <a:schemeClr val="accent2">
                    <a:lumMod val="75000"/>
                  </a:schemeClr>
                </a:solidFill>
              </a:rPr>
              <a:t> </a:t>
            </a:r>
            <a:r>
              <a:rPr lang="pl-PL" sz="2000" dirty="0" err="1">
                <a:solidFill>
                  <a:schemeClr val="accent2">
                    <a:lumMod val="75000"/>
                  </a:schemeClr>
                </a:solidFill>
              </a:rPr>
              <a:t>after</a:t>
            </a:r>
            <a:r>
              <a:rPr lang="pl-PL" sz="2000" dirty="0">
                <a:solidFill>
                  <a:schemeClr val="accent2">
                    <a:lumMod val="75000"/>
                  </a:schemeClr>
                </a:solidFill>
              </a:rPr>
              <a:t> </a:t>
            </a:r>
            <a:r>
              <a:rPr lang="pl-PL" sz="2000" dirty="0" err="1">
                <a:solidFill>
                  <a:schemeClr val="accent2">
                    <a:lumMod val="75000"/>
                  </a:schemeClr>
                </a:solidFill>
              </a:rPr>
              <a:t>stroke</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3372062F-C87A-42EB-8755-06E4DC124A51}"/>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pic>
        <p:nvPicPr>
          <p:cNvPr id="14" name="Obraz 13">
            <a:extLst>
              <a:ext uri="{FF2B5EF4-FFF2-40B4-BE49-F238E27FC236}">
                <a16:creationId xmlns:a16="http://schemas.microsoft.com/office/drawing/2014/main" id="{68D043E6-34FE-4084-A18B-3D1F9A776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203" y="2261059"/>
            <a:ext cx="4023609" cy="2808000"/>
          </a:xfrm>
          <a:prstGeom prst="rect">
            <a:avLst/>
          </a:prstGeom>
        </p:spPr>
      </p:pic>
    </p:spTree>
    <p:extLst>
      <p:ext uri="{BB962C8B-B14F-4D97-AF65-F5344CB8AC3E}">
        <p14:creationId xmlns:p14="http://schemas.microsoft.com/office/powerpoint/2010/main" val="2374381072"/>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Time-</a:t>
            </a:r>
            <a:r>
              <a:rPr lang="pl-PL" sz="2000" dirty="0" err="1">
                <a:solidFill>
                  <a:schemeClr val="accent2">
                    <a:lumMod val="75000"/>
                  </a:schemeClr>
                </a:solidFill>
              </a:rPr>
              <a:t>space</a:t>
            </a:r>
            <a:r>
              <a:rPr lang="pl-PL" sz="2000" dirty="0">
                <a:solidFill>
                  <a:schemeClr val="accent2">
                    <a:lumMod val="75000"/>
                  </a:schemeClr>
                </a:solidFill>
              </a:rPr>
              <a:t> </a:t>
            </a:r>
            <a:r>
              <a:rPr lang="pl-PL" sz="2000" dirty="0" err="1">
                <a:solidFill>
                  <a:schemeClr val="accent2">
                    <a:lumMod val="75000"/>
                  </a:schemeClr>
                </a:solidFill>
              </a:rPr>
              <a:t>parameters</a:t>
            </a:r>
            <a:r>
              <a:rPr lang="pl-PL" sz="2000" dirty="0">
                <a:solidFill>
                  <a:schemeClr val="accent2">
                    <a:lumMod val="75000"/>
                  </a:schemeClr>
                </a:solidFill>
              </a:rPr>
              <a:t> </a:t>
            </a:r>
            <a:r>
              <a:rPr lang="pl-PL" sz="2000" dirty="0" err="1">
                <a:solidFill>
                  <a:schemeClr val="accent2">
                    <a:lumMod val="75000"/>
                  </a:schemeClr>
                </a:solidFill>
              </a:rPr>
              <a:t>after</a:t>
            </a:r>
            <a:r>
              <a:rPr lang="pl-PL" sz="2000" dirty="0">
                <a:solidFill>
                  <a:schemeClr val="accent2">
                    <a:lumMod val="75000"/>
                  </a:schemeClr>
                </a:solidFill>
              </a:rPr>
              <a:t> </a:t>
            </a:r>
            <a:r>
              <a:rPr lang="pl-PL" sz="2000" dirty="0" err="1">
                <a:solidFill>
                  <a:schemeClr val="accent2">
                    <a:lumMod val="75000"/>
                  </a:schemeClr>
                </a:solidFill>
              </a:rPr>
              <a:t>stroke</a:t>
            </a:r>
            <a:endParaRPr lang="pl-PL" sz="2000" dirty="0">
              <a:solidFill>
                <a:schemeClr val="accent2">
                  <a:lumMod val="75000"/>
                </a:schemeClr>
              </a:solidFill>
            </a:endParaRPr>
          </a:p>
        </p:txBody>
      </p:sp>
      <p:sp>
        <p:nvSpPr>
          <p:cNvPr id="2" name="Prostokąt 1">
            <a:extLst>
              <a:ext uri="{FF2B5EF4-FFF2-40B4-BE49-F238E27FC236}">
                <a16:creationId xmlns:a16="http://schemas.microsoft.com/office/drawing/2014/main" id="{AFFD7B52-C2FE-4E68-A12A-CF454A703E2F}"/>
              </a:ext>
            </a:extLst>
          </p:cNvPr>
          <p:cNvSpPr/>
          <p:nvPr/>
        </p:nvSpPr>
        <p:spPr>
          <a:xfrm>
            <a:off x="323528" y="5373216"/>
            <a:ext cx="8496944" cy="707886"/>
          </a:xfrm>
          <a:prstGeom prst="rect">
            <a:avLst/>
          </a:prstGeom>
        </p:spPr>
        <p:txBody>
          <a:bodyPr wrap="square">
            <a:spAutoFit/>
          </a:bodyPr>
          <a:lstStyle/>
          <a:p>
            <a:pPr algn="ctr"/>
            <a:r>
              <a:rPr lang="pl-PL" sz="2000" b="0" dirty="0" err="1">
                <a:solidFill>
                  <a:schemeClr val="accent2">
                    <a:lumMod val="75000"/>
                  </a:schemeClr>
                </a:solidFill>
              </a:rPr>
              <a:t>Stride</a:t>
            </a:r>
            <a:r>
              <a:rPr lang="pl-PL" sz="2000" b="0" dirty="0">
                <a:solidFill>
                  <a:schemeClr val="accent2">
                    <a:lumMod val="75000"/>
                  </a:schemeClr>
                </a:solidFill>
              </a:rPr>
              <a:t> </a:t>
            </a:r>
            <a:r>
              <a:rPr lang="pl-PL" sz="2000" b="0" dirty="0" err="1">
                <a:solidFill>
                  <a:schemeClr val="accent2">
                    <a:lumMod val="75000"/>
                  </a:schemeClr>
                </a:solidFill>
              </a:rPr>
              <a:t>length</a:t>
            </a:r>
            <a:r>
              <a:rPr lang="pl-PL" sz="2000" b="0" dirty="0">
                <a:solidFill>
                  <a:schemeClr val="accent2">
                    <a:lumMod val="75000"/>
                  </a:schemeClr>
                </a:solidFill>
              </a:rPr>
              <a:t> </a:t>
            </a:r>
            <a:r>
              <a:rPr lang="pl-PL" sz="2000" b="0" dirty="0" err="1">
                <a:solidFill>
                  <a:schemeClr val="accent2">
                    <a:lumMod val="75000"/>
                  </a:schemeClr>
                </a:solidFill>
              </a:rPr>
              <a:t>determined</a:t>
            </a:r>
            <a:r>
              <a:rPr lang="pl-PL" sz="2000" b="0" dirty="0">
                <a:solidFill>
                  <a:schemeClr val="accent2">
                    <a:lumMod val="75000"/>
                  </a:schemeClr>
                </a:solidFill>
              </a:rPr>
              <a:t> </a:t>
            </a:r>
            <a:r>
              <a:rPr lang="pl-PL" sz="2000" b="0" dirty="0" err="1">
                <a:solidFill>
                  <a:schemeClr val="accent2">
                    <a:lumMod val="75000"/>
                  </a:schemeClr>
                </a:solidFill>
              </a:rPr>
              <a:t>before</a:t>
            </a:r>
            <a:r>
              <a:rPr lang="pl-PL" sz="2000" b="0" dirty="0">
                <a:solidFill>
                  <a:schemeClr val="accent2">
                    <a:lumMod val="75000"/>
                  </a:schemeClr>
                </a:solidFill>
              </a:rPr>
              <a:t> the </a:t>
            </a:r>
            <a:r>
              <a:rPr lang="pl-PL" sz="2000" b="0" dirty="0" err="1">
                <a:solidFill>
                  <a:schemeClr val="accent2">
                    <a:lumMod val="75000"/>
                  </a:schemeClr>
                </a:solidFill>
              </a:rPr>
              <a:t>beginning</a:t>
            </a:r>
            <a:r>
              <a:rPr lang="pl-PL" sz="2000" b="0" dirty="0">
                <a:solidFill>
                  <a:schemeClr val="accent2">
                    <a:lumMod val="75000"/>
                  </a:schemeClr>
                </a:solidFill>
              </a:rPr>
              <a:t> (test 1) and </a:t>
            </a:r>
            <a:r>
              <a:rPr lang="pl-PL" sz="2000" b="0" dirty="0" err="1">
                <a:solidFill>
                  <a:schemeClr val="accent2">
                    <a:lumMod val="75000"/>
                  </a:schemeClr>
                </a:solidFill>
              </a:rPr>
              <a:t>after</a:t>
            </a:r>
            <a:r>
              <a:rPr lang="pl-PL" sz="2000" b="0" dirty="0">
                <a:solidFill>
                  <a:schemeClr val="accent2">
                    <a:lumMod val="75000"/>
                  </a:schemeClr>
                </a:solidFill>
              </a:rPr>
              <a:t> the end (test 2) of </a:t>
            </a:r>
            <a:r>
              <a:rPr lang="pl-PL" sz="2000" b="0" dirty="0" err="1">
                <a:solidFill>
                  <a:schemeClr val="accent2">
                    <a:lumMod val="75000"/>
                  </a:schemeClr>
                </a:solidFill>
              </a:rPr>
              <a:t>rehabilitation</a:t>
            </a:r>
            <a:endParaRPr lang="pl-PL" sz="2000" b="0" dirty="0">
              <a:solidFill>
                <a:schemeClr val="accent2">
                  <a:lumMod val="75000"/>
                </a:schemeClr>
              </a:solidFill>
            </a:endParaRPr>
          </a:p>
        </p:txBody>
      </p:sp>
      <p:sp>
        <p:nvSpPr>
          <p:cNvPr id="13" name="Prostokąt 12">
            <a:extLst>
              <a:ext uri="{FF2B5EF4-FFF2-40B4-BE49-F238E27FC236}">
                <a16:creationId xmlns:a16="http://schemas.microsoft.com/office/drawing/2014/main" id="{F1D72C67-78C1-4CA3-887B-647210559969}"/>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pic>
        <p:nvPicPr>
          <p:cNvPr id="14" name="Obraz 13">
            <a:extLst>
              <a:ext uri="{FF2B5EF4-FFF2-40B4-BE49-F238E27FC236}">
                <a16:creationId xmlns:a16="http://schemas.microsoft.com/office/drawing/2014/main" id="{E0C0683F-E321-4C00-853E-E1ABC2DEE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797" y="2309267"/>
            <a:ext cx="5684404" cy="2808000"/>
          </a:xfrm>
          <a:prstGeom prst="rect">
            <a:avLst/>
          </a:prstGeom>
        </p:spPr>
      </p:pic>
    </p:spTree>
    <p:extLst>
      <p:ext uri="{BB962C8B-B14F-4D97-AF65-F5344CB8AC3E}">
        <p14:creationId xmlns:p14="http://schemas.microsoft.com/office/powerpoint/2010/main" val="2143930015"/>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Joint </a:t>
            </a:r>
            <a:r>
              <a:rPr lang="pl-PL" sz="2000" dirty="0" err="1">
                <a:solidFill>
                  <a:schemeClr val="accent2">
                    <a:lumMod val="75000"/>
                  </a:schemeClr>
                </a:solidFill>
              </a:rPr>
              <a:t>angle</a:t>
            </a:r>
            <a:r>
              <a:rPr lang="pl-PL" sz="2000" dirty="0">
                <a:solidFill>
                  <a:schemeClr val="accent2">
                    <a:lumMod val="75000"/>
                  </a:schemeClr>
                </a:solidFill>
              </a:rPr>
              <a:t> </a:t>
            </a:r>
            <a:r>
              <a:rPr lang="pl-PL" sz="2000" dirty="0" err="1">
                <a:solidFill>
                  <a:schemeClr val="accent2">
                    <a:lumMod val="75000"/>
                  </a:schemeClr>
                </a:solidFill>
              </a:rPr>
              <a:t>courses</a:t>
            </a:r>
            <a:endParaRPr lang="pl-PL" sz="2000" dirty="0">
              <a:solidFill>
                <a:schemeClr val="accent2">
                  <a:lumMod val="75000"/>
                </a:schemeClr>
              </a:solidFill>
            </a:endParaRPr>
          </a:p>
        </p:txBody>
      </p:sp>
      <p:sp>
        <p:nvSpPr>
          <p:cNvPr id="3" name="Prostokąt 2">
            <a:extLst>
              <a:ext uri="{FF2B5EF4-FFF2-40B4-BE49-F238E27FC236}">
                <a16:creationId xmlns:a16="http://schemas.microsoft.com/office/drawing/2014/main" id="{9FB79C5A-3F9D-4FA0-8237-807AB423CA1A}"/>
              </a:ext>
            </a:extLst>
          </p:cNvPr>
          <p:cNvSpPr/>
          <p:nvPr/>
        </p:nvSpPr>
        <p:spPr>
          <a:xfrm>
            <a:off x="395536" y="2714144"/>
            <a:ext cx="8424936" cy="1631216"/>
          </a:xfrm>
          <a:prstGeom prst="rect">
            <a:avLst/>
          </a:prstGeom>
        </p:spPr>
        <p:txBody>
          <a:bodyPr wrap="square">
            <a:spAutoFit/>
          </a:bodyPr>
          <a:lstStyle/>
          <a:p>
            <a:pPr algn="just"/>
            <a:r>
              <a:rPr lang="en-GB" sz="2000" b="0" dirty="0">
                <a:solidFill>
                  <a:schemeClr val="accent2">
                    <a:lumMod val="75000"/>
                  </a:schemeClr>
                </a:solidFill>
              </a:rPr>
              <a:t>The course of joint angles belongs to the parameters that most clearly show changes in biomechanics of pathological gait in relation to normal gait. In these waveforms one can observe both subsequent pelvic and limbs positions, mutual positions of individual limbs elements as well as symmetry of movement.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2D935609-77A8-44F4-852F-0402152ADE1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794144591"/>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Joint </a:t>
            </a:r>
            <a:r>
              <a:rPr lang="pl-PL" sz="2000" dirty="0" err="1">
                <a:solidFill>
                  <a:schemeClr val="accent2">
                    <a:lumMod val="75000"/>
                  </a:schemeClr>
                </a:solidFill>
              </a:rPr>
              <a:t>angle</a:t>
            </a:r>
            <a:r>
              <a:rPr lang="pl-PL" sz="2000" dirty="0">
                <a:solidFill>
                  <a:schemeClr val="accent2">
                    <a:lumMod val="75000"/>
                  </a:schemeClr>
                </a:solidFill>
              </a:rPr>
              <a:t> </a:t>
            </a:r>
            <a:r>
              <a:rPr lang="pl-PL" sz="2000" dirty="0" err="1">
                <a:solidFill>
                  <a:schemeClr val="accent2">
                    <a:lumMod val="75000"/>
                  </a:schemeClr>
                </a:solidFill>
              </a:rPr>
              <a:t>courses</a:t>
            </a:r>
            <a:endParaRPr lang="pl-PL" sz="2000" dirty="0">
              <a:solidFill>
                <a:schemeClr val="accent2">
                  <a:lumMod val="75000"/>
                </a:schemeClr>
              </a:solidFill>
            </a:endParaRPr>
          </a:p>
        </p:txBody>
      </p:sp>
      <p:sp>
        <p:nvSpPr>
          <p:cNvPr id="3" name="Prostokąt 2">
            <a:extLst>
              <a:ext uri="{FF2B5EF4-FFF2-40B4-BE49-F238E27FC236}">
                <a16:creationId xmlns:a16="http://schemas.microsoft.com/office/drawing/2014/main" id="{9FB79C5A-3F9D-4FA0-8237-807AB423CA1A}"/>
              </a:ext>
            </a:extLst>
          </p:cNvPr>
          <p:cNvSpPr/>
          <p:nvPr/>
        </p:nvSpPr>
        <p:spPr>
          <a:xfrm>
            <a:off x="251520" y="2059320"/>
            <a:ext cx="8784976" cy="4190314"/>
          </a:xfrm>
          <a:prstGeom prst="rect">
            <a:avLst/>
          </a:prstGeom>
        </p:spPr>
        <p:txBody>
          <a:bodyPr wrap="square">
            <a:spAutoFit/>
          </a:bodyPr>
          <a:lstStyle/>
          <a:p>
            <a:r>
              <a:rPr lang="en-GB" sz="2000" b="0" dirty="0">
                <a:solidFill>
                  <a:schemeClr val="accent2">
                    <a:lumMod val="75000"/>
                  </a:schemeClr>
                </a:solidFill>
              </a:rPr>
              <a:t>Analysis of the courses of joint angles should be carried out both:</a:t>
            </a:r>
            <a:endParaRPr lang="pl-PL" sz="2000" b="0" dirty="0">
              <a:solidFill>
                <a:schemeClr val="accent2">
                  <a:lumMod val="75000"/>
                </a:schemeClr>
              </a:solidFill>
            </a:endParaRPr>
          </a:p>
          <a:p>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in terms of angle values in the joints at individual stages of gait, referring to the angles obtained for normal gait,</a:t>
            </a:r>
            <a:endParaRPr lang="pl-PL" sz="2000" b="0" dirty="0">
              <a:solidFill>
                <a:schemeClr val="accent2">
                  <a:lumMod val="75000"/>
                </a:schemeClr>
              </a:solidFill>
            </a:endParaRPr>
          </a:p>
          <a:p>
            <a:pPr marL="342900" indent="-342900">
              <a:buFont typeface="Arial" panose="020B0604020202020204" pitchFamily="34" charset="0"/>
              <a:buChar char="•"/>
            </a:pP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in terms of the quality of the movement - whether it is jerky, shaky or following the right trajectory,</a:t>
            </a:r>
            <a:endParaRPr lang="pl-PL" sz="2000" b="0" dirty="0">
              <a:solidFill>
                <a:schemeClr val="accent2">
                  <a:lumMod val="75000"/>
                </a:schemeClr>
              </a:solidFill>
            </a:endParaRPr>
          </a:p>
          <a:p>
            <a:pPr marL="342900" indent="-342900">
              <a:buFont typeface="Arial" panose="020B0604020202020204" pitchFamily="34" charset="0"/>
              <a:buChar char="•"/>
            </a:pP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shape of the joint angle change over time - it should be observed whether the resulting graph of the angle change over time is similar to the correct one even when the range of motion, i.e. the values of angles obtained in subsequent stages of movement deviate from the norm.</a:t>
            </a:r>
            <a:endParaRPr lang="pl-PL" sz="2000" b="0" dirty="0">
              <a:solidFill>
                <a:schemeClr val="accent2">
                  <a:lumMod val="75000"/>
                </a:schemeClr>
              </a:solidFill>
            </a:endParaRPr>
          </a:p>
          <a:p>
            <a:pPr marL="342900" indent="-342900" algn="just">
              <a:lnSpc>
                <a:spcPct val="150000"/>
              </a:lnSpc>
              <a:buFont typeface="Arial" panose="020B0604020202020204" pitchFamily="34" charset="0"/>
              <a:buChar char="•"/>
            </a:pP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805BD41B-DEEA-4798-859C-49660A14B845}"/>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137395849"/>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8573C694-E23B-49C1-85E4-B1CB96DF2D8F}"/>
              </a:ext>
            </a:extLst>
          </p:cNvPr>
          <p:cNvPicPr>
            <a:picLocks noChangeAspect="1"/>
          </p:cNvPicPr>
          <p:nvPr/>
        </p:nvPicPr>
        <p:blipFill>
          <a:blip r:embed="rId3" cstate="print">
            <a:extLst>
              <a:ext uri="{28A0092B-C50C-407E-A947-70E740481C1C}">
                <a14:useLocalDpi xmlns:a14="http://schemas.microsoft.com/office/drawing/2010/main" val="0"/>
              </a:ext>
            </a:extLst>
          </a:blip>
          <a:srcRect l="64059" t="51441" r="10998" b="19459"/>
          <a:stretch>
            <a:fillRect/>
          </a:stretch>
        </p:blipFill>
        <p:spPr>
          <a:xfrm>
            <a:off x="7452319" y="4386010"/>
            <a:ext cx="1609809" cy="1725160"/>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Joint </a:t>
            </a:r>
            <a:r>
              <a:rPr lang="pl-PL" sz="2000" dirty="0" err="1">
                <a:solidFill>
                  <a:schemeClr val="accent2">
                    <a:lumMod val="75000"/>
                  </a:schemeClr>
                </a:solidFill>
              </a:rPr>
              <a:t>angle</a:t>
            </a:r>
            <a:r>
              <a:rPr lang="pl-PL" sz="2000" dirty="0">
                <a:solidFill>
                  <a:schemeClr val="accent2">
                    <a:lumMod val="75000"/>
                  </a:schemeClr>
                </a:solidFill>
              </a:rPr>
              <a:t> </a:t>
            </a:r>
            <a:r>
              <a:rPr lang="pl-PL" sz="2000" dirty="0" err="1">
                <a:solidFill>
                  <a:schemeClr val="accent2">
                    <a:lumMod val="75000"/>
                  </a:schemeClr>
                </a:solidFill>
              </a:rPr>
              <a:t>courses</a:t>
            </a:r>
            <a:r>
              <a:rPr lang="pl-PL" sz="2000" dirty="0">
                <a:solidFill>
                  <a:schemeClr val="accent2">
                    <a:lumMod val="75000"/>
                  </a:schemeClr>
                </a:solidFill>
              </a:rPr>
              <a:t> for </a:t>
            </a:r>
            <a:r>
              <a:rPr lang="pl-PL" sz="2000" dirty="0" err="1">
                <a:solidFill>
                  <a:schemeClr val="accent2">
                    <a:lumMod val="75000"/>
                  </a:schemeClr>
                </a:solidFill>
              </a:rPr>
              <a:t>patient</a:t>
            </a:r>
            <a:r>
              <a:rPr lang="pl-PL" sz="2000" dirty="0">
                <a:solidFill>
                  <a:schemeClr val="accent2">
                    <a:lumMod val="75000"/>
                  </a:schemeClr>
                </a:solidFill>
              </a:rPr>
              <a:t> </a:t>
            </a:r>
            <a:r>
              <a:rPr lang="pl-PL" sz="2000" dirty="0" err="1">
                <a:solidFill>
                  <a:schemeClr val="accent2">
                    <a:lumMod val="75000"/>
                  </a:schemeClr>
                </a:solidFill>
              </a:rPr>
              <a:t>after</a:t>
            </a:r>
            <a:r>
              <a:rPr lang="pl-PL" sz="2000" dirty="0">
                <a:solidFill>
                  <a:schemeClr val="accent2">
                    <a:lumMod val="75000"/>
                  </a:schemeClr>
                </a:solidFill>
              </a:rPr>
              <a:t> </a:t>
            </a:r>
            <a:r>
              <a:rPr lang="pl-PL" sz="2000" dirty="0" err="1">
                <a:solidFill>
                  <a:schemeClr val="accent2">
                    <a:lumMod val="75000"/>
                  </a:schemeClr>
                </a:solidFill>
              </a:rPr>
              <a:t>stroke</a:t>
            </a:r>
            <a:endParaRPr lang="pl-PL" sz="2000" dirty="0">
              <a:solidFill>
                <a:schemeClr val="accent2">
                  <a:lumMod val="75000"/>
                </a:schemeClr>
              </a:solidFill>
            </a:endParaRPr>
          </a:p>
        </p:txBody>
      </p:sp>
      <p:sp>
        <p:nvSpPr>
          <p:cNvPr id="15" name="Prostokąt 14">
            <a:extLst>
              <a:ext uri="{FF2B5EF4-FFF2-40B4-BE49-F238E27FC236}">
                <a16:creationId xmlns:a16="http://schemas.microsoft.com/office/drawing/2014/main" id="{955F3CF1-8141-4072-BB6E-D7D2BCA2AE30}"/>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pic>
        <p:nvPicPr>
          <p:cNvPr id="16" name="Obraz 15">
            <a:extLst>
              <a:ext uri="{FF2B5EF4-FFF2-40B4-BE49-F238E27FC236}">
                <a16:creationId xmlns:a16="http://schemas.microsoft.com/office/drawing/2014/main" id="{5550DF0F-921A-477E-9FEB-F34271C87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 y="2169000"/>
            <a:ext cx="2631627" cy="2520000"/>
          </a:xfrm>
          <a:prstGeom prst="rect">
            <a:avLst/>
          </a:prstGeom>
        </p:spPr>
      </p:pic>
      <p:pic>
        <p:nvPicPr>
          <p:cNvPr id="17" name="Obraz 16">
            <a:extLst>
              <a:ext uri="{FF2B5EF4-FFF2-40B4-BE49-F238E27FC236}">
                <a16:creationId xmlns:a16="http://schemas.microsoft.com/office/drawing/2014/main" id="{2EA4FCB6-1DFB-4E47-87F8-AE17C7A32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5180" y="2169000"/>
            <a:ext cx="2648420" cy="2520000"/>
          </a:xfrm>
          <a:prstGeom prst="rect">
            <a:avLst/>
          </a:prstGeom>
        </p:spPr>
      </p:pic>
      <p:pic>
        <p:nvPicPr>
          <p:cNvPr id="18" name="Obraz 17">
            <a:extLst>
              <a:ext uri="{FF2B5EF4-FFF2-40B4-BE49-F238E27FC236}">
                <a16:creationId xmlns:a16="http://schemas.microsoft.com/office/drawing/2014/main" id="{380C1BA9-9B53-481D-8B87-8C3AA03159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1119" y="2169000"/>
            <a:ext cx="2746619" cy="2520000"/>
          </a:xfrm>
          <a:prstGeom prst="rect">
            <a:avLst/>
          </a:prstGeom>
        </p:spPr>
      </p:pic>
    </p:spTree>
    <p:extLst>
      <p:ext uri="{BB962C8B-B14F-4D97-AF65-F5344CB8AC3E}">
        <p14:creationId xmlns:p14="http://schemas.microsoft.com/office/powerpoint/2010/main" val="3183797731"/>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8573C694-E23B-49C1-85E4-B1CB96DF2D8F}"/>
              </a:ext>
            </a:extLst>
          </p:cNvPr>
          <p:cNvPicPr>
            <a:picLocks noChangeAspect="1"/>
          </p:cNvPicPr>
          <p:nvPr/>
        </p:nvPicPr>
        <p:blipFill>
          <a:blip r:embed="rId3" cstate="print">
            <a:extLst>
              <a:ext uri="{28A0092B-C50C-407E-A947-70E740481C1C}">
                <a14:useLocalDpi xmlns:a14="http://schemas.microsoft.com/office/drawing/2010/main" val="0"/>
              </a:ext>
            </a:extLst>
          </a:blip>
          <a:srcRect l="64059" t="51441" r="10998" b="19459"/>
          <a:stretch>
            <a:fillRect/>
          </a:stretch>
        </p:blipFill>
        <p:spPr>
          <a:xfrm>
            <a:off x="7452319" y="4386010"/>
            <a:ext cx="1609809" cy="1725160"/>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Joint </a:t>
            </a:r>
            <a:r>
              <a:rPr lang="pl-PL" sz="2000" dirty="0" err="1">
                <a:solidFill>
                  <a:schemeClr val="accent2">
                    <a:lumMod val="75000"/>
                  </a:schemeClr>
                </a:solidFill>
              </a:rPr>
              <a:t>angle</a:t>
            </a:r>
            <a:r>
              <a:rPr lang="pl-PL" sz="2000" dirty="0">
                <a:solidFill>
                  <a:schemeClr val="accent2">
                    <a:lumMod val="75000"/>
                  </a:schemeClr>
                </a:solidFill>
              </a:rPr>
              <a:t> </a:t>
            </a:r>
            <a:r>
              <a:rPr lang="pl-PL" sz="2000" dirty="0" err="1">
                <a:solidFill>
                  <a:schemeClr val="accent2">
                    <a:lumMod val="75000"/>
                  </a:schemeClr>
                </a:solidFill>
              </a:rPr>
              <a:t>courses</a:t>
            </a:r>
            <a:r>
              <a:rPr lang="pl-PL" sz="2000" dirty="0">
                <a:solidFill>
                  <a:schemeClr val="accent2">
                    <a:lumMod val="75000"/>
                  </a:schemeClr>
                </a:solidFill>
              </a:rPr>
              <a:t> for </a:t>
            </a:r>
            <a:r>
              <a:rPr lang="pl-PL" sz="2000" dirty="0" err="1">
                <a:solidFill>
                  <a:schemeClr val="accent2">
                    <a:lumMod val="75000"/>
                  </a:schemeClr>
                </a:solidFill>
              </a:rPr>
              <a:t>patient</a:t>
            </a:r>
            <a:r>
              <a:rPr lang="pl-PL" sz="2000" dirty="0">
                <a:solidFill>
                  <a:schemeClr val="accent2">
                    <a:lumMod val="75000"/>
                  </a:schemeClr>
                </a:solidFill>
              </a:rPr>
              <a:t> </a:t>
            </a:r>
            <a:r>
              <a:rPr lang="pl-PL" sz="2000" dirty="0" err="1">
                <a:solidFill>
                  <a:schemeClr val="accent2">
                    <a:lumMod val="75000"/>
                  </a:schemeClr>
                </a:solidFill>
              </a:rPr>
              <a:t>after</a:t>
            </a:r>
            <a:r>
              <a:rPr lang="pl-PL" sz="2000" dirty="0">
                <a:solidFill>
                  <a:schemeClr val="accent2">
                    <a:lumMod val="75000"/>
                  </a:schemeClr>
                </a:solidFill>
              </a:rPr>
              <a:t> </a:t>
            </a:r>
            <a:r>
              <a:rPr lang="pl-PL" sz="2000" dirty="0" err="1">
                <a:solidFill>
                  <a:schemeClr val="accent2">
                    <a:lumMod val="75000"/>
                  </a:schemeClr>
                </a:solidFill>
              </a:rPr>
              <a:t>stroke</a:t>
            </a:r>
            <a:endParaRPr lang="pl-PL" sz="2000" dirty="0">
              <a:solidFill>
                <a:schemeClr val="accent2">
                  <a:lumMod val="75000"/>
                </a:schemeClr>
              </a:solidFill>
            </a:endParaRPr>
          </a:p>
        </p:txBody>
      </p:sp>
      <p:sp>
        <p:nvSpPr>
          <p:cNvPr id="13" name="Prostokąt 12">
            <a:extLst>
              <a:ext uri="{FF2B5EF4-FFF2-40B4-BE49-F238E27FC236}">
                <a16:creationId xmlns:a16="http://schemas.microsoft.com/office/drawing/2014/main" id="{AF4D64A4-C57B-4AA8-B955-BCFFF2C0B2EE}"/>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SELECTED CHANGES IN KINEMATIC QUANTITIES OCCURRING IN PATHOLOGICAL GAIT</a:t>
            </a:r>
            <a:endParaRPr lang="en-US" sz="2200" dirty="0">
              <a:solidFill>
                <a:schemeClr val="accent2">
                  <a:lumMod val="75000"/>
                </a:schemeClr>
              </a:solidFill>
            </a:endParaRPr>
          </a:p>
        </p:txBody>
      </p:sp>
      <p:pic>
        <p:nvPicPr>
          <p:cNvPr id="15" name="Obraz 14">
            <a:extLst>
              <a:ext uri="{FF2B5EF4-FFF2-40B4-BE49-F238E27FC236}">
                <a16:creationId xmlns:a16="http://schemas.microsoft.com/office/drawing/2014/main" id="{F3063B58-ABF6-4E96-82C8-F78890C0E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2" y="2559050"/>
            <a:ext cx="2677048" cy="2520000"/>
          </a:xfrm>
          <a:prstGeom prst="rect">
            <a:avLst/>
          </a:prstGeom>
        </p:spPr>
      </p:pic>
      <p:pic>
        <p:nvPicPr>
          <p:cNvPr id="16" name="Obraz 15">
            <a:extLst>
              <a:ext uri="{FF2B5EF4-FFF2-40B4-BE49-F238E27FC236}">
                <a16:creationId xmlns:a16="http://schemas.microsoft.com/office/drawing/2014/main" id="{0669FB7B-9159-4A25-BDD7-3D34B5681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2181" y="2559050"/>
            <a:ext cx="2578861" cy="2520000"/>
          </a:xfrm>
          <a:prstGeom prst="rect">
            <a:avLst/>
          </a:prstGeom>
        </p:spPr>
      </p:pic>
      <p:pic>
        <p:nvPicPr>
          <p:cNvPr id="17" name="Obraz 16">
            <a:extLst>
              <a:ext uri="{FF2B5EF4-FFF2-40B4-BE49-F238E27FC236}">
                <a16:creationId xmlns:a16="http://schemas.microsoft.com/office/drawing/2014/main" id="{58F126E8-CFD5-447A-B07F-D7EBD0C03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082" y="2667810"/>
            <a:ext cx="2597988" cy="2520000"/>
          </a:xfrm>
          <a:prstGeom prst="rect">
            <a:avLst/>
          </a:prstGeom>
        </p:spPr>
      </p:pic>
    </p:spTree>
    <p:extLst>
      <p:ext uri="{BB962C8B-B14F-4D97-AF65-F5344CB8AC3E}">
        <p14:creationId xmlns:p14="http://schemas.microsoft.com/office/powerpoint/2010/main" val="4100285114"/>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2862322"/>
          </a:xfrm>
          <a:prstGeom prst="rect">
            <a:avLst/>
          </a:prstGeom>
        </p:spPr>
        <p:txBody>
          <a:bodyPr wrap="square">
            <a:spAutoFit/>
          </a:bodyPr>
          <a:lstStyle/>
          <a:p>
            <a:pPr algn="ctr"/>
            <a:r>
              <a:rPr lang="en-GB" sz="2000" dirty="0">
                <a:solidFill>
                  <a:schemeClr val="accent2">
                    <a:lumMod val="75000"/>
                  </a:schemeClr>
                </a:solidFill>
              </a:rPr>
              <a:t>Sailor walk</a:t>
            </a:r>
            <a:endParaRPr lang="pl-PL" sz="2000" dirty="0">
              <a:solidFill>
                <a:schemeClr val="accent2">
                  <a:lumMod val="75000"/>
                </a:schemeClr>
              </a:solidFill>
            </a:endParaRPr>
          </a:p>
          <a:p>
            <a:endParaRPr lang="pl-PL" sz="2000" b="0" dirty="0">
              <a:solidFill>
                <a:schemeClr val="accent2">
                  <a:lumMod val="75000"/>
                </a:schemeClr>
              </a:solidFill>
            </a:endParaRPr>
          </a:p>
          <a:p>
            <a:r>
              <a:rPr lang="pl-PL" sz="2000" b="0" dirty="0">
                <a:solidFill>
                  <a:schemeClr val="accent2">
                    <a:lumMod val="75000"/>
                  </a:schemeClr>
                </a:solidFill>
              </a:rPr>
              <a:t> </a:t>
            </a:r>
            <a:r>
              <a:rPr lang="en-GB" sz="2000" b="0" dirty="0">
                <a:solidFill>
                  <a:schemeClr val="accent2">
                    <a:lumMod val="75000"/>
                  </a:schemeClr>
                </a:solidFill>
              </a:rPr>
              <a:t>The </a:t>
            </a:r>
            <a:r>
              <a:rPr lang="en-GB" sz="2000" b="0" dirty="0" err="1">
                <a:solidFill>
                  <a:schemeClr val="accent2">
                    <a:lumMod val="75000"/>
                  </a:schemeClr>
                </a:solidFill>
              </a:rPr>
              <a:t>center</a:t>
            </a:r>
            <a:r>
              <a:rPr lang="en-GB" sz="2000" b="0" dirty="0">
                <a:solidFill>
                  <a:schemeClr val="accent2">
                    <a:lumMod val="75000"/>
                  </a:schemeClr>
                </a:solidFill>
              </a:rPr>
              <a:t> of gravity has an exaggerated sideways tilt, but to a greater extent, a swaying gait.</a:t>
            </a:r>
            <a:endParaRPr lang="pl-PL" sz="2000" b="0" dirty="0">
              <a:solidFill>
                <a:schemeClr val="accent2">
                  <a:lumMod val="75000"/>
                </a:schemeClr>
              </a:solidFill>
            </a:endParaRPr>
          </a:p>
          <a:p>
            <a:endParaRPr lang="pl-PL" sz="2000" b="0" dirty="0">
              <a:solidFill>
                <a:schemeClr val="accent2">
                  <a:lumMod val="75000"/>
                </a:schemeClr>
              </a:solidFill>
            </a:endParaRPr>
          </a:p>
          <a:p>
            <a:pPr algn="ctr"/>
            <a:r>
              <a:rPr lang="en-GB" sz="2000" dirty="0">
                <a:solidFill>
                  <a:schemeClr val="accent2">
                    <a:lumMod val="75000"/>
                  </a:schemeClr>
                </a:solidFill>
              </a:rPr>
              <a:t>Majestic gait </a:t>
            </a:r>
            <a:endParaRPr lang="pl-PL" sz="2000" dirty="0">
              <a:solidFill>
                <a:schemeClr val="accent2">
                  <a:lumMod val="75000"/>
                </a:schemeClr>
              </a:solidFill>
            </a:endParaRPr>
          </a:p>
          <a:p>
            <a:pPr algn="ctr"/>
            <a:endParaRPr lang="pl-PL" sz="2000" b="0" dirty="0">
              <a:solidFill>
                <a:schemeClr val="accent2">
                  <a:lumMod val="75000"/>
                </a:schemeClr>
              </a:solidFill>
            </a:endParaRPr>
          </a:p>
          <a:p>
            <a:r>
              <a:rPr lang="en-GB" sz="2000" b="0" dirty="0">
                <a:solidFill>
                  <a:schemeClr val="accent2">
                    <a:lumMod val="75000"/>
                  </a:schemeClr>
                </a:solidFill>
              </a:rPr>
              <a:t>Excessive acceleration and extension of the leg before the heel touches the ground, it is unnatural and uneconomical.</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D3A625FA-4679-4070-913D-AD2BEA7FE4A6}"/>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PHYSIOLOGICAL EXAGGERATIONS IN NORMAL GAIT</a:t>
            </a:r>
            <a:endParaRPr lang="en-US" sz="2200" dirty="0">
              <a:solidFill>
                <a:schemeClr val="accent2">
                  <a:lumMod val="75000"/>
                </a:schemeClr>
              </a:solidFill>
            </a:endParaRPr>
          </a:p>
        </p:txBody>
      </p:sp>
    </p:spTree>
    <p:extLst>
      <p:ext uri="{BB962C8B-B14F-4D97-AF65-F5344CB8AC3E}">
        <p14:creationId xmlns:p14="http://schemas.microsoft.com/office/powerpoint/2010/main" val="1716928993"/>
      </p:ext>
    </p:extLst>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EXAMPLES OF CHANGES IN DYNAMIC PARAMETERS OCCURRING IN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943814387"/>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err="1">
                <a:solidFill>
                  <a:schemeClr val="accent2">
                    <a:lumMod val="75000"/>
                  </a:schemeClr>
                </a:solidFill>
              </a:rPr>
              <a:t>Ground</a:t>
            </a:r>
            <a:r>
              <a:rPr lang="pl-PL" sz="2000" dirty="0">
                <a:solidFill>
                  <a:schemeClr val="accent2">
                    <a:lumMod val="75000"/>
                  </a:schemeClr>
                </a:solidFill>
              </a:rPr>
              <a:t> </a:t>
            </a:r>
            <a:r>
              <a:rPr lang="pl-PL" sz="2000" dirty="0" err="1">
                <a:solidFill>
                  <a:schemeClr val="accent2">
                    <a:lumMod val="75000"/>
                  </a:schemeClr>
                </a:solidFill>
              </a:rPr>
              <a:t>reactions</a:t>
            </a:r>
            <a:endParaRPr lang="pl-PL" sz="2000" dirty="0">
              <a:solidFill>
                <a:schemeClr val="accent2">
                  <a:lumMod val="75000"/>
                </a:schemeClr>
              </a:solidFill>
            </a:endParaRP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EXAMPLES OF CHANGES IN DYNAMIC PARAMETERS OCCURRING IN PATHOLOGICAL GAIT</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3D75EA74-3657-4AE6-9441-15EBC6D21765}"/>
              </a:ext>
            </a:extLst>
          </p:cNvPr>
          <p:cNvPicPr/>
          <p:nvPr/>
        </p:nvPicPr>
        <p:blipFill>
          <a:blip r:embed="rId3">
            <a:extLst>
              <a:ext uri="{28A0092B-C50C-407E-A947-70E740481C1C}">
                <a14:useLocalDpi xmlns:a14="http://schemas.microsoft.com/office/drawing/2010/main" val="0"/>
              </a:ext>
            </a:extLst>
          </a:blip>
          <a:stretch>
            <a:fillRect/>
          </a:stretch>
        </p:blipFill>
        <p:spPr>
          <a:xfrm>
            <a:off x="2339752" y="1984675"/>
            <a:ext cx="4464496" cy="4108621"/>
          </a:xfrm>
          <a:prstGeom prst="rect">
            <a:avLst/>
          </a:prstGeom>
        </p:spPr>
      </p:pic>
    </p:spTree>
    <p:extLst>
      <p:ext uri="{BB962C8B-B14F-4D97-AF65-F5344CB8AC3E}">
        <p14:creationId xmlns:p14="http://schemas.microsoft.com/office/powerpoint/2010/main" val="1012541312"/>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err="1">
                <a:solidFill>
                  <a:schemeClr val="accent2">
                    <a:lumMod val="75000"/>
                  </a:schemeClr>
                </a:solidFill>
              </a:rPr>
              <a:t>Ground</a:t>
            </a:r>
            <a:r>
              <a:rPr lang="pl-PL" sz="2000" dirty="0">
                <a:solidFill>
                  <a:schemeClr val="accent2">
                    <a:lumMod val="75000"/>
                  </a:schemeClr>
                </a:solidFill>
              </a:rPr>
              <a:t> </a:t>
            </a:r>
            <a:r>
              <a:rPr lang="pl-PL" sz="2000" dirty="0" err="1">
                <a:solidFill>
                  <a:schemeClr val="accent2">
                    <a:lumMod val="75000"/>
                  </a:schemeClr>
                </a:solidFill>
              </a:rPr>
              <a:t>reactions</a:t>
            </a:r>
            <a:endParaRPr lang="pl-PL" sz="2000" dirty="0">
              <a:solidFill>
                <a:schemeClr val="accent2">
                  <a:lumMod val="75000"/>
                </a:schemeClr>
              </a:solidFill>
            </a:endParaRPr>
          </a:p>
        </p:txBody>
      </p:sp>
      <p:pic>
        <p:nvPicPr>
          <p:cNvPr id="10" name="Obraz 9">
            <a:extLst>
              <a:ext uri="{FF2B5EF4-FFF2-40B4-BE49-F238E27FC236}">
                <a16:creationId xmlns:a16="http://schemas.microsoft.com/office/drawing/2014/main" id="{40DC9AB0-E35B-4911-BE1A-4DD7381D00E7}"/>
              </a:ext>
            </a:extLst>
          </p:cNvPr>
          <p:cNvPicPr/>
          <p:nvPr/>
        </p:nvPicPr>
        <p:blipFill>
          <a:blip r:embed="rId3">
            <a:extLst>
              <a:ext uri="{28A0092B-C50C-407E-A947-70E740481C1C}">
                <a14:useLocalDpi xmlns:a14="http://schemas.microsoft.com/office/drawing/2010/main" val="0"/>
              </a:ext>
            </a:extLst>
          </a:blip>
          <a:stretch>
            <a:fillRect/>
          </a:stretch>
        </p:blipFill>
        <p:spPr>
          <a:xfrm>
            <a:off x="148340" y="2636912"/>
            <a:ext cx="2085975" cy="1495425"/>
          </a:xfrm>
          <a:prstGeom prst="rect">
            <a:avLst/>
          </a:prstGeom>
        </p:spPr>
      </p:pic>
      <p:pic>
        <p:nvPicPr>
          <p:cNvPr id="12" name="Obraz 11">
            <a:extLst>
              <a:ext uri="{FF2B5EF4-FFF2-40B4-BE49-F238E27FC236}">
                <a16:creationId xmlns:a16="http://schemas.microsoft.com/office/drawing/2014/main" id="{8031F54C-0FEA-4754-AE23-B9F40BE6967E}"/>
              </a:ext>
            </a:extLst>
          </p:cNvPr>
          <p:cNvPicPr/>
          <p:nvPr/>
        </p:nvPicPr>
        <p:blipFill>
          <a:blip r:embed="rId4">
            <a:extLst>
              <a:ext uri="{28A0092B-C50C-407E-A947-70E740481C1C}">
                <a14:useLocalDpi xmlns:a14="http://schemas.microsoft.com/office/drawing/2010/main" val="0"/>
              </a:ext>
            </a:extLst>
          </a:blip>
          <a:stretch>
            <a:fillRect/>
          </a:stretch>
        </p:blipFill>
        <p:spPr>
          <a:xfrm>
            <a:off x="2817780" y="2715327"/>
            <a:ext cx="1800225" cy="1304925"/>
          </a:xfrm>
          <a:prstGeom prst="rect">
            <a:avLst/>
          </a:prstGeom>
        </p:spPr>
      </p:pic>
      <p:pic>
        <p:nvPicPr>
          <p:cNvPr id="14" name="Obraz 13">
            <a:extLst>
              <a:ext uri="{FF2B5EF4-FFF2-40B4-BE49-F238E27FC236}">
                <a16:creationId xmlns:a16="http://schemas.microsoft.com/office/drawing/2014/main" id="{DEDBC15A-BA65-4496-B6D0-117FE0C55220}"/>
              </a:ext>
            </a:extLst>
          </p:cNvPr>
          <p:cNvPicPr/>
          <p:nvPr/>
        </p:nvPicPr>
        <p:blipFill>
          <a:blip r:embed="rId5">
            <a:extLst>
              <a:ext uri="{28A0092B-C50C-407E-A947-70E740481C1C}">
                <a14:useLocalDpi xmlns:a14="http://schemas.microsoft.com/office/drawing/2010/main" val="0"/>
              </a:ext>
            </a:extLst>
          </a:blip>
          <a:stretch>
            <a:fillRect/>
          </a:stretch>
        </p:blipFill>
        <p:spPr>
          <a:xfrm>
            <a:off x="5201470" y="2702986"/>
            <a:ext cx="1400175" cy="1181100"/>
          </a:xfrm>
          <a:prstGeom prst="rect">
            <a:avLst/>
          </a:prstGeom>
        </p:spPr>
      </p:pic>
      <p:pic>
        <p:nvPicPr>
          <p:cNvPr id="15" name="Obraz 14">
            <a:extLst>
              <a:ext uri="{FF2B5EF4-FFF2-40B4-BE49-F238E27FC236}">
                <a16:creationId xmlns:a16="http://schemas.microsoft.com/office/drawing/2014/main" id="{754FCA13-8F24-45F7-AF6C-8BE7DEC7671D}"/>
              </a:ext>
            </a:extLst>
          </p:cNvPr>
          <p:cNvPicPr/>
          <p:nvPr/>
        </p:nvPicPr>
        <p:blipFill>
          <a:blip r:embed="rId6">
            <a:extLst>
              <a:ext uri="{28A0092B-C50C-407E-A947-70E740481C1C}">
                <a14:useLocalDpi xmlns:a14="http://schemas.microsoft.com/office/drawing/2010/main" val="0"/>
              </a:ext>
            </a:extLst>
          </a:blip>
          <a:stretch>
            <a:fillRect/>
          </a:stretch>
        </p:blipFill>
        <p:spPr>
          <a:xfrm>
            <a:off x="7178924" y="2810576"/>
            <a:ext cx="1352550" cy="1114425"/>
          </a:xfrm>
          <a:prstGeom prst="rect">
            <a:avLst/>
          </a:prstGeom>
        </p:spPr>
      </p:pic>
      <p:sp>
        <p:nvSpPr>
          <p:cNvPr id="2" name="Prostokąt 1">
            <a:extLst>
              <a:ext uri="{FF2B5EF4-FFF2-40B4-BE49-F238E27FC236}">
                <a16:creationId xmlns:a16="http://schemas.microsoft.com/office/drawing/2014/main" id="{820756D5-A723-463E-B33A-3488FAFC8267}"/>
              </a:ext>
            </a:extLst>
          </p:cNvPr>
          <p:cNvSpPr/>
          <p:nvPr/>
        </p:nvSpPr>
        <p:spPr>
          <a:xfrm>
            <a:off x="395536" y="4701044"/>
            <a:ext cx="1697901" cy="400110"/>
          </a:xfrm>
          <a:prstGeom prst="rect">
            <a:avLst/>
          </a:prstGeom>
        </p:spPr>
        <p:txBody>
          <a:bodyPr wrap="none">
            <a:spAutoFit/>
          </a:bodyPr>
          <a:lstStyle/>
          <a:p>
            <a:r>
              <a:rPr lang="pl-PL" sz="2000" b="0" dirty="0" err="1">
                <a:solidFill>
                  <a:schemeClr val="accent2">
                    <a:lumMod val="75000"/>
                  </a:schemeClr>
                </a:solidFill>
              </a:rPr>
              <a:t>Heel</a:t>
            </a:r>
            <a:r>
              <a:rPr lang="pl-PL" sz="2000" b="0" dirty="0">
                <a:solidFill>
                  <a:schemeClr val="accent2">
                    <a:lumMod val="75000"/>
                  </a:schemeClr>
                </a:solidFill>
              </a:rPr>
              <a:t> Plateau</a:t>
            </a:r>
          </a:p>
        </p:txBody>
      </p:sp>
      <p:sp>
        <p:nvSpPr>
          <p:cNvPr id="16" name="Prostokąt 15">
            <a:extLst>
              <a:ext uri="{FF2B5EF4-FFF2-40B4-BE49-F238E27FC236}">
                <a16:creationId xmlns:a16="http://schemas.microsoft.com/office/drawing/2014/main" id="{C6A43793-9BCB-4B70-A71B-0862561AC383}"/>
              </a:ext>
            </a:extLst>
          </p:cNvPr>
          <p:cNvSpPr/>
          <p:nvPr/>
        </p:nvSpPr>
        <p:spPr>
          <a:xfrm>
            <a:off x="2621946" y="4701044"/>
            <a:ext cx="1996059" cy="400110"/>
          </a:xfrm>
          <a:prstGeom prst="rect">
            <a:avLst/>
          </a:prstGeom>
        </p:spPr>
        <p:txBody>
          <a:bodyPr wrap="none">
            <a:spAutoFit/>
          </a:bodyPr>
          <a:lstStyle/>
          <a:p>
            <a:r>
              <a:rPr lang="pl-PL" sz="2000" b="0" dirty="0">
                <a:solidFill>
                  <a:schemeClr val="accent2">
                    <a:lumMod val="75000"/>
                  </a:schemeClr>
                </a:solidFill>
              </a:rPr>
              <a:t>Central Plateau</a:t>
            </a:r>
          </a:p>
        </p:txBody>
      </p:sp>
      <p:sp>
        <p:nvSpPr>
          <p:cNvPr id="17" name="Prostokąt 16">
            <a:extLst>
              <a:ext uri="{FF2B5EF4-FFF2-40B4-BE49-F238E27FC236}">
                <a16:creationId xmlns:a16="http://schemas.microsoft.com/office/drawing/2014/main" id="{5F11D3A7-552D-4B61-865A-55D64B02F4D3}"/>
              </a:ext>
            </a:extLst>
          </p:cNvPr>
          <p:cNvSpPr/>
          <p:nvPr/>
        </p:nvSpPr>
        <p:spPr>
          <a:xfrm>
            <a:off x="4685891" y="4695617"/>
            <a:ext cx="2380780" cy="400110"/>
          </a:xfrm>
          <a:prstGeom prst="rect">
            <a:avLst/>
          </a:prstGeom>
        </p:spPr>
        <p:txBody>
          <a:bodyPr wrap="none">
            <a:spAutoFit/>
          </a:bodyPr>
          <a:lstStyle/>
          <a:p>
            <a:r>
              <a:rPr lang="pl-PL" sz="2000" b="0" dirty="0">
                <a:solidFill>
                  <a:schemeClr val="accent2">
                    <a:lumMod val="75000"/>
                  </a:schemeClr>
                </a:solidFill>
              </a:rPr>
              <a:t>Central </a:t>
            </a:r>
            <a:r>
              <a:rPr lang="pl-PL" sz="2000" b="0" dirty="0" err="1">
                <a:solidFill>
                  <a:schemeClr val="accent2">
                    <a:lumMod val="75000"/>
                  </a:schemeClr>
                </a:solidFill>
              </a:rPr>
              <a:t>Depression</a:t>
            </a:r>
            <a:endParaRPr lang="pl-PL" sz="2000" b="0" dirty="0">
              <a:solidFill>
                <a:schemeClr val="accent2">
                  <a:lumMod val="75000"/>
                </a:schemeClr>
              </a:solidFill>
            </a:endParaRPr>
          </a:p>
        </p:txBody>
      </p:sp>
      <p:sp>
        <p:nvSpPr>
          <p:cNvPr id="18" name="Prostokąt 17">
            <a:extLst>
              <a:ext uri="{FF2B5EF4-FFF2-40B4-BE49-F238E27FC236}">
                <a16:creationId xmlns:a16="http://schemas.microsoft.com/office/drawing/2014/main" id="{7A81EDD2-0A13-4779-89B7-877E1537028E}"/>
              </a:ext>
            </a:extLst>
          </p:cNvPr>
          <p:cNvSpPr/>
          <p:nvPr/>
        </p:nvSpPr>
        <p:spPr>
          <a:xfrm>
            <a:off x="7050157" y="4695617"/>
            <a:ext cx="2093843" cy="400110"/>
          </a:xfrm>
          <a:prstGeom prst="rect">
            <a:avLst/>
          </a:prstGeom>
        </p:spPr>
        <p:txBody>
          <a:bodyPr wrap="none">
            <a:spAutoFit/>
          </a:bodyPr>
          <a:lstStyle/>
          <a:p>
            <a:r>
              <a:rPr lang="pl-PL" sz="2000" b="0" dirty="0" err="1">
                <a:solidFill>
                  <a:schemeClr val="accent2">
                    <a:lumMod val="75000"/>
                  </a:schemeClr>
                </a:solidFill>
              </a:rPr>
              <a:t>Foreroot</a:t>
            </a:r>
            <a:r>
              <a:rPr lang="pl-PL" sz="2000" b="0" dirty="0">
                <a:solidFill>
                  <a:schemeClr val="accent2">
                    <a:lumMod val="75000"/>
                  </a:schemeClr>
                </a:solidFill>
              </a:rPr>
              <a:t> Plateau</a:t>
            </a:r>
          </a:p>
        </p:txBody>
      </p:sp>
      <p:sp>
        <p:nvSpPr>
          <p:cNvPr id="20" name="Prostokąt 19">
            <a:extLst>
              <a:ext uri="{FF2B5EF4-FFF2-40B4-BE49-F238E27FC236}">
                <a16:creationId xmlns:a16="http://schemas.microsoft.com/office/drawing/2014/main" id="{79ECAC9D-54EC-48A3-96A9-B7345BD1C6A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EXAMPLES OF CHANGES IN DYNAMIC PARAMETERS OCCURRING IN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999339025"/>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WALKING ON CRUTCHES AS AN EXAMPLE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021518962"/>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WALKING ON CRUTCHES AS AN EXAMPLE OF PATHOLOGICAL GAIT</a:t>
            </a:r>
            <a:endParaRPr lang="en-US" sz="2200" dirty="0">
              <a:solidFill>
                <a:schemeClr val="accent2">
                  <a:lumMod val="75000"/>
                </a:schemeClr>
              </a:solidFill>
            </a:endParaRPr>
          </a:p>
        </p:txBody>
      </p:sp>
      <p:sp>
        <p:nvSpPr>
          <p:cNvPr id="18" name="Prostokąt 17">
            <a:extLst>
              <a:ext uri="{FF2B5EF4-FFF2-40B4-BE49-F238E27FC236}">
                <a16:creationId xmlns:a16="http://schemas.microsoft.com/office/drawing/2014/main" id="{7A81EDD2-0A13-4779-89B7-877E1537028E}"/>
              </a:ext>
            </a:extLst>
          </p:cNvPr>
          <p:cNvSpPr/>
          <p:nvPr/>
        </p:nvSpPr>
        <p:spPr>
          <a:xfrm>
            <a:off x="143520" y="2308811"/>
            <a:ext cx="8639970" cy="3170099"/>
          </a:xfrm>
          <a:prstGeom prst="rect">
            <a:avLst/>
          </a:prstGeom>
        </p:spPr>
        <p:txBody>
          <a:bodyPr wrap="square">
            <a:spAutoFit/>
          </a:bodyPr>
          <a:lstStyle/>
          <a:p>
            <a:pPr algn="just"/>
            <a:r>
              <a:rPr lang="en-GB" sz="2000" b="0" dirty="0">
                <a:solidFill>
                  <a:schemeClr val="accent2">
                    <a:lumMod val="75000"/>
                  </a:schemeClr>
                </a:solidFill>
              </a:rPr>
              <a:t>One or two balls can be used. Below is a summary of the degree of unload when using one and two balls </a:t>
            </a:r>
            <a:endParaRPr lang="pl-PL" sz="2000" b="0" dirty="0">
              <a:solidFill>
                <a:schemeClr val="accent2">
                  <a:lumMod val="75000"/>
                </a:schemeClr>
              </a:solidFill>
            </a:endParaRPr>
          </a:p>
          <a:p>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using one crutch</a:t>
            </a:r>
            <a:endParaRPr lang="pl-PL" sz="2000" b="0" dirty="0">
              <a:solidFill>
                <a:schemeClr val="accent2">
                  <a:lumMod val="75000"/>
                </a:schemeClr>
              </a:solidFill>
            </a:endParaRPr>
          </a:p>
          <a:p>
            <a:endParaRPr lang="pl-PL" sz="2000" b="0" dirty="0">
              <a:solidFill>
                <a:schemeClr val="accent2">
                  <a:lumMod val="75000"/>
                </a:schemeClr>
              </a:solidFill>
            </a:endParaRPr>
          </a:p>
          <a:p>
            <a:pPr algn="just"/>
            <a:r>
              <a:rPr lang="en-GB" sz="2000" b="0" dirty="0">
                <a:solidFill>
                  <a:schemeClr val="accent2">
                    <a:lumMod val="75000"/>
                  </a:schemeClr>
                </a:solidFill>
              </a:rPr>
              <a:t>Locomotion with 1 crutch provides the opportunity to unload the limb from 0 to 50% (crutch kept on the side of the healthy lower limb). Unloading 50% of the limb is conditioned by moving the crutch from the lower limb more than when walking with 2 crutches. If the crutch is more parallel to the lower limb, the unload will be less than 50%.</a:t>
            </a:r>
            <a:endParaRPr lang="pl-PL" sz="2000" b="0" dirty="0">
              <a:solidFill>
                <a:schemeClr val="accent2">
                  <a:lumMod val="75000"/>
                </a:schemeClr>
              </a:solidFill>
            </a:endParaRPr>
          </a:p>
        </p:txBody>
      </p:sp>
    </p:spTree>
    <p:extLst>
      <p:ext uri="{BB962C8B-B14F-4D97-AF65-F5344CB8AC3E}">
        <p14:creationId xmlns:p14="http://schemas.microsoft.com/office/powerpoint/2010/main" val="4225183702"/>
      </p:ext>
    </p:extLst>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8" name="Prostokąt 17">
            <a:extLst>
              <a:ext uri="{FF2B5EF4-FFF2-40B4-BE49-F238E27FC236}">
                <a16:creationId xmlns:a16="http://schemas.microsoft.com/office/drawing/2014/main" id="{7A81EDD2-0A13-4779-89B7-877E1537028E}"/>
              </a:ext>
            </a:extLst>
          </p:cNvPr>
          <p:cNvSpPr/>
          <p:nvPr/>
        </p:nvSpPr>
        <p:spPr>
          <a:xfrm>
            <a:off x="143520" y="2308811"/>
            <a:ext cx="8639970" cy="2246769"/>
          </a:xfrm>
          <a:prstGeom prst="rect">
            <a:avLst/>
          </a:prstGeom>
        </p:spPr>
        <p:txBody>
          <a:bodyPr wrap="square">
            <a:spAutoFit/>
          </a:bodyPr>
          <a:lstStyle/>
          <a:p>
            <a:pPr marL="342900" indent="-342900">
              <a:buFont typeface="Arial" panose="020B0604020202020204" pitchFamily="34" charset="0"/>
              <a:buChar char="•"/>
            </a:pPr>
            <a:r>
              <a:rPr lang="en-GB" sz="2000" b="0" dirty="0">
                <a:solidFill>
                  <a:schemeClr val="accent2">
                    <a:lumMod val="75000"/>
                  </a:schemeClr>
                </a:solidFill>
              </a:rPr>
              <a:t>using two crutches</a:t>
            </a:r>
            <a:endParaRPr lang="pl-PL" sz="2000" b="0" dirty="0">
              <a:solidFill>
                <a:schemeClr val="accent2">
                  <a:lumMod val="75000"/>
                </a:schemeClr>
              </a:solidFill>
            </a:endParaRPr>
          </a:p>
          <a:p>
            <a:endParaRPr lang="pl-PL" sz="2000" b="0" dirty="0">
              <a:solidFill>
                <a:schemeClr val="accent2">
                  <a:lumMod val="75000"/>
                </a:schemeClr>
              </a:solidFill>
            </a:endParaRPr>
          </a:p>
          <a:p>
            <a:pPr algn="just"/>
            <a:r>
              <a:rPr lang="en-GB" sz="2000" b="0" dirty="0">
                <a:solidFill>
                  <a:schemeClr val="accent2">
                    <a:lumMod val="75000"/>
                  </a:schemeClr>
                </a:solidFill>
              </a:rPr>
              <a:t>2-crutches locomotion provides the opportunity to unload the limb from 0% (full load) to 100% (full unload). Unloading at 0% is equivalent to 100% loading and can be called "walking with crutches". It should be noted that despite the fact that locomotion with crutches with 0% unloading of the limb is possible, in gait learning it is used sporadically.</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AC108E19-6013-4042-BEEF-F5BA00C3D77E}"/>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WALKING ON CRUTCHES AS AN EXAMPLE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240119341"/>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T</a:t>
            </a:r>
            <a:r>
              <a:rPr lang="en-GB" sz="2000" dirty="0" err="1">
                <a:solidFill>
                  <a:schemeClr val="accent2">
                    <a:lumMod val="75000"/>
                  </a:schemeClr>
                </a:solidFill>
              </a:rPr>
              <a:t>ypes</a:t>
            </a:r>
            <a:r>
              <a:rPr lang="en-GB" sz="2000" dirty="0">
                <a:solidFill>
                  <a:schemeClr val="accent2">
                    <a:lumMod val="75000"/>
                  </a:schemeClr>
                </a:solidFill>
              </a:rPr>
              <a:t> of gait on crutches</a:t>
            </a:r>
            <a:endParaRPr lang="pl-PL" sz="2000" dirty="0">
              <a:solidFill>
                <a:schemeClr val="accent2">
                  <a:lumMod val="75000"/>
                </a:schemeClr>
              </a:solidFill>
            </a:endParaRPr>
          </a:p>
        </p:txBody>
      </p:sp>
      <p:pic>
        <p:nvPicPr>
          <p:cNvPr id="10" name="Obraz 9">
            <a:extLst>
              <a:ext uri="{FF2B5EF4-FFF2-40B4-BE49-F238E27FC236}">
                <a16:creationId xmlns:a16="http://schemas.microsoft.com/office/drawing/2014/main" id="{1DEB3C8D-A768-4C1D-9D8E-C24D3D406C5C}"/>
              </a:ext>
            </a:extLst>
          </p:cNvPr>
          <p:cNvPicPr/>
          <p:nvPr/>
        </p:nvPicPr>
        <p:blipFill>
          <a:blip r:embed="rId3">
            <a:extLst>
              <a:ext uri="{28A0092B-C50C-407E-A947-70E740481C1C}">
                <a14:useLocalDpi xmlns:a14="http://schemas.microsoft.com/office/drawing/2010/main" val="0"/>
              </a:ext>
            </a:extLst>
          </a:blip>
          <a:stretch>
            <a:fillRect/>
          </a:stretch>
        </p:blipFill>
        <p:spPr>
          <a:xfrm>
            <a:off x="395536" y="2564904"/>
            <a:ext cx="3715385" cy="2118995"/>
          </a:xfrm>
          <a:prstGeom prst="rect">
            <a:avLst/>
          </a:prstGeom>
        </p:spPr>
      </p:pic>
      <p:pic>
        <p:nvPicPr>
          <p:cNvPr id="12" name="Obraz 11">
            <a:extLst>
              <a:ext uri="{FF2B5EF4-FFF2-40B4-BE49-F238E27FC236}">
                <a16:creationId xmlns:a16="http://schemas.microsoft.com/office/drawing/2014/main" id="{F52495F2-0D1D-4E84-B263-805EA36CE477}"/>
              </a:ext>
            </a:extLst>
          </p:cNvPr>
          <p:cNvPicPr/>
          <p:nvPr/>
        </p:nvPicPr>
        <p:blipFill>
          <a:blip r:embed="rId4">
            <a:extLst>
              <a:ext uri="{28A0092B-C50C-407E-A947-70E740481C1C}">
                <a14:useLocalDpi xmlns:a14="http://schemas.microsoft.com/office/drawing/2010/main" val="0"/>
              </a:ext>
            </a:extLst>
          </a:blip>
          <a:stretch>
            <a:fillRect/>
          </a:stretch>
        </p:blipFill>
        <p:spPr>
          <a:xfrm>
            <a:off x="5868144" y="2298848"/>
            <a:ext cx="2410460" cy="2459990"/>
          </a:xfrm>
          <a:prstGeom prst="rect">
            <a:avLst/>
          </a:prstGeom>
        </p:spPr>
      </p:pic>
      <p:sp>
        <p:nvSpPr>
          <p:cNvPr id="13" name="Prostokąt 12">
            <a:extLst>
              <a:ext uri="{FF2B5EF4-FFF2-40B4-BE49-F238E27FC236}">
                <a16:creationId xmlns:a16="http://schemas.microsoft.com/office/drawing/2014/main" id="{B4C821F6-E4B2-4A2C-8540-8D116D570793}"/>
              </a:ext>
            </a:extLst>
          </p:cNvPr>
          <p:cNvSpPr/>
          <p:nvPr/>
        </p:nvSpPr>
        <p:spPr>
          <a:xfrm>
            <a:off x="251520" y="5226571"/>
            <a:ext cx="4283994" cy="400110"/>
          </a:xfrm>
          <a:prstGeom prst="rect">
            <a:avLst/>
          </a:prstGeom>
        </p:spPr>
        <p:txBody>
          <a:bodyPr wrap="square">
            <a:spAutoFit/>
          </a:bodyPr>
          <a:lstStyle/>
          <a:p>
            <a:pPr algn="ctr"/>
            <a:r>
              <a:rPr lang="pl-PL" sz="2000" b="0" dirty="0" err="1">
                <a:solidFill>
                  <a:schemeClr val="accent2">
                    <a:lumMod val="75000"/>
                  </a:schemeClr>
                </a:solidFill>
              </a:rPr>
              <a:t>Four</a:t>
            </a:r>
            <a:r>
              <a:rPr lang="pl-PL" sz="2000" b="0" dirty="0">
                <a:solidFill>
                  <a:schemeClr val="accent2">
                    <a:lumMod val="75000"/>
                  </a:schemeClr>
                </a:solidFill>
              </a:rPr>
              <a:t>-point </a:t>
            </a:r>
            <a:r>
              <a:rPr lang="pl-PL" sz="2000" b="0" dirty="0" err="1">
                <a:solidFill>
                  <a:schemeClr val="accent2">
                    <a:lumMod val="75000"/>
                  </a:schemeClr>
                </a:solidFill>
              </a:rPr>
              <a:t>gait</a:t>
            </a:r>
            <a:r>
              <a:rPr lang="pl-PL" sz="2000" b="0" dirty="0">
                <a:solidFill>
                  <a:schemeClr val="accent2">
                    <a:lumMod val="75000"/>
                  </a:schemeClr>
                </a:solidFill>
              </a:rPr>
              <a:t> </a:t>
            </a:r>
          </a:p>
        </p:txBody>
      </p:sp>
      <p:sp>
        <p:nvSpPr>
          <p:cNvPr id="15" name="Prostokąt 14">
            <a:extLst>
              <a:ext uri="{FF2B5EF4-FFF2-40B4-BE49-F238E27FC236}">
                <a16:creationId xmlns:a16="http://schemas.microsoft.com/office/drawing/2014/main" id="{92A4028C-45A6-4C24-A5BA-6254AAAC5ABA}"/>
              </a:ext>
            </a:extLst>
          </p:cNvPr>
          <p:cNvSpPr/>
          <p:nvPr/>
        </p:nvSpPr>
        <p:spPr>
          <a:xfrm>
            <a:off x="4824510" y="5229200"/>
            <a:ext cx="4283994" cy="400110"/>
          </a:xfrm>
          <a:prstGeom prst="rect">
            <a:avLst/>
          </a:prstGeom>
        </p:spPr>
        <p:txBody>
          <a:bodyPr wrap="square">
            <a:spAutoFit/>
          </a:bodyPr>
          <a:lstStyle/>
          <a:p>
            <a:pPr algn="ctr"/>
            <a:r>
              <a:rPr lang="pl-PL" sz="2000" b="0" dirty="0">
                <a:solidFill>
                  <a:schemeClr val="accent2">
                    <a:lumMod val="75000"/>
                  </a:schemeClr>
                </a:solidFill>
              </a:rPr>
              <a:t>Three-point </a:t>
            </a:r>
            <a:r>
              <a:rPr lang="pl-PL" sz="2000" b="0" dirty="0" err="1">
                <a:solidFill>
                  <a:schemeClr val="accent2">
                    <a:lumMod val="75000"/>
                  </a:schemeClr>
                </a:solidFill>
              </a:rPr>
              <a:t>gait</a:t>
            </a:r>
            <a:r>
              <a:rPr lang="pl-PL" sz="2000" b="0" dirty="0">
                <a:solidFill>
                  <a:schemeClr val="accent2">
                    <a:lumMod val="75000"/>
                  </a:schemeClr>
                </a:solidFill>
              </a:rPr>
              <a:t> </a:t>
            </a:r>
          </a:p>
        </p:txBody>
      </p:sp>
      <p:sp>
        <p:nvSpPr>
          <p:cNvPr id="14" name="Prostokąt 13">
            <a:extLst>
              <a:ext uri="{FF2B5EF4-FFF2-40B4-BE49-F238E27FC236}">
                <a16:creationId xmlns:a16="http://schemas.microsoft.com/office/drawing/2014/main" id="{DB1F789E-29B9-4854-9D1B-E898F385A1E9}"/>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WALKING ON CRUTCHES AS AN EXAMPLE OF PATHOLOGICAL GAIT</a:t>
            </a:r>
            <a:endParaRPr lang="en-US" sz="2200" dirty="0">
              <a:solidFill>
                <a:schemeClr val="accent2">
                  <a:lumMod val="75000"/>
                </a:schemeClr>
              </a:solidFill>
            </a:endParaRPr>
          </a:p>
        </p:txBody>
      </p:sp>
    </p:spTree>
    <p:extLst>
      <p:ext uri="{BB962C8B-B14F-4D97-AF65-F5344CB8AC3E}">
        <p14:creationId xmlns:p14="http://schemas.microsoft.com/office/powerpoint/2010/main" val="3953085939"/>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B4C821F6-E4B2-4A2C-8540-8D116D570793}"/>
              </a:ext>
            </a:extLst>
          </p:cNvPr>
          <p:cNvSpPr/>
          <p:nvPr/>
        </p:nvSpPr>
        <p:spPr>
          <a:xfrm>
            <a:off x="0" y="4997772"/>
            <a:ext cx="2808312" cy="400110"/>
          </a:xfrm>
          <a:prstGeom prst="rect">
            <a:avLst/>
          </a:prstGeom>
        </p:spPr>
        <p:txBody>
          <a:bodyPr wrap="square">
            <a:spAutoFit/>
          </a:bodyPr>
          <a:lstStyle/>
          <a:p>
            <a:pPr algn="ctr"/>
            <a:r>
              <a:rPr lang="pl-PL" sz="2000" b="0" dirty="0" err="1">
                <a:solidFill>
                  <a:schemeClr val="accent2">
                    <a:lumMod val="75000"/>
                  </a:schemeClr>
                </a:solidFill>
              </a:rPr>
              <a:t>Two</a:t>
            </a:r>
            <a:r>
              <a:rPr lang="pl-PL" sz="2000" b="0" dirty="0">
                <a:solidFill>
                  <a:schemeClr val="accent2">
                    <a:lumMod val="75000"/>
                  </a:schemeClr>
                </a:solidFill>
              </a:rPr>
              <a:t>-point </a:t>
            </a:r>
            <a:r>
              <a:rPr lang="pl-PL" sz="2000" b="0" dirty="0" err="1">
                <a:solidFill>
                  <a:schemeClr val="accent2">
                    <a:lumMod val="75000"/>
                  </a:schemeClr>
                </a:solidFill>
              </a:rPr>
              <a:t>gait</a:t>
            </a:r>
            <a:r>
              <a:rPr lang="pl-PL" sz="2000" b="0" dirty="0">
                <a:solidFill>
                  <a:schemeClr val="accent2">
                    <a:lumMod val="75000"/>
                  </a:schemeClr>
                </a:solidFill>
              </a:rPr>
              <a:t> </a:t>
            </a:r>
          </a:p>
        </p:txBody>
      </p:sp>
      <p:sp>
        <p:nvSpPr>
          <p:cNvPr id="15" name="Prostokąt 14">
            <a:extLst>
              <a:ext uri="{FF2B5EF4-FFF2-40B4-BE49-F238E27FC236}">
                <a16:creationId xmlns:a16="http://schemas.microsoft.com/office/drawing/2014/main" id="{92A4028C-45A6-4C24-A5BA-6254AAAC5ABA}"/>
              </a:ext>
            </a:extLst>
          </p:cNvPr>
          <p:cNvSpPr/>
          <p:nvPr/>
        </p:nvSpPr>
        <p:spPr>
          <a:xfrm>
            <a:off x="2922092" y="4941168"/>
            <a:ext cx="3018060" cy="400110"/>
          </a:xfrm>
          <a:prstGeom prst="rect">
            <a:avLst/>
          </a:prstGeom>
        </p:spPr>
        <p:txBody>
          <a:bodyPr wrap="square">
            <a:spAutoFit/>
          </a:bodyPr>
          <a:lstStyle/>
          <a:p>
            <a:pPr algn="ctr"/>
            <a:r>
              <a:rPr lang="pl-PL" sz="2000" b="0" dirty="0">
                <a:solidFill>
                  <a:schemeClr val="accent2">
                    <a:lumMod val="75000"/>
                  </a:schemeClr>
                </a:solidFill>
              </a:rPr>
              <a:t>Swing-</a:t>
            </a:r>
            <a:r>
              <a:rPr lang="pl-PL" sz="2000" b="0" dirty="0" err="1">
                <a:solidFill>
                  <a:schemeClr val="accent2">
                    <a:lumMod val="75000"/>
                  </a:schemeClr>
                </a:solidFill>
              </a:rPr>
              <a:t>through</a:t>
            </a:r>
            <a:r>
              <a:rPr lang="pl-PL" sz="2000" b="0" dirty="0">
                <a:solidFill>
                  <a:schemeClr val="accent2">
                    <a:lumMod val="75000"/>
                  </a:schemeClr>
                </a:solidFill>
              </a:rPr>
              <a:t> </a:t>
            </a:r>
            <a:r>
              <a:rPr lang="pl-PL" sz="2000" b="0" dirty="0" err="1">
                <a:solidFill>
                  <a:schemeClr val="accent2">
                    <a:lumMod val="75000"/>
                  </a:schemeClr>
                </a:solidFill>
              </a:rPr>
              <a:t>gait</a:t>
            </a:r>
            <a:r>
              <a:rPr lang="pl-PL" sz="2000" b="0" dirty="0">
                <a:solidFill>
                  <a:schemeClr val="accent2">
                    <a:lumMod val="75000"/>
                  </a:schemeClr>
                </a:solidFill>
              </a:rPr>
              <a:t> </a:t>
            </a:r>
          </a:p>
        </p:txBody>
      </p:sp>
      <p:pic>
        <p:nvPicPr>
          <p:cNvPr id="16" name="Obraz 15">
            <a:extLst>
              <a:ext uri="{FF2B5EF4-FFF2-40B4-BE49-F238E27FC236}">
                <a16:creationId xmlns:a16="http://schemas.microsoft.com/office/drawing/2014/main" id="{FCE0EAF8-43FC-476D-9D03-BC9A21E89D1F}"/>
              </a:ext>
            </a:extLst>
          </p:cNvPr>
          <p:cNvPicPr/>
          <p:nvPr/>
        </p:nvPicPr>
        <p:blipFill>
          <a:blip r:embed="rId3">
            <a:extLst>
              <a:ext uri="{28A0092B-C50C-407E-A947-70E740481C1C}">
                <a14:useLocalDpi xmlns:a14="http://schemas.microsoft.com/office/drawing/2010/main" val="0"/>
              </a:ext>
            </a:extLst>
          </a:blip>
          <a:stretch>
            <a:fillRect/>
          </a:stretch>
        </p:blipFill>
        <p:spPr>
          <a:xfrm>
            <a:off x="323528" y="2273989"/>
            <a:ext cx="2285365" cy="2235835"/>
          </a:xfrm>
          <a:prstGeom prst="rect">
            <a:avLst/>
          </a:prstGeom>
        </p:spPr>
      </p:pic>
      <p:pic>
        <p:nvPicPr>
          <p:cNvPr id="17" name="Obraz 16">
            <a:extLst>
              <a:ext uri="{FF2B5EF4-FFF2-40B4-BE49-F238E27FC236}">
                <a16:creationId xmlns:a16="http://schemas.microsoft.com/office/drawing/2014/main" id="{1F9BCBD8-E097-41E2-BFAB-AB2C4A922684}"/>
              </a:ext>
            </a:extLst>
          </p:cNvPr>
          <p:cNvPicPr/>
          <p:nvPr/>
        </p:nvPicPr>
        <p:blipFill>
          <a:blip r:embed="rId4">
            <a:extLst>
              <a:ext uri="{28A0092B-C50C-407E-A947-70E740481C1C}">
                <a14:useLocalDpi xmlns:a14="http://schemas.microsoft.com/office/drawing/2010/main" val="0"/>
              </a:ext>
            </a:extLst>
          </a:blip>
          <a:stretch>
            <a:fillRect/>
          </a:stretch>
        </p:blipFill>
        <p:spPr>
          <a:xfrm>
            <a:off x="3059832" y="2165667"/>
            <a:ext cx="2451735" cy="2526665"/>
          </a:xfrm>
          <a:prstGeom prst="rect">
            <a:avLst/>
          </a:prstGeom>
        </p:spPr>
      </p:pic>
      <p:pic>
        <p:nvPicPr>
          <p:cNvPr id="18" name="Obraz 17">
            <a:extLst>
              <a:ext uri="{FF2B5EF4-FFF2-40B4-BE49-F238E27FC236}">
                <a16:creationId xmlns:a16="http://schemas.microsoft.com/office/drawing/2014/main" id="{C3898376-3794-44BE-955D-427BC8EC19D4}"/>
              </a:ext>
            </a:extLst>
          </p:cNvPr>
          <p:cNvPicPr/>
          <p:nvPr/>
        </p:nvPicPr>
        <p:blipFill>
          <a:blip r:embed="rId5">
            <a:extLst>
              <a:ext uri="{28A0092B-C50C-407E-A947-70E740481C1C}">
                <a14:useLocalDpi xmlns:a14="http://schemas.microsoft.com/office/drawing/2010/main" val="0"/>
              </a:ext>
            </a:extLst>
          </a:blip>
          <a:stretch>
            <a:fillRect/>
          </a:stretch>
        </p:blipFill>
        <p:spPr>
          <a:xfrm>
            <a:off x="6300192" y="2075024"/>
            <a:ext cx="2027555" cy="2468245"/>
          </a:xfrm>
          <a:prstGeom prst="rect">
            <a:avLst/>
          </a:prstGeom>
        </p:spPr>
      </p:pic>
      <p:sp>
        <p:nvSpPr>
          <p:cNvPr id="19" name="Prostokąt 18">
            <a:extLst>
              <a:ext uri="{FF2B5EF4-FFF2-40B4-BE49-F238E27FC236}">
                <a16:creationId xmlns:a16="http://schemas.microsoft.com/office/drawing/2014/main" id="{CDB4C582-16E8-451E-962A-04A6C95D8D75}"/>
              </a:ext>
            </a:extLst>
          </p:cNvPr>
          <p:cNvSpPr/>
          <p:nvPr/>
        </p:nvSpPr>
        <p:spPr>
          <a:xfrm>
            <a:off x="5950151" y="4938573"/>
            <a:ext cx="3018060" cy="400110"/>
          </a:xfrm>
          <a:prstGeom prst="rect">
            <a:avLst/>
          </a:prstGeom>
        </p:spPr>
        <p:txBody>
          <a:bodyPr wrap="square">
            <a:spAutoFit/>
          </a:bodyPr>
          <a:lstStyle/>
          <a:p>
            <a:pPr algn="ctr"/>
            <a:r>
              <a:rPr lang="pl-PL" sz="2000" b="0" dirty="0">
                <a:solidFill>
                  <a:schemeClr val="accent2">
                    <a:lumMod val="75000"/>
                  </a:schemeClr>
                </a:solidFill>
              </a:rPr>
              <a:t>Swing-to </a:t>
            </a:r>
            <a:r>
              <a:rPr lang="pl-PL" sz="2000" b="0" dirty="0" err="1">
                <a:solidFill>
                  <a:schemeClr val="accent2">
                    <a:lumMod val="75000"/>
                  </a:schemeClr>
                </a:solidFill>
              </a:rPr>
              <a:t>gait</a:t>
            </a:r>
            <a:r>
              <a:rPr lang="pl-PL" sz="2000" b="0" dirty="0">
                <a:solidFill>
                  <a:schemeClr val="accent2">
                    <a:lumMod val="75000"/>
                  </a:schemeClr>
                </a:solidFill>
              </a:rPr>
              <a:t> </a:t>
            </a:r>
          </a:p>
        </p:txBody>
      </p:sp>
      <p:sp>
        <p:nvSpPr>
          <p:cNvPr id="20" name="Prostokąt 19">
            <a:extLst>
              <a:ext uri="{FF2B5EF4-FFF2-40B4-BE49-F238E27FC236}">
                <a16:creationId xmlns:a16="http://schemas.microsoft.com/office/drawing/2014/main" id="{82D67307-A80D-494A-8C0D-E13EC2B0801B}"/>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WALKING ON CRUTCHES AS AN EXAMPLE OF PATHOLOGICAL GAIT</a:t>
            </a:r>
            <a:endParaRPr lang="en-US" sz="2200" dirty="0">
              <a:solidFill>
                <a:schemeClr val="accent2">
                  <a:lumMod val="75000"/>
                </a:schemeClr>
              </a:solidFill>
            </a:endParaRPr>
          </a:p>
        </p:txBody>
      </p:sp>
      <p:sp>
        <p:nvSpPr>
          <p:cNvPr id="21" name="Prostokąt 20">
            <a:extLst>
              <a:ext uri="{FF2B5EF4-FFF2-40B4-BE49-F238E27FC236}">
                <a16:creationId xmlns:a16="http://schemas.microsoft.com/office/drawing/2014/main" id="{FA69DA26-5190-41B5-A953-BAF2B061F4DF}"/>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T</a:t>
            </a:r>
            <a:r>
              <a:rPr lang="en-GB" sz="2000" dirty="0" err="1">
                <a:solidFill>
                  <a:schemeClr val="accent2">
                    <a:lumMod val="75000"/>
                  </a:schemeClr>
                </a:solidFill>
              </a:rPr>
              <a:t>ypes</a:t>
            </a:r>
            <a:r>
              <a:rPr lang="en-GB" sz="2000" dirty="0">
                <a:solidFill>
                  <a:schemeClr val="accent2">
                    <a:lumMod val="75000"/>
                  </a:schemeClr>
                </a:solidFill>
              </a:rPr>
              <a:t> of gait on crutches</a:t>
            </a:r>
            <a:endParaRPr lang="pl-PL" sz="2000" dirty="0">
              <a:solidFill>
                <a:schemeClr val="accent2">
                  <a:lumMod val="75000"/>
                </a:schemeClr>
              </a:solidFill>
            </a:endParaRPr>
          </a:p>
        </p:txBody>
      </p:sp>
    </p:spTree>
    <p:extLst>
      <p:ext uri="{BB962C8B-B14F-4D97-AF65-F5344CB8AC3E}">
        <p14:creationId xmlns:p14="http://schemas.microsoft.com/office/powerpoint/2010/main" val="1050943287"/>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E</a:t>
            </a:r>
            <a:r>
              <a:rPr lang="en-GB" sz="2000" dirty="0" err="1">
                <a:solidFill>
                  <a:schemeClr val="accent2">
                    <a:lumMod val="75000"/>
                  </a:schemeClr>
                </a:solidFill>
              </a:rPr>
              <a:t>xamples</a:t>
            </a:r>
            <a:r>
              <a:rPr lang="en-GB" sz="2000" dirty="0">
                <a:solidFill>
                  <a:schemeClr val="accent2">
                    <a:lumMod val="75000"/>
                  </a:schemeClr>
                </a:solidFill>
              </a:rPr>
              <a:t> of courses of joint angles during swing-to gait</a:t>
            </a:r>
            <a:endParaRPr lang="pl-PL" sz="2000" dirty="0">
              <a:solidFill>
                <a:schemeClr val="accent2">
                  <a:lumMod val="75000"/>
                </a:schemeClr>
              </a:solidFill>
            </a:endParaRPr>
          </a:p>
        </p:txBody>
      </p:sp>
      <p:sp>
        <p:nvSpPr>
          <p:cNvPr id="13" name="Prostokąt 12">
            <a:extLst>
              <a:ext uri="{FF2B5EF4-FFF2-40B4-BE49-F238E27FC236}">
                <a16:creationId xmlns:a16="http://schemas.microsoft.com/office/drawing/2014/main" id="{B4C821F6-E4B2-4A2C-8540-8D116D570793}"/>
              </a:ext>
            </a:extLst>
          </p:cNvPr>
          <p:cNvSpPr/>
          <p:nvPr/>
        </p:nvSpPr>
        <p:spPr>
          <a:xfrm>
            <a:off x="0" y="4997772"/>
            <a:ext cx="2808312" cy="1015663"/>
          </a:xfrm>
          <a:prstGeom prst="rect">
            <a:avLst/>
          </a:prstGeom>
        </p:spPr>
        <p:txBody>
          <a:bodyPr wrap="square">
            <a:spAutoFit/>
          </a:bodyPr>
          <a:lstStyle/>
          <a:p>
            <a:pPr algn="ctr"/>
            <a:r>
              <a:rPr lang="pl-PL" sz="2000" b="0" dirty="0" err="1">
                <a:solidFill>
                  <a:schemeClr val="accent2">
                    <a:lumMod val="75000"/>
                  </a:schemeClr>
                </a:solidFill>
              </a:rPr>
              <a:t>Arrangement</a:t>
            </a:r>
            <a:r>
              <a:rPr lang="pl-PL" sz="2000" b="0" dirty="0">
                <a:solidFill>
                  <a:schemeClr val="accent2">
                    <a:lumMod val="75000"/>
                  </a:schemeClr>
                </a:solidFill>
              </a:rPr>
              <a:t> of the </a:t>
            </a:r>
            <a:r>
              <a:rPr lang="pl-PL" sz="2000" b="0" dirty="0" err="1">
                <a:solidFill>
                  <a:schemeClr val="accent2">
                    <a:lumMod val="75000"/>
                  </a:schemeClr>
                </a:solidFill>
              </a:rPr>
              <a:t>pelvis</a:t>
            </a:r>
            <a:r>
              <a:rPr lang="pl-PL" sz="2000" b="0" dirty="0">
                <a:solidFill>
                  <a:schemeClr val="accent2">
                    <a:lumMod val="75000"/>
                  </a:schemeClr>
                </a:solidFill>
              </a:rPr>
              <a:t> in the </a:t>
            </a:r>
            <a:r>
              <a:rPr lang="pl-PL" sz="2000" b="0" dirty="0" err="1">
                <a:solidFill>
                  <a:schemeClr val="accent2">
                    <a:lumMod val="75000"/>
                  </a:schemeClr>
                </a:solidFill>
              </a:rPr>
              <a:t>sagittal</a:t>
            </a:r>
            <a:r>
              <a:rPr lang="pl-PL" sz="2000" b="0" dirty="0">
                <a:solidFill>
                  <a:schemeClr val="accent2">
                    <a:lumMod val="75000"/>
                  </a:schemeClr>
                </a:solidFill>
              </a:rPr>
              <a:t> </a:t>
            </a:r>
            <a:r>
              <a:rPr lang="pl-PL" sz="2000" b="0" dirty="0" err="1">
                <a:solidFill>
                  <a:schemeClr val="accent2">
                    <a:lumMod val="75000"/>
                  </a:schemeClr>
                </a:solidFill>
              </a:rPr>
              <a:t>plane</a:t>
            </a:r>
            <a:endParaRPr lang="pl-PL" sz="2000" b="0" dirty="0">
              <a:solidFill>
                <a:schemeClr val="accent2">
                  <a:lumMod val="75000"/>
                </a:schemeClr>
              </a:solidFill>
            </a:endParaRPr>
          </a:p>
        </p:txBody>
      </p:sp>
      <p:sp>
        <p:nvSpPr>
          <p:cNvPr id="19" name="Prostokąt 18">
            <a:extLst>
              <a:ext uri="{FF2B5EF4-FFF2-40B4-BE49-F238E27FC236}">
                <a16:creationId xmlns:a16="http://schemas.microsoft.com/office/drawing/2014/main" id="{CDB4C582-16E8-451E-962A-04A6C95D8D75}"/>
              </a:ext>
            </a:extLst>
          </p:cNvPr>
          <p:cNvSpPr/>
          <p:nvPr/>
        </p:nvSpPr>
        <p:spPr>
          <a:xfrm>
            <a:off x="5950151" y="4938573"/>
            <a:ext cx="3018060" cy="1015663"/>
          </a:xfrm>
          <a:prstGeom prst="rect">
            <a:avLst/>
          </a:prstGeom>
        </p:spPr>
        <p:txBody>
          <a:bodyPr wrap="square">
            <a:spAutoFit/>
          </a:bodyPr>
          <a:lstStyle/>
          <a:p>
            <a:pPr algn="ctr"/>
            <a:r>
              <a:rPr lang="pl-PL" sz="2000" b="0" dirty="0" err="1">
                <a:solidFill>
                  <a:schemeClr val="accent2">
                    <a:lumMod val="75000"/>
                  </a:schemeClr>
                </a:solidFill>
              </a:rPr>
              <a:t>Arrangement</a:t>
            </a:r>
            <a:r>
              <a:rPr lang="pl-PL" sz="2000" b="0" dirty="0">
                <a:solidFill>
                  <a:schemeClr val="accent2">
                    <a:lumMod val="75000"/>
                  </a:schemeClr>
                </a:solidFill>
              </a:rPr>
              <a:t> of the </a:t>
            </a:r>
            <a:r>
              <a:rPr lang="pl-PL" sz="2000" b="0" dirty="0" err="1">
                <a:solidFill>
                  <a:schemeClr val="accent2">
                    <a:lumMod val="75000"/>
                  </a:schemeClr>
                </a:solidFill>
              </a:rPr>
              <a:t>pelvis</a:t>
            </a:r>
            <a:r>
              <a:rPr lang="pl-PL" sz="2000" b="0" dirty="0">
                <a:solidFill>
                  <a:schemeClr val="accent2">
                    <a:lumMod val="75000"/>
                  </a:schemeClr>
                </a:solidFill>
              </a:rPr>
              <a:t> in the </a:t>
            </a:r>
            <a:r>
              <a:rPr lang="pl-PL" sz="2000" b="0" dirty="0" err="1">
                <a:solidFill>
                  <a:schemeClr val="accent2">
                    <a:lumMod val="75000"/>
                  </a:schemeClr>
                </a:solidFill>
              </a:rPr>
              <a:t>transverse</a:t>
            </a:r>
            <a:r>
              <a:rPr lang="pl-PL" sz="2000" b="0" dirty="0">
                <a:solidFill>
                  <a:schemeClr val="accent2">
                    <a:lumMod val="75000"/>
                  </a:schemeClr>
                </a:solidFill>
              </a:rPr>
              <a:t> </a:t>
            </a:r>
            <a:r>
              <a:rPr lang="pl-PL" sz="2000" b="0" dirty="0" err="1">
                <a:solidFill>
                  <a:schemeClr val="accent2">
                    <a:lumMod val="75000"/>
                  </a:schemeClr>
                </a:solidFill>
              </a:rPr>
              <a:t>plane</a:t>
            </a:r>
            <a:endParaRPr lang="pl-PL" sz="2000" b="0" dirty="0">
              <a:solidFill>
                <a:schemeClr val="accent2">
                  <a:lumMod val="75000"/>
                </a:schemeClr>
              </a:solidFill>
            </a:endParaRPr>
          </a:p>
        </p:txBody>
      </p:sp>
      <p:sp>
        <p:nvSpPr>
          <p:cNvPr id="16" name="Prostokąt 15">
            <a:extLst>
              <a:ext uri="{FF2B5EF4-FFF2-40B4-BE49-F238E27FC236}">
                <a16:creationId xmlns:a16="http://schemas.microsoft.com/office/drawing/2014/main" id="{3D3B7EA5-884B-41A9-8240-42A9897590A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WALKING ON CRUTCHES AS AN EXAMPLE OF PATHOLOGICAL GAIT</a:t>
            </a:r>
            <a:endParaRPr lang="en-US" sz="2200" dirty="0">
              <a:solidFill>
                <a:schemeClr val="accent2">
                  <a:lumMod val="75000"/>
                </a:schemeClr>
              </a:solidFill>
            </a:endParaRPr>
          </a:p>
        </p:txBody>
      </p:sp>
      <p:pic>
        <p:nvPicPr>
          <p:cNvPr id="17" name="Obraz 16">
            <a:extLst>
              <a:ext uri="{FF2B5EF4-FFF2-40B4-BE49-F238E27FC236}">
                <a16:creationId xmlns:a16="http://schemas.microsoft.com/office/drawing/2014/main" id="{3DA71E47-8A37-49DF-AE63-7724E5B8F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2641260"/>
            <a:ext cx="2577438" cy="1980000"/>
          </a:xfrm>
          <a:prstGeom prst="rect">
            <a:avLst/>
          </a:prstGeom>
        </p:spPr>
      </p:pic>
      <p:pic>
        <p:nvPicPr>
          <p:cNvPr id="18" name="Obraz 17">
            <a:extLst>
              <a:ext uri="{FF2B5EF4-FFF2-40B4-BE49-F238E27FC236}">
                <a16:creationId xmlns:a16="http://schemas.microsoft.com/office/drawing/2014/main" id="{AA7620D3-E6F0-4022-8BF5-E75F231AC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909" y="2594270"/>
            <a:ext cx="2529273" cy="1980000"/>
          </a:xfrm>
          <a:prstGeom prst="rect">
            <a:avLst/>
          </a:prstGeom>
        </p:spPr>
      </p:pic>
      <p:pic>
        <p:nvPicPr>
          <p:cNvPr id="20" name="Obraz 19">
            <a:extLst>
              <a:ext uri="{FF2B5EF4-FFF2-40B4-BE49-F238E27FC236}">
                <a16:creationId xmlns:a16="http://schemas.microsoft.com/office/drawing/2014/main" id="{4D8E5396-70FE-4EC5-97BB-FA7D1BF4E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384" y="2551486"/>
            <a:ext cx="2647045" cy="1980000"/>
          </a:xfrm>
          <a:prstGeom prst="rect">
            <a:avLst/>
          </a:prstGeom>
        </p:spPr>
      </p:pic>
      <p:sp>
        <p:nvSpPr>
          <p:cNvPr id="21" name="Prostokąt 20">
            <a:extLst>
              <a:ext uri="{FF2B5EF4-FFF2-40B4-BE49-F238E27FC236}">
                <a16:creationId xmlns:a16="http://schemas.microsoft.com/office/drawing/2014/main" id="{463AADDF-C785-4C82-9767-B7EB8E175927}"/>
              </a:ext>
            </a:extLst>
          </p:cNvPr>
          <p:cNvSpPr/>
          <p:nvPr/>
        </p:nvSpPr>
        <p:spPr>
          <a:xfrm>
            <a:off x="3310108" y="4981357"/>
            <a:ext cx="2808312" cy="1015663"/>
          </a:xfrm>
          <a:prstGeom prst="rect">
            <a:avLst/>
          </a:prstGeom>
        </p:spPr>
        <p:txBody>
          <a:bodyPr wrap="square">
            <a:spAutoFit/>
          </a:bodyPr>
          <a:lstStyle/>
          <a:p>
            <a:pPr algn="ctr"/>
            <a:r>
              <a:rPr lang="pl-PL" sz="2000" b="0" dirty="0" err="1">
                <a:solidFill>
                  <a:schemeClr val="accent2">
                    <a:lumMod val="75000"/>
                  </a:schemeClr>
                </a:solidFill>
              </a:rPr>
              <a:t>Arrangement</a:t>
            </a:r>
            <a:r>
              <a:rPr lang="pl-PL" sz="2000" b="0" dirty="0">
                <a:solidFill>
                  <a:schemeClr val="accent2">
                    <a:lumMod val="75000"/>
                  </a:schemeClr>
                </a:solidFill>
              </a:rPr>
              <a:t> of the </a:t>
            </a:r>
            <a:r>
              <a:rPr lang="pl-PL" sz="2000" b="0" dirty="0" err="1">
                <a:solidFill>
                  <a:schemeClr val="accent2">
                    <a:lumMod val="75000"/>
                  </a:schemeClr>
                </a:solidFill>
              </a:rPr>
              <a:t>pelvis</a:t>
            </a:r>
            <a:r>
              <a:rPr lang="pl-PL" sz="2000" b="0" dirty="0">
                <a:solidFill>
                  <a:schemeClr val="accent2">
                    <a:lumMod val="75000"/>
                  </a:schemeClr>
                </a:solidFill>
              </a:rPr>
              <a:t> in the </a:t>
            </a:r>
            <a:r>
              <a:rPr lang="pl-PL" sz="2000" b="0" dirty="0" err="1">
                <a:solidFill>
                  <a:schemeClr val="accent2">
                    <a:lumMod val="75000"/>
                  </a:schemeClr>
                </a:solidFill>
              </a:rPr>
              <a:t>frontal</a:t>
            </a:r>
            <a:r>
              <a:rPr lang="pl-PL" sz="2000" b="0" dirty="0">
                <a:solidFill>
                  <a:schemeClr val="accent2">
                    <a:lumMod val="75000"/>
                  </a:schemeClr>
                </a:solidFill>
              </a:rPr>
              <a:t> </a:t>
            </a:r>
            <a:r>
              <a:rPr lang="pl-PL" sz="2000" b="0" dirty="0" err="1">
                <a:solidFill>
                  <a:schemeClr val="accent2">
                    <a:lumMod val="75000"/>
                  </a:schemeClr>
                </a:solidFill>
              </a:rPr>
              <a:t>plane</a:t>
            </a:r>
            <a:endParaRPr lang="pl-PL" sz="2000" b="0" dirty="0">
              <a:solidFill>
                <a:schemeClr val="accent2">
                  <a:lumMod val="75000"/>
                </a:schemeClr>
              </a:solidFill>
            </a:endParaRPr>
          </a:p>
        </p:txBody>
      </p:sp>
    </p:spTree>
    <p:extLst>
      <p:ext uri="{BB962C8B-B14F-4D97-AF65-F5344CB8AC3E}">
        <p14:creationId xmlns:p14="http://schemas.microsoft.com/office/powerpoint/2010/main" val="1653269018"/>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707886"/>
          </a:xfrm>
          <a:prstGeom prst="rect">
            <a:avLst/>
          </a:prstGeom>
        </p:spPr>
        <p:txBody>
          <a:bodyPr wrap="square">
            <a:spAutoFit/>
          </a:bodyPr>
          <a:lstStyle/>
          <a:p>
            <a:pPr algn="ctr"/>
            <a:r>
              <a:rPr lang="pl-PL" sz="2000" dirty="0">
                <a:solidFill>
                  <a:schemeClr val="accent2">
                    <a:lumMod val="75000"/>
                  </a:schemeClr>
                </a:solidFill>
              </a:rPr>
              <a:t>Przebiegi kątowe w chodzie o kulach przez kołysanie się do wysokości kul </a:t>
            </a:r>
          </a:p>
        </p:txBody>
      </p:sp>
      <p:sp>
        <p:nvSpPr>
          <p:cNvPr id="13" name="Prostokąt 12">
            <a:extLst>
              <a:ext uri="{FF2B5EF4-FFF2-40B4-BE49-F238E27FC236}">
                <a16:creationId xmlns:a16="http://schemas.microsoft.com/office/drawing/2014/main" id="{B4C821F6-E4B2-4A2C-8540-8D116D570793}"/>
              </a:ext>
            </a:extLst>
          </p:cNvPr>
          <p:cNvSpPr/>
          <p:nvPr/>
        </p:nvSpPr>
        <p:spPr>
          <a:xfrm>
            <a:off x="0" y="4797152"/>
            <a:ext cx="2808312" cy="1015663"/>
          </a:xfrm>
          <a:prstGeom prst="rect">
            <a:avLst/>
          </a:prstGeom>
        </p:spPr>
        <p:txBody>
          <a:bodyPr wrap="square">
            <a:spAutoFit/>
          </a:bodyPr>
          <a:lstStyle/>
          <a:p>
            <a:pPr algn="ctr"/>
            <a:r>
              <a:rPr lang="pl-PL" sz="2000" b="0" dirty="0" err="1">
                <a:solidFill>
                  <a:schemeClr val="accent2">
                    <a:lumMod val="75000"/>
                  </a:schemeClr>
                </a:solidFill>
              </a:rPr>
              <a:t>Changing</a:t>
            </a:r>
            <a:r>
              <a:rPr lang="pl-PL" sz="2000" b="0" dirty="0">
                <a:solidFill>
                  <a:schemeClr val="accent2">
                    <a:lumMod val="75000"/>
                  </a:schemeClr>
                </a:solidFill>
              </a:rPr>
              <a:t> of the hip </a:t>
            </a:r>
            <a:r>
              <a:rPr lang="pl-PL" sz="2000" b="0" dirty="0" err="1">
                <a:solidFill>
                  <a:schemeClr val="accent2">
                    <a:lumMod val="75000"/>
                  </a:schemeClr>
                </a:solidFill>
              </a:rPr>
              <a:t>angle</a:t>
            </a:r>
            <a:r>
              <a:rPr lang="pl-PL" sz="2000" b="0" dirty="0">
                <a:solidFill>
                  <a:schemeClr val="accent2">
                    <a:lumMod val="75000"/>
                  </a:schemeClr>
                </a:solidFill>
              </a:rPr>
              <a:t> in the </a:t>
            </a:r>
            <a:r>
              <a:rPr lang="pl-PL" sz="2000" b="0" dirty="0" err="1">
                <a:solidFill>
                  <a:schemeClr val="accent2">
                    <a:lumMod val="75000"/>
                  </a:schemeClr>
                </a:solidFill>
              </a:rPr>
              <a:t>sagittal</a:t>
            </a:r>
            <a:r>
              <a:rPr lang="pl-PL" sz="2000" b="0" dirty="0">
                <a:solidFill>
                  <a:schemeClr val="accent2">
                    <a:lumMod val="75000"/>
                  </a:schemeClr>
                </a:solidFill>
              </a:rPr>
              <a:t> </a:t>
            </a:r>
            <a:r>
              <a:rPr lang="pl-PL" sz="2000" b="0" dirty="0" err="1">
                <a:solidFill>
                  <a:schemeClr val="accent2">
                    <a:lumMod val="75000"/>
                  </a:schemeClr>
                </a:solidFill>
              </a:rPr>
              <a:t>plane</a:t>
            </a:r>
            <a:r>
              <a:rPr lang="pl-PL" sz="2000" b="0" dirty="0">
                <a:solidFill>
                  <a:schemeClr val="accent2">
                    <a:lumMod val="75000"/>
                  </a:schemeClr>
                </a:solidFill>
              </a:rPr>
              <a:t> </a:t>
            </a:r>
          </a:p>
        </p:txBody>
      </p:sp>
      <p:sp>
        <p:nvSpPr>
          <p:cNvPr id="15" name="Prostokąt 14">
            <a:extLst>
              <a:ext uri="{FF2B5EF4-FFF2-40B4-BE49-F238E27FC236}">
                <a16:creationId xmlns:a16="http://schemas.microsoft.com/office/drawing/2014/main" id="{92A4028C-45A6-4C24-A5BA-6254AAAC5ABA}"/>
              </a:ext>
            </a:extLst>
          </p:cNvPr>
          <p:cNvSpPr/>
          <p:nvPr/>
        </p:nvSpPr>
        <p:spPr>
          <a:xfrm>
            <a:off x="2922092" y="4941168"/>
            <a:ext cx="3018060" cy="707886"/>
          </a:xfrm>
          <a:prstGeom prst="rect">
            <a:avLst/>
          </a:prstGeom>
        </p:spPr>
        <p:txBody>
          <a:bodyPr wrap="square">
            <a:spAutoFit/>
          </a:bodyPr>
          <a:lstStyle/>
          <a:p>
            <a:pPr algn="ctr"/>
            <a:r>
              <a:rPr lang="pl-PL" sz="2000" b="0" dirty="0" err="1">
                <a:solidFill>
                  <a:schemeClr val="accent2">
                    <a:lumMod val="75000"/>
                  </a:schemeClr>
                </a:solidFill>
              </a:rPr>
              <a:t>Changing</a:t>
            </a:r>
            <a:r>
              <a:rPr lang="pl-PL" sz="2000" b="0" dirty="0">
                <a:solidFill>
                  <a:schemeClr val="accent2">
                    <a:lumMod val="75000"/>
                  </a:schemeClr>
                </a:solidFill>
              </a:rPr>
              <a:t> of the hip </a:t>
            </a:r>
            <a:r>
              <a:rPr lang="pl-PL" sz="2000" b="0" dirty="0" err="1">
                <a:solidFill>
                  <a:schemeClr val="accent2">
                    <a:lumMod val="75000"/>
                  </a:schemeClr>
                </a:solidFill>
              </a:rPr>
              <a:t>angle</a:t>
            </a:r>
            <a:r>
              <a:rPr lang="pl-PL" sz="2000" b="0" dirty="0">
                <a:solidFill>
                  <a:schemeClr val="accent2">
                    <a:lumMod val="75000"/>
                  </a:schemeClr>
                </a:solidFill>
              </a:rPr>
              <a:t> in the </a:t>
            </a:r>
            <a:r>
              <a:rPr lang="pl-PL" sz="2000" b="0" dirty="0" err="1">
                <a:solidFill>
                  <a:schemeClr val="accent2">
                    <a:lumMod val="75000"/>
                  </a:schemeClr>
                </a:solidFill>
              </a:rPr>
              <a:t>frontal</a:t>
            </a:r>
            <a:r>
              <a:rPr lang="pl-PL" sz="2000" b="0" dirty="0">
                <a:solidFill>
                  <a:schemeClr val="accent2">
                    <a:lumMod val="75000"/>
                  </a:schemeClr>
                </a:solidFill>
              </a:rPr>
              <a:t> </a:t>
            </a:r>
            <a:r>
              <a:rPr lang="pl-PL" sz="2000" b="0" dirty="0" err="1">
                <a:solidFill>
                  <a:schemeClr val="accent2">
                    <a:lumMod val="75000"/>
                  </a:schemeClr>
                </a:solidFill>
              </a:rPr>
              <a:t>plane</a:t>
            </a:r>
            <a:r>
              <a:rPr lang="pl-PL" sz="2000" b="0" dirty="0">
                <a:solidFill>
                  <a:schemeClr val="accent2">
                    <a:lumMod val="75000"/>
                  </a:schemeClr>
                </a:solidFill>
              </a:rPr>
              <a:t> </a:t>
            </a:r>
          </a:p>
        </p:txBody>
      </p:sp>
      <p:sp>
        <p:nvSpPr>
          <p:cNvPr id="19" name="Prostokąt 18">
            <a:extLst>
              <a:ext uri="{FF2B5EF4-FFF2-40B4-BE49-F238E27FC236}">
                <a16:creationId xmlns:a16="http://schemas.microsoft.com/office/drawing/2014/main" id="{CDB4C582-16E8-451E-962A-04A6C95D8D75}"/>
              </a:ext>
            </a:extLst>
          </p:cNvPr>
          <p:cNvSpPr/>
          <p:nvPr/>
        </p:nvSpPr>
        <p:spPr>
          <a:xfrm>
            <a:off x="5950151" y="4938573"/>
            <a:ext cx="3018060" cy="1015663"/>
          </a:xfrm>
          <a:prstGeom prst="rect">
            <a:avLst/>
          </a:prstGeom>
        </p:spPr>
        <p:txBody>
          <a:bodyPr wrap="square">
            <a:spAutoFit/>
          </a:bodyPr>
          <a:lstStyle/>
          <a:p>
            <a:pPr algn="ctr"/>
            <a:r>
              <a:rPr lang="pl-PL" sz="2000" b="0" dirty="0" err="1">
                <a:solidFill>
                  <a:schemeClr val="accent2">
                    <a:lumMod val="75000"/>
                  </a:schemeClr>
                </a:solidFill>
              </a:rPr>
              <a:t>Changing</a:t>
            </a:r>
            <a:r>
              <a:rPr lang="pl-PL" sz="2000" b="0" dirty="0">
                <a:solidFill>
                  <a:schemeClr val="accent2">
                    <a:lumMod val="75000"/>
                  </a:schemeClr>
                </a:solidFill>
              </a:rPr>
              <a:t> of the hip </a:t>
            </a:r>
            <a:r>
              <a:rPr lang="pl-PL" sz="2000" b="0" dirty="0" err="1">
                <a:solidFill>
                  <a:schemeClr val="accent2">
                    <a:lumMod val="75000"/>
                  </a:schemeClr>
                </a:solidFill>
              </a:rPr>
              <a:t>angle</a:t>
            </a:r>
            <a:r>
              <a:rPr lang="pl-PL" sz="2000" b="0" dirty="0">
                <a:solidFill>
                  <a:schemeClr val="accent2">
                    <a:lumMod val="75000"/>
                  </a:schemeClr>
                </a:solidFill>
              </a:rPr>
              <a:t> in the </a:t>
            </a:r>
            <a:r>
              <a:rPr lang="pl-PL" sz="2000" b="0" dirty="0" err="1">
                <a:solidFill>
                  <a:schemeClr val="accent2">
                    <a:lumMod val="75000"/>
                  </a:schemeClr>
                </a:solidFill>
              </a:rPr>
              <a:t>transverse</a:t>
            </a:r>
            <a:r>
              <a:rPr lang="pl-PL" sz="2000" b="0" dirty="0">
                <a:solidFill>
                  <a:schemeClr val="accent2">
                    <a:lumMod val="75000"/>
                  </a:schemeClr>
                </a:solidFill>
              </a:rPr>
              <a:t> </a:t>
            </a:r>
            <a:r>
              <a:rPr lang="pl-PL" sz="2000" b="0" dirty="0" err="1">
                <a:solidFill>
                  <a:schemeClr val="accent2">
                    <a:lumMod val="75000"/>
                  </a:schemeClr>
                </a:solidFill>
              </a:rPr>
              <a:t>plane</a:t>
            </a:r>
            <a:r>
              <a:rPr lang="pl-PL" sz="2000" b="0" dirty="0">
                <a:solidFill>
                  <a:schemeClr val="accent2">
                    <a:lumMod val="75000"/>
                  </a:schemeClr>
                </a:solidFill>
              </a:rPr>
              <a:t> </a:t>
            </a:r>
          </a:p>
        </p:txBody>
      </p:sp>
      <p:sp>
        <p:nvSpPr>
          <p:cNvPr id="20" name="Prostokąt 19">
            <a:extLst>
              <a:ext uri="{FF2B5EF4-FFF2-40B4-BE49-F238E27FC236}">
                <a16:creationId xmlns:a16="http://schemas.microsoft.com/office/drawing/2014/main" id="{42DB5493-99E4-4FD4-B098-3A133FC47128}"/>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WALKING ON CRUTCHES AS AN EXAMPLE OF PATHOLOGICAL GAIT</a:t>
            </a:r>
            <a:endParaRPr lang="en-US" sz="2200" dirty="0">
              <a:solidFill>
                <a:schemeClr val="accent2">
                  <a:lumMod val="75000"/>
                </a:schemeClr>
              </a:solidFill>
            </a:endParaRPr>
          </a:p>
        </p:txBody>
      </p:sp>
      <p:pic>
        <p:nvPicPr>
          <p:cNvPr id="21" name="Obraz 20">
            <a:extLst>
              <a:ext uri="{FF2B5EF4-FFF2-40B4-BE49-F238E27FC236}">
                <a16:creationId xmlns:a16="http://schemas.microsoft.com/office/drawing/2014/main" id="{5AECE34B-3F04-4DCD-8067-1AC1296CA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63" y="2388234"/>
            <a:ext cx="2550061" cy="1980000"/>
          </a:xfrm>
          <a:prstGeom prst="rect">
            <a:avLst/>
          </a:prstGeom>
        </p:spPr>
      </p:pic>
      <p:pic>
        <p:nvPicPr>
          <p:cNvPr id="22" name="Obraz 21">
            <a:extLst>
              <a:ext uri="{FF2B5EF4-FFF2-40B4-BE49-F238E27FC236}">
                <a16:creationId xmlns:a16="http://schemas.microsoft.com/office/drawing/2014/main" id="{1CE4C8AA-FE10-4E6C-A8EA-CAFCC1299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834" y="2388234"/>
            <a:ext cx="2511544" cy="1980000"/>
          </a:xfrm>
          <a:prstGeom prst="rect">
            <a:avLst/>
          </a:prstGeom>
        </p:spPr>
      </p:pic>
      <p:pic>
        <p:nvPicPr>
          <p:cNvPr id="23" name="Obraz 22">
            <a:extLst>
              <a:ext uri="{FF2B5EF4-FFF2-40B4-BE49-F238E27FC236}">
                <a16:creationId xmlns:a16="http://schemas.microsoft.com/office/drawing/2014/main" id="{F7A0CDC0-DF96-4536-AD28-47DA5CCB2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281" y="2422511"/>
            <a:ext cx="2648190" cy="1980000"/>
          </a:xfrm>
          <a:prstGeom prst="rect">
            <a:avLst/>
          </a:prstGeom>
        </p:spPr>
      </p:pic>
    </p:spTree>
    <p:extLst>
      <p:ext uri="{BB962C8B-B14F-4D97-AF65-F5344CB8AC3E}">
        <p14:creationId xmlns:p14="http://schemas.microsoft.com/office/powerpoint/2010/main" val="3595837781"/>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2554545"/>
          </a:xfrm>
          <a:prstGeom prst="rect">
            <a:avLst/>
          </a:prstGeom>
        </p:spPr>
        <p:txBody>
          <a:bodyPr wrap="square">
            <a:spAutoFit/>
          </a:bodyPr>
          <a:lstStyle/>
          <a:p>
            <a:pPr algn="ctr"/>
            <a:r>
              <a:rPr lang="en-GB" sz="2000" dirty="0">
                <a:solidFill>
                  <a:schemeClr val="accent2">
                    <a:lumMod val="75000"/>
                  </a:schemeClr>
                </a:solidFill>
              </a:rPr>
              <a:t>Stiff walk </a:t>
            </a:r>
            <a:endParaRPr lang="pl-PL" sz="2000" dirty="0">
              <a:solidFill>
                <a:schemeClr val="accent2">
                  <a:lumMod val="75000"/>
                </a:schemeClr>
              </a:solidFill>
            </a:endParaRPr>
          </a:p>
          <a:p>
            <a:pPr algn="ctr"/>
            <a:endParaRPr lang="pl-PL" sz="2000" b="0" dirty="0">
              <a:solidFill>
                <a:schemeClr val="accent2">
                  <a:lumMod val="75000"/>
                </a:schemeClr>
              </a:solidFill>
            </a:endParaRPr>
          </a:p>
          <a:p>
            <a:pPr algn="just"/>
            <a:r>
              <a:rPr lang="en-GB" sz="2000" b="0" dirty="0">
                <a:solidFill>
                  <a:schemeClr val="accent2">
                    <a:lumMod val="75000"/>
                  </a:schemeClr>
                </a:solidFill>
              </a:rPr>
              <a:t>It is characterized by not natural reduction of pelvic and shoulder oscillations</a:t>
            </a:r>
            <a:r>
              <a:rPr lang="en-GB" dirty="0"/>
              <a:t>.</a:t>
            </a:r>
            <a:endParaRPr lang="pl-PL" sz="2000" b="0" dirty="0">
              <a:solidFill>
                <a:schemeClr val="accent2">
                  <a:lumMod val="75000"/>
                </a:schemeClr>
              </a:solidFill>
            </a:endParaRPr>
          </a:p>
          <a:p>
            <a:pPr algn="ctr"/>
            <a:r>
              <a:rPr lang="en-GB" sz="2000" dirty="0">
                <a:solidFill>
                  <a:schemeClr val="accent2">
                    <a:lumMod val="75000"/>
                  </a:schemeClr>
                </a:solidFill>
              </a:rPr>
              <a:t>Small steps walking </a:t>
            </a:r>
            <a:endParaRPr lang="pl-PL" sz="2000" dirty="0">
              <a:solidFill>
                <a:schemeClr val="accent2">
                  <a:lumMod val="75000"/>
                </a:schemeClr>
              </a:solidFill>
            </a:endParaRPr>
          </a:p>
          <a:p>
            <a:pPr algn="ctr"/>
            <a:endParaRPr lang="pl-PL" sz="2000" dirty="0">
              <a:solidFill>
                <a:schemeClr val="accent2">
                  <a:lumMod val="75000"/>
                </a:schemeClr>
              </a:solidFill>
            </a:endParaRPr>
          </a:p>
          <a:p>
            <a:pPr algn="just"/>
            <a:r>
              <a:rPr lang="en-GB" sz="2000" b="0" dirty="0">
                <a:solidFill>
                  <a:schemeClr val="accent2">
                    <a:lumMod val="75000"/>
                  </a:schemeClr>
                </a:solidFill>
              </a:rPr>
              <a:t>It can be observed in people with short lower limbs, it is characterized by short stride length but high stepping frequency.</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01FB13A1-3256-4FEE-85C4-C2AAE86D2AFF}"/>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PHYSIOLOGICAL EXAGGERATIONS IN NORMAL GAIT</a:t>
            </a:r>
            <a:endParaRPr lang="en-US" sz="2200" dirty="0">
              <a:solidFill>
                <a:schemeClr val="accent2">
                  <a:lumMod val="75000"/>
                </a:schemeClr>
              </a:solidFill>
            </a:endParaRPr>
          </a:p>
        </p:txBody>
      </p:sp>
    </p:spTree>
    <p:extLst>
      <p:ext uri="{BB962C8B-B14F-4D97-AF65-F5344CB8AC3E}">
        <p14:creationId xmlns:p14="http://schemas.microsoft.com/office/powerpoint/2010/main" val="2376930333"/>
      </p:ext>
    </p:extLst>
  </p:cSld>
  <p:clrMapOvr>
    <a:masterClrMapping/>
  </p:clrMapOvr>
  <p:transition advClick="0" advTm="3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707886"/>
          </a:xfrm>
          <a:prstGeom prst="rect">
            <a:avLst/>
          </a:prstGeom>
        </p:spPr>
        <p:txBody>
          <a:bodyPr wrap="square">
            <a:spAutoFit/>
          </a:bodyPr>
          <a:lstStyle/>
          <a:p>
            <a:pPr algn="ctr"/>
            <a:r>
              <a:rPr lang="pl-PL" sz="2000" dirty="0">
                <a:solidFill>
                  <a:schemeClr val="accent2">
                    <a:lumMod val="75000"/>
                  </a:schemeClr>
                </a:solidFill>
              </a:rPr>
              <a:t>Przebiegi kątowe w chodzie o kulach przez kołysanie się do wysokości kul </a:t>
            </a:r>
          </a:p>
        </p:txBody>
      </p:sp>
      <p:sp>
        <p:nvSpPr>
          <p:cNvPr id="13" name="Prostokąt 12">
            <a:extLst>
              <a:ext uri="{FF2B5EF4-FFF2-40B4-BE49-F238E27FC236}">
                <a16:creationId xmlns:a16="http://schemas.microsoft.com/office/drawing/2014/main" id="{B4C821F6-E4B2-4A2C-8540-8D116D570793}"/>
              </a:ext>
            </a:extLst>
          </p:cNvPr>
          <p:cNvSpPr/>
          <p:nvPr/>
        </p:nvSpPr>
        <p:spPr>
          <a:xfrm>
            <a:off x="504030" y="4593323"/>
            <a:ext cx="2808312" cy="1015663"/>
          </a:xfrm>
          <a:prstGeom prst="rect">
            <a:avLst/>
          </a:prstGeom>
        </p:spPr>
        <p:txBody>
          <a:bodyPr wrap="square">
            <a:spAutoFit/>
          </a:bodyPr>
          <a:lstStyle/>
          <a:p>
            <a:pPr algn="ctr"/>
            <a:r>
              <a:rPr lang="pl-PL" sz="2000" b="0" dirty="0" err="1">
                <a:solidFill>
                  <a:schemeClr val="accent2">
                    <a:lumMod val="75000"/>
                  </a:schemeClr>
                </a:solidFill>
              </a:rPr>
              <a:t>Changing</a:t>
            </a:r>
            <a:r>
              <a:rPr lang="pl-PL" sz="2000" b="0" dirty="0">
                <a:solidFill>
                  <a:schemeClr val="accent2">
                    <a:lumMod val="75000"/>
                  </a:schemeClr>
                </a:solidFill>
              </a:rPr>
              <a:t> the </a:t>
            </a:r>
            <a:r>
              <a:rPr lang="pl-PL" sz="2000" b="0" dirty="0" err="1">
                <a:solidFill>
                  <a:schemeClr val="accent2">
                    <a:lumMod val="75000"/>
                  </a:schemeClr>
                </a:solidFill>
              </a:rPr>
              <a:t>angle</a:t>
            </a:r>
            <a:r>
              <a:rPr lang="pl-PL" sz="2000" b="0" dirty="0">
                <a:solidFill>
                  <a:schemeClr val="accent2">
                    <a:lumMod val="75000"/>
                  </a:schemeClr>
                </a:solidFill>
              </a:rPr>
              <a:t> </a:t>
            </a:r>
            <a:r>
              <a:rPr lang="pl-PL" sz="2000" b="0" dirty="0" err="1">
                <a:solidFill>
                  <a:schemeClr val="accent2">
                    <a:lumMod val="75000"/>
                  </a:schemeClr>
                </a:solidFill>
              </a:rPr>
              <a:t>at</a:t>
            </a:r>
            <a:r>
              <a:rPr lang="pl-PL" sz="2000" b="0" dirty="0">
                <a:solidFill>
                  <a:schemeClr val="accent2">
                    <a:lumMod val="75000"/>
                  </a:schemeClr>
                </a:solidFill>
              </a:rPr>
              <a:t> the </a:t>
            </a:r>
            <a:r>
              <a:rPr lang="pl-PL" sz="2000" b="0" dirty="0" err="1">
                <a:solidFill>
                  <a:schemeClr val="accent2">
                    <a:lumMod val="75000"/>
                  </a:schemeClr>
                </a:solidFill>
              </a:rPr>
              <a:t>knee</a:t>
            </a:r>
            <a:r>
              <a:rPr lang="pl-PL" sz="2000" b="0" dirty="0">
                <a:solidFill>
                  <a:schemeClr val="accent2">
                    <a:lumMod val="75000"/>
                  </a:schemeClr>
                </a:solidFill>
              </a:rPr>
              <a:t> joint (</a:t>
            </a:r>
            <a:r>
              <a:rPr lang="pl-PL" sz="2000" b="0" dirty="0" err="1">
                <a:solidFill>
                  <a:schemeClr val="accent2">
                    <a:lumMod val="75000"/>
                  </a:schemeClr>
                </a:solidFill>
              </a:rPr>
              <a:t>flexion</a:t>
            </a:r>
            <a:r>
              <a:rPr lang="pl-PL" sz="2000" b="0" dirty="0">
                <a:solidFill>
                  <a:schemeClr val="accent2">
                    <a:lumMod val="75000"/>
                  </a:schemeClr>
                </a:solidFill>
              </a:rPr>
              <a:t>/</a:t>
            </a:r>
            <a:r>
              <a:rPr lang="pl-PL" sz="2000" b="0" dirty="0" err="1">
                <a:solidFill>
                  <a:schemeClr val="accent2">
                    <a:lumMod val="75000"/>
                  </a:schemeClr>
                </a:solidFill>
              </a:rPr>
              <a:t>extension</a:t>
            </a:r>
            <a:r>
              <a:rPr lang="pl-PL" sz="2000" b="0" dirty="0">
                <a:solidFill>
                  <a:schemeClr val="accent2">
                    <a:lumMod val="75000"/>
                  </a:schemeClr>
                </a:solidFill>
              </a:rPr>
              <a:t>)</a:t>
            </a:r>
          </a:p>
        </p:txBody>
      </p:sp>
      <p:sp>
        <p:nvSpPr>
          <p:cNvPr id="15" name="Prostokąt 14">
            <a:extLst>
              <a:ext uri="{FF2B5EF4-FFF2-40B4-BE49-F238E27FC236}">
                <a16:creationId xmlns:a16="http://schemas.microsoft.com/office/drawing/2014/main" id="{92A4028C-45A6-4C24-A5BA-6254AAAC5ABA}"/>
              </a:ext>
            </a:extLst>
          </p:cNvPr>
          <p:cNvSpPr/>
          <p:nvPr/>
        </p:nvSpPr>
        <p:spPr>
          <a:xfrm>
            <a:off x="4866368" y="4593323"/>
            <a:ext cx="3018060" cy="1323439"/>
          </a:xfrm>
          <a:prstGeom prst="rect">
            <a:avLst/>
          </a:prstGeom>
        </p:spPr>
        <p:txBody>
          <a:bodyPr wrap="square">
            <a:spAutoFit/>
          </a:bodyPr>
          <a:lstStyle/>
          <a:p>
            <a:pPr algn="ctr"/>
            <a:r>
              <a:rPr lang="pl-PL" sz="2000" b="0" dirty="0" err="1">
                <a:solidFill>
                  <a:schemeClr val="accent2">
                    <a:lumMod val="75000"/>
                  </a:schemeClr>
                </a:solidFill>
              </a:rPr>
              <a:t>Changing</a:t>
            </a:r>
            <a:r>
              <a:rPr lang="pl-PL" sz="2000" b="0" dirty="0">
                <a:solidFill>
                  <a:schemeClr val="accent2">
                    <a:lumMod val="75000"/>
                  </a:schemeClr>
                </a:solidFill>
              </a:rPr>
              <a:t> the </a:t>
            </a:r>
            <a:r>
              <a:rPr lang="pl-PL" sz="2000" b="0" dirty="0" err="1">
                <a:solidFill>
                  <a:schemeClr val="accent2">
                    <a:lumMod val="75000"/>
                  </a:schemeClr>
                </a:solidFill>
              </a:rPr>
              <a:t>angle</a:t>
            </a:r>
            <a:r>
              <a:rPr lang="pl-PL" sz="2000" b="0" dirty="0">
                <a:solidFill>
                  <a:schemeClr val="accent2">
                    <a:lumMod val="75000"/>
                  </a:schemeClr>
                </a:solidFill>
              </a:rPr>
              <a:t> </a:t>
            </a:r>
            <a:r>
              <a:rPr lang="pl-PL" sz="2000" b="0" dirty="0" err="1">
                <a:solidFill>
                  <a:schemeClr val="accent2">
                    <a:lumMod val="75000"/>
                  </a:schemeClr>
                </a:solidFill>
              </a:rPr>
              <a:t>at</a:t>
            </a:r>
            <a:r>
              <a:rPr lang="pl-PL" sz="2000" b="0" dirty="0">
                <a:solidFill>
                  <a:schemeClr val="accent2">
                    <a:lumMod val="75000"/>
                  </a:schemeClr>
                </a:solidFill>
              </a:rPr>
              <a:t> the </a:t>
            </a:r>
            <a:r>
              <a:rPr lang="pl-PL" sz="2000" b="0" dirty="0" err="1">
                <a:solidFill>
                  <a:schemeClr val="accent2">
                    <a:lumMod val="75000"/>
                  </a:schemeClr>
                </a:solidFill>
              </a:rPr>
              <a:t>ankle</a:t>
            </a:r>
            <a:r>
              <a:rPr lang="pl-PL" sz="2000" b="0" dirty="0">
                <a:solidFill>
                  <a:schemeClr val="accent2">
                    <a:lumMod val="75000"/>
                  </a:schemeClr>
                </a:solidFill>
              </a:rPr>
              <a:t> joint (</a:t>
            </a:r>
            <a:r>
              <a:rPr lang="pl-PL" sz="2000" b="0" dirty="0" err="1">
                <a:solidFill>
                  <a:schemeClr val="accent2">
                    <a:lumMod val="75000"/>
                  </a:schemeClr>
                </a:solidFill>
              </a:rPr>
              <a:t>dorsiflexion</a:t>
            </a:r>
            <a:r>
              <a:rPr lang="pl-PL" sz="2000" b="0" dirty="0">
                <a:solidFill>
                  <a:schemeClr val="accent2">
                    <a:lumMod val="75000"/>
                  </a:schemeClr>
                </a:solidFill>
              </a:rPr>
              <a:t>/</a:t>
            </a:r>
            <a:r>
              <a:rPr lang="pl-PL" sz="2000" b="0" dirty="0" err="1">
                <a:solidFill>
                  <a:schemeClr val="accent2">
                    <a:lumMod val="75000"/>
                  </a:schemeClr>
                </a:solidFill>
              </a:rPr>
              <a:t>plantarextension</a:t>
            </a:r>
            <a:r>
              <a:rPr lang="pl-PL" sz="2000" b="0" dirty="0">
                <a:solidFill>
                  <a:schemeClr val="accent2">
                    <a:lumMod val="75000"/>
                  </a:schemeClr>
                </a:solidFill>
              </a:rPr>
              <a:t>)</a:t>
            </a:r>
          </a:p>
        </p:txBody>
      </p:sp>
      <p:sp>
        <p:nvSpPr>
          <p:cNvPr id="14" name="Prostokąt 13">
            <a:extLst>
              <a:ext uri="{FF2B5EF4-FFF2-40B4-BE49-F238E27FC236}">
                <a16:creationId xmlns:a16="http://schemas.microsoft.com/office/drawing/2014/main" id="{8D728503-8300-49AC-8789-7071509146E8}"/>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WALKING ON CRUTCHES AS AN EXAMPLE OF PATHOLOGICAL GAIT</a:t>
            </a:r>
            <a:endParaRPr lang="en-US" sz="2200" dirty="0">
              <a:solidFill>
                <a:schemeClr val="accent2">
                  <a:lumMod val="75000"/>
                </a:schemeClr>
              </a:solidFill>
            </a:endParaRPr>
          </a:p>
        </p:txBody>
      </p:sp>
      <p:pic>
        <p:nvPicPr>
          <p:cNvPr id="16" name="Obraz 15">
            <a:extLst>
              <a:ext uri="{FF2B5EF4-FFF2-40B4-BE49-F238E27FC236}">
                <a16:creationId xmlns:a16="http://schemas.microsoft.com/office/drawing/2014/main" id="{62005DFB-2F04-4ABE-8D0A-8E7C1448D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298848"/>
            <a:ext cx="2451984" cy="1980000"/>
          </a:xfrm>
          <a:prstGeom prst="rect">
            <a:avLst/>
          </a:prstGeom>
        </p:spPr>
      </p:pic>
      <p:pic>
        <p:nvPicPr>
          <p:cNvPr id="17" name="Obraz 16">
            <a:extLst>
              <a:ext uri="{FF2B5EF4-FFF2-40B4-BE49-F238E27FC236}">
                <a16:creationId xmlns:a16="http://schemas.microsoft.com/office/drawing/2014/main" id="{78A5A20D-8013-4A0D-BC6B-994C5D040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616" y="2388552"/>
            <a:ext cx="2577565" cy="1980000"/>
          </a:xfrm>
          <a:prstGeom prst="rect">
            <a:avLst/>
          </a:prstGeom>
        </p:spPr>
      </p:pic>
    </p:spTree>
    <p:extLst>
      <p:ext uri="{BB962C8B-B14F-4D97-AF65-F5344CB8AC3E}">
        <p14:creationId xmlns:p14="http://schemas.microsoft.com/office/powerpoint/2010/main" val="306294393"/>
      </p:ext>
    </p:extLst>
  </p:cSld>
  <p:clrMapOvr>
    <a:masterClrMapping/>
  </p:clrMapOvr>
  <p:transition advClick="0" advTm="3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KEY IDEAS</a:t>
            </a:r>
            <a:endParaRPr lang="en-US" sz="2200" dirty="0">
              <a:solidFill>
                <a:schemeClr val="accent2">
                  <a:lumMod val="75000"/>
                </a:schemeClr>
              </a:solidFill>
            </a:endParaRPr>
          </a:p>
        </p:txBody>
      </p:sp>
    </p:spTree>
    <p:extLst>
      <p:ext uri="{BB962C8B-B14F-4D97-AF65-F5344CB8AC3E}">
        <p14:creationId xmlns:p14="http://schemas.microsoft.com/office/powerpoint/2010/main" val="1179130914"/>
      </p:ext>
    </p:extLst>
  </p:cSld>
  <p:clrMapOvr>
    <a:masterClrMapping/>
  </p:clrMapOvr>
  <p:transition advClick="0" advTm="3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KEY IDEAS</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767006"/>
            <a:ext cx="8712968" cy="3997954"/>
          </a:xfrm>
          <a:prstGeom prst="rect">
            <a:avLst/>
          </a:prstGeom>
        </p:spPr>
        <p:txBody>
          <a:bodyPr wrap="square">
            <a:spAutoFit/>
          </a:bodyPr>
          <a:lstStyle/>
          <a:p>
            <a:pPr marL="342900" indent="-342900">
              <a:buFont typeface="Arial" panose="020B0604020202020204" pitchFamily="34" charset="0"/>
              <a:buChar char="•"/>
            </a:pPr>
            <a:r>
              <a:rPr lang="pl-PL" sz="2000" b="0" dirty="0">
                <a:solidFill>
                  <a:schemeClr val="accent2">
                    <a:lumMod val="75000"/>
                  </a:schemeClr>
                </a:solidFill>
              </a:rPr>
              <a:t>Analiza wielkości kinematycznych w chodzie patologicznym </a:t>
            </a:r>
            <a:r>
              <a:rPr lang="en-GB" sz="2000" b="0" dirty="0">
                <a:solidFill>
                  <a:schemeClr val="accent2">
                    <a:lumMod val="75000"/>
                  </a:schemeClr>
                </a:solidFill>
              </a:rPr>
              <a:t>Selected dysfunctions of the musculoskeletal system</a:t>
            </a:r>
            <a:endParaRPr lang="pl-PL" sz="2000" b="0" dirty="0">
              <a:solidFill>
                <a:schemeClr val="accent2">
                  <a:lumMod val="75000"/>
                </a:schemeClr>
              </a:solidFill>
            </a:endParaRPr>
          </a:p>
          <a:p>
            <a:pPr marL="342900" indent="-342900">
              <a:buFont typeface="Arial" panose="020B0604020202020204" pitchFamily="34" charset="0"/>
              <a:buChar char="•"/>
            </a:pP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Types of pathological gait.</a:t>
            </a:r>
            <a:endParaRPr lang="pl-PL" sz="2000" b="0" dirty="0">
              <a:solidFill>
                <a:schemeClr val="accent2">
                  <a:lumMod val="75000"/>
                </a:schemeClr>
              </a:solidFill>
            </a:endParaRPr>
          </a:p>
          <a:p>
            <a:pPr marL="342900" indent="-342900">
              <a:buFont typeface="Arial" panose="020B0604020202020204" pitchFamily="34" charset="0"/>
              <a:buChar char="•"/>
            </a:pP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Selected changes in kinematic and dynamic quantities in pathological gait</a:t>
            </a:r>
            <a:endParaRPr lang="pl-PL" sz="2000" b="0" dirty="0">
              <a:solidFill>
                <a:schemeClr val="accent2">
                  <a:lumMod val="75000"/>
                </a:schemeClr>
              </a:solidFill>
            </a:endParaRPr>
          </a:p>
          <a:p>
            <a:pPr marL="342900" indent="-342900">
              <a:buFont typeface="Arial" panose="020B0604020202020204" pitchFamily="34" charset="0"/>
              <a:buChar char="•"/>
            </a:pP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Walking on crutches as an example of pathological gait</a:t>
            </a:r>
            <a:endParaRPr lang="pl-PL" sz="2000" b="0" dirty="0">
              <a:solidFill>
                <a:schemeClr val="accent2">
                  <a:lumMod val="75000"/>
                </a:schemeClr>
              </a:solidFill>
            </a:endParaRPr>
          </a:p>
          <a:p>
            <a:pPr marL="342900" indent="-342900">
              <a:buFont typeface="Arial" panose="020B0604020202020204" pitchFamily="34" charset="0"/>
              <a:buChar char="•"/>
            </a:pP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Analysis of kinematic quantities in pathological gait</a:t>
            </a:r>
            <a:endParaRPr lang="pl-PL" sz="2000" b="0" dirty="0">
              <a:solidFill>
                <a:schemeClr val="accent2">
                  <a:lumMod val="75000"/>
                </a:schemeClr>
              </a:solidFill>
            </a:endParaRPr>
          </a:p>
          <a:p>
            <a:pPr marL="342900" indent="-342900">
              <a:lnSpc>
                <a:spcPct val="200000"/>
              </a:lnSpc>
              <a:buFont typeface="Wingdings" panose="05000000000000000000" pitchFamily="2" charset="2"/>
              <a:buChar char="Ø"/>
            </a:pPr>
            <a:endParaRPr lang="pl-PL" sz="2000" b="0" dirty="0">
              <a:solidFill>
                <a:schemeClr val="accent2">
                  <a:lumMod val="75000"/>
                </a:schemeClr>
              </a:solidFill>
            </a:endParaRPr>
          </a:p>
        </p:txBody>
      </p:sp>
    </p:spTree>
    <p:extLst>
      <p:ext uri="{BB962C8B-B14F-4D97-AF65-F5344CB8AC3E}">
        <p14:creationId xmlns:p14="http://schemas.microsoft.com/office/powerpoint/2010/main" val="4012208048"/>
      </p:ext>
    </p:extLst>
  </p:cSld>
  <p:clrMapOvr>
    <a:masterClrMapping/>
  </p:clrMapOvr>
  <p:transition advClick="0" advTm="3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3927396770"/>
      </p:ext>
    </p:extLst>
  </p:cSld>
  <p:clrMapOvr>
    <a:masterClrMapping/>
  </p:clrMapOvr>
  <p:transition advClick="0" advTm="3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908720"/>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CACE58D8-0EB8-40D6-BD11-AD054508FBAF}"/>
              </a:ext>
            </a:extLst>
          </p:cNvPr>
          <p:cNvSpPr/>
          <p:nvPr/>
        </p:nvSpPr>
        <p:spPr>
          <a:xfrm>
            <a:off x="107504" y="1412776"/>
            <a:ext cx="8784976" cy="4190314"/>
          </a:xfrm>
          <a:prstGeom prst="rect">
            <a:avLst/>
          </a:prstGeom>
        </p:spPr>
        <p:txBody>
          <a:bodyPr wrap="square">
            <a:spAutoFit/>
          </a:bodyPr>
          <a:lstStyle/>
          <a:p>
            <a:pPr lvl="0" algn="just">
              <a:lnSpc>
                <a:spcPct val="150000"/>
              </a:lnSpc>
              <a:spcBef>
                <a:spcPts val="1200"/>
              </a:spcBef>
              <a:spcAft>
                <a:spcPts val="0"/>
              </a:spcAft>
            </a:pPr>
            <a:r>
              <a:rPr lang="pl-PL" sz="2000" b="0" dirty="0">
                <a:solidFill>
                  <a:schemeClr val="accent2">
                    <a:lumMod val="75000"/>
                  </a:schemeClr>
                </a:solidFill>
              </a:rPr>
              <a:t>Błaszczyk J.W.: Biomechanika kliniczna, Wydawnictwo Lekarskie PZWL, Warszawa 2004.</a:t>
            </a:r>
          </a:p>
          <a:p>
            <a:pPr lvl="0" algn="just">
              <a:lnSpc>
                <a:spcPct val="150000"/>
              </a:lnSpc>
              <a:spcBef>
                <a:spcPts val="1200"/>
              </a:spcBef>
              <a:spcAft>
                <a:spcPts val="0"/>
              </a:spcAft>
            </a:pPr>
            <a:r>
              <a:rPr lang="pl-PL" sz="2000" b="0" dirty="0" err="1">
                <a:solidFill>
                  <a:schemeClr val="accent2">
                    <a:lumMod val="75000"/>
                  </a:schemeClr>
                </a:solidFill>
              </a:rPr>
              <a:t>Dega</a:t>
            </a:r>
            <a:r>
              <a:rPr lang="pl-PL" sz="2000" b="0" dirty="0">
                <a:solidFill>
                  <a:schemeClr val="accent2">
                    <a:lumMod val="75000"/>
                  </a:schemeClr>
                </a:solidFill>
              </a:rPr>
              <a:t> W.: Ortopedia i rehabilitacja, Wydawnictwo PZWL, Warszawa 2006.</a:t>
            </a:r>
          </a:p>
          <a:p>
            <a:pPr lvl="0" algn="just">
              <a:lnSpc>
                <a:spcPct val="150000"/>
              </a:lnSpc>
              <a:spcBef>
                <a:spcPts val="1200"/>
              </a:spcBef>
              <a:spcAft>
                <a:spcPts val="0"/>
              </a:spcAft>
            </a:pPr>
            <a:r>
              <a:rPr lang="en-GB" sz="2000" b="0" dirty="0">
                <a:solidFill>
                  <a:schemeClr val="accent2">
                    <a:lumMod val="75000"/>
                  </a:schemeClr>
                </a:solidFill>
              </a:rPr>
              <a:t>England SA, </a:t>
            </a:r>
            <a:r>
              <a:rPr lang="en-GB" sz="2000" b="0" dirty="0" err="1">
                <a:solidFill>
                  <a:schemeClr val="accent2">
                    <a:lumMod val="75000"/>
                  </a:schemeClr>
                </a:solidFill>
              </a:rPr>
              <a:t>Granata</a:t>
            </a:r>
            <a:r>
              <a:rPr lang="en-GB" sz="2000" b="0" dirty="0">
                <a:solidFill>
                  <a:schemeClr val="accent2">
                    <a:lumMod val="75000"/>
                  </a:schemeClr>
                </a:solidFill>
              </a:rPr>
              <a:t> KP.: The influence of gait speed on local dynamic stability of walking. </a:t>
            </a:r>
            <a:r>
              <a:rPr lang="pl-PL" sz="2000" b="0" dirty="0" err="1">
                <a:solidFill>
                  <a:schemeClr val="accent2">
                    <a:lumMod val="75000"/>
                  </a:schemeClr>
                </a:solidFill>
              </a:rPr>
              <a:t>Gait&amp;Posture</a:t>
            </a:r>
            <a:r>
              <a:rPr lang="pl-PL" sz="2000" b="0" dirty="0">
                <a:solidFill>
                  <a:schemeClr val="accent2">
                    <a:lumMod val="75000"/>
                  </a:schemeClr>
                </a:solidFill>
              </a:rPr>
              <a:t>, 2007, 25, 172–8.</a:t>
            </a:r>
          </a:p>
          <a:p>
            <a:pPr lvl="0" algn="just">
              <a:lnSpc>
                <a:spcPct val="150000"/>
              </a:lnSpc>
              <a:spcBef>
                <a:spcPts val="1200"/>
              </a:spcBef>
              <a:spcAft>
                <a:spcPts val="0"/>
              </a:spcAft>
            </a:pPr>
            <a:r>
              <a:rPr lang="pl-PL" sz="2000" b="0" dirty="0">
                <a:solidFill>
                  <a:schemeClr val="accent2">
                    <a:lumMod val="75000"/>
                  </a:schemeClr>
                </a:solidFill>
              </a:rPr>
              <a:t>Konieczny G., </a:t>
            </a:r>
            <a:r>
              <a:rPr lang="pl-PL" sz="2000" b="0" dirty="0" err="1">
                <a:solidFill>
                  <a:schemeClr val="accent2">
                    <a:lumMod val="75000"/>
                  </a:schemeClr>
                </a:solidFill>
              </a:rPr>
              <a:t>Wrzosek</a:t>
            </a:r>
            <a:r>
              <a:rPr lang="pl-PL" sz="2000" b="0" dirty="0">
                <a:solidFill>
                  <a:schemeClr val="accent2">
                    <a:lumMod val="75000"/>
                  </a:schemeClr>
                </a:solidFill>
              </a:rPr>
              <a:t> Z.: Wybrane dysfunkcje narządu ruchu. W: Podstawy rehabilitacji dla studentów medycyny. Red. Zdzisław </a:t>
            </a:r>
            <a:r>
              <a:rPr lang="pl-PL" sz="2000" b="0" dirty="0" err="1">
                <a:solidFill>
                  <a:schemeClr val="accent2">
                    <a:lumMod val="75000"/>
                  </a:schemeClr>
                </a:solidFill>
              </a:rPr>
              <a:t>Wrzosek</a:t>
            </a:r>
            <a:r>
              <a:rPr lang="pl-PL" sz="2000" b="0" dirty="0">
                <a:solidFill>
                  <a:schemeClr val="accent2">
                    <a:lumMod val="75000"/>
                  </a:schemeClr>
                </a:solidFill>
              </a:rPr>
              <a:t>. PZWL Wydawnictwo Lekarskie, 2012</a:t>
            </a:r>
          </a:p>
        </p:txBody>
      </p:sp>
    </p:spTree>
    <p:extLst>
      <p:ext uri="{BB962C8B-B14F-4D97-AF65-F5344CB8AC3E}">
        <p14:creationId xmlns:p14="http://schemas.microsoft.com/office/powerpoint/2010/main" val="204319737"/>
      </p:ext>
    </p:extLst>
  </p:cSld>
  <p:clrMapOvr>
    <a:masterClrMapping/>
  </p:clrMapOvr>
  <p:transition advClick="0" advTm="3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CACE58D8-0EB8-40D6-BD11-AD054508FBAF}"/>
              </a:ext>
            </a:extLst>
          </p:cNvPr>
          <p:cNvSpPr/>
          <p:nvPr/>
        </p:nvSpPr>
        <p:spPr>
          <a:xfrm>
            <a:off x="71017" y="1235165"/>
            <a:ext cx="8784976" cy="4498091"/>
          </a:xfrm>
          <a:prstGeom prst="rect">
            <a:avLst/>
          </a:prstGeom>
        </p:spPr>
        <p:txBody>
          <a:bodyPr wrap="square">
            <a:spAutoFit/>
          </a:bodyPr>
          <a:lstStyle/>
          <a:p>
            <a:pPr lvl="0" algn="just">
              <a:lnSpc>
                <a:spcPct val="150000"/>
              </a:lnSpc>
              <a:spcBef>
                <a:spcPts val="1200"/>
              </a:spcBef>
              <a:spcAft>
                <a:spcPts val="0"/>
              </a:spcAft>
            </a:pPr>
            <a:r>
              <a:rPr lang="en-GB" sz="2000" b="0" dirty="0">
                <a:solidFill>
                  <a:schemeClr val="accent2">
                    <a:lumMod val="75000"/>
                  </a:schemeClr>
                </a:solidFill>
              </a:rPr>
              <a:t>McAndrew PM, </a:t>
            </a:r>
            <a:r>
              <a:rPr lang="en-GB" sz="2000" b="0" dirty="0" err="1">
                <a:solidFill>
                  <a:schemeClr val="accent2">
                    <a:lumMod val="75000"/>
                  </a:schemeClr>
                </a:solidFill>
              </a:rPr>
              <a:t>Dingwell</a:t>
            </a:r>
            <a:r>
              <a:rPr lang="en-GB" sz="2000" b="0" dirty="0">
                <a:solidFill>
                  <a:schemeClr val="accent2">
                    <a:lumMod val="75000"/>
                  </a:schemeClr>
                </a:solidFill>
              </a:rPr>
              <a:t> JB, Wilken JM.: Walking variability during continuous pseudo-random oscillations of the support surface and visual field. J </a:t>
            </a:r>
            <a:r>
              <a:rPr lang="en-GB" sz="2000" b="0" dirty="0" err="1">
                <a:solidFill>
                  <a:schemeClr val="accent2">
                    <a:lumMod val="75000"/>
                  </a:schemeClr>
                </a:solidFill>
              </a:rPr>
              <a:t>Biomech</a:t>
            </a:r>
            <a:r>
              <a:rPr lang="en-GB" sz="2000" b="0" dirty="0">
                <a:solidFill>
                  <a:schemeClr val="accent2">
                    <a:lumMod val="75000"/>
                  </a:schemeClr>
                </a:solidFill>
              </a:rPr>
              <a:t>, 2010, 43, 1470–5</a:t>
            </a:r>
            <a:endParaRPr lang="pl-PL" sz="2000" b="0" dirty="0">
              <a:solidFill>
                <a:schemeClr val="accent2">
                  <a:lumMod val="75000"/>
                </a:schemeClr>
              </a:solidFill>
            </a:endParaRPr>
          </a:p>
          <a:p>
            <a:pPr lvl="0" algn="just">
              <a:lnSpc>
                <a:spcPct val="150000"/>
              </a:lnSpc>
              <a:spcBef>
                <a:spcPts val="1200"/>
              </a:spcBef>
              <a:spcAft>
                <a:spcPts val="0"/>
              </a:spcAft>
            </a:pPr>
            <a:r>
              <a:rPr lang="en-GB" sz="2000" b="0" dirty="0">
                <a:solidFill>
                  <a:schemeClr val="accent2">
                    <a:lumMod val="75000"/>
                  </a:schemeClr>
                </a:solidFill>
              </a:rPr>
              <a:t>McAndrew Young PM, </a:t>
            </a:r>
            <a:r>
              <a:rPr lang="en-GB" sz="2000" b="0" dirty="0" err="1">
                <a:solidFill>
                  <a:schemeClr val="accent2">
                    <a:lumMod val="75000"/>
                  </a:schemeClr>
                </a:solidFill>
              </a:rPr>
              <a:t>Dingwell</a:t>
            </a:r>
            <a:r>
              <a:rPr lang="en-GB" sz="2000" b="0" dirty="0">
                <a:solidFill>
                  <a:schemeClr val="accent2">
                    <a:lumMod val="75000"/>
                  </a:schemeClr>
                </a:solidFill>
              </a:rPr>
              <a:t> JB.: Voluntary changes in step width and step length during human walking affect dynamic margins of stability. </a:t>
            </a:r>
            <a:r>
              <a:rPr lang="pl-PL" sz="2000" b="0" dirty="0" err="1">
                <a:solidFill>
                  <a:schemeClr val="accent2">
                    <a:lumMod val="75000"/>
                  </a:schemeClr>
                </a:solidFill>
              </a:rPr>
              <a:t>Gait&amp;Posture</a:t>
            </a:r>
            <a:r>
              <a:rPr lang="pl-PL" sz="2000" b="0" dirty="0">
                <a:solidFill>
                  <a:schemeClr val="accent2">
                    <a:lumMod val="75000"/>
                  </a:schemeClr>
                </a:solidFill>
              </a:rPr>
              <a:t>, </a:t>
            </a:r>
            <a:r>
              <a:rPr lang="pl-PL" sz="2000" b="0" dirty="0" err="1">
                <a:solidFill>
                  <a:schemeClr val="accent2">
                    <a:lumMod val="75000"/>
                  </a:schemeClr>
                </a:solidFill>
              </a:rPr>
              <a:t>Elsevier</a:t>
            </a:r>
            <a:r>
              <a:rPr lang="pl-PL" sz="2000" b="0" dirty="0">
                <a:solidFill>
                  <a:schemeClr val="accent2">
                    <a:lumMod val="75000"/>
                  </a:schemeClr>
                </a:solidFill>
              </a:rPr>
              <a:t> B.V.; 2012, 36, 219–24</a:t>
            </a:r>
          </a:p>
          <a:p>
            <a:pPr lvl="0" algn="just">
              <a:lnSpc>
                <a:spcPct val="150000"/>
              </a:lnSpc>
              <a:spcBef>
                <a:spcPts val="1200"/>
              </a:spcBef>
              <a:spcAft>
                <a:spcPts val="0"/>
              </a:spcAft>
            </a:pPr>
            <a:r>
              <a:rPr lang="en-GB" sz="2000" b="0" dirty="0" err="1">
                <a:solidFill>
                  <a:schemeClr val="accent2">
                    <a:lumMod val="75000"/>
                  </a:schemeClr>
                </a:solidFill>
              </a:rPr>
              <a:t>Rábago</a:t>
            </a:r>
            <a:r>
              <a:rPr lang="en-GB" sz="2000" b="0" dirty="0">
                <a:solidFill>
                  <a:schemeClr val="accent2">
                    <a:lumMod val="75000"/>
                  </a:schemeClr>
                </a:solidFill>
              </a:rPr>
              <a:t> CA, </a:t>
            </a:r>
            <a:r>
              <a:rPr lang="en-GB" sz="2000" b="0" dirty="0" err="1">
                <a:solidFill>
                  <a:schemeClr val="accent2">
                    <a:lumMod val="75000"/>
                  </a:schemeClr>
                </a:solidFill>
              </a:rPr>
              <a:t>Dingwell</a:t>
            </a:r>
            <a:r>
              <a:rPr lang="en-GB" sz="2000" b="0" dirty="0">
                <a:solidFill>
                  <a:schemeClr val="accent2">
                    <a:lumMod val="75000"/>
                  </a:schemeClr>
                </a:solidFill>
              </a:rPr>
              <a:t> JB, Wilken JM.: Reliability and Minimum Detectable Change of Temporal-Spatial, Kinematic, and Dynamic Stability Measures during Perturbed Gait. </a:t>
            </a:r>
            <a:r>
              <a:rPr lang="pl-PL" sz="2000" b="0" dirty="0" err="1">
                <a:solidFill>
                  <a:schemeClr val="accent2">
                    <a:lumMod val="75000"/>
                  </a:schemeClr>
                </a:solidFill>
              </a:rPr>
              <a:t>Haddad</a:t>
            </a:r>
            <a:r>
              <a:rPr lang="pl-PL" sz="2000" b="0" dirty="0">
                <a:solidFill>
                  <a:schemeClr val="accent2">
                    <a:lumMod val="75000"/>
                  </a:schemeClr>
                </a:solidFill>
              </a:rPr>
              <a:t> JM, </a:t>
            </a:r>
            <a:r>
              <a:rPr lang="pl-PL" sz="2000" b="0" dirty="0" err="1">
                <a:solidFill>
                  <a:schemeClr val="accent2">
                    <a:lumMod val="75000"/>
                  </a:schemeClr>
                </a:solidFill>
              </a:rPr>
              <a:t>editor</a:t>
            </a:r>
            <a:r>
              <a:rPr lang="pl-PL" sz="2000" b="0" dirty="0">
                <a:solidFill>
                  <a:schemeClr val="accent2">
                    <a:lumMod val="75000"/>
                  </a:schemeClr>
                </a:solidFill>
              </a:rPr>
              <a:t>. </a:t>
            </a:r>
            <a:r>
              <a:rPr lang="pl-PL" sz="2000" b="0" dirty="0" err="1">
                <a:solidFill>
                  <a:schemeClr val="accent2">
                    <a:lumMod val="75000"/>
                  </a:schemeClr>
                </a:solidFill>
              </a:rPr>
              <a:t>PLoS</a:t>
            </a:r>
            <a:r>
              <a:rPr lang="pl-PL" sz="2000" b="0" dirty="0">
                <a:solidFill>
                  <a:schemeClr val="accent2">
                    <a:lumMod val="75000"/>
                  </a:schemeClr>
                </a:solidFill>
              </a:rPr>
              <a:t> One 2015;10:e0142083 </a:t>
            </a:r>
          </a:p>
        </p:txBody>
      </p:sp>
      <p:sp>
        <p:nvSpPr>
          <p:cNvPr id="10" name="Prostokąt 9">
            <a:extLst>
              <a:ext uri="{FF2B5EF4-FFF2-40B4-BE49-F238E27FC236}">
                <a16:creationId xmlns:a16="http://schemas.microsoft.com/office/drawing/2014/main" id="{3A71504C-81B0-4DBB-87A9-A45AD3A8BECA}"/>
              </a:ext>
            </a:extLst>
          </p:cNvPr>
          <p:cNvSpPr/>
          <p:nvPr/>
        </p:nvSpPr>
        <p:spPr>
          <a:xfrm>
            <a:off x="395536" y="908720"/>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3386621545"/>
      </p:ext>
    </p:extLst>
  </p:cSld>
  <p:clrMapOvr>
    <a:masterClrMapping/>
  </p:clrMapOvr>
  <p:transition advClick="0" advTm="3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CACE58D8-0EB8-40D6-BD11-AD054508FBAF}"/>
              </a:ext>
            </a:extLst>
          </p:cNvPr>
          <p:cNvSpPr/>
          <p:nvPr/>
        </p:nvSpPr>
        <p:spPr>
          <a:xfrm>
            <a:off x="107504" y="1277556"/>
            <a:ext cx="8784976" cy="4959756"/>
          </a:xfrm>
          <a:prstGeom prst="rect">
            <a:avLst/>
          </a:prstGeom>
        </p:spPr>
        <p:txBody>
          <a:bodyPr wrap="square">
            <a:spAutoFit/>
          </a:bodyPr>
          <a:lstStyle/>
          <a:p>
            <a:pPr lvl="0" algn="just">
              <a:lnSpc>
                <a:spcPct val="150000"/>
              </a:lnSpc>
              <a:spcBef>
                <a:spcPts val="1200"/>
              </a:spcBef>
              <a:spcAft>
                <a:spcPts val="0"/>
              </a:spcAft>
            </a:pPr>
            <a:r>
              <a:rPr lang="pl-PL" sz="2000" b="0" dirty="0">
                <a:solidFill>
                  <a:schemeClr val="accent2">
                    <a:lumMod val="75000"/>
                  </a:schemeClr>
                </a:solidFill>
              </a:rPr>
              <a:t>Syczewska M., </a:t>
            </a:r>
            <a:r>
              <a:rPr lang="pl-PL" sz="2000" b="0" dirty="0" err="1">
                <a:solidFill>
                  <a:schemeClr val="accent2">
                    <a:lumMod val="75000"/>
                  </a:schemeClr>
                </a:solidFill>
              </a:rPr>
              <a:t>Lebiodowska</a:t>
            </a:r>
            <a:r>
              <a:rPr lang="pl-PL" sz="2000" b="0" dirty="0">
                <a:solidFill>
                  <a:schemeClr val="accent2">
                    <a:lumMod val="75000"/>
                  </a:schemeClr>
                </a:solidFill>
              </a:rPr>
              <a:t> M., Kalinowska M.: Analiza chodu w praktyce klinicznej, [W:] Biocybernetyka i inżynieria biomedyczna 2000, Pod red. Macieja Nałęcza, Tom 5, Biomechanika i inżynieria rehabilitacyjna, Red. Romuald Będziński [i in.], Akademicka Oficyna Wydawnicza EXIT, Warszawa 2004</a:t>
            </a:r>
          </a:p>
          <a:p>
            <a:pPr lvl="0" algn="just">
              <a:lnSpc>
                <a:spcPct val="150000"/>
              </a:lnSpc>
              <a:spcBef>
                <a:spcPts val="1200"/>
              </a:spcBef>
              <a:spcAft>
                <a:spcPts val="0"/>
              </a:spcAft>
            </a:pPr>
            <a:r>
              <a:rPr lang="pl-PL" sz="2000" b="0" dirty="0" err="1">
                <a:solidFill>
                  <a:schemeClr val="accent2">
                    <a:lumMod val="75000"/>
                  </a:schemeClr>
                </a:solidFill>
              </a:rPr>
              <a:t>Tejszerska</a:t>
            </a:r>
            <a:r>
              <a:rPr lang="pl-PL" sz="2000" b="0" dirty="0">
                <a:solidFill>
                  <a:schemeClr val="accent2">
                    <a:lumMod val="75000"/>
                  </a:schemeClr>
                </a:solidFill>
              </a:rPr>
              <a:t>  D., Świtoński  E.: Biomechanika inżynierska, Wydawnictwo Politechniki Śląskiej, Gliwice 2004</a:t>
            </a:r>
          </a:p>
          <a:p>
            <a:pPr lvl="0" algn="just">
              <a:lnSpc>
                <a:spcPct val="150000"/>
              </a:lnSpc>
              <a:spcBef>
                <a:spcPts val="1200"/>
              </a:spcBef>
              <a:spcAft>
                <a:spcPts val="0"/>
              </a:spcAft>
            </a:pPr>
            <a:r>
              <a:rPr lang="en-GB" sz="2000" b="0" dirty="0" err="1">
                <a:solidFill>
                  <a:schemeClr val="accent2">
                    <a:lumMod val="75000"/>
                  </a:schemeClr>
                </a:solidFill>
              </a:rPr>
              <a:t>Wallmann</a:t>
            </a:r>
            <a:r>
              <a:rPr lang="en-GB" sz="2000" b="0" dirty="0">
                <a:solidFill>
                  <a:schemeClr val="accent2">
                    <a:lumMod val="75000"/>
                  </a:schemeClr>
                </a:solidFill>
              </a:rPr>
              <a:t> H.W.: Physical Matters: Introduction to Observational Gait Analysis. Home Health Care Management &amp; Practice, December 2009, 22 (1)</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89B8E669-A584-4EC0-A4C5-6FE7D10A8E25}"/>
              </a:ext>
            </a:extLst>
          </p:cNvPr>
          <p:cNvSpPr/>
          <p:nvPr/>
        </p:nvSpPr>
        <p:spPr>
          <a:xfrm>
            <a:off x="395536" y="908720"/>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1475063169"/>
      </p:ext>
    </p:extLst>
  </p:cSld>
  <p:clrMapOvr>
    <a:masterClrMapping/>
  </p:clrMapOvr>
  <p:transition advClick="0" advTm="3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CACE58D8-0EB8-40D6-BD11-AD054508FBAF}"/>
              </a:ext>
            </a:extLst>
          </p:cNvPr>
          <p:cNvSpPr/>
          <p:nvPr/>
        </p:nvSpPr>
        <p:spPr>
          <a:xfrm>
            <a:off x="179512" y="2293523"/>
            <a:ext cx="8784976" cy="2497543"/>
          </a:xfrm>
          <a:prstGeom prst="rect">
            <a:avLst/>
          </a:prstGeom>
        </p:spPr>
        <p:txBody>
          <a:bodyPr wrap="square">
            <a:spAutoFit/>
          </a:bodyPr>
          <a:lstStyle/>
          <a:p>
            <a:pPr lvl="0" algn="just">
              <a:lnSpc>
                <a:spcPct val="150000"/>
              </a:lnSpc>
              <a:spcBef>
                <a:spcPts val="1200"/>
              </a:spcBef>
              <a:spcAft>
                <a:spcPts val="0"/>
              </a:spcAft>
            </a:pPr>
            <a:r>
              <a:rPr lang="en-GB" sz="2000" b="0" dirty="0">
                <a:solidFill>
                  <a:schemeClr val="accent2">
                    <a:lumMod val="75000"/>
                  </a:schemeClr>
                </a:solidFill>
              </a:rPr>
              <a:t>https://docplayer.pl/7488681-Podstawy-biomechanicznej-analizy-chodu-czlowieka.html	01.2020</a:t>
            </a:r>
            <a:endParaRPr lang="pl-PL" sz="2000" b="0" dirty="0">
              <a:solidFill>
                <a:schemeClr val="accent2">
                  <a:lumMod val="75000"/>
                </a:schemeClr>
              </a:solidFill>
            </a:endParaRPr>
          </a:p>
          <a:p>
            <a:pPr lvl="0" algn="just">
              <a:lnSpc>
                <a:spcPct val="150000"/>
              </a:lnSpc>
              <a:spcBef>
                <a:spcPts val="1200"/>
              </a:spcBef>
              <a:spcAft>
                <a:spcPts val="0"/>
              </a:spcAft>
            </a:pPr>
            <a:r>
              <a:rPr lang="pl-PL" sz="2000" b="0" dirty="0">
                <a:solidFill>
                  <a:schemeClr val="accent2">
                    <a:lumMod val="75000"/>
                  </a:schemeClr>
                </a:solidFill>
              </a:rPr>
              <a:t>http://medical-dictionary.thefreedictionary.com/_/viewer.aspx?path=MosbyMD&amp;name=crutch_gait.jpg	01.2020.</a:t>
            </a:r>
          </a:p>
        </p:txBody>
      </p:sp>
      <p:sp>
        <p:nvSpPr>
          <p:cNvPr id="10" name="Prostokąt 9">
            <a:extLst>
              <a:ext uri="{FF2B5EF4-FFF2-40B4-BE49-F238E27FC236}">
                <a16:creationId xmlns:a16="http://schemas.microsoft.com/office/drawing/2014/main" id="{3F585DF7-3136-4A2E-9F6F-B44D7A0EC9CA}"/>
              </a:ext>
            </a:extLst>
          </p:cNvPr>
          <p:cNvSpPr/>
          <p:nvPr/>
        </p:nvSpPr>
        <p:spPr>
          <a:xfrm>
            <a:off x="395536" y="908720"/>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2434757142"/>
      </p:ext>
    </p:extLst>
  </p:cSld>
  <p:clrMapOvr>
    <a:masterClrMapping/>
  </p:clrMapOvr>
  <p:transition advClick="0" advTm="3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0130686-3BFB-4648-9014-EA90898378C9}"/>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154305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Tree>
    <p:extLst>
      <p:ext uri="{BB962C8B-B14F-4D97-AF65-F5344CB8AC3E}">
        <p14:creationId xmlns:p14="http://schemas.microsoft.com/office/powerpoint/2010/main" val="4291886099"/>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BASIC DYSFUNCTIONS THAT AFFECT MOBILITY</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2862322"/>
          </a:xfrm>
          <a:prstGeom prst="rect">
            <a:avLst/>
          </a:prstGeom>
        </p:spPr>
        <p:txBody>
          <a:bodyPr wrap="square">
            <a:spAutoFit/>
          </a:bodyPr>
          <a:lstStyle/>
          <a:p>
            <a:pPr algn="just"/>
            <a:r>
              <a:rPr lang="en-GB" sz="2000" b="0" dirty="0">
                <a:solidFill>
                  <a:schemeClr val="accent2">
                    <a:lumMod val="75000"/>
                  </a:schemeClr>
                </a:solidFill>
              </a:rPr>
              <a:t>Due to the high complexity of the gait activity as well as the complexity of the human body's functioning, gait abnormalities may be caused by many factors, which may include:</a:t>
            </a:r>
            <a:endParaRPr lang="pl-PL" sz="2000" b="0" dirty="0">
              <a:solidFill>
                <a:schemeClr val="accent2">
                  <a:lumMod val="75000"/>
                </a:schemeClr>
              </a:solidFill>
            </a:endParaRPr>
          </a:p>
          <a:p>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congenital defects of the musculoskeletal system,</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posture defects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musculoskeletal diseases,</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neurological dysfunctions of the musculoskeletal system,</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a:solidFill>
                  <a:schemeClr val="accent2">
                    <a:lumMod val="75000"/>
                  </a:schemeClr>
                </a:solidFill>
              </a:rPr>
              <a:t>traumatic musculoskeletal injuries.</a:t>
            </a:r>
            <a:endParaRPr lang="pl-PL" sz="2000" b="0" dirty="0">
              <a:solidFill>
                <a:schemeClr val="accent2">
                  <a:lumMod val="75000"/>
                </a:schemeClr>
              </a:solidFill>
            </a:endParaRPr>
          </a:p>
        </p:txBody>
      </p:sp>
    </p:spTree>
    <p:extLst>
      <p:ext uri="{BB962C8B-B14F-4D97-AF65-F5344CB8AC3E}">
        <p14:creationId xmlns:p14="http://schemas.microsoft.com/office/powerpoint/2010/main" val="214624631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38819</TotalTime>
  <Pages>0</Pages>
  <Words>4835</Words>
  <Characters>0</Characters>
  <Application>Microsoft Office PowerPoint</Application>
  <PresentationFormat>Pokaz na ekranie (4:3)</PresentationFormat>
  <Lines>0</Lines>
  <Paragraphs>449</Paragraphs>
  <Slides>78</Slides>
  <Notes>76</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78</vt:i4>
      </vt:variant>
    </vt:vector>
  </HeadingPairs>
  <TitlesOfParts>
    <vt:vector size="88" baseType="lpstr">
      <vt:lpstr>Arial</vt:lpstr>
      <vt:lpstr>Arial Bold</vt:lpstr>
      <vt:lpstr>Bradley Hand ITC</vt:lpstr>
      <vt:lpstr>Cambria Math</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966</cp:revision>
  <cp:lastPrinted>2011-07-18T19:05:36Z</cp:lastPrinted>
  <dcterms:created xsi:type="dcterms:W3CDTF">2010-06-23T19:02:16Z</dcterms:created>
  <dcterms:modified xsi:type="dcterms:W3CDTF">2021-07-05T10:00:25Z</dcterms:modified>
</cp:coreProperties>
</file>