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82"/>
  </p:notesMasterIdLst>
  <p:handoutMasterIdLst>
    <p:handoutMasterId r:id="rId83"/>
  </p:handoutMasterIdLst>
  <p:sldIdLst>
    <p:sldId id="627" r:id="rId4"/>
    <p:sldId id="707" r:id="rId5"/>
    <p:sldId id="692" r:id="rId6"/>
    <p:sldId id="691" r:id="rId7"/>
    <p:sldId id="699" r:id="rId8"/>
    <p:sldId id="708" r:id="rId9"/>
    <p:sldId id="709" r:id="rId10"/>
    <p:sldId id="710" r:id="rId11"/>
    <p:sldId id="711" r:id="rId12"/>
    <p:sldId id="712" r:id="rId13"/>
    <p:sldId id="713" r:id="rId14"/>
    <p:sldId id="714" r:id="rId15"/>
    <p:sldId id="715" r:id="rId16"/>
    <p:sldId id="716" r:id="rId17"/>
    <p:sldId id="717" r:id="rId18"/>
    <p:sldId id="718" r:id="rId19"/>
    <p:sldId id="719" r:id="rId20"/>
    <p:sldId id="720" r:id="rId21"/>
    <p:sldId id="721" r:id="rId22"/>
    <p:sldId id="722" r:id="rId23"/>
    <p:sldId id="725" r:id="rId24"/>
    <p:sldId id="723" r:id="rId25"/>
    <p:sldId id="724" r:id="rId26"/>
    <p:sldId id="726" r:id="rId27"/>
    <p:sldId id="727" r:id="rId28"/>
    <p:sldId id="728" r:id="rId29"/>
    <p:sldId id="729" r:id="rId30"/>
    <p:sldId id="730" r:id="rId31"/>
    <p:sldId id="731" r:id="rId32"/>
    <p:sldId id="732" r:id="rId33"/>
    <p:sldId id="733" r:id="rId34"/>
    <p:sldId id="734" r:id="rId35"/>
    <p:sldId id="735" r:id="rId36"/>
    <p:sldId id="736" r:id="rId37"/>
    <p:sldId id="737" r:id="rId38"/>
    <p:sldId id="738" r:id="rId39"/>
    <p:sldId id="739" r:id="rId40"/>
    <p:sldId id="740" r:id="rId41"/>
    <p:sldId id="741" r:id="rId42"/>
    <p:sldId id="742" r:id="rId43"/>
    <p:sldId id="743" r:id="rId44"/>
    <p:sldId id="744" r:id="rId45"/>
    <p:sldId id="745" r:id="rId46"/>
    <p:sldId id="746" r:id="rId47"/>
    <p:sldId id="747" r:id="rId48"/>
    <p:sldId id="748" r:id="rId49"/>
    <p:sldId id="749" r:id="rId50"/>
    <p:sldId id="750" r:id="rId51"/>
    <p:sldId id="751" r:id="rId52"/>
    <p:sldId id="752" r:id="rId53"/>
    <p:sldId id="753" r:id="rId54"/>
    <p:sldId id="754" r:id="rId55"/>
    <p:sldId id="755" r:id="rId56"/>
    <p:sldId id="756" r:id="rId57"/>
    <p:sldId id="757" r:id="rId58"/>
    <p:sldId id="758" r:id="rId59"/>
    <p:sldId id="759" r:id="rId60"/>
    <p:sldId id="760" r:id="rId61"/>
    <p:sldId id="761" r:id="rId62"/>
    <p:sldId id="762" r:id="rId63"/>
    <p:sldId id="763" r:id="rId64"/>
    <p:sldId id="764" r:id="rId65"/>
    <p:sldId id="765" r:id="rId66"/>
    <p:sldId id="766" r:id="rId67"/>
    <p:sldId id="767" r:id="rId68"/>
    <p:sldId id="768" r:id="rId69"/>
    <p:sldId id="769" r:id="rId70"/>
    <p:sldId id="770" r:id="rId71"/>
    <p:sldId id="771" r:id="rId72"/>
    <p:sldId id="772" r:id="rId73"/>
    <p:sldId id="780" r:id="rId74"/>
    <p:sldId id="781" r:id="rId75"/>
    <p:sldId id="782" r:id="rId76"/>
    <p:sldId id="783" r:id="rId77"/>
    <p:sldId id="784" r:id="rId78"/>
    <p:sldId id="785" r:id="rId79"/>
    <p:sldId id="786" r:id="rId80"/>
    <p:sldId id="626" r:id="rId81"/>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0404E6"/>
    <a:srgbClr val="F26200"/>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76B220-89DC-4AFB-8D60-2D33C8D9B950}" v="2" dt="2020-03-01T11:41:39.790"/>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7630" autoAdjust="0"/>
  </p:normalViewPr>
  <p:slideViewPr>
    <p:cSldViewPr>
      <p:cViewPr varScale="1">
        <p:scale>
          <a:sx n="64" d="100"/>
          <a:sy n="64" d="100"/>
        </p:scale>
        <p:origin x="1949" y="67"/>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commentAuthors" Target="commentAuthors.xml"/><Relationship Id="rId89"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90" Type="http://schemas.microsoft.com/office/2015/10/relationships/revisionInfo" Target="revisionInfo.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J" userId="f14498922d9a8d69" providerId="LiveId" clId="{998E6F61-D666-4928-89C7-0361A8D4F79E}"/>
    <pc:docChg chg="delSld">
      <pc:chgData name="J J" userId="f14498922d9a8d69" providerId="LiveId" clId="{998E6F61-D666-4928-89C7-0361A8D4F79E}" dt="2020-02-10T21:27:57.733" v="0" actId="47"/>
      <pc:docMkLst>
        <pc:docMk/>
      </pc:docMkLst>
      <pc:sldChg chg="del">
        <pc:chgData name="J J" userId="f14498922d9a8d69" providerId="LiveId" clId="{998E6F61-D666-4928-89C7-0361A8D4F79E}" dt="2020-02-10T21:27:57.733" v="0" actId="47"/>
        <pc:sldMkLst>
          <pc:docMk/>
          <pc:sldMk cId="1852038645" sldId="623"/>
        </pc:sldMkLst>
      </pc:sldChg>
      <pc:sldChg chg="del">
        <pc:chgData name="J J" userId="f14498922d9a8d69" providerId="LiveId" clId="{998E6F61-D666-4928-89C7-0361A8D4F79E}" dt="2020-02-10T21:27:57.733" v="0" actId="47"/>
        <pc:sldMkLst>
          <pc:docMk/>
          <pc:sldMk cId="1032718554" sldId="642"/>
        </pc:sldMkLst>
      </pc:sldChg>
      <pc:sldChg chg="del">
        <pc:chgData name="J J" userId="f14498922d9a8d69" providerId="LiveId" clId="{998E6F61-D666-4928-89C7-0361A8D4F79E}" dt="2020-02-10T21:27:57.733" v="0" actId="47"/>
        <pc:sldMkLst>
          <pc:docMk/>
          <pc:sldMk cId="3885942866" sldId="643"/>
        </pc:sldMkLst>
      </pc:sldChg>
      <pc:sldChg chg="del">
        <pc:chgData name="J J" userId="f14498922d9a8d69" providerId="LiveId" clId="{998E6F61-D666-4928-89C7-0361A8D4F79E}" dt="2020-02-10T21:27:57.733" v="0" actId="47"/>
        <pc:sldMkLst>
          <pc:docMk/>
          <pc:sldMk cId="2576083693" sldId="679"/>
        </pc:sldMkLst>
      </pc:sldChg>
      <pc:sldChg chg="del">
        <pc:chgData name="J J" userId="f14498922d9a8d69" providerId="LiveId" clId="{998E6F61-D666-4928-89C7-0361A8D4F79E}" dt="2020-02-10T21:27:57.733" v="0" actId="47"/>
        <pc:sldMkLst>
          <pc:docMk/>
          <pc:sldMk cId="3787207080" sldId="701"/>
        </pc:sldMkLst>
      </pc:sldChg>
      <pc:sldChg chg="del">
        <pc:chgData name="J J" userId="f14498922d9a8d69" providerId="LiveId" clId="{998E6F61-D666-4928-89C7-0361A8D4F79E}" dt="2020-02-10T21:27:57.733" v="0" actId="47"/>
        <pc:sldMkLst>
          <pc:docMk/>
          <pc:sldMk cId="153492043" sldId="702"/>
        </pc:sldMkLst>
      </pc:sldChg>
      <pc:sldChg chg="del">
        <pc:chgData name="J J" userId="f14498922d9a8d69" providerId="LiveId" clId="{998E6F61-D666-4928-89C7-0361A8D4F79E}" dt="2020-02-10T21:27:57.733" v="0" actId="47"/>
        <pc:sldMkLst>
          <pc:docMk/>
          <pc:sldMk cId="748112887" sldId="706"/>
        </pc:sldMkLst>
      </pc:sldChg>
    </pc:docChg>
  </pc:docChgLst>
  <pc:docChgLst>
    <pc:chgData name="J J" userId="f14498922d9a8d69" providerId="LiveId" clId="{A076B220-89DC-4AFB-8D60-2D33C8D9B950}"/>
    <pc:docChg chg="undo custSel modSld">
      <pc:chgData name="J J" userId="f14498922d9a8d69" providerId="LiveId" clId="{A076B220-89DC-4AFB-8D60-2D33C8D9B950}" dt="2020-03-01T11:45:33.167" v="37" actId="6549"/>
      <pc:docMkLst>
        <pc:docMk/>
      </pc:docMkLst>
      <pc:sldChg chg="addSp delSp modSp">
        <pc:chgData name="J J" userId="f14498922d9a8d69" providerId="LiveId" clId="{A076B220-89DC-4AFB-8D60-2D33C8D9B950}" dt="2020-03-01T11:41:48.687" v="26" actId="20577"/>
        <pc:sldMkLst>
          <pc:docMk/>
          <pc:sldMk cId="3470262893" sldId="627"/>
        </pc:sldMkLst>
        <pc:spChg chg="del">
          <ac:chgData name="J J" userId="f14498922d9a8d69" providerId="LiveId" clId="{A076B220-89DC-4AFB-8D60-2D33C8D9B950}" dt="2020-03-01T11:41:39.386" v="0" actId="478"/>
          <ac:spMkLst>
            <pc:docMk/>
            <pc:sldMk cId="3470262893" sldId="627"/>
            <ac:spMk id="3" creationId="{C1AE9CA9-0967-4022-809E-3EFAC109DA22}"/>
          </ac:spMkLst>
        </pc:spChg>
        <pc:spChg chg="add mod">
          <ac:chgData name="J J" userId="f14498922d9a8d69" providerId="LiveId" clId="{A076B220-89DC-4AFB-8D60-2D33C8D9B950}" dt="2020-03-01T11:41:48.687" v="26" actId="20577"/>
          <ac:spMkLst>
            <pc:docMk/>
            <pc:sldMk cId="3470262893" sldId="627"/>
            <ac:spMk id="4" creationId="{F951D676-518D-4618-BAD0-8E6BD41F93B1}"/>
          </ac:spMkLst>
        </pc:spChg>
      </pc:sldChg>
      <pc:sldChg chg="modSp">
        <pc:chgData name="J J" userId="f14498922d9a8d69" providerId="LiveId" clId="{A076B220-89DC-4AFB-8D60-2D33C8D9B950}" dt="2020-03-01T11:43:43.309" v="31" actId="122"/>
        <pc:sldMkLst>
          <pc:docMk/>
          <pc:sldMk cId="1862180771" sldId="726"/>
        </pc:sldMkLst>
        <pc:spChg chg="mod">
          <ac:chgData name="J J" userId="f14498922d9a8d69" providerId="LiveId" clId="{A076B220-89DC-4AFB-8D60-2D33C8D9B950}" dt="2020-03-01T11:43:43.309" v="31" actId="122"/>
          <ac:spMkLst>
            <pc:docMk/>
            <pc:sldMk cId="1862180771" sldId="726"/>
            <ac:spMk id="9" creationId="{94B5F478-6595-4C29-B429-A48B8CD650E3}"/>
          </ac:spMkLst>
        </pc:spChg>
      </pc:sldChg>
      <pc:sldChg chg="modSp">
        <pc:chgData name="J J" userId="f14498922d9a8d69" providerId="LiveId" clId="{A076B220-89DC-4AFB-8D60-2D33C8D9B950}" dt="2020-03-01T11:43:38.293" v="30" actId="123"/>
        <pc:sldMkLst>
          <pc:docMk/>
          <pc:sldMk cId="2072582492" sldId="727"/>
        </pc:sldMkLst>
        <pc:spChg chg="mod">
          <ac:chgData name="J J" userId="f14498922d9a8d69" providerId="LiveId" clId="{A076B220-89DC-4AFB-8D60-2D33C8D9B950}" dt="2020-03-01T11:43:38.293" v="30" actId="123"/>
          <ac:spMkLst>
            <pc:docMk/>
            <pc:sldMk cId="2072582492" sldId="727"/>
            <ac:spMk id="9" creationId="{94B5F478-6595-4C29-B429-A48B8CD650E3}"/>
          </ac:spMkLst>
        </pc:spChg>
      </pc:sldChg>
      <pc:sldChg chg="modNotesTx">
        <pc:chgData name="J J" userId="f14498922d9a8d69" providerId="LiveId" clId="{A076B220-89DC-4AFB-8D60-2D33C8D9B950}" dt="2020-03-01T11:45:12.661" v="32" actId="6549"/>
        <pc:sldMkLst>
          <pc:docMk/>
          <pc:sldMk cId="1179130914" sldId="780"/>
        </pc:sldMkLst>
      </pc:sldChg>
      <pc:sldChg chg="modNotesTx">
        <pc:chgData name="J J" userId="f14498922d9a8d69" providerId="LiveId" clId="{A076B220-89DC-4AFB-8D60-2D33C8D9B950}" dt="2020-03-01T11:45:18.734" v="33" actId="6549"/>
        <pc:sldMkLst>
          <pc:docMk/>
          <pc:sldMk cId="3927396770" sldId="782"/>
        </pc:sldMkLst>
      </pc:sldChg>
      <pc:sldChg chg="modNotesTx">
        <pc:chgData name="J J" userId="f14498922d9a8d69" providerId="LiveId" clId="{A076B220-89DC-4AFB-8D60-2D33C8D9B950}" dt="2020-03-01T11:45:22.237" v="34" actId="6549"/>
        <pc:sldMkLst>
          <pc:docMk/>
          <pc:sldMk cId="204319737" sldId="783"/>
        </pc:sldMkLst>
      </pc:sldChg>
      <pc:sldChg chg="modNotesTx">
        <pc:chgData name="J J" userId="f14498922d9a8d69" providerId="LiveId" clId="{A076B220-89DC-4AFB-8D60-2D33C8D9B950}" dt="2020-03-01T11:45:25.951" v="35" actId="6549"/>
        <pc:sldMkLst>
          <pc:docMk/>
          <pc:sldMk cId="3386621545" sldId="784"/>
        </pc:sldMkLst>
      </pc:sldChg>
      <pc:sldChg chg="modNotesTx">
        <pc:chgData name="J J" userId="f14498922d9a8d69" providerId="LiveId" clId="{A076B220-89DC-4AFB-8D60-2D33C8D9B950}" dt="2020-03-01T11:45:29.560" v="36" actId="6549"/>
        <pc:sldMkLst>
          <pc:docMk/>
          <pc:sldMk cId="1475063169" sldId="785"/>
        </pc:sldMkLst>
      </pc:sldChg>
      <pc:sldChg chg="modNotesTx">
        <pc:chgData name="J J" userId="f14498922d9a8d69" providerId="LiveId" clId="{A076B220-89DC-4AFB-8D60-2D33C8D9B950}" dt="2020-03-01T11:45:33.167" v="37" actId="6549"/>
        <pc:sldMkLst>
          <pc:docMk/>
          <pc:sldMk cId="2434757142" sldId="7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10515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01257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1595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81640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03819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7558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41701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52337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225584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54266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75025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161354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50129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92644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95615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07147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51294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44707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32540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81974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44023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0041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11126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006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47862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35921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73510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439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23381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95563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78593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758424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4402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83400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817832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99340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37766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36959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31310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162296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24958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316667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41426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8830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421929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770523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363824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338717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478419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83835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211900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7980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699429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217671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6659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0248888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591996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308930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283628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679328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9589276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0967176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976565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856649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247365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98619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874511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99887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29534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775585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381958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918094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923363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2918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4559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8434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02/07/2021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0.jpg"/><Relationship Id="rId18" Type="http://schemas.openxmlformats.org/officeDocument/2006/relationships/image" Target="../media/image13.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2.gif"/><Relationship Id="rId2" Type="http://schemas.openxmlformats.org/officeDocument/2006/relationships/slideLayout" Target="../slideLayouts/slideLayout4.xml"/><Relationship Id="rId16"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_Toc31922136"/><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fizjoterapeuty.pl/fizjoterapia/anatomia/staw-kolanowy-anatomia-kolana.html"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hyperlink" Target="https://fizjoterapeuty.pl/choroby/wiad-rdzenia.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fizjoterapeuty.pl/fizjoterapia/bol-rodzaje.html"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fizjoterapeuty.pl/fizjoterapia/anatomia/miesien-posladkowy-wielki.html"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hyperlink" Target="https://fizjoterapeuty.pl/fizjoterapia/testy-funkcjonalne/objaw-duchennea.html" TargetMode="External"/><Relationship Id="rId5" Type="http://schemas.openxmlformats.org/officeDocument/2006/relationships/hyperlink" Target="https://fizjoterapeuty.pl/fizjoterapia/anatomia/uklad-kostny/kosc-miedniczna.html" TargetMode="External"/><Relationship Id="rId4" Type="http://schemas.openxmlformats.org/officeDocument/2006/relationships/hyperlink" Target="https://fizjoterapeuty.pl/fizjoterapia/anatomia/miesien-posladkowy-sredni.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fizjoterapeuty.pl/choroby/udar-mozgu-fizjoterapia.html"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fizjoterapeuty.pl/fizjoterapia/anatomia/staw-lokciowy.html"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fizjoterapeuty.pl/choroby/choroba-parkinsona-rehabilitacja.html"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fizjoterapeuty.pl/fizjoterapia/anatomia/staw-kolanowy-anatomia-kolana.html"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fizjoterapeuty.pl/fizjoterapia/anatomia/staw-biodrowy.html"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hyperlink" Target="https://fizjoterapeuty.pl/fizjoterapia/anatomia/staw-kolanowy-anatomia-kolana.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fizjoterapeuty.pl/fizjoterapia/anatomia/uklad-kostny/kosc-miedniczna.html"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hyperlink" Target="https://fizjoterapeuty.pl/fizjoterapia/boczne-skrzywienie-kregoslupa-skolioza-fizjoterapia.html" TargetMode="External"/><Relationship Id="rId5" Type="http://schemas.openxmlformats.org/officeDocument/2006/relationships/hyperlink" Target="https://fizjoterapeuty.pl/fizjoterapia/lordoza-i-kifoza-co-to-takiego-i-jak-to-leczyc.html" TargetMode="External"/><Relationship Id="rId4" Type="http://schemas.openxmlformats.org/officeDocument/2006/relationships/hyperlink" Target="https://fizjoterapeuty.pl/fizjoterapia/anatomia/uklad-kostny/kosc-pietowa-budowa.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fizjoterapeuty.pl/fizjoterapia/anatomia/bark-ogolna-charakterystyka.html"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14.wmf"/></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8.xml"/><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6.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951D676-518D-4618-BAD0-8E6BD41F93B1}"/>
              </a:ext>
            </a:extLst>
          </p:cNvPr>
          <p:cNvSpPr>
            <a:spLocks noChangeArrowheads="1"/>
          </p:cNvSpPr>
          <p:nvPr/>
        </p:nvSpPr>
        <p:spPr bwMode="auto">
          <a:xfrm>
            <a:off x="1547664" y="3645024"/>
            <a:ext cx="6336704"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lvl="0">
              <a:defRPr/>
            </a:pPr>
            <a:r>
              <a:rPr lang="pl-PL" sz="2000" b="1" dirty="0">
                <a:solidFill>
                  <a:srgbClr val="002060"/>
                </a:solidFill>
                <a:latin typeface="Bradley Hand ITC" panose="03070402050302030203" pitchFamily="66" charset="0"/>
              </a:rPr>
              <a:t>MODUŁ: BIOMECHANIKA CHODU  </a:t>
            </a:r>
          </a:p>
          <a:p>
            <a:pPr lvl="0">
              <a:defRPr/>
            </a:pPr>
            <a:r>
              <a:rPr lang="pl-PL" sz="2000" b="1" dirty="0">
                <a:solidFill>
                  <a:srgbClr val="002060"/>
                </a:solidFill>
                <a:latin typeface="Bradley Hand ITC" panose="03070402050302030203" pitchFamily="66" charset="0"/>
              </a:rPr>
              <a:t>Jednostka dydaktyczna B: </a:t>
            </a:r>
            <a:r>
              <a:rPr lang="pl-PL" sz="2000" b="1" dirty="0">
                <a:solidFill>
                  <a:srgbClr val="002060"/>
                </a:solidFill>
                <a:latin typeface="Bradley Hand ITC" panose="03070402050302030203" pitchFamily="66" charset="0"/>
                <a:sym typeface="Arial" charset="0"/>
              </a:rPr>
              <a:t>BIOMECHANICZNE ZMIANY W CHODZIE</a:t>
            </a:r>
            <a:endParaRPr lang="pl-PL" sz="2000" b="1" dirty="0">
              <a:solidFill>
                <a:srgbClr val="002060"/>
              </a:solidFill>
              <a:latin typeface="Bradley Hand ITC" panose="03070402050302030203" pitchFamily="66"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PODSTAWOWE DYSFUNKCJE WPŁYWAJĄCE NA ZDOLNOŚĆ PORUSZANIA SIĘ</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2613392"/>
            <a:ext cx="8135938" cy="1631216"/>
          </a:xfrm>
          <a:prstGeom prst="rect">
            <a:avLst/>
          </a:prstGeom>
        </p:spPr>
        <p:txBody>
          <a:bodyPr wrap="square">
            <a:spAutoFit/>
          </a:bodyPr>
          <a:lstStyle/>
          <a:p>
            <a:pPr algn="just"/>
            <a:r>
              <a:rPr lang="pl-PL" sz="2000" b="0" dirty="0">
                <a:solidFill>
                  <a:schemeClr val="accent2">
                    <a:lumMod val="75000"/>
                  </a:schemeClr>
                </a:solidFill>
              </a:rPr>
              <a:t>Określenie „wady wrodzone” zawiera w sobie wszelkiego rodzaju zmiany patologiczne związane przyczynowo z okresem życia płodowego dziecka, które ujawniają się bądź podczas badań prenatalnych bądź po urodzeniu dziecka – zarówno z chwilą urodzenia jak i w czasie dalszego rozwoju.</a:t>
            </a:r>
          </a:p>
        </p:txBody>
      </p:sp>
      <p:sp>
        <p:nvSpPr>
          <p:cNvPr id="3" name="Prostokąt 2">
            <a:extLst>
              <a:ext uri="{FF2B5EF4-FFF2-40B4-BE49-F238E27FC236}">
                <a16:creationId xmlns:a16="http://schemas.microsoft.com/office/drawing/2014/main" id="{1A68D58B-FFBF-4D92-98C6-7402A2233EC0}"/>
              </a:ext>
            </a:extLst>
          </p:cNvPr>
          <p:cNvSpPr/>
          <p:nvPr/>
        </p:nvSpPr>
        <p:spPr>
          <a:xfrm>
            <a:off x="611560" y="1556792"/>
            <a:ext cx="8028408" cy="400110"/>
          </a:xfrm>
          <a:prstGeom prst="rect">
            <a:avLst/>
          </a:prstGeom>
        </p:spPr>
        <p:txBody>
          <a:bodyPr wrap="square">
            <a:spAutoFit/>
          </a:bodyPr>
          <a:lstStyle/>
          <a:p>
            <a:pPr algn="ctr"/>
            <a:r>
              <a:rPr lang="pl-PL" sz="2000" dirty="0">
                <a:solidFill>
                  <a:schemeClr val="accent2">
                    <a:lumMod val="75000"/>
                  </a:schemeClr>
                </a:solidFill>
              </a:rPr>
              <a:t>Wrodzone wady narządu ruchu</a:t>
            </a:r>
          </a:p>
        </p:txBody>
      </p:sp>
    </p:spTree>
    <p:extLst>
      <p:ext uri="{BB962C8B-B14F-4D97-AF65-F5344CB8AC3E}">
        <p14:creationId xmlns:p14="http://schemas.microsoft.com/office/powerpoint/2010/main" val="1500048398"/>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PODSTAWOWE DYSFUNKCJE WPŁYWAJĄCE NA ZDOLNOŚĆ PORUSZANIA SIĘ</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26986" y="2071876"/>
            <a:ext cx="8135938" cy="4093428"/>
          </a:xfrm>
          <a:prstGeom prst="rect">
            <a:avLst/>
          </a:prstGeom>
        </p:spPr>
        <p:txBody>
          <a:bodyPr wrap="square">
            <a:spAutoFit/>
          </a:bodyPr>
          <a:lstStyle/>
          <a:p>
            <a:pPr algn="just"/>
            <a:r>
              <a:rPr lang="pl-PL" sz="2000" b="0" dirty="0">
                <a:solidFill>
                  <a:schemeClr val="accent2">
                    <a:lumMod val="75000"/>
                  </a:schemeClr>
                </a:solidFill>
              </a:rPr>
              <a:t>Czynniki wpływające na pojawianie się wad wrodzonych:</a:t>
            </a:r>
          </a:p>
          <a:p>
            <a:pPr marL="342900" indent="-342900">
              <a:buFont typeface="Arial" panose="020B0604020202020204" pitchFamily="34" charset="0"/>
              <a:buChar char="•"/>
            </a:pPr>
            <a:r>
              <a:rPr lang="pl-PL" sz="2000" b="0" dirty="0">
                <a:solidFill>
                  <a:schemeClr val="accent2">
                    <a:lumMod val="75000"/>
                  </a:schemeClr>
                </a:solidFill>
              </a:rPr>
              <a:t>czynniki genetyczne,</a:t>
            </a:r>
          </a:p>
          <a:p>
            <a:pPr marL="342900" indent="-342900">
              <a:buFont typeface="Arial" panose="020B0604020202020204" pitchFamily="34" charset="0"/>
              <a:buChar char="•"/>
            </a:pPr>
            <a:r>
              <a:rPr lang="pl-PL" sz="2000" b="0" dirty="0">
                <a:solidFill>
                  <a:schemeClr val="accent2">
                    <a:lumMod val="75000"/>
                  </a:schemeClr>
                </a:solidFill>
              </a:rPr>
              <a:t>miejscowe uszkodzenia dziecka,</a:t>
            </a:r>
          </a:p>
          <a:p>
            <a:pPr marL="342900" indent="-342900">
              <a:buFont typeface="Arial" panose="020B0604020202020204" pitchFamily="34" charset="0"/>
              <a:buChar char="•"/>
            </a:pPr>
            <a:r>
              <a:rPr lang="pl-PL" sz="2000" b="0" dirty="0">
                <a:solidFill>
                  <a:schemeClr val="accent2">
                    <a:lumMod val="75000"/>
                  </a:schemeClr>
                </a:solidFill>
              </a:rPr>
              <a:t>niedotlenienie,</a:t>
            </a:r>
          </a:p>
          <a:p>
            <a:pPr marL="342900" indent="-342900">
              <a:buFont typeface="Arial" panose="020B0604020202020204" pitchFamily="34" charset="0"/>
              <a:buChar char="•"/>
            </a:pPr>
            <a:r>
              <a:rPr lang="pl-PL" sz="2000" b="0" dirty="0">
                <a:solidFill>
                  <a:schemeClr val="accent2">
                    <a:lumMod val="75000"/>
                  </a:schemeClr>
                </a:solidFill>
              </a:rPr>
              <a:t>związki toksyczne,</a:t>
            </a:r>
          </a:p>
          <a:p>
            <a:pPr marL="342900" indent="-342900">
              <a:buFont typeface="Arial" panose="020B0604020202020204" pitchFamily="34" charset="0"/>
              <a:buChar char="•"/>
            </a:pPr>
            <a:r>
              <a:rPr lang="pl-PL" sz="2000" b="0" dirty="0">
                <a:solidFill>
                  <a:schemeClr val="accent2">
                    <a:lumMod val="75000"/>
                  </a:schemeClr>
                </a:solidFill>
              </a:rPr>
              <a:t>infekcje,</a:t>
            </a:r>
          </a:p>
          <a:p>
            <a:pPr marL="342900" indent="-342900">
              <a:buFont typeface="Arial" panose="020B0604020202020204" pitchFamily="34" charset="0"/>
              <a:buChar char="•"/>
            </a:pPr>
            <a:r>
              <a:rPr lang="pl-PL" sz="2000" b="0" dirty="0">
                <a:solidFill>
                  <a:schemeClr val="accent2">
                    <a:lumMod val="75000"/>
                  </a:schemeClr>
                </a:solidFill>
              </a:rPr>
              <a:t>zaburzenia hormonalne matki,</a:t>
            </a:r>
          </a:p>
          <a:p>
            <a:pPr marL="342900" indent="-342900">
              <a:buFont typeface="Arial" panose="020B0604020202020204" pitchFamily="34" charset="0"/>
              <a:buChar char="•"/>
            </a:pPr>
            <a:r>
              <a:rPr lang="pl-PL" sz="2000" b="0" dirty="0">
                <a:solidFill>
                  <a:schemeClr val="accent2">
                    <a:lumMod val="75000"/>
                  </a:schemeClr>
                </a:solidFill>
              </a:rPr>
              <a:t>niewłaściwa dieta matki,</a:t>
            </a:r>
          </a:p>
          <a:p>
            <a:pPr marL="342900" indent="-342900">
              <a:buFont typeface="Arial" panose="020B0604020202020204" pitchFamily="34" charset="0"/>
              <a:buChar char="•"/>
            </a:pPr>
            <a:r>
              <a:rPr lang="pl-PL" sz="2000" b="0" dirty="0">
                <a:solidFill>
                  <a:schemeClr val="accent2">
                    <a:lumMod val="75000"/>
                  </a:schemeClr>
                </a:solidFill>
              </a:rPr>
              <a:t>spożywanie alkoholu, palenie tytoniu lub przyjmowanie innych substancji odurzających,</a:t>
            </a:r>
          </a:p>
          <a:p>
            <a:pPr marL="342900" indent="-342900">
              <a:buFont typeface="Arial" panose="020B0604020202020204" pitchFamily="34" charset="0"/>
              <a:buChar char="•"/>
            </a:pPr>
            <a:r>
              <a:rPr lang="pl-PL" sz="2000" b="0" dirty="0">
                <a:solidFill>
                  <a:schemeClr val="accent2">
                    <a:lumMod val="75000"/>
                  </a:schemeClr>
                </a:solidFill>
              </a:rPr>
              <a:t>promieniowanie jonizujące,</a:t>
            </a:r>
          </a:p>
          <a:p>
            <a:pPr marL="342900" indent="-342900">
              <a:buFont typeface="Arial" panose="020B0604020202020204" pitchFamily="34" charset="0"/>
              <a:buChar char="•"/>
            </a:pPr>
            <a:r>
              <a:rPr lang="pl-PL" sz="2000" b="0" dirty="0" err="1">
                <a:solidFill>
                  <a:schemeClr val="accent2">
                    <a:lumMod val="75000"/>
                  </a:schemeClr>
                </a:solidFill>
              </a:rPr>
              <a:t>ultrapozycje</a:t>
            </a:r>
            <a:r>
              <a:rPr lang="pl-PL" sz="2000" b="0" dirty="0">
                <a:solidFill>
                  <a:schemeClr val="accent2">
                    <a:lumMod val="75000"/>
                  </a:schemeClr>
                </a:solidFill>
              </a:rPr>
              <a:t> (nadmierne utrzymywanie się przez pewien czas w jednej pozycji, na przykład w zgięciu bioder).</a:t>
            </a:r>
          </a:p>
        </p:txBody>
      </p:sp>
      <p:sp>
        <p:nvSpPr>
          <p:cNvPr id="10" name="Prostokąt 9">
            <a:extLst>
              <a:ext uri="{FF2B5EF4-FFF2-40B4-BE49-F238E27FC236}">
                <a16:creationId xmlns:a16="http://schemas.microsoft.com/office/drawing/2014/main" id="{EC8DC0E0-603E-415C-B4EE-3DE7A6207245}"/>
              </a:ext>
            </a:extLst>
          </p:cNvPr>
          <p:cNvSpPr/>
          <p:nvPr/>
        </p:nvSpPr>
        <p:spPr>
          <a:xfrm>
            <a:off x="611560" y="1556792"/>
            <a:ext cx="8028408" cy="400110"/>
          </a:xfrm>
          <a:prstGeom prst="rect">
            <a:avLst/>
          </a:prstGeom>
        </p:spPr>
        <p:txBody>
          <a:bodyPr wrap="square">
            <a:spAutoFit/>
          </a:bodyPr>
          <a:lstStyle/>
          <a:p>
            <a:pPr algn="ctr"/>
            <a:r>
              <a:rPr lang="pl-PL" sz="2000" dirty="0">
                <a:solidFill>
                  <a:schemeClr val="accent2">
                    <a:lumMod val="75000"/>
                  </a:schemeClr>
                </a:solidFill>
              </a:rPr>
              <a:t>Wrodzone wady narządu ruchu</a:t>
            </a:r>
          </a:p>
        </p:txBody>
      </p:sp>
    </p:spTree>
    <p:extLst>
      <p:ext uri="{BB962C8B-B14F-4D97-AF65-F5344CB8AC3E}">
        <p14:creationId xmlns:p14="http://schemas.microsoft.com/office/powerpoint/2010/main" val="4219100707"/>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PODSTAWOWE DYSFUNKCJE WPŁYWAJĄCE NA ZDOLNOŚĆ PORUSZANIA SIĘ</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26986" y="1988840"/>
            <a:ext cx="8135938" cy="4190314"/>
          </a:xfrm>
          <a:prstGeom prst="rect">
            <a:avLst/>
          </a:prstGeom>
        </p:spPr>
        <p:txBody>
          <a:bodyPr wrap="square">
            <a:spAutoFit/>
          </a:bodyPr>
          <a:lstStyle/>
          <a:p>
            <a:pPr algn="just"/>
            <a:r>
              <a:rPr lang="pl-PL" sz="2000" b="0" dirty="0">
                <a:solidFill>
                  <a:schemeClr val="accent2">
                    <a:lumMod val="75000"/>
                  </a:schemeClr>
                </a:solidFill>
              </a:rPr>
              <a:t>Wśród wad wrodzonych, które mogą mieć wpływ na zaburzenie zdolności poruszania się, można wyliczyć:</a:t>
            </a:r>
          </a:p>
          <a:p>
            <a:endParaRPr lang="pl-PL" sz="2000" b="0" dirty="0">
              <a:solidFill>
                <a:schemeClr val="accent2">
                  <a:lumMod val="75000"/>
                </a:schemeClr>
              </a:solidFill>
            </a:endParaRPr>
          </a:p>
          <a:p>
            <a:pPr marL="342900" indent="-342900">
              <a:lnSpc>
                <a:spcPct val="150000"/>
              </a:lnSpc>
              <a:buFont typeface="Arial" panose="020B0604020202020204" pitchFamily="34" charset="0"/>
              <a:buChar char="•"/>
            </a:pPr>
            <a:r>
              <a:rPr lang="pl-PL" sz="2000" b="0" dirty="0">
                <a:solidFill>
                  <a:schemeClr val="accent2">
                    <a:lumMod val="75000"/>
                  </a:schemeClr>
                </a:solidFill>
              </a:rPr>
              <a:t>wrodzone braki i ubytki kończyn,</a:t>
            </a:r>
          </a:p>
          <a:p>
            <a:pPr marL="342900" indent="-342900">
              <a:lnSpc>
                <a:spcPct val="150000"/>
              </a:lnSpc>
              <a:buFont typeface="Arial" panose="020B0604020202020204" pitchFamily="34" charset="0"/>
              <a:buChar char="•"/>
            </a:pPr>
            <a:r>
              <a:rPr lang="pl-PL" sz="2000" b="0" dirty="0">
                <a:solidFill>
                  <a:schemeClr val="accent2">
                    <a:lumMod val="75000"/>
                  </a:schemeClr>
                </a:solidFill>
              </a:rPr>
              <a:t>zaburzenia rozwojowe kończyn, na przykład dysplazja stawu biodrowego, zwichnięcie stawu biodrowego,</a:t>
            </a:r>
          </a:p>
          <a:p>
            <a:pPr marL="342900" indent="-342900">
              <a:lnSpc>
                <a:spcPct val="150000"/>
              </a:lnSpc>
              <a:buFont typeface="Arial" panose="020B0604020202020204" pitchFamily="34" charset="0"/>
              <a:buChar char="•"/>
            </a:pPr>
            <a:r>
              <a:rPr lang="pl-PL" sz="2000" b="0" dirty="0">
                <a:solidFill>
                  <a:schemeClr val="accent2">
                    <a:lumMod val="75000"/>
                  </a:schemeClr>
                </a:solidFill>
              </a:rPr>
              <a:t>wrodzone wady klatki piersiowej i szyi, na przykład klatka piersiowa lejkowata, kręcz szyi,</a:t>
            </a:r>
          </a:p>
          <a:p>
            <a:pPr marL="342900" indent="-342900">
              <a:lnSpc>
                <a:spcPct val="150000"/>
              </a:lnSpc>
              <a:buFont typeface="Arial" panose="020B0604020202020204" pitchFamily="34" charset="0"/>
              <a:buChar char="•"/>
            </a:pPr>
            <a:r>
              <a:rPr lang="pl-PL" sz="2000" b="0" dirty="0">
                <a:solidFill>
                  <a:schemeClr val="accent2">
                    <a:lumMod val="75000"/>
                  </a:schemeClr>
                </a:solidFill>
              </a:rPr>
              <a:t>wrodzone wady kręgosłupa, na przykład krótka szyja, boczne skrzywienia kręgosłupa</a:t>
            </a:r>
          </a:p>
        </p:txBody>
      </p:sp>
      <p:sp>
        <p:nvSpPr>
          <p:cNvPr id="10" name="Prostokąt 9">
            <a:extLst>
              <a:ext uri="{FF2B5EF4-FFF2-40B4-BE49-F238E27FC236}">
                <a16:creationId xmlns:a16="http://schemas.microsoft.com/office/drawing/2014/main" id="{EC8DC0E0-603E-415C-B4EE-3DE7A6207245}"/>
              </a:ext>
            </a:extLst>
          </p:cNvPr>
          <p:cNvSpPr/>
          <p:nvPr/>
        </p:nvSpPr>
        <p:spPr>
          <a:xfrm>
            <a:off x="611560" y="1556792"/>
            <a:ext cx="8028408" cy="400110"/>
          </a:xfrm>
          <a:prstGeom prst="rect">
            <a:avLst/>
          </a:prstGeom>
        </p:spPr>
        <p:txBody>
          <a:bodyPr wrap="square">
            <a:spAutoFit/>
          </a:bodyPr>
          <a:lstStyle/>
          <a:p>
            <a:pPr algn="ctr"/>
            <a:r>
              <a:rPr lang="pl-PL" sz="2000" dirty="0">
                <a:solidFill>
                  <a:schemeClr val="accent2">
                    <a:lumMod val="75000"/>
                  </a:schemeClr>
                </a:solidFill>
              </a:rPr>
              <a:t>Wrodzone wady narządu ruchu</a:t>
            </a:r>
          </a:p>
        </p:txBody>
      </p:sp>
    </p:spTree>
    <p:extLst>
      <p:ext uri="{BB962C8B-B14F-4D97-AF65-F5344CB8AC3E}">
        <p14:creationId xmlns:p14="http://schemas.microsoft.com/office/powerpoint/2010/main" val="1523788481"/>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PODSTAWOWE DYSFUNKCJE WPŁYWAJĄCE NA ZDOLNOŚĆ PORUSZANIA SIĘ</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26986" y="1988840"/>
            <a:ext cx="8135938" cy="3420873"/>
          </a:xfrm>
          <a:prstGeom prst="rect">
            <a:avLst/>
          </a:prstGeom>
        </p:spPr>
        <p:txBody>
          <a:bodyPr wrap="square">
            <a:spAutoFit/>
          </a:bodyPr>
          <a:lstStyle/>
          <a:p>
            <a:pPr algn="just"/>
            <a:r>
              <a:rPr lang="pl-PL" sz="2000" b="0" dirty="0">
                <a:solidFill>
                  <a:schemeClr val="accent2">
                    <a:lumMod val="75000"/>
                  </a:schemeClr>
                </a:solidFill>
              </a:rPr>
              <a:t>Jako wady postawy określa się osobnicze odchylenia postawy ciała od wzorców uznawanych za normę.</a:t>
            </a:r>
          </a:p>
          <a:p>
            <a:endParaRPr lang="pl-PL" sz="2000" b="0" dirty="0">
              <a:solidFill>
                <a:schemeClr val="accent2">
                  <a:lumMod val="75000"/>
                </a:schemeClr>
              </a:solidFill>
            </a:endParaRPr>
          </a:p>
          <a:p>
            <a:pPr algn="just"/>
            <a:r>
              <a:rPr lang="pl-PL" sz="2000" b="0" dirty="0">
                <a:solidFill>
                  <a:schemeClr val="accent2">
                    <a:lumMod val="75000"/>
                  </a:schemeClr>
                </a:solidFill>
              </a:rPr>
              <a:t>Wady postawy związane są zwykle z niewłaściwym ułożeniem kręgosłupa. Pojawiają się one:</a:t>
            </a:r>
          </a:p>
          <a:p>
            <a:pPr marL="342900" indent="-342900">
              <a:lnSpc>
                <a:spcPct val="150000"/>
              </a:lnSpc>
              <a:buFont typeface="Arial" panose="020B0604020202020204" pitchFamily="34" charset="0"/>
              <a:buChar char="•"/>
            </a:pPr>
            <a:r>
              <a:rPr lang="pl-PL" sz="2000" b="0" dirty="0">
                <a:solidFill>
                  <a:schemeClr val="accent2">
                    <a:lumMod val="75000"/>
                  </a:schemeClr>
                </a:solidFill>
              </a:rPr>
              <a:t>w płaszczyźnie strzałkowej jako na przykład pogłębiona lub spłycona lordoza szyjna lub lędźwiowa,</a:t>
            </a:r>
          </a:p>
          <a:p>
            <a:pPr marL="342900" indent="-342900">
              <a:lnSpc>
                <a:spcPct val="150000"/>
              </a:lnSpc>
              <a:buFont typeface="Arial" panose="020B0604020202020204" pitchFamily="34" charset="0"/>
              <a:buChar char="•"/>
            </a:pPr>
            <a:r>
              <a:rPr lang="pl-PL" sz="2000" b="0" dirty="0">
                <a:solidFill>
                  <a:schemeClr val="accent2">
                    <a:lumMod val="75000"/>
                  </a:schemeClr>
                </a:solidFill>
              </a:rPr>
              <a:t>w płaszczyźnie czołowej jako na przykład boczne skrzywienie kręgosłupa, czyli skolioza.</a:t>
            </a:r>
          </a:p>
        </p:txBody>
      </p:sp>
      <p:sp>
        <p:nvSpPr>
          <p:cNvPr id="10" name="Prostokąt 9">
            <a:extLst>
              <a:ext uri="{FF2B5EF4-FFF2-40B4-BE49-F238E27FC236}">
                <a16:creationId xmlns:a16="http://schemas.microsoft.com/office/drawing/2014/main" id="{EC8DC0E0-603E-415C-B4EE-3DE7A6207245}"/>
              </a:ext>
            </a:extLst>
          </p:cNvPr>
          <p:cNvSpPr/>
          <p:nvPr/>
        </p:nvSpPr>
        <p:spPr>
          <a:xfrm>
            <a:off x="611560" y="1556792"/>
            <a:ext cx="8028408" cy="400110"/>
          </a:xfrm>
          <a:prstGeom prst="rect">
            <a:avLst/>
          </a:prstGeom>
        </p:spPr>
        <p:txBody>
          <a:bodyPr wrap="square">
            <a:spAutoFit/>
          </a:bodyPr>
          <a:lstStyle/>
          <a:p>
            <a:pPr algn="ctr"/>
            <a:r>
              <a:rPr lang="pl-PL" sz="2000" dirty="0">
                <a:solidFill>
                  <a:schemeClr val="accent2">
                    <a:lumMod val="75000"/>
                  </a:schemeClr>
                </a:solidFill>
              </a:rPr>
              <a:t>Wady postawy</a:t>
            </a:r>
          </a:p>
        </p:txBody>
      </p:sp>
    </p:spTree>
    <p:extLst>
      <p:ext uri="{BB962C8B-B14F-4D97-AF65-F5344CB8AC3E}">
        <p14:creationId xmlns:p14="http://schemas.microsoft.com/office/powerpoint/2010/main" val="3236421164"/>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PODSTAWOWE DYSFUNKCJE WPŁYWAJĄCE NA ZDOLNOŚĆ PORUSZANIA SIĘ</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10581" y="2492896"/>
            <a:ext cx="8135938" cy="2651431"/>
          </a:xfrm>
          <a:prstGeom prst="rect">
            <a:avLst/>
          </a:prstGeom>
        </p:spPr>
        <p:txBody>
          <a:bodyPr wrap="square">
            <a:spAutoFit/>
          </a:bodyPr>
          <a:lstStyle/>
          <a:p>
            <a:r>
              <a:rPr lang="pl-PL" sz="2000" b="0" dirty="0">
                <a:solidFill>
                  <a:schemeClr val="accent2">
                    <a:lumMod val="75000"/>
                  </a:schemeClr>
                </a:solidFill>
              </a:rPr>
              <a:t>Do przyczyn występowania wad postawy można zaliczyć:</a:t>
            </a:r>
          </a:p>
          <a:p>
            <a:pPr marL="342900" indent="-342900">
              <a:lnSpc>
                <a:spcPct val="150000"/>
              </a:lnSpc>
              <a:buFont typeface="Arial" panose="020B0604020202020204" pitchFamily="34" charset="0"/>
              <a:buChar char="•"/>
            </a:pPr>
            <a:r>
              <a:rPr lang="pl-PL" sz="2000" b="0" dirty="0">
                <a:solidFill>
                  <a:schemeClr val="accent2">
                    <a:lumMod val="75000"/>
                  </a:schemeClr>
                </a:solidFill>
              </a:rPr>
              <a:t>przyczyny neurogenne, na przykład porażenia nerwowe,</a:t>
            </a:r>
          </a:p>
          <a:p>
            <a:pPr marL="342900" indent="-342900">
              <a:lnSpc>
                <a:spcPct val="150000"/>
              </a:lnSpc>
              <a:buFont typeface="Arial" panose="020B0604020202020204" pitchFamily="34" charset="0"/>
              <a:buChar char="•"/>
            </a:pPr>
            <a:r>
              <a:rPr lang="pl-PL" sz="2000" b="0" dirty="0" err="1">
                <a:solidFill>
                  <a:schemeClr val="accent2">
                    <a:lumMod val="75000"/>
                  </a:schemeClr>
                </a:solidFill>
              </a:rPr>
              <a:t>miogenne</a:t>
            </a:r>
            <a:r>
              <a:rPr lang="pl-PL" sz="2000" b="0" dirty="0">
                <a:solidFill>
                  <a:schemeClr val="accent2">
                    <a:lumMod val="75000"/>
                  </a:schemeClr>
                </a:solidFill>
              </a:rPr>
              <a:t>, na przykład wynikające z dystrofii mięśniowej,</a:t>
            </a:r>
          </a:p>
          <a:p>
            <a:pPr marL="342900" indent="-342900" algn="just">
              <a:lnSpc>
                <a:spcPct val="150000"/>
              </a:lnSpc>
              <a:buFont typeface="Arial" panose="020B0604020202020204" pitchFamily="34" charset="0"/>
              <a:buChar char="•"/>
            </a:pPr>
            <a:r>
              <a:rPr lang="pl-PL" sz="2000" b="0" dirty="0" err="1">
                <a:solidFill>
                  <a:schemeClr val="accent2">
                    <a:lumMod val="75000"/>
                  </a:schemeClr>
                </a:solidFill>
              </a:rPr>
              <a:t>torakogenne</a:t>
            </a:r>
            <a:r>
              <a:rPr lang="pl-PL" sz="2000" b="0" dirty="0">
                <a:solidFill>
                  <a:schemeClr val="accent2">
                    <a:lumMod val="75000"/>
                  </a:schemeClr>
                </a:solidFill>
              </a:rPr>
              <a:t> powstałe na przykład po schorzeniach układu krążenia, układu oddechowego lub pojawiające się w wyniku zabiegów torakochirurgicznych.</a:t>
            </a:r>
          </a:p>
        </p:txBody>
      </p:sp>
      <p:sp>
        <p:nvSpPr>
          <p:cNvPr id="10" name="Prostokąt 9">
            <a:extLst>
              <a:ext uri="{FF2B5EF4-FFF2-40B4-BE49-F238E27FC236}">
                <a16:creationId xmlns:a16="http://schemas.microsoft.com/office/drawing/2014/main" id="{EC8DC0E0-603E-415C-B4EE-3DE7A6207245}"/>
              </a:ext>
            </a:extLst>
          </p:cNvPr>
          <p:cNvSpPr/>
          <p:nvPr/>
        </p:nvSpPr>
        <p:spPr>
          <a:xfrm>
            <a:off x="611560" y="1556792"/>
            <a:ext cx="8028408" cy="400110"/>
          </a:xfrm>
          <a:prstGeom prst="rect">
            <a:avLst/>
          </a:prstGeom>
        </p:spPr>
        <p:txBody>
          <a:bodyPr wrap="square">
            <a:spAutoFit/>
          </a:bodyPr>
          <a:lstStyle/>
          <a:p>
            <a:pPr algn="ctr"/>
            <a:r>
              <a:rPr lang="pl-PL" sz="2000" dirty="0">
                <a:solidFill>
                  <a:schemeClr val="accent2">
                    <a:lumMod val="75000"/>
                  </a:schemeClr>
                </a:solidFill>
              </a:rPr>
              <a:t>Wady postawy</a:t>
            </a:r>
          </a:p>
        </p:txBody>
      </p:sp>
    </p:spTree>
    <p:extLst>
      <p:ext uri="{BB962C8B-B14F-4D97-AF65-F5344CB8AC3E}">
        <p14:creationId xmlns:p14="http://schemas.microsoft.com/office/powerpoint/2010/main" val="239763129"/>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PODSTAWOWE DYSFUNKCJE WPŁYWAJĄCE NA ZDOLNOŚĆ PORUSZANIA SIĘ</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10581" y="2492896"/>
            <a:ext cx="8135938" cy="1323439"/>
          </a:xfrm>
          <a:prstGeom prst="rect">
            <a:avLst/>
          </a:prstGeom>
        </p:spPr>
        <p:txBody>
          <a:bodyPr wrap="square">
            <a:spAutoFit/>
          </a:bodyPr>
          <a:lstStyle/>
          <a:p>
            <a:pPr algn="just"/>
            <a:r>
              <a:rPr lang="pl-PL" sz="2000" b="0" dirty="0">
                <a:solidFill>
                  <a:schemeClr val="accent2">
                    <a:lumMod val="75000"/>
                  </a:schemeClr>
                </a:solidFill>
              </a:rPr>
              <a:t>Choroby narządu ruchu pojawiają się w obrębie struktur wchodzących w skład tego narządu, czyli mogą występować w kościach, stawach oraz w otaczających je tkankach miękkich, takich jak więzadła, ścięgna i ich pochewki, kaletki maziowe, łąkotki itd.</a:t>
            </a:r>
          </a:p>
        </p:txBody>
      </p:sp>
      <p:sp>
        <p:nvSpPr>
          <p:cNvPr id="10" name="Prostokąt 9">
            <a:extLst>
              <a:ext uri="{FF2B5EF4-FFF2-40B4-BE49-F238E27FC236}">
                <a16:creationId xmlns:a16="http://schemas.microsoft.com/office/drawing/2014/main" id="{EC8DC0E0-603E-415C-B4EE-3DE7A6207245}"/>
              </a:ext>
            </a:extLst>
          </p:cNvPr>
          <p:cNvSpPr/>
          <p:nvPr/>
        </p:nvSpPr>
        <p:spPr>
          <a:xfrm>
            <a:off x="611560" y="1556792"/>
            <a:ext cx="8028408" cy="400110"/>
          </a:xfrm>
          <a:prstGeom prst="rect">
            <a:avLst/>
          </a:prstGeom>
        </p:spPr>
        <p:txBody>
          <a:bodyPr wrap="square">
            <a:spAutoFit/>
          </a:bodyPr>
          <a:lstStyle/>
          <a:p>
            <a:pPr algn="ctr"/>
            <a:r>
              <a:rPr lang="pl-PL" sz="2000" dirty="0">
                <a:solidFill>
                  <a:schemeClr val="accent2">
                    <a:lumMod val="75000"/>
                  </a:schemeClr>
                </a:solidFill>
              </a:rPr>
              <a:t>Choroby narządu ruchu</a:t>
            </a:r>
          </a:p>
        </p:txBody>
      </p:sp>
    </p:spTree>
    <p:extLst>
      <p:ext uri="{BB962C8B-B14F-4D97-AF65-F5344CB8AC3E}">
        <p14:creationId xmlns:p14="http://schemas.microsoft.com/office/powerpoint/2010/main" val="7064065"/>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PODSTAWOWE DYSFUNKCJE WPŁYWAJĄCE NA ZDOLNOŚĆ PORUSZANIA SIĘ</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2492896"/>
            <a:ext cx="8135938" cy="2651431"/>
          </a:xfrm>
          <a:prstGeom prst="rect">
            <a:avLst/>
          </a:prstGeom>
        </p:spPr>
        <p:txBody>
          <a:bodyPr wrap="square">
            <a:spAutoFit/>
          </a:bodyPr>
          <a:lstStyle/>
          <a:p>
            <a:r>
              <a:rPr lang="pl-PL" sz="2000" b="0" dirty="0">
                <a:solidFill>
                  <a:schemeClr val="accent2">
                    <a:lumMod val="75000"/>
                  </a:schemeClr>
                </a:solidFill>
              </a:rPr>
              <a:t>Do wybranych chorób narządu ruchu można zaliczyć:</a:t>
            </a:r>
          </a:p>
          <a:p>
            <a:pPr marL="342900" indent="-342900">
              <a:lnSpc>
                <a:spcPct val="150000"/>
              </a:lnSpc>
              <a:buFont typeface="Arial" panose="020B0604020202020204" pitchFamily="34" charset="0"/>
              <a:buChar char="•"/>
            </a:pPr>
            <a:r>
              <a:rPr lang="pl-PL" sz="2000" b="0" dirty="0">
                <a:solidFill>
                  <a:schemeClr val="accent2">
                    <a:lumMod val="75000"/>
                  </a:schemeClr>
                </a:solidFill>
              </a:rPr>
              <a:t>aseptyczne martwice kości</a:t>
            </a:r>
          </a:p>
          <a:p>
            <a:pPr marL="342900" indent="-342900">
              <a:lnSpc>
                <a:spcPct val="150000"/>
              </a:lnSpc>
              <a:buFont typeface="Arial" panose="020B0604020202020204" pitchFamily="34" charset="0"/>
              <a:buChar char="•"/>
            </a:pPr>
            <a:r>
              <a:rPr lang="pl-PL" sz="2000" b="0" dirty="0">
                <a:solidFill>
                  <a:schemeClr val="accent2">
                    <a:lumMod val="75000"/>
                  </a:schemeClr>
                </a:solidFill>
              </a:rPr>
              <a:t>choroby zapalne typu reumatoidalnego</a:t>
            </a:r>
          </a:p>
          <a:p>
            <a:pPr marL="342900" indent="-342900">
              <a:lnSpc>
                <a:spcPct val="150000"/>
              </a:lnSpc>
              <a:buFont typeface="Arial" panose="020B0604020202020204" pitchFamily="34" charset="0"/>
              <a:buChar char="•"/>
            </a:pPr>
            <a:r>
              <a:rPr lang="pl-PL" sz="2000" b="0" dirty="0">
                <a:solidFill>
                  <a:schemeClr val="accent2">
                    <a:lumMod val="75000"/>
                  </a:schemeClr>
                </a:solidFill>
              </a:rPr>
              <a:t>zmiany zwyrodnieniowe </a:t>
            </a:r>
          </a:p>
          <a:p>
            <a:pPr marL="342900" indent="-342900">
              <a:lnSpc>
                <a:spcPct val="150000"/>
              </a:lnSpc>
              <a:buFont typeface="Arial" panose="020B0604020202020204" pitchFamily="34" charset="0"/>
              <a:buChar char="•"/>
            </a:pPr>
            <a:r>
              <a:rPr lang="pl-PL" sz="2000" b="0" dirty="0">
                <a:solidFill>
                  <a:schemeClr val="accent2">
                    <a:lumMod val="75000"/>
                  </a:schemeClr>
                </a:solidFill>
              </a:rPr>
              <a:t>dyskopatie oraz inne zmiany pojawiające się w obrębie kręgosłupa oraz stawów </a:t>
            </a:r>
          </a:p>
        </p:txBody>
      </p:sp>
      <p:sp>
        <p:nvSpPr>
          <p:cNvPr id="10" name="Prostokąt 9">
            <a:extLst>
              <a:ext uri="{FF2B5EF4-FFF2-40B4-BE49-F238E27FC236}">
                <a16:creationId xmlns:a16="http://schemas.microsoft.com/office/drawing/2014/main" id="{EC8DC0E0-603E-415C-B4EE-3DE7A6207245}"/>
              </a:ext>
            </a:extLst>
          </p:cNvPr>
          <p:cNvSpPr/>
          <p:nvPr/>
        </p:nvSpPr>
        <p:spPr>
          <a:xfrm>
            <a:off x="611560" y="1556792"/>
            <a:ext cx="8028408" cy="400110"/>
          </a:xfrm>
          <a:prstGeom prst="rect">
            <a:avLst/>
          </a:prstGeom>
        </p:spPr>
        <p:txBody>
          <a:bodyPr wrap="square">
            <a:spAutoFit/>
          </a:bodyPr>
          <a:lstStyle/>
          <a:p>
            <a:pPr algn="ctr"/>
            <a:r>
              <a:rPr lang="pl-PL" sz="2000" dirty="0">
                <a:solidFill>
                  <a:schemeClr val="accent2">
                    <a:lumMod val="75000"/>
                  </a:schemeClr>
                </a:solidFill>
              </a:rPr>
              <a:t>Choroby narządu ruchu</a:t>
            </a:r>
          </a:p>
        </p:txBody>
      </p:sp>
    </p:spTree>
    <p:extLst>
      <p:ext uri="{BB962C8B-B14F-4D97-AF65-F5344CB8AC3E}">
        <p14:creationId xmlns:p14="http://schemas.microsoft.com/office/powerpoint/2010/main" val="3205303590"/>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PODSTAWOWE DYSFUNKCJE WPŁYWAJĄCE NA ZDOLNOŚĆ PORUSZANIA SIĘ</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2708920"/>
            <a:ext cx="8135938" cy="1938992"/>
          </a:xfrm>
          <a:prstGeom prst="rect">
            <a:avLst/>
          </a:prstGeom>
        </p:spPr>
        <p:txBody>
          <a:bodyPr wrap="square">
            <a:spAutoFit/>
          </a:bodyPr>
          <a:lstStyle/>
          <a:p>
            <a:pPr algn="just"/>
            <a:r>
              <a:rPr lang="pl-PL" sz="2000" b="0" dirty="0">
                <a:solidFill>
                  <a:schemeClr val="accent2">
                    <a:lumMod val="75000"/>
                  </a:schemeClr>
                </a:solidFill>
              </a:rPr>
              <a:t>Do najczęstszych przyczyn występowania neurologicznych dysfunkcji narządu ruchu można zaliczyć uszkodzenia lub zaburzenia funkcjonowania układu nerwowego – zarówno ośrodkowego jak i obwodowego. Zaburzenia te wpływają na upośledzenie lub zanik sterowania mięśniami szkieletowymi, a przez to zaburzenia ruchowe narządu ruchu, w tym zaburzenia chodu. </a:t>
            </a:r>
          </a:p>
        </p:txBody>
      </p:sp>
      <p:sp>
        <p:nvSpPr>
          <p:cNvPr id="10" name="Prostokąt 9">
            <a:extLst>
              <a:ext uri="{FF2B5EF4-FFF2-40B4-BE49-F238E27FC236}">
                <a16:creationId xmlns:a16="http://schemas.microsoft.com/office/drawing/2014/main" id="{EC8DC0E0-603E-415C-B4EE-3DE7A6207245}"/>
              </a:ext>
            </a:extLst>
          </p:cNvPr>
          <p:cNvSpPr/>
          <p:nvPr/>
        </p:nvSpPr>
        <p:spPr>
          <a:xfrm>
            <a:off x="611560" y="1556792"/>
            <a:ext cx="8028408" cy="400110"/>
          </a:xfrm>
          <a:prstGeom prst="rect">
            <a:avLst/>
          </a:prstGeom>
        </p:spPr>
        <p:txBody>
          <a:bodyPr wrap="square">
            <a:spAutoFit/>
          </a:bodyPr>
          <a:lstStyle/>
          <a:p>
            <a:pPr algn="ctr"/>
            <a:r>
              <a:rPr lang="pl-PL" sz="2000" dirty="0">
                <a:solidFill>
                  <a:schemeClr val="accent2">
                    <a:lumMod val="75000"/>
                  </a:schemeClr>
                </a:solidFill>
              </a:rPr>
              <a:t>Neurologiczne dysfunkcje narządu ruchu</a:t>
            </a:r>
          </a:p>
        </p:txBody>
      </p:sp>
    </p:spTree>
    <p:extLst>
      <p:ext uri="{BB962C8B-B14F-4D97-AF65-F5344CB8AC3E}">
        <p14:creationId xmlns:p14="http://schemas.microsoft.com/office/powerpoint/2010/main" val="192608285"/>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PODSTAWOWE DYSFUNKCJE WPŁYWAJĄCE NA ZDOLNOŚĆ PORUSZANIA SIĘ</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57795" y="2564904"/>
            <a:ext cx="8135938" cy="2497543"/>
          </a:xfrm>
          <a:prstGeom prst="rect">
            <a:avLst/>
          </a:prstGeom>
        </p:spPr>
        <p:txBody>
          <a:bodyPr wrap="square">
            <a:spAutoFit/>
          </a:bodyPr>
          <a:lstStyle/>
          <a:p>
            <a:pPr algn="just"/>
            <a:r>
              <a:rPr lang="pl-PL" sz="2000" b="0" dirty="0">
                <a:solidFill>
                  <a:schemeClr val="accent2">
                    <a:lumMod val="75000"/>
                  </a:schemeClr>
                </a:solidFill>
              </a:rPr>
              <a:t>Do przyczyn neurologicznych dysfunkcji narządu ruchu można zaliczyć:</a:t>
            </a:r>
          </a:p>
          <a:p>
            <a:pPr marL="342900" indent="-342900">
              <a:lnSpc>
                <a:spcPct val="150000"/>
              </a:lnSpc>
              <a:buFont typeface="Arial" panose="020B0604020202020204" pitchFamily="34" charset="0"/>
              <a:buChar char="•"/>
            </a:pPr>
            <a:r>
              <a:rPr lang="pl-PL" sz="2000" b="0" dirty="0">
                <a:solidFill>
                  <a:schemeClr val="accent2">
                    <a:lumMod val="75000"/>
                  </a:schemeClr>
                </a:solidFill>
              </a:rPr>
              <a:t>choroby mózgu,</a:t>
            </a:r>
          </a:p>
          <a:p>
            <a:pPr marL="342900" indent="-342900">
              <a:lnSpc>
                <a:spcPct val="150000"/>
              </a:lnSpc>
              <a:buFont typeface="Arial" panose="020B0604020202020204" pitchFamily="34" charset="0"/>
              <a:buChar char="•"/>
            </a:pPr>
            <a:r>
              <a:rPr lang="pl-PL" sz="2000" b="0" dirty="0">
                <a:solidFill>
                  <a:schemeClr val="accent2">
                    <a:lumMod val="75000"/>
                  </a:schemeClr>
                </a:solidFill>
              </a:rPr>
              <a:t>stany zapalne ośrodkowego układu nerwowego,</a:t>
            </a:r>
          </a:p>
          <a:p>
            <a:pPr marL="342900" indent="-342900">
              <a:lnSpc>
                <a:spcPct val="150000"/>
              </a:lnSpc>
              <a:buFont typeface="Arial" panose="020B0604020202020204" pitchFamily="34" charset="0"/>
              <a:buChar char="•"/>
            </a:pPr>
            <a:r>
              <a:rPr lang="pl-PL" sz="2000" b="0" dirty="0">
                <a:solidFill>
                  <a:schemeClr val="accent2">
                    <a:lumMod val="75000"/>
                  </a:schemeClr>
                </a:solidFill>
              </a:rPr>
              <a:t>choroby rdzenia kręgowego,</a:t>
            </a:r>
          </a:p>
          <a:p>
            <a:pPr marL="342900" indent="-342900">
              <a:lnSpc>
                <a:spcPct val="150000"/>
              </a:lnSpc>
              <a:buFont typeface="Arial" panose="020B0604020202020204" pitchFamily="34" charset="0"/>
              <a:buChar char="•"/>
            </a:pPr>
            <a:r>
              <a:rPr lang="pl-PL" sz="2000" b="0" dirty="0">
                <a:solidFill>
                  <a:schemeClr val="accent2">
                    <a:lumMod val="75000"/>
                  </a:schemeClr>
                </a:solidFill>
              </a:rPr>
              <a:t>choroby nerwowo-</a:t>
            </a:r>
            <a:r>
              <a:rPr lang="pl-PL" sz="2000" b="0" dirty="0" err="1">
                <a:solidFill>
                  <a:schemeClr val="accent2">
                    <a:lumMod val="75000"/>
                  </a:schemeClr>
                </a:solidFill>
              </a:rPr>
              <a:t>mięsniowe</a:t>
            </a:r>
            <a:r>
              <a:rPr lang="pl-PL" sz="2000" b="0" dirty="0">
                <a:solidFill>
                  <a:schemeClr val="accent2">
                    <a:lumMod val="75000"/>
                  </a:schemeClr>
                </a:solidFill>
              </a:rPr>
              <a:t>.</a:t>
            </a:r>
          </a:p>
        </p:txBody>
      </p:sp>
      <p:sp>
        <p:nvSpPr>
          <p:cNvPr id="10" name="Prostokąt 9">
            <a:extLst>
              <a:ext uri="{FF2B5EF4-FFF2-40B4-BE49-F238E27FC236}">
                <a16:creationId xmlns:a16="http://schemas.microsoft.com/office/drawing/2014/main" id="{EC8DC0E0-603E-415C-B4EE-3DE7A6207245}"/>
              </a:ext>
            </a:extLst>
          </p:cNvPr>
          <p:cNvSpPr/>
          <p:nvPr/>
        </p:nvSpPr>
        <p:spPr>
          <a:xfrm>
            <a:off x="611560" y="1556792"/>
            <a:ext cx="8028408" cy="400110"/>
          </a:xfrm>
          <a:prstGeom prst="rect">
            <a:avLst/>
          </a:prstGeom>
        </p:spPr>
        <p:txBody>
          <a:bodyPr wrap="square">
            <a:spAutoFit/>
          </a:bodyPr>
          <a:lstStyle/>
          <a:p>
            <a:pPr algn="ctr"/>
            <a:r>
              <a:rPr lang="pl-PL" sz="2000" dirty="0">
                <a:solidFill>
                  <a:schemeClr val="accent2">
                    <a:lumMod val="75000"/>
                  </a:schemeClr>
                </a:solidFill>
              </a:rPr>
              <a:t>Neurologiczne dysfunkcje narządu ruchu</a:t>
            </a:r>
          </a:p>
        </p:txBody>
      </p:sp>
    </p:spTree>
    <p:extLst>
      <p:ext uri="{BB962C8B-B14F-4D97-AF65-F5344CB8AC3E}">
        <p14:creationId xmlns:p14="http://schemas.microsoft.com/office/powerpoint/2010/main" val="3554389913"/>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PODSTAWOWE DYSFUNKCJE WPŁYWAJĄCE NA ZDOLNOŚĆ PORUSZANIA SIĘ</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57795" y="2564904"/>
            <a:ext cx="8135938" cy="1938992"/>
          </a:xfrm>
          <a:prstGeom prst="rect">
            <a:avLst/>
          </a:prstGeom>
        </p:spPr>
        <p:txBody>
          <a:bodyPr wrap="square">
            <a:spAutoFit/>
          </a:bodyPr>
          <a:lstStyle/>
          <a:p>
            <a:pPr algn="just"/>
            <a:r>
              <a:rPr lang="pl-PL" sz="2000" b="0" dirty="0">
                <a:solidFill>
                  <a:schemeClr val="accent2">
                    <a:lumMod val="75000"/>
                  </a:schemeClr>
                </a:solidFill>
              </a:rPr>
              <a:t>W wyniku urazu może dojść do uszkodzenia zarówno układu nerwowego – ośrodkowego jak i obwodowego – jak również tkanek miękkich i kości budujących narząd ruchu. Do uszkodzeń kości można zaliczyć wszelkie złamania oraz zwichnięcia stawów. Uszkodzenia tkanek miękkich to między innymi stłuczenia, zmiażdżenia, naderwania i zerwania takich struktur jak mięśnie, ścięgna i więzadła.</a:t>
            </a:r>
          </a:p>
        </p:txBody>
      </p:sp>
      <p:sp>
        <p:nvSpPr>
          <p:cNvPr id="10" name="Prostokąt 9">
            <a:extLst>
              <a:ext uri="{FF2B5EF4-FFF2-40B4-BE49-F238E27FC236}">
                <a16:creationId xmlns:a16="http://schemas.microsoft.com/office/drawing/2014/main" id="{EC8DC0E0-603E-415C-B4EE-3DE7A6207245}"/>
              </a:ext>
            </a:extLst>
          </p:cNvPr>
          <p:cNvSpPr/>
          <p:nvPr/>
        </p:nvSpPr>
        <p:spPr>
          <a:xfrm>
            <a:off x="611560" y="1556792"/>
            <a:ext cx="8028408" cy="400110"/>
          </a:xfrm>
          <a:prstGeom prst="rect">
            <a:avLst/>
          </a:prstGeom>
        </p:spPr>
        <p:txBody>
          <a:bodyPr wrap="square">
            <a:spAutoFit/>
          </a:bodyPr>
          <a:lstStyle/>
          <a:p>
            <a:pPr algn="ctr"/>
            <a:r>
              <a:rPr lang="pl-PL" sz="2000" dirty="0">
                <a:solidFill>
                  <a:schemeClr val="accent2">
                    <a:lumMod val="75000"/>
                  </a:schemeClr>
                </a:solidFill>
              </a:rPr>
              <a:t>Urazowe uszkodzenia narządu ruchu</a:t>
            </a:r>
          </a:p>
        </p:txBody>
      </p:sp>
    </p:spTree>
    <p:extLst>
      <p:ext uri="{BB962C8B-B14F-4D97-AF65-F5344CB8AC3E}">
        <p14:creationId xmlns:p14="http://schemas.microsoft.com/office/powerpoint/2010/main" val="751590930"/>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23528" y="908720"/>
            <a:ext cx="8135938" cy="461665"/>
          </a:xfrm>
          <a:prstGeom prst="rect">
            <a:avLst/>
          </a:prstGeom>
        </p:spPr>
        <p:txBody>
          <a:bodyPr>
            <a:spAutoFit/>
          </a:bodyPr>
          <a:lstStyle/>
          <a:p>
            <a:pPr algn="ctr">
              <a:defRPr/>
            </a:pPr>
            <a:r>
              <a:rPr lang="pl-PL" sz="2400" dirty="0">
                <a:solidFill>
                  <a:schemeClr val="accent2">
                    <a:lumMod val="75000"/>
                  </a:schemeClr>
                </a:solidFill>
              </a:rPr>
              <a:t>SPIS TREŚCI</a:t>
            </a:r>
            <a:endParaRPr lang="en-US" sz="2400" b="0" dirty="0">
              <a:solidFill>
                <a:schemeClr val="accent2">
                  <a:lumMod val="75000"/>
                </a:schemeClr>
              </a:solidFill>
            </a:endParaRPr>
          </a:p>
        </p:txBody>
      </p:sp>
      <p:sp>
        <p:nvSpPr>
          <p:cNvPr id="9" name="Prostokąt 8">
            <a:extLst>
              <a:ext uri="{FF2B5EF4-FFF2-40B4-BE49-F238E27FC236}">
                <a16:creationId xmlns:a16="http://schemas.microsoft.com/office/drawing/2014/main" id="{45D84D71-34BC-40E0-8D84-F595FFB07C21}"/>
              </a:ext>
            </a:extLst>
          </p:cNvPr>
          <p:cNvSpPr/>
          <p:nvPr/>
        </p:nvSpPr>
        <p:spPr>
          <a:xfrm>
            <a:off x="362185" y="1370385"/>
            <a:ext cx="8419629" cy="4832092"/>
          </a:xfrm>
          <a:prstGeom prst="rect">
            <a:avLst/>
          </a:prstGeom>
          <a:noFill/>
        </p:spPr>
        <p:txBody>
          <a:bodyPr wrap="square">
            <a:spAutoFit/>
          </a:bodyPr>
          <a:lstStyle/>
          <a:p>
            <a:pPr marL="342900" indent="-342900">
              <a:buFont typeface="Arial" panose="020B0604020202020204" pitchFamily="34" charset="0"/>
              <a:buChar char="•"/>
              <a:defRPr/>
            </a:pPr>
            <a:r>
              <a:rPr lang="pl-PL" sz="2200" b="0" dirty="0">
                <a:solidFill>
                  <a:schemeClr val="accent2">
                    <a:lumMod val="75000"/>
                  </a:schemeClr>
                </a:solidFill>
              </a:rPr>
              <a:t>Główne cele</a:t>
            </a:r>
          </a:p>
          <a:p>
            <a:pPr marL="342900" indent="-342900">
              <a:buFont typeface="Arial" panose="020B0604020202020204" pitchFamily="34" charset="0"/>
              <a:buChar char="•"/>
              <a:defRPr/>
            </a:pPr>
            <a:r>
              <a:rPr lang="pl-PL" sz="2200" b="0" dirty="0">
                <a:solidFill>
                  <a:schemeClr val="accent2">
                    <a:lumMod val="75000"/>
                  </a:schemeClr>
                </a:solidFill>
              </a:rPr>
              <a:t>Fizjologiczne przesady w chodzie normalnym</a:t>
            </a:r>
          </a:p>
          <a:p>
            <a:pPr marL="342900" indent="-342900">
              <a:buFont typeface="Arial" panose="020B0604020202020204" pitchFamily="34" charset="0"/>
              <a:buChar char="•"/>
              <a:defRPr/>
            </a:pPr>
            <a:r>
              <a:rPr lang="pl-PL" sz="2200" b="0" dirty="0">
                <a:solidFill>
                  <a:schemeClr val="accent2">
                    <a:lumMod val="75000"/>
                  </a:schemeClr>
                </a:solidFill>
              </a:rPr>
              <a:t>Podstawowe dysfunkcje wpływające na zdolność poruszania się</a:t>
            </a:r>
            <a:endParaRPr lang="en-US" sz="2200" b="0" dirty="0">
              <a:solidFill>
                <a:schemeClr val="accent2">
                  <a:lumMod val="75000"/>
                </a:schemeClr>
              </a:solidFill>
            </a:endParaRPr>
          </a:p>
          <a:p>
            <a:pPr marL="342900" indent="-342900">
              <a:buFont typeface="Arial" panose="020B0604020202020204" pitchFamily="34" charset="0"/>
              <a:buChar char="•"/>
              <a:defRPr/>
            </a:pPr>
            <a:r>
              <a:rPr lang="pl-PL" sz="2200" b="0" dirty="0">
                <a:solidFill>
                  <a:schemeClr val="accent2">
                    <a:lumMod val="75000"/>
                  </a:schemeClr>
                </a:solidFill>
              </a:rPr>
              <a:t>Rodzaje chodu patologicznego</a:t>
            </a:r>
          </a:p>
          <a:p>
            <a:pPr marL="342900" indent="-342900">
              <a:buFont typeface="Arial" panose="020B0604020202020204" pitchFamily="34" charset="0"/>
              <a:buChar char="•"/>
              <a:defRPr/>
            </a:pPr>
            <a:r>
              <a:rPr lang="pl-PL" sz="2200" b="0" dirty="0">
                <a:solidFill>
                  <a:schemeClr val="accent2">
                    <a:lumMod val="75000"/>
                  </a:schemeClr>
                </a:solidFill>
              </a:rPr>
              <a:t>Wybrane zmiany występujące w poszczególnych fazach chodu patologicznego</a:t>
            </a:r>
          </a:p>
          <a:p>
            <a:pPr marL="342900" indent="-342900">
              <a:buFont typeface="Arial" panose="020B0604020202020204" pitchFamily="34" charset="0"/>
              <a:buChar char="•"/>
              <a:defRPr/>
            </a:pPr>
            <a:r>
              <a:rPr lang="pl-PL" sz="2200" b="0" dirty="0">
                <a:solidFill>
                  <a:schemeClr val="accent2">
                    <a:lumMod val="75000"/>
                  </a:schemeClr>
                </a:solidFill>
              </a:rPr>
              <a:t>Wybrane zmiany w wielkościach kinematycznych występujące w chodzie patologicznym</a:t>
            </a:r>
          </a:p>
          <a:p>
            <a:pPr marL="342900" indent="-342900">
              <a:buFont typeface="Arial" panose="020B0604020202020204" pitchFamily="34" charset="0"/>
              <a:buChar char="•"/>
              <a:defRPr/>
            </a:pPr>
            <a:r>
              <a:rPr lang="pl-PL" sz="2200" b="0" dirty="0">
                <a:solidFill>
                  <a:schemeClr val="accent2">
                    <a:lumMod val="75000"/>
                  </a:schemeClr>
                </a:solidFill>
              </a:rPr>
              <a:t>Przykładowe zmiany w wielkościach dynamicznych występujące w chodzie patologicznym</a:t>
            </a:r>
          </a:p>
          <a:p>
            <a:pPr marL="342900" indent="-342900">
              <a:buFont typeface="Arial" panose="020B0604020202020204" pitchFamily="34" charset="0"/>
              <a:buChar char="•"/>
              <a:defRPr/>
            </a:pPr>
            <a:r>
              <a:rPr lang="pl-PL" sz="2200" b="0" dirty="0">
                <a:solidFill>
                  <a:schemeClr val="accent2">
                    <a:lumMod val="75000"/>
                  </a:schemeClr>
                </a:solidFill>
              </a:rPr>
              <a:t>Chód o kulach jako przykład chodu patologicznego</a:t>
            </a:r>
          </a:p>
          <a:p>
            <a:pPr marL="342900" indent="-342900">
              <a:buFont typeface="Arial" panose="020B0604020202020204" pitchFamily="34" charset="0"/>
              <a:buChar char="•"/>
              <a:defRPr/>
            </a:pPr>
            <a:r>
              <a:rPr lang="pl-PL" sz="2200" b="0" dirty="0">
                <a:solidFill>
                  <a:schemeClr val="accent2">
                    <a:lumMod val="75000"/>
                  </a:schemeClr>
                </a:solidFill>
              </a:rPr>
              <a:t>Kluczowe zagadnienia</a:t>
            </a:r>
          </a:p>
          <a:p>
            <a:pPr marL="342900" indent="-342900">
              <a:buFont typeface="Arial" panose="020B0604020202020204" pitchFamily="34" charset="0"/>
              <a:buChar char="•"/>
              <a:defRPr/>
            </a:pPr>
            <a:r>
              <a:rPr lang="pl-PL" sz="2200" b="0" dirty="0">
                <a:solidFill>
                  <a:schemeClr val="accent2">
                    <a:lumMod val="75000"/>
                  </a:schemeClr>
                </a:solidFill>
              </a:rPr>
              <a:t>Bibliografia</a:t>
            </a:r>
            <a:endParaRPr lang="en-US" sz="2800" b="0" dirty="0">
              <a:solidFill>
                <a:schemeClr val="accent2">
                  <a:lumMod val="75000"/>
                </a:schemeClr>
              </a:solidFill>
            </a:endParaRPr>
          </a:p>
        </p:txBody>
      </p:sp>
      <p:sp>
        <p:nvSpPr>
          <p:cNvPr id="3" name="Rectangle 1">
            <a:extLst>
              <a:ext uri="{FF2B5EF4-FFF2-40B4-BE49-F238E27FC236}">
                <a16:creationId xmlns:a16="http://schemas.microsoft.com/office/drawing/2014/main" id="{32F326DB-FF80-4941-A879-01E697E0EF0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8.</a:t>
            </a:r>
            <a:r>
              <a:rPr kumimoji="0" lang="pl-PL" altLang="pl-PL"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	</a:t>
            </a:r>
            <a:r>
              <a:rPr kumimoji="0" lang="pl-PL" altLang="pl-PL"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Przykładowe zmiany w wielkościach dynamicznych występujące w chodzie patologicznym</a:t>
            </a:r>
            <a:r>
              <a:rPr kumimoji="0" lang="pl-PL" altLang="pl-PL" sz="800" b="0" i="0" u="none" strike="noStrike" cap="none" normalizeH="0" baseline="0">
                <a:ln>
                  <a:noFill/>
                </a:ln>
                <a:solidFill>
                  <a:schemeClr val="tx1"/>
                </a:solidFill>
                <a:effectLst/>
              </a:rPr>
              <a:t> </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ABAD18EA-F98F-41C0-AF9E-2D9C2F4E503D}"/>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8.</a:t>
            </a:r>
            <a:r>
              <a:rPr kumimoji="0" lang="pl-PL" altLang="pl-PL"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	</a:t>
            </a:r>
            <a:r>
              <a:rPr kumimoji="0" lang="pl-PL" altLang="pl-PL"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Przykładowe zmiany w wielkościach dynamicznych występujące w chodzie patologicznym</a:t>
            </a:r>
            <a:r>
              <a:rPr kumimoji="0" lang="pl-PL" altLang="pl-PL" sz="800" b="0" i="0" u="none" strike="noStrike" cap="none" normalizeH="0" baseline="0">
                <a:ln>
                  <a:noFill/>
                </a:ln>
                <a:solidFill>
                  <a:schemeClr val="tx1"/>
                </a:solidFill>
                <a:effectLst/>
              </a:rPr>
              <a:t> </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4EB57FAE-B0EB-4D74-9682-52E9761B9109}"/>
              </a:ext>
            </a:extLst>
          </p:cNvPr>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8.</a:t>
            </a:r>
            <a:r>
              <a:rPr kumimoji="0" lang="pl-PL" altLang="pl-PL"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	</a:t>
            </a:r>
            <a:r>
              <a:rPr kumimoji="0" lang="pl-PL" altLang="pl-PL"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Przykładowe zmiany w wielkościach dynamicznych występujące w chodzie patologicznym</a:t>
            </a:r>
            <a:r>
              <a:rPr kumimoji="0" lang="pl-PL" altLang="pl-PL" sz="800" b="0" i="0" u="none" strike="noStrike" cap="none" normalizeH="0" baseline="0">
                <a:ln>
                  <a:noFill/>
                </a:ln>
                <a:solidFill>
                  <a:schemeClr val="tx1"/>
                </a:solidFill>
                <a:effectLst/>
              </a:rPr>
              <a:t> </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Tree>
    <p:extLst>
      <p:ext uri="{BB962C8B-B14F-4D97-AF65-F5344CB8AC3E}">
        <p14:creationId xmlns:p14="http://schemas.microsoft.com/office/powerpoint/2010/main" val="3481864424"/>
      </p:ext>
    </p:extLst>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1628800"/>
            <a:ext cx="8135938" cy="4190314"/>
          </a:xfrm>
          <a:prstGeom prst="rect">
            <a:avLst/>
          </a:prstGeom>
        </p:spPr>
        <p:txBody>
          <a:bodyPr wrap="square">
            <a:spAutoFit/>
          </a:bodyPr>
          <a:lstStyle/>
          <a:p>
            <a:pPr algn="just"/>
            <a:r>
              <a:rPr lang="pl-PL" sz="2000" b="0" dirty="0">
                <a:solidFill>
                  <a:schemeClr val="accent2">
                    <a:lumMod val="75000"/>
                  </a:schemeClr>
                </a:solidFill>
              </a:rPr>
              <a:t>Ze względu na cechy sposobu poruszania się oraz przyczyny powstałych zaburzeń wyróżnionych zostało kilka rodzajów chodu patologicznego, do których można zaliczyć:</a:t>
            </a:r>
          </a:p>
          <a:p>
            <a:pPr marL="342900" indent="-342900">
              <a:lnSpc>
                <a:spcPct val="150000"/>
              </a:lnSpc>
              <a:buFont typeface="Arial" panose="020B0604020202020204" pitchFamily="34" charset="0"/>
              <a:buChar char="•"/>
            </a:pPr>
            <a:r>
              <a:rPr lang="pl-PL" sz="2000" b="0" dirty="0">
                <a:solidFill>
                  <a:schemeClr val="accent2">
                    <a:lumMod val="75000"/>
                  </a:schemeClr>
                </a:solidFill>
              </a:rPr>
              <a:t>chód brodzący (</a:t>
            </a:r>
            <a:r>
              <a:rPr lang="pl-PL" sz="2000" b="0" dirty="0" err="1">
                <a:solidFill>
                  <a:schemeClr val="accent2">
                    <a:lumMod val="75000"/>
                  </a:schemeClr>
                </a:solidFill>
              </a:rPr>
              <a:t>steppage</a:t>
            </a:r>
            <a:r>
              <a:rPr lang="pl-PL" sz="2000" b="0" dirty="0">
                <a:solidFill>
                  <a:schemeClr val="accent2">
                    <a:lumMod val="75000"/>
                  </a:schemeClr>
                </a:solidFill>
              </a:rPr>
              <a:t>),</a:t>
            </a:r>
          </a:p>
          <a:p>
            <a:pPr marL="342900" indent="-342900">
              <a:lnSpc>
                <a:spcPct val="150000"/>
              </a:lnSpc>
              <a:buFont typeface="Arial" panose="020B0604020202020204" pitchFamily="34" charset="0"/>
              <a:buChar char="•"/>
            </a:pPr>
            <a:r>
              <a:rPr lang="pl-PL" sz="2000" b="0" dirty="0">
                <a:solidFill>
                  <a:schemeClr val="accent2">
                    <a:lumMod val="75000"/>
                  </a:schemeClr>
                </a:solidFill>
              </a:rPr>
              <a:t>chód </a:t>
            </a:r>
            <a:r>
              <a:rPr lang="pl-PL" sz="2000" b="0" dirty="0" err="1">
                <a:solidFill>
                  <a:schemeClr val="accent2">
                    <a:lumMod val="75000"/>
                  </a:schemeClr>
                </a:solidFill>
              </a:rPr>
              <a:t>tylnopowrózkowy</a:t>
            </a:r>
            <a:r>
              <a:rPr lang="pl-PL" sz="2000" b="0" dirty="0">
                <a:solidFill>
                  <a:schemeClr val="accent2">
                    <a:lumMod val="75000"/>
                  </a:schemeClr>
                </a:solidFill>
              </a:rPr>
              <a:t>,</a:t>
            </a:r>
          </a:p>
          <a:p>
            <a:pPr marL="342900" indent="-342900">
              <a:lnSpc>
                <a:spcPct val="150000"/>
              </a:lnSpc>
              <a:buFont typeface="Arial" panose="020B0604020202020204" pitchFamily="34" charset="0"/>
              <a:buChar char="•"/>
            </a:pPr>
            <a:r>
              <a:rPr lang="pl-PL" sz="2000" b="0" dirty="0">
                <a:solidFill>
                  <a:schemeClr val="accent2">
                    <a:lumMod val="75000"/>
                  </a:schemeClr>
                </a:solidFill>
              </a:rPr>
              <a:t>chód kaczkowaty,</a:t>
            </a:r>
          </a:p>
          <a:p>
            <a:pPr marL="342900" indent="-342900">
              <a:lnSpc>
                <a:spcPct val="150000"/>
              </a:lnSpc>
              <a:buFont typeface="Arial" panose="020B0604020202020204" pitchFamily="34" charset="0"/>
              <a:buChar char="•"/>
            </a:pPr>
            <a:r>
              <a:rPr lang="pl-PL" sz="2000" b="0" dirty="0">
                <a:solidFill>
                  <a:schemeClr val="accent2">
                    <a:lumMod val="75000"/>
                  </a:schemeClr>
                </a:solidFill>
              </a:rPr>
              <a:t>chód koszący,</a:t>
            </a:r>
          </a:p>
          <a:p>
            <a:pPr marL="342900" indent="-342900">
              <a:lnSpc>
                <a:spcPct val="150000"/>
              </a:lnSpc>
              <a:buFont typeface="Arial" panose="020B0604020202020204" pitchFamily="34" charset="0"/>
              <a:buChar char="•"/>
            </a:pPr>
            <a:r>
              <a:rPr lang="pl-PL" sz="2000" b="0" dirty="0">
                <a:solidFill>
                  <a:schemeClr val="accent2">
                    <a:lumMod val="75000"/>
                  </a:schemeClr>
                </a:solidFill>
              </a:rPr>
              <a:t>chód parkinsonowski,</a:t>
            </a:r>
          </a:p>
          <a:p>
            <a:pPr marL="342900" indent="-342900">
              <a:lnSpc>
                <a:spcPct val="150000"/>
              </a:lnSpc>
              <a:buFont typeface="Arial" panose="020B0604020202020204" pitchFamily="34" charset="0"/>
              <a:buChar char="•"/>
            </a:pPr>
            <a:r>
              <a:rPr lang="pl-PL" sz="2000" b="0" dirty="0">
                <a:solidFill>
                  <a:schemeClr val="accent2">
                    <a:lumMod val="75000"/>
                  </a:schemeClr>
                </a:solidFill>
              </a:rPr>
              <a:t>chód </a:t>
            </a:r>
            <a:r>
              <a:rPr lang="pl-PL" sz="2000" b="0" dirty="0" err="1">
                <a:solidFill>
                  <a:schemeClr val="accent2">
                    <a:lumMod val="75000"/>
                  </a:schemeClr>
                </a:solidFill>
              </a:rPr>
              <a:t>paretyczny</a:t>
            </a:r>
            <a:r>
              <a:rPr lang="pl-PL" sz="2000" b="0" dirty="0">
                <a:solidFill>
                  <a:schemeClr val="accent2">
                    <a:lumMod val="75000"/>
                  </a:schemeClr>
                </a:solidFill>
              </a:rPr>
              <a:t> (niedowładny),</a:t>
            </a:r>
          </a:p>
          <a:p>
            <a:pPr marL="342900" indent="-342900">
              <a:lnSpc>
                <a:spcPct val="150000"/>
              </a:lnSpc>
              <a:buFont typeface="Arial" panose="020B0604020202020204" pitchFamily="34" charset="0"/>
              <a:buChar char="•"/>
            </a:pPr>
            <a:r>
              <a:rPr lang="pl-PL" sz="2000" b="0" dirty="0">
                <a:solidFill>
                  <a:schemeClr val="accent2">
                    <a:lumMod val="75000"/>
                  </a:schemeClr>
                </a:solidFill>
              </a:rPr>
              <a:t>chód spastyczny,</a:t>
            </a:r>
          </a:p>
        </p:txBody>
      </p:sp>
    </p:spTree>
    <p:extLst>
      <p:ext uri="{BB962C8B-B14F-4D97-AF65-F5344CB8AC3E}">
        <p14:creationId xmlns:p14="http://schemas.microsoft.com/office/powerpoint/2010/main" val="3551157644"/>
      </p:ext>
    </p:extLst>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1628800"/>
            <a:ext cx="8135938" cy="3728649"/>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pl-PL" sz="2000" b="0" dirty="0">
                <a:solidFill>
                  <a:schemeClr val="accent2">
                    <a:lumMod val="75000"/>
                  </a:schemeClr>
                </a:solidFill>
              </a:rPr>
              <a:t>chód patologiczny spowodowany asymetrią długości kończyn dolnych,</a:t>
            </a:r>
          </a:p>
          <a:p>
            <a:pPr marL="342900" indent="-342900" algn="just">
              <a:lnSpc>
                <a:spcPct val="150000"/>
              </a:lnSpc>
              <a:buFont typeface="Arial" panose="020B0604020202020204" pitchFamily="34" charset="0"/>
              <a:buChar char="•"/>
            </a:pPr>
            <a:r>
              <a:rPr lang="pl-PL" sz="2000" b="0" dirty="0">
                <a:solidFill>
                  <a:schemeClr val="accent2">
                    <a:lumMod val="75000"/>
                  </a:schemeClr>
                </a:solidFill>
              </a:rPr>
              <a:t>chód drobnymi kroczkami,</a:t>
            </a:r>
          </a:p>
          <a:p>
            <a:pPr marL="342900" indent="-342900" algn="just">
              <a:lnSpc>
                <a:spcPct val="150000"/>
              </a:lnSpc>
              <a:buFont typeface="Arial" panose="020B0604020202020204" pitchFamily="34" charset="0"/>
              <a:buChar char="•"/>
            </a:pPr>
            <a:r>
              <a:rPr lang="pl-PL" sz="2000" b="0" dirty="0">
                <a:solidFill>
                  <a:schemeClr val="accent2">
                    <a:lumMod val="75000"/>
                  </a:schemeClr>
                </a:solidFill>
              </a:rPr>
              <a:t>chód kłaniający,</a:t>
            </a:r>
          </a:p>
          <a:p>
            <a:pPr marL="342900" indent="-342900" algn="just">
              <a:lnSpc>
                <a:spcPct val="150000"/>
              </a:lnSpc>
              <a:buFont typeface="Arial" panose="020B0604020202020204" pitchFamily="34" charset="0"/>
              <a:buChar char="•"/>
            </a:pPr>
            <a:r>
              <a:rPr lang="pl-PL" sz="2000" b="0" dirty="0">
                <a:solidFill>
                  <a:schemeClr val="accent2">
                    <a:lumMod val="75000"/>
                  </a:schemeClr>
                </a:solidFill>
              </a:rPr>
              <a:t>chód </a:t>
            </a:r>
            <a:r>
              <a:rPr lang="pl-PL" sz="2000" b="0" dirty="0" err="1">
                <a:solidFill>
                  <a:schemeClr val="accent2">
                    <a:lumMod val="75000"/>
                  </a:schemeClr>
                </a:solidFill>
              </a:rPr>
              <a:t>apraksyjny</a:t>
            </a:r>
            <a:r>
              <a:rPr lang="pl-PL" sz="2000" b="0" dirty="0">
                <a:solidFill>
                  <a:schemeClr val="accent2">
                    <a:lumMod val="75000"/>
                  </a:schemeClr>
                </a:solidFill>
              </a:rPr>
              <a:t> (ruchy rozczłonkowane),</a:t>
            </a:r>
          </a:p>
          <a:p>
            <a:pPr marL="342900" indent="-342900" algn="just">
              <a:lnSpc>
                <a:spcPct val="150000"/>
              </a:lnSpc>
              <a:buFont typeface="Arial" panose="020B0604020202020204" pitchFamily="34" charset="0"/>
              <a:buChar char="•"/>
            </a:pPr>
            <a:r>
              <a:rPr lang="pl-PL" sz="2000" b="0" dirty="0">
                <a:solidFill>
                  <a:schemeClr val="accent2">
                    <a:lumMod val="75000"/>
                  </a:schemeClr>
                </a:solidFill>
              </a:rPr>
              <a:t>chód móżdżkowy,</a:t>
            </a:r>
          </a:p>
          <a:p>
            <a:pPr marL="342900" indent="-342900" algn="just">
              <a:lnSpc>
                <a:spcPct val="150000"/>
              </a:lnSpc>
              <a:buFont typeface="Arial" panose="020B0604020202020204" pitchFamily="34" charset="0"/>
              <a:buChar char="•"/>
            </a:pPr>
            <a:r>
              <a:rPr lang="pl-PL" sz="2000" b="0" dirty="0">
                <a:solidFill>
                  <a:schemeClr val="accent2">
                    <a:lumMod val="75000"/>
                  </a:schemeClr>
                </a:solidFill>
              </a:rPr>
              <a:t>chód szczudłowy,</a:t>
            </a:r>
          </a:p>
          <a:p>
            <a:pPr marL="342900" indent="-342900" algn="just">
              <a:lnSpc>
                <a:spcPct val="150000"/>
              </a:lnSpc>
              <a:buFont typeface="Arial" panose="020B0604020202020204" pitchFamily="34" charset="0"/>
              <a:buChar char="•"/>
            </a:pPr>
            <a:r>
              <a:rPr lang="pl-PL" sz="2000" b="0" dirty="0">
                <a:solidFill>
                  <a:schemeClr val="accent2">
                    <a:lumMod val="75000"/>
                  </a:schemeClr>
                </a:solidFill>
              </a:rPr>
              <a:t>chód zapadający.</a:t>
            </a:r>
          </a:p>
        </p:txBody>
      </p:sp>
    </p:spTree>
    <p:extLst>
      <p:ext uri="{BB962C8B-B14F-4D97-AF65-F5344CB8AC3E}">
        <p14:creationId xmlns:p14="http://schemas.microsoft.com/office/powerpoint/2010/main" val="3368630680"/>
      </p:ext>
    </p:extLst>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11416" y="2132856"/>
            <a:ext cx="8135938" cy="2862322"/>
          </a:xfrm>
          <a:prstGeom prst="rect">
            <a:avLst/>
          </a:prstGeom>
        </p:spPr>
        <p:txBody>
          <a:bodyPr wrap="square">
            <a:spAutoFit/>
          </a:bodyPr>
          <a:lstStyle/>
          <a:p>
            <a:pPr algn="ctr"/>
            <a:r>
              <a:rPr lang="pl-PL" sz="2000" dirty="0">
                <a:solidFill>
                  <a:schemeClr val="accent2">
                    <a:lumMod val="75000"/>
                  </a:schemeClr>
                </a:solidFill>
              </a:rPr>
              <a:t>Chód brodzący</a:t>
            </a:r>
          </a:p>
          <a:p>
            <a:pPr algn="just"/>
            <a:r>
              <a:rPr lang="pl-PL" sz="2000" b="0" dirty="0">
                <a:solidFill>
                  <a:schemeClr val="accent2">
                    <a:lumMod val="75000"/>
                  </a:schemeClr>
                </a:solidFill>
              </a:rPr>
              <a:t>Określany też jako chód koński, koguci, „</a:t>
            </a:r>
            <a:r>
              <a:rPr lang="pl-PL" sz="2000" b="0" dirty="0" err="1">
                <a:solidFill>
                  <a:schemeClr val="accent2">
                    <a:lumMod val="75000"/>
                  </a:schemeClr>
                </a:solidFill>
              </a:rPr>
              <a:t>steppage</a:t>
            </a:r>
            <a:r>
              <a:rPr lang="pl-PL" sz="2000" b="0" dirty="0">
                <a:solidFill>
                  <a:schemeClr val="accent2">
                    <a:lumMod val="75000"/>
                  </a:schemeClr>
                </a:solidFill>
              </a:rPr>
              <a:t>”. Występuje w przypadku porażenia nerwów strzałkowych, u osób z niedowładem wiotkim obu kończyn dolnych. Najczęściej i najsilniej dotyczy mięśni zginaczy grzbietowych stopy. Dominującym objawem jest występowanie tak zwanej stopy opadającej. Osoba chora, chcąc wykonać krok do przodu i równocześnie starając się nie zaczepiać stopą o podłoże, jest zmuszona mocniej zgiąć kończynę dolną w stawie kolanowym i unieść ją wyżej.</a:t>
            </a:r>
          </a:p>
        </p:txBody>
      </p:sp>
    </p:spTree>
    <p:extLst>
      <p:ext uri="{BB962C8B-B14F-4D97-AF65-F5344CB8AC3E}">
        <p14:creationId xmlns:p14="http://schemas.microsoft.com/office/powerpoint/2010/main" val="2324649306"/>
      </p:ext>
    </p:extLst>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33501" y="1556792"/>
            <a:ext cx="8135938" cy="4401205"/>
          </a:xfrm>
          <a:prstGeom prst="rect">
            <a:avLst/>
          </a:prstGeom>
        </p:spPr>
        <p:txBody>
          <a:bodyPr wrap="square">
            <a:spAutoFit/>
          </a:bodyPr>
          <a:lstStyle/>
          <a:p>
            <a:pPr algn="ctr"/>
            <a:r>
              <a:rPr lang="pl-PL" sz="2000" dirty="0">
                <a:solidFill>
                  <a:schemeClr val="accent2">
                    <a:lumMod val="75000"/>
                  </a:schemeClr>
                </a:solidFill>
              </a:rPr>
              <a:t>Chód </a:t>
            </a:r>
            <a:r>
              <a:rPr lang="pl-PL" sz="2000" dirty="0" err="1">
                <a:solidFill>
                  <a:schemeClr val="accent2">
                    <a:lumMod val="75000"/>
                  </a:schemeClr>
                </a:solidFill>
              </a:rPr>
              <a:t>tylnopowrózkowy</a:t>
            </a:r>
            <a:endParaRPr lang="pl-PL" sz="2000" dirty="0">
              <a:solidFill>
                <a:schemeClr val="accent2">
                  <a:lumMod val="75000"/>
                </a:schemeClr>
              </a:solidFill>
            </a:endParaRPr>
          </a:p>
          <a:p>
            <a:pPr algn="just"/>
            <a:r>
              <a:rPr lang="pl-PL" sz="2000" b="0" dirty="0">
                <a:solidFill>
                  <a:schemeClr val="accent2">
                    <a:lumMod val="75000"/>
                  </a:schemeClr>
                </a:solidFill>
              </a:rPr>
              <a:t>Chód </a:t>
            </a:r>
            <a:r>
              <a:rPr lang="pl-PL" sz="2000" b="0" dirty="0" err="1">
                <a:solidFill>
                  <a:schemeClr val="accent2">
                    <a:lumMod val="75000"/>
                  </a:schemeClr>
                </a:solidFill>
              </a:rPr>
              <a:t>tylnopowrózkowy</a:t>
            </a:r>
            <a:r>
              <a:rPr lang="pl-PL" sz="2000" b="0" dirty="0">
                <a:solidFill>
                  <a:schemeClr val="accent2">
                    <a:lumMod val="75000"/>
                  </a:schemeClr>
                </a:solidFill>
              </a:rPr>
              <a:t> (zwany także sznurowym, </a:t>
            </a:r>
            <a:r>
              <a:rPr lang="pl-PL" sz="2000" b="0" dirty="0" err="1">
                <a:solidFill>
                  <a:schemeClr val="accent2">
                    <a:lumMod val="75000"/>
                  </a:schemeClr>
                </a:solidFill>
              </a:rPr>
              <a:t>ataktycznym</a:t>
            </a:r>
            <a:r>
              <a:rPr lang="pl-PL" sz="2000" b="0" dirty="0">
                <a:solidFill>
                  <a:schemeClr val="accent2">
                    <a:lumMod val="75000"/>
                  </a:schemeClr>
                </a:solidFill>
              </a:rPr>
              <a:t>, defiladowym czy generalskim) występuje u pacjentów z zapaleniem sznurów tylnych rdzenia kręgowego. Cechuje go </a:t>
            </a:r>
            <a:r>
              <a:rPr lang="pl-PL" sz="2000" b="0" dirty="0" err="1">
                <a:solidFill>
                  <a:schemeClr val="accent2">
                    <a:lumMod val="75000"/>
                  </a:schemeClr>
                </a:solidFill>
              </a:rPr>
              <a:t>dysmetria</a:t>
            </a:r>
            <a:r>
              <a:rPr lang="pl-PL" sz="2000" b="0" dirty="0">
                <a:solidFill>
                  <a:schemeClr val="accent2">
                    <a:lumMod val="75000"/>
                  </a:schemeClr>
                </a:solidFill>
              </a:rPr>
              <a:t> i nierównomierność kroków. Należy do nieprawidłowych rodzajów chodu o charakterze symetrycznym na szerokiej podstawie. </a:t>
            </a:r>
          </a:p>
          <a:p>
            <a:pPr algn="just"/>
            <a:r>
              <a:rPr lang="pl-PL" sz="2000" b="0" dirty="0">
                <a:solidFill>
                  <a:schemeClr val="accent2">
                    <a:lumMod val="75000"/>
                  </a:schemeClr>
                </a:solidFill>
              </a:rPr>
              <a:t>Chód </a:t>
            </a:r>
            <a:r>
              <a:rPr lang="pl-PL" sz="2000" b="0" dirty="0" err="1">
                <a:solidFill>
                  <a:schemeClr val="accent2">
                    <a:lumMod val="75000"/>
                  </a:schemeClr>
                </a:solidFill>
              </a:rPr>
              <a:t>tylnopowrózkowy</a:t>
            </a:r>
            <a:r>
              <a:rPr lang="pl-PL" sz="2000" b="0" dirty="0">
                <a:solidFill>
                  <a:schemeClr val="accent2">
                    <a:lumMod val="75000"/>
                  </a:schemeClr>
                </a:solidFill>
              </a:rPr>
              <a:t> polega na wyrzucaniu nadmiernie zgiętej w </a:t>
            </a:r>
            <a:r>
              <a:rPr lang="pl-PL" sz="2000" b="0" dirty="0">
                <a:solidFill>
                  <a:schemeClr val="accent2">
                    <a:lumMod val="75000"/>
                  </a:schemeClr>
                </a:solidFill>
                <a:hlinkClick r:id="rId3">
                  <a:extLst>
                    <a:ext uri="{A12FA001-AC4F-418D-AE19-62706E023703}">
                      <ahyp:hlinkClr xmlns:ahyp="http://schemas.microsoft.com/office/drawing/2018/hyperlinkcolor" val="tx"/>
                    </a:ext>
                  </a:extLst>
                </a:hlinkClick>
              </a:rPr>
              <a:t>stawie kolanowym</a:t>
            </a:r>
            <a:r>
              <a:rPr lang="pl-PL" sz="2000" b="0" dirty="0">
                <a:solidFill>
                  <a:schemeClr val="accent2">
                    <a:lumMod val="75000"/>
                  </a:schemeClr>
                </a:solidFill>
              </a:rPr>
              <a:t> kończyny dolnej ku przodowi. Towarzyszy temu silne uderzanie nogą o podłoże. Dodatkowo chód cechuje się znaczną chwiejnością.</a:t>
            </a:r>
          </a:p>
          <a:p>
            <a:pPr algn="just"/>
            <a:r>
              <a:rPr lang="pl-PL" sz="2000" b="0" dirty="0">
                <a:solidFill>
                  <a:schemeClr val="accent2">
                    <a:lumMod val="75000"/>
                  </a:schemeClr>
                </a:solidFill>
              </a:rPr>
              <a:t>Za przyczyny tego stanu uznaje się zaburzenia czucia głębokiego w chorobie sznurowej (</a:t>
            </a:r>
            <a:r>
              <a:rPr lang="pl-PL" sz="2000" b="0" dirty="0">
                <a:solidFill>
                  <a:schemeClr val="accent2">
                    <a:lumMod val="75000"/>
                  </a:schemeClr>
                </a:solidFill>
                <a:hlinkClick r:id="rId4">
                  <a:extLst>
                    <a:ext uri="{A12FA001-AC4F-418D-AE19-62706E023703}">
                      <ahyp:hlinkClr xmlns:ahyp="http://schemas.microsoft.com/office/drawing/2018/hyperlinkcolor" val="tx"/>
                    </a:ext>
                  </a:extLst>
                </a:hlinkClick>
              </a:rPr>
              <a:t>wiąd rdzenia</a:t>
            </a:r>
            <a:r>
              <a:rPr lang="pl-PL" sz="2000" b="0" dirty="0">
                <a:solidFill>
                  <a:schemeClr val="accent2">
                    <a:lumMod val="75000"/>
                  </a:schemeClr>
                </a:solidFill>
              </a:rPr>
              <a:t>). Ten typ chodu występuje zatem u chorych z zaburzeniami czucia </a:t>
            </a:r>
            <a:r>
              <a:rPr lang="pl-PL" sz="2000" b="0" dirty="0" err="1">
                <a:solidFill>
                  <a:schemeClr val="accent2">
                    <a:lumMod val="75000"/>
                  </a:schemeClr>
                </a:solidFill>
              </a:rPr>
              <a:t>proprioceptywnego</a:t>
            </a:r>
            <a:r>
              <a:rPr lang="pl-PL" sz="2000" b="0" dirty="0">
                <a:solidFill>
                  <a:schemeClr val="accent2">
                    <a:lumMod val="75000"/>
                  </a:schemeClr>
                </a:solidFill>
              </a:rPr>
              <a:t>. Jest on typowy dla ataksji móżdżkowej i sznurowej oraz dla pląsawicy.</a:t>
            </a:r>
          </a:p>
        </p:txBody>
      </p:sp>
    </p:spTree>
    <p:extLst>
      <p:ext uri="{BB962C8B-B14F-4D97-AF65-F5344CB8AC3E}">
        <p14:creationId xmlns:p14="http://schemas.microsoft.com/office/powerpoint/2010/main" val="1862180771"/>
      </p:ext>
    </p:extLst>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33501" y="1556792"/>
            <a:ext cx="8135938" cy="3882538"/>
          </a:xfrm>
          <a:prstGeom prst="rect">
            <a:avLst/>
          </a:prstGeom>
        </p:spPr>
        <p:txBody>
          <a:bodyPr wrap="square">
            <a:spAutoFit/>
          </a:bodyPr>
          <a:lstStyle/>
          <a:p>
            <a:pPr algn="ctr"/>
            <a:r>
              <a:rPr lang="pl-PL" sz="2000" dirty="0">
                <a:solidFill>
                  <a:schemeClr val="accent2">
                    <a:lumMod val="75000"/>
                  </a:schemeClr>
                </a:solidFill>
              </a:rPr>
              <a:t>Chód kaczkowaty</a:t>
            </a:r>
          </a:p>
          <a:p>
            <a:pPr algn="just"/>
            <a:r>
              <a:rPr lang="pl-PL" sz="2000" b="0" dirty="0">
                <a:solidFill>
                  <a:schemeClr val="accent2">
                    <a:lumMod val="75000"/>
                  </a:schemeClr>
                </a:solidFill>
              </a:rPr>
              <a:t>Chód kaczkowaty występuje u osób z niedowładem mięśni obręczy biodrowej i ud, co z kolei skutkuje kołysaniem się na boki podczas chodu oraz trudnościami z wchodzeniem po schodach.</a:t>
            </a:r>
          </a:p>
          <a:p>
            <a:pPr algn="just"/>
            <a:r>
              <a:rPr lang="pl-PL" sz="2000" b="0" dirty="0">
                <a:solidFill>
                  <a:schemeClr val="accent2">
                    <a:lumMod val="75000"/>
                  </a:schemeClr>
                </a:solidFill>
              </a:rPr>
              <a:t>Do głównych przyczyn chodu kaczkowatego zalicza się dysplazję, zwichnięcie obu stawów biodrowych, miopatie i dystrofie mięśniowe. </a:t>
            </a:r>
          </a:p>
          <a:p>
            <a:pPr algn="just"/>
            <a:endParaRPr lang="pl-PL" sz="2000" b="0" dirty="0">
              <a:solidFill>
                <a:schemeClr val="accent2">
                  <a:lumMod val="75000"/>
                </a:schemeClr>
              </a:solidFill>
            </a:endParaRPr>
          </a:p>
          <a:p>
            <a:pPr algn="just"/>
            <a:r>
              <a:rPr lang="pl-PL" sz="2000" b="0" dirty="0">
                <a:solidFill>
                  <a:schemeClr val="accent2">
                    <a:lumMod val="75000"/>
                  </a:schemeClr>
                </a:solidFill>
              </a:rPr>
              <a:t>Chód kaczkowaty mogą również powodować:</a:t>
            </a:r>
          </a:p>
          <a:p>
            <a:pPr marL="342900" indent="-342900" algn="just">
              <a:lnSpc>
                <a:spcPct val="150000"/>
              </a:lnSpc>
              <a:buFont typeface="Arial" panose="020B0604020202020204" pitchFamily="34" charset="0"/>
              <a:buChar char="•"/>
            </a:pPr>
            <a:r>
              <a:rPr lang="pl-PL" sz="2000" b="0" dirty="0">
                <a:solidFill>
                  <a:schemeClr val="accent2">
                    <a:lumMod val="75000"/>
                  </a:schemeClr>
                </a:solidFill>
                <a:hlinkClick r:id="rId3">
                  <a:extLst>
                    <a:ext uri="{A12FA001-AC4F-418D-AE19-62706E023703}">
                      <ahyp:hlinkClr xmlns:ahyp="http://schemas.microsoft.com/office/drawing/2018/hyperlinkcolor" val="tx"/>
                    </a:ext>
                  </a:extLst>
                </a:hlinkClick>
              </a:rPr>
              <a:t>ból</a:t>
            </a:r>
            <a:r>
              <a:rPr lang="pl-PL" sz="2000" b="0" dirty="0">
                <a:solidFill>
                  <a:schemeClr val="accent2">
                    <a:lumMod val="75000"/>
                  </a:schemeClr>
                </a:solidFill>
              </a:rPr>
              <a:t> w stawie biodrowym,</a:t>
            </a:r>
          </a:p>
          <a:p>
            <a:pPr marL="342900" indent="-342900" algn="just">
              <a:lnSpc>
                <a:spcPct val="150000"/>
              </a:lnSpc>
              <a:buFont typeface="Arial" panose="020B0604020202020204" pitchFamily="34" charset="0"/>
              <a:buChar char="•"/>
            </a:pPr>
            <a:r>
              <a:rPr lang="pl-PL" sz="2000" b="0" dirty="0">
                <a:solidFill>
                  <a:schemeClr val="accent2">
                    <a:lumMod val="75000"/>
                  </a:schemeClr>
                </a:solidFill>
              </a:rPr>
              <a:t>niewydolność mięśni odwodzicieli stawu biodrowego,</a:t>
            </a:r>
          </a:p>
          <a:p>
            <a:pPr marL="342900" indent="-342900" algn="just">
              <a:lnSpc>
                <a:spcPct val="150000"/>
              </a:lnSpc>
              <a:buFont typeface="Arial" panose="020B0604020202020204" pitchFamily="34" charset="0"/>
              <a:buChar char="•"/>
            </a:pPr>
            <a:r>
              <a:rPr lang="pl-PL" sz="2000" b="0" dirty="0">
                <a:solidFill>
                  <a:schemeClr val="accent2">
                    <a:lumMod val="75000"/>
                  </a:schemeClr>
                </a:solidFill>
              </a:rPr>
              <a:t>anomalie strukturalne biodra. </a:t>
            </a:r>
          </a:p>
        </p:txBody>
      </p:sp>
    </p:spTree>
    <p:extLst>
      <p:ext uri="{BB962C8B-B14F-4D97-AF65-F5344CB8AC3E}">
        <p14:creationId xmlns:p14="http://schemas.microsoft.com/office/powerpoint/2010/main" val="2072582492"/>
      </p:ext>
    </p:extLst>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26115" y="1843950"/>
            <a:ext cx="8135938" cy="3170099"/>
          </a:xfrm>
          <a:prstGeom prst="rect">
            <a:avLst/>
          </a:prstGeom>
        </p:spPr>
        <p:txBody>
          <a:bodyPr wrap="square">
            <a:spAutoFit/>
          </a:bodyPr>
          <a:lstStyle/>
          <a:p>
            <a:pPr algn="ctr"/>
            <a:r>
              <a:rPr lang="pl-PL" sz="2000" dirty="0">
                <a:solidFill>
                  <a:schemeClr val="accent2">
                    <a:lumMod val="75000"/>
                  </a:schemeClr>
                </a:solidFill>
              </a:rPr>
              <a:t>Chód kaczkowaty</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pl-PL" sz="2000" b="0" dirty="0">
                <a:solidFill>
                  <a:schemeClr val="accent2">
                    <a:lumMod val="75000"/>
                  </a:schemeClr>
                </a:solidFill>
              </a:rPr>
              <a:t>Porażenie </a:t>
            </a:r>
            <a:r>
              <a:rPr lang="pl-PL" sz="2000" b="0" dirty="0">
                <a:solidFill>
                  <a:schemeClr val="accent2">
                    <a:lumMod val="75000"/>
                  </a:schemeClr>
                </a:solidFill>
                <a:hlinkClick r:id="rId3">
                  <a:extLst>
                    <a:ext uri="{A12FA001-AC4F-418D-AE19-62706E023703}">
                      <ahyp:hlinkClr xmlns:ahyp="http://schemas.microsoft.com/office/drawing/2018/hyperlinkcolor" val="tx"/>
                    </a:ext>
                  </a:extLst>
                </a:hlinkClick>
              </a:rPr>
              <a:t>mięśnia pośladkowego wielkiego</a:t>
            </a:r>
            <a:r>
              <a:rPr lang="pl-PL" sz="2000" b="0" dirty="0">
                <a:solidFill>
                  <a:schemeClr val="accent2">
                    <a:lumMod val="75000"/>
                  </a:schemeClr>
                </a:solidFill>
              </a:rPr>
              <a:t> powoduje na początku fazy podporu cofnięcie się tułowia i wysunięcie biodra do przodu po stronie kończyny chorej. Niewydolność mięśnia </a:t>
            </a:r>
            <a:r>
              <a:rPr lang="pl-PL" sz="2000" b="0" dirty="0">
                <a:solidFill>
                  <a:schemeClr val="accent2">
                    <a:lumMod val="75000"/>
                  </a:schemeClr>
                </a:solidFill>
                <a:hlinkClick r:id="rId4">
                  <a:extLst>
                    <a:ext uri="{A12FA001-AC4F-418D-AE19-62706E023703}">
                      <ahyp:hlinkClr xmlns:ahyp="http://schemas.microsoft.com/office/drawing/2018/hyperlinkcolor" val="tx"/>
                    </a:ext>
                  </a:extLst>
                </a:hlinkClick>
              </a:rPr>
              <a:t>pośladkowego średniego</a:t>
            </a:r>
            <a:r>
              <a:rPr lang="pl-PL" sz="2000" b="0" dirty="0">
                <a:solidFill>
                  <a:schemeClr val="accent2">
                    <a:lumMod val="75000"/>
                  </a:schemeClr>
                </a:solidFill>
              </a:rPr>
              <a:t> jest z kolei przyczyną braku stabilizacji </a:t>
            </a:r>
            <a:r>
              <a:rPr lang="pl-PL" sz="2000" b="0" dirty="0">
                <a:solidFill>
                  <a:schemeClr val="accent2">
                    <a:lumMod val="75000"/>
                  </a:schemeClr>
                </a:solidFill>
                <a:hlinkClick r:id="rId5">
                  <a:extLst>
                    <a:ext uri="{A12FA001-AC4F-418D-AE19-62706E023703}">
                      <ahyp:hlinkClr xmlns:ahyp="http://schemas.microsoft.com/office/drawing/2018/hyperlinkcolor" val="tx"/>
                    </a:ext>
                  </a:extLst>
                </a:hlinkClick>
              </a:rPr>
              <a:t>miednicy</a:t>
            </a:r>
            <a:r>
              <a:rPr lang="pl-PL" sz="2000" b="0" dirty="0">
                <a:solidFill>
                  <a:schemeClr val="accent2">
                    <a:lumMod val="75000"/>
                  </a:schemeClr>
                </a:solidFill>
              </a:rPr>
              <a:t> w fazie podporu. Przy jednostronnej niewydolności podczas stania na nodze chorej miednica opada po stronie zdrowej (objaw </a:t>
            </a:r>
            <a:r>
              <a:rPr lang="pl-PL" sz="2000" b="0" dirty="0" err="1">
                <a:solidFill>
                  <a:schemeClr val="accent2">
                    <a:lumMod val="75000"/>
                  </a:schemeClr>
                </a:solidFill>
              </a:rPr>
              <a:t>Trendelenburga</a:t>
            </a:r>
            <a:r>
              <a:rPr lang="pl-PL" sz="2000" b="0" dirty="0">
                <a:solidFill>
                  <a:schemeClr val="accent2">
                    <a:lumMod val="75000"/>
                  </a:schemeClr>
                </a:solidFill>
              </a:rPr>
              <a:t>). W czasie chodu pojawia się naprzemienne pochylanie miednicy w jedną, a barków w drugą stronę (objaw </a:t>
            </a:r>
            <a:r>
              <a:rPr lang="pl-PL" sz="2000" b="0" dirty="0" err="1">
                <a:solidFill>
                  <a:schemeClr val="accent2">
                    <a:lumMod val="75000"/>
                  </a:schemeClr>
                </a:solidFill>
                <a:hlinkClick r:id="rId6">
                  <a:extLst>
                    <a:ext uri="{A12FA001-AC4F-418D-AE19-62706E023703}">
                      <ahyp:hlinkClr xmlns:ahyp="http://schemas.microsoft.com/office/drawing/2018/hyperlinkcolor" val="tx"/>
                    </a:ext>
                  </a:extLst>
                </a:hlinkClick>
              </a:rPr>
              <a:t>Duchenne’a</a:t>
            </a:r>
            <a:r>
              <a:rPr lang="pl-PL" sz="2000" b="0" dirty="0">
                <a:solidFill>
                  <a:schemeClr val="accent2">
                    <a:lumMod val="75000"/>
                  </a:schemeClr>
                </a:solidFill>
              </a:rPr>
              <a:t>).</a:t>
            </a:r>
          </a:p>
        </p:txBody>
      </p:sp>
    </p:spTree>
    <p:extLst>
      <p:ext uri="{BB962C8B-B14F-4D97-AF65-F5344CB8AC3E}">
        <p14:creationId xmlns:p14="http://schemas.microsoft.com/office/powerpoint/2010/main" val="2981550897"/>
      </p:ext>
    </p:extLst>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26115" y="1843950"/>
            <a:ext cx="8135938" cy="3170099"/>
          </a:xfrm>
          <a:prstGeom prst="rect">
            <a:avLst/>
          </a:prstGeom>
        </p:spPr>
        <p:txBody>
          <a:bodyPr wrap="square">
            <a:spAutoFit/>
          </a:bodyPr>
          <a:lstStyle/>
          <a:p>
            <a:pPr algn="ctr"/>
            <a:r>
              <a:rPr lang="pl-PL" sz="2000" dirty="0">
                <a:solidFill>
                  <a:schemeClr val="accent2">
                    <a:lumMod val="75000"/>
                  </a:schemeClr>
                </a:solidFill>
              </a:rPr>
              <a:t>Chód koszący</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pl-PL" sz="2000" b="0" dirty="0">
                <a:solidFill>
                  <a:schemeClr val="accent2">
                    <a:lumMod val="75000"/>
                  </a:schemeClr>
                </a:solidFill>
              </a:rPr>
              <a:t>Chód koszący (</a:t>
            </a:r>
            <a:r>
              <a:rPr lang="pl-PL" sz="2000" b="0" dirty="0" err="1">
                <a:solidFill>
                  <a:schemeClr val="accent2">
                    <a:lumMod val="75000"/>
                  </a:schemeClr>
                </a:solidFill>
              </a:rPr>
              <a:t>hemiparetyczny</a:t>
            </a:r>
            <a:r>
              <a:rPr lang="pl-PL" sz="2000" b="0" dirty="0">
                <a:solidFill>
                  <a:schemeClr val="accent2">
                    <a:lumMod val="75000"/>
                  </a:schemeClr>
                </a:solidFill>
              </a:rPr>
              <a:t>) występuje u pacjentów z niedowładem spastycznym, połowiczym pochodzenia mózgowego (na przykład po </a:t>
            </a:r>
            <a:r>
              <a:rPr lang="pl-PL" sz="2000" b="0" dirty="0">
                <a:solidFill>
                  <a:schemeClr val="accent2">
                    <a:lumMod val="75000"/>
                  </a:schemeClr>
                </a:solidFill>
                <a:hlinkClick r:id="rId3">
                  <a:extLst>
                    <a:ext uri="{A12FA001-AC4F-418D-AE19-62706E023703}">
                      <ahyp:hlinkClr xmlns:ahyp="http://schemas.microsoft.com/office/drawing/2018/hyperlinkcolor" val="tx"/>
                    </a:ext>
                  </a:extLst>
                </a:hlinkClick>
              </a:rPr>
              <a:t>udarze mózgowym</a:t>
            </a:r>
            <a:r>
              <a:rPr lang="pl-PL" sz="2000" b="0" dirty="0">
                <a:solidFill>
                  <a:schemeClr val="accent2">
                    <a:lumMod val="75000"/>
                  </a:schemeClr>
                </a:solidFill>
              </a:rPr>
              <a:t> z porażeniem połowiczym). Chód umożliwiają zachowane ruchy w stawie biodrowym (chory zatacza półokręgi) z równoczesnym brakiem zgięcia w stawie kolanowym. Stopa, pozostaje w ustawieniu końsko-szpotawym. Brak ruchu w stawie kolanowym oraz ustawienie stopy jest wynikiem występującej spastyczności (tak zwane ułożenie </a:t>
            </a:r>
            <a:r>
              <a:rPr lang="pl-PL" sz="2000" b="0" dirty="0" err="1">
                <a:solidFill>
                  <a:schemeClr val="accent2">
                    <a:lumMod val="75000"/>
                  </a:schemeClr>
                </a:solidFill>
              </a:rPr>
              <a:t>Wernickiego-Manna</a:t>
            </a:r>
            <a:r>
              <a:rPr lang="pl-PL" sz="2000" b="0" dirty="0">
                <a:solidFill>
                  <a:schemeClr val="accent2">
                    <a:lumMod val="75000"/>
                  </a:schemeClr>
                </a:solidFill>
              </a:rPr>
              <a:t>). </a:t>
            </a:r>
          </a:p>
        </p:txBody>
      </p:sp>
    </p:spTree>
    <p:extLst>
      <p:ext uri="{BB962C8B-B14F-4D97-AF65-F5344CB8AC3E}">
        <p14:creationId xmlns:p14="http://schemas.microsoft.com/office/powerpoint/2010/main" val="1093187203"/>
      </p:ext>
    </p:extLst>
  </p:cSld>
  <p:clrMapOvr>
    <a:masterClrMapping/>
  </p:clrMapOvr>
  <p:transition advClick="0"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26115" y="1843950"/>
            <a:ext cx="8135938" cy="2862322"/>
          </a:xfrm>
          <a:prstGeom prst="rect">
            <a:avLst/>
          </a:prstGeom>
        </p:spPr>
        <p:txBody>
          <a:bodyPr wrap="square">
            <a:spAutoFit/>
          </a:bodyPr>
          <a:lstStyle/>
          <a:p>
            <a:pPr algn="ctr"/>
            <a:r>
              <a:rPr lang="pl-PL" sz="2000" dirty="0">
                <a:solidFill>
                  <a:schemeClr val="accent2">
                    <a:lumMod val="75000"/>
                  </a:schemeClr>
                </a:solidFill>
              </a:rPr>
              <a:t>Chód koszący</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pl-PL" sz="2000" b="0" dirty="0">
                <a:solidFill>
                  <a:schemeClr val="accent2">
                    <a:lumMod val="75000"/>
                  </a:schemeClr>
                </a:solidFill>
              </a:rPr>
              <a:t>Pacjent podczas chodu, ze względu na brak ruchu w stawach kolanowym i skokowym, wykonując wykrok chorą kończyną zatacza nią łuk („kosi”). Pochyla się przy tym na stronę zdrową (boczne zgięcie tułowia). Ze względu na spastyczność również kończyna górna często jest przywiedziona i zgięta w </a:t>
            </a:r>
            <a:r>
              <a:rPr lang="pl-PL" sz="2000" b="0" dirty="0">
                <a:solidFill>
                  <a:schemeClr val="accent2">
                    <a:lumMod val="75000"/>
                  </a:schemeClr>
                </a:solidFill>
                <a:hlinkClick r:id="rId3">
                  <a:extLst>
                    <a:ext uri="{A12FA001-AC4F-418D-AE19-62706E023703}">
                      <ahyp:hlinkClr xmlns:ahyp="http://schemas.microsoft.com/office/drawing/2018/hyperlinkcolor" val="tx"/>
                    </a:ext>
                  </a:extLst>
                </a:hlinkClick>
              </a:rPr>
              <a:t>stawie łokciowym</a:t>
            </a:r>
            <a:r>
              <a:rPr lang="pl-PL" sz="2000" b="0" dirty="0">
                <a:solidFill>
                  <a:schemeClr val="accent2">
                    <a:lumMod val="75000"/>
                  </a:schemeClr>
                </a:solidFill>
              </a:rPr>
              <a:t>. Nie ma zatem właściwego balansu kończyn górnych i całego ciała.</a:t>
            </a:r>
          </a:p>
          <a:p>
            <a:pPr algn="just"/>
            <a:endParaRPr lang="pl-PL" sz="2000" b="0" dirty="0">
              <a:solidFill>
                <a:schemeClr val="accent2">
                  <a:lumMod val="75000"/>
                </a:schemeClr>
              </a:solidFill>
            </a:endParaRPr>
          </a:p>
        </p:txBody>
      </p:sp>
    </p:spTree>
    <p:extLst>
      <p:ext uri="{BB962C8B-B14F-4D97-AF65-F5344CB8AC3E}">
        <p14:creationId xmlns:p14="http://schemas.microsoft.com/office/powerpoint/2010/main" val="3035325384"/>
      </p:ext>
    </p:extLst>
  </p:cSld>
  <p:clrMapOvr>
    <a:masterClrMapping/>
  </p:clrMapOvr>
  <p:transition advClick="0"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26115" y="1843950"/>
            <a:ext cx="8135938" cy="4093428"/>
          </a:xfrm>
          <a:prstGeom prst="rect">
            <a:avLst/>
          </a:prstGeom>
        </p:spPr>
        <p:txBody>
          <a:bodyPr wrap="square">
            <a:spAutoFit/>
          </a:bodyPr>
          <a:lstStyle/>
          <a:p>
            <a:pPr algn="ctr"/>
            <a:r>
              <a:rPr lang="pl-PL" sz="2000" dirty="0">
                <a:solidFill>
                  <a:schemeClr val="accent2">
                    <a:lumMod val="75000"/>
                  </a:schemeClr>
                </a:solidFill>
              </a:rPr>
              <a:t>Chód parkinsonowski</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pl-PL" sz="2000" b="0" dirty="0">
                <a:solidFill>
                  <a:schemeClr val="accent2">
                    <a:lumMod val="75000"/>
                  </a:schemeClr>
                </a:solidFill>
              </a:rPr>
              <a:t>Chód parkinsonowski, inaczej zwany też chodem małymi kroczkami, jest charakterystycznym objawem </a:t>
            </a:r>
            <a:r>
              <a:rPr lang="pl-PL" sz="2000" b="0" dirty="0">
                <a:solidFill>
                  <a:schemeClr val="accent2">
                    <a:lumMod val="75000"/>
                  </a:schemeClr>
                </a:solidFill>
                <a:hlinkClick r:id="rId3">
                  <a:extLst>
                    <a:ext uri="{A12FA001-AC4F-418D-AE19-62706E023703}">
                      <ahyp:hlinkClr xmlns:ahyp="http://schemas.microsoft.com/office/drawing/2018/hyperlinkcolor" val="tx"/>
                    </a:ext>
                  </a:extLst>
                </a:hlinkClick>
              </a:rPr>
              <a:t>choroby Parkinsona</a:t>
            </a:r>
            <a:r>
              <a:rPr lang="pl-PL" sz="2000" b="0" dirty="0">
                <a:solidFill>
                  <a:schemeClr val="accent2">
                    <a:lumMod val="75000"/>
                  </a:schemeClr>
                </a:solidFill>
              </a:rPr>
              <a:t>. Chory ma trudności w zainicjowaniu i zatrzymaniu chodu. Dodatkowo towarzyszy temu brak fizjologicznych współudziałów kończyn górnych, a twarz jest maskowata.</a:t>
            </a:r>
          </a:p>
          <a:p>
            <a:pPr algn="just"/>
            <a:r>
              <a:rPr lang="pl-PL" sz="2000" b="0" dirty="0">
                <a:solidFill>
                  <a:schemeClr val="accent2">
                    <a:lumMod val="75000"/>
                  </a:schemeClr>
                </a:solidFill>
              </a:rPr>
              <a:t>Objaw związany z trudnością w poruszaniu się jest związany między innymi z charakterystyczną sylwetką osoby chorej. Jest ona usztywniona i pochylona do przodu, a sam pacjent wykazuje zwiększoną zdolność do upadków. Zaburzenia postawy obejmują również pogłębioną kifozę, zgięciowe ustawienie stawów biodrowych oraz kolanowych.</a:t>
            </a:r>
          </a:p>
        </p:txBody>
      </p:sp>
    </p:spTree>
    <p:extLst>
      <p:ext uri="{BB962C8B-B14F-4D97-AF65-F5344CB8AC3E}">
        <p14:creationId xmlns:p14="http://schemas.microsoft.com/office/powerpoint/2010/main" val="3155099083"/>
      </p:ext>
    </p:ext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504031" y="908720"/>
            <a:ext cx="8135938" cy="430887"/>
          </a:xfrm>
          <a:prstGeom prst="rect">
            <a:avLst/>
          </a:prstGeom>
        </p:spPr>
        <p:txBody>
          <a:bodyPr>
            <a:spAutoFit/>
          </a:bodyPr>
          <a:lstStyle/>
          <a:p>
            <a:pPr algn="ctr">
              <a:defRPr/>
            </a:pPr>
            <a:r>
              <a:rPr lang="pl-PL" sz="2200" dirty="0">
                <a:solidFill>
                  <a:schemeClr val="accent2">
                    <a:lumMod val="75000"/>
                  </a:schemeClr>
                </a:solidFill>
              </a:rPr>
              <a:t>GŁÓWNE CELE</a:t>
            </a:r>
            <a:endParaRPr lang="en-US" sz="2200" dirty="0">
              <a:solidFill>
                <a:schemeClr val="accent2">
                  <a:lumMod val="75000"/>
                </a:schemeClr>
              </a:solidFill>
            </a:endParaRPr>
          </a:p>
        </p:txBody>
      </p:sp>
      <p:sp>
        <p:nvSpPr>
          <p:cNvPr id="2" name="Prostokąt 1"/>
          <p:cNvSpPr/>
          <p:nvPr/>
        </p:nvSpPr>
        <p:spPr>
          <a:xfrm>
            <a:off x="323528" y="1601699"/>
            <a:ext cx="8640960" cy="3477875"/>
          </a:xfrm>
          <a:prstGeom prst="rect">
            <a:avLst/>
          </a:prstGeom>
        </p:spPr>
        <p:txBody>
          <a:bodyPr wrap="square">
            <a:spAutoFit/>
          </a:bodyPr>
          <a:lstStyle/>
          <a:p>
            <a:r>
              <a:rPr lang="pl-PL" sz="2200" b="0" dirty="0">
                <a:solidFill>
                  <a:schemeClr val="accent2">
                    <a:lumMod val="75000"/>
                  </a:schemeClr>
                </a:solidFill>
              </a:rPr>
              <a:t>Poznać rodzaje chodu przesadnego.</a:t>
            </a:r>
          </a:p>
          <a:p>
            <a:endParaRPr lang="pl-PL" sz="2200" b="0" dirty="0">
              <a:solidFill>
                <a:schemeClr val="accent2">
                  <a:lumMod val="75000"/>
                </a:schemeClr>
              </a:solidFill>
            </a:endParaRPr>
          </a:p>
          <a:p>
            <a:r>
              <a:rPr lang="pl-PL" sz="2200" b="0" dirty="0">
                <a:solidFill>
                  <a:schemeClr val="accent2">
                    <a:lumMod val="75000"/>
                  </a:schemeClr>
                </a:solidFill>
              </a:rPr>
              <a:t>Poznać rodzaje chodu patologicznego.</a:t>
            </a:r>
          </a:p>
          <a:p>
            <a:endParaRPr lang="pl-PL" sz="2200" b="0" dirty="0">
              <a:solidFill>
                <a:schemeClr val="accent2">
                  <a:lumMod val="75000"/>
                </a:schemeClr>
              </a:solidFill>
            </a:endParaRPr>
          </a:p>
          <a:p>
            <a:r>
              <a:rPr lang="pl-PL" sz="2200" b="0" dirty="0">
                <a:solidFill>
                  <a:schemeClr val="accent2">
                    <a:lumMod val="75000"/>
                  </a:schemeClr>
                </a:solidFill>
              </a:rPr>
              <a:t>Poznać przykłady zmian w wielkościach kinematycznych oraz dynamicznych zarejestrowanych dla wybranych chorób wpływających na prawidłowość chodu.</a:t>
            </a:r>
          </a:p>
          <a:p>
            <a:endParaRPr lang="pl-PL" sz="2200" b="0" dirty="0">
              <a:solidFill>
                <a:schemeClr val="accent2">
                  <a:lumMod val="75000"/>
                </a:schemeClr>
              </a:solidFill>
            </a:endParaRPr>
          </a:p>
          <a:p>
            <a:r>
              <a:rPr lang="pl-PL" sz="2200" b="0" dirty="0">
                <a:solidFill>
                  <a:schemeClr val="accent2">
                    <a:lumMod val="75000"/>
                  </a:schemeClr>
                </a:solidFill>
              </a:rPr>
              <a:t>Dowiedzieć się jakie wielkości kinematyczne służą do opisu biomechaniki chodu oraz jakim.</a:t>
            </a:r>
          </a:p>
        </p:txBody>
      </p:sp>
    </p:spTree>
    <p:extLst>
      <p:ext uri="{BB962C8B-B14F-4D97-AF65-F5344CB8AC3E}">
        <p14:creationId xmlns:p14="http://schemas.microsoft.com/office/powerpoint/2010/main" val="127280013"/>
      </p:ext>
    </p:extLst>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26115" y="1556792"/>
            <a:ext cx="8135938" cy="4401205"/>
          </a:xfrm>
          <a:prstGeom prst="rect">
            <a:avLst/>
          </a:prstGeom>
        </p:spPr>
        <p:txBody>
          <a:bodyPr wrap="square">
            <a:spAutoFit/>
          </a:bodyPr>
          <a:lstStyle/>
          <a:p>
            <a:pPr algn="ctr"/>
            <a:r>
              <a:rPr lang="pl-PL" sz="2000" dirty="0">
                <a:solidFill>
                  <a:schemeClr val="accent2">
                    <a:lumMod val="75000"/>
                  </a:schemeClr>
                </a:solidFill>
              </a:rPr>
              <a:t>Chód </a:t>
            </a:r>
            <a:r>
              <a:rPr lang="pl-PL" sz="2000" dirty="0" err="1">
                <a:solidFill>
                  <a:schemeClr val="accent2">
                    <a:lumMod val="75000"/>
                  </a:schemeClr>
                </a:solidFill>
              </a:rPr>
              <a:t>paretyczny</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pl-PL" sz="2000" b="0" dirty="0">
                <a:solidFill>
                  <a:schemeClr val="accent2">
                    <a:lumMod val="75000"/>
                  </a:schemeClr>
                </a:solidFill>
              </a:rPr>
              <a:t>Chód </a:t>
            </a:r>
            <a:r>
              <a:rPr lang="pl-PL" sz="2000" b="0" dirty="0" err="1">
                <a:solidFill>
                  <a:schemeClr val="accent2">
                    <a:lumMod val="75000"/>
                  </a:schemeClr>
                </a:solidFill>
              </a:rPr>
              <a:t>paretyczny</a:t>
            </a:r>
            <a:r>
              <a:rPr lang="pl-PL" sz="2000" b="0" dirty="0">
                <a:solidFill>
                  <a:schemeClr val="accent2">
                    <a:lumMod val="75000"/>
                  </a:schemeClr>
                </a:solidFill>
              </a:rPr>
              <a:t> (niedowładny) jest to charakterystyczny rodzaj chodu pojawiający się podczas niedowładu wiotkiego obu kończyn dolnych. Polega na podciąganiu, </a:t>
            </a:r>
            <a:r>
              <a:rPr lang="pl-PL" sz="2000" b="0" dirty="0" err="1">
                <a:solidFill>
                  <a:schemeClr val="accent2">
                    <a:lumMod val="75000"/>
                  </a:schemeClr>
                </a:solidFill>
              </a:rPr>
              <a:t>powłuczeniu</a:t>
            </a:r>
            <a:r>
              <a:rPr lang="pl-PL" sz="2000" b="0" dirty="0">
                <a:solidFill>
                  <a:schemeClr val="accent2">
                    <a:lumMod val="75000"/>
                  </a:schemeClr>
                </a:solidFill>
              </a:rPr>
              <a:t> i szuraniu stopami przy unieruchomionych na skutek spastyczności </a:t>
            </a:r>
            <a:r>
              <a:rPr lang="pl-PL" sz="2000" b="0" dirty="0">
                <a:solidFill>
                  <a:schemeClr val="accent2">
                    <a:lumMod val="75000"/>
                  </a:schemeClr>
                </a:solidFill>
                <a:hlinkClick r:id="rId3">
                  <a:extLst>
                    <a:ext uri="{A12FA001-AC4F-418D-AE19-62706E023703}">
                      <ahyp:hlinkClr xmlns:ahyp="http://schemas.microsoft.com/office/drawing/2018/hyperlinkcolor" val="tx"/>
                    </a:ext>
                  </a:extLst>
                </a:hlinkClick>
              </a:rPr>
              <a:t>stawach kolanowych</a:t>
            </a:r>
            <a:r>
              <a:rPr lang="pl-PL" sz="2000" b="0" dirty="0">
                <a:solidFill>
                  <a:schemeClr val="accent2">
                    <a:lumMod val="75000"/>
                  </a:schemeClr>
                </a:solidFill>
              </a:rPr>
              <a:t>. Chory z trudem odrywa stopę od podłoża. Porusza się powoli i z wysiłkiem, zwykle podpierając się przy tym laską lub korzystając z pomocy drugiej osoby.</a:t>
            </a:r>
          </a:p>
          <a:p>
            <a:pPr algn="just"/>
            <a:r>
              <a:rPr lang="pl-PL" sz="2000" b="0" dirty="0">
                <a:solidFill>
                  <a:schemeClr val="accent2">
                    <a:lumMod val="75000"/>
                  </a:schemeClr>
                </a:solidFill>
              </a:rPr>
              <a:t>Jest charakterystyczny dla obustronnego uszkodzenia dróg piramidowych (najczęściej na poziomie rdzeniowym) lub poprzecznych uszkodzeń rdzenia kręgowego. Bywa także objawem obustronnych zmian w istocie białej mózgu lub rzadziej – w oponiaku przystrzałkowym.</a:t>
            </a:r>
          </a:p>
        </p:txBody>
      </p:sp>
    </p:spTree>
    <p:extLst>
      <p:ext uri="{BB962C8B-B14F-4D97-AF65-F5344CB8AC3E}">
        <p14:creationId xmlns:p14="http://schemas.microsoft.com/office/powerpoint/2010/main" val="3304140218"/>
      </p:ext>
    </p:extLst>
  </p:cSld>
  <p:clrMapOvr>
    <a:masterClrMapping/>
  </p:clrMapOvr>
  <p:transition advClick="0" advTm="3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26115" y="1556792"/>
            <a:ext cx="8135938" cy="4401205"/>
          </a:xfrm>
          <a:prstGeom prst="rect">
            <a:avLst/>
          </a:prstGeom>
        </p:spPr>
        <p:txBody>
          <a:bodyPr wrap="square">
            <a:spAutoFit/>
          </a:bodyPr>
          <a:lstStyle/>
          <a:p>
            <a:pPr algn="ctr"/>
            <a:r>
              <a:rPr lang="pl-PL" sz="2000" dirty="0">
                <a:solidFill>
                  <a:schemeClr val="accent2">
                    <a:lumMod val="75000"/>
                  </a:schemeClr>
                </a:solidFill>
              </a:rPr>
              <a:t>Chód spastyczny</a:t>
            </a:r>
            <a:endParaRPr lang="pl-PL" sz="2000" b="0" dirty="0">
              <a:solidFill>
                <a:schemeClr val="accent2">
                  <a:lumMod val="75000"/>
                </a:schemeClr>
              </a:solidFill>
            </a:endParaRPr>
          </a:p>
          <a:p>
            <a:pPr algn="just"/>
            <a:endParaRPr lang="pl-PL" sz="2000" b="0" dirty="0">
              <a:solidFill>
                <a:schemeClr val="accent2">
                  <a:lumMod val="75000"/>
                </a:schemeClr>
              </a:solidFill>
            </a:endParaRPr>
          </a:p>
          <a:p>
            <a:r>
              <a:rPr lang="pl-PL" sz="2000" b="0" dirty="0">
                <a:solidFill>
                  <a:schemeClr val="accent2">
                    <a:lumMod val="75000"/>
                  </a:schemeClr>
                </a:solidFill>
              </a:rPr>
              <a:t>Chód spastyczny (kurczowy), jak wskazuje nazwa, pojawia się wraz z występowaniem spastyczności w </a:t>
            </a:r>
            <a:r>
              <a:rPr lang="pl-PL" sz="2000" b="0" dirty="0">
                <a:solidFill>
                  <a:schemeClr val="accent2">
                    <a:lumMod val="75000"/>
                  </a:schemeClr>
                </a:solidFill>
                <a:hlinkClick r:id="rId3">
                  <a:extLst>
                    <a:ext uri="{A12FA001-AC4F-418D-AE19-62706E023703}">
                      <ahyp:hlinkClr xmlns:ahyp="http://schemas.microsoft.com/office/drawing/2018/hyperlinkcolor" val="tx"/>
                    </a:ext>
                  </a:extLst>
                </a:hlinkClick>
              </a:rPr>
              <a:t>stawach biodrowych</a:t>
            </a:r>
            <a:r>
              <a:rPr lang="pl-PL" sz="2000" b="0" dirty="0">
                <a:solidFill>
                  <a:schemeClr val="accent2">
                    <a:lumMod val="75000"/>
                  </a:schemeClr>
                </a:solidFill>
              </a:rPr>
              <a:t> i </a:t>
            </a:r>
            <a:r>
              <a:rPr lang="pl-PL" sz="2000" b="0" dirty="0">
                <a:solidFill>
                  <a:schemeClr val="accent2">
                    <a:lumMod val="75000"/>
                  </a:schemeClr>
                </a:solidFill>
                <a:hlinkClick r:id="rId4">
                  <a:extLst>
                    <a:ext uri="{A12FA001-AC4F-418D-AE19-62706E023703}">
                      <ahyp:hlinkClr xmlns:ahyp="http://schemas.microsoft.com/office/drawing/2018/hyperlinkcolor" val="tx"/>
                    </a:ext>
                  </a:extLst>
                </a:hlinkClick>
              </a:rPr>
              <a:t>stawach kolanowych</a:t>
            </a:r>
            <a:r>
              <a:rPr lang="pl-PL" sz="2000" b="0" dirty="0">
                <a:solidFill>
                  <a:schemeClr val="accent2">
                    <a:lumMod val="75000"/>
                  </a:schemeClr>
                </a:solidFill>
              </a:rPr>
              <a:t>. Chód spastyczny występuje zazwyczaj u paraplegików.</a:t>
            </a:r>
          </a:p>
          <a:p>
            <a:endParaRPr lang="pl-PL" sz="2000" b="0" dirty="0">
              <a:solidFill>
                <a:schemeClr val="accent2">
                  <a:lumMod val="75000"/>
                </a:schemeClr>
              </a:solidFill>
            </a:endParaRPr>
          </a:p>
          <a:p>
            <a:r>
              <a:rPr lang="pl-PL" sz="2000" b="0" dirty="0">
                <a:solidFill>
                  <a:schemeClr val="accent2">
                    <a:lumMod val="75000"/>
                  </a:schemeClr>
                </a:solidFill>
              </a:rPr>
              <a:t>Chory w niewielkim stopniu zgina kończyny w stawach, idzie drobnymi kroczkami i szura przy tym stopami po podłodze. Kończyny dolne poruszają się wolno i sztywno, a uda są silnie przywiedzione. W efekcie podudzia mogą się krzyżować podczas chodzenia (chód nożycowy). Stopy mogą być zgięte podeszwowo i odwrócone. Dodatkowo zdarza się, że chory zahacza palcami stóp o podłoże. Ogólnie patrząc, pacjent podczas chodu sprawia wrażenie jakby spętanego.</a:t>
            </a:r>
          </a:p>
        </p:txBody>
      </p:sp>
    </p:spTree>
    <p:extLst>
      <p:ext uri="{BB962C8B-B14F-4D97-AF65-F5344CB8AC3E}">
        <p14:creationId xmlns:p14="http://schemas.microsoft.com/office/powerpoint/2010/main" val="1363793219"/>
      </p:ext>
    </p:extLst>
  </p:cSld>
  <p:clrMapOvr>
    <a:masterClrMapping/>
  </p:clrMapOvr>
  <p:transition advClick="0" advTm="3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26115" y="1556792"/>
            <a:ext cx="8135938" cy="4093428"/>
          </a:xfrm>
          <a:prstGeom prst="rect">
            <a:avLst/>
          </a:prstGeom>
        </p:spPr>
        <p:txBody>
          <a:bodyPr wrap="square">
            <a:spAutoFit/>
          </a:bodyPr>
          <a:lstStyle/>
          <a:p>
            <a:pPr algn="ctr"/>
            <a:r>
              <a:rPr lang="pl-PL" sz="2000" dirty="0">
                <a:solidFill>
                  <a:schemeClr val="accent2">
                    <a:lumMod val="75000"/>
                  </a:schemeClr>
                </a:solidFill>
              </a:rPr>
              <a:t>Chód spastyczny</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pl-PL" sz="2000" b="0" dirty="0">
                <a:solidFill>
                  <a:schemeClr val="accent2">
                    <a:lumMod val="75000"/>
                  </a:schemeClr>
                </a:solidFill>
              </a:rPr>
              <a:t>W chodzie spastycznym </a:t>
            </a:r>
            <a:r>
              <a:rPr lang="pl-PL" sz="2000" b="0" dirty="0">
                <a:solidFill>
                  <a:schemeClr val="accent2">
                    <a:lumMod val="75000"/>
                  </a:schemeClr>
                </a:solidFill>
                <a:hlinkClick r:id="rId3">
                  <a:extLst>
                    <a:ext uri="{A12FA001-AC4F-418D-AE19-62706E023703}">
                      <ahyp:hlinkClr xmlns:ahyp="http://schemas.microsoft.com/office/drawing/2018/hyperlinkcolor" val="tx"/>
                    </a:ext>
                  </a:extLst>
                </a:hlinkClick>
              </a:rPr>
              <a:t>miednica</a:t>
            </a:r>
            <a:r>
              <a:rPr lang="pl-PL" sz="2000" b="0" dirty="0">
                <a:solidFill>
                  <a:schemeClr val="accent2">
                    <a:lumMod val="75000"/>
                  </a:schemeClr>
                </a:solidFill>
              </a:rPr>
              <a:t> często nieprawidłowo się rotuje. W rotacji do tyłu jedna noga wydaje się być bardziej cofnięta. Z kolei sprawniejsza noga (wysunięta do przodu) przejmuje zwykle większą część obciążenia (jak przy porażeniu połowiczym).</a:t>
            </a:r>
          </a:p>
          <a:p>
            <a:endParaRPr lang="pl-PL" sz="2000" b="0" dirty="0">
              <a:solidFill>
                <a:schemeClr val="accent2">
                  <a:lumMod val="75000"/>
                </a:schemeClr>
              </a:solidFill>
            </a:endParaRPr>
          </a:p>
          <a:p>
            <a:pPr algn="just"/>
            <a:r>
              <a:rPr lang="pl-PL" sz="2000" b="0" dirty="0">
                <a:solidFill>
                  <a:schemeClr val="accent2">
                    <a:lumMod val="75000"/>
                  </a:schemeClr>
                </a:solidFill>
              </a:rPr>
              <a:t>W typowym kroku spastycznym nie </a:t>
            </a:r>
            <a:r>
              <a:rPr lang="pl-PL" sz="2000" b="0" dirty="0">
                <a:solidFill>
                  <a:schemeClr val="accent2">
                    <a:lumMod val="75000"/>
                  </a:schemeClr>
                </a:solidFill>
                <a:hlinkClick r:id="rId4">
                  <a:extLst>
                    <a:ext uri="{A12FA001-AC4F-418D-AE19-62706E023703}">
                      <ahyp:hlinkClr xmlns:ahyp="http://schemas.microsoft.com/office/drawing/2018/hyperlinkcolor" val="tx"/>
                    </a:ext>
                  </a:extLst>
                </a:hlinkClick>
              </a:rPr>
              <a:t>pięta</a:t>
            </a:r>
            <a:r>
              <a:rPr lang="pl-PL" sz="2000" b="0" dirty="0">
                <a:solidFill>
                  <a:schemeClr val="accent2">
                    <a:lumMod val="75000"/>
                  </a:schemeClr>
                </a:solidFill>
              </a:rPr>
              <a:t>, a palce najpierw uderzają o podłoże. Jeśli plecy są spłaszczone i występuje </a:t>
            </a:r>
            <a:r>
              <a:rPr lang="pl-PL" sz="2000" b="0" dirty="0">
                <a:solidFill>
                  <a:schemeClr val="accent2">
                    <a:lumMod val="75000"/>
                  </a:schemeClr>
                </a:solidFill>
                <a:hlinkClick r:id="rId5">
                  <a:extLst>
                    <a:ext uri="{A12FA001-AC4F-418D-AE19-62706E023703}">
                      <ahyp:hlinkClr xmlns:ahyp="http://schemas.microsoft.com/office/drawing/2018/hyperlinkcolor" val="tx"/>
                    </a:ext>
                  </a:extLst>
                </a:hlinkClick>
              </a:rPr>
              <a:t>lordoza</a:t>
            </a:r>
            <a:r>
              <a:rPr lang="pl-PL" sz="2000" b="0" dirty="0">
                <a:solidFill>
                  <a:schemeClr val="accent2">
                    <a:lumMod val="75000"/>
                  </a:schemeClr>
                </a:solidFill>
              </a:rPr>
              <a:t>, może pojawić się nadmierna kifoza odcinka piersiowego kręgosłupa. Z powodu nierównego rozkładu obciążenia, różnej długości kończyn dolnych i pozostałych przyczyn asymetrii postawy stojącej i siedzącej, pojawia się </a:t>
            </a:r>
            <a:r>
              <a:rPr lang="pl-PL" sz="2000" b="0" dirty="0">
                <a:solidFill>
                  <a:schemeClr val="accent2">
                    <a:lumMod val="75000"/>
                  </a:schemeClr>
                </a:solidFill>
                <a:hlinkClick r:id="rId6">
                  <a:extLst>
                    <a:ext uri="{A12FA001-AC4F-418D-AE19-62706E023703}">
                      <ahyp:hlinkClr xmlns:ahyp="http://schemas.microsoft.com/office/drawing/2018/hyperlinkcolor" val="tx"/>
                    </a:ext>
                  </a:extLst>
                </a:hlinkClick>
              </a:rPr>
              <a:t>boczne skrzywienie kręgosłupa</a:t>
            </a:r>
            <a:r>
              <a:rPr lang="pl-PL" sz="2000" b="0" dirty="0">
                <a:solidFill>
                  <a:schemeClr val="accent2">
                    <a:lumMod val="75000"/>
                  </a:schemeClr>
                </a:solidFill>
              </a:rPr>
              <a:t>.</a:t>
            </a:r>
          </a:p>
        </p:txBody>
      </p:sp>
    </p:spTree>
    <p:extLst>
      <p:ext uri="{BB962C8B-B14F-4D97-AF65-F5344CB8AC3E}">
        <p14:creationId xmlns:p14="http://schemas.microsoft.com/office/powerpoint/2010/main" val="3039560516"/>
      </p:ext>
    </p:extLst>
  </p:cSld>
  <p:clrMapOvr>
    <a:masterClrMapping/>
  </p:clrMapOvr>
  <p:transition advClick="0" advTm="3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26115" y="1556792"/>
            <a:ext cx="8135938" cy="2246769"/>
          </a:xfrm>
          <a:prstGeom prst="rect">
            <a:avLst/>
          </a:prstGeom>
        </p:spPr>
        <p:txBody>
          <a:bodyPr wrap="square">
            <a:spAutoFit/>
          </a:bodyPr>
          <a:lstStyle/>
          <a:p>
            <a:pPr algn="ctr"/>
            <a:r>
              <a:rPr lang="pl-PL" sz="2000" dirty="0">
                <a:solidFill>
                  <a:schemeClr val="accent2">
                    <a:lumMod val="75000"/>
                  </a:schemeClr>
                </a:solidFill>
              </a:rPr>
              <a:t>Chód spastyczny</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pl-PL" sz="2000" b="0" dirty="0">
                <a:solidFill>
                  <a:schemeClr val="accent2">
                    <a:lumMod val="75000"/>
                  </a:schemeClr>
                </a:solidFill>
              </a:rPr>
              <a:t>Ponadto obserwuje się nadmierne wymachy kończyn górnych lub nadmierne odruchy obronne. Z tego względu zwykle brakuje naprzemiennych ruchów ramion. Pojawia się nieprawidłowe ustawienie rąk, jak we wcześniejszym okresie rozwoju ruchowego. Cofnięciu </a:t>
            </a:r>
            <a:r>
              <a:rPr lang="pl-PL" sz="2000" b="0" dirty="0">
                <a:solidFill>
                  <a:schemeClr val="accent2">
                    <a:lumMod val="75000"/>
                  </a:schemeClr>
                </a:solidFill>
                <a:hlinkClick r:id="rId3">
                  <a:extLst>
                    <a:ext uri="{A12FA001-AC4F-418D-AE19-62706E023703}">
                      <ahyp:hlinkClr xmlns:ahyp="http://schemas.microsoft.com/office/drawing/2018/hyperlinkcolor" val="tx"/>
                    </a:ext>
                  </a:extLst>
                </a:hlinkClick>
              </a:rPr>
              <a:t>barków</a:t>
            </a:r>
            <a:r>
              <a:rPr lang="pl-PL" sz="2000" b="0" dirty="0">
                <a:solidFill>
                  <a:schemeClr val="accent2">
                    <a:lumMod val="75000"/>
                  </a:schemeClr>
                </a:solidFill>
              </a:rPr>
              <a:t> może towarzyszyć cofnięcie miednicy i bioder.</a:t>
            </a:r>
          </a:p>
        </p:txBody>
      </p:sp>
    </p:spTree>
    <p:extLst>
      <p:ext uri="{BB962C8B-B14F-4D97-AF65-F5344CB8AC3E}">
        <p14:creationId xmlns:p14="http://schemas.microsoft.com/office/powerpoint/2010/main" val="1041501998"/>
      </p:ext>
    </p:extLst>
  </p:cSld>
  <p:clrMapOvr>
    <a:masterClrMapping/>
  </p:clrMapOvr>
  <p:transition advClick="0" advTm="3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1843950"/>
            <a:ext cx="8135938" cy="3170099"/>
          </a:xfrm>
          <a:prstGeom prst="rect">
            <a:avLst/>
          </a:prstGeom>
        </p:spPr>
        <p:txBody>
          <a:bodyPr wrap="square">
            <a:spAutoFit/>
          </a:bodyPr>
          <a:lstStyle/>
          <a:p>
            <a:pPr algn="ctr"/>
            <a:r>
              <a:rPr lang="pl-PL" sz="2000" dirty="0">
                <a:solidFill>
                  <a:schemeClr val="accent2">
                    <a:lumMod val="75000"/>
                  </a:schemeClr>
                </a:solidFill>
              </a:rPr>
              <a:t>Chód patologiczny spowodowany asymetrią długości kończyn dolnych</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pl-PL" sz="2000" b="0" dirty="0">
                <a:solidFill>
                  <a:schemeClr val="accent2">
                    <a:lumMod val="75000"/>
                  </a:schemeClr>
                </a:solidFill>
              </a:rPr>
              <a:t>Asymetria długości kończyn dolnych powoduje zazwyczaj, że osoba chora kuleje. Przy niewielkim skróceniu kończyny dolnej (3-5 cm) brak wyraźnych zaburzeń chodu, ponieważ chory kompensuje te ubytki pochyleniem miednicy. Przy większym skróceniu (ponad 5 cm) wyrównanie długości kończyn dolnych następuje przez końskie ustawienie stopy kończyny krótszej i zgięcie kończyny dłuższej w kolanie</a:t>
            </a:r>
          </a:p>
        </p:txBody>
      </p:sp>
    </p:spTree>
    <p:extLst>
      <p:ext uri="{BB962C8B-B14F-4D97-AF65-F5344CB8AC3E}">
        <p14:creationId xmlns:p14="http://schemas.microsoft.com/office/powerpoint/2010/main" val="2459001296"/>
      </p:ext>
    </p:extLst>
  </p:cSld>
  <p:clrMapOvr>
    <a:masterClrMapping/>
  </p:clrMapOvr>
  <p:transition advClick="0" advTm="3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1960294"/>
            <a:ext cx="8135938" cy="2862322"/>
          </a:xfrm>
          <a:prstGeom prst="rect">
            <a:avLst/>
          </a:prstGeom>
        </p:spPr>
        <p:txBody>
          <a:bodyPr wrap="square">
            <a:spAutoFit/>
          </a:bodyPr>
          <a:lstStyle/>
          <a:p>
            <a:pPr algn="ctr"/>
            <a:r>
              <a:rPr lang="pl-PL" sz="2000" dirty="0">
                <a:solidFill>
                  <a:schemeClr val="accent2">
                    <a:lumMod val="75000"/>
                  </a:schemeClr>
                </a:solidFill>
              </a:rPr>
              <a:t>Chód patologiczny spowodowany asymetrią długości kończyn dolnych</a:t>
            </a:r>
            <a:endParaRPr lang="pl-PL" sz="2000" b="0" dirty="0">
              <a:solidFill>
                <a:schemeClr val="accent2">
                  <a:lumMod val="75000"/>
                </a:schemeClr>
              </a:solidFill>
            </a:endParaRPr>
          </a:p>
          <a:p>
            <a:pPr algn="just"/>
            <a:endParaRPr lang="pl-PL" sz="2000" b="0" dirty="0">
              <a:solidFill>
                <a:schemeClr val="accent2">
                  <a:lumMod val="75000"/>
                </a:schemeClr>
              </a:solidFill>
            </a:endParaRPr>
          </a:p>
          <a:p>
            <a:r>
              <a:rPr lang="pl-PL" sz="2000" b="0" dirty="0">
                <a:solidFill>
                  <a:schemeClr val="accent2">
                    <a:lumMod val="75000"/>
                  </a:schemeClr>
                </a:solidFill>
              </a:rPr>
              <a:t>Długość kroku zmniejsza się po stronie skrócenia. Czas obciążenia kończyny krótszej w czasie chodu nie ulega skróceniu, jak to ma miejsce, gdy osoba kuleje w wyniku bólu występującym w jednej kończynie. Występują ponadto większe wychylenia miednicy w płaszczyźnie czołowej po stronie krótszej kończyny, z przechyleniem barków po stronie przeciwnej.</a:t>
            </a:r>
          </a:p>
        </p:txBody>
      </p:sp>
    </p:spTree>
    <p:extLst>
      <p:ext uri="{BB962C8B-B14F-4D97-AF65-F5344CB8AC3E}">
        <p14:creationId xmlns:p14="http://schemas.microsoft.com/office/powerpoint/2010/main" val="2747691119"/>
      </p:ext>
    </p:extLst>
  </p:cSld>
  <p:clrMapOvr>
    <a:masterClrMapping/>
  </p:clrMapOvr>
  <p:transition advClick="0" advTm="3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1843950"/>
            <a:ext cx="8135938" cy="4093428"/>
          </a:xfrm>
          <a:prstGeom prst="rect">
            <a:avLst/>
          </a:prstGeom>
        </p:spPr>
        <p:txBody>
          <a:bodyPr wrap="square">
            <a:spAutoFit/>
          </a:bodyPr>
          <a:lstStyle/>
          <a:p>
            <a:pPr algn="ctr"/>
            <a:r>
              <a:rPr lang="pl-PL" sz="2000" dirty="0">
                <a:solidFill>
                  <a:schemeClr val="accent2">
                    <a:lumMod val="75000"/>
                  </a:schemeClr>
                </a:solidFill>
              </a:rPr>
              <a:t>Chód patologiczny spowodowany asymetrią długości kończyn dolnych</a:t>
            </a:r>
            <a:endParaRPr lang="pl-PL" sz="2000" b="0" dirty="0">
              <a:solidFill>
                <a:schemeClr val="accent2">
                  <a:lumMod val="75000"/>
                </a:schemeClr>
              </a:solidFill>
            </a:endParaRPr>
          </a:p>
          <a:p>
            <a:pPr algn="just"/>
            <a:endParaRPr lang="pl-PL" sz="2000" b="0" dirty="0">
              <a:solidFill>
                <a:schemeClr val="accent2">
                  <a:lumMod val="75000"/>
                </a:schemeClr>
              </a:solidFill>
            </a:endParaRPr>
          </a:p>
          <a:p>
            <a:r>
              <a:rPr lang="pl-PL" sz="2000" b="0" dirty="0">
                <a:solidFill>
                  <a:schemeClr val="accent2">
                    <a:lumMod val="75000"/>
                  </a:schemeClr>
                </a:solidFill>
              </a:rPr>
              <a:t>Skrócenie kończyny może być rzeczywiste lub pozorne. </a:t>
            </a:r>
          </a:p>
          <a:p>
            <a:endParaRPr lang="pl-PL" sz="2000" b="0" dirty="0">
              <a:solidFill>
                <a:schemeClr val="accent2">
                  <a:lumMod val="75000"/>
                </a:schemeClr>
              </a:solidFill>
            </a:endParaRPr>
          </a:p>
          <a:p>
            <a:r>
              <a:rPr lang="pl-PL" sz="2000" b="0" dirty="0">
                <a:solidFill>
                  <a:schemeClr val="accent2">
                    <a:lumMod val="75000"/>
                  </a:schemeClr>
                </a:solidFill>
              </a:rPr>
              <a:t>Skrócenie rzeczywiste występuje między innymi na skutek zaburzeń procesu kostnienia, w stanach po złamaniach kończyny, szczególnie tam, gdzie doszło do zrostu z nieprawidłowym ustawieniem odłamów kostnych.</a:t>
            </a:r>
          </a:p>
          <a:p>
            <a:r>
              <a:rPr lang="pl-PL" sz="2000" b="0" dirty="0">
                <a:solidFill>
                  <a:schemeClr val="accent2">
                    <a:lumMod val="75000"/>
                  </a:schemeClr>
                </a:solidFill>
              </a:rPr>
              <a:t>Skrócenie pozorne występuje podczas przykurczu </a:t>
            </a:r>
            <a:r>
              <a:rPr lang="pl-PL" sz="2000" b="0" dirty="0" err="1">
                <a:solidFill>
                  <a:schemeClr val="accent2">
                    <a:lumMod val="75000"/>
                  </a:schemeClr>
                </a:solidFill>
              </a:rPr>
              <a:t>przywiedzeniowego</a:t>
            </a:r>
            <a:r>
              <a:rPr lang="pl-PL" sz="2000" b="0" dirty="0">
                <a:solidFill>
                  <a:schemeClr val="accent2">
                    <a:lumMod val="75000"/>
                  </a:schemeClr>
                </a:solidFill>
              </a:rPr>
              <a:t> lub </a:t>
            </a:r>
            <a:r>
              <a:rPr lang="pl-PL" sz="2000" b="0" dirty="0" err="1">
                <a:solidFill>
                  <a:schemeClr val="accent2">
                    <a:lumMod val="75000"/>
                  </a:schemeClr>
                </a:solidFill>
              </a:rPr>
              <a:t>odwiedzeniowego</a:t>
            </a:r>
            <a:r>
              <a:rPr lang="pl-PL" sz="2000" b="0" dirty="0">
                <a:solidFill>
                  <a:schemeClr val="accent2">
                    <a:lumMod val="75000"/>
                  </a:schemeClr>
                </a:solidFill>
              </a:rPr>
              <a:t> w stawie biodrowym oraz w przykurczu zgięciowym. Przykurcz </a:t>
            </a:r>
            <a:r>
              <a:rPr lang="pl-PL" sz="2000" b="0" dirty="0" err="1">
                <a:solidFill>
                  <a:schemeClr val="accent2">
                    <a:lumMod val="75000"/>
                  </a:schemeClr>
                </a:solidFill>
              </a:rPr>
              <a:t>odwiedzeniowy</a:t>
            </a:r>
            <a:r>
              <a:rPr lang="pl-PL" sz="2000" b="0" dirty="0">
                <a:solidFill>
                  <a:schemeClr val="accent2">
                    <a:lumMod val="75000"/>
                  </a:schemeClr>
                </a:solidFill>
              </a:rPr>
              <a:t> powoduje pozorne wydłużenie kończyny dolnej.</a:t>
            </a:r>
          </a:p>
        </p:txBody>
      </p:sp>
    </p:spTree>
    <p:extLst>
      <p:ext uri="{BB962C8B-B14F-4D97-AF65-F5344CB8AC3E}">
        <p14:creationId xmlns:p14="http://schemas.microsoft.com/office/powerpoint/2010/main" val="2623425717"/>
      </p:ext>
    </p:extLst>
  </p:cSld>
  <p:clrMapOvr>
    <a:masterClrMapping/>
  </p:clrMapOvr>
  <p:transition advClick="0" advTm="3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1484784"/>
            <a:ext cx="8135938" cy="4093428"/>
          </a:xfrm>
          <a:prstGeom prst="rect">
            <a:avLst/>
          </a:prstGeom>
        </p:spPr>
        <p:txBody>
          <a:bodyPr wrap="square">
            <a:spAutoFit/>
          </a:bodyPr>
          <a:lstStyle/>
          <a:p>
            <a:pPr algn="ctr"/>
            <a:r>
              <a:rPr lang="pl-PL" sz="2000" dirty="0">
                <a:solidFill>
                  <a:schemeClr val="accent2">
                    <a:lumMod val="75000"/>
                  </a:schemeClr>
                </a:solidFill>
              </a:rPr>
              <a:t>Chód drobnymi kroczkami</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pl-PL" sz="2000" b="0" dirty="0">
                <a:solidFill>
                  <a:schemeClr val="accent2">
                    <a:lumMod val="75000"/>
                  </a:schemeClr>
                </a:solidFill>
              </a:rPr>
              <a:t>W tym rodzaju poruszania się wykrok jest nienaturalnie zmniejszony. W efekcie długość kroku jest mniejsza, a liczba kroków w jednostce czasu większa. Należy pamiętać, że u osób z krótkimi kończynami dolnymi jest to normalny rodzaj chodu. W innych przypadkach może być wynikiem zaburzeń czynności kory mózgowej, może też być wywołany np. przez udar.</a:t>
            </a:r>
          </a:p>
          <a:p>
            <a:pPr algn="just"/>
            <a:endParaRPr lang="pl-PL" sz="2000" b="0" dirty="0">
              <a:solidFill>
                <a:schemeClr val="accent2">
                  <a:lumMod val="75000"/>
                </a:schemeClr>
              </a:solidFill>
            </a:endParaRPr>
          </a:p>
          <a:p>
            <a:pPr algn="ctr"/>
            <a:r>
              <a:rPr lang="pl-PL" sz="2000" dirty="0">
                <a:solidFill>
                  <a:schemeClr val="accent2">
                    <a:lumMod val="75000"/>
                  </a:schemeClr>
                </a:solidFill>
              </a:rPr>
              <a:t>Chód kłaniający</a:t>
            </a:r>
          </a:p>
          <a:p>
            <a:pPr algn="just"/>
            <a:r>
              <a:rPr lang="pl-PL" sz="2000" b="0" dirty="0">
                <a:solidFill>
                  <a:schemeClr val="accent2">
                    <a:lumMod val="75000"/>
                  </a:schemeClr>
                </a:solidFill>
              </a:rPr>
              <a:t>Występuje podczas przykurczu i sztywności stawów biodrowych i kolanowych, przy jednoczesnym ograniczeniu ruchu w odcinku lędźwiowym.</a:t>
            </a:r>
          </a:p>
        </p:txBody>
      </p:sp>
    </p:spTree>
    <p:extLst>
      <p:ext uri="{BB962C8B-B14F-4D97-AF65-F5344CB8AC3E}">
        <p14:creationId xmlns:p14="http://schemas.microsoft.com/office/powerpoint/2010/main" val="2688428235"/>
      </p:ext>
    </p:extLst>
  </p:cSld>
  <p:clrMapOvr>
    <a:masterClrMapping/>
  </p:clrMapOvr>
  <p:transition advClick="0" advTm="3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RODZAJE CHODU PATOLOGICZNEGO</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1548075"/>
            <a:ext cx="8135938" cy="4401205"/>
          </a:xfrm>
          <a:prstGeom prst="rect">
            <a:avLst/>
          </a:prstGeom>
        </p:spPr>
        <p:txBody>
          <a:bodyPr wrap="square">
            <a:spAutoFit/>
          </a:bodyPr>
          <a:lstStyle/>
          <a:p>
            <a:pPr algn="ctr"/>
            <a:r>
              <a:rPr lang="pl-PL" sz="2000" dirty="0">
                <a:solidFill>
                  <a:schemeClr val="accent2">
                    <a:lumMod val="75000"/>
                  </a:schemeClr>
                </a:solidFill>
              </a:rPr>
              <a:t>Chód </a:t>
            </a:r>
            <a:r>
              <a:rPr lang="pl-PL" sz="2000" dirty="0" err="1">
                <a:solidFill>
                  <a:schemeClr val="accent2">
                    <a:lumMod val="75000"/>
                  </a:schemeClr>
                </a:solidFill>
              </a:rPr>
              <a:t>apraksyjny</a:t>
            </a:r>
            <a:r>
              <a:rPr lang="pl-PL" sz="2000" dirty="0">
                <a:solidFill>
                  <a:schemeClr val="accent2">
                    <a:lumMod val="75000"/>
                  </a:schemeClr>
                </a:solidFill>
              </a:rPr>
              <a:t> (ruchy rozczłonkowane)</a:t>
            </a:r>
          </a:p>
          <a:p>
            <a:pPr algn="just"/>
            <a:r>
              <a:rPr lang="pl-PL" sz="2000" b="0" dirty="0">
                <a:solidFill>
                  <a:schemeClr val="accent2">
                    <a:lumMod val="75000"/>
                  </a:schemeClr>
                </a:solidFill>
              </a:rPr>
              <a:t>Ruchy chorego są niezgrabne i niepewne. Jest to spowodowane przez zaburzenia korowe procesów integracji ruchów na ogół w wyniku uszkodzenie płata czołowego.</a:t>
            </a:r>
          </a:p>
          <a:p>
            <a:pPr algn="just"/>
            <a:endParaRPr lang="pl-PL" sz="2000" b="0" dirty="0">
              <a:solidFill>
                <a:schemeClr val="accent2">
                  <a:lumMod val="75000"/>
                </a:schemeClr>
              </a:solidFill>
            </a:endParaRPr>
          </a:p>
          <a:p>
            <a:pPr algn="ctr"/>
            <a:r>
              <a:rPr lang="pl-PL" sz="2000" dirty="0">
                <a:solidFill>
                  <a:schemeClr val="accent2">
                    <a:lumMod val="75000"/>
                  </a:schemeClr>
                </a:solidFill>
              </a:rPr>
              <a:t>Chód móżdżkowy</a:t>
            </a:r>
          </a:p>
          <a:p>
            <a:pPr algn="just"/>
            <a:r>
              <a:rPr lang="pl-PL" sz="2000" b="0" dirty="0">
                <a:solidFill>
                  <a:schemeClr val="accent2">
                    <a:lumMod val="75000"/>
                  </a:schemeClr>
                </a:solidFill>
              </a:rPr>
              <a:t>Wywołany uszkodzeniem dróg lub ośrodków móżdżka, charakteryzuje się brakiem koordynacji ruchowej.</a:t>
            </a:r>
          </a:p>
          <a:p>
            <a:pPr algn="just"/>
            <a:endParaRPr lang="pl-PL" sz="2000" b="0" dirty="0">
              <a:solidFill>
                <a:schemeClr val="accent2">
                  <a:lumMod val="75000"/>
                </a:schemeClr>
              </a:solidFill>
            </a:endParaRPr>
          </a:p>
          <a:p>
            <a:pPr algn="ctr"/>
            <a:r>
              <a:rPr lang="pl-PL" sz="2000" dirty="0">
                <a:solidFill>
                  <a:schemeClr val="accent2">
                    <a:lumMod val="75000"/>
                  </a:schemeClr>
                </a:solidFill>
              </a:rPr>
              <a:t>Chód szczudłowy</a:t>
            </a:r>
          </a:p>
          <a:p>
            <a:pPr algn="just"/>
            <a:r>
              <a:rPr lang="pl-PL" sz="2000" b="0" dirty="0">
                <a:solidFill>
                  <a:schemeClr val="accent2">
                    <a:lumMod val="75000"/>
                  </a:schemeClr>
                </a:solidFill>
              </a:rPr>
              <a:t>Jest efektem amputacji </a:t>
            </a:r>
            <a:r>
              <a:rPr lang="pl-PL" sz="2000" b="0" dirty="0" err="1">
                <a:solidFill>
                  <a:schemeClr val="accent2">
                    <a:lumMod val="75000"/>
                  </a:schemeClr>
                </a:solidFill>
              </a:rPr>
              <a:t>przodostopia</a:t>
            </a:r>
            <a:r>
              <a:rPr lang="pl-PL" sz="2000" b="0" dirty="0">
                <a:solidFill>
                  <a:schemeClr val="accent2">
                    <a:lumMod val="75000"/>
                  </a:schemeClr>
                </a:solidFill>
              </a:rPr>
              <a:t>.</a:t>
            </a:r>
          </a:p>
          <a:p>
            <a:pPr algn="just"/>
            <a:endParaRPr lang="pl-PL" sz="2000" b="0" dirty="0">
              <a:solidFill>
                <a:schemeClr val="accent2">
                  <a:lumMod val="75000"/>
                </a:schemeClr>
              </a:solidFill>
            </a:endParaRPr>
          </a:p>
          <a:p>
            <a:pPr algn="ctr"/>
            <a:r>
              <a:rPr lang="pl-PL" sz="2000" dirty="0">
                <a:solidFill>
                  <a:schemeClr val="accent2">
                    <a:lumMod val="75000"/>
                  </a:schemeClr>
                </a:solidFill>
              </a:rPr>
              <a:t>Chód zapadający</a:t>
            </a:r>
          </a:p>
          <a:p>
            <a:pPr algn="just"/>
            <a:r>
              <a:rPr lang="pl-PL" sz="2000" b="0" dirty="0">
                <a:solidFill>
                  <a:schemeClr val="accent2">
                    <a:lumMod val="75000"/>
                  </a:schemeClr>
                </a:solidFill>
              </a:rPr>
              <a:t>Wywołany jest przykurczem kolana lub biodra w dużym zgięciu.</a:t>
            </a:r>
          </a:p>
        </p:txBody>
      </p:sp>
    </p:spTree>
    <p:extLst>
      <p:ext uri="{BB962C8B-B14F-4D97-AF65-F5344CB8AC3E}">
        <p14:creationId xmlns:p14="http://schemas.microsoft.com/office/powerpoint/2010/main" val="993612406"/>
      </p:ext>
    </p:extLst>
  </p:cSld>
  <p:clrMapOvr>
    <a:masterClrMapping/>
  </p:clrMapOvr>
  <p:transition advClick="0" advTm="3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WYBRANE ZMIANY WYSTĘPUJĄCE W POSZCZEGÓLNYCH FAZACH CHODU PATOLOGICZNEGO</a:t>
            </a:r>
            <a:endParaRPr lang="en-US" sz="2200" dirty="0">
              <a:solidFill>
                <a:schemeClr val="accent2">
                  <a:lumMod val="75000"/>
                </a:schemeClr>
              </a:solidFill>
            </a:endParaRPr>
          </a:p>
        </p:txBody>
      </p:sp>
    </p:spTree>
    <p:extLst>
      <p:ext uri="{BB962C8B-B14F-4D97-AF65-F5344CB8AC3E}">
        <p14:creationId xmlns:p14="http://schemas.microsoft.com/office/powerpoint/2010/main" val="4239391880"/>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FIZJOLOGICZNE PRZESADY W CHODZIE NORMALNYM</a:t>
            </a:r>
            <a:endParaRPr lang="en-US" sz="2200" dirty="0">
              <a:solidFill>
                <a:schemeClr val="accent2">
                  <a:lumMod val="75000"/>
                </a:schemeClr>
              </a:solidFill>
            </a:endParaRPr>
          </a:p>
        </p:txBody>
      </p:sp>
    </p:spTree>
    <p:extLst>
      <p:ext uri="{BB962C8B-B14F-4D97-AF65-F5344CB8AC3E}">
        <p14:creationId xmlns:p14="http://schemas.microsoft.com/office/powerpoint/2010/main" val="4095895061"/>
      </p:ext>
    </p:extLst>
  </p:cSld>
  <p:clrMapOvr>
    <a:masterClrMapping/>
  </p:clrMapOvr>
  <p:transition advClick="0" advTm="3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BD742077-95FD-46F0-9D7B-8F726ED3DF7D}"/>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WYSTĘPUJĄCE W POSZCZEGÓLNYCH FAZACH CHODU PATOLOGICZNEGO</a:t>
            </a:r>
            <a:endParaRPr lang="en-US" sz="2200" dirty="0">
              <a:solidFill>
                <a:schemeClr val="accent2">
                  <a:lumMod val="75000"/>
                </a:schemeClr>
              </a:solidFill>
            </a:endParaRPr>
          </a:p>
        </p:txBody>
      </p:sp>
      <p:graphicFrame>
        <p:nvGraphicFramePr>
          <p:cNvPr id="3" name="Obiekt 2">
            <a:extLst>
              <a:ext uri="{FF2B5EF4-FFF2-40B4-BE49-F238E27FC236}">
                <a16:creationId xmlns:a16="http://schemas.microsoft.com/office/drawing/2014/main" id="{681695AF-55C4-44E1-ADF0-65A5F4016462}"/>
              </a:ext>
            </a:extLst>
          </p:cNvPr>
          <p:cNvGraphicFramePr>
            <a:graphicFrameLocks noChangeAspect="1"/>
          </p:cNvGraphicFramePr>
          <p:nvPr>
            <p:extLst>
              <p:ext uri="{D42A27DB-BD31-4B8C-83A1-F6EECF244321}">
                <p14:modId xmlns:p14="http://schemas.microsoft.com/office/powerpoint/2010/main" val="2897865420"/>
              </p:ext>
            </p:extLst>
          </p:nvPr>
        </p:nvGraphicFramePr>
        <p:xfrm>
          <a:off x="280977" y="1621862"/>
          <a:ext cx="8755519" cy="4255409"/>
        </p:xfrm>
        <a:graphic>
          <a:graphicData uri="http://schemas.openxmlformats.org/presentationml/2006/ole">
            <mc:AlternateContent xmlns:mc="http://schemas.openxmlformats.org/markup-compatibility/2006">
              <mc:Choice xmlns:v="urn:schemas-microsoft-com:vml" Requires="v">
                <p:oleObj name="Picture" r:id="rId3" imgW="8071560" imgH="3927960" progId="Word.Picture.8">
                  <p:embed/>
                </p:oleObj>
              </mc:Choice>
              <mc:Fallback>
                <p:oleObj name="Picture" r:id="rId3" imgW="8071560" imgH="3927960" progId="Word.Picture.8">
                  <p:embed/>
                  <p:pic>
                    <p:nvPicPr>
                      <p:cNvPr id="3" name="Obiekt 2">
                        <a:extLst>
                          <a:ext uri="{FF2B5EF4-FFF2-40B4-BE49-F238E27FC236}">
                            <a16:creationId xmlns:a16="http://schemas.microsoft.com/office/drawing/2014/main" id="{681695AF-55C4-44E1-ADF0-65A5F4016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77" y="1621862"/>
                        <a:ext cx="8755519" cy="4255409"/>
                      </a:xfrm>
                      <a:prstGeom prst="rect">
                        <a:avLst/>
                      </a:prstGeom>
                      <a:noFill/>
                    </p:spPr>
                  </p:pic>
                </p:oleObj>
              </mc:Fallback>
            </mc:AlternateContent>
          </a:graphicData>
        </a:graphic>
      </p:graphicFrame>
    </p:spTree>
    <p:extLst>
      <p:ext uri="{BB962C8B-B14F-4D97-AF65-F5344CB8AC3E}">
        <p14:creationId xmlns:p14="http://schemas.microsoft.com/office/powerpoint/2010/main" val="2290975211"/>
      </p:ext>
    </p:extLst>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BD742077-95FD-46F0-9D7B-8F726ED3DF7D}"/>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WYSTĘPUJĄCE W POSZCZEGÓLNYCH FAZACH CHODU PATOLOGICZNEGO</a:t>
            </a:r>
            <a:endParaRPr lang="en-US" sz="2200" dirty="0">
              <a:solidFill>
                <a:schemeClr val="accent2">
                  <a:lumMod val="75000"/>
                </a:schemeClr>
              </a:solidFill>
            </a:endParaRPr>
          </a:p>
        </p:txBody>
      </p:sp>
      <p:pic>
        <p:nvPicPr>
          <p:cNvPr id="9" name="Obraz 8">
            <a:extLst>
              <a:ext uri="{FF2B5EF4-FFF2-40B4-BE49-F238E27FC236}">
                <a16:creationId xmlns:a16="http://schemas.microsoft.com/office/drawing/2014/main" id="{45B9CEFC-54C3-45F6-AD1C-BF2DF01D9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44824"/>
            <a:ext cx="8856525" cy="4000130"/>
          </a:xfrm>
          <a:prstGeom prst="rect">
            <a:avLst/>
          </a:prstGeom>
        </p:spPr>
      </p:pic>
    </p:spTree>
    <p:extLst>
      <p:ext uri="{BB962C8B-B14F-4D97-AF65-F5344CB8AC3E}">
        <p14:creationId xmlns:p14="http://schemas.microsoft.com/office/powerpoint/2010/main" val="796802842"/>
      </p:ext>
    </p:extLst>
  </p:cSld>
  <p:clrMapOvr>
    <a:masterClrMapping/>
  </p:clrMapOvr>
  <p:transition advClick="0" advTm="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BD742077-95FD-46F0-9D7B-8F726ED3DF7D}"/>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WYSTĘPUJĄCE W POSZCZEGÓLNYCH FAZACH CHODU PATOLOGICZNEGO</a:t>
            </a:r>
            <a:endParaRPr lang="en-US" sz="2200" dirty="0">
              <a:solidFill>
                <a:schemeClr val="accent2">
                  <a:lumMod val="75000"/>
                </a:schemeClr>
              </a:solidFill>
            </a:endParaRPr>
          </a:p>
        </p:txBody>
      </p:sp>
      <p:sp>
        <p:nvSpPr>
          <p:cNvPr id="11" name="Prostokąt 10">
            <a:extLst>
              <a:ext uri="{FF2B5EF4-FFF2-40B4-BE49-F238E27FC236}">
                <a16:creationId xmlns:a16="http://schemas.microsoft.com/office/drawing/2014/main" id="{8F7340D1-77B2-4E55-A343-047BD5209230}"/>
              </a:ext>
            </a:extLst>
          </p:cNvPr>
          <p:cNvSpPr/>
          <p:nvPr/>
        </p:nvSpPr>
        <p:spPr>
          <a:xfrm>
            <a:off x="504030" y="1843950"/>
            <a:ext cx="8135938" cy="4093428"/>
          </a:xfrm>
          <a:prstGeom prst="rect">
            <a:avLst/>
          </a:prstGeom>
        </p:spPr>
        <p:txBody>
          <a:bodyPr wrap="square">
            <a:spAutoFit/>
          </a:bodyPr>
          <a:lstStyle/>
          <a:p>
            <a:pPr algn="ctr"/>
            <a:r>
              <a:rPr lang="pl-PL" sz="2000" dirty="0" err="1">
                <a:solidFill>
                  <a:schemeClr val="accent2">
                    <a:lumMod val="75000"/>
                  </a:schemeClr>
                </a:solidFill>
              </a:rPr>
              <a:t>Initial</a:t>
            </a:r>
            <a:r>
              <a:rPr lang="pl-PL" sz="2000" dirty="0">
                <a:solidFill>
                  <a:schemeClr val="accent2">
                    <a:lumMod val="75000"/>
                  </a:schemeClr>
                </a:solidFill>
              </a:rPr>
              <a:t> contact</a:t>
            </a:r>
            <a:endParaRPr lang="pl-PL" sz="2000" b="0" dirty="0">
              <a:solidFill>
                <a:schemeClr val="accent2">
                  <a:lumMod val="75000"/>
                </a:schemeClr>
              </a:solidFill>
            </a:endParaRPr>
          </a:p>
          <a:p>
            <a:pPr algn="just"/>
            <a:endParaRPr lang="pl-PL" sz="2000" b="0" dirty="0">
              <a:solidFill>
                <a:schemeClr val="accent2">
                  <a:lumMod val="75000"/>
                </a:schemeClr>
              </a:solidFill>
            </a:endParaRPr>
          </a:p>
          <a:p>
            <a:pPr algn="just"/>
            <a:r>
              <a:rPr lang="pl-PL" sz="2000" b="0" dirty="0">
                <a:solidFill>
                  <a:schemeClr val="accent2">
                    <a:lumMod val="75000"/>
                  </a:schemeClr>
                </a:solidFill>
              </a:rPr>
              <a:t>Faza odpowiada kontaktowi stopy z podłożem rozpoczynającemu kolejny cykl chodu. U osoby zdrowej faza ta rozpoczyna się od postawienia bocznej części pięty na podłożu. Jest to również początek fazy dwupodporowej w analizie cyklu chodu kończyny przeciwnej.</a:t>
            </a:r>
          </a:p>
          <a:p>
            <a:pPr algn="just"/>
            <a:endParaRPr lang="pl-PL" sz="2000" b="0" dirty="0">
              <a:solidFill>
                <a:schemeClr val="accent2">
                  <a:lumMod val="75000"/>
                </a:schemeClr>
              </a:solidFill>
            </a:endParaRPr>
          </a:p>
          <a:p>
            <a:pPr algn="just"/>
            <a:r>
              <a:rPr lang="pl-PL" sz="2000" b="0" dirty="0">
                <a:solidFill>
                  <a:schemeClr val="accent2">
                    <a:lumMod val="75000"/>
                  </a:schemeClr>
                </a:solidFill>
              </a:rPr>
              <a:t>W przypadku zaburzeń chodu początek kontaktu stopy z podłożem może mieć początek nie od pięty, ale od postawienia całej stopy lub palców. Zaburzenia te mogą wynikać na przykład ze </a:t>
            </a:r>
            <a:r>
              <a:rPr lang="pl-PL" sz="2000" b="0" dirty="0" err="1">
                <a:solidFill>
                  <a:schemeClr val="accent2">
                    <a:lumMod val="75000"/>
                  </a:schemeClr>
                </a:solidFill>
              </a:rPr>
              <a:t>spastyki</a:t>
            </a:r>
            <a:r>
              <a:rPr lang="pl-PL" sz="2000" b="0" dirty="0">
                <a:solidFill>
                  <a:schemeClr val="accent2">
                    <a:lumMod val="75000"/>
                  </a:schemeClr>
                </a:solidFill>
              </a:rPr>
              <a:t> mięśni zginaczy podeszwowych stopy, zmniejszonej ruchomości w stawie skokowym lub czynników powodujących opadanie stopy podczas fazy wymachowej.</a:t>
            </a:r>
          </a:p>
        </p:txBody>
      </p:sp>
    </p:spTree>
    <p:extLst>
      <p:ext uri="{BB962C8B-B14F-4D97-AF65-F5344CB8AC3E}">
        <p14:creationId xmlns:p14="http://schemas.microsoft.com/office/powerpoint/2010/main" val="2291039099"/>
      </p:ext>
    </p:extLst>
  </p:cSld>
  <p:clrMapOvr>
    <a:masterClrMapping/>
  </p:clrMapOvr>
  <p:transition advClick="0"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BD742077-95FD-46F0-9D7B-8F726ED3DF7D}"/>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WYSTĘPUJĄCE W POSZCZEGÓLNYCH FAZACH CHODU PATOLOGICZNEGO</a:t>
            </a:r>
            <a:endParaRPr lang="en-US" sz="2200" dirty="0">
              <a:solidFill>
                <a:schemeClr val="accent2">
                  <a:lumMod val="75000"/>
                </a:schemeClr>
              </a:solidFill>
            </a:endParaRPr>
          </a:p>
        </p:txBody>
      </p:sp>
      <p:sp>
        <p:nvSpPr>
          <p:cNvPr id="11" name="Prostokąt 10">
            <a:extLst>
              <a:ext uri="{FF2B5EF4-FFF2-40B4-BE49-F238E27FC236}">
                <a16:creationId xmlns:a16="http://schemas.microsoft.com/office/drawing/2014/main" id="{8F7340D1-77B2-4E55-A343-047BD5209230}"/>
              </a:ext>
            </a:extLst>
          </p:cNvPr>
          <p:cNvSpPr/>
          <p:nvPr/>
        </p:nvSpPr>
        <p:spPr>
          <a:xfrm>
            <a:off x="504030" y="1628800"/>
            <a:ext cx="8135938" cy="4401205"/>
          </a:xfrm>
          <a:prstGeom prst="rect">
            <a:avLst/>
          </a:prstGeom>
        </p:spPr>
        <p:txBody>
          <a:bodyPr wrap="square">
            <a:spAutoFit/>
          </a:bodyPr>
          <a:lstStyle/>
          <a:p>
            <a:pPr algn="ctr"/>
            <a:r>
              <a:rPr lang="pl-PL" sz="2000" dirty="0" err="1">
                <a:solidFill>
                  <a:schemeClr val="accent2">
                    <a:lumMod val="75000"/>
                  </a:schemeClr>
                </a:solidFill>
              </a:rPr>
              <a:t>Loading</a:t>
            </a:r>
            <a:r>
              <a:rPr lang="pl-PL" sz="2000" dirty="0">
                <a:solidFill>
                  <a:schemeClr val="accent2">
                    <a:lumMod val="75000"/>
                  </a:schemeClr>
                </a:solidFill>
              </a:rPr>
              <a:t> </a:t>
            </a:r>
            <a:r>
              <a:rPr lang="pl-PL" sz="2000" dirty="0" err="1">
                <a:solidFill>
                  <a:schemeClr val="accent2">
                    <a:lumMod val="75000"/>
                  </a:schemeClr>
                </a:solidFill>
              </a:rPr>
              <a:t>response</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pl-PL" sz="2000" b="0" dirty="0">
                <a:solidFill>
                  <a:schemeClr val="accent2">
                    <a:lumMod val="75000"/>
                  </a:schemeClr>
                </a:solidFill>
              </a:rPr>
              <a:t>W fazie tej następuje szybkie przeniesienie ciężaru ciała na kończynę. Przyjęcie ciężaru ciała związane jest z amortyzacją tej siły poprzez spłaszczenie stopy. Faza ta trwa do momentu, kiedy kończyna przeciwna utraci kontakt z podłożem. Większość mięśni pracuje w sposób ekscentryczny, to znaczy generuje siłę przy jednoczesnym zwiększaniu długości. Ma to na celu częściowe wyhamowanie ruchu, utrzymanie ciężaru ciała na kończynie, ale też zapewnienie nieprzerwanego ruchu ciała w przód. </a:t>
            </a:r>
          </a:p>
          <a:p>
            <a:pPr algn="just"/>
            <a:endParaRPr lang="pl-PL" sz="2000" b="0" dirty="0">
              <a:solidFill>
                <a:schemeClr val="accent2">
                  <a:lumMod val="75000"/>
                </a:schemeClr>
              </a:solidFill>
            </a:endParaRPr>
          </a:p>
          <a:p>
            <a:pPr algn="just"/>
            <a:r>
              <a:rPr lang="pl-PL" sz="2000" b="0" dirty="0">
                <a:solidFill>
                  <a:schemeClr val="accent2">
                    <a:lumMod val="75000"/>
                  </a:schemeClr>
                </a:solidFill>
              </a:rPr>
              <a:t>Chód patologiczny w tej fazie może być związany z niewłaściwą, ekscentryczną pracą mięśni lub też niewłaściwą pracą stopy, która zamiast płynnego ruchu klapie szybko na podłoże.</a:t>
            </a:r>
          </a:p>
        </p:txBody>
      </p:sp>
    </p:spTree>
    <p:extLst>
      <p:ext uri="{BB962C8B-B14F-4D97-AF65-F5344CB8AC3E}">
        <p14:creationId xmlns:p14="http://schemas.microsoft.com/office/powerpoint/2010/main" val="1380848902"/>
      </p:ext>
    </p:extLst>
  </p:cSld>
  <p:clrMapOvr>
    <a:masterClrMapping/>
  </p:clrMapOvr>
  <p:transition advClick="0" advTm="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BD742077-95FD-46F0-9D7B-8F726ED3DF7D}"/>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WYSTĘPUJĄCE W POSZCZEGÓLNYCH FAZACH CHODU PATOLOGICZNEGO</a:t>
            </a:r>
            <a:endParaRPr lang="en-US" sz="2200" dirty="0">
              <a:solidFill>
                <a:schemeClr val="accent2">
                  <a:lumMod val="75000"/>
                </a:schemeClr>
              </a:solidFill>
            </a:endParaRPr>
          </a:p>
        </p:txBody>
      </p:sp>
      <p:sp>
        <p:nvSpPr>
          <p:cNvPr id="11" name="Prostokąt 10">
            <a:extLst>
              <a:ext uri="{FF2B5EF4-FFF2-40B4-BE49-F238E27FC236}">
                <a16:creationId xmlns:a16="http://schemas.microsoft.com/office/drawing/2014/main" id="{8F7340D1-77B2-4E55-A343-047BD5209230}"/>
              </a:ext>
            </a:extLst>
          </p:cNvPr>
          <p:cNvSpPr/>
          <p:nvPr/>
        </p:nvSpPr>
        <p:spPr>
          <a:xfrm>
            <a:off x="504030" y="1628800"/>
            <a:ext cx="8135938" cy="4401205"/>
          </a:xfrm>
          <a:prstGeom prst="rect">
            <a:avLst/>
          </a:prstGeom>
        </p:spPr>
        <p:txBody>
          <a:bodyPr wrap="square">
            <a:spAutoFit/>
          </a:bodyPr>
          <a:lstStyle/>
          <a:p>
            <a:pPr algn="ctr"/>
            <a:r>
              <a:rPr lang="pl-PL" sz="2000" dirty="0" err="1">
                <a:solidFill>
                  <a:schemeClr val="accent2">
                    <a:lumMod val="75000"/>
                  </a:schemeClr>
                </a:solidFill>
              </a:rPr>
              <a:t>Midstance</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pl-PL" sz="2000" b="0" dirty="0">
                <a:solidFill>
                  <a:schemeClr val="accent2">
                    <a:lumMod val="75000"/>
                  </a:schemeClr>
                </a:solidFill>
              </a:rPr>
              <a:t>Jest to pierwsza faza w fazie jednopodporowej chodu. Stopa całą swoją powierzchnią przylega do podłoża utrzymując ciężar całego ciała przemieszczającego się do przodu, a w tej fazie znajdującego się dokładnie nad nią. Istotnym elementem tej fazy jest utrzymanie liniowości kończyny. </a:t>
            </a:r>
          </a:p>
          <a:p>
            <a:pPr algn="just"/>
            <a:endParaRPr lang="pl-PL" sz="2000" b="0" dirty="0">
              <a:solidFill>
                <a:schemeClr val="accent2">
                  <a:lumMod val="75000"/>
                </a:schemeClr>
              </a:solidFill>
            </a:endParaRPr>
          </a:p>
          <a:p>
            <a:pPr algn="just"/>
            <a:r>
              <a:rPr lang="pl-PL" sz="2000" b="0" dirty="0">
                <a:solidFill>
                  <a:schemeClr val="accent2">
                    <a:lumMod val="75000"/>
                  </a:schemeClr>
                </a:solidFill>
              </a:rPr>
              <a:t>Najczęstszymi odchyleniami od normy, jakie można zauważyć w tej fazie to brak liniowości ułożenia kończyny, </a:t>
            </a:r>
            <a:r>
              <a:rPr lang="pl-PL" sz="2000" b="0" dirty="0" err="1">
                <a:solidFill>
                  <a:schemeClr val="accent2">
                    <a:lumMod val="75000"/>
                  </a:schemeClr>
                </a:solidFill>
              </a:rPr>
              <a:t>przeprost</a:t>
            </a:r>
            <a:r>
              <a:rPr lang="pl-PL" sz="2000" b="0" dirty="0">
                <a:solidFill>
                  <a:schemeClr val="accent2">
                    <a:lumMod val="75000"/>
                  </a:schemeClr>
                </a:solidFill>
              </a:rPr>
              <a:t> w stawie kolanowym lub opadająca miednica na stronę przeciwną (objaw </a:t>
            </a:r>
            <a:r>
              <a:rPr lang="pl-PL" sz="2000" b="0" dirty="0" err="1">
                <a:solidFill>
                  <a:schemeClr val="accent2">
                    <a:lumMod val="75000"/>
                  </a:schemeClr>
                </a:solidFill>
              </a:rPr>
              <a:t>Trendelenburga</a:t>
            </a:r>
            <a:r>
              <a:rPr lang="pl-PL" sz="2000" b="0" dirty="0">
                <a:solidFill>
                  <a:schemeClr val="accent2">
                    <a:lumMod val="75000"/>
                  </a:schemeClr>
                </a:solidFill>
              </a:rPr>
              <a:t>) świadczący o niewydolności mięśni pośladkowym kończyny będącej w podporze.</a:t>
            </a:r>
          </a:p>
          <a:p>
            <a:pPr algn="just"/>
            <a:endParaRPr lang="pl-PL" sz="2000" b="0" dirty="0">
              <a:solidFill>
                <a:schemeClr val="accent2">
                  <a:lumMod val="75000"/>
                </a:schemeClr>
              </a:solidFill>
            </a:endParaRPr>
          </a:p>
        </p:txBody>
      </p:sp>
    </p:spTree>
    <p:extLst>
      <p:ext uri="{BB962C8B-B14F-4D97-AF65-F5344CB8AC3E}">
        <p14:creationId xmlns:p14="http://schemas.microsoft.com/office/powerpoint/2010/main" val="2959966152"/>
      </p:ext>
    </p:extLst>
  </p:cSld>
  <p:clrMapOvr>
    <a:masterClrMapping/>
  </p:clrMapOvr>
  <p:transition advClick="0" advTm="3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BD742077-95FD-46F0-9D7B-8F726ED3DF7D}"/>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WYSTĘPUJĄCE W POSZCZEGÓLNYCH FAZACH CHODU PATOLOGICZNEGO</a:t>
            </a:r>
            <a:endParaRPr lang="en-US" sz="2200" dirty="0">
              <a:solidFill>
                <a:schemeClr val="accent2">
                  <a:lumMod val="75000"/>
                </a:schemeClr>
              </a:solidFill>
            </a:endParaRPr>
          </a:p>
        </p:txBody>
      </p:sp>
      <p:sp>
        <p:nvSpPr>
          <p:cNvPr id="11" name="Prostokąt 10">
            <a:extLst>
              <a:ext uri="{FF2B5EF4-FFF2-40B4-BE49-F238E27FC236}">
                <a16:creationId xmlns:a16="http://schemas.microsoft.com/office/drawing/2014/main" id="{8F7340D1-77B2-4E55-A343-047BD5209230}"/>
              </a:ext>
            </a:extLst>
          </p:cNvPr>
          <p:cNvSpPr/>
          <p:nvPr/>
        </p:nvSpPr>
        <p:spPr>
          <a:xfrm>
            <a:off x="504030" y="1915085"/>
            <a:ext cx="8135938" cy="3170099"/>
          </a:xfrm>
          <a:prstGeom prst="rect">
            <a:avLst/>
          </a:prstGeom>
        </p:spPr>
        <p:txBody>
          <a:bodyPr wrap="square">
            <a:spAutoFit/>
          </a:bodyPr>
          <a:lstStyle/>
          <a:p>
            <a:pPr algn="ctr"/>
            <a:r>
              <a:rPr lang="pl-PL" sz="2000" dirty="0">
                <a:solidFill>
                  <a:schemeClr val="accent2">
                    <a:lumMod val="75000"/>
                  </a:schemeClr>
                </a:solidFill>
              </a:rPr>
              <a:t>Terminal stance</a:t>
            </a:r>
          </a:p>
          <a:p>
            <a:pPr algn="just"/>
            <a:endParaRPr lang="pl-PL" sz="2000" b="0" dirty="0">
              <a:solidFill>
                <a:schemeClr val="accent2">
                  <a:lumMod val="75000"/>
                </a:schemeClr>
              </a:solidFill>
            </a:endParaRPr>
          </a:p>
          <a:p>
            <a:pPr algn="just"/>
            <a:r>
              <a:rPr lang="pl-PL" sz="2000" b="0" dirty="0">
                <a:solidFill>
                  <a:schemeClr val="accent2">
                    <a:lumMod val="75000"/>
                  </a:schemeClr>
                </a:solidFill>
              </a:rPr>
              <a:t>Następuje dalsze przemieszczanie ciała do przodu ponad kończyną dolną. Ciężar ciała zaczyna być utrzymywany przez </a:t>
            </a:r>
            <a:r>
              <a:rPr lang="pl-PL" sz="2000" b="0" dirty="0" err="1">
                <a:solidFill>
                  <a:schemeClr val="accent2">
                    <a:lumMod val="75000"/>
                  </a:schemeClr>
                </a:solidFill>
              </a:rPr>
              <a:t>przodostopie</a:t>
            </a:r>
            <a:r>
              <a:rPr lang="pl-PL" sz="2000" b="0" dirty="0">
                <a:solidFill>
                  <a:schemeClr val="accent2">
                    <a:lumMod val="75000"/>
                  </a:schemeClr>
                </a:solidFill>
              </a:rPr>
              <a:t>. Zadaniem tej fazy jest wyprowadzenie środka ciężkości ciała poza płaszczyznę podporu. Faza ta kończy się wraz z postawieniem przeciwnej kończyny na podłożu. Do prawidłowego wykonania tej fazy niezbędne są właściwe ruchomości w stawach biodrowym i </a:t>
            </a:r>
            <a:r>
              <a:rPr lang="pl-PL" sz="2000" b="0" dirty="0" err="1">
                <a:solidFill>
                  <a:schemeClr val="accent2">
                    <a:lumMod val="75000"/>
                  </a:schemeClr>
                </a:solidFill>
              </a:rPr>
              <a:t>śródstopno</a:t>
            </a:r>
            <a:r>
              <a:rPr lang="pl-PL" sz="2000" b="0" dirty="0">
                <a:solidFill>
                  <a:schemeClr val="accent2">
                    <a:lumMod val="75000"/>
                  </a:schemeClr>
                </a:solidFill>
              </a:rPr>
              <a:t>-paliczkowym. Z brakiem odpowiedniej ruchomości w tych stawach wiążą się odchylenia od normy w tej fazie chodu. </a:t>
            </a:r>
          </a:p>
        </p:txBody>
      </p:sp>
    </p:spTree>
    <p:extLst>
      <p:ext uri="{BB962C8B-B14F-4D97-AF65-F5344CB8AC3E}">
        <p14:creationId xmlns:p14="http://schemas.microsoft.com/office/powerpoint/2010/main" val="1974833829"/>
      </p:ext>
    </p:extLst>
  </p:cSld>
  <p:clrMapOvr>
    <a:masterClrMapping/>
  </p:clrMapOvr>
  <p:transition advClick="0" advTm="3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BD742077-95FD-46F0-9D7B-8F726ED3DF7D}"/>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WYSTĘPUJĄCE W POSZCZEGÓLNYCH FAZACH CHODU PATOLOGICZNEGO</a:t>
            </a:r>
            <a:endParaRPr lang="en-US" sz="2200" dirty="0">
              <a:solidFill>
                <a:schemeClr val="accent2">
                  <a:lumMod val="75000"/>
                </a:schemeClr>
              </a:solidFill>
            </a:endParaRPr>
          </a:p>
        </p:txBody>
      </p:sp>
      <p:sp>
        <p:nvSpPr>
          <p:cNvPr id="11" name="Prostokąt 10">
            <a:extLst>
              <a:ext uri="{FF2B5EF4-FFF2-40B4-BE49-F238E27FC236}">
                <a16:creationId xmlns:a16="http://schemas.microsoft.com/office/drawing/2014/main" id="{8F7340D1-77B2-4E55-A343-047BD5209230}"/>
              </a:ext>
            </a:extLst>
          </p:cNvPr>
          <p:cNvSpPr/>
          <p:nvPr/>
        </p:nvSpPr>
        <p:spPr>
          <a:xfrm>
            <a:off x="504030" y="1915085"/>
            <a:ext cx="8135938" cy="3170099"/>
          </a:xfrm>
          <a:prstGeom prst="rect">
            <a:avLst/>
          </a:prstGeom>
        </p:spPr>
        <p:txBody>
          <a:bodyPr wrap="square">
            <a:spAutoFit/>
          </a:bodyPr>
          <a:lstStyle/>
          <a:p>
            <a:pPr algn="ctr"/>
            <a:r>
              <a:rPr lang="pl-PL" sz="2000" dirty="0" err="1">
                <a:solidFill>
                  <a:schemeClr val="accent2">
                    <a:lumMod val="75000"/>
                  </a:schemeClr>
                </a:solidFill>
              </a:rPr>
              <a:t>Preswing</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pl-PL" sz="2000" b="0" dirty="0">
                <a:solidFill>
                  <a:schemeClr val="accent2">
                    <a:lumMod val="75000"/>
                  </a:schemeClr>
                </a:solidFill>
              </a:rPr>
              <a:t>Jest to faza kończąca podpór analizowanej kończyny. Następuje szybkie odciążenie tej kończyny poprzez przeniesienie ciężaru ciała na kończynę przeciwną. Stanowi to przygotowanie do fazy wymachowej, stanowiąc równocześnie drugi okres fazy dwupodporowej. </a:t>
            </a:r>
          </a:p>
          <a:p>
            <a:pPr algn="just"/>
            <a:endParaRPr lang="pl-PL" sz="2000" b="0" dirty="0">
              <a:solidFill>
                <a:schemeClr val="accent2">
                  <a:lumMod val="75000"/>
                </a:schemeClr>
              </a:solidFill>
            </a:endParaRPr>
          </a:p>
          <a:p>
            <a:pPr algn="just"/>
            <a:r>
              <a:rPr lang="pl-PL" sz="2000" b="0" dirty="0">
                <a:solidFill>
                  <a:schemeClr val="accent2">
                    <a:lumMod val="75000"/>
                  </a:schemeClr>
                </a:solidFill>
              </a:rPr>
              <a:t>Najczęstszym problemem jest niewłaściwe, niepełne przeniesienie ciężaru ciała na kończynę przeciwną. </a:t>
            </a:r>
          </a:p>
        </p:txBody>
      </p:sp>
    </p:spTree>
    <p:extLst>
      <p:ext uri="{BB962C8B-B14F-4D97-AF65-F5344CB8AC3E}">
        <p14:creationId xmlns:p14="http://schemas.microsoft.com/office/powerpoint/2010/main" val="4052792797"/>
      </p:ext>
    </p:extLst>
  </p:cSld>
  <p:clrMapOvr>
    <a:masterClrMapping/>
  </p:clrMapOvr>
  <p:transition advClick="0" advTm="3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BD742077-95FD-46F0-9D7B-8F726ED3DF7D}"/>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WYSTĘPUJĄCE W POSZCZEGÓLNYCH FAZACH CHODU PATOLOGICZNEGO</a:t>
            </a:r>
            <a:endParaRPr lang="en-US" sz="2200" dirty="0">
              <a:solidFill>
                <a:schemeClr val="accent2">
                  <a:lumMod val="75000"/>
                </a:schemeClr>
              </a:solidFill>
            </a:endParaRPr>
          </a:p>
        </p:txBody>
      </p:sp>
      <p:sp>
        <p:nvSpPr>
          <p:cNvPr id="11" name="Prostokąt 10">
            <a:extLst>
              <a:ext uri="{FF2B5EF4-FFF2-40B4-BE49-F238E27FC236}">
                <a16:creationId xmlns:a16="http://schemas.microsoft.com/office/drawing/2014/main" id="{8F7340D1-77B2-4E55-A343-047BD5209230}"/>
              </a:ext>
            </a:extLst>
          </p:cNvPr>
          <p:cNvSpPr/>
          <p:nvPr/>
        </p:nvSpPr>
        <p:spPr>
          <a:xfrm>
            <a:off x="504030" y="1915085"/>
            <a:ext cx="8135938" cy="2862322"/>
          </a:xfrm>
          <a:prstGeom prst="rect">
            <a:avLst/>
          </a:prstGeom>
        </p:spPr>
        <p:txBody>
          <a:bodyPr wrap="square">
            <a:spAutoFit/>
          </a:bodyPr>
          <a:lstStyle/>
          <a:p>
            <a:pPr algn="ctr"/>
            <a:r>
              <a:rPr lang="pl-PL" sz="2000" dirty="0" err="1">
                <a:solidFill>
                  <a:schemeClr val="accent2">
                    <a:lumMod val="75000"/>
                  </a:schemeClr>
                </a:solidFill>
              </a:rPr>
              <a:t>Initial</a:t>
            </a:r>
            <a:r>
              <a:rPr lang="pl-PL" sz="2000" dirty="0">
                <a:solidFill>
                  <a:schemeClr val="accent2">
                    <a:lumMod val="75000"/>
                  </a:schemeClr>
                </a:solidFill>
              </a:rPr>
              <a:t> swing</a:t>
            </a:r>
          </a:p>
          <a:p>
            <a:pPr algn="just"/>
            <a:endParaRPr lang="pl-PL" sz="2000" b="0" dirty="0">
              <a:solidFill>
                <a:schemeClr val="accent2">
                  <a:lumMod val="75000"/>
                </a:schemeClr>
              </a:solidFill>
            </a:endParaRPr>
          </a:p>
          <a:p>
            <a:pPr algn="just"/>
            <a:r>
              <a:rPr lang="pl-PL" sz="2000" b="0" dirty="0">
                <a:solidFill>
                  <a:schemeClr val="accent2">
                    <a:lumMod val="75000"/>
                  </a:schemeClr>
                </a:solidFill>
              </a:rPr>
              <a:t>Jest to pierwsza faza fazy wymachowej. Stopa zostaje uniesiona ponad podłożę, a udo rozpoczyna ruch do przodu. </a:t>
            </a:r>
          </a:p>
          <a:p>
            <a:pPr algn="just"/>
            <a:endParaRPr lang="pl-PL" sz="2000" b="0" dirty="0">
              <a:solidFill>
                <a:schemeClr val="accent2">
                  <a:lumMod val="75000"/>
                </a:schemeClr>
              </a:solidFill>
            </a:endParaRPr>
          </a:p>
          <a:p>
            <a:pPr algn="just"/>
            <a:r>
              <a:rPr lang="pl-PL" sz="2000" b="0" dirty="0">
                <a:solidFill>
                  <a:schemeClr val="accent2">
                    <a:lumMod val="75000"/>
                  </a:schemeClr>
                </a:solidFill>
              </a:rPr>
              <a:t>Najczęstszymi problemami zauważalnymi w tej fazie to niedostateczne skrócenie czynnościowe kończyny lub brak czynnego zgięcia grzbietowego stopy. Może to skutkować chodem typu brodzący, koszący, bociani.</a:t>
            </a:r>
          </a:p>
        </p:txBody>
      </p:sp>
    </p:spTree>
    <p:extLst>
      <p:ext uri="{BB962C8B-B14F-4D97-AF65-F5344CB8AC3E}">
        <p14:creationId xmlns:p14="http://schemas.microsoft.com/office/powerpoint/2010/main" val="3002881718"/>
      </p:ext>
    </p:extLst>
  </p:cSld>
  <p:clrMapOvr>
    <a:masterClrMapping/>
  </p:clrMapOvr>
  <p:transition advClick="0" advTm="3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BD742077-95FD-46F0-9D7B-8F726ED3DF7D}"/>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WYSTĘPUJĄCE W POSZCZEGÓLNYCH FAZACH CHODU PATOLOGICZNEGO</a:t>
            </a:r>
            <a:endParaRPr lang="en-US" sz="2200" dirty="0">
              <a:solidFill>
                <a:schemeClr val="accent2">
                  <a:lumMod val="75000"/>
                </a:schemeClr>
              </a:solidFill>
            </a:endParaRPr>
          </a:p>
        </p:txBody>
      </p:sp>
      <p:sp>
        <p:nvSpPr>
          <p:cNvPr id="11" name="Prostokąt 10">
            <a:extLst>
              <a:ext uri="{FF2B5EF4-FFF2-40B4-BE49-F238E27FC236}">
                <a16:creationId xmlns:a16="http://schemas.microsoft.com/office/drawing/2014/main" id="{8F7340D1-77B2-4E55-A343-047BD5209230}"/>
              </a:ext>
            </a:extLst>
          </p:cNvPr>
          <p:cNvSpPr/>
          <p:nvPr/>
        </p:nvSpPr>
        <p:spPr>
          <a:xfrm>
            <a:off x="504030" y="1915085"/>
            <a:ext cx="8135938" cy="2862322"/>
          </a:xfrm>
          <a:prstGeom prst="rect">
            <a:avLst/>
          </a:prstGeom>
        </p:spPr>
        <p:txBody>
          <a:bodyPr wrap="square">
            <a:spAutoFit/>
          </a:bodyPr>
          <a:lstStyle/>
          <a:p>
            <a:pPr algn="ctr"/>
            <a:r>
              <a:rPr lang="pl-PL" sz="2000" dirty="0" err="1">
                <a:solidFill>
                  <a:schemeClr val="accent2">
                    <a:lumMod val="75000"/>
                  </a:schemeClr>
                </a:solidFill>
              </a:rPr>
              <a:t>Midswing</a:t>
            </a:r>
            <a:endParaRPr lang="pl-PL" sz="2000" dirty="0">
              <a:solidFill>
                <a:schemeClr val="accent2">
                  <a:lumMod val="75000"/>
                </a:schemeClr>
              </a:solidFill>
            </a:endParaRPr>
          </a:p>
          <a:p>
            <a:pPr algn="just"/>
            <a:endParaRPr lang="pl-PL" sz="2000" b="0" dirty="0">
              <a:solidFill>
                <a:schemeClr val="accent2">
                  <a:lumMod val="75000"/>
                </a:schemeClr>
              </a:solidFill>
            </a:endParaRPr>
          </a:p>
          <a:p>
            <a:pPr algn="just"/>
            <a:r>
              <a:rPr lang="pl-PL" sz="2000" b="0" dirty="0">
                <a:solidFill>
                  <a:schemeClr val="accent2">
                    <a:lumMod val="75000"/>
                  </a:schemeClr>
                </a:solidFill>
              </a:rPr>
              <a:t>W fazie tej udo kontynuuje ruch do przodu. Następuje również początek ruchu prostowania w stawie kolanowym. Stopa utrzymywana jest w pozycji neutralnej. </a:t>
            </a:r>
          </a:p>
          <a:p>
            <a:pPr algn="just"/>
            <a:endParaRPr lang="pl-PL" sz="2000" b="0" dirty="0">
              <a:solidFill>
                <a:schemeClr val="accent2">
                  <a:lumMod val="75000"/>
                </a:schemeClr>
              </a:solidFill>
            </a:endParaRPr>
          </a:p>
          <a:p>
            <a:pPr algn="just"/>
            <a:r>
              <a:rPr lang="pl-PL" sz="2000" b="0" dirty="0">
                <a:solidFill>
                  <a:schemeClr val="accent2">
                    <a:lumMod val="75000"/>
                  </a:schemeClr>
                </a:solidFill>
              </a:rPr>
              <a:t>Problemy pojawiające się w tej fazie są takie same jak w fazie </a:t>
            </a:r>
            <a:r>
              <a:rPr lang="pl-PL" sz="2000" b="0" dirty="0" err="1">
                <a:solidFill>
                  <a:schemeClr val="accent2">
                    <a:lumMod val="75000"/>
                  </a:schemeClr>
                </a:solidFill>
              </a:rPr>
              <a:t>Initial</a:t>
            </a:r>
            <a:r>
              <a:rPr lang="pl-PL" sz="2000" b="0" dirty="0">
                <a:solidFill>
                  <a:schemeClr val="accent2">
                    <a:lumMod val="75000"/>
                  </a:schemeClr>
                </a:solidFill>
              </a:rPr>
              <a:t> swing: niedostateczne skrócenie czynnościowe kończyny lub brak czynnego zgięcia grzbietowego stopy.</a:t>
            </a:r>
          </a:p>
        </p:txBody>
      </p:sp>
    </p:spTree>
    <p:extLst>
      <p:ext uri="{BB962C8B-B14F-4D97-AF65-F5344CB8AC3E}">
        <p14:creationId xmlns:p14="http://schemas.microsoft.com/office/powerpoint/2010/main" val="1470407735"/>
      </p:ext>
    </p:extLst>
  </p:cSld>
  <p:clrMapOvr>
    <a:masterClrMapping/>
  </p:clrMapOvr>
  <p:transition advClick="0" advTm="3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BD742077-95FD-46F0-9D7B-8F726ED3DF7D}"/>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WYSTĘPUJĄCE W POSZCZEGÓLNYCH FAZACH CHODU PATOLOGICZNEGO</a:t>
            </a:r>
            <a:endParaRPr lang="en-US" sz="2200" dirty="0">
              <a:solidFill>
                <a:schemeClr val="accent2">
                  <a:lumMod val="75000"/>
                </a:schemeClr>
              </a:solidFill>
            </a:endParaRPr>
          </a:p>
        </p:txBody>
      </p:sp>
      <p:sp>
        <p:nvSpPr>
          <p:cNvPr id="11" name="Prostokąt 10">
            <a:extLst>
              <a:ext uri="{FF2B5EF4-FFF2-40B4-BE49-F238E27FC236}">
                <a16:creationId xmlns:a16="http://schemas.microsoft.com/office/drawing/2014/main" id="{8F7340D1-77B2-4E55-A343-047BD5209230}"/>
              </a:ext>
            </a:extLst>
          </p:cNvPr>
          <p:cNvSpPr/>
          <p:nvPr/>
        </p:nvSpPr>
        <p:spPr>
          <a:xfrm>
            <a:off x="504030" y="1915085"/>
            <a:ext cx="8135938" cy="4093428"/>
          </a:xfrm>
          <a:prstGeom prst="rect">
            <a:avLst/>
          </a:prstGeom>
        </p:spPr>
        <p:txBody>
          <a:bodyPr wrap="square">
            <a:spAutoFit/>
          </a:bodyPr>
          <a:lstStyle/>
          <a:p>
            <a:pPr algn="ctr"/>
            <a:r>
              <a:rPr lang="pl-PL" sz="2000" dirty="0">
                <a:solidFill>
                  <a:schemeClr val="accent2">
                    <a:lumMod val="75000"/>
                  </a:schemeClr>
                </a:solidFill>
              </a:rPr>
              <a:t>Terminal swing</a:t>
            </a:r>
          </a:p>
          <a:p>
            <a:pPr algn="just"/>
            <a:endParaRPr lang="pl-PL" sz="2000" b="0" dirty="0">
              <a:solidFill>
                <a:schemeClr val="accent2">
                  <a:lumMod val="75000"/>
                </a:schemeClr>
              </a:solidFill>
            </a:endParaRPr>
          </a:p>
          <a:p>
            <a:pPr algn="just"/>
            <a:r>
              <a:rPr lang="pl-PL" sz="2000" b="0" dirty="0">
                <a:solidFill>
                  <a:schemeClr val="accent2">
                    <a:lumMod val="75000"/>
                  </a:schemeClr>
                </a:solidFill>
              </a:rPr>
              <a:t>Zaczyna się z chwilą przekroczenia przez piszczel linii pionowej. Praca kończyny ma na celu wyhamowanie pędu podudzia i przygotowanie kończyny do kolejnego kontaktu z podłożem. Następuje wyprost kończyny w stawie kolanowym. Mięśnie, podczas ruchu hamowania, pracują w sposób ekscentryczny. </a:t>
            </a:r>
          </a:p>
          <a:p>
            <a:pPr algn="just"/>
            <a:endParaRPr lang="pl-PL" sz="2000" b="0" dirty="0">
              <a:solidFill>
                <a:schemeClr val="accent2">
                  <a:lumMod val="75000"/>
                </a:schemeClr>
              </a:solidFill>
            </a:endParaRPr>
          </a:p>
          <a:p>
            <a:pPr algn="just"/>
            <a:r>
              <a:rPr lang="pl-PL" sz="2000" b="0" dirty="0">
                <a:solidFill>
                  <a:schemeClr val="accent2">
                    <a:lumMod val="75000"/>
                  </a:schemeClr>
                </a:solidFill>
              </a:rPr>
              <a:t>Najczęstszym problemem pojawiającym się w tej fazie jest niewłaściwa, ekscentryczna praca mięśni. Skutkuje to brakiem kontroli nad ruchem wyprostu w stawie kolanowym (niewłaściwe hamowanie tego ruchu), co z kolei sprawia, że podudzie jest wyrzucane ze zbyt dużą prędkością do przodu.</a:t>
            </a:r>
          </a:p>
        </p:txBody>
      </p:sp>
    </p:spTree>
    <p:extLst>
      <p:ext uri="{BB962C8B-B14F-4D97-AF65-F5344CB8AC3E}">
        <p14:creationId xmlns:p14="http://schemas.microsoft.com/office/powerpoint/2010/main" val="2832596110"/>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FIZJOLOGICZNE PRZESADY W CHODZIE NORMALNYM</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2459504"/>
            <a:ext cx="8135938" cy="1938992"/>
          </a:xfrm>
          <a:prstGeom prst="rect">
            <a:avLst/>
          </a:prstGeom>
        </p:spPr>
        <p:txBody>
          <a:bodyPr wrap="square">
            <a:spAutoFit/>
          </a:bodyPr>
          <a:lstStyle/>
          <a:p>
            <a:pPr algn="ctr"/>
            <a:r>
              <a:rPr lang="pl-PL" sz="2000" dirty="0">
                <a:solidFill>
                  <a:schemeClr val="accent2">
                    <a:lumMod val="75000"/>
                  </a:schemeClr>
                </a:solidFill>
              </a:rPr>
              <a:t>Chód kołyszący</a:t>
            </a:r>
          </a:p>
          <a:p>
            <a:endParaRPr lang="pl-PL" sz="2000" b="0" dirty="0">
              <a:solidFill>
                <a:srgbClr val="FF0000"/>
              </a:solidFill>
            </a:endParaRPr>
          </a:p>
          <a:p>
            <a:r>
              <a:rPr lang="pl-PL" sz="2000" b="0" dirty="0">
                <a:solidFill>
                  <a:srgbClr val="FF0000"/>
                </a:solidFill>
              </a:rPr>
              <a:t> </a:t>
            </a:r>
            <a:r>
              <a:rPr lang="pl-PL" sz="2000" b="0" dirty="0">
                <a:solidFill>
                  <a:schemeClr val="accent2">
                    <a:lumMod val="75000"/>
                  </a:schemeClr>
                </a:solidFill>
              </a:rPr>
              <a:t>Zwykle występuje u kobiet, charakteryzuje się zwiększonym ruchem unoszenia i obniżania miednicy w płaszczyźnie czołowej, jak również przechylaniem miednicy po stronie wykroku z równoczesnym większym obniżeniem barku po stronie podporu.</a:t>
            </a:r>
          </a:p>
        </p:txBody>
      </p:sp>
    </p:spTree>
    <p:extLst>
      <p:ext uri="{BB962C8B-B14F-4D97-AF65-F5344CB8AC3E}">
        <p14:creationId xmlns:p14="http://schemas.microsoft.com/office/powerpoint/2010/main" val="1709711859"/>
      </p:ext>
    </p:extLst>
  </p:cSld>
  <p:clrMapOvr>
    <a:masterClrMapping/>
  </p:clrMapOvr>
  <p:transition advClick="0" advTm="3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WYBRANE ZMIANY W WIELKOŚCIACH KINEMATYCZNYCH WYSTĘPUJĄCE W CHODZIE PATOLOGICZNYM</a:t>
            </a:r>
            <a:endParaRPr lang="en-US" sz="2200" dirty="0">
              <a:solidFill>
                <a:schemeClr val="accent2">
                  <a:lumMod val="75000"/>
                </a:schemeClr>
              </a:solidFill>
            </a:endParaRPr>
          </a:p>
        </p:txBody>
      </p:sp>
    </p:spTree>
    <p:extLst>
      <p:ext uri="{BB962C8B-B14F-4D97-AF65-F5344CB8AC3E}">
        <p14:creationId xmlns:p14="http://schemas.microsoft.com/office/powerpoint/2010/main" val="286122622"/>
      </p:ext>
    </p:extLst>
  </p:cSld>
  <p:clrMapOvr>
    <a:masterClrMapping/>
  </p:clrMapOvr>
  <p:transition advClick="0" advTm="3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401205"/>
          </a:xfrm>
          <a:prstGeom prst="rect">
            <a:avLst/>
          </a:prstGeom>
        </p:spPr>
        <p:txBody>
          <a:bodyPr wrap="square">
            <a:spAutoFit/>
          </a:bodyPr>
          <a:lstStyle/>
          <a:p>
            <a:pPr algn="ctr"/>
            <a:r>
              <a:rPr lang="pl-PL" sz="2000" dirty="0">
                <a:solidFill>
                  <a:schemeClr val="accent2">
                    <a:lumMod val="75000"/>
                  </a:schemeClr>
                </a:solidFill>
              </a:rPr>
              <a:t>Wielkości czasowo przestrzenne</a:t>
            </a:r>
          </a:p>
          <a:p>
            <a:pPr algn="just"/>
            <a:endParaRPr lang="pl-PL" sz="2000" b="0" dirty="0">
              <a:solidFill>
                <a:schemeClr val="accent2">
                  <a:lumMod val="75000"/>
                </a:schemeClr>
              </a:solidFill>
            </a:endParaRPr>
          </a:p>
          <a:p>
            <a:pPr algn="just"/>
            <a:r>
              <a:rPr lang="pl-PL" sz="2000" b="0" dirty="0">
                <a:solidFill>
                  <a:schemeClr val="accent2">
                    <a:lumMod val="75000"/>
                  </a:schemeClr>
                </a:solidFill>
              </a:rPr>
              <a:t>Chód patologiczny wiąże się najczęściej ze zmianami wartości wielkości czasowo-przestrzennych. Zwykle skrócona zostaje długość kroku. Zmianie ulega również częstotliwość stawianych kroków. Obie te zmiany wpływają w efekcie na prędkość chodu, która zwykle ulega obniżeniu.</a:t>
            </a:r>
          </a:p>
          <a:p>
            <a:pPr algn="just"/>
            <a:endParaRPr lang="pl-PL" sz="2000" b="0" dirty="0">
              <a:solidFill>
                <a:schemeClr val="accent2">
                  <a:lumMod val="75000"/>
                </a:schemeClr>
              </a:solidFill>
            </a:endParaRPr>
          </a:p>
          <a:p>
            <a:pPr algn="just"/>
            <a:r>
              <a:rPr lang="pl-PL" sz="2000" b="0" dirty="0">
                <a:solidFill>
                  <a:schemeClr val="accent2">
                    <a:lumMod val="75000"/>
                  </a:schemeClr>
                </a:solidFill>
              </a:rPr>
              <a:t>Stwierdzenie zmian wartości wielkości czasowo-przestrzennych chodu dokonuje się zwykle porównując ją do wartości średnich. Dla chodu normalnego prędkość chodu osób zdrowych waha się pomiędzy 4 – 6 km/h. Częstotliwość stawiania kroków przy takiej prędkości zawiera się zwykle w przedziale 90 – 120 kroków na minutę, natomiast długość stawianych kroków 70 – 82 cm</a:t>
            </a: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 WIELKOŚCIACH KINEMATYCZNYCH WYSTĘPUJĄCE W CHODZIE PATOLOGICZNYM</a:t>
            </a:r>
            <a:endParaRPr lang="en-US" sz="2200" dirty="0">
              <a:solidFill>
                <a:schemeClr val="accent2">
                  <a:lumMod val="75000"/>
                </a:schemeClr>
              </a:solidFill>
            </a:endParaRPr>
          </a:p>
        </p:txBody>
      </p:sp>
    </p:spTree>
    <p:extLst>
      <p:ext uri="{BB962C8B-B14F-4D97-AF65-F5344CB8AC3E}">
        <p14:creationId xmlns:p14="http://schemas.microsoft.com/office/powerpoint/2010/main" val="4208147984"/>
      </p:ext>
    </p:extLst>
  </p:cSld>
  <p:clrMapOvr>
    <a:masterClrMapping/>
  </p:clrMapOvr>
  <p:transition advClick="0" advTm="3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1631216"/>
          </a:xfrm>
          <a:prstGeom prst="rect">
            <a:avLst/>
          </a:prstGeom>
        </p:spPr>
        <p:txBody>
          <a:bodyPr wrap="square">
            <a:spAutoFit/>
          </a:bodyPr>
          <a:lstStyle/>
          <a:p>
            <a:pPr algn="ctr"/>
            <a:r>
              <a:rPr lang="pl-PL" sz="2000" dirty="0">
                <a:solidFill>
                  <a:schemeClr val="accent2">
                    <a:lumMod val="75000"/>
                  </a:schemeClr>
                </a:solidFill>
              </a:rPr>
              <a:t>Wielkości czasowo przestrzenne</a:t>
            </a:r>
          </a:p>
          <a:p>
            <a:pPr algn="just"/>
            <a:endParaRPr lang="pl-PL" sz="2000" b="0" dirty="0">
              <a:solidFill>
                <a:schemeClr val="accent2">
                  <a:lumMod val="75000"/>
                </a:schemeClr>
              </a:solidFill>
            </a:endParaRPr>
          </a:p>
          <a:p>
            <a:pPr algn="just"/>
            <a:r>
              <a:rPr lang="pl-PL" sz="2000" b="0" dirty="0">
                <a:solidFill>
                  <a:schemeClr val="accent2">
                    <a:lumMod val="75000"/>
                  </a:schemeClr>
                </a:solidFill>
              </a:rPr>
              <a:t>Analizę zmiany prędkości chodu warto wzbogacić również o odniesienie zmierzonej wartości do wartości teoretycznej otrzymanej ze wzoru na prędkość komfortu. </a:t>
            </a: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 WIELKOŚCIACH KINEMATYCZNYCH WYSTĘPUJĄCE W CHODZIE PATOLOGICZNYM</a:t>
            </a:r>
            <a:endParaRPr lang="en-US" sz="2200" dirty="0">
              <a:solidFill>
                <a:schemeClr val="accent2">
                  <a:lumMod val="75000"/>
                </a:schemeClr>
              </a:solidFill>
            </a:endParaRPr>
          </a:p>
        </p:txBody>
      </p:sp>
      <p:sp>
        <p:nvSpPr>
          <p:cNvPr id="10" name="Prostokąt 9">
            <a:extLst>
              <a:ext uri="{FF2B5EF4-FFF2-40B4-BE49-F238E27FC236}">
                <a16:creationId xmlns:a16="http://schemas.microsoft.com/office/drawing/2014/main" id="{8808475A-4EC0-4C47-A02F-A97D919D29FD}"/>
              </a:ext>
            </a:extLst>
          </p:cNvPr>
          <p:cNvSpPr/>
          <p:nvPr/>
        </p:nvSpPr>
        <p:spPr>
          <a:xfrm>
            <a:off x="656430" y="4005064"/>
            <a:ext cx="8135938" cy="1938992"/>
          </a:xfrm>
          <a:prstGeom prst="rect">
            <a:avLst/>
          </a:prstGeom>
        </p:spPr>
        <p:txBody>
          <a:bodyPr wrap="square">
            <a:spAutoFit/>
          </a:bodyPr>
          <a:lstStyle/>
          <a:p>
            <a:r>
              <a:rPr lang="pl-PL" sz="2000" b="0" dirty="0">
                <a:solidFill>
                  <a:schemeClr val="accent2">
                    <a:lumMod val="75000"/>
                  </a:schemeClr>
                </a:solidFill>
              </a:rPr>
              <a:t>gdzie:</a:t>
            </a:r>
          </a:p>
          <a:p>
            <a:r>
              <a:rPr lang="pl-PL" sz="2000" b="0" dirty="0">
                <a:solidFill>
                  <a:schemeClr val="accent2">
                    <a:lumMod val="75000"/>
                  </a:schemeClr>
                </a:solidFill>
              </a:rPr>
              <a:t>g – stała grawitacji (9,81 m/s2)</a:t>
            </a:r>
          </a:p>
          <a:p>
            <a:r>
              <a:rPr lang="pl-PL" sz="2000" b="0" dirty="0">
                <a:solidFill>
                  <a:schemeClr val="accent2">
                    <a:lumMod val="75000"/>
                  </a:schemeClr>
                </a:solidFill>
              </a:rPr>
              <a:t>l – długość kończyny,</a:t>
            </a:r>
          </a:p>
          <a:p>
            <a:r>
              <a:rPr lang="pl-PL" sz="2000" b="0" dirty="0">
                <a:solidFill>
                  <a:schemeClr val="accent2">
                    <a:lumMod val="75000"/>
                  </a:schemeClr>
                </a:solidFill>
              </a:rPr>
              <a:t>a – współczynnik proporcjonalności.</a:t>
            </a:r>
          </a:p>
          <a:p>
            <a:r>
              <a:rPr lang="pl-PL" sz="2000" b="0" dirty="0">
                <a:solidFill>
                  <a:schemeClr val="accent2">
                    <a:lumMod val="75000"/>
                  </a:schemeClr>
                </a:solidFill>
              </a:rPr>
              <a:t>Współczynnik a, zgodnie z doniesieniami literaturowymi wynosi 0,4 lub 0,42.</a:t>
            </a:r>
          </a:p>
        </p:txBody>
      </p:sp>
      <mc:AlternateContent xmlns:mc="http://schemas.openxmlformats.org/markup-compatibility/2006" xmlns:a14="http://schemas.microsoft.com/office/drawing/2010/main">
        <mc:Choice Requires="a14">
          <p:sp>
            <p:nvSpPr>
              <p:cNvPr id="2" name="Prostokąt 1">
                <a:extLst>
                  <a:ext uri="{FF2B5EF4-FFF2-40B4-BE49-F238E27FC236}">
                    <a16:creationId xmlns:a16="http://schemas.microsoft.com/office/drawing/2014/main" id="{5847B9B9-50C9-4FC3-B319-531E18168A65}"/>
                  </a:ext>
                </a:extLst>
              </p:cNvPr>
              <p:cNvSpPr/>
              <p:nvPr/>
            </p:nvSpPr>
            <p:spPr>
              <a:xfrm>
                <a:off x="3475065" y="3172401"/>
                <a:ext cx="1976880" cy="6887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3200" i="1" smtClean="0">
                              <a:solidFill>
                                <a:schemeClr val="tx1"/>
                              </a:solidFill>
                              <a:latin typeface="Cambria Math" panose="02040503050406030204" pitchFamily="18" charset="0"/>
                            </a:rPr>
                          </m:ctrlPr>
                        </m:sSubPr>
                        <m:e>
                          <m:r>
                            <a:rPr lang="pl-PL" sz="3200" i="1">
                              <a:solidFill>
                                <a:schemeClr val="tx1"/>
                              </a:solidFill>
                              <a:latin typeface="Cambria Math" panose="02040503050406030204" pitchFamily="18" charset="0"/>
                            </a:rPr>
                            <m:t>𝑉</m:t>
                          </m:r>
                        </m:e>
                        <m:sub>
                          <m:r>
                            <a:rPr lang="pl-PL" sz="3200" i="1">
                              <a:solidFill>
                                <a:schemeClr val="tx1"/>
                              </a:solidFill>
                              <a:latin typeface="Cambria Math" panose="02040503050406030204" pitchFamily="18" charset="0"/>
                            </a:rPr>
                            <m:t>𝑐</m:t>
                          </m:r>
                        </m:sub>
                      </m:sSub>
                      <m:r>
                        <a:rPr lang="pl-PL" sz="3200" i="0">
                          <a:solidFill>
                            <a:schemeClr val="tx1"/>
                          </a:solidFill>
                          <a:latin typeface="Cambria Math" panose="02040503050406030204" pitchFamily="18" charset="0"/>
                        </a:rPr>
                        <m:t>=</m:t>
                      </m:r>
                      <m:r>
                        <a:rPr lang="pl-PL" sz="3200" i="1">
                          <a:solidFill>
                            <a:schemeClr val="tx1"/>
                          </a:solidFill>
                          <a:latin typeface="Cambria Math" panose="02040503050406030204" pitchFamily="18" charset="0"/>
                        </a:rPr>
                        <m:t>𝑎</m:t>
                      </m:r>
                      <m:rad>
                        <m:radPr>
                          <m:degHide m:val="on"/>
                          <m:ctrlPr>
                            <a:rPr lang="pl-PL" sz="3200" i="1">
                              <a:solidFill>
                                <a:schemeClr val="tx1"/>
                              </a:solidFill>
                              <a:latin typeface="Cambria Math" panose="02040503050406030204" pitchFamily="18" charset="0"/>
                            </a:rPr>
                          </m:ctrlPr>
                        </m:radPr>
                        <m:deg/>
                        <m:e>
                          <m:r>
                            <a:rPr lang="pl-PL" sz="3200" i="1">
                              <a:solidFill>
                                <a:schemeClr val="tx1"/>
                              </a:solidFill>
                              <a:latin typeface="Cambria Math" panose="02040503050406030204" pitchFamily="18" charset="0"/>
                            </a:rPr>
                            <m:t>𝑔𝑙</m:t>
                          </m:r>
                        </m:e>
                      </m:rad>
                    </m:oMath>
                  </m:oMathPara>
                </a14:m>
                <a:endParaRPr lang="pl-PL" sz="3200" dirty="0">
                  <a:solidFill>
                    <a:schemeClr val="tx1"/>
                  </a:solidFill>
                </a:endParaRPr>
              </a:p>
            </p:txBody>
          </p:sp>
        </mc:Choice>
        <mc:Fallback xmlns="">
          <p:sp>
            <p:nvSpPr>
              <p:cNvPr id="2" name="Prostokąt 1">
                <a:extLst>
                  <a:ext uri="{FF2B5EF4-FFF2-40B4-BE49-F238E27FC236}">
                    <a16:creationId xmlns:a16="http://schemas.microsoft.com/office/drawing/2014/main" id="{5847B9B9-50C9-4FC3-B319-531E18168A65}"/>
                  </a:ext>
                </a:extLst>
              </p:cNvPr>
              <p:cNvSpPr>
                <a:spLocks noRot="1" noChangeAspect="1" noMove="1" noResize="1" noEditPoints="1" noAdjustHandles="1" noChangeArrowheads="1" noChangeShapeType="1" noTextEdit="1"/>
              </p:cNvSpPr>
              <p:nvPr/>
            </p:nvSpPr>
            <p:spPr>
              <a:xfrm>
                <a:off x="3475065" y="3172401"/>
                <a:ext cx="1976880" cy="688715"/>
              </a:xfrm>
              <a:prstGeom prst="rect">
                <a:avLst/>
              </a:prstGeom>
              <a:blipFill>
                <a:blip r:embed="rId3"/>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913141553"/>
      </p:ext>
    </p:extLst>
  </p:cSld>
  <p:clrMapOvr>
    <a:masterClrMapping/>
  </p:clrMapOvr>
  <p:transition advClick="0" advTm="3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772816"/>
            <a:ext cx="8135938" cy="1323439"/>
          </a:xfrm>
          <a:prstGeom prst="rect">
            <a:avLst/>
          </a:prstGeom>
        </p:spPr>
        <p:txBody>
          <a:bodyPr wrap="square">
            <a:spAutoFit/>
          </a:bodyPr>
          <a:lstStyle/>
          <a:p>
            <a:pPr algn="just"/>
            <a:r>
              <a:rPr lang="pl-PL" sz="2000" b="0" dirty="0">
                <a:solidFill>
                  <a:schemeClr val="accent2">
                    <a:lumMod val="75000"/>
                  </a:schemeClr>
                </a:solidFill>
              </a:rPr>
              <a:t>Na przedstawionych poniżej wykresach przedstawiono wartości prędkości chodu, częstotliwości stawianych kroków oraz długości chodu otrzymane dla osoby po udarze. Wyniki na podstawie badań własnych.</a:t>
            </a: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 WIELKOŚCIACH KINEMATYCZNYCH WYSTĘPUJĄCE W CHODZIE PATOLOGICZNYM</a:t>
            </a:r>
            <a:endParaRPr lang="en-US" sz="2200" dirty="0">
              <a:solidFill>
                <a:schemeClr val="accent2">
                  <a:lumMod val="75000"/>
                </a:schemeClr>
              </a:solidFill>
            </a:endParaRPr>
          </a:p>
        </p:txBody>
      </p:sp>
      <p:pic>
        <p:nvPicPr>
          <p:cNvPr id="12" name="Obraz 11">
            <a:extLst>
              <a:ext uri="{FF2B5EF4-FFF2-40B4-BE49-F238E27FC236}">
                <a16:creationId xmlns:a16="http://schemas.microsoft.com/office/drawing/2014/main" id="{09374174-9679-4D39-A32D-40DD68AF6E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852936"/>
            <a:ext cx="3665226" cy="2808312"/>
          </a:xfrm>
          <a:prstGeom prst="rect">
            <a:avLst/>
          </a:prstGeom>
          <a:noFill/>
        </p:spPr>
      </p:pic>
      <p:sp>
        <p:nvSpPr>
          <p:cNvPr id="13" name="Prostokąt 12">
            <a:extLst>
              <a:ext uri="{FF2B5EF4-FFF2-40B4-BE49-F238E27FC236}">
                <a16:creationId xmlns:a16="http://schemas.microsoft.com/office/drawing/2014/main" id="{A93F48FC-9807-4BFA-8163-0BB07D405F26}"/>
              </a:ext>
            </a:extLst>
          </p:cNvPr>
          <p:cNvSpPr/>
          <p:nvPr/>
        </p:nvSpPr>
        <p:spPr>
          <a:xfrm>
            <a:off x="323528" y="5457418"/>
            <a:ext cx="8640960" cy="707886"/>
          </a:xfrm>
          <a:prstGeom prst="rect">
            <a:avLst/>
          </a:prstGeom>
        </p:spPr>
        <p:txBody>
          <a:bodyPr wrap="square">
            <a:spAutoFit/>
          </a:bodyPr>
          <a:lstStyle/>
          <a:p>
            <a:pPr algn="ctr"/>
            <a:r>
              <a:rPr lang="pl-PL" sz="2000" b="0" dirty="0">
                <a:solidFill>
                  <a:schemeClr val="accent2">
                    <a:lumMod val="75000"/>
                  </a:schemeClr>
                </a:solidFill>
              </a:rPr>
              <a:t>Prędkość chodu pacjenta wyznaczona przed rozpoczęciem (badanie 1) i po zakończeniu (badanie 2)  rehabilitacji</a:t>
            </a:r>
          </a:p>
        </p:txBody>
      </p:sp>
      <p:sp>
        <p:nvSpPr>
          <p:cNvPr id="14" name="Prostokąt 13">
            <a:extLst>
              <a:ext uri="{FF2B5EF4-FFF2-40B4-BE49-F238E27FC236}">
                <a16:creationId xmlns:a16="http://schemas.microsoft.com/office/drawing/2014/main" id="{97D7CA76-6E78-4995-A4CC-34C0A42ED23D}"/>
              </a:ext>
            </a:extLst>
          </p:cNvPr>
          <p:cNvSpPr/>
          <p:nvPr/>
        </p:nvSpPr>
        <p:spPr>
          <a:xfrm>
            <a:off x="504030" y="1484784"/>
            <a:ext cx="8135938" cy="400110"/>
          </a:xfrm>
          <a:prstGeom prst="rect">
            <a:avLst/>
          </a:prstGeom>
        </p:spPr>
        <p:txBody>
          <a:bodyPr wrap="square">
            <a:spAutoFit/>
          </a:bodyPr>
          <a:lstStyle/>
          <a:p>
            <a:pPr algn="ctr"/>
            <a:r>
              <a:rPr lang="pl-PL" sz="2000" dirty="0">
                <a:solidFill>
                  <a:schemeClr val="accent2">
                    <a:lumMod val="75000"/>
                  </a:schemeClr>
                </a:solidFill>
              </a:rPr>
              <a:t>Wielkości czasowo przestrzenne pacjenta po udarze</a:t>
            </a:r>
          </a:p>
        </p:txBody>
      </p:sp>
    </p:spTree>
    <p:extLst>
      <p:ext uri="{BB962C8B-B14F-4D97-AF65-F5344CB8AC3E}">
        <p14:creationId xmlns:p14="http://schemas.microsoft.com/office/powerpoint/2010/main" val="985557419"/>
      </p:ext>
    </p:extLst>
  </p:cSld>
  <p:clrMapOvr>
    <a:masterClrMapping/>
  </p:clrMapOvr>
  <p:transition advClick="0" advTm="3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 WIELKOŚCIACH KINEMATYCZNYCH WYSTĘPUJĄCE W CHODZIE PATOLOGICZNYM</a:t>
            </a:r>
            <a:endParaRPr lang="en-US" sz="2200" dirty="0">
              <a:solidFill>
                <a:schemeClr val="accent2">
                  <a:lumMod val="75000"/>
                </a:schemeClr>
              </a:solidFill>
            </a:endParaRPr>
          </a:p>
        </p:txBody>
      </p:sp>
      <p:pic>
        <p:nvPicPr>
          <p:cNvPr id="10" name="Obraz 9">
            <a:extLst>
              <a:ext uri="{FF2B5EF4-FFF2-40B4-BE49-F238E27FC236}">
                <a16:creationId xmlns:a16="http://schemas.microsoft.com/office/drawing/2014/main" id="{46D1695E-7D1F-4063-85FE-6B5C4B3DE1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6658" y="2493208"/>
            <a:ext cx="3770682" cy="2808000"/>
          </a:xfrm>
          <a:prstGeom prst="rect">
            <a:avLst/>
          </a:prstGeom>
          <a:noFill/>
        </p:spPr>
      </p:pic>
      <p:sp>
        <p:nvSpPr>
          <p:cNvPr id="13" name="Prostokąt 12">
            <a:extLst>
              <a:ext uri="{FF2B5EF4-FFF2-40B4-BE49-F238E27FC236}">
                <a16:creationId xmlns:a16="http://schemas.microsoft.com/office/drawing/2014/main" id="{CC56D96D-20F1-49C3-ABF2-949ABB647F8B}"/>
              </a:ext>
            </a:extLst>
          </p:cNvPr>
          <p:cNvSpPr/>
          <p:nvPr/>
        </p:nvSpPr>
        <p:spPr>
          <a:xfrm>
            <a:off x="323528" y="5373216"/>
            <a:ext cx="8640960" cy="707886"/>
          </a:xfrm>
          <a:prstGeom prst="rect">
            <a:avLst/>
          </a:prstGeom>
        </p:spPr>
        <p:txBody>
          <a:bodyPr wrap="square">
            <a:spAutoFit/>
          </a:bodyPr>
          <a:lstStyle/>
          <a:p>
            <a:pPr algn="ctr"/>
            <a:r>
              <a:rPr lang="pl-PL" sz="2000" b="0" dirty="0">
                <a:solidFill>
                  <a:schemeClr val="accent2">
                    <a:lumMod val="75000"/>
                  </a:schemeClr>
                </a:solidFill>
              </a:rPr>
              <a:t>Częstotliwość stawiania kroków podczas chodu pacjenta wyznaczona przed rozpoczęciem (badanie 1) i po zakończeniu (badanie 2)  rehabilitacji</a:t>
            </a:r>
          </a:p>
        </p:txBody>
      </p:sp>
      <p:sp>
        <p:nvSpPr>
          <p:cNvPr id="12" name="Prostokąt 11">
            <a:extLst>
              <a:ext uri="{FF2B5EF4-FFF2-40B4-BE49-F238E27FC236}">
                <a16:creationId xmlns:a16="http://schemas.microsoft.com/office/drawing/2014/main" id="{F101A3A5-15F4-422D-86C4-5ED738394EAE}"/>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Wielkości czasowo przestrzenne pacjenta po udarze</a:t>
            </a:r>
          </a:p>
        </p:txBody>
      </p:sp>
    </p:spTree>
    <p:extLst>
      <p:ext uri="{BB962C8B-B14F-4D97-AF65-F5344CB8AC3E}">
        <p14:creationId xmlns:p14="http://schemas.microsoft.com/office/powerpoint/2010/main" val="2374381072"/>
      </p:ext>
    </p:extLst>
  </p:cSld>
  <p:clrMapOvr>
    <a:masterClrMapping/>
  </p:clrMapOvr>
  <p:transition advClick="0" advTm="3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Wielkości czasowo przestrzenne pacjenta po udarze</a:t>
            </a: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 WIELKOŚCIACH KINEMATYCZNYCH WYSTĘPUJĄCE W CHODZIE PATOLOGICZNYM</a:t>
            </a:r>
            <a:endParaRPr lang="en-US" sz="2200" dirty="0">
              <a:solidFill>
                <a:schemeClr val="accent2">
                  <a:lumMod val="75000"/>
                </a:schemeClr>
              </a:solidFill>
            </a:endParaRPr>
          </a:p>
        </p:txBody>
      </p:sp>
      <p:pic>
        <p:nvPicPr>
          <p:cNvPr id="12" name="Obraz 11">
            <a:extLst>
              <a:ext uri="{FF2B5EF4-FFF2-40B4-BE49-F238E27FC236}">
                <a16:creationId xmlns:a16="http://schemas.microsoft.com/office/drawing/2014/main" id="{78812A57-E43C-4A12-A7A2-22D001451C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5899" y="2521844"/>
            <a:ext cx="5795211" cy="2808000"/>
          </a:xfrm>
          <a:prstGeom prst="rect">
            <a:avLst/>
          </a:prstGeom>
          <a:noFill/>
        </p:spPr>
      </p:pic>
      <p:sp>
        <p:nvSpPr>
          <p:cNvPr id="2" name="Prostokąt 1">
            <a:extLst>
              <a:ext uri="{FF2B5EF4-FFF2-40B4-BE49-F238E27FC236}">
                <a16:creationId xmlns:a16="http://schemas.microsoft.com/office/drawing/2014/main" id="{AFFD7B52-C2FE-4E68-A12A-CF454A703E2F}"/>
              </a:ext>
            </a:extLst>
          </p:cNvPr>
          <p:cNvSpPr/>
          <p:nvPr/>
        </p:nvSpPr>
        <p:spPr>
          <a:xfrm>
            <a:off x="323528" y="5373216"/>
            <a:ext cx="8496944" cy="707886"/>
          </a:xfrm>
          <a:prstGeom prst="rect">
            <a:avLst/>
          </a:prstGeom>
        </p:spPr>
        <p:txBody>
          <a:bodyPr wrap="square">
            <a:spAutoFit/>
          </a:bodyPr>
          <a:lstStyle/>
          <a:p>
            <a:pPr algn="ctr"/>
            <a:r>
              <a:rPr lang="pl-PL" sz="2000" b="0" dirty="0">
                <a:solidFill>
                  <a:schemeClr val="accent2">
                    <a:lumMod val="75000"/>
                  </a:schemeClr>
                </a:solidFill>
              </a:rPr>
              <a:t>Długość podwójnego kroku podczas chodu pacjenta wyznaczona przed rozpoczęciem (badanie 1) i po zakończeniu (badanie 2)  rehabilitacji</a:t>
            </a:r>
          </a:p>
        </p:txBody>
      </p:sp>
    </p:spTree>
    <p:extLst>
      <p:ext uri="{BB962C8B-B14F-4D97-AF65-F5344CB8AC3E}">
        <p14:creationId xmlns:p14="http://schemas.microsoft.com/office/powerpoint/2010/main" val="2143930015"/>
      </p:ext>
    </p:extLst>
  </p:cSld>
  <p:clrMapOvr>
    <a:masterClrMapping/>
  </p:clrMapOvr>
  <p:transition advClick="0" advTm="3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a:solidFill>
                  <a:schemeClr val="accent2">
                    <a:lumMod val="75000"/>
                  </a:schemeClr>
                </a:solidFill>
              </a:rPr>
              <a:t>Przebieg kątów stawowych</a:t>
            </a:r>
            <a:endParaRPr lang="pl-PL" sz="2000" dirty="0">
              <a:solidFill>
                <a:schemeClr val="accent2">
                  <a:lumMod val="75000"/>
                </a:schemeClr>
              </a:solidFill>
            </a:endParaRP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 WIELKOŚCIACH KINEMATYCZNYCH WYSTĘPUJĄCE W CHODZIE PATOLOGICZNYM</a:t>
            </a:r>
            <a:endParaRPr lang="en-US" sz="2200" dirty="0">
              <a:solidFill>
                <a:schemeClr val="accent2">
                  <a:lumMod val="75000"/>
                </a:schemeClr>
              </a:solidFill>
            </a:endParaRPr>
          </a:p>
        </p:txBody>
      </p:sp>
      <p:sp>
        <p:nvSpPr>
          <p:cNvPr id="3" name="Prostokąt 2">
            <a:extLst>
              <a:ext uri="{FF2B5EF4-FFF2-40B4-BE49-F238E27FC236}">
                <a16:creationId xmlns:a16="http://schemas.microsoft.com/office/drawing/2014/main" id="{9FB79C5A-3F9D-4FA0-8237-807AB423CA1A}"/>
              </a:ext>
            </a:extLst>
          </p:cNvPr>
          <p:cNvSpPr/>
          <p:nvPr/>
        </p:nvSpPr>
        <p:spPr>
          <a:xfrm>
            <a:off x="395536" y="2714144"/>
            <a:ext cx="8424936" cy="1938992"/>
          </a:xfrm>
          <a:prstGeom prst="rect">
            <a:avLst/>
          </a:prstGeom>
        </p:spPr>
        <p:txBody>
          <a:bodyPr wrap="square">
            <a:spAutoFit/>
          </a:bodyPr>
          <a:lstStyle/>
          <a:p>
            <a:pPr algn="just"/>
            <a:r>
              <a:rPr lang="pl-PL" sz="2000" b="0" dirty="0">
                <a:solidFill>
                  <a:schemeClr val="accent2">
                    <a:lumMod val="75000"/>
                  </a:schemeClr>
                </a:solidFill>
              </a:rPr>
              <a:t>Przebiegi kątów stawowych należą do wielkości, które w sposób najbardziej jednoznaczny pokazują zmiany w biomechanice chodu patologicznego w odniesieniu do chodu prawidłowego. W przebiegach tych można zaobserwować zarówno kolejne ułożenia miednicy i kończyn, wzajemne ułożenia poszczególnych elementów kończyny jak również symetrię ruchu.</a:t>
            </a:r>
          </a:p>
        </p:txBody>
      </p:sp>
    </p:spTree>
    <p:extLst>
      <p:ext uri="{BB962C8B-B14F-4D97-AF65-F5344CB8AC3E}">
        <p14:creationId xmlns:p14="http://schemas.microsoft.com/office/powerpoint/2010/main" val="1794144591"/>
      </p:ext>
    </p:extLst>
  </p:cSld>
  <p:clrMapOvr>
    <a:masterClrMapping/>
  </p:clrMapOvr>
  <p:transition advClick="0" advTm="3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a:solidFill>
                  <a:schemeClr val="accent2">
                    <a:lumMod val="75000"/>
                  </a:schemeClr>
                </a:solidFill>
              </a:rPr>
              <a:t>Przebieg kątów stawowych</a:t>
            </a:r>
            <a:endParaRPr lang="pl-PL" sz="2000" dirty="0">
              <a:solidFill>
                <a:schemeClr val="accent2">
                  <a:lumMod val="75000"/>
                </a:schemeClr>
              </a:solidFill>
            </a:endParaRP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 WIELKOŚCIACH KINEMATYCZNYCH WYSTĘPUJĄCE W CHODZIE PATOLOGICZNYM</a:t>
            </a:r>
            <a:endParaRPr lang="en-US" sz="2200" dirty="0">
              <a:solidFill>
                <a:schemeClr val="accent2">
                  <a:lumMod val="75000"/>
                </a:schemeClr>
              </a:solidFill>
            </a:endParaRPr>
          </a:p>
        </p:txBody>
      </p:sp>
      <p:sp>
        <p:nvSpPr>
          <p:cNvPr id="3" name="Prostokąt 2">
            <a:extLst>
              <a:ext uri="{FF2B5EF4-FFF2-40B4-BE49-F238E27FC236}">
                <a16:creationId xmlns:a16="http://schemas.microsoft.com/office/drawing/2014/main" id="{9FB79C5A-3F9D-4FA0-8237-807AB423CA1A}"/>
              </a:ext>
            </a:extLst>
          </p:cNvPr>
          <p:cNvSpPr/>
          <p:nvPr/>
        </p:nvSpPr>
        <p:spPr>
          <a:xfrm>
            <a:off x="179511" y="2705236"/>
            <a:ext cx="8784976" cy="2189767"/>
          </a:xfrm>
          <a:prstGeom prst="rect">
            <a:avLst/>
          </a:prstGeom>
        </p:spPr>
        <p:txBody>
          <a:bodyPr wrap="square">
            <a:spAutoFit/>
          </a:bodyPr>
          <a:lstStyle/>
          <a:p>
            <a:pPr algn="just"/>
            <a:r>
              <a:rPr lang="pl-PL" sz="2000" b="0" dirty="0">
                <a:solidFill>
                  <a:schemeClr val="accent2">
                    <a:lumMod val="75000"/>
                  </a:schemeClr>
                </a:solidFill>
              </a:rPr>
              <a:t>Analizę przebiegu kątów stawowych należy prowadzić zarówno:</a:t>
            </a:r>
          </a:p>
          <a:p>
            <a:pPr marL="342900" indent="-342900" algn="just">
              <a:lnSpc>
                <a:spcPct val="150000"/>
              </a:lnSpc>
              <a:buFont typeface="Arial" panose="020B0604020202020204" pitchFamily="34" charset="0"/>
              <a:buChar char="•"/>
            </a:pPr>
            <a:r>
              <a:rPr lang="pl-PL" sz="2000" b="0" dirty="0">
                <a:solidFill>
                  <a:schemeClr val="accent2">
                    <a:lumMod val="75000"/>
                  </a:schemeClr>
                </a:solidFill>
              </a:rPr>
              <a:t>pod kątem wartości kątów w stawach w poszczególnych fazach chodu odnosząc je do kątów otrzymywanych dla chodu prawidłowego,</a:t>
            </a:r>
          </a:p>
          <a:p>
            <a:pPr marL="342900" indent="-342900" algn="just">
              <a:lnSpc>
                <a:spcPct val="150000"/>
              </a:lnSpc>
              <a:buFont typeface="Arial" panose="020B0604020202020204" pitchFamily="34" charset="0"/>
              <a:buChar char="•"/>
            </a:pPr>
            <a:r>
              <a:rPr lang="pl-PL" sz="2000" b="0" dirty="0">
                <a:solidFill>
                  <a:schemeClr val="accent2">
                    <a:lumMod val="75000"/>
                  </a:schemeClr>
                </a:solidFill>
              </a:rPr>
              <a:t>pod kątem jakości wykonywanego ruchu,</a:t>
            </a:r>
          </a:p>
          <a:p>
            <a:pPr marL="342900" indent="-342900" algn="just">
              <a:lnSpc>
                <a:spcPct val="150000"/>
              </a:lnSpc>
              <a:buFont typeface="Arial" panose="020B0604020202020204" pitchFamily="34" charset="0"/>
              <a:buChar char="•"/>
            </a:pPr>
            <a:r>
              <a:rPr lang="pl-PL" sz="2000" b="0" dirty="0">
                <a:solidFill>
                  <a:schemeClr val="accent2">
                    <a:lumMod val="75000"/>
                  </a:schemeClr>
                </a:solidFill>
              </a:rPr>
              <a:t>pod kątem kształtu przebiegu zmiany kąta stawowego w czasie</a:t>
            </a:r>
          </a:p>
        </p:txBody>
      </p:sp>
    </p:spTree>
    <p:extLst>
      <p:ext uri="{BB962C8B-B14F-4D97-AF65-F5344CB8AC3E}">
        <p14:creationId xmlns:p14="http://schemas.microsoft.com/office/powerpoint/2010/main" val="137395849"/>
      </p:ext>
    </p:extLst>
  </p:cSld>
  <p:clrMapOvr>
    <a:masterClrMapping/>
  </p:clrMapOvr>
  <p:transition advClick="0" advTm="3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az 13">
            <a:extLst>
              <a:ext uri="{FF2B5EF4-FFF2-40B4-BE49-F238E27FC236}">
                <a16:creationId xmlns:a16="http://schemas.microsoft.com/office/drawing/2014/main" id="{8573C694-E23B-49C1-85E4-B1CB96DF2D8F}"/>
              </a:ext>
            </a:extLst>
          </p:cNvPr>
          <p:cNvPicPr>
            <a:picLocks noChangeAspect="1"/>
          </p:cNvPicPr>
          <p:nvPr/>
        </p:nvPicPr>
        <p:blipFill>
          <a:blip r:embed="rId3" cstate="print">
            <a:extLst>
              <a:ext uri="{28A0092B-C50C-407E-A947-70E740481C1C}">
                <a14:useLocalDpi xmlns:a14="http://schemas.microsoft.com/office/drawing/2010/main" val="0"/>
              </a:ext>
            </a:extLst>
          </a:blip>
          <a:srcRect l="64059" t="51441" r="10998" b="19459"/>
          <a:stretch>
            <a:fillRect/>
          </a:stretch>
        </p:blipFill>
        <p:spPr>
          <a:xfrm>
            <a:off x="7452319" y="4386010"/>
            <a:ext cx="1609809" cy="1725160"/>
          </a:xfrm>
          <a:prstGeom prst="rect">
            <a:avLst/>
          </a:prstGeom>
        </p:spPr>
      </p:pic>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Przebieg kątów stawowych pacjenta po udarze</a:t>
            </a: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 WIELKOŚCIACH KINEMATYCZNYCH WYSTĘPUJĄCE W CHODZIE PATOLOGICZNYM</a:t>
            </a:r>
            <a:endParaRPr lang="en-US" sz="2200" dirty="0">
              <a:solidFill>
                <a:schemeClr val="accent2">
                  <a:lumMod val="75000"/>
                </a:schemeClr>
              </a:solidFill>
            </a:endParaRPr>
          </a:p>
        </p:txBody>
      </p:sp>
      <p:pic>
        <p:nvPicPr>
          <p:cNvPr id="10" name="Obraz 9">
            <a:extLst>
              <a:ext uri="{FF2B5EF4-FFF2-40B4-BE49-F238E27FC236}">
                <a16:creationId xmlns:a16="http://schemas.microsoft.com/office/drawing/2014/main" id="{86987F4E-B2D4-423D-93F6-708BEF84BDA5}"/>
              </a:ext>
            </a:extLst>
          </p:cNvPr>
          <p:cNvPicPr>
            <a:picLocks noChangeAspect="1"/>
          </p:cNvPicPr>
          <p:nvPr/>
        </p:nvPicPr>
        <p:blipFill>
          <a:blip r:embed="rId3" cstate="print">
            <a:extLst>
              <a:ext uri="{28A0092B-C50C-407E-A947-70E740481C1C}">
                <a14:useLocalDpi xmlns:a14="http://schemas.microsoft.com/office/drawing/2010/main" val="0"/>
              </a:ext>
            </a:extLst>
          </a:blip>
          <a:srcRect l="4944" r="51477" b="51144"/>
          <a:stretch>
            <a:fillRect/>
          </a:stretch>
        </p:blipFill>
        <p:spPr>
          <a:xfrm>
            <a:off x="379440" y="2060848"/>
            <a:ext cx="2560904" cy="2520000"/>
          </a:xfrm>
          <a:prstGeom prst="rect">
            <a:avLst/>
          </a:prstGeom>
        </p:spPr>
      </p:pic>
      <p:pic>
        <p:nvPicPr>
          <p:cNvPr id="12" name="Obraz 11">
            <a:extLst>
              <a:ext uri="{FF2B5EF4-FFF2-40B4-BE49-F238E27FC236}">
                <a16:creationId xmlns:a16="http://schemas.microsoft.com/office/drawing/2014/main" id="{2F8CCB46-10C0-436F-8B47-090BB50C45A8}"/>
              </a:ext>
            </a:extLst>
          </p:cNvPr>
          <p:cNvPicPr>
            <a:picLocks noChangeAspect="1"/>
          </p:cNvPicPr>
          <p:nvPr/>
        </p:nvPicPr>
        <p:blipFill>
          <a:blip r:embed="rId3" cstate="print">
            <a:extLst>
              <a:ext uri="{28A0092B-C50C-407E-A947-70E740481C1C}">
                <a14:useLocalDpi xmlns:a14="http://schemas.microsoft.com/office/drawing/2010/main" val="0"/>
              </a:ext>
            </a:extLst>
          </a:blip>
          <a:srcRect l="4944" t="48423" r="51477" b="2505"/>
          <a:stretch>
            <a:fillRect/>
          </a:stretch>
        </p:blipFill>
        <p:spPr>
          <a:xfrm>
            <a:off x="3345179" y="2060848"/>
            <a:ext cx="2453640" cy="2520000"/>
          </a:xfrm>
          <a:prstGeom prst="rect">
            <a:avLst/>
          </a:prstGeom>
        </p:spPr>
      </p:pic>
      <p:pic>
        <p:nvPicPr>
          <p:cNvPr id="13" name="Obraz 12">
            <a:extLst>
              <a:ext uri="{FF2B5EF4-FFF2-40B4-BE49-F238E27FC236}">
                <a16:creationId xmlns:a16="http://schemas.microsoft.com/office/drawing/2014/main" id="{3841F40A-18F2-47EF-AD3E-0AF14EBED81F}"/>
              </a:ext>
            </a:extLst>
          </p:cNvPr>
          <p:cNvPicPr>
            <a:picLocks noChangeAspect="1"/>
          </p:cNvPicPr>
          <p:nvPr/>
        </p:nvPicPr>
        <p:blipFill>
          <a:blip r:embed="rId3" cstate="print">
            <a:extLst>
              <a:ext uri="{28A0092B-C50C-407E-A947-70E740481C1C}">
                <a14:useLocalDpi xmlns:a14="http://schemas.microsoft.com/office/drawing/2010/main" val="0"/>
              </a:ext>
            </a:extLst>
          </a:blip>
          <a:srcRect l="50080" t="786" r="5960" b="50499"/>
          <a:stretch>
            <a:fillRect/>
          </a:stretch>
        </p:blipFill>
        <p:spPr>
          <a:xfrm>
            <a:off x="6203654" y="2063461"/>
            <a:ext cx="2494534" cy="2520000"/>
          </a:xfrm>
          <a:prstGeom prst="rect">
            <a:avLst/>
          </a:prstGeom>
        </p:spPr>
      </p:pic>
    </p:spTree>
    <p:extLst>
      <p:ext uri="{BB962C8B-B14F-4D97-AF65-F5344CB8AC3E}">
        <p14:creationId xmlns:p14="http://schemas.microsoft.com/office/powerpoint/2010/main" val="3183797731"/>
      </p:ext>
    </p:extLst>
  </p:cSld>
  <p:clrMapOvr>
    <a:masterClrMapping/>
  </p:clrMapOvr>
  <p:transition advClick="0" advTm="3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az 13">
            <a:extLst>
              <a:ext uri="{FF2B5EF4-FFF2-40B4-BE49-F238E27FC236}">
                <a16:creationId xmlns:a16="http://schemas.microsoft.com/office/drawing/2014/main" id="{8573C694-E23B-49C1-85E4-B1CB96DF2D8F}"/>
              </a:ext>
            </a:extLst>
          </p:cNvPr>
          <p:cNvPicPr>
            <a:picLocks noChangeAspect="1"/>
          </p:cNvPicPr>
          <p:nvPr/>
        </p:nvPicPr>
        <p:blipFill>
          <a:blip r:embed="rId3" cstate="print">
            <a:extLst>
              <a:ext uri="{28A0092B-C50C-407E-A947-70E740481C1C}">
                <a14:useLocalDpi xmlns:a14="http://schemas.microsoft.com/office/drawing/2010/main" val="0"/>
              </a:ext>
            </a:extLst>
          </a:blip>
          <a:srcRect l="64059" t="51441" r="10998" b="19459"/>
          <a:stretch>
            <a:fillRect/>
          </a:stretch>
        </p:blipFill>
        <p:spPr>
          <a:xfrm>
            <a:off x="7452319" y="4386010"/>
            <a:ext cx="1609809" cy="1725160"/>
          </a:xfrm>
          <a:prstGeom prst="rect">
            <a:avLst/>
          </a:prstGeom>
        </p:spPr>
      </p:pic>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Przebieg kątów stawowych pacjenta po udarze</a:t>
            </a: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 WIELKOŚCIACH KINEMATYCZNYCH WYSTĘPUJĄCE W CHODZIE PATOLOGICZNYM</a:t>
            </a:r>
            <a:endParaRPr lang="en-US" sz="2200" dirty="0">
              <a:solidFill>
                <a:schemeClr val="accent2">
                  <a:lumMod val="75000"/>
                </a:schemeClr>
              </a:solidFill>
            </a:endParaRPr>
          </a:p>
        </p:txBody>
      </p:sp>
      <p:pic>
        <p:nvPicPr>
          <p:cNvPr id="18" name="Obraz 17">
            <a:extLst>
              <a:ext uri="{FF2B5EF4-FFF2-40B4-BE49-F238E27FC236}">
                <a16:creationId xmlns:a16="http://schemas.microsoft.com/office/drawing/2014/main" id="{154B5BE6-FC53-4648-81C5-990AADD6262A}"/>
              </a:ext>
            </a:extLst>
          </p:cNvPr>
          <p:cNvPicPr>
            <a:picLocks noChangeAspect="1"/>
          </p:cNvPicPr>
          <p:nvPr/>
        </p:nvPicPr>
        <p:blipFill>
          <a:blip r:embed="rId4" cstate="print">
            <a:extLst>
              <a:ext uri="{28A0092B-C50C-407E-A947-70E740481C1C}">
                <a14:useLocalDpi xmlns:a14="http://schemas.microsoft.com/office/drawing/2010/main" val="0"/>
              </a:ext>
            </a:extLst>
          </a:blip>
          <a:srcRect l="5358" r="50089" b="50944"/>
          <a:stretch>
            <a:fillRect/>
          </a:stretch>
        </p:blipFill>
        <p:spPr>
          <a:xfrm>
            <a:off x="395536" y="1956902"/>
            <a:ext cx="2510219" cy="2520000"/>
          </a:xfrm>
          <a:prstGeom prst="rect">
            <a:avLst/>
          </a:prstGeom>
        </p:spPr>
      </p:pic>
      <p:pic>
        <p:nvPicPr>
          <p:cNvPr id="19" name="Obraz 18">
            <a:extLst>
              <a:ext uri="{FF2B5EF4-FFF2-40B4-BE49-F238E27FC236}">
                <a16:creationId xmlns:a16="http://schemas.microsoft.com/office/drawing/2014/main" id="{69A8CB51-4972-4AD2-8FFB-3C4CFF180C8B}"/>
              </a:ext>
            </a:extLst>
          </p:cNvPr>
          <p:cNvPicPr>
            <a:picLocks noChangeAspect="1"/>
          </p:cNvPicPr>
          <p:nvPr/>
        </p:nvPicPr>
        <p:blipFill>
          <a:blip r:embed="rId4" cstate="print">
            <a:extLst>
              <a:ext uri="{28A0092B-C50C-407E-A947-70E740481C1C}">
                <a14:useLocalDpi xmlns:a14="http://schemas.microsoft.com/office/drawing/2010/main" val="0"/>
              </a:ext>
            </a:extLst>
          </a:blip>
          <a:srcRect l="49714" t="652" r="4890" b="50510"/>
          <a:stretch>
            <a:fillRect/>
          </a:stretch>
        </p:blipFill>
        <p:spPr>
          <a:xfrm>
            <a:off x="3368116" y="1956902"/>
            <a:ext cx="2570685" cy="2520000"/>
          </a:xfrm>
          <a:prstGeom prst="rect">
            <a:avLst/>
          </a:prstGeom>
        </p:spPr>
      </p:pic>
      <p:pic>
        <p:nvPicPr>
          <p:cNvPr id="20" name="Obraz 19">
            <a:extLst>
              <a:ext uri="{FF2B5EF4-FFF2-40B4-BE49-F238E27FC236}">
                <a16:creationId xmlns:a16="http://schemas.microsoft.com/office/drawing/2014/main" id="{1B290A02-7D90-42EF-86DB-84BD8B0AF21D}"/>
              </a:ext>
            </a:extLst>
          </p:cNvPr>
          <p:cNvPicPr>
            <a:picLocks noChangeAspect="1"/>
          </p:cNvPicPr>
          <p:nvPr/>
        </p:nvPicPr>
        <p:blipFill>
          <a:blip r:embed="rId4" cstate="print">
            <a:extLst>
              <a:ext uri="{28A0092B-C50C-407E-A947-70E740481C1C}">
                <a14:useLocalDpi xmlns:a14="http://schemas.microsoft.com/office/drawing/2010/main" val="0"/>
              </a:ext>
            </a:extLst>
          </a:blip>
          <a:srcRect l="5358" t="48839" r="50089" b="2322"/>
          <a:stretch>
            <a:fillRect/>
          </a:stretch>
        </p:blipFill>
        <p:spPr>
          <a:xfrm>
            <a:off x="6401162" y="2005572"/>
            <a:ext cx="2520000" cy="2520000"/>
          </a:xfrm>
          <a:prstGeom prst="rect">
            <a:avLst/>
          </a:prstGeom>
        </p:spPr>
      </p:pic>
    </p:spTree>
    <p:extLst>
      <p:ext uri="{BB962C8B-B14F-4D97-AF65-F5344CB8AC3E}">
        <p14:creationId xmlns:p14="http://schemas.microsoft.com/office/powerpoint/2010/main" val="4100285114"/>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FIZJOLOGICZNE PRZESADY W CHODZIE NORMALNYM</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2060848"/>
            <a:ext cx="8135938" cy="2862322"/>
          </a:xfrm>
          <a:prstGeom prst="rect">
            <a:avLst/>
          </a:prstGeom>
        </p:spPr>
        <p:txBody>
          <a:bodyPr wrap="square">
            <a:spAutoFit/>
          </a:bodyPr>
          <a:lstStyle/>
          <a:p>
            <a:pPr algn="ctr"/>
            <a:r>
              <a:rPr lang="pl-PL" sz="2000" dirty="0">
                <a:solidFill>
                  <a:schemeClr val="accent2">
                    <a:lumMod val="75000"/>
                  </a:schemeClr>
                </a:solidFill>
              </a:rPr>
              <a:t>Chód marynarski</a:t>
            </a:r>
          </a:p>
          <a:p>
            <a:endParaRPr lang="pl-PL" sz="2000" b="0" dirty="0">
              <a:solidFill>
                <a:srgbClr val="FF0000"/>
              </a:solidFill>
            </a:endParaRPr>
          </a:p>
          <a:p>
            <a:r>
              <a:rPr lang="pl-PL" sz="2000" b="0" dirty="0">
                <a:solidFill>
                  <a:srgbClr val="FF0000"/>
                </a:solidFill>
              </a:rPr>
              <a:t> </a:t>
            </a:r>
            <a:r>
              <a:rPr lang="pl-PL" sz="2000" b="0" dirty="0">
                <a:solidFill>
                  <a:schemeClr val="accent2">
                    <a:lumMod val="75000"/>
                  </a:schemeClr>
                </a:solidFill>
              </a:rPr>
              <a:t>Środek ciężkości ma przesadne wychylenie w bok, ale w większym nasileniu, chód podobny do kołyszącego</a:t>
            </a:r>
          </a:p>
          <a:p>
            <a:endParaRPr lang="pl-PL" sz="2000" b="0" dirty="0">
              <a:solidFill>
                <a:schemeClr val="accent2">
                  <a:lumMod val="75000"/>
                </a:schemeClr>
              </a:solidFill>
            </a:endParaRPr>
          </a:p>
          <a:p>
            <a:pPr algn="ctr"/>
            <a:r>
              <a:rPr lang="pl-PL" sz="2000" dirty="0">
                <a:solidFill>
                  <a:schemeClr val="accent2">
                    <a:lumMod val="75000"/>
                  </a:schemeClr>
                </a:solidFill>
              </a:rPr>
              <a:t>Chód majestatyczny </a:t>
            </a:r>
          </a:p>
          <a:p>
            <a:pPr algn="ctr"/>
            <a:endParaRPr lang="pl-PL" sz="2000" dirty="0">
              <a:solidFill>
                <a:schemeClr val="accent2">
                  <a:lumMod val="75000"/>
                </a:schemeClr>
              </a:solidFill>
            </a:endParaRPr>
          </a:p>
          <a:p>
            <a:r>
              <a:rPr lang="pl-PL" sz="2000" b="0" dirty="0">
                <a:solidFill>
                  <a:schemeClr val="accent2">
                    <a:lumMod val="75000"/>
                  </a:schemeClr>
                </a:solidFill>
              </a:rPr>
              <a:t>Nadmierne przyspieszenie i prostowanie nogi wykrocznej, zanim pięta dotknie podłoże, jest to chód nienaturalny i nieekonomiczny</a:t>
            </a:r>
          </a:p>
        </p:txBody>
      </p:sp>
    </p:spTree>
    <p:extLst>
      <p:ext uri="{BB962C8B-B14F-4D97-AF65-F5344CB8AC3E}">
        <p14:creationId xmlns:p14="http://schemas.microsoft.com/office/powerpoint/2010/main" val="1716928993"/>
      </p:ext>
    </p:extLst>
  </p:cSld>
  <p:clrMapOvr>
    <a:masterClrMapping/>
  </p:clrMapOvr>
  <p:transition advClick="0" advTm="3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WYBRANE ZMIANY W WIELKOŚCIACH DYNAMICZNYCH WYSTĘPUJĄCE W CHODZIE PATOLOGICZNYM</a:t>
            </a:r>
            <a:endParaRPr lang="en-US" sz="2200" dirty="0">
              <a:solidFill>
                <a:schemeClr val="accent2">
                  <a:lumMod val="75000"/>
                </a:schemeClr>
              </a:solidFill>
            </a:endParaRPr>
          </a:p>
        </p:txBody>
      </p:sp>
    </p:spTree>
    <p:extLst>
      <p:ext uri="{BB962C8B-B14F-4D97-AF65-F5344CB8AC3E}">
        <p14:creationId xmlns:p14="http://schemas.microsoft.com/office/powerpoint/2010/main" val="2943814387"/>
      </p:ext>
    </p:extLst>
  </p:cSld>
  <p:clrMapOvr>
    <a:masterClrMapping/>
  </p:clrMapOvr>
  <p:transition advClick="0" advTm="3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Reakcje podłoża</a:t>
            </a: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 WIELKOŚCIACH DYNAMICZNYCH WYSTĘPUJĄCE W CHODZIE PATOLOGICZNYM</a:t>
            </a:r>
            <a:endParaRPr lang="en-US" sz="2200" dirty="0">
              <a:solidFill>
                <a:schemeClr val="accent2">
                  <a:lumMod val="75000"/>
                </a:schemeClr>
              </a:solidFill>
            </a:endParaRPr>
          </a:p>
        </p:txBody>
      </p:sp>
      <p:pic>
        <p:nvPicPr>
          <p:cNvPr id="13" name="Picture 4">
            <a:extLst>
              <a:ext uri="{FF2B5EF4-FFF2-40B4-BE49-F238E27FC236}">
                <a16:creationId xmlns:a16="http://schemas.microsoft.com/office/drawing/2014/main" id="{3084193F-6565-4674-B044-C887C6FC6AC4}"/>
              </a:ext>
            </a:extLst>
          </p:cNvPr>
          <p:cNvPicPr>
            <a:picLocks noChangeAspect="1"/>
          </p:cNvPicPr>
          <p:nvPr/>
        </p:nvPicPr>
        <p:blipFill>
          <a:blip r:embed="rId3" cstate="print">
            <a:extLst>
              <a:ext uri="{28A0092B-C50C-407E-A947-70E740481C1C}">
                <a14:useLocalDpi xmlns:a14="http://schemas.microsoft.com/office/drawing/2010/main" val="0"/>
              </a:ext>
            </a:extLst>
          </a:blip>
          <a:srcRect t="7198"/>
          <a:stretch>
            <a:fillRect/>
          </a:stretch>
        </p:blipFill>
        <p:spPr bwMode="auto">
          <a:xfrm>
            <a:off x="2382686" y="1956902"/>
            <a:ext cx="4161637" cy="4056166"/>
          </a:xfrm>
          <a:prstGeom prst="rect">
            <a:avLst/>
          </a:prstGeom>
          <a:noFill/>
          <a:ln>
            <a:noFill/>
          </a:ln>
        </p:spPr>
      </p:pic>
    </p:spTree>
    <p:extLst>
      <p:ext uri="{BB962C8B-B14F-4D97-AF65-F5344CB8AC3E}">
        <p14:creationId xmlns:p14="http://schemas.microsoft.com/office/powerpoint/2010/main" val="1012541312"/>
      </p:ext>
    </p:extLst>
  </p:cSld>
  <p:clrMapOvr>
    <a:masterClrMapping/>
  </p:clrMapOvr>
  <p:transition advClick="0" advTm="3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Reakcje podłoża</a:t>
            </a: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WYBRANE ZMIANY W WIELKOŚCIACH DYNAMICZNYCH WYSTĘPUJĄCE W CHODZIE PATOLOGICZNYM</a:t>
            </a:r>
            <a:endParaRPr lang="en-US" sz="2200" dirty="0">
              <a:solidFill>
                <a:schemeClr val="accent2">
                  <a:lumMod val="75000"/>
                </a:schemeClr>
              </a:solidFill>
            </a:endParaRPr>
          </a:p>
        </p:txBody>
      </p:sp>
      <p:pic>
        <p:nvPicPr>
          <p:cNvPr id="10" name="Obraz 9">
            <a:extLst>
              <a:ext uri="{FF2B5EF4-FFF2-40B4-BE49-F238E27FC236}">
                <a16:creationId xmlns:a16="http://schemas.microsoft.com/office/drawing/2014/main" id="{40DC9AB0-E35B-4911-BE1A-4DD7381D00E7}"/>
              </a:ext>
            </a:extLst>
          </p:cNvPr>
          <p:cNvPicPr/>
          <p:nvPr/>
        </p:nvPicPr>
        <p:blipFill>
          <a:blip r:embed="rId3">
            <a:extLst>
              <a:ext uri="{28A0092B-C50C-407E-A947-70E740481C1C}">
                <a14:useLocalDpi xmlns:a14="http://schemas.microsoft.com/office/drawing/2010/main" val="0"/>
              </a:ext>
            </a:extLst>
          </a:blip>
          <a:stretch>
            <a:fillRect/>
          </a:stretch>
        </p:blipFill>
        <p:spPr>
          <a:xfrm>
            <a:off x="148340" y="2636912"/>
            <a:ext cx="2085975" cy="1495425"/>
          </a:xfrm>
          <a:prstGeom prst="rect">
            <a:avLst/>
          </a:prstGeom>
        </p:spPr>
      </p:pic>
      <p:pic>
        <p:nvPicPr>
          <p:cNvPr id="12" name="Obraz 11">
            <a:extLst>
              <a:ext uri="{FF2B5EF4-FFF2-40B4-BE49-F238E27FC236}">
                <a16:creationId xmlns:a16="http://schemas.microsoft.com/office/drawing/2014/main" id="{8031F54C-0FEA-4754-AE23-B9F40BE6967E}"/>
              </a:ext>
            </a:extLst>
          </p:cNvPr>
          <p:cNvPicPr/>
          <p:nvPr/>
        </p:nvPicPr>
        <p:blipFill>
          <a:blip r:embed="rId4">
            <a:extLst>
              <a:ext uri="{28A0092B-C50C-407E-A947-70E740481C1C}">
                <a14:useLocalDpi xmlns:a14="http://schemas.microsoft.com/office/drawing/2010/main" val="0"/>
              </a:ext>
            </a:extLst>
          </a:blip>
          <a:stretch>
            <a:fillRect/>
          </a:stretch>
        </p:blipFill>
        <p:spPr>
          <a:xfrm>
            <a:off x="2817780" y="2715327"/>
            <a:ext cx="1800225" cy="1304925"/>
          </a:xfrm>
          <a:prstGeom prst="rect">
            <a:avLst/>
          </a:prstGeom>
        </p:spPr>
      </p:pic>
      <p:pic>
        <p:nvPicPr>
          <p:cNvPr id="14" name="Obraz 13">
            <a:extLst>
              <a:ext uri="{FF2B5EF4-FFF2-40B4-BE49-F238E27FC236}">
                <a16:creationId xmlns:a16="http://schemas.microsoft.com/office/drawing/2014/main" id="{DEDBC15A-BA65-4496-B6D0-117FE0C55220}"/>
              </a:ext>
            </a:extLst>
          </p:cNvPr>
          <p:cNvPicPr/>
          <p:nvPr/>
        </p:nvPicPr>
        <p:blipFill>
          <a:blip r:embed="rId5">
            <a:extLst>
              <a:ext uri="{28A0092B-C50C-407E-A947-70E740481C1C}">
                <a14:useLocalDpi xmlns:a14="http://schemas.microsoft.com/office/drawing/2010/main" val="0"/>
              </a:ext>
            </a:extLst>
          </a:blip>
          <a:stretch>
            <a:fillRect/>
          </a:stretch>
        </p:blipFill>
        <p:spPr>
          <a:xfrm>
            <a:off x="5201470" y="2702986"/>
            <a:ext cx="1400175" cy="1181100"/>
          </a:xfrm>
          <a:prstGeom prst="rect">
            <a:avLst/>
          </a:prstGeom>
        </p:spPr>
      </p:pic>
      <p:pic>
        <p:nvPicPr>
          <p:cNvPr id="15" name="Obraz 14">
            <a:extLst>
              <a:ext uri="{FF2B5EF4-FFF2-40B4-BE49-F238E27FC236}">
                <a16:creationId xmlns:a16="http://schemas.microsoft.com/office/drawing/2014/main" id="{754FCA13-8F24-45F7-AF6C-8BE7DEC7671D}"/>
              </a:ext>
            </a:extLst>
          </p:cNvPr>
          <p:cNvPicPr/>
          <p:nvPr/>
        </p:nvPicPr>
        <p:blipFill>
          <a:blip r:embed="rId6">
            <a:extLst>
              <a:ext uri="{28A0092B-C50C-407E-A947-70E740481C1C}">
                <a14:useLocalDpi xmlns:a14="http://schemas.microsoft.com/office/drawing/2010/main" val="0"/>
              </a:ext>
            </a:extLst>
          </a:blip>
          <a:stretch>
            <a:fillRect/>
          </a:stretch>
        </p:blipFill>
        <p:spPr>
          <a:xfrm>
            <a:off x="7178924" y="2810576"/>
            <a:ext cx="1352550" cy="1114425"/>
          </a:xfrm>
          <a:prstGeom prst="rect">
            <a:avLst/>
          </a:prstGeom>
        </p:spPr>
      </p:pic>
      <p:sp>
        <p:nvSpPr>
          <p:cNvPr id="2" name="Prostokąt 1">
            <a:extLst>
              <a:ext uri="{FF2B5EF4-FFF2-40B4-BE49-F238E27FC236}">
                <a16:creationId xmlns:a16="http://schemas.microsoft.com/office/drawing/2014/main" id="{820756D5-A723-463E-B33A-3488FAFC8267}"/>
              </a:ext>
            </a:extLst>
          </p:cNvPr>
          <p:cNvSpPr/>
          <p:nvPr/>
        </p:nvSpPr>
        <p:spPr>
          <a:xfrm>
            <a:off x="395536" y="4701044"/>
            <a:ext cx="1697901" cy="400110"/>
          </a:xfrm>
          <a:prstGeom prst="rect">
            <a:avLst/>
          </a:prstGeom>
        </p:spPr>
        <p:txBody>
          <a:bodyPr wrap="none">
            <a:spAutoFit/>
          </a:bodyPr>
          <a:lstStyle/>
          <a:p>
            <a:r>
              <a:rPr lang="pl-PL" sz="2000" b="0" dirty="0" err="1">
                <a:solidFill>
                  <a:schemeClr val="accent2">
                    <a:lumMod val="75000"/>
                  </a:schemeClr>
                </a:solidFill>
              </a:rPr>
              <a:t>Heel</a:t>
            </a:r>
            <a:r>
              <a:rPr lang="pl-PL" sz="2000" b="0" dirty="0">
                <a:solidFill>
                  <a:schemeClr val="accent2">
                    <a:lumMod val="75000"/>
                  </a:schemeClr>
                </a:solidFill>
              </a:rPr>
              <a:t> Plateau</a:t>
            </a:r>
          </a:p>
        </p:txBody>
      </p:sp>
      <p:sp>
        <p:nvSpPr>
          <p:cNvPr id="16" name="Prostokąt 15">
            <a:extLst>
              <a:ext uri="{FF2B5EF4-FFF2-40B4-BE49-F238E27FC236}">
                <a16:creationId xmlns:a16="http://schemas.microsoft.com/office/drawing/2014/main" id="{C6A43793-9BCB-4B70-A71B-0862561AC383}"/>
              </a:ext>
            </a:extLst>
          </p:cNvPr>
          <p:cNvSpPr/>
          <p:nvPr/>
        </p:nvSpPr>
        <p:spPr>
          <a:xfrm>
            <a:off x="2621946" y="4701044"/>
            <a:ext cx="1996059" cy="400110"/>
          </a:xfrm>
          <a:prstGeom prst="rect">
            <a:avLst/>
          </a:prstGeom>
        </p:spPr>
        <p:txBody>
          <a:bodyPr wrap="none">
            <a:spAutoFit/>
          </a:bodyPr>
          <a:lstStyle/>
          <a:p>
            <a:r>
              <a:rPr lang="pl-PL" sz="2000" b="0" dirty="0">
                <a:solidFill>
                  <a:schemeClr val="accent2">
                    <a:lumMod val="75000"/>
                  </a:schemeClr>
                </a:solidFill>
              </a:rPr>
              <a:t>Central Plateau</a:t>
            </a:r>
          </a:p>
        </p:txBody>
      </p:sp>
      <p:sp>
        <p:nvSpPr>
          <p:cNvPr id="17" name="Prostokąt 16">
            <a:extLst>
              <a:ext uri="{FF2B5EF4-FFF2-40B4-BE49-F238E27FC236}">
                <a16:creationId xmlns:a16="http://schemas.microsoft.com/office/drawing/2014/main" id="{5F11D3A7-552D-4B61-865A-55D64B02F4D3}"/>
              </a:ext>
            </a:extLst>
          </p:cNvPr>
          <p:cNvSpPr/>
          <p:nvPr/>
        </p:nvSpPr>
        <p:spPr>
          <a:xfrm>
            <a:off x="4685891" y="4695617"/>
            <a:ext cx="2380780" cy="400110"/>
          </a:xfrm>
          <a:prstGeom prst="rect">
            <a:avLst/>
          </a:prstGeom>
        </p:spPr>
        <p:txBody>
          <a:bodyPr wrap="none">
            <a:spAutoFit/>
          </a:bodyPr>
          <a:lstStyle/>
          <a:p>
            <a:r>
              <a:rPr lang="pl-PL" sz="2000" b="0" dirty="0">
                <a:solidFill>
                  <a:schemeClr val="accent2">
                    <a:lumMod val="75000"/>
                  </a:schemeClr>
                </a:solidFill>
              </a:rPr>
              <a:t>Central </a:t>
            </a:r>
            <a:r>
              <a:rPr lang="pl-PL" sz="2000" b="0" dirty="0" err="1">
                <a:solidFill>
                  <a:schemeClr val="accent2">
                    <a:lumMod val="75000"/>
                  </a:schemeClr>
                </a:solidFill>
              </a:rPr>
              <a:t>Depression</a:t>
            </a:r>
            <a:endParaRPr lang="pl-PL" sz="2000" b="0" dirty="0">
              <a:solidFill>
                <a:schemeClr val="accent2">
                  <a:lumMod val="75000"/>
                </a:schemeClr>
              </a:solidFill>
            </a:endParaRPr>
          </a:p>
        </p:txBody>
      </p:sp>
      <p:sp>
        <p:nvSpPr>
          <p:cNvPr id="18" name="Prostokąt 17">
            <a:extLst>
              <a:ext uri="{FF2B5EF4-FFF2-40B4-BE49-F238E27FC236}">
                <a16:creationId xmlns:a16="http://schemas.microsoft.com/office/drawing/2014/main" id="{7A81EDD2-0A13-4779-89B7-877E1537028E}"/>
              </a:ext>
            </a:extLst>
          </p:cNvPr>
          <p:cNvSpPr/>
          <p:nvPr/>
        </p:nvSpPr>
        <p:spPr>
          <a:xfrm>
            <a:off x="7050157" y="4695617"/>
            <a:ext cx="2093843" cy="400110"/>
          </a:xfrm>
          <a:prstGeom prst="rect">
            <a:avLst/>
          </a:prstGeom>
        </p:spPr>
        <p:txBody>
          <a:bodyPr wrap="none">
            <a:spAutoFit/>
          </a:bodyPr>
          <a:lstStyle/>
          <a:p>
            <a:r>
              <a:rPr lang="pl-PL" sz="2000" b="0" dirty="0" err="1">
                <a:solidFill>
                  <a:schemeClr val="accent2">
                    <a:lumMod val="75000"/>
                  </a:schemeClr>
                </a:solidFill>
              </a:rPr>
              <a:t>Foreroot</a:t>
            </a:r>
            <a:r>
              <a:rPr lang="pl-PL" sz="2000" b="0" dirty="0">
                <a:solidFill>
                  <a:schemeClr val="accent2">
                    <a:lumMod val="75000"/>
                  </a:schemeClr>
                </a:solidFill>
              </a:rPr>
              <a:t> Plateau</a:t>
            </a:r>
          </a:p>
        </p:txBody>
      </p:sp>
    </p:spTree>
    <p:extLst>
      <p:ext uri="{BB962C8B-B14F-4D97-AF65-F5344CB8AC3E}">
        <p14:creationId xmlns:p14="http://schemas.microsoft.com/office/powerpoint/2010/main" val="3999339025"/>
      </p:ext>
    </p:extLst>
  </p:cSld>
  <p:clrMapOvr>
    <a:masterClrMapping/>
  </p:clrMapOvr>
  <p:transition advClick="0" advTm="3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CHÓD O KULACH JAKO PRZYKŁAD CHODU PATOLOGICZNEGO</a:t>
            </a:r>
            <a:endParaRPr lang="en-US" sz="2200" dirty="0">
              <a:solidFill>
                <a:schemeClr val="accent2">
                  <a:lumMod val="75000"/>
                </a:schemeClr>
              </a:solidFill>
            </a:endParaRPr>
          </a:p>
        </p:txBody>
      </p:sp>
    </p:spTree>
    <p:extLst>
      <p:ext uri="{BB962C8B-B14F-4D97-AF65-F5344CB8AC3E}">
        <p14:creationId xmlns:p14="http://schemas.microsoft.com/office/powerpoint/2010/main" val="2021518962"/>
      </p:ext>
    </p:extLst>
  </p:cSld>
  <p:clrMapOvr>
    <a:masterClrMapping/>
  </p:clrMapOvr>
  <p:transition advClick="0" advTm="3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CHÓD O KULACH JAKO PRZYKŁAD CHODU PATOLOGICZNEGO</a:t>
            </a:r>
            <a:endParaRPr lang="en-US" sz="2200" dirty="0">
              <a:solidFill>
                <a:schemeClr val="accent2">
                  <a:lumMod val="75000"/>
                </a:schemeClr>
              </a:solidFill>
            </a:endParaRPr>
          </a:p>
        </p:txBody>
      </p:sp>
      <p:sp>
        <p:nvSpPr>
          <p:cNvPr id="18" name="Prostokąt 17">
            <a:extLst>
              <a:ext uri="{FF2B5EF4-FFF2-40B4-BE49-F238E27FC236}">
                <a16:creationId xmlns:a16="http://schemas.microsoft.com/office/drawing/2014/main" id="{7A81EDD2-0A13-4779-89B7-877E1537028E}"/>
              </a:ext>
            </a:extLst>
          </p:cNvPr>
          <p:cNvSpPr/>
          <p:nvPr/>
        </p:nvSpPr>
        <p:spPr>
          <a:xfrm>
            <a:off x="143520" y="2308811"/>
            <a:ext cx="8639970" cy="3477875"/>
          </a:xfrm>
          <a:prstGeom prst="rect">
            <a:avLst/>
          </a:prstGeom>
        </p:spPr>
        <p:txBody>
          <a:bodyPr wrap="square">
            <a:spAutoFit/>
          </a:bodyPr>
          <a:lstStyle/>
          <a:p>
            <a:pPr algn="just"/>
            <a:r>
              <a:rPr lang="pl-PL" sz="2000" b="0" dirty="0">
                <a:solidFill>
                  <a:schemeClr val="accent2">
                    <a:lumMod val="75000"/>
                  </a:schemeClr>
                </a:solidFill>
              </a:rPr>
              <a:t>Można stosować jedną lub dwie kule. Poniżej przedstawiono zestawienie stopnia odciążenia podczas stosowanie jednej i dwóch kul:</a:t>
            </a:r>
          </a:p>
          <a:p>
            <a:endParaRPr lang="pl-PL" sz="2000" b="0" dirty="0">
              <a:solidFill>
                <a:schemeClr val="accent2">
                  <a:lumMod val="75000"/>
                </a:schemeClr>
              </a:solidFill>
            </a:endParaRPr>
          </a:p>
          <a:p>
            <a:pPr marL="342900" indent="-342900">
              <a:buFont typeface="Arial" panose="020B0604020202020204" pitchFamily="34" charset="0"/>
              <a:buChar char="•"/>
            </a:pPr>
            <a:r>
              <a:rPr lang="pl-PL" sz="2000" b="0" dirty="0">
                <a:solidFill>
                  <a:schemeClr val="accent2">
                    <a:lumMod val="75000"/>
                  </a:schemeClr>
                </a:solidFill>
              </a:rPr>
              <a:t>stosowanie jednej kuli</a:t>
            </a:r>
          </a:p>
          <a:p>
            <a:endParaRPr lang="pl-PL" sz="2000" b="0" dirty="0">
              <a:solidFill>
                <a:schemeClr val="accent2">
                  <a:lumMod val="75000"/>
                </a:schemeClr>
              </a:solidFill>
            </a:endParaRPr>
          </a:p>
          <a:p>
            <a:pPr algn="just"/>
            <a:r>
              <a:rPr lang="pl-PL" sz="2000" b="0" dirty="0">
                <a:solidFill>
                  <a:schemeClr val="accent2">
                    <a:lumMod val="75000"/>
                  </a:schemeClr>
                </a:solidFill>
              </a:rPr>
              <a:t>Lokomocja o 1 kuli zapewnia możliwość odciążenia kończyny od 0 do 50% (kula trzymana po stronie kończyny dolnej zdrowej). Odciążenie 50% kończyny uwarunkowane jest większym niż podczas chodzenia o 2 kulach odwiedzeniem kuli od kończyny dolnej. Jeśli kula jest bardziej równolegle ustawiona do kończyny dolnej (niewielkie odwiedzenie kuli lub jego brak), to odciążenie będzie mniejsze niż 50%.</a:t>
            </a:r>
          </a:p>
        </p:txBody>
      </p:sp>
    </p:spTree>
    <p:extLst>
      <p:ext uri="{BB962C8B-B14F-4D97-AF65-F5344CB8AC3E}">
        <p14:creationId xmlns:p14="http://schemas.microsoft.com/office/powerpoint/2010/main" val="4225183702"/>
      </p:ext>
    </p:extLst>
  </p:cSld>
  <p:clrMapOvr>
    <a:masterClrMapping/>
  </p:clrMapOvr>
  <p:transition advClick="0" advTm="3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Reakcje podłoża</a:t>
            </a: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CHÓD O KULACH JAKO PRZYKŁAD CHODU PATOLOGICZNEGO</a:t>
            </a:r>
            <a:endParaRPr lang="en-US" sz="2200" dirty="0">
              <a:solidFill>
                <a:schemeClr val="accent2">
                  <a:lumMod val="75000"/>
                </a:schemeClr>
              </a:solidFill>
            </a:endParaRPr>
          </a:p>
        </p:txBody>
      </p:sp>
      <p:sp>
        <p:nvSpPr>
          <p:cNvPr id="18" name="Prostokąt 17">
            <a:extLst>
              <a:ext uri="{FF2B5EF4-FFF2-40B4-BE49-F238E27FC236}">
                <a16:creationId xmlns:a16="http://schemas.microsoft.com/office/drawing/2014/main" id="{7A81EDD2-0A13-4779-89B7-877E1537028E}"/>
              </a:ext>
            </a:extLst>
          </p:cNvPr>
          <p:cNvSpPr/>
          <p:nvPr/>
        </p:nvSpPr>
        <p:spPr>
          <a:xfrm>
            <a:off x="143520" y="2308811"/>
            <a:ext cx="8639970" cy="2554545"/>
          </a:xfrm>
          <a:prstGeom prst="rect">
            <a:avLst/>
          </a:prstGeom>
        </p:spPr>
        <p:txBody>
          <a:bodyPr wrap="square">
            <a:spAutoFit/>
          </a:bodyPr>
          <a:lstStyle/>
          <a:p>
            <a:pPr marL="342900" indent="-342900">
              <a:buFont typeface="Arial" panose="020B0604020202020204" pitchFamily="34" charset="0"/>
              <a:buChar char="•"/>
            </a:pPr>
            <a:r>
              <a:rPr lang="pl-PL" sz="2000" b="0" dirty="0">
                <a:solidFill>
                  <a:schemeClr val="accent2">
                    <a:lumMod val="75000"/>
                  </a:schemeClr>
                </a:solidFill>
              </a:rPr>
              <a:t>stosowanie dwóch kul</a:t>
            </a:r>
          </a:p>
          <a:p>
            <a:pPr marL="342900" indent="-342900">
              <a:buFont typeface="Arial" panose="020B0604020202020204" pitchFamily="34" charset="0"/>
              <a:buChar char="•"/>
            </a:pPr>
            <a:endParaRPr lang="pl-PL" sz="2000" b="0" dirty="0">
              <a:solidFill>
                <a:schemeClr val="accent2">
                  <a:lumMod val="75000"/>
                </a:schemeClr>
              </a:solidFill>
            </a:endParaRPr>
          </a:p>
          <a:p>
            <a:pPr algn="just"/>
            <a:r>
              <a:rPr lang="pl-PL" sz="2000" b="0" dirty="0">
                <a:solidFill>
                  <a:schemeClr val="accent2">
                    <a:lumMod val="75000"/>
                  </a:schemeClr>
                </a:solidFill>
              </a:rPr>
              <a:t>Lokomocja o 2 kulach zapewnia możliwość odciążenia kończyny od 0% (pełne obciążenie) do 100% (pełne odciążenie). Odciążenie 0% jest równoznaczne ze 100% obciążeniem i może być nazwane „chodzeniem w towarzystwie kul” lub „chodzeniem z kulami”. Zaznaczyć należy, że pomimo to, iż lokomocja o kulach z 0% odciążeniem kończyny jest możliwa, to w nauce chodu jest wykorzystywana sporadycznie.</a:t>
            </a:r>
          </a:p>
        </p:txBody>
      </p:sp>
    </p:spTree>
    <p:extLst>
      <p:ext uri="{BB962C8B-B14F-4D97-AF65-F5344CB8AC3E}">
        <p14:creationId xmlns:p14="http://schemas.microsoft.com/office/powerpoint/2010/main" val="240119341"/>
      </p:ext>
    </p:extLst>
  </p:cSld>
  <p:clrMapOvr>
    <a:masterClrMapping/>
  </p:clrMapOvr>
  <p:transition advClick="0" advTm="3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Rodzaje chodu o kulach</a:t>
            </a: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CHÓD O KULACH JAKO PRZYKŁAD CHODU PATOLOGICZNEGO</a:t>
            </a:r>
            <a:endParaRPr lang="en-US" sz="2200" dirty="0">
              <a:solidFill>
                <a:schemeClr val="accent2">
                  <a:lumMod val="75000"/>
                </a:schemeClr>
              </a:solidFill>
            </a:endParaRPr>
          </a:p>
        </p:txBody>
      </p:sp>
      <p:pic>
        <p:nvPicPr>
          <p:cNvPr id="10" name="Obraz 9">
            <a:extLst>
              <a:ext uri="{FF2B5EF4-FFF2-40B4-BE49-F238E27FC236}">
                <a16:creationId xmlns:a16="http://schemas.microsoft.com/office/drawing/2014/main" id="{1DEB3C8D-A768-4C1D-9D8E-C24D3D406C5C}"/>
              </a:ext>
            </a:extLst>
          </p:cNvPr>
          <p:cNvPicPr/>
          <p:nvPr/>
        </p:nvPicPr>
        <p:blipFill>
          <a:blip r:embed="rId3">
            <a:extLst>
              <a:ext uri="{28A0092B-C50C-407E-A947-70E740481C1C}">
                <a14:useLocalDpi xmlns:a14="http://schemas.microsoft.com/office/drawing/2010/main" val="0"/>
              </a:ext>
            </a:extLst>
          </a:blip>
          <a:stretch>
            <a:fillRect/>
          </a:stretch>
        </p:blipFill>
        <p:spPr>
          <a:xfrm>
            <a:off x="395536" y="2564904"/>
            <a:ext cx="3715385" cy="2118995"/>
          </a:xfrm>
          <a:prstGeom prst="rect">
            <a:avLst/>
          </a:prstGeom>
        </p:spPr>
      </p:pic>
      <p:pic>
        <p:nvPicPr>
          <p:cNvPr id="12" name="Obraz 11">
            <a:extLst>
              <a:ext uri="{FF2B5EF4-FFF2-40B4-BE49-F238E27FC236}">
                <a16:creationId xmlns:a16="http://schemas.microsoft.com/office/drawing/2014/main" id="{F52495F2-0D1D-4E84-B263-805EA36CE477}"/>
              </a:ext>
            </a:extLst>
          </p:cNvPr>
          <p:cNvPicPr/>
          <p:nvPr/>
        </p:nvPicPr>
        <p:blipFill>
          <a:blip r:embed="rId4">
            <a:extLst>
              <a:ext uri="{28A0092B-C50C-407E-A947-70E740481C1C}">
                <a14:useLocalDpi xmlns:a14="http://schemas.microsoft.com/office/drawing/2010/main" val="0"/>
              </a:ext>
            </a:extLst>
          </a:blip>
          <a:stretch>
            <a:fillRect/>
          </a:stretch>
        </p:blipFill>
        <p:spPr>
          <a:xfrm>
            <a:off x="5868144" y="2298848"/>
            <a:ext cx="2410460" cy="2459990"/>
          </a:xfrm>
          <a:prstGeom prst="rect">
            <a:avLst/>
          </a:prstGeom>
        </p:spPr>
      </p:pic>
      <p:sp>
        <p:nvSpPr>
          <p:cNvPr id="13" name="Prostokąt 12">
            <a:extLst>
              <a:ext uri="{FF2B5EF4-FFF2-40B4-BE49-F238E27FC236}">
                <a16:creationId xmlns:a16="http://schemas.microsoft.com/office/drawing/2014/main" id="{B4C821F6-E4B2-4A2C-8540-8D116D570793}"/>
              </a:ext>
            </a:extLst>
          </p:cNvPr>
          <p:cNvSpPr/>
          <p:nvPr/>
        </p:nvSpPr>
        <p:spPr>
          <a:xfrm>
            <a:off x="251520" y="5226571"/>
            <a:ext cx="4283994" cy="400110"/>
          </a:xfrm>
          <a:prstGeom prst="rect">
            <a:avLst/>
          </a:prstGeom>
        </p:spPr>
        <p:txBody>
          <a:bodyPr wrap="square">
            <a:spAutoFit/>
          </a:bodyPr>
          <a:lstStyle/>
          <a:p>
            <a:pPr algn="ctr"/>
            <a:r>
              <a:rPr lang="pl-PL" sz="2000" b="0" dirty="0">
                <a:solidFill>
                  <a:schemeClr val="accent2">
                    <a:lumMod val="75000"/>
                  </a:schemeClr>
                </a:solidFill>
              </a:rPr>
              <a:t>Chód czterotaktowy naprzemienny</a:t>
            </a:r>
          </a:p>
        </p:txBody>
      </p:sp>
      <p:sp>
        <p:nvSpPr>
          <p:cNvPr id="15" name="Prostokąt 14">
            <a:extLst>
              <a:ext uri="{FF2B5EF4-FFF2-40B4-BE49-F238E27FC236}">
                <a16:creationId xmlns:a16="http://schemas.microsoft.com/office/drawing/2014/main" id="{92A4028C-45A6-4C24-A5BA-6254AAAC5ABA}"/>
              </a:ext>
            </a:extLst>
          </p:cNvPr>
          <p:cNvSpPr/>
          <p:nvPr/>
        </p:nvSpPr>
        <p:spPr>
          <a:xfrm>
            <a:off x="4824510" y="5229200"/>
            <a:ext cx="4283994" cy="400110"/>
          </a:xfrm>
          <a:prstGeom prst="rect">
            <a:avLst/>
          </a:prstGeom>
        </p:spPr>
        <p:txBody>
          <a:bodyPr wrap="square">
            <a:spAutoFit/>
          </a:bodyPr>
          <a:lstStyle/>
          <a:p>
            <a:pPr algn="ctr"/>
            <a:r>
              <a:rPr lang="pl-PL" sz="2000" b="0" dirty="0">
                <a:solidFill>
                  <a:schemeClr val="accent2">
                    <a:lumMod val="75000"/>
                  </a:schemeClr>
                </a:solidFill>
              </a:rPr>
              <a:t>Chód trzytaktowy naprzemienny</a:t>
            </a:r>
          </a:p>
        </p:txBody>
      </p:sp>
    </p:spTree>
    <p:extLst>
      <p:ext uri="{BB962C8B-B14F-4D97-AF65-F5344CB8AC3E}">
        <p14:creationId xmlns:p14="http://schemas.microsoft.com/office/powerpoint/2010/main" val="3953085939"/>
      </p:ext>
    </p:extLst>
  </p:cSld>
  <p:clrMapOvr>
    <a:masterClrMapping/>
  </p:clrMapOvr>
  <p:transition advClick="0" advTm="3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400110"/>
          </a:xfrm>
          <a:prstGeom prst="rect">
            <a:avLst/>
          </a:prstGeom>
        </p:spPr>
        <p:txBody>
          <a:bodyPr wrap="square">
            <a:spAutoFit/>
          </a:bodyPr>
          <a:lstStyle/>
          <a:p>
            <a:pPr algn="ctr"/>
            <a:r>
              <a:rPr lang="pl-PL" sz="2000" dirty="0">
                <a:solidFill>
                  <a:schemeClr val="accent2">
                    <a:lumMod val="75000"/>
                  </a:schemeClr>
                </a:solidFill>
              </a:rPr>
              <a:t>Rodzaje chodu o kulach</a:t>
            </a: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CHÓD O KULACH JAKO PRZYKŁAD CHODU PATOLOGICZNEGO</a:t>
            </a:r>
            <a:endParaRPr lang="en-US" sz="2200" dirty="0">
              <a:solidFill>
                <a:schemeClr val="accent2">
                  <a:lumMod val="75000"/>
                </a:schemeClr>
              </a:solidFill>
            </a:endParaRPr>
          </a:p>
        </p:txBody>
      </p:sp>
      <p:sp>
        <p:nvSpPr>
          <p:cNvPr id="13" name="Prostokąt 12">
            <a:extLst>
              <a:ext uri="{FF2B5EF4-FFF2-40B4-BE49-F238E27FC236}">
                <a16:creationId xmlns:a16="http://schemas.microsoft.com/office/drawing/2014/main" id="{B4C821F6-E4B2-4A2C-8540-8D116D570793}"/>
              </a:ext>
            </a:extLst>
          </p:cNvPr>
          <p:cNvSpPr/>
          <p:nvPr/>
        </p:nvSpPr>
        <p:spPr>
          <a:xfrm>
            <a:off x="0" y="4997772"/>
            <a:ext cx="2808312" cy="707886"/>
          </a:xfrm>
          <a:prstGeom prst="rect">
            <a:avLst/>
          </a:prstGeom>
        </p:spPr>
        <p:txBody>
          <a:bodyPr wrap="square">
            <a:spAutoFit/>
          </a:bodyPr>
          <a:lstStyle/>
          <a:p>
            <a:pPr algn="ctr"/>
            <a:r>
              <a:rPr lang="pl-PL" sz="2000" b="0" dirty="0">
                <a:solidFill>
                  <a:schemeClr val="accent2">
                    <a:lumMod val="75000"/>
                  </a:schemeClr>
                </a:solidFill>
              </a:rPr>
              <a:t>Chód dwutaktowy naprzemienny</a:t>
            </a:r>
          </a:p>
        </p:txBody>
      </p:sp>
      <p:sp>
        <p:nvSpPr>
          <p:cNvPr id="15" name="Prostokąt 14">
            <a:extLst>
              <a:ext uri="{FF2B5EF4-FFF2-40B4-BE49-F238E27FC236}">
                <a16:creationId xmlns:a16="http://schemas.microsoft.com/office/drawing/2014/main" id="{92A4028C-45A6-4C24-A5BA-6254AAAC5ABA}"/>
              </a:ext>
            </a:extLst>
          </p:cNvPr>
          <p:cNvSpPr/>
          <p:nvPr/>
        </p:nvSpPr>
        <p:spPr>
          <a:xfrm>
            <a:off x="2922092" y="4941168"/>
            <a:ext cx="3018060" cy="1015663"/>
          </a:xfrm>
          <a:prstGeom prst="rect">
            <a:avLst/>
          </a:prstGeom>
        </p:spPr>
        <p:txBody>
          <a:bodyPr wrap="square">
            <a:spAutoFit/>
          </a:bodyPr>
          <a:lstStyle/>
          <a:p>
            <a:pPr algn="ctr"/>
            <a:r>
              <a:rPr lang="pl-PL" sz="2000" b="0" dirty="0">
                <a:solidFill>
                  <a:schemeClr val="accent2">
                    <a:lumMod val="75000"/>
                  </a:schemeClr>
                </a:solidFill>
              </a:rPr>
              <a:t>Chód przez kołysanie się z wyprzedzeniem kul – kangurowy</a:t>
            </a:r>
          </a:p>
        </p:txBody>
      </p:sp>
      <p:pic>
        <p:nvPicPr>
          <p:cNvPr id="16" name="Obraz 15">
            <a:extLst>
              <a:ext uri="{FF2B5EF4-FFF2-40B4-BE49-F238E27FC236}">
                <a16:creationId xmlns:a16="http://schemas.microsoft.com/office/drawing/2014/main" id="{FCE0EAF8-43FC-476D-9D03-BC9A21E89D1F}"/>
              </a:ext>
            </a:extLst>
          </p:cNvPr>
          <p:cNvPicPr/>
          <p:nvPr/>
        </p:nvPicPr>
        <p:blipFill>
          <a:blip r:embed="rId3">
            <a:extLst>
              <a:ext uri="{28A0092B-C50C-407E-A947-70E740481C1C}">
                <a14:useLocalDpi xmlns:a14="http://schemas.microsoft.com/office/drawing/2010/main" val="0"/>
              </a:ext>
            </a:extLst>
          </a:blip>
          <a:stretch>
            <a:fillRect/>
          </a:stretch>
        </p:blipFill>
        <p:spPr>
          <a:xfrm>
            <a:off x="323528" y="2273989"/>
            <a:ext cx="2285365" cy="2235835"/>
          </a:xfrm>
          <a:prstGeom prst="rect">
            <a:avLst/>
          </a:prstGeom>
        </p:spPr>
      </p:pic>
      <p:pic>
        <p:nvPicPr>
          <p:cNvPr id="17" name="Obraz 16">
            <a:extLst>
              <a:ext uri="{FF2B5EF4-FFF2-40B4-BE49-F238E27FC236}">
                <a16:creationId xmlns:a16="http://schemas.microsoft.com/office/drawing/2014/main" id="{1F9BCBD8-E097-41E2-BFAB-AB2C4A922684}"/>
              </a:ext>
            </a:extLst>
          </p:cNvPr>
          <p:cNvPicPr/>
          <p:nvPr/>
        </p:nvPicPr>
        <p:blipFill>
          <a:blip r:embed="rId4">
            <a:extLst>
              <a:ext uri="{28A0092B-C50C-407E-A947-70E740481C1C}">
                <a14:useLocalDpi xmlns:a14="http://schemas.microsoft.com/office/drawing/2010/main" val="0"/>
              </a:ext>
            </a:extLst>
          </a:blip>
          <a:stretch>
            <a:fillRect/>
          </a:stretch>
        </p:blipFill>
        <p:spPr>
          <a:xfrm>
            <a:off x="3059832" y="2165667"/>
            <a:ext cx="2451735" cy="2526665"/>
          </a:xfrm>
          <a:prstGeom prst="rect">
            <a:avLst/>
          </a:prstGeom>
        </p:spPr>
      </p:pic>
      <p:pic>
        <p:nvPicPr>
          <p:cNvPr id="18" name="Obraz 17">
            <a:extLst>
              <a:ext uri="{FF2B5EF4-FFF2-40B4-BE49-F238E27FC236}">
                <a16:creationId xmlns:a16="http://schemas.microsoft.com/office/drawing/2014/main" id="{C3898376-3794-44BE-955D-427BC8EC19D4}"/>
              </a:ext>
            </a:extLst>
          </p:cNvPr>
          <p:cNvPicPr/>
          <p:nvPr/>
        </p:nvPicPr>
        <p:blipFill>
          <a:blip r:embed="rId5">
            <a:extLst>
              <a:ext uri="{28A0092B-C50C-407E-A947-70E740481C1C}">
                <a14:useLocalDpi xmlns:a14="http://schemas.microsoft.com/office/drawing/2010/main" val="0"/>
              </a:ext>
            </a:extLst>
          </a:blip>
          <a:stretch>
            <a:fillRect/>
          </a:stretch>
        </p:blipFill>
        <p:spPr>
          <a:xfrm>
            <a:off x="6300192" y="2075024"/>
            <a:ext cx="2027555" cy="2468245"/>
          </a:xfrm>
          <a:prstGeom prst="rect">
            <a:avLst/>
          </a:prstGeom>
        </p:spPr>
      </p:pic>
      <p:sp>
        <p:nvSpPr>
          <p:cNvPr id="19" name="Prostokąt 18">
            <a:extLst>
              <a:ext uri="{FF2B5EF4-FFF2-40B4-BE49-F238E27FC236}">
                <a16:creationId xmlns:a16="http://schemas.microsoft.com/office/drawing/2014/main" id="{CDB4C582-16E8-451E-962A-04A6C95D8D75}"/>
              </a:ext>
            </a:extLst>
          </p:cNvPr>
          <p:cNvSpPr/>
          <p:nvPr/>
        </p:nvSpPr>
        <p:spPr>
          <a:xfrm>
            <a:off x="5950151" y="4938573"/>
            <a:ext cx="3018060" cy="1015663"/>
          </a:xfrm>
          <a:prstGeom prst="rect">
            <a:avLst/>
          </a:prstGeom>
        </p:spPr>
        <p:txBody>
          <a:bodyPr wrap="square">
            <a:spAutoFit/>
          </a:bodyPr>
          <a:lstStyle/>
          <a:p>
            <a:pPr algn="ctr"/>
            <a:r>
              <a:rPr lang="pl-PL" sz="2000" b="0" dirty="0">
                <a:solidFill>
                  <a:schemeClr val="accent2">
                    <a:lumMod val="75000"/>
                  </a:schemeClr>
                </a:solidFill>
              </a:rPr>
              <a:t>Chód przez kołysanie się do wysokości kul – kangurowy</a:t>
            </a:r>
          </a:p>
        </p:txBody>
      </p:sp>
    </p:spTree>
    <p:extLst>
      <p:ext uri="{BB962C8B-B14F-4D97-AF65-F5344CB8AC3E}">
        <p14:creationId xmlns:p14="http://schemas.microsoft.com/office/powerpoint/2010/main" val="1050943287"/>
      </p:ext>
    </p:extLst>
  </p:cSld>
  <p:clrMapOvr>
    <a:masterClrMapping/>
  </p:clrMapOvr>
  <p:transition advClick="0" advTm="3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707886"/>
          </a:xfrm>
          <a:prstGeom prst="rect">
            <a:avLst/>
          </a:prstGeom>
        </p:spPr>
        <p:txBody>
          <a:bodyPr wrap="square">
            <a:spAutoFit/>
          </a:bodyPr>
          <a:lstStyle/>
          <a:p>
            <a:pPr algn="ctr"/>
            <a:r>
              <a:rPr lang="pl-PL" sz="2000" dirty="0">
                <a:solidFill>
                  <a:schemeClr val="accent2">
                    <a:lumMod val="75000"/>
                  </a:schemeClr>
                </a:solidFill>
              </a:rPr>
              <a:t>Przebiegi kątowe w chodzie o kulach przez kołysanie się do wysokości kul </a:t>
            </a: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CHÓD O KULACH JAKO PRZYKŁAD CHODU PATOLOGICZNEGO</a:t>
            </a:r>
            <a:endParaRPr lang="en-US" sz="2200" dirty="0">
              <a:solidFill>
                <a:schemeClr val="accent2">
                  <a:lumMod val="75000"/>
                </a:schemeClr>
              </a:solidFill>
            </a:endParaRPr>
          </a:p>
        </p:txBody>
      </p:sp>
      <p:sp>
        <p:nvSpPr>
          <p:cNvPr id="13" name="Prostokąt 12">
            <a:extLst>
              <a:ext uri="{FF2B5EF4-FFF2-40B4-BE49-F238E27FC236}">
                <a16:creationId xmlns:a16="http://schemas.microsoft.com/office/drawing/2014/main" id="{B4C821F6-E4B2-4A2C-8540-8D116D570793}"/>
              </a:ext>
            </a:extLst>
          </p:cNvPr>
          <p:cNvSpPr/>
          <p:nvPr/>
        </p:nvSpPr>
        <p:spPr>
          <a:xfrm>
            <a:off x="0" y="4997772"/>
            <a:ext cx="2808312" cy="707886"/>
          </a:xfrm>
          <a:prstGeom prst="rect">
            <a:avLst/>
          </a:prstGeom>
        </p:spPr>
        <p:txBody>
          <a:bodyPr wrap="square">
            <a:spAutoFit/>
          </a:bodyPr>
          <a:lstStyle/>
          <a:p>
            <a:pPr algn="ctr"/>
            <a:r>
              <a:rPr lang="pl-PL" sz="2000" b="0" dirty="0">
                <a:solidFill>
                  <a:schemeClr val="accent2">
                    <a:lumMod val="75000"/>
                  </a:schemeClr>
                </a:solidFill>
              </a:rPr>
              <a:t>Miednica płaszczyzna strzałkowa</a:t>
            </a:r>
          </a:p>
        </p:txBody>
      </p:sp>
      <p:sp>
        <p:nvSpPr>
          <p:cNvPr id="15" name="Prostokąt 14">
            <a:extLst>
              <a:ext uri="{FF2B5EF4-FFF2-40B4-BE49-F238E27FC236}">
                <a16:creationId xmlns:a16="http://schemas.microsoft.com/office/drawing/2014/main" id="{92A4028C-45A6-4C24-A5BA-6254AAAC5ABA}"/>
              </a:ext>
            </a:extLst>
          </p:cNvPr>
          <p:cNvSpPr/>
          <p:nvPr/>
        </p:nvSpPr>
        <p:spPr>
          <a:xfrm>
            <a:off x="2922092" y="4941168"/>
            <a:ext cx="3018060" cy="707886"/>
          </a:xfrm>
          <a:prstGeom prst="rect">
            <a:avLst/>
          </a:prstGeom>
        </p:spPr>
        <p:txBody>
          <a:bodyPr wrap="square">
            <a:spAutoFit/>
          </a:bodyPr>
          <a:lstStyle/>
          <a:p>
            <a:pPr algn="ctr"/>
            <a:r>
              <a:rPr lang="pl-PL" sz="2000" b="0" dirty="0">
                <a:solidFill>
                  <a:schemeClr val="accent2">
                    <a:lumMod val="75000"/>
                  </a:schemeClr>
                </a:solidFill>
              </a:rPr>
              <a:t>Miednica płaszczyzna czołowa</a:t>
            </a:r>
          </a:p>
        </p:txBody>
      </p:sp>
      <p:sp>
        <p:nvSpPr>
          <p:cNvPr id="19" name="Prostokąt 18">
            <a:extLst>
              <a:ext uri="{FF2B5EF4-FFF2-40B4-BE49-F238E27FC236}">
                <a16:creationId xmlns:a16="http://schemas.microsoft.com/office/drawing/2014/main" id="{CDB4C582-16E8-451E-962A-04A6C95D8D75}"/>
              </a:ext>
            </a:extLst>
          </p:cNvPr>
          <p:cNvSpPr/>
          <p:nvPr/>
        </p:nvSpPr>
        <p:spPr>
          <a:xfrm>
            <a:off x="5950151" y="4938573"/>
            <a:ext cx="3018060" cy="707886"/>
          </a:xfrm>
          <a:prstGeom prst="rect">
            <a:avLst/>
          </a:prstGeom>
        </p:spPr>
        <p:txBody>
          <a:bodyPr wrap="square">
            <a:spAutoFit/>
          </a:bodyPr>
          <a:lstStyle/>
          <a:p>
            <a:pPr algn="ctr"/>
            <a:r>
              <a:rPr lang="pl-PL" sz="2000" b="0" dirty="0">
                <a:solidFill>
                  <a:schemeClr val="accent2">
                    <a:lumMod val="75000"/>
                  </a:schemeClr>
                </a:solidFill>
              </a:rPr>
              <a:t>Miednica płaszczyzna poprzeczna</a:t>
            </a:r>
          </a:p>
        </p:txBody>
      </p:sp>
      <p:pic>
        <p:nvPicPr>
          <p:cNvPr id="23" name="Obraz 22">
            <a:extLst>
              <a:ext uri="{FF2B5EF4-FFF2-40B4-BE49-F238E27FC236}">
                <a16:creationId xmlns:a16="http://schemas.microsoft.com/office/drawing/2014/main" id="{8A22404E-E6CA-4A9C-95DB-276B94266737}"/>
              </a:ext>
            </a:extLst>
          </p:cNvPr>
          <p:cNvPicPr/>
          <p:nvPr/>
        </p:nvPicPr>
        <p:blipFill rotWithShape="1">
          <a:blip r:embed="rId3">
            <a:extLst>
              <a:ext uri="{28A0092B-C50C-407E-A947-70E740481C1C}">
                <a14:useLocalDpi xmlns:a14="http://schemas.microsoft.com/office/drawing/2010/main" val="0"/>
              </a:ext>
            </a:extLst>
          </a:blip>
          <a:srcRect l="35167" r="32643"/>
          <a:stretch/>
        </p:blipFill>
        <p:spPr bwMode="auto">
          <a:xfrm>
            <a:off x="395536" y="2641260"/>
            <a:ext cx="2515870" cy="1979930"/>
          </a:xfrm>
          <a:prstGeom prst="rect">
            <a:avLst/>
          </a:prstGeom>
          <a:ln>
            <a:noFill/>
          </a:ln>
          <a:extLst>
            <a:ext uri="{53640926-AAD7-44D8-BBD7-CCE9431645EC}">
              <a14:shadowObscured xmlns:a14="http://schemas.microsoft.com/office/drawing/2010/main"/>
            </a:ext>
          </a:extLst>
        </p:spPr>
      </p:pic>
      <p:pic>
        <p:nvPicPr>
          <p:cNvPr id="24" name="Obraz 23">
            <a:extLst>
              <a:ext uri="{FF2B5EF4-FFF2-40B4-BE49-F238E27FC236}">
                <a16:creationId xmlns:a16="http://schemas.microsoft.com/office/drawing/2014/main" id="{F7A40C2F-B869-405C-A7C9-4BBFBB8CEB99}"/>
              </a:ext>
            </a:extLst>
          </p:cNvPr>
          <p:cNvPicPr/>
          <p:nvPr/>
        </p:nvPicPr>
        <p:blipFill rotWithShape="1">
          <a:blip r:embed="rId3">
            <a:extLst>
              <a:ext uri="{28A0092B-C50C-407E-A947-70E740481C1C}">
                <a14:useLocalDpi xmlns:a14="http://schemas.microsoft.com/office/drawing/2010/main" val="0"/>
              </a:ext>
            </a:extLst>
          </a:blip>
          <a:srcRect r="66123"/>
          <a:stretch/>
        </p:blipFill>
        <p:spPr bwMode="auto">
          <a:xfrm>
            <a:off x="3247389" y="2641260"/>
            <a:ext cx="2649220" cy="1979930"/>
          </a:xfrm>
          <a:prstGeom prst="rect">
            <a:avLst/>
          </a:prstGeom>
          <a:ln>
            <a:noFill/>
          </a:ln>
          <a:extLst>
            <a:ext uri="{53640926-AAD7-44D8-BBD7-CCE9431645EC}">
              <a14:shadowObscured xmlns:a14="http://schemas.microsoft.com/office/drawing/2010/main"/>
            </a:ext>
          </a:extLst>
        </p:spPr>
      </p:pic>
      <p:pic>
        <p:nvPicPr>
          <p:cNvPr id="25" name="Obraz 24">
            <a:extLst>
              <a:ext uri="{FF2B5EF4-FFF2-40B4-BE49-F238E27FC236}">
                <a16:creationId xmlns:a16="http://schemas.microsoft.com/office/drawing/2014/main" id="{E1B771D7-F3F7-43F0-AC51-FA553FCF0E8E}"/>
              </a:ext>
            </a:extLst>
          </p:cNvPr>
          <p:cNvPicPr/>
          <p:nvPr/>
        </p:nvPicPr>
        <p:blipFill rotWithShape="1">
          <a:blip r:embed="rId3">
            <a:extLst>
              <a:ext uri="{28A0092B-C50C-407E-A947-70E740481C1C}">
                <a14:useLocalDpi xmlns:a14="http://schemas.microsoft.com/office/drawing/2010/main" val="0"/>
              </a:ext>
            </a:extLst>
          </a:blip>
          <a:srcRect l="68350"/>
          <a:stretch/>
        </p:blipFill>
        <p:spPr bwMode="auto">
          <a:xfrm>
            <a:off x="6232592" y="2641260"/>
            <a:ext cx="2472690" cy="19799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3269018"/>
      </p:ext>
    </p:extLst>
  </p:cSld>
  <p:clrMapOvr>
    <a:masterClrMapping/>
  </p:clrMapOvr>
  <p:transition advClick="0" advTm="3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707886"/>
          </a:xfrm>
          <a:prstGeom prst="rect">
            <a:avLst/>
          </a:prstGeom>
        </p:spPr>
        <p:txBody>
          <a:bodyPr wrap="square">
            <a:spAutoFit/>
          </a:bodyPr>
          <a:lstStyle/>
          <a:p>
            <a:pPr algn="ctr"/>
            <a:r>
              <a:rPr lang="pl-PL" sz="2000" dirty="0">
                <a:solidFill>
                  <a:schemeClr val="accent2">
                    <a:lumMod val="75000"/>
                  </a:schemeClr>
                </a:solidFill>
              </a:rPr>
              <a:t>Przebiegi kątowe w chodzie o kulach przez kołysanie się do wysokości kul </a:t>
            </a: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CHÓD O KULACH JAKO PRZYKŁAD CHODU PATOLOGICZNEGO</a:t>
            </a:r>
            <a:endParaRPr lang="en-US" sz="2200" dirty="0">
              <a:solidFill>
                <a:schemeClr val="accent2">
                  <a:lumMod val="75000"/>
                </a:schemeClr>
              </a:solidFill>
            </a:endParaRPr>
          </a:p>
        </p:txBody>
      </p:sp>
      <p:sp>
        <p:nvSpPr>
          <p:cNvPr id="13" name="Prostokąt 12">
            <a:extLst>
              <a:ext uri="{FF2B5EF4-FFF2-40B4-BE49-F238E27FC236}">
                <a16:creationId xmlns:a16="http://schemas.microsoft.com/office/drawing/2014/main" id="{B4C821F6-E4B2-4A2C-8540-8D116D570793}"/>
              </a:ext>
            </a:extLst>
          </p:cNvPr>
          <p:cNvSpPr/>
          <p:nvPr/>
        </p:nvSpPr>
        <p:spPr>
          <a:xfrm>
            <a:off x="0" y="4797152"/>
            <a:ext cx="2808312" cy="1015663"/>
          </a:xfrm>
          <a:prstGeom prst="rect">
            <a:avLst/>
          </a:prstGeom>
        </p:spPr>
        <p:txBody>
          <a:bodyPr wrap="square">
            <a:spAutoFit/>
          </a:bodyPr>
          <a:lstStyle/>
          <a:p>
            <a:pPr algn="ctr"/>
            <a:r>
              <a:rPr lang="pl-PL" sz="2000" b="0" dirty="0">
                <a:solidFill>
                  <a:schemeClr val="accent2">
                    <a:lumMod val="75000"/>
                  </a:schemeClr>
                </a:solidFill>
              </a:rPr>
              <a:t>Staw biodrowy płaszczyzna strzałkowa</a:t>
            </a:r>
          </a:p>
        </p:txBody>
      </p:sp>
      <p:sp>
        <p:nvSpPr>
          <p:cNvPr id="15" name="Prostokąt 14">
            <a:extLst>
              <a:ext uri="{FF2B5EF4-FFF2-40B4-BE49-F238E27FC236}">
                <a16:creationId xmlns:a16="http://schemas.microsoft.com/office/drawing/2014/main" id="{92A4028C-45A6-4C24-A5BA-6254AAAC5ABA}"/>
              </a:ext>
            </a:extLst>
          </p:cNvPr>
          <p:cNvSpPr/>
          <p:nvPr/>
        </p:nvSpPr>
        <p:spPr>
          <a:xfrm>
            <a:off x="2922092" y="4941168"/>
            <a:ext cx="3018060" cy="707886"/>
          </a:xfrm>
          <a:prstGeom prst="rect">
            <a:avLst/>
          </a:prstGeom>
        </p:spPr>
        <p:txBody>
          <a:bodyPr wrap="square">
            <a:spAutoFit/>
          </a:bodyPr>
          <a:lstStyle/>
          <a:p>
            <a:pPr algn="ctr"/>
            <a:r>
              <a:rPr lang="pl-PL" sz="2000" b="0" dirty="0">
                <a:solidFill>
                  <a:schemeClr val="accent2">
                    <a:lumMod val="75000"/>
                  </a:schemeClr>
                </a:solidFill>
              </a:rPr>
              <a:t>Staw biodrowy płaszczyzna czołowa</a:t>
            </a:r>
          </a:p>
        </p:txBody>
      </p:sp>
      <p:sp>
        <p:nvSpPr>
          <p:cNvPr id="19" name="Prostokąt 18">
            <a:extLst>
              <a:ext uri="{FF2B5EF4-FFF2-40B4-BE49-F238E27FC236}">
                <a16:creationId xmlns:a16="http://schemas.microsoft.com/office/drawing/2014/main" id="{CDB4C582-16E8-451E-962A-04A6C95D8D75}"/>
              </a:ext>
            </a:extLst>
          </p:cNvPr>
          <p:cNvSpPr/>
          <p:nvPr/>
        </p:nvSpPr>
        <p:spPr>
          <a:xfrm>
            <a:off x="5950151" y="4938573"/>
            <a:ext cx="3018060" cy="707886"/>
          </a:xfrm>
          <a:prstGeom prst="rect">
            <a:avLst/>
          </a:prstGeom>
        </p:spPr>
        <p:txBody>
          <a:bodyPr wrap="square">
            <a:spAutoFit/>
          </a:bodyPr>
          <a:lstStyle/>
          <a:p>
            <a:pPr algn="ctr"/>
            <a:r>
              <a:rPr lang="pl-PL" sz="2000" b="0" dirty="0">
                <a:solidFill>
                  <a:schemeClr val="accent2">
                    <a:lumMod val="75000"/>
                  </a:schemeClr>
                </a:solidFill>
              </a:rPr>
              <a:t>Staw biodrowy płaszczyzna poprzeczna</a:t>
            </a:r>
          </a:p>
        </p:txBody>
      </p:sp>
      <p:pic>
        <p:nvPicPr>
          <p:cNvPr id="16" name="Obraz 15">
            <a:extLst>
              <a:ext uri="{FF2B5EF4-FFF2-40B4-BE49-F238E27FC236}">
                <a16:creationId xmlns:a16="http://schemas.microsoft.com/office/drawing/2014/main" id="{DB82A9D1-70DD-475C-8658-22A395320F53}"/>
              </a:ext>
            </a:extLst>
          </p:cNvPr>
          <p:cNvPicPr/>
          <p:nvPr/>
        </p:nvPicPr>
        <p:blipFill rotWithShape="1">
          <a:blip r:embed="rId3">
            <a:extLst>
              <a:ext uri="{28A0092B-C50C-407E-A947-70E740481C1C}">
                <a14:useLocalDpi xmlns:a14="http://schemas.microsoft.com/office/drawing/2010/main" val="0"/>
              </a:ext>
            </a:extLst>
          </a:blip>
          <a:srcRect r="66927"/>
          <a:stretch/>
        </p:blipFill>
        <p:spPr bwMode="auto">
          <a:xfrm>
            <a:off x="167811" y="2597342"/>
            <a:ext cx="2472690" cy="1979930"/>
          </a:xfrm>
          <a:prstGeom prst="rect">
            <a:avLst/>
          </a:prstGeom>
          <a:ln>
            <a:noFill/>
          </a:ln>
          <a:extLst>
            <a:ext uri="{53640926-AAD7-44D8-BBD7-CCE9431645EC}">
              <a14:shadowObscured xmlns:a14="http://schemas.microsoft.com/office/drawing/2010/main"/>
            </a:ext>
          </a:extLst>
        </p:spPr>
      </p:pic>
      <p:pic>
        <p:nvPicPr>
          <p:cNvPr id="17" name="Obraz 16">
            <a:extLst>
              <a:ext uri="{FF2B5EF4-FFF2-40B4-BE49-F238E27FC236}">
                <a16:creationId xmlns:a16="http://schemas.microsoft.com/office/drawing/2014/main" id="{1A240F5B-BCE4-4297-A633-E64DD1E3E50A}"/>
              </a:ext>
            </a:extLst>
          </p:cNvPr>
          <p:cNvPicPr/>
          <p:nvPr/>
        </p:nvPicPr>
        <p:blipFill rotWithShape="1">
          <a:blip r:embed="rId3">
            <a:extLst>
              <a:ext uri="{28A0092B-C50C-407E-A947-70E740481C1C}">
                <a14:useLocalDpi xmlns:a14="http://schemas.microsoft.com/office/drawing/2010/main" val="0"/>
              </a:ext>
            </a:extLst>
          </a:blip>
          <a:srcRect l="35939" r="31871"/>
          <a:stretch/>
        </p:blipFill>
        <p:spPr bwMode="auto">
          <a:xfrm>
            <a:off x="3227162" y="2557001"/>
            <a:ext cx="2407920" cy="1979930"/>
          </a:xfrm>
          <a:prstGeom prst="rect">
            <a:avLst/>
          </a:prstGeom>
          <a:ln>
            <a:noFill/>
          </a:ln>
          <a:extLst>
            <a:ext uri="{53640926-AAD7-44D8-BBD7-CCE9431645EC}">
              <a14:shadowObscured xmlns:a14="http://schemas.microsoft.com/office/drawing/2010/main"/>
            </a:ext>
          </a:extLst>
        </p:spPr>
      </p:pic>
      <p:pic>
        <p:nvPicPr>
          <p:cNvPr id="18" name="Obraz 17">
            <a:extLst>
              <a:ext uri="{FF2B5EF4-FFF2-40B4-BE49-F238E27FC236}">
                <a16:creationId xmlns:a16="http://schemas.microsoft.com/office/drawing/2014/main" id="{104B8A5B-5418-4D65-B242-CAC76F857FF4}"/>
              </a:ext>
            </a:extLst>
          </p:cNvPr>
          <p:cNvPicPr/>
          <p:nvPr/>
        </p:nvPicPr>
        <p:blipFill rotWithShape="1">
          <a:blip r:embed="rId3">
            <a:extLst>
              <a:ext uri="{28A0092B-C50C-407E-A947-70E740481C1C}">
                <a14:useLocalDpi xmlns:a14="http://schemas.microsoft.com/office/drawing/2010/main" val="0"/>
              </a:ext>
            </a:extLst>
          </a:blip>
          <a:srcRect l="68239"/>
          <a:stretch/>
        </p:blipFill>
        <p:spPr bwMode="auto">
          <a:xfrm>
            <a:off x="6221743" y="2557001"/>
            <a:ext cx="2375535" cy="19799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5837781"/>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430887"/>
          </a:xfrm>
          <a:prstGeom prst="rect">
            <a:avLst/>
          </a:prstGeom>
        </p:spPr>
        <p:txBody>
          <a:bodyPr>
            <a:spAutoFit/>
          </a:bodyPr>
          <a:lstStyle/>
          <a:p>
            <a:pPr algn="ctr">
              <a:defRPr/>
            </a:pPr>
            <a:r>
              <a:rPr lang="pl-PL" sz="2200" dirty="0">
                <a:solidFill>
                  <a:schemeClr val="accent2">
                    <a:lumMod val="75000"/>
                  </a:schemeClr>
                </a:solidFill>
              </a:rPr>
              <a:t>FIZJOLOGICZNE PRZESADY W CHODZIE NORMALNYM</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2060848"/>
            <a:ext cx="8135938" cy="3170099"/>
          </a:xfrm>
          <a:prstGeom prst="rect">
            <a:avLst/>
          </a:prstGeom>
        </p:spPr>
        <p:txBody>
          <a:bodyPr wrap="square">
            <a:spAutoFit/>
          </a:bodyPr>
          <a:lstStyle/>
          <a:p>
            <a:pPr algn="ctr"/>
            <a:r>
              <a:rPr lang="pl-PL" sz="2000" dirty="0">
                <a:solidFill>
                  <a:schemeClr val="accent2">
                    <a:lumMod val="75000"/>
                  </a:schemeClr>
                </a:solidFill>
              </a:rPr>
              <a:t>Chód sztywny </a:t>
            </a:r>
          </a:p>
          <a:p>
            <a:pPr algn="ctr"/>
            <a:endParaRPr lang="pl-PL" sz="2000" dirty="0">
              <a:solidFill>
                <a:schemeClr val="accent2">
                  <a:lumMod val="75000"/>
                </a:schemeClr>
              </a:solidFill>
            </a:endParaRPr>
          </a:p>
          <a:p>
            <a:pPr algn="just"/>
            <a:r>
              <a:rPr lang="pl-PL" sz="2000" b="0" dirty="0">
                <a:solidFill>
                  <a:schemeClr val="accent2">
                    <a:lumMod val="75000"/>
                  </a:schemeClr>
                </a:solidFill>
              </a:rPr>
              <a:t>Charakteryzuje się sztucznym zmniejszeniem oscylacji miednicy i barków</a:t>
            </a:r>
          </a:p>
          <a:p>
            <a:endParaRPr lang="pl-PL" sz="2000" b="0" dirty="0">
              <a:solidFill>
                <a:schemeClr val="accent2">
                  <a:lumMod val="75000"/>
                </a:schemeClr>
              </a:solidFill>
            </a:endParaRPr>
          </a:p>
          <a:p>
            <a:pPr algn="ctr"/>
            <a:r>
              <a:rPr lang="pl-PL" sz="2000" dirty="0">
                <a:solidFill>
                  <a:schemeClr val="accent2">
                    <a:lumMod val="75000"/>
                  </a:schemeClr>
                </a:solidFill>
              </a:rPr>
              <a:t>Chód drobnym krokiem </a:t>
            </a:r>
          </a:p>
          <a:p>
            <a:pPr algn="ctr"/>
            <a:endParaRPr lang="pl-PL" sz="2000" dirty="0">
              <a:solidFill>
                <a:schemeClr val="accent2">
                  <a:lumMod val="75000"/>
                </a:schemeClr>
              </a:solidFill>
            </a:endParaRPr>
          </a:p>
          <a:p>
            <a:pPr algn="just"/>
            <a:r>
              <a:rPr lang="pl-PL" sz="2000" b="0" dirty="0">
                <a:solidFill>
                  <a:schemeClr val="accent2">
                    <a:lumMod val="75000"/>
                  </a:schemeClr>
                </a:solidFill>
              </a:rPr>
              <a:t>Można go zaobserwować u osób posiadających krótkie kończyny dolne, charakteryzuje się małą długością kroku za to dużą częstotliwością stawiania kroków</a:t>
            </a:r>
          </a:p>
        </p:txBody>
      </p:sp>
    </p:spTree>
    <p:extLst>
      <p:ext uri="{BB962C8B-B14F-4D97-AF65-F5344CB8AC3E}">
        <p14:creationId xmlns:p14="http://schemas.microsoft.com/office/powerpoint/2010/main" val="2376930333"/>
      </p:ext>
    </p:extLst>
  </p:cSld>
  <p:clrMapOvr>
    <a:masterClrMapping/>
  </p:clrMapOvr>
  <p:transition advClick="0" advTm="300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8F7340D1-77B2-4E55-A343-047BD5209230}"/>
              </a:ext>
            </a:extLst>
          </p:cNvPr>
          <p:cNvSpPr/>
          <p:nvPr/>
        </p:nvSpPr>
        <p:spPr>
          <a:xfrm>
            <a:off x="504030" y="1556792"/>
            <a:ext cx="8135938" cy="707886"/>
          </a:xfrm>
          <a:prstGeom prst="rect">
            <a:avLst/>
          </a:prstGeom>
        </p:spPr>
        <p:txBody>
          <a:bodyPr wrap="square">
            <a:spAutoFit/>
          </a:bodyPr>
          <a:lstStyle/>
          <a:p>
            <a:pPr algn="ctr"/>
            <a:r>
              <a:rPr lang="pl-PL" sz="2000" dirty="0">
                <a:solidFill>
                  <a:schemeClr val="accent2">
                    <a:lumMod val="75000"/>
                  </a:schemeClr>
                </a:solidFill>
              </a:rPr>
              <a:t>Przebiegi kątowe w chodzie o kulach przez kołysanie się do wysokości kul </a:t>
            </a:r>
          </a:p>
        </p:txBody>
      </p:sp>
      <p:sp>
        <p:nvSpPr>
          <p:cNvPr id="9" name="Prostokąt 8">
            <a:extLst>
              <a:ext uri="{FF2B5EF4-FFF2-40B4-BE49-F238E27FC236}">
                <a16:creationId xmlns:a16="http://schemas.microsoft.com/office/drawing/2014/main" id="{5CE9858C-2848-4DE6-BB00-DBA46A274F53}"/>
              </a:ext>
            </a:extLst>
          </p:cNvPr>
          <p:cNvSpPr/>
          <p:nvPr/>
        </p:nvSpPr>
        <p:spPr>
          <a:xfrm>
            <a:off x="395536" y="764704"/>
            <a:ext cx="8135938" cy="769441"/>
          </a:xfrm>
          <a:prstGeom prst="rect">
            <a:avLst/>
          </a:prstGeom>
        </p:spPr>
        <p:txBody>
          <a:bodyPr>
            <a:spAutoFit/>
          </a:bodyPr>
          <a:lstStyle/>
          <a:p>
            <a:pPr algn="ctr">
              <a:defRPr/>
            </a:pPr>
            <a:r>
              <a:rPr lang="pl-PL" sz="2200" dirty="0">
                <a:solidFill>
                  <a:schemeClr val="accent2">
                    <a:lumMod val="75000"/>
                  </a:schemeClr>
                </a:solidFill>
              </a:rPr>
              <a:t>CHÓD O KULACH JAKO PRZYKŁAD CHODU PATOLOGICZNEGO</a:t>
            </a:r>
            <a:endParaRPr lang="en-US" sz="2200" dirty="0">
              <a:solidFill>
                <a:schemeClr val="accent2">
                  <a:lumMod val="75000"/>
                </a:schemeClr>
              </a:solidFill>
            </a:endParaRPr>
          </a:p>
        </p:txBody>
      </p:sp>
      <p:sp>
        <p:nvSpPr>
          <p:cNvPr id="13" name="Prostokąt 12">
            <a:extLst>
              <a:ext uri="{FF2B5EF4-FFF2-40B4-BE49-F238E27FC236}">
                <a16:creationId xmlns:a16="http://schemas.microsoft.com/office/drawing/2014/main" id="{B4C821F6-E4B2-4A2C-8540-8D116D570793}"/>
              </a:ext>
            </a:extLst>
          </p:cNvPr>
          <p:cNvSpPr/>
          <p:nvPr/>
        </p:nvSpPr>
        <p:spPr>
          <a:xfrm>
            <a:off x="0" y="4797152"/>
            <a:ext cx="2808312" cy="1015663"/>
          </a:xfrm>
          <a:prstGeom prst="rect">
            <a:avLst/>
          </a:prstGeom>
        </p:spPr>
        <p:txBody>
          <a:bodyPr wrap="square">
            <a:spAutoFit/>
          </a:bodyPr>
          <a:lstStyle/>
          <a:p>
            <a:pPr algn="ctr"/>
            <a:r>
              <a:rPr lang="pl-PL" sz="2000" b="0" dirty="0">
                <a:solidFill>
                  <a:schemeClr val="accent2">
                    <a:lumMod val="75000"/>
                  </a:schemeClr>
                </a:solidFill>
              </a:rPr>
              <a:t>Staw kolanowy płaszczyzna strzałkowa</a:t>
            </a:r>
          </a:p>
        </p:txBody>
      </p:sp>
      <p:sp>
        <p:nvSpPr>
          <p:cNvPr id="15" name="Prostokąt 14">
            <a:extLst>
              <a:ext uri="{FF2B5EF4-FFF2-40B4-BE49-F238E27FC236}">
                <a16:creationId xmlns:a16="http://schemas.microsoft.com/office/drawing/2014/main" id="{92A4028C-45A6-4C24-A5BA-6254AAAC5ABA}"/>
              </a:ext>
            </a:extLst>
          </p:cNvPr>
          <p:cNvSpPr/>
          <p:nvPr/>
        </p:nvSpPr>
        <p:spPr>
          <a:xfrm>
            <a:off x="4932040" y="4947265"/>
            <a:ext cx="3018060" cy="707886"/>
          </a:xfrm>
          <a:prstGeom prst="rect">
            <a:avLst/>
          </a:prstGeom>
        </p:spPr>
        <p:txBody>
          <a:bodyPr wrap="square">
            <a:spAutoFit/>
          </a:bodyPr>
          <a:lstStyle/>
          <a:p>
            <a:pPr algn="ctr"/>
            <a:r>
              <a:rPr lang="pl-PL" sz="2000" b="0" dirty="0">
                <a:solidFill>
                  <a:schemeClr val="accent2">
                    <a:lumMod val="75000"/>
                  </a:schemeClr>
                </a:solidFill>
              </a:rPr>
              <a:t>Staw skokowy płaszczyzna strzałkowa</a:t>
            </a:r>
          </a:p>
        </p:txBody>
      </p:sp>
      <p:pic>
        <p:nvPicPr>
          <p:cNvPr id="20" name="Obraz 19">
            <a:extLst>
              <a:ext uri="{FF2B5EF4-FFF2-40B4-BE49-F238E27FC236}">
                <a16:creationId xmlns:a16="http://schemas.microsoft.com/office/drawing/2014/main" id="{8B41CC2A-6D32-4500-BA2B-FD720F924C08}"/>
              </a:ext>
            </a:extLst>
          </p:cNvPr>
          <p:cNvPicPr/>
          <p:nvPr/>
        </p:nvPicPr>
        <p:blipFill rotWithShape="1">
          <a:blip r:embed="rId3">
            <a:extLst>
              <a:ext uri="{28A0092B-C50C-407E-A947-70E740481C1C}">
                <a14:useLocalDpi xmlns:a14="http://schemas.microsoft.com/office/drawing/2010/main" val="0"/>
              </a:ext>
            </a:extLst>
          </a:blip>
          <a:srcRect r="50171"/>
          <a:stretch/>
        </p:blipFill>
        <p:spPr bwMode="auto">
          <a:xfrm>
            <a:off x="1404156" y="2366083"/>
            <a:ext cx="2530475" cy="1979930"/>
          </a:xfrm>
          <a:prstGeom prst="rect">
            <a:avLst/>
          </a:prstGeom>
          <a:ln>
            <a:noFill/>
          </a:ln>
          <a:effectLst>
            <a:softEdge rad="112500"/>
          </a:effectLst>
          <a:extLst>
            <a:ext uri="{53640926-AAD7-44D8-BBD7-CCE9431645EC}">
              <a14:shadowObscured xmlns:a14="http://schemas.microsoft.com/office/drawing/2010/main"/>
            </a:ext>
          </a:extLst>
        </p:spPr>
      </p:pic>
      <p:pic>
        <p:nvPicPr>
          <p:cNvPr id="21" name="Obraz 20">
            <a:extLst>
              <a:ext uri="{FF2B5EF4-FFF2-40B4-BE49-F238E27FC236}">
                <a16:creationId xmlns:a16="http://schemas.microsoft.com/office/drawing/2014/main" id="{B46DB9C9-7213-427B-8934-65E20BAC608D}"/>
              </a:ext>
            </a:extLst>
          </p:cNvPr>
          <p:cNvPicPr/>
          <p:nvPr/>
        </p:nvPicPr>
        <p:blipFill>
          <a:blip r:embed="rId4">
            <a:extLst>
              <a:ext uri="{28A0092B-C50C-407E-A947-70E740481C1C}">
                <a14:useLocalDpi xmlns:a14="http://schemas.microsoft.com/office/drawing/2010/main" val="0"/>
              </a:ext>
            </a:extLst>
          </a:blip>
          <a:stretch>
            <a:fillRect/>
          </a:stretch>
        </p:blipFill>
        <p:spPr>
          <a:xfrm>
            <a:off x="5040466" y="2366083"/>
            <a:ext cx="2418715" cy="1979930"/>
          </a:xfrm>
          <a:prstGeom prst="rect">
            <a:avLst/>
          </a:prstGeom>
        </p:spPr>
      </p:pic>
    </p:spTree>
    <p:extLst>
      <p:ext uri="{BB962C8B-B14F-4D97-AF65-F5344CB8AC3E}">
        <p14:creationId xmlns:p14="http://schemas.microsoft.com/office/powerpoint/2010/main" val="306294393"/>
      </p:ext>
    </p:extLst>
  </p:cSld>
  <p:clrMapOvr>
    <a:masterClrMapping/>
  </p:clrMapOvr>
  <p:transition advClick="0" advTm="300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KLUCZOWE ZAGADNIENIA</a:t>
            </a:r>
            <a:endParaRPr lang="en-US" sz="2200" dirty="0">
              <a:solidFill>
                <a:schemeClr val="accent2">
                  <a:lumMod val="75000"/>
                </a:schemeClr>
              </a:solidFill>
            </a:endParaRPr>
          </a:p>
        </p:txBody>
      </p:sp>
    </p:spTree>
    <p:extLst>
      <p:ext uri="{BB962C8B-B14F-4D97-AF65-F5344CB8AC3E}">
        <p14:creationId xmlns:p14="http://schemas.microsoft.com/office/powerpoint/2010/main" val="1179130914"/>
      </p:ext>
    </p:extLst>
  </p:cSld>
  <p:clrMapOvr>
    <a:masterClrMapping/>
  </p:clrMapOvr>
  <p:transition advClick="0" advTm="300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KLUCZOWE ZAGADNIENIA</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3CD66A74-F092-40DE-B28D-32E179FCA6C4}"/>
              </a:ext>
            </a:extLst>
          </p:cNvPr>
          <p:cNvSpPr/>
          <p:nvPr/>
        </p:nvSpPr>
        <p:spPr>
          <a:xfrm>
            <a:off x="215516" y="1767006"/>
            <a:ext cx="8712968" cy="3690177"/>
          </a:xfrm>
          <a:prstGeom prst="rect">
            <a:avLst/>
          </a:prstGeom>
        </p:spPr>
        <p:txBody>
          <a:bodyPr wrap="square">
            <a:spAutoFit/>
          </a:bodyPr>
          <a:lstStyle/>
          <a:p>
            <a:pPr marL="342900" indent="-342900">
              <a:lnSpc>
                <a:spcPct val="200000"/>
              </a:lnSpc>
              <a:buFont typeface="Wingdings" panose="05000000000000000000" pitchFamily="2" charset="2"/>
              <a:buChar char="Ø"/>
            </a:pPr>
            <a:r>
              <a:rPr lang="pl-PL" sz="2000" b="0" dirty="0">
                <a:solidFill>
                  <a:schemeClr val="accent2">
                    <a:lumMod val="75000"/>
                  </a:schemeClr>
                </a:solidFill>
              </a:rPr>
              <a:t>Wybrane dysfunkcje narządu ruchu</a:t>
            </a:r>
          </a:p>
          <a:p>
            <a:pPr marL="342900" indent="-342900">
              <a:lnSpc>
                <a:spcPct val="200000"/>
              </a:lnSpc>
              <a:buFont typeface="Wingdings" panose="05000000000000000000" pitchFamily="2" charset="2"/>
              <a:buChar char="Ø"/>
            </a:pPr>
            <a:r>
              <a:rPr lang="pl-PL" sz="2000" b="0" dirty="0">
                <a:solidFill>
                  <a:schemeClr val="accent2">
                    <a:lumMod val="75000"/>
                  </a:schemeClr>
                </a:solidFill>
              </a:rPr>
              <a:t>Rodzaje chodu patologicznego.</a:t>
            </a:r>
          </a:p>
          <a:p>
            <a:pPr marL="342900" indent="-342900">
              <a:lnSpc>
                <a:spcPct val="200000"/>
              </a:lnSpc>
              <a:buFont typeface="Wingdings" panose="05000000000000000000" pitchFamily="2" charset="2"/>
              <a:buChar char="Ø"/>
            </a:pPr>
            <a:r>
              <a:rPr lang="pl-PL" sz="2000" b="0" dirty="0">
                <a:solidFill>
                  <a:schemeClr val="accent2">
                    <a:lumMod val="75000"/>
                  </a:schemeClr>
                </a:solidFill>
              </a:rPr>
              <a:t>Wybrane zmiany w wielkościach kinematycznych i dynamicznych w chodzie patologicznym</a:t>
            </a:r>
          </a:p>
          <a:p>
            <a:pPr marL="342900" indent="-342900">
              <a:lnSpc>
                <a:spcPct val="200000"/>
              </a:lnSpc>
              <a:buFont typeface="Wingdings" panose="05000000000000000000" pitchFamily="2" charset="2"/>
              <a:buChar char="Ø"/>
            </a:pPr>
            <a:r>
              <a:rPr lang="pl-PL" sz="2000" b="0" dirty="0">
                <a:solidFill>
                  <a:schemeClr val="accent2">
                    <a:lumMod val="75000"/>
                  </a:schemeClr>
                </a:solidFill>
              </a:rPr>
              <a:t>Chód o kulach jako przykład chodu patologicznego</a:t>
            </a:r>
          </a:p>
          <a:p>
            <a:pPr marL="342900" indent="-342900">
              <a:lnSpc>
                <a:spcPct val="200000"/>
              </a:lnSpc>
              <a:buFont typeface="Wingdings" panose="05000000000000000000" pitchFamily="2" charset="2"/>
              <a:buChar char="Ø"/>
            </a:pPr>
            <a:r>
              <a:rPr lang="pl-PL" sz="2000" b="0" dirty="0">
                <a:solidFill>
                  <a:schemeClr val="accent2">
                    <a:lumMod val="75000"/>
                  </a:schemeClr>
                </a:solidFill>
              </a:rPr>
              <a:t>Analiza wielkości kinematycznych w chodzie patologicznym</a:t>
            </a:r>
          </a:p>
        </p:txBody>
      </p:sp>
    </p:spTree>
    <p:extLst>
      <p:ext uri="{BB962C8B-B14F-4D97-AF65-F5344CB8AC3E}">
        <p14:creationId xmlns:p14="http://schemas.microsoft.com/office/powerpoint/2010/main" val="4012208048"/>
      </p:ext>
    </p:extLst>
  </p:cSld>
  <p:clrMapOvr>
    <a:masterClrMapping/>
  </p:clrMapOvr>
  <p:transition advClick="0" advTm="300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pl-PL" sz="2200" dirty="0">
                <a:solidFill>
                  <a:schemeClr val="accent2">
                    <a:lumMod val="75000"/>
                  </a:schemeClr>
                </a:solidFill>
              </a:rPr>
              <a:t>BIBLIOGRAFIA</a:t>
            </a:r>
            <a:endParaRPr lang="en-US" sz="2200" dirty="0">
              <a:solidFill>
                <a:schemeClr val="accent2">
                  <a:lumMod val="75000"/>
                </a:schemeClr>
              </a:solidFill>
            </a:endParaRPr>
          </a:p>
        </p:txBody>
      </p:sp>
    </p:spTree>
    <p:extLst>
      <p:ext uri="{BB962C8B-B14F-4D97-AF65-F5344CB8AC3E}">
        <p14:creationId xmlns:p14="http://schemas.microsoft.com/office/powerpoint/2010/main" val="3927396770"/>
      </p:ext>
    </p:extLst>
  </p:cSld>
  <p:clrMapOvr>
    <a:masterClrMapping/>
  </p:clrMapOvr>
  <p:transition advClick="0" advTm="300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908720"/>
            <a:ext cx="8135938" cy="430887"/>
          </a:xfrm>
          <a:prstGeom prst="rect">
            <a:avLst/>
          </a:prstGeom>
        </p:spPr>
        <p:txBody>
          <a:bodyPr>
            <a:spAutoFit/>
          </a:bodyPr>
          <a:lstStyle/>
          <a:p>
            <a:pPr algn="ctr">
              <a:defRPr/>
            </a:pPr>
            <a:r>
              <a:rPr lang="pl-PL" sz="2200" dirty="0">
                <a:solidFill>
                  <a:schemeClr val="accent2">
                    <a:lumMod val="75000"/>
                  </a:schemeClr>
                </a:solidFill>
              </a:rPr>
              <a:t>BIBLIOGRAFIA</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CACE58D8-0EB8-40D6-BD11-AD054508FBAF}"/>
              </a:ext>
            </a:extLst>
          </p:cNvPr>
          <p:cNvSpPr/>
          <p:nvPr/>
        </p:nvSpPr>
        <p:spPr>
          <a:xfrm>
            <a:off x="107504" y="1412776"/>
            <a:ext cx="8784976" cy="4190314"/>
          </a:xfrm>
          <a:prstGeom prst="rect">
            <a:avLst/>
          </a:prstGeom>
        </p:spPr>
        <p:txBody>
          <a:bodyPr wrap="square">
            <a:spAutoFit/>
          </a:bodyPr>
          <a:lstStyle/>
          <a:p>
            <a:pPr lvl="0" algn="just">
              <a:lnSpc>
                <a:spcPct val="150000"/>
              </a:lnSpc>
              <a:spcBef>
                <a:spcPts val="1200"/>
              </a:spcBef>
              <a:spcAft>
                <a:spcPts val="0"/>
              </a:spcAft>
            </a:pPr>
            <a:r>
              <a:rPr lang="pl-PL" sz="2000" b="0" dirty="0">
                <a:solidFill>
                  <a:schemeClr val="accent2">
                    <a:lumMod val="75000"/>
                  </a:schemeClr>
                </a:solidFill>
              </a:rPr>
              <a:t>Błaszczyk J.W.: Biomechanika kliniczna, Wydawnictwo Lekarskie PZWL, Warszawa 2004.</a:t>
            </a:r>
          </a:p>
          <a:p>
            <a:pPr lvl="0" algn="just">
              <a:lnSpc>
                <a:spcPct val="150000"/>
              </a:lnSpc>
              <a:spcBef>
                <a:spcPts val="1200"/>
              </a:spcBef>
              <a:spcAft>
                <a:spcPts val="0"/>
              </a:spcAft>
            </a:pPr>
            <a:r>
              <a:rPr lang="pl-PL" sz="2000" b="0" dirty="0" err="1">
                <a:solidFill>
                  <a:schemeClr val="accent2">
                    <a:lumMod val="75000"/>
                  </a:schemeClr>
                </a:solidFill>
              </a:rPr>
              <a:t>Dega</a:t>
            </a:r>
            <a:r>
              <a:rPr lang="pl-PL" sz="2000" b="0" dirty="0">
                <a:solidFill>
                  <a:schemeClr val="accent2">
                    <a:lumMod val="75000"/>
                  </a:schemeClr>
                </a:solidFill>
              </a:rPr>
              <a:t> W.: Ortopedia i rehabilitacja, Wydawnictwo PZWL, Warszawa 2006.</a:t>
            </a:r>
          </a:p>
          <a:p>
            <a:pPr lvl="0" algn="just">
              <a:lnSpc>
                <a:spcPct val="150000"/>
              </a:lnSpc>
              <a:spcBef>
                <a:spcPts val="1200"/>
              </a:spcBef>
              <a:spcAft>
                <a:spcPts val="0"/>
              </a:spcAft>
            </a:pPr>
            <a:r>
              <a:rPr lang="en-GB" sz="2000" b="0" dirty="0">
                <a:solidFill>
                  <a:schemeClr val="accent2">
                    <a:lumMod val="75000"/>
                  </a:schemeClr>
                </a:solidFill>
              </a:rPr>
              <a:t>England SA, </a:t>
            </a:r>
            <a:r>
              <a:rPr lang="en-GB" sz="2000" b="0" dirty="0" err="1">
                <a:solidFill>
                  <a:schemeClr val="accent2">
                    <a:lumMod val="75000"/>
                  </a:schemeClr>
                </a:solidFill>
              </a:rPr>
              <a:t>Granata</a:t>
            </a:r>
            <a:r>
              <a:rPr lang="en-GB" sz="2000" b="0" dirty="0">
                <a:solidFill>
                  <a:schemeClr val="accent2">
                    <a:lumMod val="75000"/>
                  </a:schemeClr>
                </a:solidFill>
              </a:rPr>
              <a:t> KP.: The influence of gait speed on local dynamic stability of walking. </a:t>
            </a:r>
            <a:r>
              <a:rPr lang="pl-PL" sz="2000" b="0" dirty="0" err="1">
                <a:solidFill>
                  <a:schemeClr val="accent2">
                    <a:lumMod val="75000"/>
                  </a:schemeClr>
                </a:solidFill>
              </a:rPr>
              <a:t>Gait&amp;Posture</a:t>
            </a:r>
            <a:r>
              <a:rPr lang="pl-PL" sz="2000" b="0" dirty="0">
                <a:solidFill>
                  <a:schemeClr val="accent2">
                    <a:lumMod val="75000"/>
                  </a:schemeClr>
                </a:solidFill>
              </a:rPr>
              <a:t>, 2007, 25, 172–8.</a:t>
            </a:r>
          </a:p>
          <a:p>
            <a:pPr lvl="0" algn="just">
              <a:lnSpc>
                <a:spcPct val="150000"/>
              </a:lnSpc>
              <a:spcBef>
                <a:spcPts val="1200"/>
              </a:spcBef>
              <a:spcAft>
                <a:spcPts val="0"/>
              </a:spcAft>
            </a:pPr>
            <a:r>
              <a:rPr lang="pl-PL" sz="2000" b="0" dirty="0">
                <a:solidFill>
                  <a:schemeClr val="accent2">
                    <a:lumMod val="75000"/>
                  </a:schemeClr>
                </a:solidFill>
              </a:rPr>
              <a:t>Konieczny G., </a:t>
            </a:r>
            <a:r>
              <a:rPr lang="pl-PL" sz="2000" b="0" dirty="0" err="1">
                <a:solidFill>
                  <a:schemeClr val="accent2">
                    <a:lumMod val="75000"/>
                  </a:schemeClr>
                </a:solidFill>
              </a:rPr>
              <a:t>Wrzosek</a:t>
            </a:r>
            <a:r>
              <a:rPr lang="pl-PL" sz="2000" b="0" dirty="0">
                <a:solidFill>
                  <a:schemeClr val="accent2">
                    <a:lumMod val="75000"/>
                  </a:schemeClr>
                </a:solidFill>
              </a:rPr>
              <a:t> Z.: Wybrane dysfunkcje narządu ruchu. W: Podstawy rehabilitacji dla studentów medycyny. Red. Zdzisław </a:t>
            </a:r>
            <a:r>
              <a:rPr lang="pl-PL" sz="2000" b="0" dirty="0" err="1">
                <a:solidFill>
                  <a:schemeClr val="accent2">
                    <a:lumMod val="75000"/>
                  </a:schemeClr>
                </a:solidFill>
              </a:rPr>
              <a:t>Wrzosek</a:t>
            </a:r>
            <a:r>
              <a:rPr lang="pl-PL" sz="2000" b="0" dirty="0">
                <a:solidFill>
                  <a:schemeClr val="accent2">
                    <a:lumMod val="75000"/>
                  </a:schemeClr>
                </a:solidFill>
              </a:rPr>
              <a:t>. PZWL Wydawnictwo Lekarskie, 2012</a:t>
            </a:r>
          </a:p>
        </p:txBody>
      </p:sp>
    </p:spTree>
    <p:extLst>
      <p:ext uri="{BB962C8B-B14F-4D97-AF65-F5344CB8AC3E}">
        <p14:creationId xmlns:p14="http://schemas.microsoft.com/office/powerpoint/2010/main" val="204319737"/>
      </p:ext>
    </p:extLst>
  </p:cSld>
  <p:clrMapOvr>
    <a:masterClrMapping/>
  </p:clrMapOvr>
  <p:transition advClick="0" advTm="300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908720"/>
            <a:ext cx="8135938" cy="430887"/>
          </a:xfrm>
          <a:prstGeom prst="rect">
            <a:avLst/>
          </a:prstGeom>
        </p:spPr>
        <p:txBody>
          <a:bodyPr>
            <a:spAutoFit/>
          </a:bodyPr>
          <a:lstStyle/>
          <a:p>
            <a:pPr algn="ctr">
              <a:defRPr/>
            </a:pPr>
            <a:r>
              <a:rPr lang="pl-PL" sz="2200" dirty="0">
                <a:solidFill>
                  <a:schemeClr val="accent2">
                    <a:lumMod val="75000"/>
                  </a:schemeClr>
                </a:solidFill>
              </a:rPr>
              <a:t>BIBLIOGRAFIA</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CACE58D8-0EB8-40D6-BD11-AD054508FBAF}"/>
              </a:ext>
            </a:extLst>
          </p:cNvPr>
          <p:cNvSpPr/>
          <p:nvPr/>
        </p:nvSpPr>
        <p:spPr>
          <a:xfrm>
            <a:off x="71017" y="1235165"/>
            <a:ext cx="8784976" cy="4498091"/>
          </a:xfrm>
          <a:prstGeom prst="rect">
            <a:avLst/>
          </a:prstGeom>
        </p:spPr>
        <p:txBody>
          <a:bodyPr wrap="square">
            <a:spAutoFit/>
          </a:bodyPr>
          <a:lstStyle/>
          <a:p>
            <a:pPr lvl="0" algn="just">
              <a:lnSpc>
                <a:spcPct val="150000"/>
              </a:lnSpc>
              <a:spcBef>
                <a:spcPts val="1200"/>
              </a:spcBef>
              <a:spcAft>
                <a:spcPts val="0"/>
              </a:spcAft>
            </a:pPr>
            <a:r>
              <a:rPr lang="en-GB" sz="2000" b="0" dirty="0">
                <a:solidFill>
                  <a:schemeClr val="accent2">
                    <a:lumMod val="75000"/>
                  </a:schemeClr>
                </a:solidFill>
              </a:rPr>
              <a:t>McAndrew PM, </a:t>
            </a:r>
            <a:r>
              <a:rPr lang="en-GB" sz="2000" b="0" dirty="0" err="1">
                <a:solidFill>
                  <a:schemeClr val="accent2">
                    <a:lumMod val="75000"/>
                  </a:schemeClr>
                </a:solidFill>
              </a:rPr>
              <a:t>Dingwell</a:t>
            </a:r>
            <a:r>
              <a:rPr lang="en-GB" sz="2000" b="0" dirty="0">
                <a:solidFill>
                  <a:schemeClr val="accent2">
                    <a:lumMod val="75000"/>
                  </a:schemeClr>
                </a:solidFill>
              </a:rPr>
              <a:t> JB, Wilken JM.: Walking variability during continuous pseudo-random oscillations of the support surface and visual field. J </a:t>
            </a:r>
            <a:r>
              <a:rPr lang="en-GB" sz="2000" b="0" dirty="0" err="1">
                <a:solidFill>
                  <a:schemeClr val="accent2">
                    <a:lumMod val="75000"/>
                  </a:schemeClr>
                </a:solidFill>
              </a:rPr>
              <a:t>Biomech</a:t>
            </a:r>
            <a:r>
              <a:rPr lang="en-GB" sz="2000" b="0" dirty="0">
                <a:solidFill>
                  <a:schemeClr val="accent2">
                    <a:lumMod val="75000"/>
                  </a:schemeClr>
                </a:solidFill>
              </a:rPr>
              <a:t>, 2010, 43, 1470–5</a:t>
            </a:r>
            <a:endParaRPr lang="pl-PL" sz="2000" b="0" dirty="0">
              <a:solidFill>
                <a:schemeClr val="accent2">
                  <a:lumMod val="75000"/>
                </a:schemeClr>
              </a:solidFill>
            </a:endParaRPr>
          </a:p>
          <a:p>
            <a:pPr lvl="0" algn="just">
              <a:lnSpc>
                <a:spcPct val="150000"/>
              </a:lnSpc>
              <a:spcBef>
                <a:spcPts val="1200"/>
              </a:spcBef>
              <a:spcAft>
                <a:spcPts val="0"/>
              </a:spcAft>
            </a:pPr>
            <a:r>
              <a:rPr lang="en-GB" sz="2000" b="0" dirty="0">
                <a:solidFill>
                  <a:schemeClr val="accent2">
                    <a:lumMod val="75000"/>
                  </a:schemeClr>
                </a:solidFill>
              </a:rPr>
              <a:t>McAndrew Young PM, </a:t>
            </a:r>
            <a:r>
              <a:rPr lang="en-GB" sz="2000" b="0" dirty="0" err="1">
                <a:solidFill>
                  <a:schemeClr val="accent2">
                    <a:lumMod val="75000"/>
                  </a:schemeClr>
                </a:solidFill>
              </a:rPr>
              <a:t>Dingwell</a:t>
            </a:r>
            <a:r>
              <a:rPr lang="en-GB" sz="2000" b="0" dirty="0">
                <a:solidFill>
                  <a:schemeClr val="accent2">
                    <a:lumMod val="75000"/>
                  </a:schemeClr>
                </a:solidFill>
              </a:rPr>
              <a:t> JB.: Voluntary changes in step width and step length during human walking affect dynamic margins of stability. </a:t>
            </a:r>
            <a:r>
              <a:rPr lang="pl-PL" sz="2000" b="0" dirty="0" err="1">
                <a:solidFill>
                  <a:schemeClr val="accent2">
                    <a:lumMod val="75000"/>
                  </a:schemeClr>
                </a:solidFill>
              </a:rPr>
              <a:t>Gait&amp;Posture</a:t>
            </a:r>
            <a:r>
              <a:rPr lang="pl-PL" sz="2000" b="0" dirty="0">
                <a:solidFill>
                  <a:schemeClr val="accent2">
                    <a:lumMod val="75000"/>
                  </a:schemeClr>
                </a:solidFill>
              </a:rPr>
              <a:t>, </a:t>
            </a:r>
            <a:r>
              <a:rPr lang="pl-PL" sz="2000" b="0" dirty="0" err="1">
                <a:solidFill>
                  <a:schemeClr val="accent2">
                    <a:lumMod val="75000"/>
                  </a:schemeClr>
                </a:solidFill>
              </a:rPr>
              <a:t>Elsevier</a:t>
            </a:r>
            <a:r>
              <a:rPr lang="pl-PL" sz="2000" b="0" dirty="0">
                <a:solidFill>
                  <a:schemeClr val="accent2">
                    <a:lumMod val="75000"/>
                  </a:schemeClr>
                </a:solidFill>
              </a:rPr>
              <a:t> B.V.; 2012, 36, 219–24</a:t>
            </a:r>
          </a:p>
          <a:p>
            <a:pPr lvl="0" algn="just">
              <a:lnSpc>
                <a:spcPct val="150000"/>
              </a:lnSpc>
              <a:spcBef>
                <a:spcPts val="1200"/>
              </a:spcBef>
              <a:spcAft>
                <a:spcPts val="0"/>
              </a:spcAft>
            </a:pPr>
            <a:r>
              <a:rPr lang="en-GB" sz="2000" b="0" dirty="0" err="1">
                <a:solidFill>
                  <a:schemeClr val="accent2">
                    <a:lumMod val="75000"/>
                  </a:schemeClr>
                </a:solidFill>
              </a:rPr>
              <a:t>Rábago</a:t>
            </a:r>
            <a:r>
              <a:rPr lang="en-GB" sz="2000" b="0" dirty="0">
                <a:solidFill>
                  <a:schemeClr val="accent2">
                    <a:lumMod val="75000"/>
                  </a:schemeClr>
                </a:solidFill>
              </a:rPr>
              <a:t> CA, </a:t>
            </a:r>
            <a:r>
              <a:rPr lang="en-GB" sz="2000" b="0" dirty="0" err="1">
                <a:solidFill>
                  <a:schemeClr val="accent2">
                    <a:lumMod val="75000"/>
                  </a:schemeClr>
                </a:solidFill>
              </a:rPr>
              <a:t>Dingwell</a:t>
            </a:r>
            <a:r>
              <a:rPr lang="en-GB" sz="2000" b="0" dirty="0">
                <a:solidFill>
                  <a:schemeClr val="accent2">
                    <a:lumMod val="75000"/>
                  </a:schemeClr>
                </a:solidFill>
              </a:rPr>
              <a:t> JB, Wilken JM.: Reliability and Minimum Detectable Change of Temporal-Spatial, Kinematic, and Dynamic Stability Measures during Perturbed Gait. </a:t>
            </a:r>
            <a:r>
              <a:rPr lang="pl-PL" sz="2000" b="0" dirty="0" err="1">
                <a:solidFill>
                  <a:schemeClr val="accent2">
                    <a:lumMod val="75000"/>
                  </a:schemeClr>
                </a:solidFill>
              </a:rPr>
              <a:t>Haddad</a:t>
            </a:r>
            <a:r>
              <a:rPr lang="pl-PL" sz="2000" b="0" dirty="0">
                <a:solidFill>
                  <a:schemeClr val="accent2">
                    <a:lumMod val="75000"/>
                  </a:schemeClr>
                </a:solidFill>
              </a:rPr>
              <a:t> JM, </a:t>
            </a:r>
            <a:r>
              <a:rPr lang="pl-PL" sz="2000" b="0" dirty="0" err="1">
                <a:solidFill>
                  <a:schemeClr val="accent2">
                    <a:lumMod val="75000"/>
                  </a:schemeClr>
                </a:solidFill>
              </a:rPr>
              <a:t>editor</a:t>
            </a:r>
            <a:r>
              <a:rPr lang="pl-PL" sz="2000" b="0" dirty="0">
                <a:solidFill>
                  <a:schemeClr val="accent2">
                    <a:lumMod val="75000"/>
                  </a:schemeClr>
                </a:solidFill>
              </a:rPr>
              <a:t>. </a:t>
            </a:r>
            <a:r>
              <a:rPr lang="pl-PL" sz="2000" b="0" dirty="0" err="1">
                <a:solidFill>
                  <a:schemeClr val="accent2">
                    <a:lumMod val="75000"/>
                  </a:schemeClr>
                </a:solidFill>
              </a:rPr>
              <a:t>PLoS</a:t>
            </a:r>
            <a:r>
              <a:rPr lang="pl-PL" sz="2000" b="0" dirty="0">
                <a:solidFill>
                  <a:schemeClr val="accent2">
                    <a:lumMod val="75000"/>
                  </a:schemeClr>
                </a:solidFill>
              </a:rPr>
              <a:t> One 2015;10:e0142083 </a:t>
            </a:r>
          </a:p>
        </p:txBody>
      </p:sp>
    </p:spTree>
    <p:extLst>
      <p:ext uri="{BB962C8B-B14F-4D97-AF65-F5344CB8AC3E}">
        <p14:creationId xmlns:p14="http://schemas.microsoft.com/office/powerpoint/2010/main" val="3386621545"/>
      </p:ext>
    </p:extLst>
  </p:cSld>
  <p:clrMapOvr>
    <a:masterClrMapping/>
  </p:clrMapOvr>
  <p:transition advClick="0" advTm="300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908720"/>
            <a:ext cx="8135938" cy="430887"/>
          </a:xfrm>
          <a:prstGeom prst="rect">
            <a:avLst/>
          </a:prstGeom>
        </p:spPr>
        <p:txBody>
          <a:bodyPr>
            <a:spAutoFit/>
          </a:bodyPr>
          <a:lstStyle/>
          <a:p>
            <a:pPr algn="ctr">
              <a:defRPr/>
            </a:pPr>
            <a:r>
              <a:rPr lang="pl-PL" sz="2200" dirty="0">
                <a:solidFill>
                  <a:schemeClr val="accent2">
                    <a:lumMod val="75000"/>
                  </a:schemeClr>
                </a:solidFill>
              </a:rPr>
              <a:t>BIBLIOGRAFIA</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CACE58D8-0EB8-40D6-BD11-AD054508FBAF}"/>
              </a:ext>
            </a:extLst>
          </p:cNvPr>
          <p:cNvSpPr/>
          <p:nvPr/>
        </p:nvSpPr>
        <p:spPr>
          <a:xfrm>
            <a:off x="107504" y="1277556"/>
            <a:ext cx="8784976" cy="4959756"/>
          </a:xfrm>
          <a:prstGeom prst="rect">
            <a:avLst/>
          </a:prstGeom>
        </p:spPr>
        <p:txBody>
          <a:bodyPr wrap="square">
            <a:spAutoFit/>
          </a:bodyPr>
          <a:lstStyle/>
          <a:p>
            <a:pPr lvl="0" algn="just">
              <a:lnSpc>
                <a:spcPct val="150000"/>
              </a:lnSpc>
              <a:spcBef>
                <a:spcPts val="1200"/>
              </a:spcBef>
              <a:spcAft>
                <a:spcPts val="0"/>
              </a:spcAft>
            </a:pPr>
            <a:r>
              <a:rPr lang="pl-PL" sz="2000" b="0" dirty="0">
                <a:solidFill>
                  <a:schemeClr val="accent2">
                    <a:lumMod val="75000"/>
                  </a:schemeClr>
                </a:solidFill>
              </a:rPr>
              <a:t>Syczewska M., </a:t>
            </a:r>
            <a:r>
              <a:rPr lang="pl-PL" sz="2000" b="0" dirty="0" err="1">
                <a:solidFill>
                  <a:schemeClr val="accent2">
                    <a:lumMod val="75000"/>
                  </a:schemeClr>
                </a:solidFill>
              </a:rPr>
              <a:t>Lebiodowska</a:t>
            </a:r>
            <a:r>
              <a:rPr lang="pl-PL" sz="2000" b="0" dirty="0">
                <a:solidFill>
                  <a:schemeClr val="accent2">
                    <a:lumMod val="75000"/>
                  </a:schemeClr>
                </a:solidFill>
              </a:rPr>
              <a:t> M., Kalinowska M.: Analiza chodu w praktyce klinicznej, [W:] Biocybernetyka i inżynieria biomedyczna 2000, Pod red. Macieja Nałęcza, Tom 5, Biomechanika i inżynieria rehabilitacyjna, Red. Romuald Będziński [i in.], Akademicka Oficyna Wydawnicza EXIT, Warszawa 2004</a:t>
            </a:r>
          </a:p>
          <a:p>
            <a:pPr lvl="0" algn="just">
              <a:lnSpc>
                <a:spcPct val="150000"/>
              </a:lnSpc>
              <a:spcBef>
                <a:spcPts val="1200"/>
              </a:spcBef>
              <a:spcAft>
                <a:spcPts val="0"/>
              </a:spcAft>
            </a:pPr>
            <a:r>
              <a:rPr lang="pl-PL" sz="2000" b="0" dirty="0" err="1">
                <a:solidFill>
                  <a:schemeClr val="accent2">
                    <a:lumMod val="75000"/>
                  </a:schemeClr>
                </a:solidFill>
              </a:rPr>
              <a:t>Tejszerska</a:t>
            </a:r>
            <a:r>
              <a:rPr lang="pl-PL" sz="2000" b="0" dirty="0">
                <a:solidFill>
                  <a:schemeClr val="accent2">
                    <a:lumMod val="75000"/>
                  </a:schemeClr>
                </a:solidFill>
              </a:rPr>
              <a:t>  D., Świtoński  E.: Biomechanika inżynierska, Wydawnictwo Politechniki Śląskiej, Gliwice 2004</a:t>
            </a:r>
          </a:p>
          <a:p>
            <a:pPr lvl="0" algn="just">
              <a:lnSpc>
                <a:spcPct val="150000"/>
              </a:lnSpc>
              <a:spcBef>
                <a:spcPts val="1200"/>
              </a:spcBef>
              <a:spcAft>
                <a:spcPts val="0"/>
              </a:spcAft>
            </a:pPr>
            <a:r>
              <a:rPr lang="en-GB" sz="2000" b="0" dirty="0" err="1">
                <a:solidFill>
                  <a:schemeClr val="accent2">
                    <a:lumMod val="75000"/>
                  </a:schemeClr>
                </a:solidFill>
              </a:rPr>
              <a:t>Wallmann</a:t>
            </a:r>
            <a:r>
              <a:rPr lang="en-GB" sz="2000" b="0" dirty="0">
                <a:solidFill>
                  <a:schemeClr val="accent2">
                    <a:lumMod val="75000"/>
                  </a:schemeClr>
                </a:solidFill>
              </a:rPr>
              <a:t> H.W.: Physical Matters: Introduction to Observational Gait Analysis. Home Health Care Management &amp; Practice, December 2009, 22 (1)</a:t>
            </a:r>
            <a:endParaRPr lang="pl-PL" sz="2000" b="0" dirty="0">
              <a:solidFill>
                <a:schemeClr val="accent2">
                  <a:lumMod val="75000"/>
                </a:schemeClr>
              </a:solidFill>
            </a:endParaRPr>
          </a:p>
        </p:txBody>
      </p:sp>
    </p:spTree>
    <p:extLst>
      <p:ext uri="{BB962C8B-B14F-4D97-AF65-F5344CB8AC3E}">
        <p14:creationId xmlns:p14="http://schemas.microsoft.com/office/powerpoint/2010/main" val="1475063169"/>
      </p:ext>
    </p:extLst>
  </p:cSld>
  <p:clrMapOvr>
    <a:masterClrMapping/>
  </p:clrMapOvr>
  <p:transition advClick="0" advTm="300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908720"/>
            <a:ext cx="8135938" cy="430887"/>
          </a:xfrm>
          <a:prstGeom prst="rect">
            <a:avLst/>
          </a:prstGeom>
        </p:spPr>
        <p:txBody>
          <a:bodyPr>
            <a:spAutoFit/>
          </a:bodyPr>
          <a:lstStyle/>
          <a:p>
            <a:pPr algn="ctr">
              <a:defRPr/>
            </a:pPr>
            <a:r>
              <a:rPr lang="pl-PL" sz="2200" dirty="0">
                <a:solidFill>
                  <a:schemeClr val="accent2">
                    <a:lumMod val="75000"/>
                  </a:schemeClr>
                </a:solidFill>
              </a:rPr>
              <a:t>BIBLIOGRAFIA</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CACE58D8-0EB8-40D6-BD11-AD054508FBAF}"/>
              </a:ext>
            </a:extLst>
          </p:cNvPr>
          <p:cNvSpPr/>
          <p:nvPr/>
        </p:nvSpPr>
        <p:spPr>
          <a:xfrm>
            <a:off x="179512" y="2293523"/>
            <a:ext cx="8784976" cy="2497543"/>
          </a:xfrm>
          <a:prstGeom prst="rect">
            <a:avLst/>
          </a:prstGeom>
        </p:spPr>
        <p:txBody>
          <a:bodyPr wrap="square">
            <a:spAutoFit/>
          </a:bodyPr>
          <a:lstStyle/>
          <a:p>
            <a:pPr lvl="0" algn="just">
              <a:lnSpc>
                <a:spcPct val="150000"/>
              </a:lnSpc>
              <a:spcBef>
                <a:spcPts val="1200"/>
              </a:spcBef>
              <a:spcAft>
                <a:spcPts val="0"/>
              </a:spcAft>
            </a:pPr>
            <a:r>
              <a:rPr lang="en-GB" sz="2000" b="0" dirty="0">
                <a:solidFill>
                  <a:schemeClr val="accent2">
                    <a:lumMod val="75000"/>
                  </a:schemeClr>
                </a:solidFill>
              </a:rPr>
              <a:t>https://docplayer.pl/7488681-Podstawy-biomechanicznej-analizy-chodu-czlowieka.html	01.2020</a:t>
            </a:r>
            <a:endParaRPr lang="pl-PL" sz="2000" b="0" dirty="0">
              <a:solidFill>
                <a:schemeClr val="accent2">
                  <a:lumMod val="75000"/>
                </a:schemeClr>
              </a:solidFill>
            </a:endParaRPr>
          </a:p>
          <a:p>
            <a:pPr lvl="0" algn="just">
              <a:lnSpc>
                <a:spcPct val="150000"/>
              </a:lnSpc>
              <a:spcBef>
                <a:spcPts val="1200"/>
              </a:spcBef>
              <a:spcAft>
                <a:spcPts val="0"/>
              </a:spcAft>
            </a:pPr>
            <a:r>
              <a:rPr lang="pl-PL" sz="2000" b="0" dirty="0">
                <a:solidFill>
                  <a:schemeClr val="accent2">
                    <a:lumMod val="75000"/>
                  </a:schemeClr>
                </a:solidFill>
              </a:rPr>
              <a:t>http://medical-dictionary.thefreedictionary.com/_/viewer.aspx?path=MosbyMD&amp;name=crutch_gait.jpg	01.2020.</a:t>
            </a:r>
          </a:p>
        </p:txBody>
      </p:sp>
    </p:spTree>
    <p:extLst>
      <p:ext uri="{BB962C8B-B14F-4D97-AF65-F5344CB8AC3E}">
        <p14:creationId xmlns:p14="http://schemas.microsoft.com/office/powerpoint/2010/main" val="2434757142"/>
      </p:ext>
    </p:extLst>
  </p:cSld>
  <p:clrMapOvr>
    <a:masterClrMapping/>
  </p:clrMapOvr>
  <p:transition advClick="0" advTm="300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EC17E047-850B-4863-A9C9-846849569362}"/>
              </a:ext>
            </a:extLst>
          </p:cNvPr>
          <p:cNvSpPr txBox="1"/>
          <p:nvPr/>
        </p:nvSpPr>
        <p:spPr>
          <a:xfrm>
            <a:off x="2411760" y="4725144"/>
            <a:ext cx="4572000" cy="707886"/>
          </a:xfrm>
          <a:prstGeom prst="rect">
            <a:avLst/>
          </a:prstGeom>
          <a:noFill/>
        </p:spPr>
        <p:txBody>
          <a:bodyPr wrap="square">
            <a:spAutoFit/>
          </a:bodyPr>
          <a:lstStyle/>
          <a:p>
            <a:pPr algn="ctr"/>
            <a:r>
              <a:rPr lang="pl-PL" sz="1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Wsparcie Komisji Europejskiej dla produkcji tej publikacji nie stanowi poparcia dla treści, które odzwierciedlają jedynie poglądy autorów, a Komisja nie może zostać pociągnięta do odpowiedzialności za jakiekolwiek wykorzystanie informacji w niej zawartych.</a:t>
            </a:r>
            <a:endParaRPr lang="pl-P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pl-PL" sz="2200" dirty="0">
                <a:solidFill>
                  <a:schemeClr val="accent2">
                    <a:lumMod val="75000"/>
                  </a:schemeClr>
                </a:solidFill>
              </a:rPr>
              <a:t>PODSTAWOWE DYSFUNKCJE WPŁYWAJĄCE NA ZDOLNOŚĆ PORUSZANIA SIĘ</a:t>
            </a:r>
            <a:endParaRPr lang="en-US" sz="2200" dirty="0">
              <a:solidFill>
                <a:schemeClr val="accent2">
                  <a:lumMod val="75000"/>
                </a:schemeClr>
              </a:solidFill>
            </a:endParaRPr>
          </a:p>
        </p:txBody>
      </p:sp>
    </p:spTree>
    <p:extLst>
      <p:ext uri="{BB962C8B-B14F-4D97-AF65-F5344CB8AC3E}">
        <p14:creationId xmlns:p14="http://schemas.microsoft.com/office/powerpoint/2010/main" val="4291886099"/>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04030" y="764704"/>
            <a:ext cx="8135938" cy="769441"/>
          </a:xfrm>
          <a:prstGeom prst="rect">
            <a:avLst/>
          </a:prstGeom>
        </p:spPr>
        <p:txBody>
          <a:bodyPr>
            <a:spAutoFit/>
          </a:bodyPr>
          <a:lstStyle/>
          <a:p>
            <a:pPr algn="ctr">
              <a:defRPr/>
            </a:pPr>
            <a:r>
              <a:rPr lang="pl-PL" sz="2200" dirty="0">
                <a:solidFill>
                  <a:schemeClr val="accent2">
                    <a:lumMod val="75000"/>
                  </a:schemeClr>
                </a:solidFill>
              </a:rPr>
              <a:t>PODSTAWOWE DYSFUNKCJE WPŁYWAJĄCE NA ZDOLNOŚĆ PORUSZANIA SIĘ</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94B5F478-6595-4C29-B429-A48B8CD650E3}"/>
              </a:ext>
            </a:extLst>
          </p:cNvPr>
          <p:cNvSpPr/>
          <p:nvPr/>
        </p:nvSpPr>
        <p:spPr>
          <a:xfrm>
            <a:off x="504030" y="2060848"/>
            <a:ext cx="8135938" cy="3266985"/>
          </a:xfrm>
          <a:prstGeom prst="rect">
            <a:avLst/>
          </a:prstGeom>
        </p:spPr>
        <p:txBody>
          <a:bodyPr wrap="square">
            <a:spAutoFit/>
          </a:bodyPr>
          <a:lstStyle/>
          <a:p>
            <a:pPr algn="just"/>
            <a:r>
              <a:rPr lang="pl-PL" sz="2000" b="0" dirty="0">
                <a:solidFill>
                  <a:schemeClr val="accent2">
                    <a:lumMod val="75000"/>
                  </a:schemeClr>
                </a:solidFill>
              </a:rPr>
              <a:t>Do podstawowych rodzajów dysfunkcji wpływających na zdolność poruszania się można zaliczyć:</a:t>
            </a:r>
          </a:p>
          <a:p>
            <a:endParaRPr lang="pl-PL" sz="2000" b="0" dirty="0">
              <a:solidFill>
                <a:schemeClr val="accent2">
                  <a:lumMod val="75000"/>
                </a:schemeClr>
              </a:solidFill>
            </a:endParaRPr>
          </a:p>
          <a:p>
            <a:pPr marL="342900" indent="-342900">
              <a:lnSpc>
                <a:spcPct val="150000"/>
              </a:lnSpc>
              <a:buFont typeface="Arial" panose="020B0604020202020204" pitchFamily="34" charset="0"/>
              <a:buChar char="•"/>
            </a:pPr>
            <a:r>
              <a:rPr lang="pl-PL" sz="2000" b="0" dirty="0">
                <a:solidFill>
                  <a:schemeClr val="accent2">
                    <a:lumMod val="75000"/>
                  </a:schemeClr>
                </a:solidFill>
              </a:rPr>
              <a:t>wrodzone wady narządu ruchu,</a:t>
            </a:r>
          </a:p>
          <a:p>
            <a:pPr marL="342900" indent="-342900">
              <a:lnSpc>
                <a:spcPct val="150000"/>
              </a:lnSpc>
              <a:buFont typeface="Arial" panose="020B0604020202020204" pitchFamily="34" charset="0"/>
              <a:buChar char="•"/>
            </a:pPr>
            <a:r>
              <a:rPr lang="pl-PL" sz="2000" b="0" dirty="0">
                <a:solidFill>
                  <a:schemeClr val="accent2">
                    <a:lumMod val="75000"/>
                  </a:schemeClr>
                </a:solidFill>
              </a:rPr>
              <a:t>wady postawy,</a:t>
            </a:r>
          </a:p>
          <a:p>
            <a:pPr marL="342900" indent="-342900">
              <a:lnSpc>
                <a:spcPct val="150000"/>
              </a:lnSpc>
              <a:buFont typeface="Arial" panose="020B0604020202020204" pitchFamily="34" charset="0"/>
              <a:buChar char="•"/>
            </a:pPr>
            <a:r>
              <a:rPr lang="pl-PL" sz="2000" b="0" dirty="0">
                <a:solidFill>
                  <a:schemeClr val="accent2">
                    <a:lumMod val="75000"/>
                  </a:schemeClr>
                </a:solidFill>
              </a:rPr>
              <a:t>choroby narządu ruchu,</a:t>
            </a:r>
          </a:p>
          <a:p>
            <a:pPr marL="342900" indent="-342900">
              <a:lnSpc>
                <a:spcPct val="150000"/>
              </a:lnSpc>
              <a:buFont typeface="Arial" panose="020B0604020202020204" pitchFamily="34" charset="0"/>
              <a:buChar char="•"/>
            </a:pPr>
            <a:r>
              <a:rPr lang="pl-PL" sz="2000" b="0" dirty="0">
                <a:solidFill>
                  <a:schemeClr val="accent2">
                    <a:lumMod val="75000"/>
                  </a:schemeClr>
                </a:solidFill>
              </a:rPr>
              <a:t>neurologiczne dysfunkcje narządu ruchu,</a:t>
            </a:r>
          </a:p>
          <a:p>
            <a:pPr marL="342900" indent="-342900">
              <a:lnSpc>
                <a:spcPct val="150000"/>
              </a:lnSpc>
              <a:buFont typeface="Arial" panose="020B0604020202020204" pitchFamily="34" charset="0"/>
              <a:buChar char="•"/>
            </a:pPr>
            <a:r>
              <a:rPr lang="pl-PL" sz="2000" b="0" dirty="0">
                <a:solidFill>
                  <a:schemeClr val="accent2">
                    <a:lumMod val="75000"/>
                  </a:schemeClr>
                </a:solidFill>
              </a:rPr>
              <a:t>urazowe uszkodzenia narządu ruchu.</a:t>
            </a:r>
          </a:p>
        </p:txBody>
      </p:sp>
    </p:spTree>
    <p:extLst>
      <p:ext uri="{BB962C8B-B14F-4D97-AF65-F5344CB8AC3E}">
        <p14:creationId xmlns:p14="http://schemas.microsoft.com/office/powerpoint/2010/main" val="2146246315"/>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38658</TotalTime>
  <Pages>0</Pages>
  <Words>4293</Words>
  <Characters>0</Characters>
  <Application>Microsoft Office PowerPoint</Application>
  <PresentationFormat>Pokaz na ekranie (4:3)</PresentationFormat>
  <Lines>0</Lines>
  <Paragraphs>455</Paragraphs>
  <Slides>78</Slides>
  <Notes>76</Notes>
  <HiddenSlides>0</HiddenSlides>
  <MMClips>0</MMClips>
  <ScaleCrop>false</ScaleCrop>
  <HeadingPairs>
    <vt:vector size="8" baseType="variant">
      <vt:variant>
        <vt:lpstr>Używane czcionki</vt:lpstr>
      </vt:variant>
      <vt:variant>
        <vt:i4>8</vt:i4>
      </vt:variant>
      <vt:variant>
        <vt:lpstr>Motyw</vt:lpstr>
      </vt:variant>
      <vt:variant>
        <vt:i4>3</vt:i4>
      </vt:variant>
      <vt:variant>
        <vt:lpstr>Osadzone serwery OLE</vt:lpstr>
      </vt:variant>
      <vt:variant>
        <vt:i4>1</vt:i4>
      </vt:variant>
      <vt:variant>
        <vt:lpstr>Tytuły slajdów</vt:lpstr>
      </vt:variant>
      <vt:variant>
        <vt:i4>78</vt:i4>
      </vt:variant>
    </vt:vector>
  </HeadingPairs>
  <TitlesOfParts>
    <vt:vector size="90" baseType="lpstr">
      <vt:lpstr>Arial</vt:lpstr>
      <vt:lpstr>Arial Bold</vt:lpstr>
      <vt:lpstr>Bradley Hand ITC</vt:lpstr>
      <vt:lpstr>Calibri</vt:lpstr>
      <vt:lpstr>Cambria Math</vt:lpstr>
      <vt:lpstr>Gill Sans</vt:lpstr>
      <vt:lpstr>Times New Roman</vt:lpstr>
      <vt:lpstr>Wingdings</vt:lpstr>
      <vt:lpstr>Pantallazo inicio</vt:lpstr>
      <vt:lpstr>Pantallazo cierre</vt:lpstr>
      <vt:lpstr>1_WOIZ - prezentacja "wykładowa"</vt:lpstr>
      <vt:lpstr>Picture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Patrycja Kabiesz</cp:lastModifiedBy>
  <cp:revision>964</cp:revision>
  <cp:lastPrinted>2011-07-18T19:05:36Z</cp:lastPrinted>
  <dcterms:created xsi:type="dcterms:W3CDTF">2010-06-23T19:02:16Z</dcterms:created>
  <dcterms:modified xsi:type="dcterms:W3CDTF">2021-07-02T17:03:40Z</dcterms:modified>
</cp:coreProperties>
</file>