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1" r:id="rId1"/>
    <p:sldMasterId id="2147483688" r:id="rId2"/>
    <p:sldMasterId id="2147483675" r:id="rId3"/>
  </p:sldMasterIdLst>
  <p:notesMasterIdLst>
    <p:notesMasterId r:id="rId71"/>
  </p:notesMasterIdLst>
  <p:handoutMasterIdLst>
    <p:handoutMasterId r:id="rId72"/>
  </p:handoutMasterIdLst>
  <p:sldIdLst>
    <p:sldId id="627" r:id="rId4"/>
    <p:sldId id="635" r:id="rId5"/>
    <p:sldId id="636" r:id="rId6"/>
    <p:sldId id="638" r:id="rId7"/>
    <p:sldId id="639" r:id="rId8"/>
    <p:sldId id="706" r:id="rId9"/>
    <p:sldId id="640" r:id="rId10"/>
    <p:sldId id="641" r:id="rId11"/>
    <p:sldId id="707" r:id="rId12"/>
    <p:sldId id="708" r:id="rId13"/>
    <p:sldId id="709" r:id="rId14"/>
    <p:sldId id="637" r:id="rId15"/>
    <p:sldId id="645" r:id="rId16"/>
    <p:sldId id="646" r:id="rId17"/>
    <p:sldId id="647" r:id="rId18"/>
    <p:sldId id="648" r:id="rId19"/>
    <p:sldId id="649" r:id="rId20"/>
    <p:sldId id="650" r:id="rId21"/>
    <p:sldId id="651" r:id="rId22"/>
    <p:sldId id="653" r:id="rId23"/>
    <p:sldId id="654" r:id="rId24"/>
    <p:sldId id="655" r:id="rId25"/>
    <p:sldId id="656" r:id="rId26"/>
    <p:sldId id="657" r:id="rId27"/>
    <p:sldId id="658" r:id="rId28"/>
    <p:sldId id="659" r:id="rId29"/>
    <p:sldId id="660" r:id="rId30"/>
    <p:sldId id="661" r:id="rId31"/>
    <p:sldId id="663" r:id="rId32"/>
    <p:sldId id="665" r:id="rId33"/>
    <p:sldId id="666" r:id="rId34"/>
    <p:sldId id="668" r:id="rId35"/>
    <p:sldId id="669" r:id="rId36"/>
    <p:sldId id="670" r:id="rId37"/>
    <p:sldId id="671" r:id="rId38"/>
    <p:sldId id="672" r:id="rId39"/>
    <p:sldId id="673" r:id="rId40"/>
    <p:sldId id="674" r:id="rId41"/>
    <p:sldId id="702" r:id="rId42"/>
    <p:sldId id="675" r:id="rId43"/>
    <p:sldId id="676" r:id="rId44"/>
    <p:sldId id="699" r:id="rId45"/>
    <p:sldId id="700" r:id="rId46"/>
    <p:sldId id="677" r:id="rId47"/>
    <p:sldId id="678" r:id="rId48"/>
    <p:sldId id="679" r:id="rId49"/>
    <p:sldId id="680" r:id="rId50"/>
    <p:sldId id="681" r:id="rId51"/>
    <p:sldId id="682" r:id="rId52"/>
    <p:sldId id="683" r:id="rId53"/>
    <p:sldId id="684" r:id="rId54"/>
    <p:sldId id="685" r:id="rId55"/>
    <p:sldId id="701" r:id="rId56"/>
    <p:sldId id="686" r:id="rId57"/>
    <p:sldId id="687" r:id="rId58"/>
    <p:sldId id="688" r:id="rId59"/>
    <p:sldId id="689" r:id="rId60"/>
    <p:sldId id="690" r:id="rId61"/>
    <p:sldId id="691" r:id="rId62"/>
    <p:sldId id="692" r:id="rId63"/>
    <p:sldId id="693" r:id="rId64"/>
    <p:sldId id="698" r:id="rId65"/>
    <p:sldId id="705" r:id="rId66"/>
    <p:sldId id="695" r:id="rId67"/>
    <p:sldId id="696" r:id="rId68"/>
    <p:sldId id="697" r:id="rId69"/>
    <p:sldId id="626" r:id="rId70"/>
  </p:sldIdLst>
  <p:sldSz cx="9144000" cy="6858000" type="screen4x3"/>
  <p:notesSz cx="6669088" cy="992822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000" b="1"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000" b="1"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000" b="1"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000" b="1"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000" b="1"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5pPr>
    <a:lvl6pPr marL="2286000" algn="l" defTabSz="914400" rtl="0" eaLnBrk="1" latinLnBrk="0" hangingPunct="1">
      <a:defRPr sz="1000" b="1"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6pPr>
    <a:lvl7pPr marL="2743200" algn="l" defTabSz="914400" rtl="0" eaLnBrk="1" latinLnBrk="0" hangingPunct="1">
      <a:defRPr sz="1000" b="1"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7pPr>
    <a:lvl8pPr marL="3200400" algn="l" defTabSz="914400" rtl="0" eaLnBrk="1" latinLnBrk="0" hangingPunct="1">
      <a:defRPr sz="1000" b="1"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8pPr>
    <a:lvl9pPr marL="3657600" algn="l" defTabSz="914400" rtl="0" eaLnBrk="1" latinLnBrk="0" hangingPunct="1">
      <a:defRPr sz="1000" b="1"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ristina Herrero Ligero" initials="CHL" lastIdx="2" clrIdx="0"/>
  <p:cmAuthor id="2" name="Constanza San Martín" initials="CSM" lastIdx="6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262673"/>
    <a:srgbClr val="0404E6"/>
    <a:srgbClr val="F26200"/>
    <a:srgbClr val="D16D09"/>
    <a:srgbClr val="D15509"/>
    <a:srgbClr val="FF3300"/>
    <a:srgbClr val="222061"/>
    <a:srgbClr val="FFFFFF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Estilo medio 4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52" autoAdjust="0"/>
    <p:restoredTop sz="95013" autoAdjust="0"/>
  </p:normalViewPr>
  <p:slideViewPr>
    <p:cSldViewPr>
      <p:cViewPr varScale="1">
        <p:scale>
          <a:sx n="74" d="100"/>
          <a:sy n="74" d="100"/>
        </p:scale>
        <p:origin x="1661" y="67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44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theme" Target="theme/theme1.xml"/><Relationship Id="rId7" Type="http://schemas.openxmlformats.org/officeDocument/2006/relationships/slide" Target="slides/slide4.xml"/><Relationship Id="rId71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commentAuthors" Target="commentAuthor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image" Target="../media/image54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image" Target="../media/image5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FC396A5-F22A-477F-B448-5D0C8B4DE451}" type="doc">
      <dgm:prSet loTypeId="urn:microsoft.com/office/officeart/2005/8/layout/chevron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62991B5B-9CBF-4F07-9713-FA5A0201B873}">
      <dgm:prSet phldrT="[Texto]"/>
      <dgm:spPr/>
      <dgm:t>
        <a:bodyPr/>
        <a:lstStyle/>
        <a:p>
          <a:r>
            <a:rPr lang="es-ES" dirty="0"/>
            <a:t>1</a:t>
          </a:r>
        </a:p>
      </dgm:t>
    </dgm:pt>
    <dgm:pt modelId="{8D8AF24A-76E7-4FFD-9FFC-13DB8AEE1C3D}" type="parTrans" cxnId="{76C7E2D3-938B-4F8F-B1C7-DFA51F3FF704}">
      <dgm:prSet/>
      <dgm:spPr/>
      <dgm:t>
        <a:bodyPr/>
        <a:lstStyle/>
        <a:p>
          <a:endParaRPr lang="es-ES"/>
        </a:p>
      </dgm:t>
    </dgm:pt>
    <dgm:pt modelId="{F6BCB23D-B7D4-428D-9146-4F703C0176D6}" type="sibTrans" cxnId="{76C7E2D3-938B-4F8F-B1C7-DFA51F3FF704}">
      <dgm:prSet/>
      <dgm:spPr/>
      <dgm:t>
        <a:bodyPr/>
        <a:lstStyle/>
        <a:p>
          <a:endParaRPr lang="es-ES"/>
        </a:p>
      </dgm:t>
    </dgm:pt>
    <dgm:pt modelId="{04E102C5-6695-41C5-B44B-785A395103A0}">
      <dgm:prSet phldrT="[Texto]"/>
      <dgm:spPr/>
      <dgm:t>
        <a:bodyPr/>
        <a:lstStyle/>
        <a:p>
          <a:r>
            <a:rPr lang="pl-PL" dirty="0"/>
            <a:t>w celu ustalenia, czy wzorzec chodu danej osoby różni się od "normalnego" wzorca</a:t>
          </a:r>
          <a:endParaRPr lang="es-ES" dirty="0"/>
        </a:p>
      </dgm:t>
    </dgm:pt>
    <dgm:pt modelId="{710775EE-505B-4185-99A0-CA6B095C4758}" type="parTrans" cxnId="{301EFC30-2992-4601-A446-663F3CF9F257}">
      <dgm:prSet/>
      <dgm:spPr/>
      <dgm:t>
        <a:bodyPr/>
        <a:lstStyle/>
        <a:p>
          <a:endParaRPr lang="es-ES"/>
        </a:p>
      </dgm:t>
    </dgm:pt>
    <dgm:pt modelId="{A2470799-974D-48FD-96FA-9F8D68523B51}" type="sibTrans" cxnId="{301EFC30-2992-4601-A446-663F3CF9F257}">
      <dgm:prSet/>
      <dgm:spPr/>
      <dgm:t>
        <a:bodyPr/>
        <a:lstStyle/>
        <a:p>
          <a:endParaRPr lang="es-ES"/>
        </a:p>
      </dgm:t>
    </dgm:pt>
    <dgm:pt modelId="{B2044889-9ACA-4C5F-A621-7D07F47CDDB7}">
      <dgm:prSet phldrT="[Texto]"/>
      <dgm:spPr/>
      <dgm:t>
        <a:bodyPr/>
        <a:lstStyle/>
        <a:p>
          <a:r>
            <a:rPr lang="es-ES" dirty="0"/>
            <a:t>2</a:t>
          </a:r>
        </a:p>
      </dgm:t>
    </dgm:pt>
    <dgm:pt modelId="{5A789A26-78A1-420C-9153-B902BF1854AA}" type="parTrans" cxnId="{ADBACF83-DE9E-4D2D-88A5-4B0060F6F32E}">
      <dgm:prSet/>
      <dgm:spPr/>
      <dgm:t>
        <a:bodyPr/>
        <a:lstStyle/>
        <a:p>
          <a:endParaRPr lang="es-ES"/>
        </a:p>
      </dgm:t>
    </dgm:pt>
    <dgm:pt modelId="{03EF5D10-3A67-48FC-B694-0375926EFB34}" type="sibTrans" cxnId="{ADBACF83-DE9E-4D2D-88A5-4B0060F6F32E}">
      <dgm:prSet/>
      <dgm:spPr/>
      <dgm:t>
        <a:bodyPr/>
        <a:lstStyle/>
        <a:p>
          <a:endParaRPr lang="es-ES"/>
        </a:p>
      </dgm:t>
    </dgm:pt>
    <dgm:pt modelId="{A8E6FF96-3E6F-43E2-A7E9-AB6C74B11382}">
      <dgm:prSet phldrT="[Texto]"/>
      <dgm:spPr/>
      <dgm:t>
        <a:bodyPr/>
        <a:lstStyle/>
        <a:p>
          <a:r>
            <a:rPr lang="pl-PL" dirty="0"/>
            <a:t>ilościowe określenie stopnia upośledzenia i zidentyfikowanie przyczyn nieprawidłowych wzorców chodu</a:t>
          </a:r>
          <a:endParaRPr lang="es-ES" dirty="0"/>
        </a:p>
      </dgm:t>
    </dgm:pt>
    <dgm:pt modelId="{F77BF26A-71D3-4C56-8376-9C6A3AD8468D}" type="parTrans" cxnId="{4C8F4403-40BF-49A4-B0B6-44BB238C933F}">
      <dgm:prSet/>
      <dgm:spPr/>
      <dgm:t>
        <a:bodyPr/>
        <a:lstStyle/>
        <a:p>
          <a:endParaRPr lang="es-ES"/>
        </a:p>
      </dgm:t>
    </dgm:pt>
    <dgm:pt modelId="{84EA4643-EE89-47D9-BF74-09FDA7656846}" type="sibTrans" cxnId="{4C8F4403-40BF-49A4-B0B6-44BB238C933F}">
      <dgm:prSet/>
      <dgm:spPr/>
      <dgm:t>
        <a:bodyPr/>
        <a:lstStyle/>
        <a:p>
          <a:endParaRPr lang="es-ES"/>
        </a:p>
      </dgm:t>
    </dgm:pt>
    <dgm:pt modelId="{F87C3B25-1AC6-4265-8AC6-4C4DCAA49A87}">
      <dgm:prSet phldrT="[Texto]"/>
      <dgm:spPr/>
      <dgm:t>
        <a:bodyPr/>
        <a:lstStyle/>
        <a:p>
          <a:r>
            <a:rPr lang="es-ES" dirty="0"/>
            <a:t>3</a:t>
          </a:r>
        </a:p>
      </dgm:t>
    </dgm:pt>
    <dgm:pt modelId="{B3CCA41B-B1D5-442A-BAB5-EE6D18642895}" type="parTrans" cxnId="{289D2931-B8E2-4DDF-B310-C22FACC5722A}">
      <dgm:prSet/>
      <dgm:spPr/>
      <dgm:t>
        <a:bodyPr/>
        <a:lstStyle/>
        <a:p>
          <a:endParaRPr lang="es-ES"/>
        </a:p>
      </dgm:t>
    </dgm:pt>
    <dgm:pt modelId="{8B780C52-7EC7-4EF9-9670-82168224DE43}" type="sibTrans" cxnId="{289D2931-B8E2-4DDF-B310-C22FACC5722A}">
      <dgm:prSet/>
      <dgm:spPr/>
      <dgm:t>
        <a:bodyPr/>
        <a:lstStyle/>
        <a:p>
          <a:endParaRPr lang="es-ES"/>
        </a:p>
      </dgm:t>
    </dgm:pt>
    <dgm:pt modelId="{D8CE9250-30DA-4EAC-B223-29F830AC2209}">
      <dgm:prSet phldrT="[Texto]"/>
      <dgm:spPr/>
      <dgm:t>
        <a:bodyPr/>
        <a:lstStyle/>
        <a:p>
          <a:r>
            <a:rPr lang="pl-PL" dirty="0"/>
            <a:t>ponowna ocena i zaproponowanie skutecznego planu interwencji, aby pomóc pacjentom poprawić ich zdolność chodzenia lub ocenić skuteczność leczenia</a:t>
          </a:r>
          <a:endParaRPr lang="es-ES" dirty="0"/>
        </a:p>
      </dgm:t>
    </dgm:pt>
    <dgm:pt modelId="{6C86F9FF-DA87-4C9C-8BCE-FB2C55EDC588}" type="parTrans" cxnId="{AC920CD6-95FD-4B9A-A8DC-320597760D55}">
      <dgm:prSet/>
      <dgm:spPr/>
      <dgm:t>
        <a:bodyPr/>
        <a:lstStyle/>
        <a:p>
          <a:endParaRPr lang="es-ES"/>
        </a:p>
      </dgm:t>
    </dgm:pt>
    <dgm:pt modelId="{EC366E8C-680A-491A-88A8-BA29E5908714}" type="sibTrans" cxnId="{AC920CD6-95FD-4B9A-A8DC-320597760D55}">
      <dgm:prSet/>
      <dgm:spPr/>
      <dgm:t>
        <a:bodyPr/>
        <a:lstStyle/>
        <a:p>
          <a:endParaRPr lang="es-ES"/>
        </a:p>
      </dgm:t>
    </dgm:pt>
    <dgm:pt modelId="{CD858EDC-B073-4BF8-A65C-F502786D9B35}">
      <dgm:prSet phldrT="[Texto]"/>
      <dgm:spPr/>
      <dgm:t>
        <a:bodyPr/>
        <a:lstStyle/>
        <a:p>
          <a:r>
            <a:rPr lang="es-ES" dirty="0"/>
            <a:t>4</a:t>
          </a:r>
        </a:p>
      </dgm:t>
    </dgm:pt>
    <dgm:pt modelId="{241C7923-33B6-4762-B12B-5B07AF571990}" type="parTrans" cxnId="{54BFFCC0-315C-45C9-B03F-96CFC5C8C9D9}">
      <dgm:prSet/>
      <dgm:spPr/>
      <dgm:t>
        <a:bodyPr/>
        <a:lstStyle/>
        <a:p>
          <a:endParaRPr lang="es-ES"/>
        </a:p>
      </dgm:t>
    </dgm:pt>
    <dgm:pt modelId="{8BAA265B-3738-4C7C-A713-CCCCF65A1112}" type="sibTrans" cxnId="{54BFFCC0-315C-45C9-B03F-96CFC5C8C9D9}">
      <dgm:prSet/>
      <dgm:spPr/>
      <dgm:t>
        <a:bodyPr/>
        <a:lstStyle/>
        <a:p>
          <a:endParaRPr lang="es-ES"/>
        </a:p>
      </dgm:t>
    </dgm:pt>
    <dgm:pt modelId="{9A1758A7-D541-43F6-B70B-FBCEB6B1432E}">
      <dgm:prSet phldrT="[Texto]"/>
      <dgm:spPr/>
      <dgm:t>
        <a:bodyPr/>
        <a:lstStyle/>
        <a:p>
          <a:r>
            <a:rPr lang="pl-PL" dirty="0"/>
            <a:t>przekazanie pacjentowi informacji o jego stanie mobilności i prognozie powrotu do zdrowia</a:t>
          </a:r>
          <a:endParaRPr lang="es-ES" dirty="0"/>
        </a:p>
      </dgm:t>
    </dgm:pt>
    <dgm:pt modelId="{61073E57-225A-4F10-96CE-ABE0EF16FD62}" type="parTrans" cxnId="{24A0F4F5-DB52-4B77-9C08-42B4B4CD2104}">
      <dgm:prSet/>
      <dgm:spPr/>
      <dgm:t>
        <a:bodyPr/>
        <a:lstStyle/>
        <a:p>
          <a:endParaRPr lang="es-ES"/>
        </a:p>
      </dgm:t>
    </dgm:pt>
    <dgm:pt modelId="{BB89BA14-97AC-4076-80B9-E50AAFD65DBD}" type="sibTrans" cxnId="{24A0F4F5-DB52-4B77-9C08-42B4B4CD2104}">
      <dgm:prSet/>
      <dgm:spPr/>
      <dgm:t>
        <a:bodyPr/>
        <a:lstStyle/>
        <a:p>
          <a:endParaRPr lang="es-ES"/>
        </a:p>
      </dgm:t>
    </dgm:pt>
    <dgm:pt modelId="{B7CDD8B1-FF05-4B7F-8A2F-ED0745E6190B}" type="pres">
      <dgm:prSet presAssocID="{7FC396A5-F22A-477F-B448-5D0C8B4DE451}" presName="linearFlow" presStyleCnt="0">
        <dgm:presLayoutVars>
          <dgm:dir/>
          <dgm:animLvl val="lvl"/>
          <dgm:resizeHandles val="exact"/>
        </dgm:presLayoutVars>
      </dgm:prSet>
      <dgm:spPr/>
    </dgm:pt>
    <dgm:pt modelId="{458030BB-F41A-4843-A495-F48DE8A31A01}" type="pres">
      <dgm:prSet presAssocID="{62991B5B-9CBF-4F07-9713-FA5A0201B873}" presName="composite" presStyleCnt="0"/>
      <dgm:spPr/>
    </dgm:pt>
    <dgm:pt modelId="{CF6EA041-72C7-42E5-BF4E-39D7562E6323}" type="pres">
      <dgm:prSet presAssocID="{62991B5B-9CBF-4F07-9713-FA5A0201B873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11041961-EEDE-4704-B66F-19C44A88EF03}" type="pres">
      <dgm:prSet presAssocID="{62991B5B-9CBF-4F07-9713-FA5A0201B873}" presName="descendantText" presStyleLbl="alignAcc1" presStyleIdx="0" presStyleCnt="4">
        <dgm:presLayoutVars>
          <dgm:bulletEnabled val="1"/>
        </dgm:presLayoutVars>
      </dgm:prSet>
      <dgm:spPr/>
    </dgm:pt>
    <dgm:pt modelId="{DD482A07-3696-412E-BCAD-9800B20E59C1}" type="pres">
      <dgm:prSet presAssocID="{F6BCB23D-B7D4-428D-9146-4F703C0176D6}" presName="sp" presStyleCnt="0"/>
      <dgm:spPr/>
    </dgm:pt>
    <dgm:pt modelId="{1034BAB0-7F95-426E-A52A-5D04FE70FF30}" type="pres">
      <dgm:prSet presAssocID="{B2044889-9ACA-4C5F-A621-7D07F47CDDB7}" presName="composite" presStyleCnt="0"/>
      <dgm:spPr/>
    </dgm:pt>
    <dgm:pt modelId="{7B8160FF-82EB-4014-80F2-A48E2807167A}" type="pres">
      <dgm:prSet presAssocID="{B2044889-9ACA-4C5F-A621-7D07F47CDDB7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103EF192-BE81-4357-BB37-15943FF36BC7}" type="pres">
      <dgm:prSet presAssocID="{B2044889-9ACA-4C5F-A621-7D07F47CDDB7}" presName="descendantText" presStyleLbl="alignAcc1" presStyleIdx="1" presStyleCnt="4">
        <dgm:presLayoutVars>
          <dgm:bulletEnabled val="1"/>
        </dgm:presLayoutVars>
      </dgm:prSet>
      <dgm:spPr/>
    </dgm:pt>
    <dgm:pt modelId="{3715959F-F542-4533-A4D6-E1A1148A849F}" type="pres">
      <dgm:prSet presAssocID="{03EF5D10-3A67-48FC-B694-0375926EFB34}" presName="sp" presStyleCnt="0"/>
      <dgm:spPr/>
    </dgm:pt>
    <dgm:pt modelId="{08AE5B05-AF52-43CB-A0EF-828826E1BFB1}" type="pres">
      <dgm:prSet presAssocID="{F87C3B25-1AC6-4265-8AC6-4C4DCAA49A87}" presName="composite" presStyleCnt="0"/>
      <dgm:spPr/>
    </dgm:pt>
    <dgm:pt modelId="{2F3ABB13-334D-41F0-BDC1-5881F5E53C36}" type="pres">
      <dgm:prSet presAssocID="{F87C3B25-1AC6-4265-8AC6-4C4DCAA49A87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959482EB-73AD-419A-9E39-F7A6FE73CF08}" type="pres">
      <dgm:prSet presAssocID="{F87C3B25-1AC6-4265-8AC6-4C4DCAA49A87}" presName="descendantText" presStyleLbl="alignAcc1" presStyleIdx="2" presStyleCnt="4">
        <dgm:presLayoutVars>
          <dgm:bulletEnabled val="1"/>
        </dgm:presLayoutVars>
      </dgm:prSet>
      <dgm:spPr/>
    </dgm:pt>
    <dgm:pt modelId="{4203226C-C912-42FB-8612-8F01A5CC55F4}" type="pres">
      <dgm:prSet presAssocID="{8B780C52-7EC7-4EF9-9670-82168224DE43}" presName="sp" presStyleCnt="0"/>
      <dgm:spPr/>
    </dgm:pt>
    <dgm:pt modelId="{BD9B3952-6105-4F00-84FF-88CA2456137F}" type="pres">
      <dgm:prSet presAssocID="{CD858EDC-B073-4BF8-A65C-F502786D9B35}" presName="composite" presStyleCnt="0"/>
      <dgm:spPr/>
    </dgm:pt>
    <dgm:pt modelId="{43194AAF-1CED-43D9-B0C4-01F91E5B4FE1}" type="pres">
      <dgm:prSet presAssocID="{CD858EDC-B073-4BF8-A65C-F502786D9B35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C1A57131-F3CE-49D1-AFAA-8AFF2CABEA1E}" type="pres">
      <dgm:prSet presAssocID="{CD858EDC-B073-4BF8-A65C-F502786D9B35}" presName="descendantText" presStyleLbl="alignAcc1" presStyleIdx="3" presStyleCnt="4">
        <dgm:presLayoutVars>
          <dgm:bulletEnabled val="1"/>
        </dgm:presLayoutVars>
      </dgm:prSet>
      <dgm:spPr/>
    </dgm:pt>
  </dgm:ptLst>
  <dgm:cxnLst>
    <dgm:cxn modelId="{4C8F4403-40BF-49A4-B0B6-44BB238C933F}" srcId="{B2044889-9ACA-4C5F-A621-7D07F47CDDB7}" destId="{A8E6FF96-3E6F-43E2-A7E9-AB6C74B11382}" srcOrd="0" destOrd="0" parTransId="{F77BF26A-71D3-4C56-8376-9C6A3AD8468D}" sibTransId="{84EA4643-EE89-47D9-BF74-09FDA7656846}"/>
    <dgm:cxn modelId="{5CBC4E29-95ED-4343-B777-2313A76294A1}" type="presOf" srcId="{04E102C5-6695-41C5-B44B-785A395103A0}" destId="{11041961-EEDE-4704-B66F-19C44A88EF03}" srcOrd="0" destOrd="0" presId="urn:microsoft.com/office/officeart/2005/8/layout/chevron2"/>
    <dgm:cxn modelId="{301EFC30-2992-4601-A446-663F3CF9F257}" srcId="{62991B5B-9CBF-4F07-9713-FA5A0201B873}" destId="{04E102C5-6695-41C5-B44B-785A395103A0}" srcOrd="0" destOrd="0" parTransId="{710775EE-505B-4185-99A0-CA6B095C4758}" sibTransId="{A2470799-974D-48FD-96FA-9F8D68523B51}"/>
    <dgm:cxn modelId="{289D2931-B8E2-4DDF-B310-C22FACC5722A}" srcId="{7FC396A5-F22A-477F-B448-5D0C8B4DE451}" destId="{F87C3B25-1AC6-4265-8AC6-4C4DCAA49A87}" srcOrd="2" destOrd="0" parTransId="{B3CCA41B-B1D5-442A-BAB5-EE6D18642895}" sibTransId="{8B780C52-7EC7-4EF9-9670-82168224DE43}"/>
    <dgm:cxn modelId="{040E4935-4985-4582-8612-227DFCC9F19C}" type="presOf" srcId="{9A1758A7-D541-43F6-B70B-FBCEB6B1432E}" destId="{C1A57131-F3CE-49D1-AFAA-8AFF2CABEA1E}" srcOrd="0" destOrd="0" presId="urn:microsoft.com/office/officeart/2005/8/layout/chevron2"/>
    <dgm:cxn modelId="{B64F2B63-2728-4C75-A9D7-DEB0F10B0B7B}" type="presOf" srcId="{CD858EDC-B073-4BF8-A65C-F502786D9B35}" destId="{43194AAF-1CED-43D9-B0C4-01F91E5B4FE1}" srcOrd="0" destOrd="0" presId="urn:microsoft.com/office/officeart/2005/8/layout/chevron2"/>
    <dgm:cxn modelId="{190B0F6A-887B-45D1-B0BE-1FF55CE58EA1}" type="presOf" srcId="{B2044889-9ACA-4C5F-A621-7D07F47CDDB7}" destId="{7B8160FF-82EB-4014-80F2-A48E2807167A}" srcOrd="0" destOrd="0" presId="urn:microsoft.com/office/officeart/2005/8/layout/chevron2"/>
    <dgm:cxn modelId="{3916774D-E652-4D29-B354-5598E7B64AB7}" type="presOf" srcId="{F87C3B25-1AC6-4265-8AC6-4C4DCAA49A87}" destId="{2F3ABB13-334D-41F0-BDC1-5881F5E53C36}" srcOrd="0" destOrd="0" presId="urn:microsoft.com/office/officeart/2005/8/layout/chevron2"/>
    <dgm:cxn modelId="{51BDE757-AE2A-4994-82F0-062B8E83718A}" type="presOf" srcId="{D8CE9250-30DA-4EAC-B223-29F830AC2209}" destId="{959482EB-73AD-419A-9E39-F7A6FE73CF08}" srcOrd="0" destOrd="0" presId="urn:microsoft.com/office/officeart/2005/8/layout/chevron2"/>
    <dgm:cxn modelId="{ADBACF83-DE9E-4D2D-88A5-4B0060F6F32E}" srcId="{7FC396A5-F22A-477F-B448-5D0C8B4DE451}" destId="{B2044889-9ACA-4C5F-A621-7D07F47CDDB7}" srcOrd="1" destOrd="0" parTransId="{5A789A26-78A1-420C-9153-B902BF1854AA}" sibTransId="{03EF5D10-3A67-48FC-B694-0375926EFB34}"/>
    <dgm:cxn modelId="{FE813194-B2A3-47C1-96DE-8CBA04CA2662}" type="presOf" srcId="{A8E6FF96-3E6F-43E2-A7E9-AB6C74B11382}" destId="{103EF192-BE81-4357-BB37-15943FF36BC7}" srcOrd="0" destOrd="0" presId="urn:microsoft.com/office/officeart/2005/8/layout/chevron2"/>
    <dgm:cxn modelId="{1F7370B1-66B8-44FD-AD60-5EC96AD25F1A}" type="presOf" srcId="{62991B5B-9CBF-4F07-9713-FA5A0201B873}" destId="{CF6EA041-72C7-42E5-BF4E-39D7562E6323}" srcOrd="0" destOrd="0" presId="urn:microsoft.com/office/officeart/2005/8/layout/chevron2"/>
    <dgm:cxn modelId="{54BFFCC0-315C-45C9-B03F-96CFC5C8C9D9}" srcId="{7FC396A5-F22A-477F-B448-5D0C8B4DE451}" destId="{CD858EDC-B073-4BF8-A65C-F502786D9B35}" srcOrd="3" destOrd="0" parTransId="{241C7923-33B6-4762-B12B-5B07AF571990}" sibTransId="{8BAA265B-3738-4C7C-A713-CCCCF65A1112}"/>
    <dgm:cxn modelId="{76C7E2D3-938B-4F8F-B1C7-DFA51F3FF704}" srcId="{7FC396A5-F22A-477F-B448-5D0C8B4DE451}" destId="{62991B5B-9CBF-4F07-9713-FA5A0201B873}" srcOrd="0" destOrd="0" parTransId="{8D8AF24A-76E7-4FFD-9FFC-13DB8AEE1C3D}" sibTransId="{F6BCB23D-B7D4-428D-9146-4F703C0176D6}"/>
    <dgm:cxn modelId="{AC920CD6-95FD-4B9A-A8DC-320597760D55}" srcId="{F87C3B25-1AC6-4265-8AC6-4C4DCAA49A87}" destId="{D8CE9250-30DA-4EAC-B223-29F830AC2209}" srcOrd="0" destOrd="0" parTransId="{6C86F9FF-DA87-4C9C-8BCE-FB2C55EDC588}" sibTransId="{EC366E8C-680A-491A-88A8-BA29E5908714}"/>
    <dgm:cxn modelId="{776FD6E7-EDFC-4D55-9A9A-4E1E076E3410}" type="presOf" srcId="{7FC396A5-F22A-477F-B448-5D0C8B4DE451}" destId="{B7CDD8B1-FF05-4B7F-8A2F-ED0745E6190B}" srcOrd="0" destOrd="0" presId="urn:microsoft.com/office/officeart/2005/8/layout/chevron2"/>
    <dgm:cxn modelId="{24A0F4F5-DB52-4B77-9C08-42B4B4CD2104}" srcId="{CD858EDC-B073-4BF8-A65C-F502786D9B35}" destId="{9A1758A7-D541-43F6-B70B-FBCEB6B1432E}" srcOrd="0" destOrd="0" parTransId="{61073E57-225A-4F10-96CE-ABE0EF16FD62}" sibTransId="{BB89BA14-97AC-4076-80B9-E50AAFD65DBD}"/>
    <dgm:cxn modelId="{5D96B687-75DF-446A-8A7C-B9564020E360}" type="presParOf" srcId="{B7CDD8B1-FF05-4B7F-8A2F-ED0745E6190B}" destId="{458030BB-F41A-4843-A495-F48DE8A31A01}" srcOrd="0" destOrd="0" presId="urn:microsoft.com/office/officeart/2005/8/layout/chevron2"/>
    <dgm:cxn modelId="{4C8ABF6F-FAFC-464A-8CEA-BFCE8071335B}" type="presParOf" srcId="{458030BB-F41A-4843-A495-F48DE8A31A01}" destId="{CF6EA041-72C7-42E5-BF4E-39D7562E6323}" srcOrd="0" destOrd="0" presId="urn:microsoft.com/office/officeart/2005/8/layout/chevron2"/>
    <dgm:cxn modelId="{273A689C-B9C0-4C86-8A63-1C22ECE7B3B2}" type="presParOf" srcId="{458030BB-F41A-4843-A495-F48DE8A31A01}" destId="{11041961-EEDE-4704-B66F-19C44A88EF03}" srcOrd="1" destOrd="0" presId="urn:microsoft.com/office/officeart/2005/8/layout/chevron2"/>
    <dgm:cxn modelId="{76B0A08B-0CDD-4FB4-A9E7-AD8FD25EDBC2}" type="presParOf" srcId="{B7CDD8B1-FF05-4B7F-8A2F-ED0745E6190B}" destId="{DD482A07-3696-412E-BCAD-9800B20E59C1}" srcOrd="1" destOrd="0" presId="urn:microsoft.com/office/officeart/2005/8/layout/chevron2"/>
    <dgm:cxn modelId="{B39413B1-ABC9-42D8-8140-E46DB77406F1}" type="presParOf" srcId="{B7CDD8B1-FF05-4B7F-8A2F-ED0745E6190B}" destId="{1034BAB0-7F95-426E-A52A-5D04FE70FF30}" srcOrd="2" destOrd="0" presId="urn:microsoft.com/office/officeart/2005/8/layout/chevron2"/>
    <dgm:cxn modelId="{67F4F020-7CCF-4768-8D9B-5E01B1993FF5}" type="presParOf" srcId="{1034BAB0-7F95-426E-A52A-5D04FE70FF30}" destId="{7B8160FF-82EB-4014-80F2-A48E2807167A}" srcOrd="0" destOrd="0" presId="urn:microsoft.com/office/officeart/2005/8/layout/chevron2"/>
    <dgm:cxn modelId="{3546C8BE-8DB3-49F2-B9D5-4AD49E968387}" type="presParOf" srcId="{1034BAB0-7F95-426E-A52A-5D04FE70FF30}" destId="{103EF192-BE81-4357-BB37-15943FF36BC7}" srcOrd="1" destOrd="0" presId="urn:microsoft.com/office/officeart/2005/8/layout/chevron2"/>
    <dgm:cxn modelId="{A5D7E4FC-5E40-4C3C-A377-8BE0CC3FD38A}" type="presParOf" srcId="{B7CDD8B1-FF05-4B7F-8A2F-ED0745E6190B}" destId="{3715959F-F542-4533-A4D6-E1A1148A849F}" srcOrd="3" destOrd="0" presId="urn:microsoft.com/office/officeart/2005/8/layout/chevron2"/>
    <dgm:cxn modelId="{1390BECE-F957-4359-8DAA-4AE1E72C0472}" type="presParOf" srcId="{B7CDD8B1-FF05-4B7F-8A2F-ED0745E6190B}" destId="{08AE5B05-AF52-43CB-A0EF-828826E1BFB1}" srcOrd="4" destOrd="0" presId="urn:microsoft.com/office/officeart/2005/8/layout/chevron2"/>
    <dgm:cxn modelId="{EFD15C0A-53DB-4570-BEED-447979743DB6}" type="presParOf" srcId="{08AE5B05-AF52-43CB-A0EF-828826E1BFB1}" destId="{2F3ABB13-334D-41F0-BDC1-5881F5E53C36}" srcOrd="0" destOrd="0" presId="urn:microsoft.com/office/officeart/2005/8/layout/chevron2"/>
    <dgm:cxn modelId="{09424F4A-82E6-4D5D-B40E-61178A4E08CF}" type="presParOf" srcId="{08AE5B05-AF52-43CB-A0EF-828826E1BFB1}" destId="{959482EB-73AD-419A-9E39-F7A6FE73CF08}" srcOrd="1" destOrd="0" presId="urn:microsoft.com/office/officeart/2005/8/layout/chevron2"/>
    <dgm:cxn modelId="{A7A68D12-CDC0-4D28-9B0B-C850E47F85FE}" type="presParOf" srcId="{B7CDD8B1-FF05-4B7F-8A2F-ED0745E6190B}" destId="{4203226C-C912-42FB-8612-8F01A5CC55F4}" srcOrd="5" destOrd="0" presId="urn:microsoft.com/office/officeart/2005/8/layout/chevron2"/>
    <dgm:cxn modelId="{6ACE7F04-5954-4CB9-ACCD-996AA0C14AA5}" type="presParOf" srcId="{B7CDD8B1-FF05-4B7F-8A2F-ED0745E6190B}" destId="{BD9B3952-6105-4F00-84FF-88CA2456137F}" srcOrd="6" destOrd="0" presId="urn:microsoft.com/office/officeart/2005/8/layout/chevron2"/>
    <dgm:cxn modelId="{27B49581-C5EA-41B4-A1DF-6C4D1C25E1C3}" type="presParOf" srcId="{BD9B3952-6105-4F00-84FF-88CA2456137F}" destId="{43194AAF-1CED-43D9-B0C4-01F91E5B4FE1}" srcOrd="0" destOrd="0" presId="urn:microsoft.com/office/officeart/2005/8/layout/chevron2"/>
    <dgm:cxn modelId="{5C5198B0-789D-41E4-ACC0-AE52D1C90C18}" type="presParOf" srcId="{BD9B3952-6105-4F00-84FF-88CA2456137F}" destId="{C1A57131-F3CE-49D1-AFAA-8AFF2CABEA1E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348EFBC-3F60-4149-990B-84E55AFC5B90}" type="doc">
      <dgm:prSet loTypeId="urn:microsoft.com/office/officeart/2005/8/layout/hProcess4" loCatId="process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ES"/>
        </a:p>
      </dgm:t>
    </dgm:pt>
    <dgm:pt modelId="{41BD35BD-2507-4506-88D8-C8CA5F913BF8}">
      <dgm:prSet phldrT="[Texto]"/>
      <dgm:spPr/>
      <dgm:t>
        <a:bodyPr/>
        <a:lstStyle/>
        <a:p>
          <a:r>
            <a:rPr lang="es-ES" dirty="0"/>
            <a:t>1</a:t>
          </a:r>
        </a:p>
      </dgm:t>
    </dgm:pt>
    <dgm:pt modelId="{5B95C9E3-5DA7-4EDA-842B-12CAED0AA530}" type="parTrans" cxnId="{28A44FD5-1AFB-4B31-ADAC-3B79ECCE42E4}">
      <dgm:prSet/>
      <dgm:spPr/>
      <dgm:t>
        <a:bodyPr/>
        <a:lstStyle/>
        <a:p>
          <a:endParaRPr lang="es-ES"/>
        </a:p>
      </dgm:t>
    </dgm:pt>
    <dgm:pt modelId="{DB104F77-73F6-4902-8389-9CA5436AABDA}" type="sibTrans" cxnId="{28A44FD5-1AFB-4B31-ADAC-3B79ECCE42E4}">
      <dgm:prSet/>
      <dgm:spPr/>
      <dgm:t>
        <a:bodyPr/>
        <a:lstStyle/>
        <a:p>
          <a:endParaRPr lang="es-ES"/>
        </a:p>
      </dgm:t>
    </dgm:pt>
    <dgm:pt modelId="{A2CE75B9-66E1-4AA0-8ACF-22DC447C5AEB}">
      <dgm:prSet phldrT="[Texto]"/>
      <dgm:spPr/>
      <dgm:t>
        <a:bodyPr/>
        <a:lstStyle/>
        <a:p>
          <a:r>
            <a:rPr lang="es-ES" dirty="0"/>
            <a:t>2</a:t>
          </a:r>
        </a:p>
      </dgm:t>
    </dgm:pt>
    <dgm:pt modelId="{F590A1A5-85B2-426C-A253-D2CAB119C2D3}" type="parTrans" cxnId="{30CC797C-5B02-4B10-9D50-008B045D8FFC}">
      <dgm:prSet/>
      <dgm:spPr/>
      <dgm:t>
        <a:bodyPr/>
        <a:lstStyle/>
        <a:p>
          <a:endParaRPr lang="es-ES"/>
        </a:p>
      </dgm:t>
    </dgm:pt>
    <dgm:pt modelId="{9EA503D1-E8D2-4208-95F7-E07E91C01697}" type="sibTrans" cxnId="{30CC797C-5B02-4B10-9D50-008B045D8FFC}">
      <dgm:prSet/>
      <dgm:spPr/>
      <dgm:t>
        <a:bodyPr/>
        <a:lstStyle/>
        <a:p>
          <a:endParaRPr lang="es-ES"/>
        </a:p>
      </dgm:t>
    </dgm:pt>
    <dgm:pt modelId="{E38F559A-3D56-411A-A211-EFACD57DA8F7}">
      <dgm:prSet phldrT="[Texto]"/>
      <dgm:spPr/>
      <dgm:t>
        <a:bodyPr/>
        <a:lstStyle/>
        <a:p>
          <a:r>
            <a:rPr lang="es-ES" dirty="0"/>
            <a:t>3</a:t>
          </a:r>
        </a:p>
      </dgm:t>
    </dgm:pt>
    <dgm:pt modelId="{213434BD-05C6-425D-AD01-026BF6E1B74C}" type="parTrans" cxnId="{4733A80D-662C-4658-A9E5-B843F54BE727}">
      <dgm:prSet/>
      <dgm:spPr/>
      <dgm:t>
        <a:bodyPr/>
        <a:lstStyle/>
        <a:p>
          <a:endParaRPr lang="es-ES"/>
        </a:p>
      </dgm:t>
    </dgm:pt>
    <dgm:pt modelId="{D217CD3A-5B40-41D5-8EF4-B2F210A465D2}" type="sibTrans" cxnId="{4733A80D-662C-4658-A9E5-B843F54BE727}">
      <dgm:prSet/>
      <dgm:spPr/>
      <dgm:t>
        <a:bodyPr/>
        <a:lstStyle/>
        <a:p>
          <a:endParaRPr lang="es-ES"/>
        </a:p>
      </dgm:t>
    </dgm:pt>
    <dgm:pt modelId="{AA92E694-E5EA-42B1-BED9-4E71E73B6521}">
      <dgm:prSet phldrT="[Texto]"/>
      <dgm:spPr/>
      <dgm:t>
        <a:bodyPr/>
        <a:lstStyle/>
        <a:p>
          <a:pPr marL="171450" indent="0" algn="l"/>
          <a:endParaRPr lang="es-ES" sz="1700" dirty="0"/>
        </a:p>
      </dgm:t>
    </dgm:pt>
    <dgm:pt modelId="{5ACEEE6C-BB34-4A2D-9FD6-0CAFD7014ADC}" type="parTrans" cxnId="{DAF0C404-03C7-4509-989E-6F715B7A5F62}">
      <dgm:prSet/>
      <dgm:spPr/>
      <dgm:t>
        <a:bodyPr/>
        <a:lstStyle/>
        <a:p>
          <a:endParaRPr lang="es-ES"/>
        </a:p>
      </dgm:t>
    </dgm:pt>
    <dgm:pt modelId="{DDAF7229-EB96-4209-B79F-6D3FD7DA0F00}" type="sibTrans" cxnId="{DAF0C404-03C7-4509-989E-6F715B7A5F62}">
      <dgm:prSet/>
      <dgm:spPr/>
      <dgm:t>
        <a:bodyPr/>
        <a:lstStyle/>
        <a:p>
          <a:endParaRPr lang="es-ES"/>
        </a:p>
      </dgm:t>
    </dgm:pt>
    <dgm:pt modelId="{9B118365-5555-42C7-8CC2-FFA6A6EC8BF3}">
      <dgm:prSet phldrT="[Texto]"/>
      <dgm:spPr/>
      <dgm:t>
        <a:bodyPr/>
        <a:lstStyle/>
        <a:p>
          <a:pPr marL="171450" indent="0" algn="l"/>
          <a:endParaRPr lang="es-ES" sz="1700" dirty="0"/>
        </a:p>
      </dgm:t>
    </dgm:pt>
    <dgm:pt modelId="{6950DA78-6F98-4EFA-936D-1B070BDFC47C}" type="parTrans" cxnId="{59FFA072-0CFB-4F7E-A7DB-00860D6F8E7D}">
      <dgm:prSet/>
      <dgm:spPr/>
      <dgm:t>
        <a:bodyPr/>
        <a:lstStyle/>
        <a:p>
          <a:endParaRPr lang="es-ES"/>
        </a:p>
      </dgm:t>
    </dgm:pt>
    <dgm:pt modelId="{D595D4B1-E4E9-4F3F-83C0-D0CC9DE2281B}" type="sibTrans" cxnId="{59FFA072-0CFB-4F7E-A7DB-00860D6F8E7D}">
      <dgm:prSet/>
      <dgm:spPr/>
      <dgm:t>
        <a:bodyPr/>
        <a:lstStyle/>
        <a:p>
          <a:endParaRPr lang="es-ES"/>
        </a:p>
      </dgm:t>
    </dgm:pt>
    <dgm:pt modelId="{EA9BCECE-CE28-4205-8442-7366BBD46074}">
      <dgm:prSet phldrT="[Texto]" custT="1"/>
      <dgm:spPr/>
      <dgm:t>
        <a:bodyPr/>
        <a:lstStyle/>
        <a:p>
          <a:pPr algn="l"/>
          <a:r>
            <a:rPr lang="pl-PL" sz="2000" dirty="0"/>
            <a:t>SKALE I KWESTIONARIUSZE</a:t>
          </a:r>
          <a:endParaRPr lang="es-ES" sz="1700" dirty="0"/>
        </a:p>
      </dgm:t>
    </dgm:pt>
    <dgm:pt modelId="{A02ACB2D-25D0-4D8B-9572-2269BE03D7F8}" type="parTrans" cxnId="{34D59C73-6321-427C-871A-11DBF8B00708}">
      <dgm:prSet/>
      <dgm:spPr/>
      <dgm:t>
        <a:bodyPr/>
        <a:lstStyle/>
        <a:p>
          <a:endParaRPr lang="es-ES"/>
        </a:p>
      </dgm:t>
    </dgm:pt>
    <dgm:pt modelId="{3F547015-F5A2-410A-A8CF-633DCD610160}" type="sibTrans" cxnId="{34D59C73-6321-427C-871A-11DBF8B00708}">
      <dgm:prSet/>
      <dgm:spPr/>
      <dgm:t>
        <a:bodyPr/>
        <a:lstStyle/>
        <a:p>
          <a:endParaRPr lang="es-ES"/>
        </a:p>
      </dgm:t>
    </dgm:pt>
    <dgm:pt modelId="{C77655C9-348E-43BB-8506-51318E5BA69E}">
      <dgm:prSet phldrT="[Texto]"/>
      <dgm:spPr/>
      <dgm:t>
        <a:bodyPr/>
        <a:lstStyle/>
        <a:p>
          <a:pPr algn="l"/>
          <a:endParaRPr lang="es-ES" dirty="0"/>
        </a:p>
      </dgm:t>
    </dgm:pt>
    <dgm:pt modelId="{96552A59-DF5B-493A-9EE8-2C020A950086}" type="parTrans" cxnId="{63BD7F31-5254-402A-B4C9-171BD526E1E0}">
      <dgm:prSet/>
      <dgm:spPr/>
      <dgm:t>
        <a:bodyPr/>
        <a:lstStyle/>
        <a:p>
          <a:endParaRPr lang="es-ES"/>
        </a:p>
      </dgm:t>
    </dgm:pt>
    <dgm:pt modelId="{DA4D5902-FFC2-4D4D-BE19-5BECCF6EF80F}" type="sibTrans" cxnId="{63BD7F31-5254-402A-B4C9-171BD526E1E0}">
      <dgm:prSet/>
      <dgm:spPr/>
      <dgm:t>
        <a:bodyPr/>
        <a:lstStyle/>
        <a:p>
          <a:endParaRPr lang="es-ES"/>
        </a:p>
      </dgm:t>
    </dgm:pt>
    <dgm:pt modelId="{4CD99D1F-374B-4B72-A2E9-17DD2BE7A413}">
      <dgm:prSet phldrT="[Texto]"/>
      <dgm:spPr/>
      <dgm:t>
        <a:bodyPr/>
        <a:lstStyle/>
        <a:p>
          <a:pPr algn="ctr"/>
          <a:r>
            <a:rPr lang="pl-PL" dirty="0"/>
            <a:t>OBIEKTYWNE INSTRUMENTY</a:t>
          </a:r>
          <a:endParaRPr lang="es-ES" dirty="0"/>
        </a:p>
      </dgm:t>
    </dgm:pt>
    <dgm:pt modelId="{CBB0B830-C85B-4B19-A620-B7F9E9AA40AD}" type="parTrans" cxnId="{4B5C1374-90AC-4807-8101-63D3E07632DC}">
      <dgm:prSet/>
      <dgm:spPr/>
      <dgm:t>
        <a:bodyPr/>
        <a:lstStyle/>
        <a:p>
          <a:endParaRPr lang="es-ES"/>
        </a:p>
      </dgm:t>
    </dgm:pt>
    <dgm:pt modelId="{D5390076-3E7D-42D1-8277-FF576D8339AD}" type="sibTrans" cxnId="{4B5C1374-90AC-4807-8101-63D3E07632DC}">
      <dgm:prSet/>
      <dgm:spPr/>
      <dgm:t>
        <a:bodyPr/>
        <a:lstStyle/>
        <a:p>
          <a:endParaRPr lang="es-ES"/>
        </a:p>
      </dgm:t>
    </dgm:pt>
    <dgm:pt modelId="{F0602539-CBBB-4ADA-ACE4-92624C9D00E1}">
      <dgm:prSet phldrT="[Texto]" custT="1"/>
      <dgm:spPr/>
      <dgm:t>
        <a:bodyPr/>
        <a:lstStyle/>
        <a:p>
          <a:pPr marL="0" indent="0" algn="ctr"/>
          <a:r>
            <a:rPr lang="pl-PL" sz="2000" dirty="0"/>
            <a:t>OBSERWACJA (OGA)</a:t>
          </a:r>
          <a:endParaRPr lang="es-ES" sz="1700" dirty="0"/>
        </a:p>
      </dgm:t>
    </dgm:pt>
    <dgm:pt modelId="{D1D3D4ED-3A17-458D-9E62-FBE9BC1E1B0F}" type="parTrans" cxnId="{13F2805B-943A-4F24-8630-078CCA505D98}">
      <dgm:prSet/>
      <dgm:spPr/>
      <dgm:t>
        <a:bodyPr/>
        <a:lstStyle/>
        <a:p>
          <a:endParaRPr lang="es-ES"/>
        </a:p>
      </dgm:t>
    </dgm:pt>
    <dgm:pt modelId="{0A5A912E-8312-49BE-AC54-9CF63BD22164}" type="sibTrans" cxnId="{13F2805B-943A-4F24-8630-078CCA505D98}">
      <dgm:prSet/>
      <dgm:spPr/>
      <dgm:t>
        <a:bodyPr/>
        <a:lstStyle/>
        <a:p>
          <a:endParaRPr lang="es-ES"/>
        </a:p>
      </dgm:t>
    </dgm:pt>
    <dgm:pt modelId="{9D28A8FE-8695-4B42-AA8D-0CE88997A053}">
      <dgm:prSet custT="1"/>
      <dgm:spPr/>
      <dgm:t>
        <a:bodyPr/>
        <a:lstStyle/>
        <a:p>
          <a:pPr marL="0" indent="0" algn="ctr"/>
          <a:endParaRPr lang="pl-PL" sz="2000" dirty="0"/>
        </a:p>
      </dgm:t>
    </dgm:pt>
    <dgm:pt modelId="{C90E4A32-A88F-494F-905A-C21C7D9A3D58}" type="parTrans" cxnId="{0C6370D5-160A-4704-9EB4-D10B06C1CA8F}">
      <dgm:prSet/>
      <dgm:spPr/>
      <dgm:t>
        <a:bodyPr/>
        <a:lstStyle/>
        <a:p>
          <a:endParaRPr lang="pl-PL"/>
        </a:p>
      </dgm:t>
    </dgm:pt>
    <dgm:pt modelId="{250FB322-FF95-459A-BB3B-5F0388AD8566}" type="sibTrans" cxnId="{0C6370D5-160A-4704-9EB4-D10B06C1CA8F}">
      <dgm:prSet/>
      <dgm:spPr/>
      <dgm:t>
        <a:bodyPr/>
        <a:lstStyle/>
        <a:p>
          <a:endParaRPr lang="pl-PL"/>
        </a:p>
      </dgm:t>
    </dgm:pt>
    <dgm:pt modelId="{B8BD54F2-E558-469C-9776-11F3874BF290}">
      <dgm:prSet custT="1"/>
      <dgm:spPr/>
      <dgm:t>
        <a:bodyPr/>
        <a:lstStyle/>
        <a:p>
          <a:pPr algn="ctr"/>
          <a:endParaRPr lang="pl-PL" sz="2000" dirty="0"/>
        </a:p>
      </dgm:t>
    </dgm:pt>
    <dgm:pt modelId="{5C3EC2DC-91F9-4DF4-9166-B5BA91E19B12}" type="parTrans" cxnId="{D6DC72BC-D074-47E2-B508-69AB27964A9A}">
      <dgm:prSet/>
      <dgm:spPr/>
      <dgm:t>
        <a:bodyPr/>
        <a:lstStyle/>
        <a:p>
          <a:endParaRPr lang="pl-PL"/>
        </a:p>
      </dgm:t>
    </dgm:pt>
    <dgm:pt modelId="{85F5925B-FDF7-405B-9883-7CBE1CC00C75}" type="sibTrans" cxnId="{D6DC72BC-D074-47E2-B508-69AB27964A9A}">
      <dgm:prSet/>
      <dgm:spPr/>
      <dgm:t>
        <a:bodyPr/>
        <a:lstStyle/>
        <a:p>
          <a:endParaRPr lang="pl-PL"/>
        </a:p>
      </dgm:t>
    </dgm:pt>
    <dgm:pt modelId="{0113F71E-9D20-4089-9279-1AF758ED4093}" type="pres">
      <dgm:prSet presAssocID="{E348EFBC-3F60-4149-990B-84E55AFC5B90}" presName="Name0" presStyleCnt="0">
        <dgm:presLayoutVars>
          <dgm:dir/>
          <dgm:animLvl val="lvl"/>
          <dgm:resizeHandles val="exact"/>
        </dgm:presLayoutVars>
      </dgm:prSet>
      <dgm:spPr/>
    </dgm:pt>
    <dgm:pt modelId="{8620781D-432F-4E36-B6F8-7928A877CB52}" type="pres">
      <dgm:prSet presAssocID="{E348EFBC-3F60-4149-990B-84E55AFC5B90}" presName="tSp" presStyleCnt="0"/>
      <dgm:spPr/>
    </dgm:pt>
    <dgm:pt modelId="{B18ED7CF-A61C-4C82-821D-37CB8F71D9D2}" type="pres">
      <dgm:prSet presAssocID="{E348EFBC-3F60-4149-990B-84E55AFC5B90}" presName="bSp" presStyleCnt="0"/>
      <dgm:spPr/>
    </dgm:pt>
    <dgm:pt modelId="{5C37545B-DCD0-4F68-8F7A-AED2FE9DD47A}" type="pres">
      <dgm:prSet presAssocID="{E348EFBC-3F60-4149-990B-84E55AFC5B90}" presName="process" presStyleCnt="0"/>
      <dgm:spPr/>
    </dgm:pt>
    <dgm:pt modelId="{25C9388B-B4F8-4BEB-96D2-126CE099EC86}" type="pres">
      <dgm:prSet presAssocID="{41BD35BD-2507-4506-88D8-C8CA5F913BF8}" presName="composite1" presStyleCnt="0"/>
      <dgm:spPr/>
    </dgm:pt>
    <dgm:pt modelId="{BE5F298E-9DB3-46F7-9ACF-90816EC93C34}" type="pres">
      <dgm:prSet presAssocID="{41BD35BD-2507-4506-88D8-C8CA5F913BF8}" presName="dummyNode1" presStyleLbl="node1" presStyleIdx="0" presStyleCnt="3"/>
      <dgm:spPr/>
    </dgm:pt>
    <dgm:pt modelId="{4AD21098-913A-44C8-84CE-EDA00AADB443}" type="pres">
      <dgm:prSet presAssocID="{41BD35BD-2507-4506-88D8-C8CA5F913BF8}" presName="childNode1" presStyleLbl="bgAcc1" presStyleIdx="0" presStyleCnt="3">
        <dgm:presLayoutVars>
          <dgm:bulletEnabled val="1"/>
        </dgm:presLayoutVars>
      </dgm:prSet>
      <dgm:spPr/>
    </dgm:pt>
    <dgm:pt modelId="{BCAF8419-7F8E-47AA-BF50-EE8F2EDB88CB}" type="pres">
      <dgm:prSet presAssocID="{41BD35BD-2507-4506-88D8-C8CA5F913BF8}" presName="childNode1tx" presStyleLbl="bgAcc1" presStyleIdx="0" presStyleCnt="3">
        <dgm:presLayoutVars>
          <dgm:bulletEnabled val="1"/>
        </dgm:presLayoutVars>
      </dgm:prSet>
      <dgm:spPr/>
    </dgm:pt>
    <dgm:pt modelId="{E8231C5E-6988-4913-B555-34ABE701F47F}" type="pres">
      <dgm:prSet presAssocID="{41BD35BD-2507-4506-88D8-C8CA5F913BF8}" presName="parentNode1" presStyleLbl="node1" presStyleIdx="0" presStyleCnt="3">
        <dgm:presLayoutVars>
          <dgm:chMax val="1"/>
          <dgm:bulletEnabled val="1"/>
        </dgm:presLayoutVars>
      </dgm:prSet>
      <dgm:spPr/>
    </dgm:pt>
    <dgm:pt modelId="{6B7B7028-0D66-435C-88E2-FD062D6E02AA}" type="pres">
      <dgm:prSet presAssocID="{41BD35BD-2507-4506-88D8-C8CA5F913BF8}" presName="connSite1" presStyleCnt="0"/>
      <dgm:spPr/>
    </dgm:pt>
    <dgm:pt modelId="{799097C0-9AD5-4A15-B26A-AB373840C2FE}" type="pres">
      <dgm:prSet presAssocID="{DB104F77-73F6-4902-8389-9CA5436AABDA}" presName="Name9" presStyleLbl="sibTrans2D1" presStyleIdx="0" presStyleCnt="2"/>
      <dgm:spPr/>
    </dgm:pt>
    <dgm:pt modelId="{3FCF1ADD-9373-4F92-9E7F-D6951AECA45B}" type="pres">
      <dgm:prSet presAssocID="{A2CE75B9-66E1-4AA0-8ACF-22DC447C5AEB}" presName="composite2" presStyleCnt="0"/>
      <dgm:spPr/>
    </dgm:pt>
    <dgm:pt modelId="{A4B70C84-A455-4B41-B896-421921FE62BF}" type="pres">
      <dgm:prSet presAssocID="{A2CE75B9-66E1-4AA0-8ACF-22DC447C5AEB}" presName="dummyNode2" presStyleLbl="node1" presStyleIdx="0" presStyleCnt="3"/>
      <dgm:spPr/>
    </dgm:pt>
    <dgm:pt modelId="{E8D25642-677C-4B93-8930-8B874DC13C16}" type="pres">
      <dgm:prSet presAssocID="{A2CE75B9-66E1-4AA0-8ACF-22DC447C5AEB}" presName="childNode2" presStyleLbl="bgAcc1" presStyleIdx="1" presStyleCnt="3" custScaleX="153314">
        <dgm:presLayoutVars>
          <dgm:bulletEnabled val="1"/>
        </dgm:presLayoutVars>
      </dgm:prSet>
      <dgm:spPr/>
    </dgm:pt>
    <dgm:pt modelId="{A11E2909-56D9-494E-B3D5-42DDD3CE0C63}" type="pres">
      <dgm:prSet presAssocID="{A2CE75B9-66E1-4AA0-8ACF-22DC447C5AEB}" presName="childNode2tx" presStyleLbl="bgAcc1" presStyleIdx="1" presStyleCnt="3">
        <dgm:presLayoutVars>
          <dgm:bulletEnabled val="1"/>
        </dgm:presLayoutVars>
      </dgm:prSet>
      <dgm:spPr/>
    </dgm:pt>
    <dgm:pt modelId="{B74915BC-B013-4518-95C4-F758B4D9E319}" type="pres">
      <dgm:prSet presAssocID="{A2CE75B9-66E1-4AA0-8ACF-22DC447C5AEB}" presName="parentNode2" presStyleLbl="node1" presStyleIdx="1" presStyleCnt="3">
        <dgm:presLayoutVars>
          <dgm:chMax val="0"/>
          <dgm:bulletEnabled val="1"/>
        </dgm:presLayoutVars>
      </dgm:prSet>
      <dgm:spPr/>
    </dgm:pt>
    <dgm:pt modelId="{E8FBDBF3-329B-47FD-9E75-D2493752AB73}" type="pres">
      <dgm:prSet presAssocID="{A2CE75B9-66E1-4AA0-8ACF-22DC447C5AEB}" presName="connSite2" presStyleCnt="0"/>
      <dgm:spPr/>
    </dgm:pt>
    <dgm:pt modelId="{41C33BB9-6831-4DFA-A66A-8226F947862C}" type="pres">
      <dgm:prSet presAssocID="{9EA503D1-E8D2-4208-95F7-E07E91C01697}" presName="Name18" presStyleLbl="sibTrans2D1" presStyleIdx="1" presStyleCnt="2"/>
      <dgm:spPr/>
    </dgm:pt>
    <dgm:pt modelId="{E70F3313-7945-426E-9A7A-2230D89841D7}" type="pres">
      <dgm:prSet presAssocID="{E38F559A-3D56-411A-A211-EFACD57DA8F7}" presName="composite1" presStyleCnt="0"/>
      <dgm:spPr/>
    </dgm:pt>
    <dgm:pt modelId="{4C33482F-F9E1-49ED-9E30-24C54CB0369E}" type="pres">
      <dgm:prSet presAssocID="{E38F559A-3D56-411A-A211-EFACD57DA8F7}" presName="dummyNode1" presStyleLbl="node1" presStyleIdx="1" presStyleCnt="3"/>
      <dgm:spPr/>
    </dgm:pt>
    <dgm:pt modelId="{B1E22376-0776-4361-98F3-D8F45B4C2534}" type="pres">
      <dgm:prSet presAssocID="{E38F559A-3D56-411A-A211-EFACD57DA8F7}" presName="childNode1" presStyleLbl="bgAcc1" presStyleIdx="2" presStyleCnt="3">
        <dgm:presLayoutVars>
          <dgm:bulletEnabled val="1"/>
        </dgm:presLayoutVars>
      </dgm:prSet>
      <dgm:spPr/>
    </dgm:pt>
    <dgm:pt modelId="{5E6DF96F-572C-4E1F-97F6-47ABD1943CAB}" type="pres">
      <dgm:prSet presAssocID="{E38F559A-3D56-411A-A211-EFACD57DA8F7}" presName="childNode1tx" presStyleLbl="bgAcc1" presStyleIdx="2" presStyleCnt="3">
        <dgm:presLayoutVars>
          <dgm:bulletEnabled val="1"/>
        </dgm:presLayoutVars>
      </dgm:prSet>
      <dgm:spPr/>
    </dgm:pt>
    <dgm:pt modelId="{100AD372-B25B-48CB-80AC-31611565A251}" type="pres">
      <dgm:prSet presAssocID="{E38F559A-3D56-411A-A211-EFACD57DA8F7}" presName="parentNode1" presStyleLbl="node1" presStyleIdx="2" presStyleCnt="3">
        <dgm:presLayoutVars>
          <dgm:chMax val="1"/>
          <dgm:bulletEnabled val="1"/>
        </dgm:presLayoutVars>
      </dgm:prSet>
      <dgm:spPr/>
    </dgm:pt>
    <dgm:pt modelId="{9C372E63-46DD-40F7-ADBF-3CCF763B8534}" type="pres">
      <dgm:prSet presAssocID="{E38F559A-3D56-411A-A211-EFACD57DA8F7}" presName="connSite1" presStyleCnt="0"/>
      <dgm:spPr/>
    </dgm:pt>
  </dgm:ptLst>
  <dgm:cxnLst>
    <dgm:cxn modelId="{FDE9B402-DC69-42F1-9698-0C86982E04F0}" type="presOf" srcId="{EA9BCECE-CE28-4205-8442-7366BBD46074}" destId="{A11E2909-56D9-494E-B3D5-42DDD3CE0C63}" srcOrd="1" destOrd="0" presId="urn:microsoft.com/office/officeart/2005/8/layout/hProcess4"/>
    <dgm:cxn modelId="{4D28B304-AA0A-40F2-84F1-10BD307B4A70}" type="presOf" srcId="{EA9BCECE-CE28-4205-8442-7366BBD46074}" destId="{E8D25642-677C-4B93-8930-8B874DC13C16}" srcOrd="0" destOrd="0" presId="urn:microsoft.com/office/officeart/2005/8/layout/hProcess4"/>
    <dgm:cxn modelId="{DAF0C404-03C7-4509-989E-6F715B7A5F62}" srcId="{41BD35BD-2507-4506-88D8-C8CA5F913BF8}" destId="{AA92E694-E5EA-42B1-BED9-4E71E73B6521}" srcOrd="0" destOrd="0" parTransId="{5ACEEE6C-BB34-4A2D-9FD6-0CAFD7014ADC}" sibTransId="{DDAF7229-EB96-4209-B79F-6D3FD7DA0F00}"/>
    <dgm:cxn modelId="{193C750D-7E5C-4B70-8382-AA5FE0087E79}" type="presOf" srcId="{AA92E694-E5EA-42B1-BED9-4E71E73B6521}" destId="{4AD21098-913A-44C8-84CE-EDA00AADB443}" srcOrd="0" destOrd="0" presId="urn:microsoft.com/office/officeart/2005/8/layout/hProcess4"/>
    <dgm:cxn modelId="{4733A80D-662C-4658-A9E5-B843F54BE727}" srcId="{E348EFBC-3F60-4149-990B-84E55AFC5B90}" destId="{E38F559A-3D56-411A-A211-EFACD57DA8F7}" srcOrd="2" destOrd="0" parTransId="{213434BD-05C6-425D-AD01-026BF6E1B74C}" sibTransId="{D217CD3A-5B40-41D5-8EF4-B2F210A465D2}"/>
    <dgm:cxn modelId="{41A95E23-18BB-46A8-8ED8-492F818067EA}" type="presOf" srcId="{E348EFBC-3F60-4149-990B-84E55AFC5B90}" destId="{0113F71E-9D20-4089-9279-1AF758ED4093}" srcOrd="0" destOrd="0" presId="urn:microsoft.com/office/officeart/2005/8/layout/hProcess4"/>
    <dgm:cxn modelId="{63BD7F31-5254-402A-B4C9-171BD526E1E0}" srcId="{E38F559A-3D56-411A-A211-EFACD57DA8F7}" destId="{C77655C9-348E-43BB-8506-51318E5BA69E}" srcOrd="0" destOrd="0" parTransId="{96552A59-DF5B-493A-9EE8-2C020A950086}" sibTransId="{DA4D5902-FFC2-4D4D-BE19-5BECCF6EF80F}"/>
    <dgm:cxn modelId="{13F2805B-943A-4F24-8630-078CCA505D98}" srcId="{41BD35BD-2507-4506-88D8-C8CA5F913BF8}" destId="{F0602539-CBBB-4ADA-ACE4-92624C9D00E1}" srcOrd="2" destOrd="0" parTransId="{D1D3D4ED-3A17-458D-9E62-FBE9BC1E1B0F}" sibTransId="{0A5A912E-8312-49BE-AC54-9CF63BD22164}"/>
    <dgm:cxn modelId="{55819A42-897F-49C3-8293-F4B8A3369B4A}" type="presOf" srcId="{B8BD54F2-E558-469C-9776-11F3874BF290}" destId="{E8D25642-677C-4B93-8930-8B874DC13C16}" srcOrd="0" destOrd="1" presId="urn:microsoft.com/office/officeart/2005/8/layout/hProcess4"/>
    <dgm:cxn modelId="{6DCAFF44-5317-4CF4-8ED6-295C5616D423}" type="presOf" srcId="{DB104F77-73F6-4902-8389-9CA5436AABDA}" destId="{799097C0-9AD5-4A15-B26A-AB373840C2FE}" srcOrd="0" destOrd="0" presId="urn:microsoft.com/office/officeart/2005/8/layout/hProcess4"/>
    <dgm:cxn modelId="{63896C68-1517-4EE5-8182-DC23216B2FB5}" type="presOf" srcId="{B8BD54F2-E558-469C-9776-11F3874BF290}" destId="{A11E2909-56D9-494E-B3D5-42DDD3CE0C63}" srcOrd="1" destOrd="1" presId="urn:microsoft.com/office/officeart/2005/8/layout/hProcess4"/>
    <dgm:cxn modelId="{EBEB5C6A-C4F2-4414-BDC1-FB6B01920383}" type="presOf" srcId="{9D28A8FE-8695-4B42-AA8D-0CE88997A053}" destId="{BCAF8419-7F8E-47AA-BF50-EE8F2EDB88CB}" srcOrd="1" destOrd="3" presId="urn:microsoft.com/office/officeart/2005/8/layout/hProcess4"/>
    <dgm:cxn modelId="{86113A4C-24D1-40D1-9148-6D9AC563AAC5}" type="presOf" srcId="{F0602539-CBBB-4ADA-ACE4-92624C9D00E1}" destId="{BCAF8419-7F8E-47AA-BF50-EE8F2EDB88CB}" srcOrd="1" destOrd="2" presId="urn:microsoft.com/office/officeart/2005/8/layout/hProcess4"/>
    <dgm:cxn modelId="{8EF10E4D-EC12-4710-AF84-79B325896BF0}" type="presOf" srcId="{4CD99D1F-374B-4B72-A2E9-17DD2BE7A413}" destId="{B1E22376-0776-4361-98F3-D8F45B4C2534}" srcOrd="0" destOrd="1" presId="urn:microsoft.com/office/officeart/2005/8/layout/hProcess4"/>
    <dgm:cxn modelId="{59FFA072-0CFB-4F7E-A7DB-00860D6F8E7D}" srcId="{41BD35BD-2507-4506-88D8-C8CA5F913BF8}" destId="{9B118365-5555-42C7-8CC2-FFA6A6EC8BF3}" srcOrd="1" destOrd="0" parTransId="{6950DA78-6F98-4EFA-936D-1B070BDFC47C}" sibTransId="{D595D4B1-E4E9-4F3F-83C0-D0CC9DE2281B}"/>
    <dgm:cxn modelId="{33773C53-D19B-497A-91E4-CEE653D79DFF}" type="presOf" srcId="{E38F559A-3D56-411A-A211-EFACD57DA8F7}" destId="{100AD372-B25B-48CB-80AC-31611565A251}" srcOrd="0" destOrd="0" presId="urn:microsoft.com/office/officeart/2005/8/layout/hProcess4"/>
    <dgm:cxn modelId="{34D59C73-6321-427C-871A-11DBF8B00708}" srcId="{A2CE75B9-66E1-4AA0-8ACF-22DC447C5AEB}" destId="{EA9BCECE-CE28-4205-8442-7366BBD46074}" srcOrd="0" destOrd="0" parTransId="{A02ACB2D-25D0-4D8B-9572-2269BE03D7F8}" sibTransId="{3F547015-F5A2-410A-A8CF-633DCD610160}"/>
    <dgm:cxn modelId="{4B5C1374-90AC-4807-8101-63D3E07632DC}" srcId="{E38F559A-3D56-411A-A211-EFACD57DA8F7}" destId="{4CD99D1F-374B-4B72-A2E9-17DD2BE7A413}" srcOrd="1" destOrd="0" parTransId="{CBB0B830-C85B-4B19-A620-B7F9E9AA40AD}" sibTransId="{D5390076-3E7D-42D1-8277-FF576D8339AD}"/>
    <dgm:cxn modelId="{89746A58-E36A-4A44-B924-0D0ECDCF4D94}" type="presOf" srcId="{AA92E694-E5EA-42B1-BED9-4E71E73B6521}" destId="{BCAF8419-7F8E-47AA-BF50-EE8F2EDB88CB}" srcOrd="1" destOrd="0" presId="urn:microsoft.com/office/officeart/2005/8/layout/hProcess4"/>
    <dgm:cxn modelId="{30CC797C-5B02-4B10-9D50-008B045D8FFC}" srcId="{E348EFBC-3F60-4149-990B-84E55AFC5B90}" destId="{A2CE75B9-66E1-4AA0-8ACF-22DC447C5AEB}" srcOrd="1" destOrd="0" parTransId="{F590A1A5-85B2-426C-A253-D2CAB119C2D3}" sibTransId="{9EA503D1-E8D2-4208-95F7-E07E91C01697}"/>
    <dgm:cxn modelId="{F3497882-D418-4098-A897-ABAD8F0FE2E5}" type="presOf" srcId="{9B118365-5555-42C7-8CC2-FFA6A6EC8BF3}" destId="{BCAF8419-7F8E-47AA-BF50-EE8F2EDB88CB}" srcOrd="1" destOrd="1" presId="urn:microsoft.com/office/officeart/2005/8/layout/hProcess4"/>
    <dgm:cxn modelId="{98D5A5A4-A59D-4A5F-82D5-670FFF0DC74C}" type="presOf" srcId="{C77655C9-348E-43BB-8506-51318E5BA69E}" destId="{B1E22376-0776-4361-98F3-D8F45B4C2534}" srcOrd="0" destOrd="0" presId="urn:microsoft.com/office/officeart/2005/8/layout/hProcess4"/>
    <dgm:cxn modelId="{4F2AFBA7-F0C2-4206-A6F7-1BEDFB30058F}" type="presOf" srcId="{9D28A8FE-8695-4B42-AA8D-0CE88997A053}" destId="{4AD21098-913A-44C8-84CE-EDA00AADB443}" srcOrd="0" destOrd="3" presId="urn:microsoft.com/office/officeart/2005/8/layout/hProcess4"/>
    <dgm:cxn modelId="{A4485CAA-3879-42BF-A184-FD20E3EF28E4}" type="presOf" srcId="{4CD99D1F-374B-4B72-A2E9-17DD2BE7A413}" destId="{5E6DF96F-572C-4E1F-97F6-47ABD1943CAB}" srcOrd="1" destOrd="1" presId="urn:microsoft.com/office/officeart/2005/8/layout/hProcess4"/>
    <dgm:cxn modelId="{FC5780AA-AB18-484B-8188-4F97DD77ED07}" type="presOf" srcId="{9EA503D1-E8D2-4208-95F7-E07E91C01697}" destId="{41C33BB9-6831-4DFA-A66A-8226F947862C}" srcOrd="0" destOrd="0" presId="urn:microsoft.com/office/officeart/2005/8/layout/hProcess4"/>
    <dgm:cxn modelId="{D1954AB7-8992-40A7-A8A7-4D363E6EDAB2}" type="presOf" srcId="{F0602539-CBBB-4ADA-ACE4-92624C9D00E1}" destId="{4AD21098-913A-44C8-84CE-EDA00AADB443}" srcOrd="0" destOrd="2" presId="urn:microsoft.com/office/officeart/2005/8/layout/hProcess4"/>
    <dgm:cxn modelId="{D6DC72BC-D074-47E2-B508-69AB27964A9A}" srcId="{A2CE75B9-66E1-4AA0-8ACF-22DC447C5AEB}" destId="{B8BD54F2-E558-469C-9776-11F3874BF290}" srcOrd="1" destOrd="0" parTransId="{5C3EC2DC-91F9-4DF4-9166-B5BA91E19B12}" sibTransId="{85F5925B-FDF7-405B-9883-7CBE1CC00C75}"/>
    <dgm:cxn modelId="{130A96C3-79F7-4609-9C00-1C6D101A896E}" type="presOf" srcId="{A2CE75B9-66E1-4AA0-8ACF-22DC447C5AEB}" destId="{B74915BC-B013-4518-95C4-F758B4D9E319}" srcOrd="0" destOrd="0" presId="urn:microsoft.com/office/officeart/2005/8/layout/hProcess4"/>
    <dgm:cxn modelId="{E194C3C8-B75A-45BD-A58F-A8ECDAF870D3}" type="presOf" srcId="{41BD35BD-2507-4506-88D8-C8CA5F913BF8}" destId="{E8231C5E-6988-4913-B555-34ABE701F47F}" srcOrd="0" destOrd="0" presId="urn:microsoft.com/office/officeart/2005/8/layout/hProcess4"/>
    <dgm:cxn modelId="{28A44FD5-1AFB-4B31-ADAC-3B79ECCE42E4}" srcId="{E348EFBC-3F60-4149-990B-84E55AFC5B90}" destId="{41BD35BD-2507-4506-88D8-C8CA5F913BF8}" srcOrd="0" destOrd="0" parTransId="{5B95C9E3-5DA7-4EDA-842B-12CAED0AA530}" sibTransId="{DB104F77-73F6-4902-8389-9CA5436AABDA}"/>
    <dgm:cxn modelId="{0C6370D5-160A-4704-9EB4-D10B06C1CA8F}" srcId="{41BD35BD-2507-4506-88D8-C8CA5F913BF8}" destId="{9D28A8FE-8695-4B42-AA8D-0CE88997A053}" srcOrd="3" destOrd="0" parTransId="{C90E4A32-A88F-494F-905A-C21C7D9A3D58}" sibTransId="{250FB322-FF95-459A-BB3B-5F0388AD8566}"/>
    <dgm:cxn modelId="{521A5FD9-75C0-4F49-AE7E-50A35164F6F1}" type="presOf" srcId="{C77655C9-348E-43BB-8506-51318E5BA69E}" destId="{5E6DF96F-572C-4E1F-97F6-47ABD1943CAB}" srcOrd="1" destOrd="0" presId="urn:microsoft.com/office/officeart/2005/8/layout/hProcess4"/>
    <dgm:cxn modelId="{CABC31E0-5E16-4A0C-BD5B-285C38C1B37F}" type="presOf" srcId="{9B118365-5555-42C7-8CC2-FFA6A6EC8BF3}" destId="{4AD21098-913A-44C8-84CE-EDA00AADB443}" srcOrd="0" destOrd="1" presId="urn:microsoft.com/office/officeart/2005/8/layout/hProcess4"/>
    <dgm:cxn modelId="{5CE72E64-DC31-45B7-A34A-EBF7A0D689BE}" type="presParOf" srcId="{0113F71E-9D20-4089-9279-1AF758ED4093}" destId="{8620781D-432F-4E36-B6F8-7928A877CB52}" srcOrd="0" destOrd="0" presId="urn:microsoft.com/office/officeart/2005/8/layout/hProcess4"/>
    <dgm:cxn modelId="{1DCA4CA4-5381-4C95-AD5B-E1390A8A04D9}" type="presParOf" srcId="{0113F71E-9D20-4089-9279-1AF758ED4093}" destId="{B18ED7CF-A61C-4C82-821D-37CB8F71D9D2}" srcOrd="1" destOrd="0" presId="urn:microsoft.com/office/officeart/2005/8/layout/hProcess4"/>
    <dgm:cxn modelId="{23612938-A8FD-4A62-9352-2B1EFF352E59}" type="presParOf" srcId="{0113F71E-9D20-4089-9279-1AF758ED4093}" destId="{5C37545B-DCD0-4F68-8F7A-AED2FE9DD47A}" srcOrd="2" destOrd="0" presId="urn:microsoft.com/office/officeart/2005/8/layout/hProcess4"/>
    <dgm:cxn modelId="{7F3D247D-A665-4DDE-AB26-BD35E3262815}" type="presParOf" srcId="{5C37545B-DCD0-4F68-8F7A-AED2FE9DD47A}" destId="{25C9388B-B4F8-4BEB-96D2-126CE099EC86}" srcOrd="0" destOrd="0" presId="urn:microsoft.com/office/officeart/2005/8/layout/hProcess4"/>
    <dgm:cxn modelId="{794EF184-4430-46D8-A56D-D604A66039C5}" type="presParOf" srcId="{25C9388B-B4F8-4BEB-96D2-126CE099EC86}" destId="{BE5F298E-9DB3-46F7-9ACF-90816EC93C34}" srcOrd="0" destOrd="0" presId="urn:microsoft.com/office/officeart/2005/8/layout/hProcess4"/>
    <dgm:cxn modelId="{9E8C4327-4716-4042-900F-B47F52FBCCEA}" type="presParOf" srcId="{25C9388B-B4F8-4BEB-96D2-126CE099EC86}" destId="{4AD21098-913A-44C8-84CE-EDA00AADB443}" srcOrd="1" destOrd="0" presId="urn:microsoft.com/office/officeart/2005/8/layout/hProcess4"/>
    <dgm:cxn modelId="{798A4E3A-79E9-40F4-B3E6-943B72DE04C9}" type="presParOf" srcId="{25C9388B-B4F8-4BEB-96D2-126CE099EC86}" destId="{BCAF8419-7F8E-47AA-BF50-EE8F2EDB88CB}" srcOrd="2" destOrd="0" presId="urn:microsoft.com/office/officeart/2005/8/layout/hProcess4"/>
    <dgm:cxn modelId="{4942E291-8009-4545-9319-21842FC5AB66}" type="presParOf" srcId="{25C9388B-B4F8-4BEB-96D2-126CE099EC86}" destId="{E8231C5E-6988-4913-B555-34ABE701F47F}" srcOrd="3" destOrd="0" presId="urn:microsoft.com/office/officeart/2005/8/layout/hProcess4"/>
    <dgm:cxn modelId="{15301866-5195-45F4-8D37-357C2CA6D8D1}" type="presParOf" srcId="{25C9388B-B4F8-4BEB-96D2-126CE099EC86}" destId="{6B7B7028-0D66-435C-88E2-FD062D6E02AA}" srcOrd="4" destOrd="0" presId="urn:microsoft.com/office/officeart/2005/8/layout/hProcess4"/>
    <dgm:cxn modelId="{E653D288-C7BC-49F6-92AC-C838E43F39D4}" type="presParOf" srcId="{5C37545B-DCD0-4F68-8F7A-AED2FE9DD47A}" destId="{799097C0-9AD5-4A15-B26A-AB373840C2FE}" srcOrd="1" destOrd="0" presId="urn:microsoft.com/office/officeart/2005/8/layout/hProcess4"/>
    <dgm:cxn modelId="{302DB845-35E5-41ED-B5F4-74EF8038E2B8}" type="presParOf" srcId="{5C37545B-DCD0-4F68-8F7A-AED2FE9DD47A}" destId="{3FCF1ADD-9373-4F92-9E7F-D6951AECA45B}" srcOrd="2" destOrd="0" presId="urn:microsoft.com/office/officeart/2005/8/layout/hProcess4"/>
    <dgm:cxn modelId="{0A7DA69A-0D88-4ACC-A791-43D3782DA8D3}" type="presParOf" srcId="{3FCF1ADD-9373-4F92-9E7F-D6951AECA45B}" destId="{A4B70C84-A455-4B41-B896-421921FE62BF}" srcOrd="0" destOrd="0" presId="urn:microsoft.com/office/officeart/2005/8/layout/hProcess4"/>
    <dgm:cxn modelId="{5C885AEC-2086-4957-9B0D-69CAA32EAAB1}" type="presParOf" srcId="{3FCF1ADD-9373-4F92-9E7F-D6951AECA45B}" destId="{E8D25642-677C-4B93-8930-8B874DC13C16}" srcOrd="1" destOrd="0" presId="urn:microsoft.com/office/officeart/2005/8/layout/hProcess4"/>
    <dgm:cxn modelId="{CDEB0048-FB9F-4351-B6DC-C5E238B3E35C}" type="presParOf" srcId="{3FCF1ADD-9373-4F92-9E7F-D6951AECA45B}" destId="{A11E2909-56D9-494E-B3D5-42DDD3CE0C63}" srcOrd="2" destOrd="0" presId="urn:microsoft.com/office/officeart/2005/8/layout/hProcess4"/>
    <dgm:cxn modelId="{C998C0CF-DEBD-4527-94DB-85B7525835DC}" type="presParOf" srcId="{3FCF1ADD-9373-4F92-9E7F-D6951AECA45B}" destId="{B74915BC-B013-4518-95C4-F758B4D9E319}" srcOrd="3" destOrd="0" presId="urn:microsoft.com/office/officeart/2005/8/layout/hProcess4"/>
    <dgm:cxn modelId="{36FC5F6F-4C5F-4389-9C46-960432266CD2}" type="presParOf" srcId="{3FCF1ADD-9373-4F92-9E7F-D6951AECA45B}" destId="{E8FBDBF3-329B-47FD-9E75-D2493752AB73}" srcOrd="4" destOrd="0" presId="urn:microsoft.com/office/officeart/2005/8/layout/hProcess4"/>
    <dgm:cxn modelId="{A127CD9E-A153-47FF-899F-EE81ADDEE8F9}" type="presParOf" srcId="{5C37545B-DCD0-4F68-8F7A-AED2FE9DD47A}" destId="{41C33BB9-6831-4DFA-A66A-8226F947862C}" srcOrd="3" destOrd="0" presId="urn:microsoft.com/office/officeart/2005/8/layout/hProcess4"/>
    <dgm:cxn modelId="{4B2E31D7-6949-4D46-96AA-FDD960C2B7E2}" type="presParOf" srcId="{5C37545B-DCD0-4F68-8F7A-AED2FE9DD47A}" destId="{E70F3313-7945-426E-9A7A-2230D89841D7}" srcOrd="4" destOrd="0" presId="urn:microsoft.com/office/officeart/2005/8/layout/hProcess4"/>
    <dgm:cxn modelId="{B877A381-E875-404E-A98D-12AD4133C36B}" type="presParOf" srcId="{E70F3313-7945-426E-9A7A-2230D89841D7}" destId="{4C33482F-F9E1-49ED-9E30-24C54CB0369E}" srcOrd="0" destOrd="0" presId="urn:microsoft.com/office/officeart/2005/8/layout/hProcess4"/>
    <dgm:cxn modelId="{85EDD389-2F01-4D11-B6C7-40D51AE622E7}" type="presParOf" srcId="{E70F3313-7945-426E-9A7A-2230D89841D7}" destId="{B1E22376-0776-4361-98F3-D8F45B4C2534}" srcOrd="1" destOrd="0" presId="urn:microsoft.com/office/officeart/2005/8/layout/hProcess4"/>
    <dgm:cxn modelId="{0BEC2E70-354F-4F2D-8534-FF20F0CD4A27}" type="presParOf" srcId="{E70F3313-7945-426E-9A7A-2230D89841D7}" destId="{5E6DF96F-572C-4E1F-97F6-47ABD1943CAB}" srcOrd="2" destOrd="0" presId="urn:microsoft.com/office/officeart/2005/8/layout/hProcess4"/>
    <dgm:cxn modelId="{5C151EE1-5BC0-4F2D-B180-B5C7E474C8AC}" type="presParOf" srcId="{E70F3313-7945-426E-9A7A-2230D89841D7}" destId="{100AD372-B25B-48CB-80AC-31611565A251}" srcOrd="3" destOrd="0" presId="urn:microsoft.com/office/officeart/2005/8/layout/hProcess4"/>
    <dgm:cxn modelId="{7944FD4A-50AE-461E-9FFC-6B0AF222CB06}" type="presParOf" srcId="{E70F3313-7945-426E-9A7A-2230D89841D7}" destId="{9C372E63-46DD-40F7-ADBF-3CCF763B8534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2D63A20-3C33-4A86-8F66-C68389CA672B}" type="doc">
      <dgm:prSet loTypeId="urn:microsoft.com/office/officeart/2005/8/layout/chevron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878C616D-7E12-4CCB-8FEE-5EFB6F17650C}">
      <dgm:prSet phldrT="[Texto]" phldr="1" custT="1"/>
      <dgm:spPr/>
      <dgm:t>
        <a:bodyPr/>
        <a:lstStyle/>
        <a:p>
          <a:endParaRPr lang="en-US" sz="2000" noProof="0"/>
        </a:p>
      </dgm:t>
    </dgm:pt>
    <dgm:pt modelId="{F45EF5F6-CBCB-4208-9805-6BB12210EF17}" type="parTrans" cxnId="{4459BC33-ADB6-478D-B98B-9387641E9FF2}">
      <dgm:prSet/>
      <dgm:spPr/>
      <dgm:t>
        <a:bodyPr/>
        <a:lstStyle/>
        <a:p>
          <a:endParaRPr lang="en-US" sz="2000" noProof="0"/>
        </a:p>
      </dgm:t>
    </dgm:pt>
    <dgm:pt modelId="{2FD9ECAF-5D5A-4718-909A-AAA0ECFD42DF}" type="sibTrans" cxnId="{4459BC33-ADB6-478D-B98B-9387641E9FF2}">
      <dgm:prSet/>
      <dgm:spPr/>
      <dgm:t>
        <a:bodyPr/>
        <a:lstStyle/>
        <a:p>
          <a:endParaRPr lang="en-US" sz="2000" noProof="0"/>
        </a:p>
      </dgm:t>
    </dgm:pt>
    <dgm:pt modelId="{4A6DE50B-5229-444A-B05E-3D76D13450B5}">
      <dgm:prSet phldrT="[Texto]" custT="1"/>
      <dgm:spPr/>
      <dgm:t>
        <a:bodyPr/>
        <a:lstStyle/>
        <a:p>
          <a:r>
            <a:rPr lang="pl-PL" sz="2000" noProof="0" dirty="0"/>
            <a:t>Uzyskuje się końcowy wynik oceny funkcjonowania pacjenta</a:t>
          </a:r>
          <a:endParaRPr lang="en-US" sz="2000" noProof="0" dirty="0"/>
        </a:p>
      </dgm:t>
    </dgm:pt>
    <dgm:pt modelId="{329C9B21-3F59-4D47-8670-A9B62C857C53}" type="parTrans" cxnId="{3A51115E-F7D1-4D88-93D3-1FB7F476B7C9}">
      <dgm:prSet/>
      <dgm:spPr/>
      <dgm:t>
        <a:bodyPr/>
        <a:lstStyle/>
        <a:p>
          <a:endParaRPr lang="en-US" sz="2000" noProof="0"/>
        </a:p>
      </dgm:t>
    </dgm:pt>
    <dgm:pt modelId="{623CD3C9-C7F1-4986-9E7B-390CBE0997E5}" type="sibTrans" cxnId="{3A51115E-F7D1-4D88-93D3-1FB7F476B7C9}">
      <dgm:prSet/>
      <dgm:spPr/>
      <dgm:t>
        <a:bodyPr/>
        <a:lstStyle/>
        <a:p>
          <a:endParaRPr lang="en-US" sz="2000" noProof="0"/>
        </a:p>
      </dgm:t>
    </dgm:pt>
    <dgm:pt modelId="{C0A6D687-E4F4-469B-8FE2-C002468A453F}">
      <dgm:prSet phldrT="[Texto]" phldr="1" custT="1"/>
      <dgm:spPr/>
      <dgm:t>
        <a:bodyPr/>
        <a:lstStyle/>
        <a:p>
          <a:endParaRPr lang="en-US" sz="2000" noProof="0"/>
        </a:p>
      </dgm:t>
    </dgm:pt>
    <dgm:pt modelId="{F78D723B-CC75-4CB7-908D-1CC9B9C40B12}" type="parTrans" cxnId="{3BF7E948-DB56-48EE-A445-EC4E30943A97}">
      <dgm:prSet/>
      <dgm:spPr/>
      <dgm:t>
        <a:bodyPr/>
        <a:lstStyle/>
        <a:p>
          <a:endParaRPr lang="en-US" sz="2000" noProof="0"/>
        </a:p>
      </dgm:t>
    </dgm:pt>
    <dgm:pt modelId="{DF42DB70-6752-4A90-A0E8-15F6209B7A53}" type="sibTrans" cxnId="{3BF7E948-DB56-48EE-A445-EC4E30943A97}">
      <dgm:prSet/>
      <dgm:spPr/>
      <dgm:t>
        <a:bodyPr/>
        <a:lstStyle/>
        <a:p>
          <a:endParaRPr lang="en-US" sz="2000" noProof="0"/>
        </a:p>
      </dgm:t>
    </dgm:pt>
    <dgm:pt modelId="{27785E96-0214-42FC-928C-612F7C404F56}">
      <dgm:prSet phldrT="[Texto]" custT="1"/>
      <dgm:spPr/>
      <dgm:t>
        <a:bodyPr/>
        <a:lstStyle/>
        <a:p>
          <a:r>
            <a:rPr lang="pl-PL" sz="2000" b="0" i="0" dirty="0"/>
            <a:t>Ułatwia zgłaszanie cech chodu</a:t>
          </a:r>
          <a:endParaRPr lang="en-US" sz="2000" noProof="0" dirty="0"/>
        </a:p>
      </dgm:t>
    </dgm:pt>
    <dgm:pt modelId="{C82764B1-7BF4-48A2-A8CA-195464B84204}" type="parTrans" cxnId="{FB4CFCEE-EF0A-48ED-8BB3-50B9FFE0D575}">
      <dgm:prSet/>
      <dgm:spPr/>
      <dgm:t>
        <a:bodyPr/>
        <a:lstStyle/>
        <a:p>
          <a:endParaRPr lang="en-US" sz="2000" noProof="0"/>
        </a:p>
      </dgm:t>
    </dgm:pt>
    <dgm:pt modelId="{85ACA0BE-FEAF-4F71-8AD7-67838A3AC324}" type="sibTrans" cxnId="{FB4CFCEE-EF0A-48ED-8BB3-50B9FFE0D575}">
      <dgm:prSet/>
      <dgm:spPr/>
      <dgm:t>
        <a:bodyPr/>
        <a:lstStyle/>
        <a:p>
          <a:endParaRPr lang="en-US" sz="2000" noProof="0"/>
        </a:p>
      </dgm:t>
    </dgm:pt>
    <dgm:pt modelId="{30910B63-87B0-46EF-9BCF-B57ED76E73D2}">
      <dgm:prSet phldrT="[Texto]" phldr="1" custT="1"/>
      <dgm:spPr/>
      <dgm:t>
        <a:bodyPr/>
        <a:lstStyle/>
        <a:p>
          <a:endParaRPr lang="en-US" sz="2000" noProof="0"/>
        </a:p>
      </dgm:t>
    </dgm:pt>
    <dgm:pt modelId="{EFC4C120-4411-4DB3-87C4-914F91B40D71}" type="parTrans" cxnId="{9BBDD4A9-86BC-4B23-8B2B-19E33CB180EF}">
      <dgm:prSet/>
      <dgm:spPr/>
      <dgm:t>
        <a:bodyPr/>
        <a:lstStyle/>
        <a:p>
          <a:endParaRPr lang="en-US" sz="2000" noProof="0"/>
        </a:p>
      </dgm:t>
    </dgm:pt>
    <dgm:pt modelId="{2BF283C6-6067-4A3A-83FB-5125D91A0B0A}" type="sibTrans" cxnId="{9BBDD4A9-86BC-4B23-8B2B-19E33CB180EF}">
      <dgm:prSet/>
      <dgm:spPr/>
      <dgm:t>
        <a:bodyPr/>
        <a:lstStyle/>
        <a:p>
          <a:endParaRPr lang="en-US" sz="2000" noProof="0"/>
        </a:p>
      </dgm:t>
    </dgm:pt>
    <dgm:pt modelId="{4ADC77F6-1B26-4FEE-8F54-7992F3D7047A}">
      <dgm:prSet phldrT="[Texto]" custT="1"/>
      <dgm:spPr/>
      <dgm:t>
        <a:bodyPr/>
        <a:lstStyle/>
        <a:p>
          <a:r>
            <a:rPr lang="pl-PL" sz="2000" dirty="0"/>
            <a:t>Pozwala to na zaklasyfikowanie ocenianych osób do podgrup pacjentów </a:t>
          </a:r>
          <a:endParaRPr lang="en-US" sz="2000" noProof="0" dirty="0"/>
        </a:p>
      </dgm:t>
    </dgm:pt>
    <dgm:pt modelId="{D7FF96A8-F42F-4D7D-A3C5-606FB2201D20}" type="parTrans" cxnId="{A380118F-B95A-4ADA-81A0-0E994C380EA1}">
      <dgm:prSet/>
      <dgm:spPr/>
      <dgm:t>
        <a:bodyPr/>
        <a:lstStyle/>
        <a:p>
          <a:endParaRPr lang="en-US" sz="2000" noProof="0"/>
        </a:p>
      </dgm:t>
    </dgm:pt>
    <dgm:pt modelId="{D91A463B-6DC7-40FD-9280-54E4B51B8146}" type="sibTrans" cxnId="{A380118F-B95A-4ADA-81A0-0E994C380EA1}">
      <dgm:prSet/>
      <dgm:spPr/>
      <dgm:t>
        <a:bodyPr/>
        <a:lstStyle/>
        <a:p>
          <a:endParaRPr lang="en-US" sz="2000" noProof="0"/>
        </a:p>
      </dgm:t>
    </dgm:pt>
    <dgm:pt modelId="{9BE62B7B-AC81-479F-9B0C-3397C008A1A9}" type="pres">
      <dgm:prSet presAssocID="{52D63A20-3C33-4A86-8F66-C68389CA672B}" presName="linearFlow" presStyleCnt="0">
        <dgm:presLayoutVars>
          <dgm:dir/>
          <dgm:animLvl val="lvl"/>
          <dgm:resizeHandles val="exact"/>
        </dgm:presLayoutVars>
      </dgm:prSet>
      <dgm:spPr/>
    </dgm:pt>
    <dgm:pt modelId="{13D4598F-9872-4633-A13C-14ED43881CC7}" type="pres">
      <dgm:prSet presAssocID="{878C616D-7E12-4CCB-8FEE-5EFB6F17650C}" presName="composite" presStyleCnt="0"/>
      <dgm:spPr/>
    </dgm:pt>
    <dgm:pt modelId="{F121C808-80AB-4353-9E08-3648CDB6BD5E}" type="pres">
      <dgm:prSet presAssocID="{878C616D-7E12-4CCB-8FEE-5EFB6F17650C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FA55D56B-5088-4E1B-884B-5A99221CC155}" type="pres">
      <dgm:prSet presAssocID="{878C616D-7E12-4CCB-8FEE-5EFB6F17650C}" presName="descendantText" presStyleLbl="alignAcc1" presStyleIdx="0" presStyleCnt="3">
        <dgm:presLayoutVars>
          <dgm:bulletEnabled val="1"/>
        </dgm:presLayoutVars>
      </dgm:prSet>
      <dgm:spPr/>
    </dgm:pt>
    <dgm:pt modelId="{0697F74B-70B8-4B75-833B-DAD7F8F53CFB}" type="pres">
      <dgm:prSet presAssocID="{2FD9ECAF-5D5A-4718-909A-AAA0ECFD42DF}" presName="sp" presStyleCnt="0"/>
      <dgm:spPr/>
    </dgm:pt>
    <dgm:pt modelId="{F62B080D-29CF-4DE8-A242-659FF5C7DEFE}" type="pres">
      <dgm:prSet presAssocID="{C0A6D687-E4F4-469B-8FE2-C002468A453F}" presName="composite" presStyleCnt="0"/>
      <dgm:spPr/>
    </dgm:pt>
    <dgm:pt modelId="{3DBB9365-BAF3-4333-843E-B3FBEA3A91BC}" type="pres">
      <dgm:prSet presAssocID="{C0A6D687-E4F4-469B-8FE2-C002468A453F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B361B64B-136B-413E-8F78-AC4D65809E0D}" type="pres">
      <dgm:prSet presAssocID="{C0A6D687-E4F4-469B-8FE2-C002468A453F}" presName="descendantText" presStyleLbl="alignAcc1" presStyleIdx="1" presStyleCnt="3">
        <dgm:presLayoutVars>
          <dgm:bulletEnabled val="1"/>
        </dgm:presLayoutVars>
      </dgm:prSet>
      <dgm:spPr/>
    </dgm:pt>
    <dgm:pt modelId="{E52DF9A3-BFDB-491C-A3C3-C899C505A803}" type="pres">
      <dgm:prSet presAssocID="{DF42DB70-6752-4A90-A0E8-15F6209B7A53}" presName="sp" presStyleCnt="0"/>
      <dgm:spPr/>
    </dgm:pt>
    <dgm:pt modelId="{8A5E7382-246D-479B-91D4-EB659AE80F06}" type="pres">
      <dgm:prSet presAssocID="{30910B63-87B0-46EF-9BCF-B57ED76E73D2}" presName="composite" presStyleCnt="0"/>
      <dgm:spPr/>
    </dgm:pt>
    <dgm:pt modelId="{A64FBA02-3CA6-4EFD-A1BA-29AA4FC1B333}" type="pres">
      <dgm:prSet presAssocID="{30910B63-87B0-46EF-9BCF-B57ED76E73D2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2127B157-1D21-4F6A-A450-D0DE460EB943}" type="pres">
      <dgm:prSet presAssocID="{30910B63-87B0-46EF-9BCF-B57ED76E73D2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A8A93F06-0A2A-4775-A87F-21794E918CC5}" type="presOf" srcId="{4A6DE50B-5229-444A-B05E-3D76D13450B5}" destId="{FA55D56B-5088-4E1B-884B-5A99221CC155}" srcOrd="0" destOrd="0" presId="urn:microsoft.com/office/officeart/2005/8/layout/chevron2"/>
    <dgm:cxn modelId="{0EAEBE2C-AB86-44CA-878A-B973421D78E8}" type="presOf" srcId="{878C616D-7E12-4CCB-8FEE-5EFB6F17650C}" destId="{F121C808-80AB-4353-9E08-3648CDB6BD5E}" srcOrd="0" destOrd="0" presId="urn:microsoft.com/office/officeart/2005/8/layout/chevron2"/>
    <dgm:cxn modelId="{4459BC33-ADB6-478D-B98B-9387641E9FF2}" srcId="{52D63A20-3C33-4A86-8F66-C68389CA672B}" destId="{878C616D-7E12-4CCB-8FEE-5EFB6F17650C}" srcOrd="0" destOrd="0" parTransId="{F45EF5F6-CBCB-4208-9805-6BB12210EF17}" sibTransId="{2FD9ECAF-5D5A-4718-909A-AAA0ECFD42DF}"/>
    <dgm:cxn modelId="{93BD7B5C-0C8C-4726-BBF0-ED8FB855D9CE}" type="presOf" srcId="{30910B63-87B0-46EF-9BCF-B57ED76E73D2}" destId="{A64FBA02-3CA6-4EFD-A1BA-29AA4FC1B333}" srcOrd="0" destOrd="0" presId="urn:microsoft.com/office/officeart/2005/8/layout/chevron2"/>
    <dgm:cxn modelId="{3A51115E-F7D1-4D88-93D3-1FB7F476B7C9}" srcId="{878C616D-7E12-4CCB-8FEE-5EFB6F17650C}" destId="{4A6DE50B-5229-444A-B05E-3D76D13450B5}" srcOrd="0" destOrd="0" parTransId="{329C9B21-3F59-4D47-8670-A9B62C857C53}" sibTransId="{623CD3C9-C7F1-4986-9E7B-390CBE0997E5}"/>
    <dgm:cxn modelId="{3BF7E948-DB56-48EE-A445-EC4E30943A97}" srcId="{52D63A20-3C33-4A86-8F66-C68389CA672B}" destId="{C0A6D687-E4F4-469B-8FE2-C002468A453F}" srcOrd="1" destOrd="0" parTransId="{F78D723B-CC75-4CB7-908D-1CC9B9C40B12}" sibTransId="{DF42DB70-6752-4A90-A0E8-15F6209B7A53}"/>
    <dgm:cxn modelId="{08BF0B78-CE6C-4F41-AF36-4C4A7C8CF8D7}" type="presOf" srcId="{4ADC77F6-1B26-4FEE-8F54-7992F3D7047A}" destId="{2127B157-1D21-4F6A-A450-D0DE460EB943}" srcOrd="0" destOrd="0" presId="urn:microsoft.com/office/officeart/2005/8/layout/chevron2"/>
    <dgm:cxn modelId="{2FE79A89-579F-4014-B916-8D9017250E50}" type="presOf" srcId="{27785E96-0214-42FC-928C-612F7C404F56}" destId="{B361B64B-136B-413E-8F78-AC4D65809E0D}" srcOrd="0" destOrd="0" presId="urn:microsoft.com/office/officeart/2005/8/layout/chevron2"/>
    <dgm:cxn modelId="{A380118F-B95A-4ADA-81A0-0E994C380EA1}" srcId="{30910B63-87B0-46EF-9BCF-B57ED76E73D2}" destId="{4ADC77F6-1B26-4FEE-8F54-7992F3D7047A}" srcOrd="0" destOrd="0" parTransId="{D7FF96A8-F42F-4D7D-A3C5-606FB2201D20}" sibTransId="{D91A463B-6DC7-40FD-9280-54E4B51B8146}"/>
    <dgm:cxn modelId="{9BBDD4A9-86BC-4B23-8B2B-19E33CB180EF}" srcId="{52D63A20-3C33-4A86-8F66-C68389CA672B}" destId="{30910B63-87B0-46EF-9BCF-B57ED76E73D2}" srcOrd="2" destOrd="0" parTransId="{EFC4C120-4411-4DB3-87C4-914F91B40D71}" sibTransId="{2BF283C6-6067-4A3A-83FB-5125D91A0B0A}"/>
    <dgm:cxn modelId="{56FBC1E5-AF7C-4D0A-AFB2-3499BF014C81}" type="presOf" srcId="{52D63A20-3C33-4A86-8F66-C68389CA672B}" destId="{9BE62B7B-AC81-479F-9B0C-3397C008A1A9}" srcOrd="0" destOrd="0" presId="urn:microsoft.com/office/officeart/2005/8/layout/chevron2"/>
    <dgm:cxn modelId="{8AF285EB-C998-40C9-9A51-F145A43F13A1}" type="presOf" srcId="{C0A6D687-E4F4-469B-8FE2-C002468A453F}" destId="{3DBB9365-BAF3-4333-843E-B3FBEA3A91BC}" srcOrd="0" destOrd="0" presId="urn:microsoft.com/office/officeart/2005/8/layout/chevron2"/>
    <dgm:cxn modelId="{FB4CFCEE-EF0A-48ED-8BB3-50B9FFE0D575}" srcId="{C0A6D687-E4F4-469B-8FE2-C002468A453F}" destId="{27785E96-0214-42FC-928C-612F7C404F56}" srcOrd="0" destOrd="0" parTransId="{C82764B1-7BF4-48A2-A8CA-195464B84204}" sibTransId="{85ACA0BE-FEAF-4F71-8AD7-67838A3AC324}"/>
    <dgm:cxn modelId="{4A1A6A2C-C5F7-439C-9FFE-9FDF8134216C}" type="presParOf" srcId="{9BE62B7B-AC81-479F-9B0C-3397C008A1A9}" destId="{13D4598F-9872-4633-A13C-14ED43881CC7}" srcOrd="0" destOrd="0" presId="urn:microsoft.com/office/officeart/2005/8/layout/chevron2"/>
    <dgm:cxn modelId="{DC6734AF-CBB6-4C66-BE7F-0DD265562461}" type="presParOf" srcId="{13D4598F-9872-4633-A13C-14ED43881CC7}" destId="{F121C808-80AB-4353-9E08-3648CDB6BD5E}" srcOrd="0" destOrd="0" presId="urn:microsoft.com/office/officeart/2005/8/layout/chevron2"/>
    <dgm:cxn modelId="{D07F886A-A65E-4105-92CE-DE512F1E0591}" type="presParOf" srcId="{13D4598F-9872-4633-A13C-14ED43881CC7}" destId="{FA55D56B-5088-4E1B-884B-5A99221CC155}" srcOrd="1" destOrd="0" presId="urn:microsoft.com/office/officeart/2005/8/layout/chevron2"/>
    <dgm:cxn modelId="{F2825A62-B78E-42EC-9269-F68F75E0AC24}" type="presParOf" srcId="{9BE62B7B-AC81-479F-9B0C-3397C008A1A9}" destId="{0697F74B-70B8-4B75-833B-DAD7F8F53CFB}" srcOrd="1" destOrd="0" presId="urn:microsoft.com/office/officeart/2005/8/layout/chevron2"/>
    <dgm:cxn modelId="{959AA919-3F71-43A4-9034-6CEA246C9317}" type="presParOf" srcId="{9BE62B7B-AC81-479F-9B0C-3397C008A1A9}" destId="{F62B080D-29CF-4DE8-A242-659FF5C7DEFE}" srcOrd="2" destOrd="0" presId="urn:microsoft.com/office/officeart/2005/8/layout/chevron2"/>
    <dgm:cxn modelId="{53A86558-9E2C-49DD-8D53-13DC45B295C9}" type="presParOf" srcId="{F62B080D-29CF-4DE8-A242-659FF5C7DEFE}" destId="{3DBB9365-BAF3-4333-843E-B3FBEA3A91BC}" srcOrd="0" destOrd="0" presId="urn:microsoft.com/office/officeart/2005/8/layout/chevron2"/>
    <dgm:cxn modelId="{C24B3340-794A-4D85-9819-CDF9C187727E}" type="presParOf" srcId="{F62B080D-29CF-4DE8-A242-659FF5C7DEFE}" destId="{B361B64B-136B-413E-8F78-AC4D65809E0D}" srcOrd="1" destOrd="0" presId="urn:microsoft.com/office/officeart/2005/8/layout/chevron2"/>
    <dgm:cxn modelId="{FB1621E9-AEF6-48F6-A804-61ACBD626D02}" type="presParOf" srcId="{9BE62B7B-AC81-479F-9B0C-3397C008A1A9}" destId="{E52DF9A3-BFDB-491C-A3C3-C899C505A803}" srcOrd="3" destOrd="0" presId="urn:microsoft.com/office/officeart/2005/8/layout/chevron2"/>
    <dgm:cxn modelId="{85F332E3-40BE-4835-9E4F-B515C7CE3195}" type="presParOf" srcId="{9BE62B7B-AC81-479F-9B0C-3397C008A1A9}" destId="{8A5E7382-246D-479B-91D4-EB659AE80F06}" srcOrd="4" destOrd="0" presId="urn:microsoft.com/office/officeart/2005/8/layout/chevron2"/>
    <dgm:cxn modelId="{5ACEDF77-C3BC-4B97-86EE-A60EF3C61D80}" type="presParOf" srcId="{8A5E7382-246D-479B-91D4-EB659AE80F06}" destId="{A64FBA02-3CA6-4EFD-A1BA-29AA4FC1B333}" srcOrd="0" destOrd="0" presId="urn:microsoft.com/office/officeart/2005/8/layout/chevron2"/>
    <dgm:cxn modelId="{1D94C7E4-9580-451F-9AB4-AE2D9F518594}" type="presParOf" srcId="{8A5E7382-246D-479B-91D4-EB659AE80F06}" destId="{2127B157-1D21-4F6A-A450-D0DE460EB94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B6C4759-5B8B-4A39-8369-6BF8044D2DFE}" type="doc">
      <dgm:prSet loTypeId="urn:microsoft.com/office/officeart/2005/8/layout/hList7#1" loCatId="list" qsTypeId="urn:microsoft.com/office/officeart/2005/8/quickstyle/simple1" qsCatId="simple" csTypeId="urn:microsoft.com/office/officeart/2005/8/colors/accent1_2" csCatId="accent1" phldr="1"/>
      <dgm:spPr/>
    </dgm:pt>
    <dgm:pt modelId="{7F8070E3-A04E-4668-B2BA-11F97307860A}">
      <dgm:prSet phldrT="[Texto]"/>
      <dgm:spPr/>
      <dgm:t>
        <a:bodyPr/>
        <a:lstStyle/>
        <a:p>
          <a:r>
            <a:rPr lang="pl-PL" noProof="0" dirty="0"/>
            <a:t>Przetwarzanie obrazów</a:t>
          </a:r>
          <a:endParaRPr lang="en-US" noProof="0" dirty="0"/>
        </a:p>
      </dgm:t>
    </dgm:pt>
    <dgm:pt modelId="{E3F32018-00C1-4F32-9F32-AAE0447770AA}" type="parTrans" cxnId="{8D8FA604-4A28-4875-A476-EED139E72637}">
      <dgm:prSet/>
      <dgm:spPr/>
      <dgm:t>
        <a:bodyPr/>
        <a:lstStyle/>
        <a:p>
          <a:endParaRPr lang="en-US" noProof="0"/>
        </a:p>
      </dgm:t>
    </dgm:pt>
    <dgm:pt modelId="{4E72950B-6FC2-46E4-A2D2-F92DC0446A0D}" type="sibTrans" cxnId="{8D8FA604-4A28-4875-A476-EED139E72637}">
      <dgm:prSet/>
      <dgm:spPr/>
      <dgm:t>
        <a:bodyPr/>
        <a:lstStyle/>
        <a:p>
          <a:endParaRPr lang="en-US" noProof="0"/>
        </a:p>
      </dgm:t>
    </dgm:pt>
    <dgm:pt modelId="{490061C5-F4D9-452F-9CDF-71295C540EC7}">
      <dgm:prSet phldrT="[Texto]"/>
      <dgm:spPr/>
      <dgm:t>
        <a:bodyPr/>
        <a:lstStyle/>
        <a:p>
          <a:r>
            <a:rPr lang="pl-PL" noProof="0" dirty="0"/>
            <a:t>Czujnik podłogowy</a:t>
          </a:r>
          <a:endParaRPr lang="en-US" noProof="0" dirty="0"/>
        </a:p>
      </dgm:t>
    </dgm:pt>
    <dgm:pt modelId="{F4530F28-ED1F-4E7A-831A-E987EC313F62}" type="parTrans" cxnId="{57DBE97D-6EF7-41EF-AA19-21AE4E2EBED8}">
      <dgm:prSet/>
      <dgm:spPr/>
      <dgm:t>
        <a:bodyPr/>
        <a:lstStyle/>
        <a:p>
          <a:endParaRPr lang="en-US" noProof="0"/>
        </a:p>
      </dgm:t>
    </dgm:pt>
    <dgm:pt modelId="{E54827FC-0B44-4431-BC2C-783CF3BF185D}" type="sibTrans" cxnId="{57DBE97D-6EF7-41EF-AA19-21AE4E2EBED8}">
      <dgm:prSet/>
      <dgm:spPr/>
      <dgm:t>
        <a:bodyPr/>
        <a:lstStyle/>
        <a:p>
          <a:endParaRPr lang="en-US" noProof="0"/>
        </a:p>
      </dgm:t>
    </dgm:pt>
    <dgm:pt modelId="{3AE63B52-38B7-473D-BB62-D8C012949DA4}">
      <dgm:prSet phldrT="[Texto]"/>
      <dgm:spPr/>
      <dgm:t>
        <a:bodyPr/>
        <a:lstStyle/>
        <a:p>
          <a:r>
            <a:rPr lang="pl-PL" noProof="0" dirty="0"/>
            <a:t>Czujnik umieszczony na ciele</a:t>
          </a:r>
          <a:endParaRPr lang="en-US" noProof="0" dirty="0"/>
        </a:p>
      </dgm:t>
    </dgm:pt>
    <dgm:pt modelId="{D2296D22-3D2A-4267-ABE9-32B0AE71CB81}" type="parTrans" cxnId="{86CDA705-BF60-4D32-B224-5171B7F353D8}">
      <dgm:prSet/>
      <dgm:spPr/>
      <dgm:t>
        <a:bodyPr/>
        <a:lstStyle/>
        <a:p>
          <a:endParaRPr lang="en-US" noProof="0"/>
        </a:p>
      </dgm:t>
    </dgm:pt>
    <dgm:pt modelId="{7CE57152-7724-4AF2-8678-457EB29F459A}" type="sibTrans" cxnId="{86CDA705-BF60-4D32-B224-5171B7F353D8}">
      <dgm:prSet/>
      <dgm:spPr/>
      <dgm:t>
        <a:bodyPr/>
        <a:lstStyle/>
        <a:p>
          <a:endParaRPr lang="en-US" noProof="0"/>
        </a:p>
      </dgm:t>
    </dgm:pt>
    <dgm:pt modelId="{2A6D58EC-6A6B-4315-B433-5632BFCBB196}" type="pres">
      <dgm:prSet presAssocID="{AB6C4759-5B8B-4A39-8369-6BF8044D2DFE}" presName="Name0" presStyleCnt="0">
        <dgm:presLayoutVars>
          <dgm:dir/>
          <dgm:resizeHandles val="exact"/>
        </dgm:presLayoutVars>
      </dgm:prSet>
      <dgm:spPr/>
    </dgm:pt>
    <dgm:pt modelId="{EC5A5237-AE04-40D3-82E3-AC50882991DF}" type="pres">
      <dgm:prSet presAssocID="{AB6C4759-5B8B-4A39-8369-6BF8044D2DFE}" presName="fgShape" presStyleLbl="fgShp" presStyleIdx="0" presStyleCnt="1"/>
      <dgm:spPr/>
    </dgm:pt>
    <dgm:pt modelId="{16FAAB48-932F-441B-BFFD-F0BA5C4B7896}" type="pres">
      <dgm:prSet presAssocID="{AB6C4759-5B8B-4A39-8369-6BF8044D2DFE}" presName="linComp" presStyleCnt="0"/>
      <dgm:spPr/>
    </dgm:pt>
    <dgm:pt modelId="{7B610905-9449-483F-9A8F-34B68B3F75FF}" type="pres">
      <dgm:prSet presAssocID="{7F8070E3-A04E-4668-B2BA-11F97307860A}" presName="compNode" presStyleCnt="0"/>
      <dgm:spPr/>
    </dgm:pt>
    <dgm:pt modelId="{5D1BC483-F94B-4AD3-9D01-0A06510A1254}" type="pres">
      <dgm:prSet presAssocID="{7F8070E3-A04E-4668-B2BA-11F97307860A}" presName="bkgdShape" presStyleLbl="node1" presStyleIdx="0" presStyleCnt="3"/>
      <dgm:spPr/>
    </dgm:pt>
    <dgm:pt modelId="{97405AC0-57F7-43F8-9CE1-344D3C5A7168}" type="pres">
      <dgm:prSet presAssocID="{7F8070E3-A04E-4668-B2BA-11F97307860A}" presName="nodeTx" presStyleLbl="node1" presStyleIdx="0" presStyleCnt="3">
        <dgm:presLayoutVars>
          <dgm:bulletEnabled val="1"/>
        </dgm:presLayoutVars>
      </dgm:prSet>
      <dgm:spPr/>
    </dgm:pt>
    <dgm:pt modelId="{09697B91-247E-4657-84C8-328E855958A9}" type="pres">
      <dgm:prSet presAssocID="{7F8070E3-A04E-4668-B2BA-11F97307860A}" presName="invisiNode" presStyleLbl="node1" presStyleIdx="0" presStyleCnt="3"/>
      <dgm:spPr/>
    </dgm:pt>
    <dgm:pt modelId="{514E7724-A0E6-4C80-9E7E-4EB0780A93BE}" type="pres">
      <dgm:prSet presAssocID="{7F8070E3-A04E-4668-B2BA-11F97307860A}" presName="imagNode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26EBBE1D-49F8-4B4D-917E-AEB49E815634}" type="pres">
      <dgm:prSet presAssocID="{4E72950B-6FC2-46E4-A2D2-F92DC0446A0D}" presName="sibTrans" presStyleLbl="sibTrans2D1" presStyleIdx="0" presStyleCnt="0"/>
      <dgm:spPr/>
    </dgm:pt>
    <dgm:pt modelId="{DE36C9EE-0FCF-4452-83BB-D27C322E1A74}" type="pres">
      <dgm:prSet presAssocID="{490061C5-F4D9-452F-9CDF-71295C540EC7}" presName="compNode" presStyleCnt="0"/>
      <dgm:spPr/>
    </dgm:pt>
    <dgm:pt modelId="{855D31B0-B233-47A5-A3C2-143F1C0C36E2}" type="pres">
      <dgm:prSet presAssocID="{490061C5-F4D9-452F-9CDF-71295C540EC7}" presName="bkgdShape" presStyleLbl="node1" presStyleIdx="1" presStyleCnt="3"/>
      <dgm:spPr/>
    </dgm:pt>
    <dgm:pt modelId="{C6BA9A21-34DF-4A57-899F-D27D9AE775AD}" type="pres">
      <dgm:prSet presAssocID="{490061C5-F4D9-452F-9CDF-71295C540EC7}" presName="nodeTx" presStyleLbl="node1" presStyleIdx="1" presStyleCnt="3">
        <dgm:presLayoutVars>
          <dgm:bulletEnabled val="1"/>
        </dgm:presLayoutVars>
      </dgm:prSet>
      <dgm:spPr/>
    </dgm:pt>
    <dgm:pt modelId="{42867F8E-F774-43A9-9266-2B00C0766D5B}" type="pres">
      <dgm:prSet presAssocID="{490061C5-F4D9-452F-9CDF-71295C540EC7}" presName="invisiNode" presStyleLbl="node1" presStyleIdx="1" presStyleCnt="3"/>
      <dgm:spPr/>
    </dgm:pt>
    <dgm:pt modelId="{2B6F6C45-2D98-47BB-A62B-A768E329FDE2}" type="pres">
      <dgm:prSet presAssocID="{490061C5-F4D9-452F-9CDF-71295C540EC7}" presName="imagNode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A61B1305-9A48-4DFA-BED7-AE2637E11C45}" type="pres">
      <dgm:prSet presAssocID="{E54827FC-0B44-4431-BC2C-783CF3BF185D}" presName="sibTrans" presStyleLbl="sibTrans2D1" presStyleIdx="0" presStyleCnt="0"/>
      <dgm:spPr/>
    </dgm:pt>
    <dgm:pt modelId="{F92F5CEF-3E08-4839-858A-D44053E9AAB1}" type="pres">
      <dgm:prSet presAssocID="{3AE63B52-38B7-473D-BB62-D8C012949DA4}" presName="compNode" presStyleCnt="0"/>
      <dgm:spPr/>
    </dgm:pt>
    <dgm:pt modelId="{6CB35E4B-7012-43BB-B5FB-E7121CD5AEB2}" type="pres">
      <dgm:prSet presAssocID="{3AE63B52-38B7-473D-BB62-D8C012949DA4}" presName="bkgdShape" presStyleLbl="node1" presStyleIdx="2" presStyleCnt="3"/>
      <dgm:spPr/>
    </dgm:pt>
    <dgm:pt modelId="{E056E4F0-D9A6-45EA-B7ED-487D801A64B2}" type="pres">
      <dgm:prSet presAssocID="{3AE63B52-38B7-473D-BB62-D8C012949DA4}" presName="nodeTx" presStyleLbl="node1" presStyleIdx="2" presStyleCnt="3">
        <dgm:presLayoutVars>
          <dgm:bulletEnabled val="1"/>
        </dgm:presLayoutVars>
      </dgm:prSet>
      <dgm:spPr/>
    </dgm:pt>
    <dgm:pt modelId="{DEEDCD62-5B88-4FBF-8F01-27CF6E086A22}" type="pres">
      <dgm:prSet presAssocID="{3AE63B52-38B7-473D-BB62-D8C012949DA4}" presName="invisiNode" presStyleLbl="node1" presStyleIdx="2" presStyleCnt="3"/>
      <dgm:spPr/>
    </dgm:pt>
    <dgm:pt modelId="{809BE69F-9CD1-4AEE-8C14-436F16E14E9F}" type="pres">
      <dgm:prSet presAssocID="{3AE63B52-38B7-473D-BB62-D8C012949DA4}" presName="imagNode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8D8FA604-4A28-4875-A476-EED139E72637}" srcId="{AB6C4759-5B8B-4A39-8369-6BF8044D2DFE}" destId="{7F8070E3-A04E-4668-B2BA-11F97307860A}" srcOrd="0" destOrd="0" parTransId="{E3F32018-00C1-4F32-9F32-AAE0447770AA}" sibTransId="{4E72950B-6FC2-46E4-A2D2-F92DC0446A0D}"/>
    <dgm:cxn modelId="{86CDA705-BF60-4D32-B224-5171B7F353D8}" srcId="{AB6C4759-5B8B-4A39-8369-6BF8044D2DFE}" destId="{3AE63B52-38B7-473D-BB62-D8C012949DA4}" srcOrd="2" destOrd="0" parTransId="{D2296D22-3D2A-4267-ABE9-32B0AE71CB81}" sibTransId="{7CE57152-7724-4AF2-8678-457EB29F459A}"/>
    <dgm:cxn modelId="{C572CC39-6AF8-489A-AF3C-67470D0CDFE9}" type="presOf" srcId="{4E72950B-6FC2-46E4-A2D2-F92DC0446A0D}" destId="{26EBBE1D-49F8-4B4D-917E-AEB49E815634}" srcOrd="0" destOrd="0" presId="urn:microsoft.com/office/officeart/2005/8/layout/hList7#1"/>
    <dgm:cxn modelId="{24D4CC3E-31EB-4D2B-94DA-3CD6B03AAF3C}" type="presOf" srcId="{3AE63B52-38B7-473D-BB62-D8C012949DA4}" destId="{E056E4F0-D9A6-45EA-B7ED-487D801A64B2}" srcOrd="1" destOrd="0" presId="urn:microsoft.com/office/officeart/2005/8/layout/hList7#1"/>
    <dgm:cxn modelId="{D3C57960-1674-467F-A442-A398DC57465D}" type="presOf" srcId="{3AE63B52-38B7-473D-BB62-D8C012949DA4}" destId="{6CB35E4B-7012-43BB-B5FB-E7121CD5AEB2}" srcOrd="0" destOrd="0" presId="urn:microsoft.com/office/officeart/2005/8/layout/hList7#1"/>
    <dgm:cxn modelId="{8B372668-0E85-486E-BF1E-4E2EC1013980}" type="presOf" srcId="{490061C5-F4D9-452F-9CDF-71295C540EC7}" destId="{C6BA9A21-34DF-4A57-899F-D27D9AE775AD}" srcOrd="1" destOrd="0" presId="urn:microsoft.com/office/officeart/2005/8/layout/hList7#1"/>
    <dgm:cxn modelId="{B40B4E7A-3E69-45A5-9636-19466295D717}" type="presOf" srcId="{AB6C4759-5B8B-4A39-8369-6BF8044D2DFE}" destId="{2A6D58EC-6A6B-4315-B433-5632BFCBB196}" srcOrd="0" destOrd="0" presId="urn:microsoft.com/office/officeart/2005/8/layout/hList7#1"/>
    <dgm:cxn modelId="{57DBE97D-6EF7-41EF-AA19-21AE4E2EBED8}" srcId="{AB6C4759-5B8B-4A39-8369-6BF8044D2DFE}" destId="{490061C5-F4D9-452F-9CDF-71295C540EC7}" srcOrd="1" destOrd="0" parTransId="{F4530F28-ED1F-4E7A-831A-E987EC313F62}" sibTransId="{E54827FC-0B44-4431-BC2C-783CF3BF185D}"/>
    <dgm:cxn modelId="{1BD7B389-52FA-4AD2-AC02-4C31EEF3B275}" type="presOf" srcId="{490061C5-F4D9-452F-9CDF-71295C540EC7}" destId="{855D31B0-B233-47A5-A3C2-143F1C0C36E2}" srcOrd="0" destOrd="0" presId="urn:microsoft.com/office/officeart/2005/8/layout/hList7#1"/>
    <dgm:cxn modelId="{B8223FA0-2D7D-4CBC-AF90-AD7B19628025}" type="presOf" srcId="{7F8070E3-A04E-4668-B2BA-11F97307860A}" destId="{5D1BC483-F94B-4AD3-9D01-0A06510A1254}" srcOrd="0" destOrd="0" presId="urn:microsoft.com/office/officeart/2005/8/layout/hList7#1"/>
    <dgm:cxn modelId="{4996BBCD-6374-40FE-B81F-63956CF93EB1}" type="presOf" srcId="{E54827FC-0B44-4431-BC2C-783CF3BF185D}" destId="{A61B1305-9A48-4DFA-BED7-AE2637E11C45}" srcOrd="0" destOrd="0" presId="urn:microsoft.com/office/officeart/2005/8/layout/hList7#1"/>
    <dgm:cxn modelId="{3DAE09DC-09BF-471F-9009-FC7A32156B13}" type="presOf" srcId="{7F8070E3-A04E-4668-B2BA-11F97307860A}" destId="{97405AC0-57F7-43F8-9CE1-344D3C5A7168}" srcOrd="1" destOrd="0" presId="urn:microsoft.com/office/officeart/2005/8/layout/hList7#1"/>
    <dgm:cxn modelId="{404E2104-7B58-466F-B7C5-FA8F5DA8C80A}" type="presParOf" srcId="{2A6D58EC-6A6B-4315-B433-5632BFCBB196}" destId="{EC5A5237-AE04-40D3-82E3-AC50882991DF}" srcOrd="0" destOrd="0" presId="urn:microsoft.com/office/officeart/2005/8/layout/hList7#1"/>
    <dgm:cxn modelId="{4C3570B1-2834-447D-973A-84F4B754F7B6}" type="presParOf" srcId="{2A6D58EC-6A6B-4315-B433-5632BFCBB196}" destId="{16FAAB48-932F-441B-BFFD-F0BA5C4B7896}" srcOrd="1" destOrd="0" presId="urn:microsoft.com/office/officeart/2005/8/layout/hList7#1"/>
    <dgm:cxn modelId="{30B7CF08-3E8B-4089-82B4-84559468A7F4}" type="presParOf" srcId="{16FAAB48-932F-441B-BFFD-F0BA5C4B7896}" destId="{7B610905-9449-483F-9A8F-34B68B3F75FF}" srcOrd="0" destOrd="0" presId="urn:microsoft.com/office/officeart/2005/8/layout/hList7#1"/>
    <dgm:cxn modelId="{9308EAE4-A806-4A7F-8E6D-2D74E5015B09}" type="presParOf" srcId="{7B610905-9449-483F-9A8F-34B68B3F75FF}" destId="{5D1BC483-F94B-4AD3-9D01-0A06510A1254}" srcOrd="0" destOrd="0" presId="urn:microsoft.com/office/officeart/2005/8/layout/hList7#1"/>
    <dgm:cxn modelId="{CCBD6370-9289-4B0A-84DE-E3C613126F37}" type="presParOf" srcId="{7B610905-9449-483F-9A8F-34B68B3F75FF}" destId="{97405AC0-57F7-43F8-9CE1-344D3C5A7168}" srcOrd="1" destOrd="0" presId="urn:microsoft.com/office/officeart/2005/8/layout/hList7#1"/>
    <dgm:cxn modelId="{8654C5F7-B929-4B8F-AD47-4B9E9530A338}" type="presParOf" srcId="{7B610905-9449-483F-9A8F-34B68B3F75FF}" destId="{09697B91-247E-4657-84C8-328E855958A9}" srcOrd="2" destOrd="0" presId="urn:microsoft.com/office/officeart/2005/8/layout/hList7#1"/>
    <dgm:cxn modelId="{779C22CD-F872-49D8-ACB8-E30684FB81A5}" type="presParOf" srcId="{7B610905-9449-483F-9A8F-34B68B3F75FF}" destId="{514E7724-A0E6-4C80-9E7E-4EB0780A93BE}" srcOrd="3" destOrd="0" presId="urn:microsoft.com/office/officeart/2005/8/layout/hList7#1"/>
    <dgm:cxn modelId="{711DB872-32AA-484E-AE7C-A7F0F9181381}" type="presParOf" srcId="{16FAAB48-932F-441B-BFFD-F0BA5C4B7896}" destId="{26EBBE1D-49F8-4B4D-917E-AEB49E815634}" srcOrd="1" destOrd="0" presId="urn:microsoft.com/office/officeart/2005/8/layout/hList7#1"/>
    <dgm:cxn modelId="{0641E2B7-C949-4A61-9E41-2DE192E3ED65}" type="presParOf" srcId="{16FAAB48-932F-441B-BFFD-F0BA5C4B7896}" destId="{DE36C9EE-0FCF-4452-83BB-D27C322E1A74}" srcOrd="2" destOrd="0" presId="urn:microsoft.com/office/officeart/2005/8/layout/hList7#1"/>
    <dgm:cxn modelId="{0E73B0EF-7637-460C-95D6-04E212ED4923}" type="presParOf" srcId="{DE36C9EE-0FCF-4452-83BB-D27C322E1A74}" destId="{855D31B0-B233-47A5-A3C2-143F1C0C36E2}" srcOrd="0" destOrd="0" presId="urn:microsoft.com/office/officeart/2005/8/layout/hList7#1"/>
    <dgm:cxn modelId="{A04167AD-5D25-48D9-B3C5-A522BD0C4A5D}" type="presParOf" srcId="{DE36C9EE-0FCF-4452-83BB-D27C322E1A74}" destId="{C6BA9A21-34DF-4A57-899F-D27D9AE775AD}" srcOrd="1" destOrd="0" presId="urn:microsoft.com/office/officeart/2005/8/layout/hList7#1"/>
    <dgm:cxn modelId="{35456797-D8F8-409C-94F5-999986D57ACE}" type="presParOf" srcId="{DE36C9EE-0FCF-4452-83BB-D27C322E1A74}" destId="{42867F8E-F774-43A9-9266-2B00C0766D5B}" srcOrd="2" destOrd="0" presId="urn:microsoft.com/office/officeart/2005/8/layout/hList7#1"/>
    <dgm:cxn modelId="{54C8E97A-70AF-4619-B8F6-07FA6AE7CAC1}" type="presParOf" srcId="{DE36C9EE-0FCF-4452-83BB-D27C322E1A74}" destId="{2B6F6C45-2D98-47BB-A62B-A768E329FDE2}" srcOrd="3" destOrd="0" presId="urn:microsoft.com/office/officeart/2005/8/layout/hList7#1"/>
    <dgm:cxn modelId="{A7A38026-4EB8-43B5-AC2E-4E43C36A168B}" type="presParOf" srcId="{16FAAB48-932F-441B-BFFD-F0BA5C4B7896}" destId="{A61B1305-9A48-4DFA-BED7-AE2637E11C45}" srcOrd="3" destOrd="0" presId="urn:microsoft.com/office/officeart/2005/8/layout/hList7#1"/>
    <dgm:cxn modelId="{ECAD7C85-0BBD-4D3E-8B23-953A4C17C7E5}" type="presParOf" srcId="{16FAAB48-932F-441B-BFFD-F0BA5C4B7896}" destId="{F92F5CEF-3E08-4839-858A-D44053E9AAB1}" srcOrd="4" destOrd="0" presId="urn:microsoft.com/office/officeart/2005/8/layout/hList7#1"/>
    <dgm:cxn modelId="{319729A6-0600-46BE-9611-51D662375032}" type="presParOf" srcId="{F92F5CEF-3E08-4839-858A-D44053E9AAB1}" destId="{6CB35E4B-7012-43BB-B5FB-E7121CD5AEB2}" srcOrd="0" destOrd="0" presId="urn:microsoft.com/office/officeart/2005/8/layout/hList7#1"/>
    <dgm:cxn modelId="{C68D0AD6-24FC-4CDF-9A14-DBEEB8313E3D}" type="presParOf" srcId="{F92F5CEF-3E08-4839-858A-D44053E9AAB1}" destId="{E056E4F0-D9A6-45EA-B7ED-487D801A64B2}" srcOrd="1" destOrd="0" presId="urn:microsoft.com/office/officeart/2005/8/layout/hList7#1"/>
    <dgm:cxn modelId="{429C0C84-EF0D-4969-B96C-222D50E8A324}" type="presParOf" srcId="{F92F5CEF-3E08-4839-858A-D44053E9AAB1}" destId="{DEEDCD62-5B88-4FBF-8F01-27CF6E086A22}" srcOrd="2" destOrd="0" presId="urn:microsoft.com/office/officeart/2005/8/layout/hList7#1"/>
    <dgm:cxn modelId="{1B03D424-5C07-4A31-A261-CFBB57648BFC}" type="presParOf" srcId="{F92F5CEF-3E08-4839-858A-D44053E9AAB1}" destId="{809BE69F-9CD1-4AEE-8C14-436F16E14E9F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8869BE1-2E5C-46CD-ACAA-89EBF15C3061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7ED8FD05-238F-4FFF-9E2F-959DE9C3937E}">
      <dgm:prSet phldrT="[Texto]" custT="1"/>
      <dgm:spPr/>
      <dgm:t>
        <a:bodyPr/>
        <a:lstStyle/>
        <a:p>
          <a:r>
            <a:rPr lang="pl-PL" sz="1800" b="0" i="0" dirty="0"/>
            <a:t>Kinematyka</a:t>
          </a:r>
          <a:endParaRPr lang="en-US" sz="1800" noProof="0" dirty="0"/>
        </a:p>
      </dgm:t>
    </dgm:pt>
    <dgm:pt modelId="{FC92692B-CB06-4590-A65D-B038FCCA587A}" type="parTrans" cxnId="{3EC33078-18C8-4502-A5AE-81CFD7CF6C16}">
      <dgm:prSet/>
      <dgm:spPr/>
      <dgm:t>
        <a:bodyPr/>
        <a:lstStyle/>
        <a:p>
          <a:endParaRPr lang="en-US" sz="1800" noProof="0"/>
        </a:p>
      </dgm:t>
    </dgm:pt>
    <dgm:pt modelId="{561B1A75-2861-4C2D-AA12-71CD4F1B954C}" type="sibTrans" cxnId="{3EC33078-18C8-4502-A5AE-81CFD7CF6C16}">
      <dgm:prSet/>
      <dgm:spPr/>
      <dgm:t>
        <a:bodyPr/>
        <a:lstStyle/>
        <a:p>
          <a:endParaRPr lang="en-US" sz="1800" noProof="0"/>
        </a:p>
      </dgm:t>
    </dgm:pt>
    <dgm:pt modelId="{EF41F793-D2C7-4DC5-98C1-91D79F78D3C7}">
      <dgm:prSet phldrT="[Texto]" custT="1"/>
      <dgm:spPr/>
      <dgm:t>
        <a:bodyPr/>
        <a:lstStyle/>
        <a:p>
          <a:r>
            <a:rPr lang="pl-PL" sz="1800" b="0" i="0" dirty="0"/>
            <a:t>Kinetyczna</a:t>
          </a:r>
          <a:endParaRPr lang="en-US" sz="1800" noProof="0" dirty="0"/>
        </a:p>
      </dgm:t>
    </dgm:pt>
    <dgm:pt modelId="{11B1F23F-6CD8-4D38-93D2-B601253A5E59}" type="parTrans" cxnId="{DA7BB35B-F92D-43E0-AA93-0FA83531ED0E}">
      <dgm:prSet/>
      <dgm:spPr/>
      <dgm:t>
        <a:bodyPr/>
        <a:lstStyle/>
        <a:p>
          <a:endParaRPr lang="en-US" sz="1800" noProof="0"/>
        </a:p>
      </dgm:t>
    </dgm:pt>
    <dgm:pt modelId="{A0B025B0-ADB5-4A8E-8F44-FCABD0591E2D}" type="sibTrans" cxnId="{DA7BB35B-F92D-43E0-AA93-0FA83531ED0E}">
      <dgm:prSet/>
      <dgm:spPr/>
      <dgm:t>
        <a:bodyPr/>
        <a:lstStyle/>
        <a:p>
          <a:endParaRPr lang="en-US" sz="1800" noProof="0"/>
        </a:p>
      </dgm:t>
    </dgm:pt>
    <dgm:pt modelId="{78FB779D-0C52-47BD-9AAC-554BBD9E2118}">
      <dgm:prSet phldrT="[Texto]" custT="1"/>
      <dgm:spPr/>
      <dgm:t>
        <a:bodyPr/>
        <a:lstStyle/>
        <a:p>
          <a:r>
            <a:rPr lang="pl-PL" sz="1800" noProof="0" dirty="0"/>
            <a:t>Nacisk na podłoże</a:t>
          </a:r>
          <a:endParaRPr lang="en-US" sz="1800" noProof="0" dirty="0"/>
        </a:p>
      </dgm:t>
    </dgm:pt>
    <dgm:pt modelId="{26E21113-EA55-4DF7-89E4-F325A1BA16AC}" type="parTrans" cxnId="{7B01E235-26D1-4FCA-BFDA-4F2545F511A8}">
      <dgm:prSet/>
      <dgm:spPr/>
      <dgm:t>
        <a:bodyPr/>
        <a:lstStyle/>
        <a:p>
          <a:endParaRPr lang="en-US" sz="1800" noProof="0"/>
        </a:p>
      </dgm:t>
    </dgm:pt>
    <dgm:pt modelId="{B8D0973C-3B0D-4A11-97DF-74A7D095F22E}" type="sibTrans" cxnId="{7B01E235-26D1-4FCA-BFDA-4F2545F511A8}">
      <dgm:prSet/>
      <dgm:spPr/>
      <dgm:t>
        <a:bodyPr/>
        <a:lstStyle/>
        <a:p>
          <a:endParaRPr lang="en-US" sz="1800" noProof="0"/>
        </a:p>
      </dgm:t>
    </dgm:pt>
    <dgm:pt modelId="{C08675A8-FDC9-451C-9EA0-57537F20AFDE}">
      <dgm:prSet phldrT="[Texto]" custT="1"/>
      <dgm:spPr/>
      <dgm:t>
        <a:bodyPr/>
        <a:lstStyle/>
        <a:p>
          <a:r>
            <a:rPr lang="pl-PL" sz="1800" b="0" i="0" dirty="0"/>
            <a:t>Elektromiograficzne</a:t>
          </a:r>
          <a:endParaRPr lang="en-US" sz="1800" noProof="0" dirty="0"/>
        </a:p>
      </dgm:t>
    </dgm:pt>
    <dgm:pt modelId="{676E175E-5D41-49C5-AF79-6E85D888A029}" type="parTrans" cxnId="{663C30B0-7E1A-4721-BC0A-2B73898FBF85}">
      <dgm:prSet/>
      <dgm:spPr/>
      <dgm:t>
        <a:bodyPr/>
        <a:lstStyle/>
        <a:p>
          <a:endParaRPr lang="en-US" sz="1800" noProof="0"/>
        </a:p>
      </dgm:t>
    </dgm:pt>
    <dgm:pt modelId="{7F1BFCB1-D15F-40F7-AAD7-15DB49B02494}" type="sibTrans" cxnId="{663C30B0-7E1A-4721-BC0A-2B73898FBF85}">
      <dgm:prSet/>
      <dgm:spPr/>
      <dgm:t>
        <a:bodyPr/>
        <a:lstStyle/>
        <a:p>
          <a:endParaRPr lang="en-US" sz="1800" noProof="0"/>
        </a:p>
      </dgm:t>
    </dgm:pt>
    <dgm:pt modelId="{05E96454-F62D-4B16-B326-354BF3A2C3CE}">
      <dgm:prSet phldrT="[Texto]" custT="1"/>
      <dgm:spPr/>
      <dgm:t>
        <a:bodyPr/>
        <a:lstStyle/>
        <a:p>
          <a:r>
            <a:rPr lang="pl-PL" sz="1800" noProof="0" dirty="0"/>
            <a:t>Wydatek energetyczny </a:t>
          </a:r>
          <a:endParaRPr lang="en-US" sz="1800" noProof="0" dirty="0"/>
        </a:p>
      </dgm:t>
    </dgm:pt>
    <dgm:pt modelId="{9C652799-B121-4961-ADA5-AA7FD4259921}" type="parTrans" cxnId="{06D3C26E-3A34-40FD-AB5F-480798AFDD11}">
      <dgm:prSet/>
      <dgm:spPr/>
      <dgm:t>
        <a:bodyPr/>
        <a:lstStyle/>
        <a:p>
          <a:endParaRPr lang="en-US" sz="1800" noProof="0"/>
        </a:p>
      </dgm:t>
    </dgm:pt>
    <dgm:pt modelId="{2C6094C1-4796-4822-B1F2-963539808EB7}" type="sibTrans" cxnId="{06D3C26E-3A34-40FD-AB5F-480798AFDD11}">
      <dgm:prSet/>
      <dgm:spPr/>
      <dgm:t>
        <a:bodyPr/>
        <a:lstStyle/>
        <a:p>
          <a:endParaRPr lang="en-US" sz="1800" noProof="0"/>
        </a:p>
      </dgm:t>
    </dgm:pt>
    <dgm:pt modelId="{291E8EAD-5231-4D6C-8F31-4FE8242A8831}" type="pres">
      <dgm:prSet presAssocID="{68869BE1-2E5C-46CD-ACAA-89EBF15C3061}" presName="cycle" presStyleCnt="0">
        <dgm:presLayoutVars>
          <dgm:dir/>
          <dgm:resizeHandles val="exact"/>
        </dgm:presLayoutVars>
      </dgm:prSet>
      <dgm:spPr/>
    </dgm:pt>
    <dgm:pt modelId="{B3D73D1A-4A74-4906-89FF-F63760E5D670}" type="pres">
      <dgm:prSet presAssocID="{7ED8FD05-238F-4FFF-9E2F-959DE9C3937E}" presName="node" presStyleLbl="node1" presStyleIdx="0" presStyleCnt="5" custScaleX="150921">
        <dgm:presLayoutVars>
          <dgm:bulletEnabled val="1"/>
        </dgm:presLayoutVars>
      </dgm:prSet>
      <dgm:spPr/>
    </dgm:pt>
    <dgm:pt modelId="{98311373-2896-4E98-BF6C-281CEBB6CF67}" type="pres">
      <dgm:prSet presAssocID="{7ED8FD05-238F-4FFF-9E2F-959DE9C3937E}" presName="spNode" presStyleCnt="0"/>
      <dgm:spPr/>
    </dgm:pt>
    <dgm:pt modelId="{596E8D59-1496-454D-A595-EF1118C6CE9C}" type="pres">
      <dgm:prSet presAssocID="{561B1A75-2861-4C2D-AA12-71CD4F1B954C}" presName="sibTrans" presStyleLbl="sibTrans1D1" presStyleIdx="0" presStyleCnt="5"/>
      <dgm:spPr/>
    </dgm:pt>
    <dgm:pt modelId="{C983177D-B6CF-4BCB-A8E5-E6A07D55DCC7}" type="pres">
      <dgm:prSet presAssocID="{EF41F793-D2C7-4DC5-98C1-91D79F78D3C7}" presName="node" presStyleLbl="node1" presStyleIdx="1" presStyleCnt="5" custScaleX="150921" custRadScaleRad="105003" custRadScaleInc="3686">
        <dgm:presLayoutVars>
          <dgm:bulletEnabled val="1"/>
        </dgm:presLayoutVars>
      </dgm:prSet>
      <dgm:spPr/>
    </dgm:pt>
    <dgm:pt modelId="{4937688C-FF51-4323-ABB4-B2963202DB8C}" type="pres">
      <dgm:prSet presAssocID="{EF41F793-D2C7-4DC5-98C1-91D79F78D3C7}" presName="spNode" presStyleCnt="0"/>
      <dgm:spPr/>
    </dgm:pt>
    <dgm:pt modelId="{469C7C25-E093-4CA6-90F6-85CD2525F02B}" type="pres">
      <dgm:prSet presAssocID="{A0B025B0-ADB5-4A8E-8F44-FCABD0591E2D}" presName="sibTrans" presStyleLbl="sibTrans1D1" presStyleIdx="1" presStyleCnt="5"/>
      <dgm:spPr/>
    </dgm:pt>
    <dgm:pt modelId="{AB0A97F3-E6C1-4758-8FE9-02163920D3E6}" type="pres">
      <dgm:prSet presAssocID="{78FB779D-0C52-47BD-9AAC-554BBD9E2118}" presName="node" presStyleLbl="node1" presStyleIdx="2" presStyleCnt="5" custScaleX="150921" custRadScaleRad="113471" custRadScaleInc="-35512">
        <dgm:presLayoutVars>
          <dgm:bulletEnabled val="1"/>
        </dgm:presLayoutVars>
      </dgm:prSet>
      <dgm:spPr/>
    </dgm:pt>
    <dgm:pt modelId="{DAFB7FF4-CEA0-42C7-9579-EAC063A2B2E6}" type="pres">
      <dgm:prSet presAssocID="{78FB779D-0C52-47BD-9AAC-554BBD9E2118}" presName="spNode" presStyleCnt="0"/>
      <dgm:spPr/>
    </dgm:pt>
    <dgm:pt modelId="{21DB9E18-E525-468A-BD58-5DBC6B4D4D8C}" type="pres">
      <dgm:prSet presAssocID="{B8D0973C-3B0D-4A11-97DF-74A7D095F22E}" presName="sibTrans" presStyleLbl="sibTrans1D1" presStyleIdx="2" presStyleCnt="5"/>
      <dgm:spPr/>
    </dgm:pt>
    <dgm:pt modelId="{471A1302-6D66-4FB9-A589-8565C0E0B943}" type="pres">
      <dgm:prSet presAssocID="{C08675A8-FDC9-451C-9EA0-57537F20AFDE}" presName="node" presStyleLbl="node1" presStyleIdx="3" presStyleCnt="5" custScaleX="161081" custRadScaleRad="113471" custRadScaleInc="35512">
        <dgm:presLayoutVars>
          <dgm:bulletEnabled val="1"/>
        </dgm:presLayoutVars>
      </dgm:prSet>
      <dgm:spPr/>
    </dgm:pt>
    <dgm:pt modelId="{6806543C-F04C-475E-B44F-5AF8AB8197B7}" type="pres">
      <dgm:prSet presAssocID="{C08675A8-FDC9-451C-9EA0-57537F20AFDE}" presName="spNode" presStyleCnt="0"/>
      <dgm:spPr/>
    </dgm:pt>
    <dgm:pt modelId="{FEFC98DD-A18B-433F-ABC3-FB4E2DFC15F3}" type="pres">
      <dgm:prSet presAssocID="{7F1BFCB1-D15F-40F7-AAD7-15DB49B02494}" presName="sibTrans" presStyleLbl="sibTrans1D1" presStyleIdx="3" presStyleCnt="5"/>
      <dgm:spPr/>
    </dgm:pt>
    <dgm:pt modelId="{F2668A50-4A00-47A5-86C6-452B525AF01A}" type="pres">
      <dgm:prSet presAssocID="{05E96454-F62D-4B16-B326-354BF3A2C3CE}" presName="node" presStyleLbl="node1" presStyleIdx="4" presStyleCnt="5" custScaleX="150921" custRadScaleRad="105002" custRadScaleInc="-3686">
        <dgm:presLayoutVars>
          <dgm:bulletEnabled val="1"/>
        </dgm:presLayoutVars>
      </dgm:prSet>
      <dgm:spPr/>
    </dgm:pt>
    <dgm:pt modelId="{3AED12CA-A3C3-4A2E-A5D0-278C4522125F}" type="pres">
      <dgm:prSet presAssocID="{05E96454-F62D-4B16-B326-354BF3A2C3CE}" presName="spNode" presStyleCnt="0"/>
      <dgm:spPr/>
    </dgm:pt>
    <dgm:pt modelId="{D39D5408-48D8-4E89-A5EB-DFAA71C34CE1}" type="pres">
      <dgm:prSet presAssocID="{2C6094C1-4796-4822-B1F2-963539808EB7}" presName="sibTrans" presStyleLbl="sibTrans1D1" presStyleIdx="4" presStyleCnt="5"/>
      <dgm:spPr/>
    </dgm:pt>
  </dgm:ptLst>
  <dgm:cxnLst>
    <dgm:cxn modelId="{CD37D608-41F2-4889-9B85-1679366E91D2}" type="presOf" srcId="{EF41F793-D2C7-4DC5-98C1-91D79F78D3C7}" destId="{C983177D-B6CF-4BCB-A8E5-E6A07D55DCC7}" srcOrd="0" destOrd="0" presId="urn:microsoft.com/office/officeart/2005/8/layout/cycle5"/>
    <dgm:cxn modelId="{70F0E80B-18B7-4CCC-9905-5D6EC0BA43C5}" type="presOf" srcId="{7F1BFCB1-D15F-40F7-AAD7-15DB49B02494}" destId="{FEFC98DD-A18B-433F-ABC3-FB4E2DFC15F3}" srcOrd="0" destOrd="0" presId="urn:microsoft.com/office/officeart/2005/8/layout/cycle5"/>
    <dgm:cxn modelId="{5B2AC61E-771A-405F-86E9-B93273A51C6B}" type="presOf" srcId="{C08675A8-FDC9-451C-9EA0-57537F20AFDE}" destId="{471A1302-6D66-4FB9-A589-8565C0E0B943}" srcOrd="0" destOrd="0" presId="urn:microsoft.com/office/officeart/2005/8/layout/cycle5"/>
    <dgm:cxn modelId="{51D6B930-0037-4988-9697-3D8CF89DF85D}" type="presOf" srcId="{A0B025B0-ADB5-4A8E-8F44-FCABD0591E2D}" destId="{469C7C25-E093-4CA6-90F6-85CD2525F02B}" srcOrd="0" destOrd="0" presId="urn:microsoft.com/office/officeart/2005/8/layout/cycle5"/>
    <dgm:cxn modelId="{D59CA934-684E-4397-B392-E103DB3C1A1E}" type="presOf" srcId="{78FB779D-0C52-47BD-9AAC-554BBD9E2118}" destId="{AB0A97F3-E6C1-4758-8FE9-02163920D3E6}" srcOrd="0" destOrd="0" presId="urn:microsoft.com/office/officeart/2005/8/layout/cycle5"/>
    <dgm:cxn modelId="{7B01E235-26D1-4FCA-BFDA-4F2545F511A8}" srcId="{68869BE1-2E5C-46CD-ACAA-89EBF15C3061}" destId="{78FB779D-0C52-47BD-9AAC-554BBD9E2118}" srcOrd="2" destOrd="0" parTransId="{26E21113-EA55-4DF7-89E4-F325A1BA16AC}" sibTransId="{B8D0973C-3B0D-4A11-97DF-74A7D095F22E}"/>
    <dgm:cxn modelId="{8EFE0338-15E9-419D-8284-2BEC53A8597A}" type="presOf" srcId="{7ED8FD05-238F-4FFF-9E2F-959DE9C3937E}" destId="{B3D73D1A-4A74-4906-89FF-F63760E5D670}" srcOrd="0" destOrd="0" presId="urn:microsoft.com/office/officeart/2005/8/layout/cycle5"/>
    <dgm:cxn modelId="{2D8FF03B-63AB-42E7-810C-5B550828CAA6}" type="presOf" srcId="{68869BE1-2E5C-46CD-ACAA-89EBF15C3061}" destId="{291E8EAD-5231-4D6C-8F31-4FE8242A8831}" srcOrd="0" destOrd="0" presId="urn:microsoft.com/office/officeart/2005/8/layout/cycle5"/>
    <dgm:cxn modelId="{DA7BB35B-F92D-43E0-AA93-0FA83531ED0E}" srcId="{68869BE1-2E5C-46CD-ACAA-89EBF15C3061}" destId="{EF41F793-D2C7-4DC5-98C1-91D79F78D3C7}" srcOrd="1" destOrd="0" parTransId="{11B1F23F-6CD8-4D38-93D2-B601253A5E59}" sibTransId="{A0B025B0-ADB5-4A8E-8F44-FCABD0591E2D}"/>
    <dgm:cxn modelId="{F54F614B-BAE8-42E9-934A-1E78E53EA7A6}" type="presOf" srcId="{05E96454-F62D-4B16-B326-354BF3A2C3CE}" destId="{F2668A50-4A00-47A5-86C6-452B525AF01A}" srcOrd="0" destOrd="0" presId="urn:microsoft.com/office/officeart/2005/8/layout/cycle5"/>
    <dgm:cxn modelId="{E88A784B-0325-4F04-B859-ECB30FA69F36}" type="presOf" srcId="{B8D0973C-3B0D-4A11-97DF-74A7D095F22E}" destId="{21DB9E18-E525-468A-BD58-5DBC6B4D4D8C}" srcOrd="0" destOrd="0" presId="urn:microsoft.com/office/officeart/2005/8/layout/cycle5"/>
    <dgm:cxn modelId="{06D3C26E-3A34-40FD-AB5F-480798AFDD11}" srcId="{68869BE1-2E5C-46CD-ACAA-89EBF15C3061}" destId="{05E96454-F62D-4B16-B326-354BF3A2C3CE}" srcOrd="4" destOrd="0" parTransId="{9C652799-B121-4961-ADA5-AA7FD4259921}" sibTransId="{2C6094C1-4796-4822-B1F2-963539808EB7}"/>
    <dgm:cxn modelId="{3EC33078-18C8-4502-A5AE-81CFD7CF6C16}" srcId="{68869BE1-2E5C-46CD-ACAA-89EBF15C3061}" destId="{7ED8FD05-238F-4FFF-9E2F-959DE9C3937E}" srcOrd="0" destOrd="0" parTransId="{FC92692B-CB06-4590-A65D-B038FCCA587A}" sibTransId="{561B1A75-2861-4C2D-AA12-71CD4F1B954C}"/>
    <dgm:cxn modelId="{663C30B0-7E1A-4721-BC0A-2B73898FBF85}" srcId="{68869BE1-2E5C-46CD-ACAA-89EBF15C3061}" destId="{C08675A8-FDC9-451C-9EA0-57537F20AFDE}" srcOrd="3" destOrd="0" parTransId="{676E175E-5D41-49C5-AF79-6E85D888A029}" sibTransId="{7F1BFCB1-D15F-40F7-AAD7-15DB49B02494}"/>
    <dgm:cxn modelId="{FA1A54B8-FCCC-4997-B626-C9FB17B10F94}" type="presOf" srcId="{561B1A75-2861-4C2D-AA12-71CD4F1B954C}" destId="{596E8D59-1496-454D-A595-EF1118C6CE9C}" srcOrd="0" destOrd="0" presId="urn:microsoft.com/office/officeart/2005/8/layout/cycle5"/>
    <dgm:cxn modelId="{3EDCB6BA-9265-454E-9B4B-999C5F3DA1E7}" type="presOf" srcId="{2C6094C1-4796-4822-B1F2-963539808EB7}" destId="{D39D5408-48D8-4E89-A5EB-DFAA71C34CE1}" srcOrd="0" destOrd="0" presId="urn:microsoft.com/office/officeart/2005/8/layout/cycle5"/>
    <dgm:cxn modelId="{3EFB568B-19A8-4F11-9D80-F60B6B16A6FF}" type="presParOf" srcId="{291E8EAD-5231-4D6C-8F31-4FE8242A8831}" destId="{B3D73D1A-4A74-4906-89FF-F63760E5D670}" srcOrd="0" destOrd="0" presId="urn:microsoft.com/office/officeart/2005/8/layout/cycle5"/>
    <dgm:cxn modelId="{92FDA574-30BB-40A4-86A5-394D1782E726}" type="presParOf" srcId="{291E8EAD-5231-4D6C-8F31-4FE8242A8831}" destId="{98311373-2896-4E98-BF6C-281CEBB6CF67}" srcOrd="1" destOrd="0" presId="urn:microsoft.com/office/officeart/2005/8/layout/cycle5"/>
    <dgm:cxn modelId="{9D166A18-415B-4C4E-AD8C-2F13131039A4}" type="presParOf" srcId="{291E8EAD-5231-4D6C-8F31-4FE8242A8831}" destId="{596E8D59-1496-454D-A595-EF1118C6CE9C}" srcOrd="2" destOrd="0" presId="urn:microsoft.com/office/officeart/2005/8/layout/cycle5"/>
    <dgm:cxn modelId="{D5D9E2DA-B5DF-44E1-8B1B-3989CDFBA65F}" type="presParOf" srcId="{291E8EAD-5231-4D6C-8F31-4FE8242A8831}" destId="{C983177D-B6CF-4BCB-A8E5-E6A07D55DCC7}" srcOrd="3" destOrd="0" presId="urn:microsoft.com/office/officeart/2005/8/layout/cycle5"/>
    <dgm:cxn modelId="{0DC16270-8DB1-43BF-ADC0-3F9F5BEABBD5}" type="presParOf" srcId="{291E8EAD-5231-4D6C-8F31-4FE8242A8831}" destId="{4937688C-FF51-4323-ABB4-B2963202DB8C}" srcOrd="4" destOrd="0" presId="urn:microsoft.com/office/officeart/2005/8/layout/cycle5"/>
    <dgm:cxn modelId="{34AE47B6-4A64-47F4-BBB7-7E793BEFE3B1}" type="presParOf" srcId="{291E8EAD-5231-4D6C-8F31-4FE8242A8831}" destId="{469C7C25-E093-4CA6-90F6-85CD2525F02B}" srcOrd="5" destOrd="0" presId="urn:microsoft.com/office/officeart/2005/8/layout/cycle5"/>
    <dgm:cxn modelId="{7F061E0F-B336-4528-81AE-E6C7C12AC6B2}" type="presParOf" srcId="{291E8EAD-5231-4D6C-8F31-4FE8242A8831}" destId="{AB0A97F3-E6C1-4758-8FE9-02163920D3E6}" srcOrd="6" destOrd="0" presId="urn:microsoft.com/office/officeart/2005/8/layout/cycle5"/>
    <dgm:cxn modelId="{8BCE30D7-0C8F-4728-BE50-75EFE7D68224}" type="presParOf" srcId="{291E8EAD-5231-4D6C-8F31-4FE8242A8831}" destId="{DAFB7FF4-CEA0-42C7-9579-EAC063A2B2E6}" srcOrd="7" destOrd="0" presId="urn:microsoft.com/office/officeart/2005/8/layout/cycle5"/>
    <dgm:cxn modelId="{383DDF8D-1523-4CB1-8E3E-DFFA734E3C04}" type="presParOf" srcId="{291E8EAD-5231-4D6C-8F31-4FE8242A8831}" destId="{21DB9E18-E525-468A-BD58-5DBC6B4D4D8C}" srcOrd="8" destOrd="0" presId="urn:microsoft.com/office/officeart/2005/8/layout/cycle5"/>
    <dgm:cxn modelId="{A6C8E7AF-FC39-4E07-A564-41834BACD6FA}" type="presParOf" srcId="{291E8EAD-5231-4D6C-8F31-4FE8242A8831}" destId="{471A1302-6D66-4FB9-A589-8565C0E0B943}" srcOrd="9" destOrd="0" presId="urn:microsoft.com/office/officeart/2005/8/layout/cycle5"/>
    <dgm:cxn modelId="{D26551F2-0AD9-43A4-BA1D-D457966A4653}" type="presParOf" srcId="{291E8EAD-5231-4D6C-8F31-4FE8242A8831}" destId="{6806543C-F04C-475E-B44F-5AF8AB8197B7}" srcOrd="10" destOrd="0" presId="urn:microsoft.com/office/officeart/2005/8/layout/cycle5"/>
    <dgm:cxn modelId="{0FBB8504-C73C-4B45-B3C1-20EB53DB461C}" type="presParOf" srcId="{291E8EAD-5231-4D6C-8F31-4FE8242A8831}" destId="{FEFC98DD-A18B-433F-ABC3-FB4E2DFC15F3}" srcOrd="11" destOrd="0" presId="urn:microsoft.com/office/officeart/2005/8/layout/cycle5"/>
    <dgm:cxn modelId="{C70FC5A6-8AA5-4E44-AAD1-A2B74C855C9B}" type="presParOf" srcId="{291E8EAD-5231-4D6C-8F31-4FE8242A8831}" destId="{F2668A50-4A00-47A5-86C6-452B525AF01A}" srcOrd="12" destOrd="0" presId="urn:microsoft.com/office/officeart/2005/8/layout/cycle5"/>
    <dgm:cxn modelId="{EA5CE523-B905-4B71-95C8-0AA514E3D742}" type="presParOf" srcId="{291E8EAD-5231-4D6C-8F31-4FE8242A8831}" destId="{3AED12CA-A3C3-4A2E-A5D0-278C4522125F}" srcOrd="13" destOrd="0" presId="urn:microsoft.com/office/officeart/2005/8/layout/cycle5"/>
    <dgm:cxn modelId="{CB94D50E-88A7-4BA9-81F5-92D317CA7BEB}" type="presParOf" srcId="{291E8EAD-5231-4D6C-8F31-4FE8242A8831}" destId="{D39D5408-48D8-4E89-A5EB-DFAA71C34CE1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FDB715E-A28D-4D6B-B169-30F2255C3E00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F1C0E3A-3E5F-49FB-95B0-EE9F87A3ABBD}">
      <dgm:prSet phldrT="[Texto]" custT="1"/>
      <dgm:spPr/>
      <dgm:t>
        <a:bodyPr/>
        <a:lstStyle/>
        <a:p>
          <a:r>
            <a:rPr lang="pl-PL" sz="1600" b="0" i="0" dirty="0"/>
            <a:t>Prędkość obrotowa</a:t>
          </a:r>
          <a:endParaRPr lang="en-US" sz="1600" noProof="0" dirty="0"/>
        </a:p>
      </dgm:t>
    </dgm:pt>
    <dgm:pt modelId="{DBF31099-C42F-42A8-9A45-3EB44016A3FB}" type="parTrans" cxnId="{1C4D4672-58AB-42A2-BCE9-454F37E02598}">
      <dgm:prSet/>
      <dgm:spPr/>
      <dgm:t>
        <a:bodyPr/>
        <a:lstStyle/>
        <a:p>
          <a:endParaRPr lang="en-US" sz="1600" noProof="0"/>
        </a:p>
      </dgm:t>
    </dgm:pt>
    <dgm:pt modelId="{5781590C-894C-4DB9-A425-5E086326EE04}" type="sibTrans" cxnId="{1C4D4672-58AB-42A2-BCE9-454F37E02598}">
      <dgm:prSet/>
      <dgm:spPr/>
      <dgm:t>
        <a:bodyPr/>
        <a:lstStyle/>
        <a:p>
          <a:endParaRPr lang="en-US" sz="1600" noProof="0"/>
        </a:p>
      </dgm:t>
    </dgm:pt>
    <dgm:pt modelId="{BC74BA7A-719C-4829-A191-D9A756131CD7}">
      <dgm:prSet phldrT="[Texto]" custT="1"/>
      <dgm:spPr/>
      <dgm:t>
        <a:bodyPr/>
        <a:lstStyle/>
        <a:p>
          <a:r>
            <a:rPr lang="pl-PL" sz="1600" noProof="0" dirty="0"/>
            <a:t>Szybkość zmiany położenia obiektu w odniesieniu do ramki odniesienia i czasu</a:t>
          </a:r>
          <a:endParaRPr lang="en-US" sz="1600" noProof="0" dirty="0"/>
        </a:p>
      </dgm:t>
    </dgm:pt>
    <dgm:pt modelId="{96B9288F-3FD2-4B8F-96C4-FCC7FB234F1D}" type="parTrans" cxnId="{C096D572-D82E-4D97-A727-5CCFD1CF5D01}">
      <dgm:prSet/>
      <dgm:spPr/>
      <dgm:t>
        <a:bodyPr/>
        <a:lstStyle/>
        <a:p>
          <a:endParaRPr lang="en-US" sz="1600" noProof="0"/>
        </a:p>
      </dgm:t>
    </dgm:pt>
    <dgm:pt modelId="{69FDD32C-D409-487E-99A0-AF7C89D27E91}" type="sibTrans" cxnId="{C096D572-D82E-4D97-A727-5CCFD1CF5D01}">
      <dgm:prSet/>
      <dgm:spPr/>
      <dgm:t>
        <a:bodyPr/>
        <a:lstStyle/>
        <a:p>
          <a:endParaRPr lang="en-US" sz="1600" noProof="0"/>
        </a:p>
      </dgm:t>
    </dgm:pt>
    <dgm:pt modelId="{2B5FF9F4-614D-4AAC-8016-5E0B394BC304}">
      <dgm:prSet phldrT="[Texto]" custT="1"/>
      <dgm:spPr/>
      <dgm:t>
        <a:bodyPr/>
        <a:lstStyle/>
        <a:p>
          <a:r>
            <a:rPr lang="pl-PL" sz="1600" noProof="0" dirty="0"/>
            <a:t>Długość kroku</a:t>
          </a:r>
          <a:endParaRPr lang="en-US" sz="1600" noProof="0" dirty="0"/>
        </a:p>
      </dgm:t>
    </dgm:pt>
    <dgm:pt modelId="{10D84609-3185-4ED2-9806-D75EAAD1C2F0}" type="parTrans" cxnId="{25F62452-DE00-4CBD-B626-480063FB188F}">
      <dgm:prSet/>
      <dgm:spPr/>
      <dgm:t>
        <a:bodyPr/>
        <a:lstStyle/>
        <a:p>
          <a:endParaRPr lang="en-US" sz="1600" noProof="0"/>
        </a:p>
      </dgm:t>
    </dgm:pt>
    <dgm:pt modelId="{CFD1C933-4578-497D-8038-221FC1C8377F}" type="sibTrans" cxnId="{25F62452-DE00-4CBD-B626-480063FB188F}">
      <dgm:prSet/>
      <dgm:spPr/>
      <dgm:t>
        <a:bodyPr/>
        <a:lstStyle/>
        <a:p>
          <a:endParaRPr lang="en-US" sz="1600" noProof="0"/>
        </a:p>
      </dgm:t>
    </dgm:pt>
    <dgm:pt modelId="{1F14C7AD-19AB-4866-9557-6B2AEA12DEBA}">
      <dgm:prSet phldrT="[Texto]" custT="1"/>
      <dgm:spPr/>
      <dgm:t>
        <a:bodyPr/>
        <a:lstStyle/>
        <a:p>
          <a:r>
            <a:rPr lang="pl-PL" sz="1600" noProof="0" dirty="0"/>
            <a:t>Odległość między </a:t>
          </a:r>
          <a:r>
            <a:rPr lang="pl-PL" sz="1600" noProof="0" dirty="0" err="1"/>
            <a:t>ipsilateralnym</a:t>
          </a:r>
          <a:r>
            <a:rPr lang="pl-PL" sz="1600" noProof="0" dirty="0"/>
            <a:t> uderzeniem stopy a następnym kontrolnym uderzeniem stopy</a:t>
          </a:r>
          <a:endParaRPr lang="en-US" sz="1600" noProof="0" dirty="0"/>
        </a:p>
      </dgm:t>
    </dgm:pt>
    <dgm:pt modelId="{21CCF4EA-362E-4935-8EAC-3E6B6BED73F2}" type="parTrans" cxnId="{65C00AB2-32ED-4D23-BE10-77049F438E53}">
      <dgm:prSet/>
      <dgm:spPr/>
      <dgm:t>
        <a:bodyPr/>
        <a:lstStyle/>
        <a:p>
          <a:endParaRPr lang="en-US" sz="1600" noProof="0"/>
        </a:p>
      </dgm:t>
    </dgm:pt>
    <dgm:pt modelId="{17A49921-66F1-4994-B205-4D55049A0FF0}" type="sibTrans" cxnId="{65C00AB2-32ED-4D23-BE10-77049F438E53}">
      <dgm:prSet/>
      <dgm:spPr/>
      <dgm:t>
        <a:bodyPr/>
        <a:lstStyle/>
        <a:p>
          <a:endParaRPr lang="en-US" sz="1600" noProof="0"/>
        </a:p>
      </dgm:t>
    </dgm:pt>
    <dgm:pt modelId="{CC31741D-06BE-4569-9737-DA373341CB90}">
      <dgm:prSet phldrT="[Texto]" custT="1"/>
      <dgm:spPr/>
      <dgm:t>
        <a:bodyPr/>
        <a:lstStyle/>
        <a:p>
          <a:r>
            <a:rPr lang="pl-PL" sz="1600" noProof="0" dirty="0"/>
            <a:t>Kadencja</a:t>
          </a:r>
          <a:endParaRPr lang="en-US" sz="1600" noProof="0" dirty="0"/>
        </a:p>
      </dgm:t>
    </dgm:pt>
    <dgm:pt modelId="{52AE201E-B116-4B4A-88C8-E1C0422222A2}" type="parTrans" cxnId="{885D353E-E12C-4950-BF4A-2A8C69085631}">
      <dgm:prSet/>
      <dgm:spPr/>
      <dgm:t>
        <a:bodyPr/>
        <a:lstStyle/>
        <a:p>
          <a:endParaRPr lang="en-US" sz="1600" noProof="0"/>
        </a:p>
      </dgm:t>
    </dgm:pt>
    <dgm:pt modelId="{98D918E7-F75E-4D8A-8E47-A3E0B623ECD9}" type="sibTrans" cxnId="{885D353E-E12C-4950-BF4A-2A8C69085631}">
      <dgm:prSet/>
      <dgm:spPr/>
      <dgm:t>
        <a:bodyPr/>
        <a:lstStyle/>
        <a:p>
          <a:endParaRPr lang="en-US" sz="1600" noProof="0"/>
        </a:p>
      </dgm:t>
    </dgm:pt>
    <dgm:pt modelId="{79C026A2-EF10-493F-9C8C-2FF216F7BCC1}">
      <dgm:prSet phldrT="[Texto]" custT="1"/>
      <dgm:spPr/>
      <dgm:t>
        <a:bodyPr/>
        <a:lstStyle/>
        <a:p>
          <a:r>
            <a:rPr lang="pl-PL" sz="1600" noProof="0" dirty="0"/>
            <a:t>Liczba kroków na minutę</a:t>
          </a:r>
          <a:endParaRPr lang="en-US" sz="1600" noProof="0" dirty="0"/>
        </a:p>
      </dgm:t>
    </dgm:pt>
    <dgm:pt modelId="{0BC5AC79-B55F-476D-8C92-E85166CA1AFE}" type="parTrans" cxnId="{5EAE8743-AA50-46F8-B182-802031464C3D}">
      <dgm:prSet/>
      <dgm:spPr/>
      <dgm:t>
        <a:bodyPr/>
        <a:lstStyle/>
        <a:p>
          <a:endParaRPr lang="en-US" sz="1600" noProof="0"/>
        </a:p>
      </dgm:t>
    </dgm:pt>
    <dgm:pt modelId="{C8E59FB2-13D6-4E04-92D9-556B607B25E9}" type="sibTrans" cxnId="{5EAE8743-AA50-46F8-B182-802031464C3D}">
      <dgm:prSet/>
      <dgm:spPr/>
      <dgm:t>
        <a:bodyPr/>
        <a:lstStyle/>
        <a:p>
          <a:endParaRPr lang="en-US" sz="1600" noProof="0"/>
        </a:p>
      </dgm:t>
    </dgm:pt>
    <dgm:pt modelId="{BC32BDDA-604F-436E-B057-C35DCE3D003A}" type="pres">
      <dgm:prSet presAssocID="{EFDB715E-A28D-4D6B-B169-30F2255C3E00}" presName="Name0" presStyleCnt="0">
        <dgm:presLayoutVars>
          <dgm:dir/>
          <dgm:animLvl val="lvl"/>
          <dgm:resizeHandles val="exact"/>
        </dgm:presLayoutVars>
      </dgm:prSet>
      <dgm:spPr/>
    </dgm:pt>
    <dgm:pt modelId="{AE1B9390-C87A-4B88-8F5D-0E2B76209EBD}" type="pres">
      <dgm:prSet presAssocID="{4F1C0E3A-3E5F-49FB-95B0-EE9F87A3ABBD}" presName="linNode" presStyleCnt="0"/>
      <dgm:spPr/>
    </dgm:pt>
    <dgm:pt modelId="{95D03F80-23FA-40E0-AA08-1678323210E5}" type="pres">
      <dgm:prSet presAssocID="{4F1C0E3A-3E5F-49FB-95B0-EE9F87A3ABBD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1695AD9A-40E2-47A3-9132-336A800BF81E}" type="pres">
      <dgm:prSet presAssocID="{4F1C0E3A-3E5F-49FB-95B0-EE9F87A3ABBD}" presName="descendantText" presStyleLbl="alignAccFollowNode1" presStyleIdx="0" presStyleCnt="3">
        <dgm:presLayoutVars>
          <dgm:bulletEnabled val="1"/>
        </dgm:presLayoutVars>
      </dgm:prSet>
      <dgm:spPr/>
    </dgm:pt>
    <dgm:pt modelId="{08E1DE9F-1169-424D-8D4D-ECC3C7C2AC21}" type="pres">
      <dgm:prSet presAssocID="{5781590C-894C-4DB9-A425-5E086326EE04}" presName="sp" presStyleCnt="0"/>
      <dgm:spPr/>
    </dgm:pt>
    <dgm:pt modelId="{2BBC093A-ADF0-4E2D-A469-21A7A8FBD923}" type="pres">
      <dgm:prSet presAssocID="{2B5FF9F4-614D-4AAC-8016-5E0B394BC304}" presName="linNode" presStyleCnt="0"/>
      <dgm:spPr/>
    </dgm:pt>
    <dgm:pt modelId="{ACEC076A-8551-4A63-B34F-CEE4A9F8E85D}" type="pres">
      <dgm:prSet presAssocID="{2B5FF9F4-614D-4AAC-8016-5E0B394BC304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19719A0B-507D-4795-8FE3-CDCC9507A610}" type="pres">
      <dgm:prSet presAssocID="{2B5FF9F4-614D-4AAC-8016-5E0B394BC304}" presName="descendantText" presStyleLbl="alignAccFollowNode1" presStyleIdx="1" presStyleCnt="3">
        <dgm:presLayoutVars>
          <dgm:bulletEnabled val="1"/>
        </dgm:presLayoutVars>
      </dgm:prSet>
      <dgm:spPr/>
    </dgm:pt>
    <dgm:pt modelId="{A59FC123-4692-48AB-ADA2-67B70B63A1C1}" type="pres">
      <dgm:prSet presAssocID="{CFD1C933-4578-497D-8038-221FC1C8377F}" presName="sp" presStyleCnt="0"/>
      <dgm:spPr/>
    </dgm:pt>
    <dgm:pt modelId="{7235796B-D705-4D1F-B5C9-13722B6D0E2C}" type="pres">
      <dgm:prSet presAssocID="{CC31741D-06BE-4569-9737-DA373341CB90}" presName="linNode" presStyleCnt="0"/>
      <dgm:spPr/>
    </dgm:pt>
    <dgm:pt modelId="{452A196A-C723-4ED1-8184-EE5680761204}" type="pres">
      <dgm:prSet presAssocID="{CC31741D-06BE-4569-9737-DA373341CB90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7CD9774B-2221-4BCB-AC1D-91DDB6156060}" type="pres">
      <dgm:prSet presAssocID="{CC31741D-06BE-4569-9737-DA373341CB90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885D353E-E12C-4950-BF4A-2A8C69085631}" srcId="{EFDB715E-A28D-4D6B-B169-30F2255C3E00}" destId="{CC31741D-06BE-4569-9737-DA373341CB90}" srcOrd="2" destOrd="0" parTransId="{52AE201E-B116-4B4A-88C8-E1C0422222A2}" sibTransId="{98D918E7-F75E-4D8A-8E47-A3E0B623ECD9}"/>
    <dgm:cxn modelId="{9D8AC462-8AB8-4E3C-A6FC-06573083CAF2}" type="presOf" srcId="{2B5FF9F4-614D-4AAC-8016-5E0B394BC304}" destId="{ACEC076A-8551-4A63-B34F-CEE4A9F8E85D}" srcOrd="0" destOrd="0" presId="urn:microsoft.com/office/officeart/2005/8/layout/vList5"/>
    <dgm:cxn modelId="{5EAE8743-AA50-46F8-B182-802031464C3D}" srcId="{CC31741D-06BE-4569-9737-DA373341CB90}" destId="{79C026A2-EF10-493F-9C8C-2FF216F7BCC1}" srcOrd="0" destOrd="0" parTransId="{0BC5AC79-B55F-476D-8C92-E85166CA1AFE}" sibTransId="{C8E59FB2-13D6-4E04-92D9-556B607B25E9}"/>
    <dgm:cxn modelId="{25F62452-DE00-4CBD-B626-480063FB188F}" srcId="{EFDB715E-A28D-4D6B-B169-30F2255C3E00}" destId="{2B5FF9F4-614D-4AAC-8016-5E0B394BC304}" srcOrd="1" destOrd="0" parTransId="{10D84609-3185-4ED2-9806-D75EAAD1C2F0}" sibTransId="{CFD1C933-4578-497D-8038-221FC1C8377F}"/>
    <dgm:cxn modelId="{1C4D4672-58AB-42A2-BCE9-454F37E02598}" srcId="{EFDB715E-A28D-4D6B-B169-30F2255C3E00}" destId="{4F1C0E3A-3E5F-49FB-95B0-EE9F87A3ABBD}" srcOrd="0" destOrd="0" parTransId="{DBF31099-C42F-42A8-9A45-3EB44016A3FB}" sibTransId="{5781590C-894C-4DB9-A425-5E086326EE04}"/>
    <dgm:cxn modelId="{C096D572-D82E-4D97-A727-5CCFD1CF5D01}" srcId="{4F1C0E3A-3E5F-49FB-95B0-EE9F87A3ABBD}" destId="{BC74BA7A-719C-4829-A191-D9A756131CD7}" srcOrd="0" destOrd="0" parTransId="{96B9288F-3FD2-4B8F-96C4-FCC7FB234F1D}" sibTransId="{69FDD32C-D409-487E-99A0-AF7C89D27E91}"/>
    <dgm:cxn modelId="{23157C74-D3E4-455D-B740-7C8714C46958}" type="presOf" srcId="{4F1C0E3A-3E5F-49FB-95B0-EE9F87A3ABBD}" destId="{95D03F80-23FA-40E0-AA08-1678323210E5}" srcOrd="0" destOrd="0" presId="urn:microsoft.com/office/officeart/2005/8/layout/vList5"/>
    <dgm:cxn modelId="{C671C48B-D78D-4218-8CC8-1583A25303B5}" type="presOf" srcId="{BC74BA7A-719C-4829-A191-D9A756131CD7}" destId="{1695AD9A-40E2-47A3-9132-336A800BF81E}" srcOrd="0" destOrd="0" presId="urn:microsoft.com/office/officeart/2005/8/layout/vList5"/>
    <dgm:cxn modelId="{B578E68F-0002-4789-A868-A6E42EE88CD7}" type="presOf" srcId="{EFDB715E-A28D-4D6B-B169-30F2255C3E00}" destId="{BC32BDDA-604F-436E-B057-C35DCE3D003A}" srcOrd="0" destOrd="0" presId="urn:microsoft.com/office/officeart/2005/8/layout/vList5"/>
    <dgm:cxn modelId="{65C00AB2-32ED-4D23-BE10-77049F438E53}" srcId="{2B5FF9F4-614D-4AAC-8016-5E0B394BC304}" destId="{1F14C7AD-19AB-4866-9557-6B2AEA12DEBA}" srcOrd="0" destOrd="0" parTransId="{21CCF4EA-362E-4935-8EAC-3E6B6BED73F2}" sibTransId="{17A49921-66F1-4994-B205-4D55049A0FF0}"/>
    <dgm:cxn modelId="{572BB2CA-DFCF-4817-92CA-35B5F7665B1E}" type="presOf" srcId="{CC31741D-06BE-4569-9737-DA373341CB90}" destId="{452A196A-C723-4ED1-8184-EE5680761204}" srcOrd="0" destOrd="0" presId="urn:microsoft.com/office/officeart/2005/8/layout/vList5"/>
    <dgm:cxn modelId="{BFA5F6E0-A85D-426F-AB59-FFB5D605A248}" type="presOf" srcId="{79C026A2-EF10-493F-9C8C-2FF216F7BCC1}" destId="{7CD9774B-2221-4BCB-AC1D-91DDB6156060}" srcOrd="0" destOrd="0" presId="urn:microsoft.com/office/officeart/2005/8/layout/vList5"/>
    <dgm:cxn modelId="{DF412CF3-7E1E-42C0-8A2B-62ED175C601D}" type="presOf" srcId="{1F14C7AD-19AB-4866-9557-6B2AEA12DEBA}" destId="{19719A0B-507D-4795-8FE3-CDCC9507A610}" srcOrd="0" destOrd="0" presId="urn:microsoft.com/office/officeart/2005/8/layout/vList5"/>
    <dgm:cxn modelId="{4A6C96AE-E7DD-40F4-B31D-B022C053C0CC}" type="presParOf" srcId="{BC32BDDA-604F-436E-B057-C35DCE3D003A}" destId="{AE1B9390-C87A-4B88-8F5D-0E2B76209EBD}" srcOrd="0" destOrd="0" presId="urn:microsoft.com/office/officeart/2005/8/layout/vList5"/>
    <dgm:cxn modelId="{D2BCFECC-D9E8-45C0-9B93-E42DA2E4AAF3}" type="presParOf" srcId="{AE1B9390-C87A-4B88-8F5D-0E2B76209EBD}" destId="{95D03F80-23FA-40E0-AA08-1678323210E5}" srcOrd="0" destOrd="0" presId="urn:microsoft.com/office/officeart/2005/8/layout/vList5"/>
    <dgm:cxn modelId="{FACB61DF-4540-4499-9EAB-9E65C4939628}" type="presParOf" srcId="{AE1B9390-C87A-4B88-8F5D-0E2B76209EBD}" destId="{1695AD9A-40E2-47A3-9132-336A800BF81E}" srcOrd="1" destOrd="0" presId="urn:microsoft.com/office/officeart/2005/8/layout/vList5"/>
    <dgm:cxn modelId="{28C6E02E-DB41-474D-A192-02E1F4D7FF34}" type="presParOf" srcId="{BC32BDDA-604F-436E-B057-C35DCE3D003A}" destId="{08E1DE9F-1169-424D-8D4D-ECC3C7C2AC21}" srcOrd="1" destOrd="0" presId="urn:microsoft.com/office/officeart/2005/8/layout/vList5"/>
    <dgm:cxn modelId="{D37A25E7-04F2-471D-B815-4E367AA0CAEC}" type="presParOf" srcId="{BC32BDDA-604F-436E-B057-C35DCE3D003A}" destId="{2BBC093A-ADF0-4E2D-A469-21A7A8FBD923}" srcOrd="2" destOrd="0" presId="urn:microsoft.com/office/officeart/2005/8/layout/vList5"/>
    <dgm:cxn modelId="{611089D1-9805-49BD-8C1A-FF42207E1099}" type="presParOf" srcId="{2BBC093A-ADF0-4E2D-A469-21A7A8FBD923}" destId="{ACEC076A-8551-4A63-B34F-CEE4A9F8E85D}" srcOrd="0" destOrd="0" presId="urn:microsoft.com/office/officeart/2005/8/layout/vList5"/>
    <dgm:cxn modelId="{3B71282F-01C3-443B-B557-66AECCCFB49B}" type="presParOf" srcId="{2BBC093A-ADF0-4E2D-A469-21A7A8FBD923}" destId="{19719A0B-507D-4795-8FE3-CDCC9507A610}" srcOrd="1" destOrd="0" presId="urn:microsoft.com/office/officeart/2005/8/layout/vList5"/>
    <dgm:cxn modelId="{82A991C4-3BC2-434E-8860-6E542A2AA485}" type="presParOf" srcId="{BC32BDDA-604F-436E-B057-C35DCE3D003A}" destId="{A59FC123-4692-48AB-ADA2-67B70B63A1C1}" srcOrd="3" destOrd="0" presId="urn:microsoft.com/office/officeart/2005/8/layout/vList5"/>
    <dgm:cxn modelId="{80295A8E-863C-4F10-B597-EC714EF7149A}" type="presParOf" srcId="{BC32BDDA-604F-436E-B057-C35DCE3D003A}" destId="{7235796B-D705-4D1F-B5C9-13722B6D0E2C}" srcOrd="4" destOrd="0" presId="urn:microsoft.com/office/officeart/2005/8/layout/vList5"/>
    <dgm:cxn modelId="{D9E76CD9-8165-46AD-85E3-55C0CFC27727}" type="presParOf" srcId="{7235796B-D705-4D1F-B5C9-13722B6D0E2C}" destId="{452A196A-C723-4ED1-8184-EE5680761204}" srcOrd="0" destOrd="0" presId="urn:microsoft.com/office/officeart/2005/8/layout/vList5"/>
    <dgm:cxn modelId="{0360432B-5C26-4C45-8528-E2D61838E797}" type="presParOf" srcId="{7235796B-D705-4D1F-B5C9-13722B6D0E2C}" destId="{7CD9774B-2221-4BCB-AC1D-91DDB6156060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FDB715E-A28D-4D6B-B169-30F2255C3E00}" type="doc">
      <dgm:prSet loTypeId="urn:microsoft.com/office/officeart/2005/8/layout/vList5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s-ES"/>
        </a:p>
      </dgm:t>
    </dgm:pt>
    <dgm:pt modelId="{2B5FF9F4-614D-4AAC-8016-5E0B394BC304}">
      <dgm:prSet phldrT="[Texto]" custT="1"/>
      <dgm:spPr/>
      <dgm:t>
        <a:bodyPr/>
        <a:lstStyle/>
        <a:p>
          <a:r>
            <a:rPr lang="pl-PL" sz="1600" noProof="0" dirty="0"/>
            <a:t>Długość kroku                          (</a:t>
          </a:r>
          <a:r>
            <a:rPr lang="en-US" sz="1600" noProof="0" dirty="0"/>
            <a:t>Stride length</a:t>
          </a:r>
          <a:r>
            <a:rPr lang="pl-PL" sz="1600" noProof="0" dirty="0"/>
            <a:t>)</a:t>
          </a:r>
          <a:endParaRPr lang="en-US" sz="1600" noProof="0" dirty="0"/>
        </a:p>
      </dgm:t>
    </dgm:pt>
    <dgm:pt modelId="{10D84609-3185-4ED2-9806-D75EAAD1C2F0}" type="parTrans" cxnId="{25F62452-DE00-4CBD-B626-480063FB188F}">
      <dgm:prSet/>
      <dgm:spPr/>
      <dgm:t>
        <a:bodyPr/>
        <a:lstStyle/>
        <a:p>
          <a:endParaRPr lang="en-US" sz="1600" noProof="0"/>
        </a:p>
      </dgm:t>
    </dgm:pt>
    <dgm:pt modelId="{CFD1C933-4578-497D-8038-221FC1C8377F}" type="sibTrans" cxnId="{25F62452-DE00-4CBD-B626-480063FB188F}">
      <dgm:prSet/>
      <dgm:spPr/>
      <dgm:t>
        <a:bodyPr/>
        <a:lstStyle/>
        <a:p>
          <a:endParaRPr lang="en-US" sz="1600" noProof="0"/>
        </a:p>
      </dgm:t>
    </dgm:pt>
    <dgm:pt modelId="{1F14C7AD-19AB-4866-9557-6B2AEA12DEBA}">
      <dgm:prSet phldrT="[Texto]" custT="1"/>
      <dgm:spPr/>
      <dgm:t>
        <a:bodyPr/>
        <a:lstStyle/>
        <a:p>
          <a:r>
            <a:rPr lang="pl-PL" sz="1600" noProof="0" dirty="0"/>
            <a:t>Odległość między dwoma kolejnymi </a:t>
          </a:r>
          <a:r>
            <a:rPr lang="pl-PL" sz="1600" noProof="0" dirty="0" err="1"/>
            <a:t>ipsilateralnymi</a:t>
          </a:r>
          <a:r>
            <a:rPr lang="pl-PL" sz="1600" noProof="0" dirty="0"/>
            <a:t> uderzeniami stopy</a:t>
          </a:r>
          <a:endParaRPr lang="en-US" sz="1600" noProof="0" dirty="0"/>
        </a:p>
      </dgm:t>
    </dgm:pt>
    <dgm:pt modelId="{21CCF4EA-362E-4935-8EAC-3E6B6BED73F2}" type="parTrans" cxnId="{65C00AB2-32ED-4D23-BE10-77049F438E53}">
      <dgm:prSet/>
      <dgm:spPr/>
      <dgm:t>
        <a:bodyPr/>
        <a:lstStyle/>
        <a:p>
          <a:endParaRPr lang="en-US" sz="1600" noProof="0"/>
        </a:p>
      </dgm:t>
    </dgm:pt>
    <dgm:pt modelId="{17A49921-66F1-4994-B205-4D55049A0FF0}" type="sibTrans" cxnId="{65C00AB2-32ED-4D23-BE10-77049F438E53}">
      <dgm:prSet/>
      <dgm:spPr/>
      <dgm:t>
        <a:bodyPr/>
        <a:lstStyle/>
        <a:p>
          <a:endParaRPr lang="en-US" sz="1600" noProof="0"/>
        </a:p>
      </dgm:t>
    </dgm:pt>
    <dgm:pt modelId="{CC31741D-06BE-4569-9737-DA373341CB90}">
      <dgm:prSet phldrT="[Texto]" custT="1"/>
      <dgm:spPr/>
      <dgm:t>
        <a:bodyPr/>
        <a:lstStyle/>
        <a:p>
          <a:r>
            <a:rPr lang="pl-PL" sz="1600" noProof="0" dirty="0"/>
            <a:t>Szerokość stopnia</a:t>
          </a:r>
          <a:endParaRPr lang="en-US" sz="1600" noProof="0" dirty="0"/>
        </a:p>
      </dgm:t>
    </dgm:pt>
    <dgm:pt modelId="{52AE201E-B116-4B4A-88C8-E1C0422222A2}" type="parTrans" cxnId="{885D353E-E12C-4950-BF4A-2A8C69085631}">
      <dgm:prSet/>
      <dgm:spPr/>
      <dgm:t>
        <a:bodyPr/>
        <a:lstStyle/>
        <a:p>
          <a:endParaRPr lang="en-US" sz="1600" noProof="0"/>
        </a:p>
      </dgm:t>
    </dgm:pt>
    <dgm:pt modelId="{98D918E7-F75E-4D8A-8E47-A3E0B623ECD9}" type="sibTrans" cxnId="{885D353E-E12C-4950-BF4A-2A8C69085631}">
      <dgm:prSet/>
      <dgm:spPr/>
      <dgm:t>
        <a:bodyPr/>
        <a:lstStyle/>
        <a:p>
          <a:endParaRPr lang="en-US" sz="1600" noProof="0"/>
        </a:p>
      </dgm:t>
    </dgm:pt>
    <dgm:pt modelId="{79C026A2-EF10-493F-9C8C-2FF216F7BCC1}">
      <dgm:prSet phldrT="[Texto]" custT="1"/>
      <dgm:spPr/>
      <dgm:t>
        <a:bodyPr/>
        <a:lstStyle/>
        <a:p>
          <a:r>
            <a:rPr lang="pl-PL" sz="1600" noProof="0" dirty="0"/>
            <a:t>Odległość między dwiema stopami, prostopadła do płaszczyzny chodu</a:t>
          </a:r>
          <a:endParaRPr lang="en-US" sz="1600" noProof="0" dirty="0"/>
        </a:p>
      </dgm:t>
    </dgm:pt>
    <dgm:pt modelId="{0BC5AC79-B55F-476D-8C92-E85166CA1AFE}" type="parTrans" cxnId="{5EAE8743-AA50-46F8-B182-802031464C3D}">
      <dgm:prSet/>
      <dgm:spPr/>
      <dgm:t>
        <a:bodyPr/>
        <a:lstStyle/>
        <a:p>
          <a:endParaRPr lang="en-US" sz="1600" noProof="0"/>
        </a:p>
      </dgm:t>
    </dgm:pt>
    <dgm:pt modelId="{C8E59FB2-13D6-4E04-92D9-556B607B25E9}" type="sibTrans" cxnId="{5EAE8743-AA50-46F8-B182-802031464C3D}">
      <dgm:prSet/>
      <dgm:spPr/>
      <dgm:t>
        <a:bodyPr/>
        <a:lstStyle/>
        <a:p>
          <a:endParaRPr lang="en-US" sz="1600" noProof="0"/>
        </a:p>
      </dgm:t>
    </dgm:pt>
    <dgm:pt modelId="{BC32BDDA-604F-436E-B057-C35DCE3D003A}" type="pres">
      <dgm:prSet presAssocID="{EFDB715E-A28D-4D6B-B169-30F2255C3E00}" presName="Name0" presStyleCnt="0">
        <dgm:presLayoutVars>
          <dgm:dir/>
          <dgm:animLvl val="lvl"/>
          <dgm:resizeHandles val="exact"/>
        </dgm:presLayoutVars>
      </dgm:prSet>
      <dgm:spPr/>
    </dgm:pt>
    <dgm:pt modelId="{2BBC093A-ADF0-4E2D-A469-21A7A8FBD923}" type="pres">
      <dgm:prSet presAssocID="{2B5FF9F4-614D-4AAC-8016-5E0B394BC304}" presName="linNode" presStyleCnt="0"/>
      <dgm:spPr/>
    </dgm:pt>
    <dgm:pt modelId="{ACEC076A-8551-4A63-B34F-CEE4A9F8E85D}" type="pres">
      <dgm:prSet presAssocID="{2B5FF9F4-614D-4AAC-8016-5E0B394BC304}" presName="parentText" presStyleLbl="node1" presStyleIdx="0" presStyleCnt="2">
        <dgm:presLayoutVars>
          <dgm:chMax val="1"/>
          <dgm:bulletEnabled val="1"/>
        </dgm:presLayoutVars>
      </dgm:prSet>
      <dgm:spPr/>
    </dgm:pt>
    <dgm:pt modelId="{19719A0B-507D-4795-8FE3-CDCC9507A610}" type="pres">
      <dgm:prSet presAssocID="{2B5FF9F4-614D-4AAC-8016-5E0B394BC304}" presName="descendantText" presStyleLbl="alignAccFollowNode1" presStyleIdx="0" presStyleCnt="2">
        <dgm:presLayoutVars>
          <dgm:bulletEnabled val="1"/>
        </dgm:presLayoutVars>
      </dgm:prSet>
      <dgm:spPr/>
    </dgm:pt>
    <dgm:pt modelId="{A59FC123-4692-48AB-ADA2-67B70B63A1C1}" type="pres">
      <dgm:prSet presAssocID="{CFD1C933-4578-497D-8038-221FC1C8377F}" presName="sp" presStyleCnt="0"/>
      <dgm:spPr/>
    </dgm:pt>
    <dgm:pt modelId="{7235796B-D705-4D1F-B5C9-13722B6D0E2C}" type="pres">
      <dgm:prSet presAssocID="{CC31741D-06BE-4569-9737-DA373341CB90}" presName="linNode" presStyleCnt="0"/>
      <dgm:spPr/>
    </dgm:pt>
    <dgm:pt modelId="{452A196A-C723-4ED1-8184-EE5680761204}" type="pres">
      <dgm:prSet presAssocID="{CC31741D-06BE-4569-9737-DA373341CB90}" presName="parentText" presStyleLbl="node1" presStyleIdx="1" presStyleCnt="2">
        <dgm:presLayoutVars>
          <dgm:chMax val="1"/>
          <dgm:bulletEnabled val="1"/>
        </dgm:presLayoutVars>
      </dgm:prSet>
      <dgm:spPr/>
    </dgm:pt>
    <dgm:pt modelId="{7CD9774B-2221-4BCB-AC1D-91DDB6156060}" type="pres">
      <dgm:prSet presAssocID="{CC31741D-06BE-4569-9737-DA373341CB90}" presName="descendantText" presStyleLbl="alignAccFollowNode1" presStyleIdx="1" presStyleCnt="2">
        <dgm:presLayoutVars>
          <dgm:bulletEnabled val="1"/>
        </dgm:presLayoutVars>
      </dgm:prSet>
      <dgm:spPr/>
    </dgm:pt>
  </dgm:ptLst>
  <dgm:cxnLst>
    <dgm:cxn modelId="{885D353E-E12C-4950-BF4A-2A8C69085631}" srcId="{EFDB715E-A28D-4D6B-B169-30F2255C3E00}" destId="{CC31741D-06BE-4569-9737-DA373341CB90}" srcOrd="1" destOrd="0" parTransId="{52AE201E-B116-4B4A-88C8-E1C0422222A2}" sibTransId="{98D918E7-F75E-4D8A-8E47-A3E0B623ECD9}"/>
    <dgm:cxn modelId="{14C59461-63DC-455A-BF44-17CE982D9291}" type="presOf" srcId="{2B5FF9F4-614D-4AAC-8016-5E0B394BC304}" destId="{ACEC076A-8551-4A63-B34F-CEE4A9F8E85D}" srcOrd="0" destOrd="0" presId="urn:microsoft.com/office/officeart/2005/8/layout/vList5"/>
    <dgm:cxn modelId="{5EAE8743-AA50-46F8-B182-802031464C3D}" srcId="{CC31741D-06BE-4569-9737-DA373341CB90}" destId="{79C026A2-EF10-493F-9C8C-2FF216F7BCC1}" srcOrd="0" destOrd="0" parTransId="{0BC5AC79-B55F-476D-8C92-E85166CA1AFE}" sibTransId="{C8E59FB2-13D6-4E04-92D9-556B607B25E9}"/>
    <dgm:cxn modelId="{894C056B-ECC0-4F9E-B0FB-780F1E840E42}" type="presOf" srcId="{79C026A2-EF10-493F-9C8C-2FF216F7BCC1}" destId="{7CD9774B-2221-4BCB-AC1D-91DDB6156060}" srcOrd="0" destOrd="0" presId="urn:microsoft.com/office/officeart/2005/8/layout/vList5"/>
    <dgm:cxn modelId="{25F62452-DE00-4CBD-B626-480063FB188F}" srcId="{EFDB715E-A28D-4D6B-B169-30F2255C3E00}" destId="{2B5FF9F4-614D-4AAC-8016-5E0B394BC304}" srcOrd="0" destOrd="0" parTransId="{10D84609-3185-4ED2-9806-D75EAAD1C2F0}" sibTransId="{CFD1C933-4578-497D-8038-221FC1C8377F}"/>
    <dgm:cxn modelId="{65C00AB2-32ED-4D23-BE10-77049F438E53}" srcId="{2B5FF9F4-614D-4AAC-8016-5E0B394BC304}" destId="{1F14C7AD-19AB-4866-9557-6B2AEA12DEBA}" srcOrd="0" destOrd="0" parTransId="{21CCF4EA-362E-4935-8EAC-3E6B6BED73F2}" sibTransId="{17A49921-66F1-4994-B205-4D55049A0FF0}"/>
    <dgm:cxn modelId="{1742DDB8-70C9-4B9D-B815-94D88D5D73CF}" type="presOf" srcId="{1F14C7AD-19AB-4866-9557-6B2AEA12DEBA}" destId="{19719A0B-507D-4795-8FE3-CDCC9507A610}" srcOrd="0" destOrd="0" presId="urn:microsoft.com/office/officeart/2005/8/layout/vList5"/>
    <dgm:cxn modelId="{4185DCBC-215A-471F-92CE-9A4E248F5926}" type="presOf" srcId="{CC31741D-06BE-4569-9737-DA373341CB90}" destId="{452A196A-C723-4ED1-8184-EE5680761204}" srcOrd="0" destOrd="0" presId="urn:microsoft.com/office/officeart/2005/8/layout/vList5"/>
    <dgm:cxn modelId="{BC7127C8-94B6-432B-A732-8764F029563A}" type="presOf" srcId="{EFDB715E-A28D-4D6B-B169-30F2255C3E00}" destId="{BC32BDDA-604F-436E-B057-C35DCE3D003A}" srcOrd="0" destOrd="0" presId="urn:microsoft.com/office/officeart/2005/8/layout/vList5"/>
    <dgm:cxn modelId="{1052A1AB-0B37-4A2F-AB67-A6C9DC74D0E4}" type="presParOf" srcId="{BC32BDDA-604F-436E-B057-C35DCE3D003A}" destId="{2BBC093A-ADF0-4E2D-A469-21A7A8FBD923}" srcOrd="0" destOrd="0" presId="urn:microsoft.com/office/officeart/2005/8/layout/vList5"/>
    <dgm:cxn modelId="{8ADCD33C-99E9-4E8E-820F-B74BD5E3792B}" type="presParOf" srcId="{2BBC093A-ADF0-4E2D-A469-21A7A8FBD923}" destId="{ACEC076A-8551-4A63-B34F-CEE4A9F8E85D}" srcOrd="0" destOrd="0" presId="urn:microsoft.com/office/officeart/2005/8/layout/vList5"/>
    <dgm:cxn modelId="{624CCE39-135F-482B-9BA2-F87EB663BCBB}" type="presParOf" srcId="{2BBC093A-ADF0-4E2D-A469-21A7A8FBD923}" destId="{19719A0B-507D-4795-8FE3-CDCC9507A610}" srcOrd="1" destOrd="0" presId="urn:microsoft.com/office/officeart/2005/8/layout/vList5"/>
    <dgm:cxn modelId="{7952D465-C9FD-4C00-8F1F-182E2EC5A886}" type="presParOf" srcId="{BC32BDDA-604F-436E-B057-C35DCE3D003A}" destId="{A59FC123-4692-48AB-ADA2-67B70B63A1C1}" srcOrd="1" destOrd="0" presId="urn:microsoft.com/office/officeart/2005/8/layout/vList5"/>
    <dgm:cxn modelId="{9D9FEEF2-D298-43C4-929C-D57A5CACB7BF}" type="presParOf" srcId="{BC32BDDA-604F-436E-B057-C35DCE3D003A}" destId="{7235796B-D705-4D1F-B5C9-13722B6D0E2C}" srcOrd="2" destOrd="0" presId="urn:microsoft.com/office/officeart/2005/8/layout/vList5"/>
    <dgm:cxn modelId="{91393283-515C-42F4-B93B-A9E42FF63F71}" type="presParOf" srcId="{7235796B-D705-4D1F-B5C9-13722B6D0E2C}" destId="{452A196A-C723-4ED1-8184-EE5680761204}" srcOrd="0" destOrd="0" presId="urn:microsoft.com/office/officeart/2005/8/layout/vList5"/>
    <dgm:cxn modelId="{68103F4D-C1AD-4603-8BC6-EE1A368B6AD2}" type="presParOf" srcId="{7235796B-D705-4D1F-B5C9-13722B6D0E2C}" destId="{7CD9774B-2221-4BCB-AC1D-91DDB6156060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6EA041-72C7-42E5-BF4E-39D7562E6323}">
      <dsp:nvSpPr>
        <dsp:cNvPr id="0" name=""/>
        <dsp:cNvSpPr/>
      </dsp:nvSpPr>
      <dsp:spPr>
        <a:xfrm rot="5400000">
          <a:off x="-150445" y="150855"/>
          <a:ext cx="1002972" cy="702080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1</a:t>
          </a:r>
        </a:p>
      </dsp:txBody>
      <dsp:txXfrm rot="-5400000">
        <a:off x="1" y="351449"/>
        <a:ext cx="702080" cy="300892"/>
      </dsp:txXfrm>
    </dsp:sp>
    <dsp:sp modelId="{11041961-EEDE-4704-B66F-19C44A88EF03}">
      <dsp:nvSpPr>
        <dsp:cNvPr id="0" name=""/>
        <dsp:cNvSpPr/>
      </dsp:nvSpPr>
      <dsp:spPr>
        <a:xfrm rot="5400000">
          <a:off x="3997346" y="-3294856"/>
          <a:ext cx="651932" cy="724246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500" kern="1200" dirty="0"/>
            <a:t>w celu ustalenia, czy wzorzec chodu danej osoby różni się od "normalnego" wzorca</a:t>
          </a:r>
          <a:endParaRPr lang="es-ES" sz="1500" kern="1200" dirty="0"/>
        </a:p>
      </dsp:txBody>
      <dsp:txXfrm rot="-5400000">
        <a:off x="702081" y="32234"/>
        <a:ext cx="7210638" cy="588282"/>
      </dsp:txXfrm>
    </dsp:sp>
    <dsp:sp modelId="{7B8160FF-82EB-4014-80F2-A48E2807167A}">
      <dsp:nvSpPr>
        <dsp:cNvPr id="0" name=""/>
        <dsp:cNvSpPr/>
      </dsp:nvSpPr>
      <dsp:spPr>
        <a:xfrm rot="5400000">
          <a:off x="-150445" y="1002906"/>
          <a:ext cx="1002972" cy="702080"/>
        </a:xfrm>
        <a:prstGeom prst="chevron">
          <a:avLst/>
        </a:prstGeom>
        <a:solidFill>
          <a:schemeClr val="accent5">
            <a:hueOff val="0"/>
            <a:satOff val="15721"/>
            <a:lumOff val="-10654"/>
            <a:alphaOff val="0"/>
          </a:schemeClr>
        </a:solidFill>
        <a:ln w="25400" cap="flat" cmpd="sng" algn="ctr">
          <a:solidFill>
            <a:schemeClr val="accent5">
              <a:hueOff val="0"/>
              <a:satOff val="15721"/>
              <a:lumOff val="-1065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2</a:t>
          </a:r>
        </a:p>
      </dsp:txBody>
      <dsp:txXfrm rot="-5400000">
        <a:off x="1" y="1203500"/>
        <a:ext cx="702080" cy="300892"/>
      </dsp:txXfrm>
    </dsp:sp>
    <dsp:sp modelId="{103EF192-BE81-4357-BB37-15943FF36BC7}">
      <dsp:nvSpPr>
        <dsp:cNvPr id="0" name=""/>
        <dsp:cNvSpPr/>
      </dsp:nvSpPr>
      <dsp:spPr>
        <a:xfrm rot="5400000">
          <a:off x="3997346" y="-2442805"/>
          <a:ext cx="651932" cy="724246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15721"/>
              <a:lumOff val="-1065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500" kern="1200" dirty="0"/>
            <a:t>ilościowe określenie stopnia upośledzenia i zidentyfikowanie przyczyn nieprawidłowych wzorców chodu</a:t>
          </a:r>
          <a:endParaRPr lang="es-ES" sz="1500" kern="1200" dirty="0"/>
        </a:p>
      </dsp:txBody>
      <dsp:txXfrm rot="-5400000">
        <a:off x="702081" y="884285"/>
        <a:ext cx="7210638" cy="588282"/>
      </dsp:txXfrm>
    </dsp:sp>
    <dsp:sp modelId="{2F3ABB13-334D-41F0-BDC1-5881F5E53C36}">
      <dsp:nvSpPr>
        <dsp:cNvPr id="0" name=""/>
        <dsp:cNvSpPr/>
      </dsp:nvSpPr>
      <dsp:spPr>
        <a:xfrm rot="5400000">
          <a:off x="-150445" y="1854957"/>
          <a:ext cx="1002972" cy="702080"/>
        </a:xfrm>
        <a:prstGeom prst="chevron">
          <a:avLst/>
        </a:prstGeom>
        <a:solidFill>
          <a:schemeClr val="accent5">
            <a:hueOff val="0"/>
            <a:satOff val="31441"/>
            <a:lumOff val="-21307"/>
            <a:alphaOff val="0"/>
          </a:schemeClr>
        </a:solidFill>
        <a:ln w="25400" cap="flat" cmpd="sng" algn="ctr">
          <a:solidFill>
            <a:schemeClr val="accent5">
              <a:hueOff val="0"/>
              <a:satOff val="31441"/>
              <a:lumOff val="-2130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3</a:t>
          </a:r>
        </a:p>
      </dsp:txBody>
      <dsp:txXfrm rot="-5400000">
        <a:off x="1" y="2055551"/>
        <a:ext cx="702080" cy="300892"/>
      </dsp:txXfrm>
    </dsp:sp>
    <dsp:sp modelId="{959482EB-73AD-419A-9E39-F7A6FE73CF08}">
      <dsp:nvSpPr>
        <dsp:cNvPr id="0" name=""/>
        <dsp:cNvSpPr/>
      </dsp:nvSpPr>
      <dsp:spPr>
        <a:xfrm rot="5400000">
          <a:off x="3997346" y="-1590754"/>
          <a:ext cx="651932" cy="724246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31441"/>
              <a:lumOff val="-2130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500" kern="1200" dirty="0"/>
            <a:t>ponowna ocena i zaproponowanie skutecznego planu interwencji, aby pomóc pacjentom poprawić ich zdolność chodzenia lub ocenić skuteczność leczenia</a:t>
          </a:r>
          <a:endParaRPr lang="es-ES" sz="1500" kern="1200" dirty="0"/>
        </a:p>
      </dsp:txBody>
      <dsp:txXfrm rot="-5400000">
        <a:off x="702081" y="1736336"/>
        <a:ext cx="7210638" cy="588282"/>
      </dsp:txXfrm>
    </dsp:sp>
    <dsp:sp modelId="{43194AAF-1CED-43D9-B0C4-01F91E5B4FE1}">
      <dsp:nvSpPr>
        <dsp:cNvPr id="0" name=""/>
        <dsp:cNvSpPr/>
      </dsp:nvSpPr>
      <dsp:spPr>
        <a:xfrm rot="5400000">
          <a:off x="-150445" y="2707008"/>
          <a:ext cx="1002972" cy="702080"/>
        </a:xfrm>
        <a:prstGeom prst="chevron">
          <a:avLst/>
        </a:prstGeom>
        <a:solidFill>
          <a:schemeClr val="accent5">
            <a:hueOff val="0"/>
            <a:satOff val="47162"/>
            <a:lumOff val="-31961"/>
            <a:alphaOff val="0"/>
          </a:schemeClr>
        </a:solidFill>
        <a:ln w="25400" cap="flat" cmpd="sng" algn="ctr">
          <a:solidFill>
            <a:schemeClr val="accent5">
              <a:hueOff val="0"/>
              <a:satOff val="47162"/>
              <a:lumOff val="-3196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4</a:t>
          </a:r>
        </a:p>
      </dsp:txBody>
      <dsp:txXfrm rot="-5400000">
        <a:off x="1" y="2907602"/>
        <a:ext cx="702080" cy="300892"/>
      </dsp:txXfrm>
    </dsp:sp>
    <dsp:sp modelId="{C1A57131-F3CE-49D1-AFAA-8AFF2CABEA1E}">
      <dsp:nvSpPr>
        <dsp:cNvPr id="0" name=""/>
        <dsp:cNvSpPr/>
      </dsp:nvSpPr>
      <dsp:spPr>
        <a:xfrm rot="5400000">
          <a:off x="3997346" y="-738703"/>
          <a:ext cx="651932" cy="724246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47162"/>
              <a:lumOff val="-3196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500" kern="1200" dirty="0"/>
            <a:t>przekazanie pacjentowi informacji o jego stanie mobilności i prognozie powrotu do zdrowia</a:t>
          </a:r>
          <a:endParaRPr lang="es-ES" sz="1500" kern="1200" dirty="0"/>
        </a:p>
      </dsp:txBody>
      <dsp:txXfrm rot="-5400000">
        <a:off x="702081" y="2588387"/>
        <a:ext cx="7210638" cy="58828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D21098-913A-44C8-84CE-EDA00AADB443}">
      <dsp:nvSpPr>
        <dsp:cNvPr id="0" name=""/>
        <dsp:cNvSpPr/>
      </dsp:nvSpPr>
      <dsp:spPr>
        <a:xfrm>
          <a:off x="1511" y="1460749"/>
          <a:ext cx="2045382" cy="1687012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171450" lvl="1" indent="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S" sz="1700" kern="1200" dirty="0"/>
        </a:p>
        <a:p>
          <a:pPr marL="171450" lvl="1" indent="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S" sz="1700" kern="1200" dirty="0"/>
        </a:p>
        <a:p>
          <a:pPr marL="0" lvl="1" indent="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2000" kern="1200" dirty="0"/>
            <a:t>OBSERWACJA (OGA)</a:t>
          </a:r>
          <a:endParaRPr lang="es-ES" sz="1700" kern="1200" dirty="0"/>
        </a:p>
        <a:p>
          <a:pPr marL="0" lvl="1" indent="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pl-PL" sz="2000" kern="1200" dirty="0"/>
        </a:p>
      </dsp:txBody>
      <dsp:txXfrm>
        <a:off x="40334" y="1499572"/>
        <a:ext cx="1967736" cy="1247863"/>
      </dsp:txXfrm>
    </dsp:sp>
    <dsp:sp modelId="{799097C0-9AD5-4A15-B26A-AB373840C2FE}">
      <dsp:nvSpPr>
        <dsp:cNvPr id="0" name=""/>
        <dsp:cNvSpPr/>
      </dsp:nvSpPr>
      <dsp:spPr>
        <a:xfrm>
          <a:off x="1118725" y="1425302"/>
          <a:ext cx="2836773" cy="2836773"/>
        </a:xfrm>
        <a:prstGeom prst="leftCircularArrow">
          <a:avLst>
            <a:gd name="adj1" fmla="val 2296"/>
            <a:gd name="adj2" fmla="val 276999"/>
            <a:gd name="adj3" fmla="val 2052510"/>
            <a:gd name="adj4" fmla="val 9024489"/>
            <a:gd name="adj5" fmla="val 267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231C5E-6988-4913-B555-34ABE701F47F}">
      <dsp:nvSpPr>
        <dsp:cNvPr id="0" name=""/>
        <dsp:cNvSpPr/>
      </dsp:nvSpPr>
      <dsp:spPr>
        <a:xfrm>
          <a:off x="456040" y="2786259"/>
          <a:ext cx="1818117" cy="72300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915" tIns="54610" rIns="81915" bIns="5461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300" kern="1200" dirty="0"/>
            <a:t>1</a:t>
          </a:r>
        </a:p>
      </dsp:txBody>
      <dsp:txXfrm>
        <a:off x="477216" y="2807435"/>
        <a:ext cx="1775765" cy="680653"/>
      </dsp:txXfrm>
    </dsp:sp>
    <dsp:sp modelId="{E8D25642-677C-4B93-8930-8B874DC13C16}">
      <dsp:nvSpPr>
        <dsp:cNvPr id="0" name=""/>
        <dsp:cNvSpPr/>
      </dsp:nvSpPr>
      <dsp:spPr>
        <a:xfrm>
          <a:off x="2584363" y="1460749"/>
          <a:ext cx="3135857" cy="1687012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2000" kern="1200" dirty="0"/>
            <a:t>SKALE I KWESTIONARIUSZE</a:t>
          </a:r>
          <a:endParaRPr lang="es-ES" sz="1700" kern="1200" dirty="0"/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pl-PL" sz="2000" kern="1200" dirty="0"/>
        </a:p>
      </dsp:txBody>
      <dsp:txXfrm>
        <a:off x="2623186" y="1861075"/>
        <a:ext cx="3058211" cy="1247863"/>
      </dsp:txXfrm>
    </dsp:sp>
    <dsp:sp modelId="{41C33BB9-6831-4DFA-A66A-8226F947862C}">
      <dsp:nvSpPr>
        <dsp:cNvPr id="0" name=""/>
        <dsp:cNvSpPr/>
      </dsp:nvSpPr>
      <dsp:spPr>
        <a:xfrm>
          <a:off x="4246815" y="346435"/>
          <a:ext cx="2836773" cy="2836773"/>
        </a:xfrm>
        <a:prstGeom prst="circularArrow">
          <a:avLst>
            <a:gd name="adj1" fmla="val 2296"/>
            <a:gd name="adj2" fmla="val 276999"/>
            <a:gd name="adj3" fmla="val 19547490"/>
            <a:gd name="adj4" fmla="val 12575511"/>
            <a:gd name="adj5" fmla="val 267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4915BC-B013-4518-95C4-F758B4D9E319}">
      <dsp:nvSpPr>
        <dsp:cNvPr id="0" name=""/>
        <dsp:cNvSpPr/>
      </dsp:nvSpPr>
      <dsp:spPr>
        <a:xfrm>
          <a:off x="3584130" y="1099247"/>
          <a:ext cx="1818117" cy="72300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915" tIns="54610" rIns="81915" bIns="5461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300" kern="1200" dirty="0"/>
            <a:t>2</a:t>
          </a:r>
        </a:p>
      </dsp:txBody>
      <dsp:txXfrm>
        <a:off x="3605306" y="1120423"/>
        <a:ext cx="1775765" cy="680653"/>
      </dsp:txXfrm>
    </dsp:sp>
    <dsp:sp modelId="{B1E22376-0776-4361-98F3-D8F45B4C2534}">
      <dsp:nvSpPr>
        <dsp:cNvPr id="0" name=""/>
        <dsp:cNvSpPr/>
      </dsp:nvSpPr>
      <dsp:spPr>
        <a:xfrm>
          <a:off x="6030425" y="1460749"/>
          <a:ext cx="2045382" cy="1687012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S" sz="1800" kern="1200" dirty="0"/>
        </a:p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800" kern="1200" dirty="0"/>
            <a:t>OBIEKTYWNE INSTRUMENTY</a:t>
          </a:r>
          <a:endParaRPr lang="es-ES" sz="1800" kern="1200" dirty="0"/>
        </a:p>
      </dsp:txBody>
      <dsp:txXfrm>
        <a:off x="6069248" y="1499572"/>
        <a:ext cx="1967736" cy="1247863"/>
      </dsp:txXfrm>
    </dsp:sp>
    <dsp:sp modelId="{100AD372-B25B-48CB-80AC-31611565A251}">
      <dsp:nvSpPr>
        <dsp:cNvPr id="0" name=""/>
        <dsp:cNvSpPr/>
      </dsp:nvSpPr>
      <dsp:spPr>
        <a:xfrm>
          <a:off x="6484955" y="2786259"/>
          <a:ext cx="1818117" cy="72300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915" tIns="54610" rIns="81915" bIns="5461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300" kern="1200" dirty="0"/>
            <a:t>3</a:t>
          </a:r>
        </a:p>
      </dsp:txBody>
      <dsp:txXfrm>
        <a:off x="6506131" y="2807435"/>
        <a:ext cx="1775765" cy="68065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21C808-80AB-4353-9E08-3648CDB6BD5E}">
      <dsp:nvSpPr>
        <dsp:cNvPr id="0" name=""/>
        <dsp:cNvSpPr/>
      </dsp:nvSpPr>
      <dsp:spPr>
        <a:xfrm rot="5400000">
          <a:off x="-190644" y="191471"/>
          <a:ext cx="1270965" cy="889675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noProof="0"/>
        </a:p>
      </dsp:txBody>
      <dsp:txXfrm rot="-5400000">
        <a:off x="2" y="445664"/>
        <a:ext cx="889675" cy="381290"/>
      </dsp:txXfrm>
    </dsp:sp>
    <dsp:sp modelId="{FA55D56B-5088-4E1B-884B-5A99221CC155}">
      <dsp:nvSpPr>
        <dsp:cNvPr id="0" name=""/>
        <dsp:cNvSpPr/>
      </dsp:nvSpPr>
      <dsp:spPr>
        <a:xfrm rot="5400000">
          <a:off x="3668178" y="-2777675"/>
          <a:ext cx="826127" cy="638313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2000" kern="1200" noProof="0" dirty="0"/>
            <a:t>Uzyskuje się końcowy wynik oceny funkcjonowania pacjenta</a:t>
          </a:r>
          <a:endParaRPr lang="en-US" sz="2000" kern="1200" noProof="0" dirty="0"/>
        </a:p>
      </dsp:txBody>
      <dsp:txXfrm rot="-5400000">
        <a:off x="889676" y="41155"/>
        <a:ext cx="6342804" cy="745471"/>
      </dsp:txXfrm>
    </dsp:sp>
    <dsp:sp modelId="{3DBB9365-BAF3-4333-843E-B3FBEA3A91BC}">
      <dsp:nvSpPr>
        <dsp:cNvPr id="0" name=""/>
        <dsp:cNvSpPr/>
      </dsp:nvSpPr>
      <dsp:spPr>
        <a:xfrm rot="5400000">
          <a:off x="-190644" y="1263126"/>
          <a:ext cx="1270965" cy="889675"/>
        </a:xfrm>
        <a:prstGeom prst="chevron">
          <a:avLst/>
        </a:prstGeom>
        <a:solidFill>
          <a:schemeClr val="accent5">
            <a:hueOff val="0"/>
            <a:satOff val="23581"/>
            <a:lumOff val="-15981"/>
            <a:alphaOff val="0"/>
          </a:schemeClr>
        </a:solidFill>
        <a:ln w="25400" cap="flat" cmpd="sng" algn="ctr">
          <a:solidFill>
            <a:schemeClr val="accent5">
              <a:hueOff val="0"/>
              <a:satOff val="23581"/>
              <a:lumOff val="-1598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noProof="0"/>
        </a:p>
      </dsp:txBody>
      <dsp:txXfrm rot="-5400000">
        <a:off x="2" y="1517319"/>
        <a:ext cx="889675" cy="381290"/>
      </dsp:txXfrm>
    </dsp:sp>
    <dsp:sp modelId="{B361B64B-136B-413E-8F78-AC4D65809E0D}">
      <dsp:nvSpPr>
        <dsp:cNvPr id="0" name=""/>
        <dsp:cNvSpPr/>
      </dsp:nvSpPr>
      <dsp:spPr>
        <a:xfrm rot="5400000">
          <a:off x="3668178" y="-1706021"/>
          <a:ext cx="826127" cy="638313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23581"/>
              <a:lumOff val="-1598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2000" b="0" i="0" kern="1200" dirty="0"/>
            <a:t>Ułatwia zgłaszanie cech chodu</a:t>
          </a:r>
          <a:endParaRPr lang="en-US" sz="2000" kern="1200" noProof="0" dirty="0"/>
        </a:p>
      </dsp:txBody>
      <dsp:txXfrm rot="-5400000">
        <a:off x="889676" y="1112809"/>
        <a:ext cx="6342804" cy="745471"/>
      </dsp:txXfrm>
    </dsp:sp>
    <dsp:sp modelId="{A64FBA02-3CA6-4EFD-A1BA-29AA4FC1B333}">
      <dsp:nvSpPr>
        <dsp:cNvPr id="0" name=""/>
        <dsp:cNvSpPr/>
      </dsp:nvSpPr>
      <dsp:spPr>
        <a:xfrm rot="5400000">
          <a:off x="-190644" y="2334780"/>
          <a:ext cx="1270965" cy="889675"/>
        </a:xfrm>
        <a:prstGeom prst="chevron">
          <a:avLst/>
        </a:prstGeom>
        <a:solidFill>
          <a:schemeClr val="accent5">
            <a:hueOff val="0"/>
            <a:satOff val="47162"/>
            <a:lumOff val="-31961"/>
            <a:alphaOff val="0"/>
          </a:schemeClr>
        </a:solidFill>
        <a:ln w="25400" cap="flat" cmpd="sng" algn="ctr">
          <a:solidFill>
            <a:schemeClr val="accent5">
              <a:hueOff val="0"/>
              <a:satOff val="47162"/>
              <a:lumOff val="-3196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noProof="0"/>
        </a:p>
      </dsp:txBody>
      <dsp:txXfrm rot="-5400000">
        <a:off x="2" y="2588973"/>
        <a:ext cx="889675" cy="381290"/>
      </dsp:txXfrm>
    </dsp:sp>
    <dsp:sp modelId="{2127B157-1D21-4F6A-A450-D0DE460EB943}">
      <dsp:nvSpPr>
        <dsp:cNvPr id="0" name=""/>
        <dsp:cNvSpPr/>
      </dsp:nvSpPr>
      <dsp:spPr>
        <a:xfrm rot="5400000">
          <a:off x="3668178" y="-634366"/>
          <a:ext cx="826127" cy="638313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47162"/>
              <a:lumOff val="-3196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2000" kern="1200" dirty="0"/>
            <a:t>Pozwala to na zaklasyfikowanie ocenianych osób do podgrup pacjentów </a:t>
          </a:r>
          <a:endParaRPr lang="en-US" sz="2000" kern="1200" noProof="0" dirty="0"/>
        </a:p>
      </dsp:txBody>
      <dsp:txXfrm rot="-5400000">
        <a:off x="889676" y="2184464"/>
        <a:ext cx="6342804" cy="74547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1BC483-F94B-4AD3-9D01-0A06510A1254}">
      <dsp:nvSpPr>
        <dsp:cNvPr id="0" name=""/>
        <dsp:cNvSpPr/>
      </dsp:nvSpPr>
      <dsp:spPr>
        <a:xfrm>
          <a:off x="1406" y="0"/>
          <a:ext cx="2187559" cy="42080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300" kern="1200" noProof="0" dirty="0"/>
            <a:t>Przetwarzanie obrazów</a:t>
          </a:r>
          <a:endParaRPr lang="en-US" sz="2300" kern="1200" noProof="0" dirty="0"/>
        </a:p>
      </dsp:txBody>
      <dsp:txXfrm>
        <a:off x="1406" y="1683206"/>
        <a:ext cx="2187559" cy="1683206"/>
      </dsp:txXfrm>
    </dsp:sp>
    <dsp:sp modelId="{514E7724-A0E6-4C80-9E7E-4EB0780A93BE}">
      <dsp:nvSpPr>
        <dsp:cNvPr id="0" name=""/>
        <dsp:cNvSpPr/>
      </dsp:nvSpPr>
      <dsp:spPr>
        <a:xfrm>
          <a:off x="394551" y="252480"/>
          <a:ext cx="1401269" cy="1401269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5D31B0-B233-47A5-A3C2-143F1C0C36E2}">
      <dsp:nvSpPr>
        <dsp:cNvPr id="0" name=""/>
        <dsp:cNvSpPr/>
      </dsp:nvSpPr>
      <dsp:spPr>
        <a:xfrm>
          <a:off x="2254592" y="0"/>
          <a:ext cx="2187559" cy="42080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300" kern="1200" noProof="0" dirty="0"/>
            <a:t>Czujnik podłogowy</a:t>
          </a:r>
          <a:endParaRPr lang="en-US" sz="2300" kern="1200" noProof="0" dirty="0"/>
        </a:p>
      </dsp:txBody>
      <dsp:txXfrm>
        <a:off x="2254592" y="1683206"/>
        <a:ext cx="2187559" cy="1683206"/>
      </dsp:txXfrm>
    </dsp:sp>
    <dsp:sp modelId="{2B6F6C45-2D98-47BB-A62B-A768E329FDE2}">
      <dsp:nvSpPr>
        <dsp:cNvPr id="0" name=""/>
        <dsp:cNvSpPr/>
      </dsp:nvSpPr>
      <dsp:spPr>
        <a:xfrm>
          <a:off x="2647737" y="252480"/>
          <a:ext cx="1401269" cy="1401269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B35E4B-7012-43BB-B5FB-E7121CD5AEB2}">
      <dsp:nvSpPr>
        <dsp:cNvPr id="0" name=""/>
        <dsp:cNvSpPr/>
      </dsp:nvSpPr>
      <dsp:spPr>
        <a:xfrm>
          <a:off x="4507778" y="0"/>
          <a:ext cx="2187559" cy="42080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300" kern="1200" noProof="0" dirty="0"/>
            <a:t>Czujnik umieszczony na ciele</a:t>
          </a:r>
          <a:endParaRPr lang="en-US" sz="2300" kern="1200" noProof="0" dirty="0"/>
        </a:p>
      </dsp:txBody>
      <dsp:txXfrm>
        <a:off x="4507778" y="1683206"/>
        <a:ext cx="2187559" cy="1683206"/>
      </dsp:txXfrm>
    </dsp:sp>
    <dsp:sp modelId="{809BE69F-9CD1-4AEE-8C14-436F16E14E9F}">
      <dsp:nvSpPr>
        <dsp:cNvPr id="0" name=""/>
        <dsp:cNvSpPr/>
      </dsp:nvSpPr>
      <dsp:spPr>
        <a:xfrm>
          <a:off x="4900923" y="252480"/>
          <a:ext cx="1401269" cy="1401269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5A5237-AE04-40D3-82E3-AC50882991DF}">
      <dsp:nvSpPr>
        <dsp:cNvPr id="0" name=""/>
        <dsp:cNvSpPr/>
      </dsp:nvSpPr>
      <dsp:spPr>
        <a:xfrm>
          <a:off x="267869" y="3366412"/>
          <a:ext cx="6161004" cy="631202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D73D1A-4A74-4906-89FF-F63760E5D670}">
      <dsp:nvSpPr>
        <dsp:cNvPr id="0" name=""/>
        <dsp:cNvSpPr/>
      </dsp:nvSpPr>
      <dsp:spPr>
        <a:xfrm>
          <a:off x="2134664" y="2649"/>
          <a:ext cx="2139383" cy="92140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0" i="0" kern="1200" dirty="0"/>
            <a:t>Kinematyka</a:t>
          </a:r>
          <a:endParaRPr lang="en-US" sz="1800" kern="1200" noProof="0" dirty="0"/>
        </a:p>
      </dsp:txBody>
      <dsp:txXfrm>
        <a:off x="2179643" y="47628"/>
        <a:ext cx="2049425" cy="831450"/>
      </dsp:txXfrm>
    </dsp:sp>
    <dsp:sp modelId="{596E8D59-1496-454D-A595-EF1118C6CE9C}">
      <dsp:nvSpPr>
        <dsp:cNvPr id="0" name=""/>
        <dsp:cNvSpPr/>
      </dsp:nvSpPr>
      <dsp:spPr>
        <a:xfrm>
          <a:off x="1564815" y="588937"/>
          <a:ext cx="3684369" cy="3684369"/>
        </a:xfrm>
        <a:custGeom>
          <a:avLst/>
          <a:gdLst/>
          <a:ahLst/>
          <a:cxnLst/>
          <a:rect l="0" t="0" r="0" b="0"/>
          <a:pathLst>
            <a:path>
              <a:moveTo>
                <a:pt x="2836347" y="291286"/>
              </a:moveTo>
              <a:arcTo wR="1842184" hR="1842184" stAng="18159650" swAng="834370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83177D-B6CF-4BCB-A8E5-E6A07D55DCC7}">
      <dsp:nvSpPr>
        <dsp:cNvPr id="0" name=""/>
        <dsp:cNvSpPr/>
      </dsp:nvSpPr>
      <dsp:spPr>
        <a:xfrm>
          <a:off x="3983349" y="1275562"/>
          <a:ext cx="2139383" cy="92140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0" i="0" kern="1200" dirty="0"/>
            <a:t>Kinetyczna</a:t>
          </a:r>
          <a:endParaRPr lang="en-US" sz="1800" kern="1200" noProof="0" dirty="0"/>
        </a:p>
      </dsp:txBody>
      <dsp:txXfrm>
        <a:off x="4028328" y="1320541"/>
        <a:ext cx="2049425" cy="831450"/>
      </dsp:txXfrm>
    </dsp:sp>
    <dsp:sp modelId="{469C7C25-E093-4CA6-90F6-85CD2525F02B}">
      <dsp:nvSpPr>
        <dsp:cNvPr id="0" name=""/>
        <dsp:cNvSpPr/>
      </dsp:nvSpPr>
      <dsp:spPr>
        <a:xfrm>
          <a:off x="1494665" y="752205"/>
          <a:ext cx="3684369" cy="3684369"/>
        </a:xfrm>
        <a:custGeom>
          <a:avLst/>
          <a:gdLst/>
          <a:ahLst/>
          <a:cxnLst/>
          <a:rect l="0" t="0" r="0" b="0"/>
          <a:pathLst>
            <a:path>
              <a:moveTo>
                <a:pt x="3676362" y="1670611"/>
              </a:moveTo>
              <a:arcTo wR="1842184" hR="1842184" stAng="21279358" swAng="1316461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0A97F3-E6C1-4758-8FE9-02163920D3E6}">
      <dsp:nvSpPr>
        <dsp:cNvPr id="0" name=""/>
        <dsp:cNvSpPr/>
      </dsp:nvSpPr>
      <dsp:spPr>
        <a:xfrm>
          <a:off x="3600401" y="3335189"/>
          <a:ext cx="2139383" cy="92140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noProof="0" dirty="0"/>
            <a:t>Nacisk na podłoże</a:t>
          </a:r>
          <a:endParaRPr lang="en-US" sz="1800" kern="1200" noProof="0" dirty="0"/>
        </a:p>
      </dsp:txBody>
      <dsp:txXfrm>
        <a:off x="3645380" y="3380168"/>
        <a:ext cx="2049425" cy="831450"/>
      </dsp:txXfrm>
    </dsp:sp>
    <dsp:sp modelId="{21DB9E18-E525-468A-BD58-5DBC6B4D4D8C}">
      <dsp:nvSpPr>
        <dsp:cNvPr id="0" name=""/>
        <dsp:cNvSpPr/>
      </dsp:nvSpPr>
      <dsp:spPr>
        <a:xfrm>
          <a:off x="1362171" y="731935"/>
          <a:ext cx="3684369" cy="3684369"/>
        </a:xfrm>
        <a:custGeom>
          <a:avLst/>
          <a:gdLst/>
          <a:ahLst/>
          <a:cxnLst/>
          <a:rect l="0" t="0" r="0" b="0"/>
          <a:pathLst>
            <a:path>
              <a:moveTo>
                <a:pt x="2309644" y="3624073"/>
              </a:moveTo>
              <a:arcTo wR="1842184" hR="1842184" stAng="4518018" swAng="1763964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1A1302-6D66-4FB9-A589-8565C0E0B943}">
      <dsp:nvSpPr>
        <dsp:cNvPr id="0" name=""/>
        <dsp:cNvSpPr/>
      </dsp:nvSpPr>
      <dsp:spPr>
        <a:xfrm>
          <a:off x="596914" y="3335189"/>
          <a:ext cx="2283406" cy="92140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0" i="0" kern="1200" dirty="0"/>
            <a:t>Elektromiograficzne</a:t>
          </a:r>
          <a:endParaRPr lang="en-US" sz="1800" kern="1200" noProof="0" dirty="0"/>
        </a:p>
      </dsp:txBody>
      <dsp:txXfrm>
        <a:off x="641893" y="3380168"/>
        <a:ext cx="2193448" cy="831450"/>
      </dsp:txXfrm>
    </dsp:sp>
    <dsp:sp modelId="{FEFC98DD-A18B-433F-ABC3-FB4E2DFC15F3}">
      <dsp:nvSpPr>
        <dsp:cNvPr id="0" name=""/>
        <dsp:cNvSpPr/>
      </dsp:nvSpPr>
      <dsp:spPr>
        <a:xfrm>
          <a:off x="1229689" y="752234"/>
          <a:ext cx="3684369" cy="3684369"/>
        </a:xfrm>
        <a:custGeom>
          <a:avLst/>
          <a:gdLst/>
          <a:ahLst/>
          <a:cxnLst/>
          <a:rect l="0" t="0" r="0" b="0"/>
          <a:pathLst>
            <a:path>
              <a:moveTo>
                <a:pt x="76741" y="2368353"/>
              </a:moveTo>
              <a:arcTo wR="1842184" hR="1842184" stAng="9804238" swAng="1316452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668A50-4A00-47A5-86C6-452B525AF01A}">
      <dsp:nvSpPr>
        <dsp:cNvPr id="0" name=""/>
        <dsp:cNvSpPr/>
      </dsp:nvSpPr>
      <dsp:spPr>
        <a:xfrm>
          <a:off x="285996" y="1275567"/>
          <a:ext cx="2139383" cy="92140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noProof="0" dirty="0"/>
            <a:t>Wydatek energetyczny </a:t>
          </a:r>
          <a:endParaRPr lang="en-US" sz="1800" kern="1200" noProof="0" dirty="0"/>
        </a:p>
      </dsp:txBody>
      <dsp:txXfrm>
        <a:off x="330975" y="1320546"/>
        <a:ext cx="2049425" cy="831450"/>
      </dsp:txXfrm>
    </dsp:sp>
    <dsp:sp modelId="{D39D5408-48D8-4E89-A5EB-DFAA71C34CE1}">
      <dsp:nvSpPr>
        <dsp:cNvPr id="0" name=""/>
        <dsp:cNvSpPr/>
      </dsp:nvSpPr>
      <dsp:spPr>
        <a:xfrm>
          <a:off x="1159566" y="588915"/>
          <a:ext cx="3684369" cy="3684369"/>
        </a:xfrm>
        <a:custGeom>
          <a:avLst/>
          <a:gdLst/>
          <a:ahLst/>
          <a:cxnLst/>
          <a:rect l="0" t="0" r="0" b="0"/>
          <a:pathLst>
            <a:path>
              <a:moveTo>
                <a:pt x="504404" y="575698"/>
              </a:moveTo>
              <a:arcTo wR="1842184" hR="1842184" stAng="13405913" swAng="834357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95AD9A-40E2-47A3-9132-336A800BF81E}">
      <dsp:nvSpPr>
        <dsp:cNvPr id="0" name=""/>
        <dsp:cNvSpPr/>
      </dsp:nvSpPr>
      <dsp:spPr>
        <a:xfrm rot="5400000">
          <a:off x="5165977" y="-2220221"/>
          <a:ext cx="538372" cy="511544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600" kern="1200" noProof="0" dirty="0"/>
            <a:t>Szybkość zmiany położenia obiektu w odniesieniu do ramki odniesienia i czasu</a:t>
          </a:r>
          <a:endParaRPr lang="en-US" sz="1600" kern="1200" noProof="0" dirty="0"/>
        </a:p>
      </dsp:txBody>
      <dsp:txXfrm rot="-5400000">
        <a:off x="2877440" y="94597"/>
        <a:ext cx="5089167" cy="485810"/>
      </dsp:txXfrm>
    </dsp:sp>
    <dsp:sp modelId="{95D03F80-23FA-40E0-AA08-1678323210E5}">
      <dsp:nvSpPr>
        <dsp:cNvPr id="0" name=""/>
        <dsp:cNvSpPr/>
      </dsp:nvSpPr>
      <dsp:spPr>
        <a:xfrm>
          <a:off x="0" y="1019"/>
          <a:ext cx="2877439" cy="6729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b="0" i="0" kern="1200" dirty="0"/>
            <a:t>Prędkość obrotowa</a:t>
          </a:r>
          <a:endParaRPr lang="en-US" sz="1600" kern="1200" noProof="0" dirty="0"/>
        </a:p>
      </dsp:txBody>
      <dsp:txXfrm>
        <a:off x="32851" y="33870"/>
        <a:ext cx="2811737" cy="607263"/>
      </dsp:txXfrm>
    </dsp:sp>
    <dsp:sp modelId="{19719A0B-507D-4795-8FE3-CDCC9507A610}">
      <dsp:nvSpPr>
        <dsp:cNvPr id="0" name=""/>
        <dsp:cNvSpPr/>
      </dsp:nvSpPr>
      <dsp:spPr>
        <a:xfrm rot="5400000">
          <a:off x="5165977" y="-1513608"/>
          <a:ext cx="538372" cy="511544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600" kern="1200" noProof="0" dirty="0"/>
            <a:t>Odległość między </a:t>
          </a:r>
          <a:r>
            <a:rPr lang="pl-PL" sz="1600" kern="1200" noProof="0" dirty="0" err="1"/>
            <a:t>ipsilateralnym</a:t>
          </a:r>
          <a:r>
            <a:rPr lang="pl-PL" sz="1600" kern="1200" noProof="0" dirty="0"/>
            <a:t> uderzeniem stopy a następnym kontrolnym uderzeniem stopy</a:t>
          </a:r>
          <a:endParaRPr lang="en-US" sz="1600" kern="1200" noProof="0" dirty="0"/>
        </a:p>
      </dsp:txBody>
      <dsp:txXfrm rot="-5400000">
        <a:off x="2877440" y="801210"/>
        <a:ext cx="5089167" cy="485810"/>
      </dsp:txXfrm>
    </dsp:sp>
    <dsp:sp modelId="{ACEC076A-8551-4A63-B34F-CEE4A9F8E85D}">
      <dsp:nvSpPr>
        <dsp:cNvPr id="0" name=""/>
        <dsp:cNvSpPr/>
      </dsp:nvSpPr>
      <dsp:spPr>
        <a:xfrm>
          <a:off x="0" y="707633"/>
          <a:ext cx="2877439" cy="6729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noProof="0" dirty="0"/>
            <a:t>Długość kroku</a:t>
          </a:r>
          <a:endParaRPr lang="en-US" sz="1600" kern="1200" noProof="0" dirty="0"/>
        </a:p>
      </dsp:txBody>
      <dsp:txXfrm>
        <a:off x="32851" y="740484"/>
        <a:ext cx="2811737" cy="607263"/>
      </dsp:txXfrm>
    </dsp:sp>
    <dsp:sp modelId="{7CD9774B-2221-4BCB-AC1D-91DDB6156060}">
      <dsp:nvSpPr>
        <dsp:cNvPr id="0" name=""/>
        <dsp:cNvSpPr/>
      </dsp:nvSpPr>
      <dsp:spPr>
        <a:xfrm rot="5400000">
          <a:off x="5165977" y="-806994"/>
          <a:ext cx="538372" cy="511544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600" kern="1200" noProof="0" dirty="0"/>
            <a:t>Liczba kroków na minutę</a:t>
          </a:r>
          <a:endParaRPr lang="en-US" sz="1600" kern="1200" noProof="0" dirty="0"/>
        </a:p>
      </dsp:txBody>
      <dsp:txXfrm rot="-5400000">
        <a:off x="2877440" y="1507824"/>
        <a:ext cx="5089167" cy="485810"/>
      </dsp:txXfrm>
    </dsp:sp>
    <dsp:sp modelId="{452A196A-C723-4ED1-8184-EE5680761204}">
      <dsp:nvSpPr>
        <dsp:cNvPr id="0" name=""/>
        <dsp:cNvSpPr/>
      </dsp:nvSpPr>
      <dsp:spPr>
        <a:xfrm>
          <a:off x="0" y="1414246"/>
          <a:ext cx="2877439" cy="6729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noProof="0" dirty="0"/>
            <a:t>Kadencja</a:t>
          </a:r>
          <a:endParaRPr lang="en-US" sz="1600" kern="1200" noProof="0" dirty="0"/>
        </a:p>
      </dsp:txBody>
      <dsp:txXfrm>
        <a:off x="32851" y="1447097"/>
        <a:ext cx="2811737" cy="60726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719A0B-507D-4795-8FE3-CDCC9507A610}">
      <dsp:nvSpPr>
        <dsp:cNvPr id="0" name=""/>
        <dsp:cNvSpPr/>
      </dsp:nvSpPr>
      <dsp:spPr>
        <a:xfrm rot="5400000">
          <a:off x="5165135" y="-2220172"/>
          <a:ext cx="540056" cy="5115448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600" kern="1200" noProof="0" dirty="0"/>
            <a:t>Odległość między dwoma kolejnymi </a:t>
          </a:r>
          <a:r>
            <a:rPr lang="pl-PL" sz="1600" kern="1200" noProof="0" dirty="0" err="1"/>
            <a:t>ipsilateralnymi</a:t>
          </a:r>
          <a:r>
            <a:rPr lang="pl-PL" sz="1600" kern="1200" noProof="0" dirty="0"/>
            <a:t> uderzeniami stopy</a:t>
          </a:r>
          <a:endParaRPr lang="en-US" sz="1600" kern="1200" noProof="0" dirty="0"/>
        </a:p>
      </dsp:txBody>
      <dsp:txXfrm rot="-5400000">
        <a:off x="2877440" y="93886"/>
        <a:ext cx="5089085" cy="487330"/>
      </dsp:txXfrm>
    </dsp:sp>
    <dsp:sp modelId="{ACEC076A-8551-4A63-B34F-CEE4A9F8E85D}">
      <dsp:nvSpPr>
        <dsp:cNvPr id="0" name=""/>
        <dsp:cNvSpPr/>
      </dsp:nvSpPr>
      <dsp:spPr>
        <a:xfrm>
          <a:off x="0" y="16"/>
          <a:ext cx="2877439" cy="67507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noProof="0" dirty="0"/>
            <a:t>Długość kroku                          (</a:t>
          </a:r>
          <a:r>
            <a:rPr lang="en-US" sz="1600" kern="1200" noProof="0" dirty="0"/>
            <a:t>Stride length</a:t>
          </a:r>
          <a:r>
            <a:rPr lang="pl-PL" sz="1600" kern="1200" noProof="0" dirty="0"/>
            <a:t>)</a:t>
          </a:r>
          <a:endParaRPr lang="en-US" sz="1600" kern="1200" noProof="0" dirty="0"/>
        </a:p>
      </dsp:txBody>
      <dsp:txXfrm>
        <a:off x="32954" y="32970"/>
        <a:ext cx="2811531" cy="609162"/>
      </dsp:txXfrm>
    </dsp:sp>
    <dsp:sp modelId="{7CD9774B-2221-4BCB-AC1D-91DDB6156060}">
      <dsp:nvSpPr>
        <dsp:cNvPr id="0" name=""/>
        <dsp:cNvSpPr/>
      </dsp:nvSpPr>
      <dsp:spPr>
        <a:xfrm rot="5400000">
          <a:off x="5165135" y="-1511348"/>
          <a:ext cx="540056" cy="5115448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600" kern="1200" noProof="0" dirty="0"/>
            <a:t>Odległość między dwiema stopami, prostopadła do płaszczyzny chodu</a:t>
          </a:r>
          <a:endParaRPr lang="en-US" sz="1600" kern="1200" noProof="0" dirty="0"/>
        </a:p>
      </dsp:txBody>
      <dsp:txXfrm rot="-5400000">
        <a:off x="2877440" y="802710"/>
        <a:ext cx="5089085" cy="487330"/>
      </dsp:txXfrm>
    </dsp:sp>
    <dsp:sp modelId="{452A196A-C723-4ED1-8184-EE5680761204}">
      <dsp:nvSpPr>
        <dsp:cNvPr id="0" name=""/>
        <dsp:cNvSpPr/>
      </dsp:nvSpPr>
      <dsp:spPr>
        <a:xfrm>
          <a:off x="0" y="708840"/>
          <a:ext cx="2877439" cy="67507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noProof="0" dirty="0"/>
            <a:t>Szerokość stopnia</a:t>
          </a:r>
          <a:endParaRPr lang="en-US" sz="1600" kern="1200" noProof="0" dirty="0"/>
        </a:p>
      </dsp:txBody>
      <dsp:txXfrm>
        <a:off x="32954" y="741794"/>
        <a:ext cx="2811531" cy="6091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>
            <a:extLst>
              <a:ext uri="{FF2B5EF4-FFF2-40B4-BE49-F238E27FC236}">
                <a16:creationId xmlns:a16="http://schemas.microsoft.com/office/drawing/2014/main" id="{A786AC13-3B3C-434F-930F-3759522426C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9083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8" tIns="47419" rIns="94838" bIns="47419" numCol="1" anchor="t" anchorCtr="0" compatLnSpc="1">
            <a:prstTxWarp prst="textNoShape">
              <a:avLst/>
            </a:prstTxWarp>
          </a:bodyPr>
          <a:lstStyle>
            <a:lvl1pPr algn="l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  <a:defRPr sz="1200" b="0">
                <a:solidFill>
                  <a:schemeClr val="tx1"/>
                </a:solidFill>
                <a:latin typeface="Gill Sans" charset="0"/>
                <a:cs typeface="+mn-cs"/>
                <a:sym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55651" name="Rectangle 3">
            <a:extLst>
              <a:ext uri="{FF2B5EF4-FFF2-40B4-BE49-F238E27FC236}">
                <a16:creationId xmlns:a16="http://schemas.microsoft.com/office/drawing/2014/main" id="{12F27FC0-06F0-4D51-AA51-8BDFE07682D6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8250" y="0"/>
            <a:ext cx="288925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8" tIns="47419" rIns="94838" bIns="47419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  <a:defRPr sz="1200" b="0">
                <a:solidFill>
                  <a:schemeClr val="tx1"/>
                </a:solidFill>
                <a:latin typeface="Gill Sans" charset="0"/>
                <a:cs typeface="+mn-cs"/>
                <a:sym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55652" name="Rectangle 4">
            <a:extLst>
              <a:ext uri="{FF2B5EF4-FFF2-40B4-BE49-F238E27FC236}">
                <a16:creationId xmlns:a16="http://schemas.microsoft.com/office/drawing/2014/main" id="{E82735A0-647D-4BD1-BD5B-45621751ED74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1338"/>
            <a:ext cx="289083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8" tIns="47419" rIns="94838" bIns="47419" numCol="1" anchor="b" anchorCtr="0" compatLnSpc="1">
            <a:prstTxWarp prst="textNoShape">
              <a:avLst/>
            </a:prstTxWarp>
          </a:bodyPr>
          <a:lstStyle>
            <a:lvl1pPr algn="l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  <a:defRPr sz="1200" b="0">
                <a:solidFill>
                  <a:schemeClr val="tx1"/>
                </a:solidFill>
                <a:latin typeface="Gill Sans" charset="0"/>
                <a:cs typeface="+mn-cs"/>
                <a:sym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55653" name="Rectangle 5">
            <a:extLst>
              <a:ext uri="{FF2B5EF4-FFF2-40B4-BE49-F238E27FC236}">
                <a16:creationId xmlns:a16="http://schemas.microsoft.com/office/drawing/2014/main" id="{8BC580F7-5C43-4800-8EB5-F383B44EFA06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8250" y="9431338"/>
            <a:ext cx="288925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8" tIns="47419" rIns="94838" bIns="4741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chemeClr val="tx1"/>
                </a:solidFill>
                <a:latin typeface="Gill Sans" charset="0"/>
              </a:defRPr>
            </a:lvl1pPr>
          </a:lstStyle>
          <a:p>
            <a:pPr>
              <a:defRPr/>
            </a:pPr>
            <a:fld id="{0F4D8571-DAE3-4A0A-B55A-D352E17371B3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>
            <a:extLst>
              <a:ext uri="{FF2B5EF4-FFF2-40B4-BE49-F238E27FC236}">
                <a16:creationId xmlns:a16="http://schemas.microsoft.com/office/drawing/2014/main" id="{9D23DB73-A9FE-4E14-959C-1751FBB3DBE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9083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8" tIns="47419" rIns="94838" bIns="47419" numCol="1" anchor="t" anchorCtr="0" compatLnSpc="1">
            <a:prstTxWarp prst="textNoShape">
              <a:avLst/>
            </a:prstTxWarp>
          </a:bodyPr>
          <a:lstStyle>
            <a:lvl1pPr algn="l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  <a:defRPr sz="1200" b="0">
                <a:solidFill>
                  <a:schemeClr val="tx1"/>
                </a:solidFill>
                <a:latin typeface="Gill Sans" charset="0"/>
                <a:cs typeface="+mn-cs"/>
                <a:sym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53603" name="Rectangle 3">
            <a:extLst>
              <a:ext uri="{FF2B5EF4-FFF2-40B4-BE49-F238E27FC236}">
                <a16:creationId xmlns:a16="http://schemas.microsoft.com/office/drawing/2014/main" id="{A9DAA2C6-4EF0-41B4-BC9E-E27E5042BB98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778250" y="0"/>
            <a:ext cx="288925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8" tIns="47419" rIns="94838" bIns="47419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  <a:defRPr sz="1200" b="0">
                <a:solidFill>
                  <a:schemeClr val="tx1"/>
                </a:solidFill>
                <a:latin typeface="Gill Sans" charset="0"/>
                <a:cs typeface="+mn-cs"/>
                <a:sym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6437E330-273C-4546-B9FD-22B008B64B45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4075" y="746125"/>
            <a:ext cx="4960938" cy="372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05" name="Rectangle 5">
            <a:extLst>
              <a:ext uri="{FF2B5EF4-FFF2-40B4-BE49-F238E27FC236}">
                <a16:creationId xmlns:a16="http://schemas.microsoft.com/office/drawing/2014/main" id="{DB446E1B-717C-4A79-9E33-9563462D8FF2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66750" y="4714875"/>
            <a:ext cx="5335588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8" tIns="47419" rIns="94838" bIns="474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</a:p>
        </p:txBody>
      </p:sp>
      <p:sp>
        <p:nvSpPr>
          <p:cNvPr id="153606" name="Rectangle 6">
            <a:extLst>
              <a:ext uri="{FF2B5EF4-FFF2-40B4-BE49-F238E27FC236}">
                <a16:creationId xmlns:a16="http://schemas.microsoft.com/office/drawing/2014/main" id="{FCD46796-19B0-4292-B146-6897B629387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338"/>
            <a:ext cx="289083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8" tIns="47419" rIns="94838" bIns="47419" numCol="1" anchor="b" anchorCtr="0" compatLnSpc="1">
            <a:prstTxWarp prst="textNoShape">
              <a:avLst/>
            </a:prstTxWarp>
          </a:bodyPr>
          <a:lstStyle>
            <a:lvl1pPr algn="l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  <a:defRPr sz="1200" b="0">
                <a:solidFill>
                  <a:schemeClr val="tx1"/>
                </a:solidFill>
                <a:latin typeface="Gill Sans" charset="0"/>
                <a:cs typeface="+mn-cs"/>
                <a:sym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53607" name="Rectangle 7">
            <a:extLst>
              <a:ext uri="{FF2B5EF4-FFF2-40B4-BE49-F238E27FC236}">
                <a16:creationId xmlns:a16="http://schemas.microsoft.com/office/drawing/2014/main" id="{9D239CE3-0A73-4B0C-BABC-9F9F7B8A64F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8250" y="9431338"/>
            <a:ext cx="288925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8" tIns="47419" rIns="94838" bIns="4741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chemeClr val="tx1"/>
                </a:solidFill>
                <a:latin typeface="Gill Sans" charset="0"/>
              </a:defRPr>
            </a:lvl1pPr>
          </a:lstStyle>
          <a:p>
            <a:pPr>
              <a:defRPr/>
            </a:pPr>
            <a:fld id="{006E914C-D4D4-4E1B-A2D4-BEC8EAE69E5B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2863643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ymbol zastępczy obrazu slajdu 1">
            <a:extLst>
              <a:ext uri="{FF2B5EF4-FFF2-40B4-BE49-F238E27FC236}">
                <a16:creationId xmlns:a16="http://schemas.microsoft.com/office/drawing/2014/main" id="{CD55DF0F-013F-46F2-BC29-A437598BDF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Symbol zastępczy notatek 2">
            <a:extLst>
              <a:ext uri="{FF2B5EF4-FFF2-40B4-BE49-F238E27FC236}">
                <a16:creationId xmlns:a16="http://schemas.microsoft.com/office/drawing/2014/main" id="{986E239D-3637-4B64-801C-3EC6365941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8196" name="Symbol zastępczy numeru slajdu 3">
            <a:extLst>
              <a:ext uri="{FF2B5EF4-FFF2-40B4-BE49-F238E27FC236}">
                <a16:creationId xmlns:a16="http://schemas.microsoft.com/office/drawing/2014/main" id="{9B5E58A9-4DA6-4CA6-9B15-34F9453165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FDB71317-B0FD-4939-A434-DB14F7DC5134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2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64213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11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0427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ymbol zastępczy obrazu slajdu 1">
            <a:extLst>
              <a:ext uri="{FF2B5EF4-FFF2-40B4-BE49-F238E27FC236}">
                <a16:creationId xmlns:a16="http://schemas.microsoft.com/office/drawing/2014/main" id="{CD55DF0F-013F-46F2-BC29-A437598BDF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Symbol zastępczy notatek 2">
            <a:extLst>
              <a:ext uri="{FF2B5EF4-FFF2-40B4-BE49-F238E27FC236}">
                <a16:creationId xmlns:a16="http://schemas.microsoft.com/office/drawing/2014/main" id="{986E239D-3637-4B64-801C-3EC6365941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8196" name="Symbol zastępczy numeru slajdu 3">
            <a:extLst>
              <a:ext uri="{FF2B5EF4-FFF2-40B4-BE49-F238E27FC236}">
                <a16:creationId xmlns:a16="http://schemas.microsoft.com/office/drawing/2014/main" id="{9B5E58A9-4DA6-4CA6-9B15-34F9453165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FDB71317-B0FD-4939-A434-DB14F7DC5134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12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4803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13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4385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14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51076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15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1569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16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30715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ymbol zastępczy obrazu slajdu 1">
            <a:extLst>
              <a:ext uri="{FF2B5EF4-FFF2-40B4-BE49-F238E27FC236}">
                <a16:creationId xmlns:a16="http://schemas.microsoft.com/office/drawing/2014/main" id="{CD55DF0F-013F-46F2-BC29-A437598BDF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Symbol zastępczy notatek 2">
            <a:extLst>
              <a:ext uri="{FF2B5EF4-FFF2-40B4-BE49-F238E27FC236}">
                <a16:creationId xmlns:a16="http://schemas.microsoft.com/office/drawing/2014/main" id="{986E239D-3637-4B64-801C-3EC6365941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8196" name="Symbol zastępczy numeru slajdu 3">
            <a:extLst>
              <a:ext uri="{FF2B5EF4-FFF2-40B4-BE49-F238E27FC236}">
                <a16:creationId xmlns:a16="http://schemas.microsoft.com/office/drawing/2014/main" id="{9B5E58A9-4DA6-4CA6-9B15-34F9453165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FDB71317-B0FD-4939-A434-DB14F7DC5134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17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6302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18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48501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19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32456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20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8373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ymbol zastępczy obrazu slajdu 1">
            <a:extLst>
              <a:ext uri="{FF2B5EF4-FFF2-40B4-BE49-F238E27FC236}">
                <a16:creationId xmlns:a16="http://schemas.microsoft.com/office/drawing/2014/main" id="{CD55DF0F-013F-46F2-BC29-A437598BDF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Symbol zastępczy notatek 2">
            <a:extLst>
              <a:ext uri="{FF2B5EF4-FFF2-40B4-BE49-F238E27FC236}">
                <a16:creationId xmlns:a16="http://schemas.microsoft.com/office/drawing/2014/main" id="{986E239D-3637-4B64-801C-3EC6365941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8196" name="Symbol zastępczy numeru slajdu 3">
            <a:extLst>
              <a:ext uri="{FF2B5EF4-FFF2-40B4-BE49-F238E27FC236}">
                <a16:creationId xmlns:a16="http://schemas.microsoft.com/office/drawing/2014/main" id="{9B5E58A9-4DA6-4CA6-9B15-34F9453165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FDB71317-B0FD-4939-A434-DB14F7DC5134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3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4803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ymbol zastępczy obrazu slajdu 1">
            <a:extLst>
              <a:ext uri="{FF2B5EF4-FFF2-40B4-BE49-F238E27FC236}">
                <a16:creationId xmlns:a16="http://schemas.microsoft.com/office/drawing/2014/main" id="{CE8F2554-130F-48AA-987F-1BF7F535918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Symbol zastępczy notatek 2">
            <a:extLst>
              <a:ext uri="{FF2B5EF4-FFF2-40B4-BE49-F238E27FC236}">
                <a16:creationId xmlns:a16="http://schemas.microsoft.com/office/drawing/2014/main" id="{9F5C067B-2F72-45A2-BC3B-24F5609AF6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5364" name="Symbol zastępczy numeru slajdu 3">
            <a:extLst>
              <a:ext uri="{FF2B5EF4-FFF2-40B4-BE49-F238E27FC236}">
                <a16:creationId xmlns:a16="http://schemas.microsoft.com/office/drawing/2014/main" id="{DC2E4FCC-53D6-47B3-8A1B-96C1E3EC33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D960717B-278A-4296-87D0-F52E86183D74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21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8883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ymbol zastępczy obrazu slajdu 1">
            <a:extLst>
              <a:ext uri="{FF2B5EF4-FFF2-40B4-BE49-F238E27FC236}">
                <a16:creationId xmlns:a16="http://schemas.microsoft.com/office/drawing/2014/main" id="{CE8F2554-130F-48AA-987F-1BF7F535918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Symbol zastępczy notatek 2">
            <a:extLst>
              <a:ext uri="{FF2B5EF4-FFF2-40B4-BE49-F238E27FC236}">
                <a16:creationId xmlns:a16="http://schemas.microsoft.com/office/drawing/2014/main" id="{9F5C067B-2F72-45A2-BC3B-24F5609AF6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5364" name="Symbol zastępczy numeru slajdu 3">
            <a:extLst>
              <a:ext uri="{FF2B5EF4-FFF2-40B4-BE49-F238E27FC236}">
                <a16:creationId xmlns:a16="http://schemas.microsoft.com/office/drawing/2014/main" id="{DC2E4FCC-53D6-47B3-8A1B-96C1E3EC33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D960717B-278A-4296-87D0-F52E86183D74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22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0457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23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90336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24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65613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 dirty="0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25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0573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26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68824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27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8124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28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9288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ymbol zastępczy obrazu slajdu 1">
            <a:extLst>
              <a:ext uri="{FF2B5EF4-FFF2-40B4-BE49-F238E27FC236}">
                <a16:creationId xmlns:a16="http://schemas.microsoft.com/office/drawing/2014/main" id="{CD55DF0F-013F-46F2-BC29-A437598BDF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Symbol zastępczy notatek 2">
            <a:extLst>
              <a:ext uri="{FF2B5EF4-FFF2-40B4-BE49-F238E27FC236}">
                <a16:creationId xmlns:a16="http://schemas.microsoft.com/office/drawing/2014/main" id="{986E239D-3637-4B64-801C-3EC6365941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8196" name="Symbol zastępczy numeru slajdu 3">
            <a:extLst>
              <a:ext uri="{FF2B5EF4-FFF2-40B4-BE49-F238E27FC236}">
                <a16:creationId xmlns:a16="http://schemas.microsoft.com/office/drawing/2014/main" id="{9B5E58A9-4DA6-4CA6-9B15-34F9453165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FDB71317-B0FD-4939-A434-DB14F7DC5134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29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48032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pl-PL" altLang="pl-PL" dirty="0"/>
              <a:t>https://web.twindom.com/3d-scanning-technologies-dslr-photogrammetry-systems/</a:t>
            </a:r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30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21141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4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532794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31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98695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32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807601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33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881168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34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227723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35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46768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36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782951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37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304891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38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53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39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843818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40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79220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5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398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41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710246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42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46709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43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1076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44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35931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ymbol zastępczy obrazu slajdu 1">
            <a:extLst>
              <a:ext uri="{FF2B5EF4-FFF2-40B4-BE49-F238E27FC236}">
                <a16:creationId xmlns:a16="http://schemas.microsoft.com/office/drawing/2014/main" id="{CD55DF0F-013F-46F2-BC29-A437598BDF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Symbol zastępczy notatek 2">
            <a:extLst>
              <a:ext uri="{FF2B5EF4-FFF2-40B4-BE49-F238E27FC236}">
                <a16:creationId xmlns:a16="http://schemas.microsoft.com/office/drawing/2014/main" id="{986E239D-3637-4B64-801C-3EC6365941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8196" name="Symbol zastępczy numeru slajdu 3">
            <a:extLst>
              <a:ext uri="{FF2B5EF4-FFF2-40B4-BE49-F238E27FC236}">
                <a16:creationId xmlns:a16="http://schemas.microsoft.com/office/drawing/2014/main" id="{9B5E58A9-4DA6-4CA6-9B15-34F9453165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FDB71317-B0FD-4939-A434-DB14F7DC5134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45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697166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46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661080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 dirty="0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47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713488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pl-PL" altLang="pl-PL" dirty="0"/>
              <a:t>https://www.gaitrite.com/gait-analysis-walkways</a:t>
            </a:r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48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6802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pl-PL" altLang="pl-PL" dirty="0"/>
              <a:t>https://www.gaitrite.com/gait-analysis-walkways</a:t>
            </a:r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49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670197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pl-PL" altLang="pl-PL" dirty="0"/>
              <a:t>https://www.gaitrite.com/gait-analysis-walkways</a:t>
            </a:r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50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8535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6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36891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 dirty="0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51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35199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 dirty="0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52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56519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 dirty="0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53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90314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 dirty="0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54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757986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 dirty="0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55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744754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s-ES" altLang="pl-PL" dirty="0" err="1"/>
              <a:t>Book</a:t>
            </a:r>
            <a:r>
              <a:rPr lang="es-ES" altLang="pl-PL" dirty="0"/>
              <a:t> </a:t>
            </a:r>
            <a:r>
              <a:rPr lang="es-ES" altLang="pl-PL" dirty="0" err="1"/>
              <a:t>chapter</a:t>
            </a:r>
            <a:endParaRPr lang="pl-PL" altLang="pl-PL" dirty="0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56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204918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pl-PL" altLang="pl-PL" dirty="0"/>
              <a:t>https://www.mie-uk.com/gait/index.htm</a:t>
            </a:r>
            <a:endParaRPr lang="es-ES" altLang="pl-PL" dirty="0"/>
          </a:p>
          <a:p>
            <a:pPr eaLnBrk="1" hangingPunct="1"/>
            <a:endParaRPr lang="pl-PL" altLang="pl-PL" dirty="0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57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898492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 dirty="0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58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89891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 dirty="0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59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72257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 dirty="0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60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81586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7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57947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 dirty="0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61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05085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 dirty="0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62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113444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 dirty="0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63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51054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pl-PL" altLang="pl-PL" dirty="0"/>
              <a:t>https://www.researchgate.net/publication/231212298_Foot_Plantar_Pressure_Measurement_System_A_Review/figures?lo=1</a:t>
            </a:r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64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874666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 dirty="0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65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291818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pl-PL" altLang="pl-PL" dirty="0"/>
              <a:t>https://www.trekkinn.com/montana/garmin-etrex-32x/137216707/p?utm_source=google_products&amp;utm_medium=merchant&amp;id_producte=8968276&amp;country=es&amp;gclid=EAIaIQobChMI3P3Dh-zJ6gIVjLHtCh1zOQyUEAQYAyABEgIXTfD_BwE&amp;gclsrc=aw.ds</a:t>
            </a:r>
            <a:endParaRPr lang="es-ES" altLang="pl-PL" dirty="0"/>
          </a:p>
          <a:p>
            <a:pPr eaLnBrk="1" hangingPunct="1"/>
            <a:r>
              <a:rPr lang="pl-PL" altLang="pl-PL" dirty="0"/>
              <a:t>https://www.amazon.es/CooSpo-frecuencia-Cardiaca-Frecuencia-Bluetooth/dp/B07JPD924Y/ref=asc_df_B07JPD924Y/?tag=googshopes-21&amp;linkCode=df0&amp;hvadid=298079324354&amp;hvpos=&amp;hvnetw=g&amp;hvrand=18398021837936104051&amp;hvpone=&amp;hvptwo=&amp;hvqmt=&amp;hvdev=c&amp;hvdvcmdl=&amp;hvlocint=&amp;hvlocphy=20297&amp;hvtargid=pla-756915612384&amp;psc=1</a:t>
            </a:r>
            <a:endParaRPr lang="es-ES" altLang="pl-PL" dirty="0"/>
          </a:p>
          <a:p>
            <a:pPr eaLnBrk="1" hangingPunct="1"/>
            <a:r>
              <a:rPr lang="pl-PL" altLang="pl-PL" dirty="0"/>
              <a:t>https://www.decathlon.es/es/p/podometro-acelerometro-onwalk-100-negro/_/R-p-119526?mc=8331544&amp;LGWCODE=632980;159403;4777&amp;gclid=EAIaIQobChMIiuuX_uzJ6gIVRbLVCh3ctghCEAQYASABEgJ-J_D_BwE&amp;gclsrc=aw.ds</a:t>
            </a:r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66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279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8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49383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9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42092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10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685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9225554"/>
      </p:ext>
    </p:extLst>
  </p:cSld>
  <p:clrMapOvr>
    <a:masterClrMapping/>
  </p:clrMapOvr>
  <p:transition advClick="0" advTm="3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475500510"/>
      </p:ext>
    </p:extLst>
  </p:cSld>
  <p:clrMapOvr>
    <a:masterClrMapping/>
  </p:clrMapOvr>
  <p:transition advClick="0" advTm="3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>
              <a:sym typeface="Arial" charset="0"/>
            </a:endParaRP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942999680"/>
      </p:ext>
    </p:extLst>
  </p:cSld>
  <p:clrMapOvr>
    <a:masterClrMapping/>
  </p:clrMapOvr>
  <p:transition advClick="0" advTm="300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1091852"/>
            <a:ext cx="7200900" cy="604837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539750" y="1778000"/>
            <a:ext cx="2447925" cy="3000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323957132"/>
      </p:ext>
    </p:extLst>
  </p:cSld>
  <p:clrMapOvr>
    <a:masterClrMapping/>
  </p:clrMapOvr>
  <p:transition advClick="0" advTm="3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734175" y="179388"/>
            <a:ext cx="2159000" cy="5781675"/>
          </a:xfrm>
          <a:prstGeom prst="rect">
            <a:avLst/>
          </a:prstGeo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252413" y="179388"/>
            <a:ext cx="6329362" cy="5781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1124156749"/>
      </p:ext>
    </p:extLst>
  </p:cSld>
  <p:clrMapOvr>
    <a:masterClrMapping/>
  </p:clrMapOvr>
  <p:transition advClick="0" advTm="3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A28829C-D2C5-4D42-BE8A-4F8A41114E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2B9414-CB0F-4C23-B371-28EC791D4E6B}" type="datetimeFigureOut">
              <a:rPr lang="es-ES" smtClean="0"/>
              <a:pPr/>
              <a:t>02/07/2021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D0BB456-2253-4052-BF6A-441702942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CB6EDE6-DB8A-4DB0-A5E1-EE58A5EEE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44C48ACA-3E37-4987-8F1A-67691E09B26D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83156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/>
              <a:t>Kliknij, aby edytować styl wzorca podtytułu</a:t>
            </a:r>
          </a:p>
        </p:txBody>
      </p:sp>
    </p:spTree>
    <p:extLst>
      <p:ext uri="{BB962C8B-B14F-4D97-AF65-F5344CB8AC3E}">
        <p14:creationId xmlns:p14="http://schemas.microsoft.com/office/powerpoint/2010/main" val="1792898901"/>
      </p:ext>
    </p:extLst>
  </p:cSld>
  <p:clrMapOvr>
    <a:masterClrMapping/>
  </p:clrMapOvr>
  <p:transition advClick="0" advTm="3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1091852"/>
            <a:ext cx="7200900" cy="604837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39750" y="1778000"/>
            <a:ext cx="2447925" cy="3000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957903230"/>
      </p:ext>
    </p:extLst>
  </p:cSld>
  <p:clrMapOvr>
    <a:masterClrMapping/>
  </p:clrMapOvr>
  <p:transition advClick="0" advTm="3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971424270"/>
      </p:ext>
    </p:extLst>
  </p:cSld>
  <p:clrMapOvr>
    <a:masterClrMapping/>
  </p:clrMapOvr>
  <p:transition advClick="0" advTm="3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1091852"/>
            <a:ext cx="7200900" cy="604837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252413" y="1400175"/>
            <a:ext cx="4243387" cy="456088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400175"/>
            <a:ext cx="4244975" cy="456088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716525946"/>
      </p:ext>
    </p:extLst>
  </p:cSld>
  <p:clrMapOvr>
    <a:masterClrMapping/>
  </p:clrMapOvr>
  <p:transition advClick="0" advTm="3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1844907675"/>
      </p:ext>
    </p:extLst>
  </p:cSld>
  <p:clrMapOvr>
    <a:masterClrMapping/>
  </p:clrMapOvr>
  <p:transition advClick="0" advTm="3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1091852"/>
            <a:ext cx="7200900" cy="604837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2339326563"/>
      </p:ext>
    </p:extLst>
  </p:cSld>
  <p:clrMapOvr>
    <a:masterClrMapping/>
  </p:clrMapOvr>
  <p:transition advClick="0" advTm="3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5512791"/>
      </p:ext>
    </p:extLst>
  </p:cSld>
  <p:clrMapOvr>
    <a:masterClrMapping/>
  </p:clrMapOvr>
  <p:transition advClick="0" advTm="3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9.jpeg"/><Relationship Id="rId7" Type="http://schemas.openxmlformats.org/officeDocument/2006/relationships/image" Target="../media/image5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11.jpeg"/><Relationship Id="rId18" Type="http://schemas.openxmlformats.org/officeDocument/2006/relationships/image" Target="../media/image15.jpe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3.xml"/><Relationship Id="rId17" Type="http://schemas.openxmlformats.org/officeDocument/2006/relationships/image" Target="../media/image14.gif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1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id="{7F5898CD-F109-43CE-8333-D377CDEFC4E3}"/>
              </a:ext>
            </a:extLst>
          </p:cNvPr>
          <p:cNvGrpSpPr/>
          <p:nvPr userDrawn="1"/>
        </p:nvGrpSpPr>
        <p:grpSpPr>
          <a:xfrm>
            <a:off x="1427789" y="2101850"/>
            <a:ext cx="6288423" cy="1543174"/>
            <a:chOff x="2483768" y="2101850"/>
            <a:chExt cx="6288423" cy="1543174"/>
          </a:xfrm>
        </p:grpSpPr>
        <p:pic>
          <p:nvPicPr>
            <p:cNvPr id="1032" name="Obraz 1">
              <a:extLst>
                <a:ext uri="{FF2B5EF4-FFF2-40B4-BE49-F238E27FC236}">
                  <a16:creationId xmlns:a16="http://schemas.microsoft.com/office/drawing/2014/main" id="{1407952D-8B25-4FA2-8918-81203F0FE3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9351" y="2101850"/>
              <a:ext cx="1932840" cy="1543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pole tekstowe 17">
              <a:extLst>
                <a:ext uri="{FF2B5EF4-FFF2-40B4-BE49-F238E27FC236}">
                  <a16:creationId xmlns:a16="http://schemas.microsoft.com/office/drawing/2014/main" id="{D1CE1919-414B-4DE4-964C-B2C5E44ED078}"/>
                </a:ext>
              </a:extLst>
            </p:cNvPr>
            <p:cNvSpPr txBox="1"/>
            <p:nvPr userDrawn="1"/>
          </p:nvSpPr>
          <p:spPr bwMode="auto">
            <a:xfrm>
              <a:off x="2483768" y="2321491"/>
              <a:ext cx="4184730" cy="1103893"/>
            </a:xfrm>
            <a:prstGeom prst="rect">
              <a:avLst/>
            </a:prstGeom>
            <a:noFill/>
          </p:spPr>
          <p:txBody>
            <a:bodyPr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r">
                <a:spcAft>
                  <a:spcPts val="0"/>
                </a:spcAft>
                <a:defRPr/>
              </a:pPr>
              <a:r>
                <a:rPr lang="en-US" sz="1800" dirty="0">
                  <a:solidFill>
                    <a:schemeClr val="bg1">
                      <a:lumMod val="50000"/>
                    </a:schemeClr>
                  </a:solidFill>
                  <a:ea typeface="Times New Roman" panose="02020603050405020304" pitchFamily="18" charset="0"/>
                </a:rPr>
                <a:t>Development of innovative training solutions in the ﬁeld of functional evaluation aimed at updating of the curricula of health sciences schools</a:t>
              </a:r>
              <a:endParaRPr lang="pl-PL" sz="1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pic>
        <p:nvPicPr>
          <p:cNvPr id="1028" name="Obraz 13" descr="Logo Politechniki ÅlÄskiej">
            <a:extLst>
              <a:ext uri="{FF2B5EF4-FFF2-40B4-BE49-F238E27FC236}">
                <a16:creationId xmlns:a16="http://schemas.microsoft.com/office/drawing/2014/main" id="{FC0A478C-BDBE-4BDE-AA43-47749735BE7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 r="29419"/>
          <a:stretch>
            <a:fillRect/>
          </a:stretch>
        </p:blipFill>
        <p:spPr bwMode="auto">
          <a:xfrm>
            <a:off x="539750" y="5932488"/>
            <a:ext cx="1871663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Obraz 14">
            <a:extLst>
              <a:ext uri="{FF2B5EF4-FFF2-40B4-BE49-F238E27FC236}">
                <a16:creationId xmlns:a16="http://schemas.microsoft.com/office/drawing/2014/main" id="{95BCF6DF-C3EE-4187-9DC0-ACE2D108ED2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038" y="5805488"/>
            <a:ext cx="974725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Obraz 15">
            <a:extLst>
              <a:ext uri="{FF2B5EF4-FFF2-40B4-BE49-F238E27FC236}">
                <a16:creationId xmlns:a16="http://schemas.microsoft.com/office/drawing/2014/main" id="{1D9DFB03-099B-426B-8DE4-903ED8CC404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6" t="30379" r="9628" b="26703"/>
          <a:stretch>
            <a:fillRect/>
          </a:stretch>
        </p:blipFill>
        <p:spPr bwMode="auto">
          <a:xfrm>
            <a:off x="6958013" y="5868988"/>
            <a:ext cx="1646237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Imagen 11">
            <a:extLst>
              <a:ext uri="{FF2B5EF4-FFF2-40B4-BE49-F238E27FC236}">
                <a16:creationId xmlns:a16="http://schemas.microsoft.com/office/drawing/2014/main" id="{05FE09E8-6CB9-4FD9-9D83-68B2B84BA51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225" y="5983288"/>
            <a:ext cx="1452563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C78C4C2B-68B9-4C0C-9BAD-FF084FB00A3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91"/>
            <a:ext cx="9144000" cy="185928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25F30BC2-E2E6-493D-955E-C69103BB7BAC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7" y="1327888"/>
            <a:ext cx="1812155" cy="516936"/>
          </a:xfrm>
          <a:prstGeom prst="rect">
            <a:avLst/>
          </a:prstGeom>
        </p:spPr>
      </p:pic>
      <p:pic>
        <p:nvPicPr>
          <p:cNvPr id="15" name="Imagen 1">
            <a:extLst>
              <a:ext uri="{FF2B5EF4-FFF2-40B4-BE49-F238E27FC236}">
                <a16:creationId xmlns:a16="http://schemas.microsoft.com/office/drawing/2014/main" id="{D69C079C-D2FD-47BA-A0D7-4871D4A9AFC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03" b="8290"/>
          <a:stretch/>
        </p:blipFill>
        <p:spPr bwMode="auto">
          <a:xfrm rot="16200000">
            <a:off x="-1467543" y="3788789"/>
            <a:ext cx="3324052" cy="360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</p:sldLayoutIdLst>
  <p:transition advClick="0" advTm="3000"/>
  <p:txStyles>
    <p:titleStyle>
      <a:lvl1pPr algn="ctr" defTabSz="642938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+mj-lt"/>
          <a:ea typeface="+mj-ea"/>
          <a:cs typeface="+mj-cs"/>
        </a:defRPr>
      </a:lvl1pPr>
      <a:lvl2pPr algn="ctr" defTabSz="642938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2pPr>
      <a:lvl3pPr algn="ctr" defTabSz="642938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3pPr>
      <a:lvl4pPr algn="ctr" defTabSz="642938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4pPr>
      <a:lvl5pPr algn="ctr" defTabSz="642938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5pPr>
      <a:lvl6pPr marL="457200" algn="ctr" defTabSz="642938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6pPr>
      <a:lvl7pPr marL="914400" algn="ctr" defTabSz="642938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7pPr>
      <a:lvl8pPr marL="1371600" algn="ctr" defTabSz="642938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8pPr>
      <a:lvl9pPr marL="1828800" algn="ctr" defTabSz="642938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9pPr>
    </p:titleStyle>
    <p:bodyStyle>
      <a:lvl1pPr marL="241300" indent="-241300" algn="l" defTabSz="642938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522288" indent="-203200" algn="l" defTabSz="642938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803275" indent="-160338" algn="l" defTabSz="642938" rtl="0" eaLnBrk="0" fontAlgn="base" hangingPunct="0">
        <a:spcBef>
          <a:spcPct val="20000"/>
        </a:spcBef>
        <a:spcAft>
          <a:spcPct val="0"/>
        </a:spcAft>
        <a:buChar char="•"/>
        <a:defRPr sz="1700">
          <a:solidFill>
            <a:schemeClr val="tx1"/>
          </a:solidFill>
          <a:latin typeface="+mn-lt"/>
        </a:defRPr>
      </a:lvl3pPr>
      <a:lvl4pPr marL="1123950" indent="-160338" algn="l" defTabSz="642938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</a:defRPr>
      </a:lvl4pPr>
      <a:lvl5pPr marL="1446213" indent="-158750" algn="l" defTabSz="642938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1903413" indent="-158750" algn="l" defTabSz="642938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360613" indent="-158750" algn="l" defTabSz="642938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2817813" indent="-158750" algn="l" defTabSz="642938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275013" indent="-158750" algn="l" defTabSz="642938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22">
            <a:extLst>
              <a:ext uri="{FF2B5EF4-FFF2-40B4-BE49-F238E27FC236}">
                <a16:creationId xmlns:a16="http://schemas.microsoft.com/office/drawing/2014/main" id="{A25EB961-88E4-4728-B314-FAFCF9B56BE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9360"/>
            <a:ext cx="9144000" cy="1859280"/>
          </a:xfrm>
          <a:prstGeom prst="rect">
            <a:avLst/>
          </a:prstGeom>
        </p:spPr>
      </p:pic>
      <p:pic>
        <p:nvPicPr>
          <p:cNvPr id="10" name="Obraz 13" descr="Logo Politechniki ÅlÄskiej">
            <a:extLst>
              <a:ext uri="{FF2B5EF4-FFF2-40B4-BE49-F238E27FC236}">
                <a16:creationId xmlns:a16="http://schemas.microsoft.com/office/drawing/2014/main" id="{E6F63310-57AE-4CB7-ABA2-0D38297FF5C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 r="29419"/>
          <a:stretch>
            <a:fillRect/>
          </a:stretch>
        </p:blipFill>
        <p:spPr bwMode="auto">
          <a:xfrm>
            <a:off x="539750" y="5932488"/>
            <a:ext cx="1871663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az 14">
            <a:extLst>
              <a:ext uri="{FF2B5EF4-FFF2-40B4-BE49-F238E27FC236}">
                <a16:creationId xmlns:a16="http://schemas.microsoft.com/office/drawing/2014/main" id="{9292324C-CFB2-460B-9F44-369411AFF05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038" y="5805488"/>
            <a:ext cx="974725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az 15">
            <a:extLst>
              <a:ext uri="{FF2B5EF4-FFF2-40B4-BE49-F238E27FC236}">
                <a16:creationId xmlns:a16="http://schemas.microsoft.com/office/drawing/2014/main" id="{4053F563-1DBE-4277-9844-25737225E5D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6" t="30379" r="9628" b="26703"/>
          <a:stretch>
            <a:fillRect/>
          </a:stretch>
        </p:blipFill>
        <p:spPr bwMode="auto">
          <a:xfrm>
            <a:off x="6958013" y="5868988"/>
            <a:ext cx="1646237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n 11">
            <a:extLst>
              <a:ext uri="{FF2B5EF4-FFF2-40B4-BE49-F238E27FC236}">
                <a16:creationId xmlns:a16="http://schemas.microsoft.com/office/drawing/2014/main" id="{7119E8FE-952A-43B4-AB5D-00E7AAB77D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225" y="5983288"/>
            <a:ext cx="1452563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Obraz 1">
            <a:extLst>
              <a:ext uri="{FF2B5EF4-FFF2-40B4-BE49-F238E27FC236}">
                <a16:creationId xmlns:a16="http://schemas.microsoft.com/office/drawing/2014/main" id="{4B91E131-E34F-4142-B43E-EB4BE20902F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542" y="1605980"/>
            <a:ext cx="1102916" cy="880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281C17BF-4D2D-4320-886C-F959A3F3F51B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053" y="3789040"/>
            <a:ext cx="1812155" cy="51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553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n 34">
            <a:extLst>
              <a:ext uri="{FF2B5EF4-FFF2-40B4-BE49-F238E27FC236}">
                <a16:creationId xmlns:a16="http://schemas.microsoft.com/office/drawing/2014/main" id="{D43AE6C3-53DE-461E-AC57-9DBAB6517CE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055"/>
            <a:ext cx="9144000" cy="693420"/>
          </a:xfrm>
          <a:prstGeom prst="rect">
            <a:avLst/>
          </a:prstGeom>
        </p:spPr>
      </p:pic>
      <p:cxnSp>
        <p:nvCxnSpPr>
          <p:cNvPr id="2054" name="Łącznik prosty 12">
            <a:extLst>
              <a:ext uri="{FF2B5EF4-FFF2-40B4-BE49-F238E27FC236}">
                <a16:creationId xmlns:a16="http://schemas.microsoft.com/office/drawing/2014/main" id="{BDA8FF72-1F9A-4CBC-95D9-36F84D2911F7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-49213" y="6165304"/>
            <a:ext cx="9193213" cy="0"/>
          </a:xfrm>
          <a:prstGeom prst="line">
            <a:avLst/>
          </a:prstGeom>
          <a:noFill/>
          <a:ln w="12700" algn="ctr">
            <a:solidFill>
              <a:srgbClr val="0404E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0" name="Imagen 19">
            <a:extLst>
              <a:ext uri="{FF2B5EF4-FFF2-40B4-BE49-F238E27FC236}">
                <a16:creationId xmlns:a16="http://schemas.microsoft.com/office/drawing/2014/main" id="{84B2078D-D761-4969-AC15-3F27511FE3F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260041"/>
            <a:ext cx="1235793" cy="352523"/>
          </a:xfrm>
          <a:prstGeom prst="rect">
            <a:avLst/>
          </a:prstGeom>
        </p:spPr>
      </p:pic>
      <p:grpSp>
        <p:nvGrpSpPr>
          <p:cNvPr id="27" name="Grupo 26">
            <a:extLst>
              <a:ext uri="{FF2B5EF4-FFF2-40B4-BE49-F238E27FC236}">
                <a16:creationId xmlns:a16="http://schemas.microsoft.com/office/drawing/2014/main" id="{84DE3E14-E354-4D50-B4D8-AF37FC47E772}"/>
              </a:ext>
            </a:extLst>
          </p:cNvPr>
          <p:cNvGrpSpPr/>
          <p:nvPr userDrawn="1"/>
        </p:nvGrpSpPr>
        <p:grpSpPr>
          <a:xfrm>
            <a:off x="323528" y="6309320"/>
            <a:ext cx="2664296" cy="386577"/>
            <a:chOff x="395536" y="6066170"/>
            <a:chExt cx="3468321" cy="503237"/>
          </a:xfrm>
        </p:grpSpPr>
        <p:pic>
          <p:nvPicPr>
            <p:cNvPr id="2051" name="Obraz 13" descr="Logo Politechniki ÅlÄskiej">
              <a:extLst>
                <a:ext uri="{FF2B5EF4-FFF2-40B4-BE49-F238E27FC236}">
                  <a16:creationId xmlns:a16="http://schemas.microsoft.com/office/drawing/2014/main" id="{45244FFF-A08E-4535-B2FB-082E0D4E4996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12"/>
            <a:stretch/>
          </p:blipFill>
          <p:spPr bwMode="auto">
            <a:xfrm>
              <a:off x="395536" y="6066170"/>
              <a:ext cx="575866" cy="503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Imagen 21">
              <a:extLst>
                <a:ext uri="{FF2B5EF4-FFF2-40B4-BE49-F238E27FC236}">
                  <a16:creationId xmlns:a16="http://schemas.microsoft.com/office/drawing/2014/main" id="{135AAC17-25D0-4F3A-8A2F-2B3D2BE9F5C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6834" y="6140748"/>
              <a:ext cx="686346" cy="354081"/>
            </a:xfrm>
            <a:prstGeom prst="rect">
              <a:avLst/>
            </a:prstGeom>
          </p:spPr>
        </p:pic>
        <p:pic>
          <p:nvPicPr>
            <p:cNvPr id="24" name="Imagen 23">
              <a:extLst>
                <a:ext uri="{FF2B5EF4-FFF2-40B4-BE49-F238E27FC236}">
                  <a16:creationId xmlns:a16="http://schemas.microsoft.com/office/drawing/2014/main" id="{7910E8F0-C8C4-4479-9403-941484277E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8612" y="6081970"/>
              <a:ext cx="470833" cy="471636"/>
            </a:xfrm>
            <a:prstGeom prst="rect">
              <a:avLst/>
            </a:prstGeom>
          </p:spPr>
        </p:pic>
        <p:pic>
          <p:nvPicPr>
            <p:cNvPr id="26" name="Imagen 25">
              <a:extLst>
                <a:ext uri="{FF2B5EF4-FFF2-40B4-BE49-F238E27FC236}">
                  <a16:creationId xmlns:a16="http://schemas.microsoft.com/office/drawing/2014/main" id="{D4C56CC0-078F-4C43-8D48-D8AF647222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4877" y="6141605"/>
              <a:ext cx="878980" cy="352366"/>
            </a:xfrm>
            <a:prstGeom prst="rect">
              <a:avLst/>
            </a:prstGeom>
          </p:spPr>
        </p:pic>
      </p:grpSp>
      <p:sp>
        <p:nvSpPr>
          <p:cNvPr id="7" name="pole tekstowe 17">
            <a:extLst>
              <a:ext uri="{FF2B5EF4-FFF2-40B4-BE49-F238E27FC236}">
                <a16:creationId xmlns:a16="http://schemas.microsoft.com/office/drawing/2014/main" id="{E7769513-69E3-4124-9A93-139F735492EC}"/>
              </a:ext>
            </a:extLst>
          </p:cNvPr>
          <p:cNvSpPr txBox="1"/>
          <p:nvPr userDrawn="1"/>
        </p:nvSpPr>
        <p:spPr>
          <a:xfrm>
            <a:off x="251520" y="116631"/>
            <a:ext cx="2980206" cy="432049"/>
          </a:xfrm>
          <a:prstGeom prst="rect">
            <a:avLst/>
          </a:prstGeom>
          <a:noFill/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r">
              <a:spcAft>
                <a:spcPts val="0"/>
              </a:spcAft>
              <a:defRPr/>
            </a:pPr>
            <a:r>
              <a:rPr lang="en-US" sz="900" dirty="0">
                <a:solidFill>
                  <a:schemeClr val="bg2">
                    <a:lumMod val="75000"/>
                  </a:schemeClr>
                </a:solidFill>
                <a:ea typeface="Times New Roman" panose="02020603050405020304" pitchFamily="18" charset="0"/>
              </a:rPr>
              <a:t>Development of innovative training solutions in the ﬁeld of functional evaluation aimed at updating of the curricula of health sciences schools</a:t>
            </a:r>
            <a:endParaRPr lang="pl-PL" sz="9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9DF42E42-F554-4418-AD40-D27470710720}"/>
              </a:ext>
            </a:extLst>
          </p:cNvPr>
          <p:cNvCxnSpPr>
            <a:stCxn id="2051" idx="1"/>
          </p:cNvCxnSpPr>
          <p:nvPr userDrawn="1"/>
        </p:nvCxnSpPr>
        <p:spPr bwMode="auto">
          <a:xfrm flipV="1">
            <a:off x="323528" y="1340768"/>
            <a:ext cx="288032" cy="5161841"/>
          </a:xfrm>
          <a:prstGeom prst="line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ransition advClick="0" advTm="3000"/>
  <p:txStyles>
    <p:titleStyle>
      <a:lvl1pPr algn="ctr" defTabSz="642938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  <a:sym typeface="Arial Bold" charset="0"/>
        </a:defRPr>
      </a:lvl1pPr>
      <a:lvl2pPr algn="ctr" defTabSz="642938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 Bold" charset="0"/>
          <a:sym typeface="Arial Bold" charset="0"/>
        </a:defRPr>
      </a:lvl2pPr>
      <a:lvl3pPr algn="ctr" defTabSz="642938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 Bold" charset="0"/>
          <a:sym typeface="Arial Bold" charset="0"/>
        </a:defRPr>
      </a:lvl3pPr>
      <a:lvl4pPr algn="ctr" defTabSz="642938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 Bold" charset="0"/>
          <a:sym typeface="Arial Bold" charset="0"/>
        </a:defRPr>
      </a:lvl4pPr>
      <a:lvl5pPr algn="ctr" defTabSz="642938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 Bold" charset="0"/>
          <a:sym typeface="Arial Bold" charset="0"/>
        </a:defRPr>
      </a:lvl5pPr>
      <a:lvl6pPr marL="457200" algn="ctr" defTabSz="642938" rtl="0" fontAlgn="base">
        <a:spcBef>
          <a:spcPct val="0"/>
        </a:spcBef>
        <a:spcAft>
          <a:spcPct val="0"/>
        </a:spcAft>
        <a:defRPr sz="2800" b="1">
          <a:solidFill>
            <a:srgbClr val="202261"/>
          </a:solidFill>
          <a:latin typeface="Arial Bold" charset="0"/>
          <a:sym typeface="Arial Bold" charset="0"/>
        </a:defRPr>
      </a:lvl6pPr>
      <a:lvl7pPr marL="914400" algn="ctr" defTabSz="642938" rtl="0" fontAlgn="base">
        <a:spcBef>
          <a:spcPct val="0"/>
        </a:spcBef>
        <a:spcAft>
          <a:spcPct val="0"/>
        </a:spcAft>
        <a:defRPr sz="2800" b="1">
          <a:solidFill>
            <a:srgbClr val="202261"/>
          </a:solidFill>
          <a:latin typeface="Arial Bold" charset="0"/>
          <a:sym typeface="Arial Bold" charset="0"/>
        </a:defRPr>
      </a:lvl7pPr>
      <a:lvl8pPr marL="1371600" algn="ctr" defTabSz="642938" rtl="0" fontAlgn="base">
        <a:spcBef>
          <a:spcPct val="0"/>
        </a:spcBef>
        <a:spcAft>
          <a:spcPct val="0"/>
        </a:spcAft>
        <a:defRPr sz="2800" b="1">
          <a:solidFill>
            <a:srgbClr val="202261"/>
          </a:solidFill>
          <a:latin typeface="Arial Bold" charset="0"/>
          <a:sym typeface="Arial Bold" charset="0"/>
        </a:defRPr>
      </a:lvl8pPr>
      <a:lvl9pPr marL="1828800" algn="ctr" defTabSz="642938" rtl="0" fontAlgn="base">
        <a:spcBef>
          <a:spcPct val="0"/>
        </a:spcBef>
        <a:spcAft>
          <a:spcPct val="0"/>
        </a:spcAft>
        <a:defRPr sz="2800" b="1">
          <a:solidFill>
            <a:srgbClr val="202261"/>
          </a:solidFill>
          <a:latin typeface="Arial Bold" charset="0"/>
          <a:sym typeface="Arial Bold" charset="0"/>
        </a:defRPr>
      </a:lvl9pPr>
    </p:titleStyle>
    <p:bodyStyle>
      <a:lvl1pPr marL="187325" algn="l" defTabSz="642938" rtl="0" eaLnBrk="0" fontAlgn="base" hangingPunct="0">
        <a:spcBef>
          <a:spcPts val="1675"/>
        </a:spcBef>
        <a:spcAft>
          <a:spcPct val="0"/>
        </a:spcAft>
        <a:buSzPct val="171000"/>
        <a:buFont typeface="Arial" panose="020B0604020202020204" pitchFamily="34" charset="0"/>
        <a:defRPr lang="en-US" sz="11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1pPr>
      <a:lvl2pPr marL="901700" indent="-401638" algn="l" defTabSz="642938" rtl="0" eaLnBrk="0" fontAlgn="base" hangingPunct="0">
        <a:spcBef>
          <a:spcPts val="1675"/>
        </a:spcBef>
        <a:spcAft>
          <a:spcPct val="0"/>
        </a:spcAft>
        <a:buSzPct val="171000"/>
        <a:buFont typeface="Arial" panose="020B0604020202020204" pitchFamily="34" charset="0"/>
        <a:buChar char="•"/>
        <a:defRPr sz="2400">
          <a:solidFill>
            <a:srgbClr val="202261"/>
          </a:solidFill>
          <a:latin typeface="+mn-lt"/>
          <a:sym typeface="Arial" panose="020B0604020202020204" pitchFamily="34" charset="0"/>
        </a:defRPr>
      </a:lvl2pPr>
      <a:lvl3pPr marL="1212850" indent="-400050" algn="l" defTabSz="642938" rtl="0" eaLnBrk="0" fontAlgn="base" hangingPunct="0">
        <a:spcBef>
          <a:spcPts val="1675"/>
        </a:spcBef>
        <a:spcAft>
          <a:spcPct val="0"/>
        </a:spcAft>
        <a:buSzPct val="171000"/>
        <a:buFont typeface="Arial" panose="020B0604020202020204" pitchFamily="34" charset="0"/>
        <a:buChar char="•"/>
        <a:defRPr sz="2400">
          <a:solidFill>
            <a:srgbClr val="202261"/>
          </a:solidFill>
          <a:latin typeface="+mn-lt"/>
          <a:sym typeface="Arial" panose="020B0604020202020204" pitchFamily="34" charset="0"/>
        </a:defRPr>
      </a:lvl3pPr>
      <a:lvl4pPr marL="1527175" indent="-403225" algn="l" defTabSz="642938" rtl="0" eaLnBrk="0" fontAlgn="base" hangingPunct="0">
        <a:spcBef>
          <a:spcPts val="1675"/>
        </a:spcBef>
        <a:spcAft>
          <a:spcPct val="0"/>
        </a:spcAft>
        <a:buSzPct val="171000"/>
        <a:buFont typeface="Arial" panose="020B0604020202020204" pitchFamily="34" charset="0"/>
        <a:buChar char="•"/>
        <a:defRPr sz="2400">
          <a:solidFill>
            <a:srgbClr val="202261"/>
          </a:solidFill>
          <a:latin typeface="+mn-lt"/>
          <a:sym typeface="Arial" panose="020B0604020202020204" pitchFamily="34" charset="0"/>
        </a:defRPr>
      </a:lvl4pPr>
      <a:lvl5pPr marL="1839913" indent="-401638" algn="l" defTabSz="642938" rtl="0" eaLnBrk="0" fontAlgn="base" hangingPunct="0">
        <a:spcBef>
          <a:spcPts val="1675"/>
        </a:spcBef>
        <a:spcAft>
          <a:spcPct val="0"/>
        </a:spcAft>
        <a:buSzPct val="171000"/>
        <a:buFont typeface="Arial" panose="020B0604020202020204" pitchFamily="34" charset="0"/>
        <a:buChar char="•"/>
        <a:defRPr sz="2400">
          <a:solidFill>
            <a:srgbClr val="202261"/>
          </a:solidFill>
          <a:latin typeface="+mn-lt"/>
          <a:sym typeface="Arial" panose="020B0604020202020204" pitchFamily="34" charset="0"/>
        </a:defRPr>
      </a:lvl5pPr>
      <a:lvl6pPr marL="2297113" indent="-401638" algn="l" defTabSz="642938" rtl="0" fontAlgn="base">
        <a:spcBef>
          <a:spcPts val="1675"/>
        </a:spcBef>
        <a:spcAft>
          <a:spcPct val="0"/>
        </a:spcAft>
        <a:buSzPct val="171000"/>
        <a:buFont typeface="Arial" charset="0"/>
        <a:buChar char="•"/>
        <a:defRPr sz="2400">
          <a:solidFill>
            <a:srgbClr val="202261"/>
          </a:solidFill>
          <a:latin typeface="+mn-lt"/>
          <a:sym typeface="Arial" charset="0"/>
        </a:defRPr>
      </a:lvl6pPr>
      <a:lvl7pPr marL="2754313" indent="-401638" algn="l" defTabSz="642938" rtl="0" fontAlgn="base">
        <a:spcBef>
          <a:spcPts val="1675"/>
        </a:spcBef>
        <a:spcAft>
          <a:spcPct val="0"/>
        </a:spcAft>
        <a:buSzPct val="171000"/>
        <a:buFont typeface="Arial" charset="0"/>
        <a:buChar char="•"/>
        <a:defRPr sz="2400">
          <a:solidFill>
            <a:srgbClr val="202261"/>
          </a:solidFill>
          <a:latin typeface="+mn-lt"/>
          <a:sym typeface="Arial" charset="0"/>
        </a:defRPr>
      </a:lvl7pPr>
      <a:lvl8pPr marL="3211513" indent="-401638" algn="l" defTabSz="642938" rtl="0" fontAlgn="base">
        <a:spcBef>
          <a:spcPts val="1675"/>
        </a:spcBef>
        <a:spcAft>
          <a:spcPct val="0"/>
        </a:spcAft>
        <a:buSzPct val="171000"/>
        <a:buFont typeface="Arial" charset="0"/>
        <a:buChar char="•"/>
        <a:defRPr sz="2400">
          <a:solidFill>
            <a:srgbClr val="202261"/>
          </a:solidFill>
          <a:latin typeface="+mn-lt"/>
          <a:sym typeface="Arial" charset="0"/>
        </a:defRPr>
      </a:lvl8pPr>
      <a:lvl9pPr marL="3668713" indent="-401638" algn="l" defTabSz="642938" rtl="0" fontAlgn="base">
        <a:spcBef>
          <a:spcPts val="1675"/>
        </a:spcBef>
        <a:spcAft>
          <a:spcPct val="0"/>
        </a:spcAft>
        <a:buSzPct val="171000"/>
        <a:buFont typeface="Arial" charset="0"/>
        <a:buChar char="•"/>
        <a:defRPr sz="2400">
          <a:solidFill>
            <a:srgbClr val="202261"/>
          </a:solidFill>
          <a:latin typeface="+mn-lt"/>
          <a:sym typeface="Arial" charset="0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jpeg"/><Relationship Id="rId5" Type="http://schemas.openxmlformats.org/officeDocument/2006/relationships/image" Target="../media/image28.jpeg"/><Relationship Id="rId4" Type="http://schemas.openxmlformats.org/officeDocument/2006/relationships/image" Target="../media/image2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8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microsoft.com/office/2007/relationships/diagramDrawing" Target="../diagrams/drawing7.xm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6.xml"/><Relationship Id="rId11" Type="http://schemas.openxmlformats.org/officeDocument/2006/relationships/diagramColors" Target="../diagrams/colors7.xml"/><Relationship Id="rId5" Type="http://schemas.openxmlformats.org/officeDocument/2006/relationships/diagramQuickStyle" Target="../diagrams/quickStyle6.xml"/><Relationship Id="rId10" Type="http://schemas.openxmlformats.org/officeDocument/2006/relationships/diagramQuickStyle" Target="../diagrams/quickStyle7.xml"/><Relationship Id="rId4" Type="http://schemas.openxmlformats.org/officeDocument/2006/relationships/diagramLayout" Target="../diagrams/layout6.xml"/><Relationship Id="rId9" Type="http://schemas.openxmlformats.org/officeDocument/2006/relationships/diagramLayout" Target="../diagrams/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3.jpeg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3.png"/><Relationship Id="rId4" Type="http://schemas.openxmlformats.org/officeDocument/2006/relationships/image" Target="../media/image72.gi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9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2.jpeg"/><Relationship Id="rId5" Type="http://schemas.openxmlformats.org/officeDocument/2006/relationships/image" Target="../media/image67.png"/><Relationship Id="rId4" Type="http://schemas.openxmlformats.org/officeDocument/2006/relationships/image" Target="../media/image8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4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4.png"/><Relationship Id="rId4" Type="http://schemas.openxmlformats.org/officeDocument/2006/relationships/image" Target="../media/image89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040B8627-4598-4812-AE23-81E833F0B1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600" y="3645024"/>
            <a:ext cx="7200800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pPr algn="r" eaLnBrk="1" hangingPunct="1">
              <a:lnSpc>
                <a:spcPct val="90000"/>
              </a:lnSpc>
              <a:spcBef>
                <a:spcPts val="1675"/>
              </a:spcBef>
              <a:buSzPct val="171000"/>
              <a:buFont typeface="Arial" charset="0"/>
              <a:buNone/>
              <a:defRPr/>
            </a:pPr>
            <a:r>
              <a:rPr lang="pl-PL" sz="2000" dirty="0">
                <a:solidFill>
                  <a:schemeClr val="accent2">
                    <a:lumMod val="75000"/>
                  </a:schemeClr>
                </a:solidFill>
                <a:latin typeface="Bradley Hand ITC" panose="03070402050302030203" pitchFamily="66" charset="0"/>
                <a:sym typeface="Arial" charset="0"/>
              </a:rPr>
              <a:t>MODUŁ BIOMECHANIKA CHODU</a:t>
            </a:r>
          </a:p>
          <a:p>
            <a:pPr algn="r" eaLnBrk="1" hangingPunct="1">
              <a:lnSpc>
                <a:spcPct val="90000"/>
              </a:lnSpc>
              <a:spcBef>
                <a:spcPts val="1675"/>
              </a:spcBef>
              <a:buSzPct val="171000"/>
              <a:buFont typeface="Arial" charset="0"/>
              <a:buNone/>
              <a:defRPr/>
            </a:pPr>
            <a:r>
              <a:rPr lang="pl-PL" sz="2000" dirty="0">
                <a:solidFill>
                  <a:schemeClr val="accent2">
                    <a:lumMod val="75000"/>
                  </a:schemeClr>
                </a:solidFill>
                <a:latin typeface="Bradley Hand ITC" panose="03070402050302030203" pitchFamily="66" charset="0"/>
                <a:sym typeface="Arial" charset="0"/>
              </a:rPr>
              <a:t>Jednostka dydaktyczna C: Jak oceniać chód?</a:t>
            </a:r>
          </a:p>
          <a:p>
            <a:pPr algn="r" eaLnBrk="1" hangingPunct="1">
              <a:lnSpc>
                <a:spcPct val="90000"/>
              </a:lnSpc>
              <a:spcBef>
                <a:spcPts val="1675"/>
              </a:spcBef>
              <a:buSzPct val="171000"/>
              <a:buFont typeface="Arial" charset="0"/>
              <a:buNone/>
              <a:defRPr/>
            </a:pPr>
            <a:r>
              <a:rPr lang="pl-PL" sz="2000" dirty="0">
                <a:solidFill>
                  <a:schemeClr val="accent2">
                    <a:lumMod val="75000"/>
                  </a:schemeClr>
                </a:solidFill>
                <a:latin typeface="Bradley Hand ITC" panose="03070402050302030203" pitchFamily="66" charset="0"/>
                <a:sym typeface="Arial" charset="0"/>
              </a:rPr>
              <a:t>C.1 Jakie metody są stosowane do oceny chodu?</a:t>
            </a:r>
            <a:endParaRPr lang="en-US" sz="2000" dirty="0">
              <a:solidFill>
                <a:schemeClr val="accent2">
                  <a:lumMod val="75000"/>
                </a:schemeClr>
              </a:solidFill>
              <a:latin typeface="Bradley Hand ITC" panose="03070402050302030203" pitchFamily="66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262893"/>
      </p:ext>
    </p:extLst>
  </p:cSld>
  <p:clrMapOvr>
    <a:masterClrMapping/>
  </p:clrMapOvr>
  <p:transition advClick="0" advTm="300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pic>
        <p:nvPicPr>
          <p:cNvPr id="51202" name="Picture 2" descr="C:\Users\Constanza\Documents\Constanza\8 - IO3 - WP3 - WP4\MODULE GAIT - UNIT C.1\Bibliography\Esquema.jpeg"/>
          <p:cNvPicPr>
            <a:picLocks noChangeAspect="1" noChangeArrowheads="1"/>
          </p:cNvPicPr>
          <p:nvPr/>
        </p:nvPicPr>
        <p:blipFill>
          <a:blip r:embed="rId3" cstate="print"/>
          <a:srcRect l="12063" r="9062"/>
          <a:stretch>
            <a:fillRect/>
          </a:stretch>
        </p:blipFill>
        <p:spPr bwMode="auto">
          <a:xfrm>
            <a:off x="409520" y="1772816"/>
            <a:ext cx="5746656" cy="4096265"/>
          </a:xfrm>
          <a:prstGeom prst="rect">
            <a:avLst/>
          </a:prstGeom>
          <a:noFill/>
        </p:spPr>
      </p:pic>
      <p:sp>
        <p:nvSpPr>
          <p:cNvPr id="12" name="Prostokąt 1">
            <a:extLst>
              <a:ext uri="{FF2B5EF4-FFF2-40B4-BE49-F238E27FC236}">
                <a16:creationId xmlns:a16="http://schemas.microsoft.com/office/drawing/2014/main" id="{A112A229-E8E4-4470-89AF-52FC53E9783D}"/>
              </a:ext>
            </a:extLst>
          </p:cNvPr>
          <p:cNvSpPr/>
          <p:nvPr/>
        </p:nvSpPr>
        <p:spPr>
          <a:xfrm>
            <a:off x="509464" y="1176182"/>
            <a:ext cx="8135938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2200" dirty="0">
                <a:solidFill>
                  <a:schemeClr val="accent2">
                    <a:lumMod val="75000"/>
                  </a:schemeClr>
                </a:solidFill>
              </a:rPr>
              <a:t>WPROWADZENIE DO OCENY CHODU</a:t>
            </a:r>
            <a:endParaRPr lang="en-US" sz="22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F24A980A-73AB-4EAA-942C-F0E49E263F63}"/>
              </a:ext>
            </a:extLst>
          </p:cNvPr>
          <p:cNvSpPr/>
          <p:nvPr/>
        </p:nvSpPr>
        <p:spPr bwMode="auto">
          <a:xfrm>
            <a:off x="2123728" y="5517232"/>
            <a:ext cx="1944216" cy="432048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R="0" algn="ct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kumimoji="0" lang="pl-PL" sz="10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" charset="0"/>
                <a:sym typeface="Arial" charset="0"/>
              </a:rPr>
              <a:t>Pacjent z ograniczonymi zaburzeniami chodu </a:t>
            </a:r>
            <a:r>
              <a:rPr kumimoji="0" lang="pl-PL" sz="1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sym typeface="Arial" charset="0"/>
              </a:rPr>
              <a:t>zaburzeniami chodu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427E1B45-6A15-46E1-A43B-3B35BDCB39B7}"/>
              </a:ext>
            </a:extLst>
          </p:cNvPr>
          <p:cNvSpPr/>
          <p:nvPr/>
        </p:nvSpPr>
        <p:spPr bwMode="auto">
          <a:xfrm>
            <a:off x="323528" y="4293096"/>
            <a:ext cx="1944216" cy="432048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R="0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kumimoji="0" lang="pl-PL" sz="10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charset="0"/>
                <a:sym typeface="Arial" charset="0"/>
              </a:rPr>
              <a:t>Wiedza na temat możliwych metod leczenia i ich skutków</a:t>
            </a:r>
            <a:endParaRPr kumimoji="0" lang="pl-PL" sz="1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FBF80102-2B20-4104-A57B-CD3E407C8740}"/>
              </a:ext>
            </a:extLst>
          </p:cNvPr>
          <p:cNvSpPr/>
          <p:nvPr/>
        </p:nvSpPr>
        <p:spPr bwMode="auto">
          <a:xfrm>
            <a:off x="251520" y="2204864"/>
            <a:ext cx="2160240" cy="576064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R="0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kumimoji="0" lang="pl-PL" sz="10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charset="0"/>
                <a:sym typeface="Arial" charset="0"/>
              </a:rPr>
              <a:t>Wiedza naukowa, w tym medyczna medycznego</a:t>
            </a:r>
            <a:endParaRPr kumimoji="0" lang="pl-PL" sz="1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5BFD6767-321A-4F68-9951-08497D1FE6FA}"/>
              </a:ext>
            </a:extLst>
          </p:cNvPr>
          <p:cNvSpPr/>
          <p:nvPr/>
        </p:nvSpPr>
        <p:spPr bwMode="auto">
          <a:xfrm>
            <a:off x="251520" y="2852936"/>
            <a:ext cx="1944216" cy="504056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R="0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kumimoji="0" lang="pl-PL" sz="10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charset="0"/>
                <a:sym typeface="Arial" charset="0"/>
              </a:rPr>
              <a:t>Wiedza i narzędzia z zakresu oceny i analizy danych</a:t>
            </a:r>
            <a:endParaRPr kumimoji="0" lang="pl-PL" sz="1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C579624A-7938-46DA-8E45-D3829EA73317}"/>
              </a:ext>
            </a:extLst>
          </p:cNvPr>
          <p:cNvSpPr/>
          <p:nvPr/>
        </p:nvSpPr>
        <p:spPr bwMode="auto">
          <a:xfrm>
            <a:off x="323528" y="3645024"/>
            <a:ext cx="1944216" cy="432048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R="0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kumimoji="0" lang="pl-PL" sz="10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charset="0"/>
                <a:sym typeface="Arial" charset="0"/>
              </a:rPr>
              <a:t>Wiedza na temat prawidłowego                                            i patologicznego chodu</a:t>
            </a:r>
            <a:endParaRPr kumimoji="0" lang="pl-PL" sz="1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5A4DE640-CA4E-464A-A5F7-5E5C35863254}"/>
              </a:ext>
            </a:extLst>
          </p:cNvPr>
          <p:cNvSpPr/>
          <p:nvPr/>
        </p:nvSpPr>
        <p:spPr bwMode="auto">
          <a:xfrm>
            <a:off x="2051720" y="1700808"/>
            <a:ext cx="1584176" cy="432048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R="0" algn="ct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kumimoji="0" lang="pl-PL" sz="1000" b="1" i="0" u="none" strike="noStrike" cap="none" normalizeH="0" baseline="0" dirty="0">
                <a:ln>
                  <a:noFill/>
                </a:ln>
                <a:solidFill>
                  <a:srgbClr val="FF6600"/>
                </a:solidFill>
                <a:effectLst/>
                <a:latin typeface="Arial" charset="0"/>
                <a:sym typeface="Arial" charset="0"/>
              </a:rPr>
              <a:t>Pacjent z zaburzeniami chodu</a:t>
            </a:r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35D50754-7AF4-441E-A9F9-E51CD424DA56}"/>
              </a:ext>
            </a:extLst>
          </p:cNvPr>
          <p:cNvSpPr/>
          <p:nvPr/>
        </p:nvSpPr>
        <p:spPr bwMode="auto">
          <a:xfrm>
            <a:off x="2555776" y="2852936"/>
            <a:ext cx="1224136" cy="4320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R="0" algn="ct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lang="pl-PL" b="0" i="0" dirty="0">
                <a:solidFill>
                  <a:srgbClr val="000000"/>
                </a:solidFill>
                <a:effectLst/>
                <a:latin typeface="-apple-system"/>
              </a:rPr>
              <a:t>Rozpoznanie odchyleń w chodzie</a:t>
            </a:r>
            <a:endParaRPr kumimoji="0" lang="pl-PL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DAD8DBC4-1739-4DC6-AF0C-8CEF6D46B01E}"/>
              </a:ext>
            </a:extLst>
          </p:cNvPr>
          <p:cNvSpPr/>
          <p:nvPr/>
        </p:nvSpPr>
        <p:spPr bwMode="auto">
          <a:xfrm>
            <a:off x="2555776" y="3573016"/>
            <a:ext cx="1224136" cy="4320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R="0" algn="ct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lang="pl-PL" b="0" i="0" dirty="0">
                <a:solidFill>
                  <a:srgbClr val="000000"/>
                </a:solidFill>
                <a:effectLst/>
                <a:latin typeface="-apple-system"/>
              </a:rPr>
              <a:t>Zrozumienie odchyleń w chodzie</a:t>
            </a:r>
            <a:endParaRPr kumimoji="0" lang="pl-PL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id="{5B7A6DA8-2D11-4B1A-A2F0-2D60229D7125}"/>
              </a:ext>
            </a:extLst>
          </p:cNvPr>
          <p:cNvSpPr/>
          <p:nvPr/>
        </p:nvSpPr>
        <p:spPr bwMode="auto">
          <a:xfrm>
            <a:off x="2555776" y="4293096"/>
            <a:ext cx="1224136" cy="4320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R="0" algn="ct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lang="pl-PL" b="0" i="0" dirty="0">
                <a:solidFill>
                  <a:srgbClr val="000000"/>
                </a:solidFill>
                <a:effectLst/>
                <a:latin typeface="-apple-system"/>
              </a:rPr>
              <a:t>Cechowe odchylenia chodu</a:t>
            </a:r>
            <a:endParaRPr kumimoji="0" lang="pl-PL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1" name="Prostokąt 20">
            <a:extLst>
              <a:ext uri="{FF2B5EF4-FFF2-40B4-BE49-F238E27FC236}">
                <a16:creationId xmlns:a16="http://schemas.microsoft.com/office/drawing/2014/main" id="{FAF86F13-66D9-4796-844E-5A5ED437E8E7}"/>
              </a:ext>
            </a:extLst>
          </p:cNvPr>
          <p:cNvSpPr/>
          <p:nvPr/>
        </p:nvSpPr>
        <p:spPr bwMode="auto">
          <a:xfrm>
            <a:off x="3779912" y="2132856"/>
            <a:ext cx="2160240" cy="576064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R="0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kumimoji="0" lang="pl-PL" sz="1000" b="1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Arial" charset="0"/>
                <a:sym typeface="Arial" charset="0"/>
              </a:rPr>
              <a:t>Informacje kliniczne i dostępne zasoby na temat pacjenta lub dla pacjenta</a:t>
            </a:r>
          </a:p>
        </p:txBody>
      </p:sp>
      <p:sp>
        <p:nvSpPr>
          <p:cNvPr id="22" name="Prostokąt 21">
            <a:extLst>
              <a:ext uri="{FF2B5EF4-FFF2-40B4-BE49-F238E27FC236}">
                <a16:creationId xmlns:a16="http://schemas.microsoft.com/office/drawing/2014/main" id="{B83E2844-DFCF-484B-9632-116414C5917A}"/>
              </a:ext>
            </a:extLst>
          </p:cNvPr>
          <p:cNvSpPr/>
          <p:nvPr/>
        </p:nvSpPr>
        <p:spPr bwMode="auto">
          <a:xfrm>
            <a:off x="4211960" y="4293096"/>
            <a:ext cx="1656184" cy="576064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R="0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kumimoji="0" lang="pl-PL" sz="1000" b="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Arial" charset="0"/>
                <a:sym typeface="Arial" charset="0"/>
              </a:rPr>
              <a:t>Wybór sposobu leczenia</a:t>
            </a:r>
          </a:p>
        </p:txBody>
      </p:sp>
      <p:sp>
        <p:nvSpPr>
          <p:cNvPr id="23" name="Prostokąt 22">
            <a:extLst>
              <a:ext uri="{FF2B5EF4-FFF2-40B4-BE49-F238E27FC236}">
                <a16:creationId xmlns:a16="http://schemas.microsoft.com/office/drawing/2014/main" id="{EC421738-1EDF-4D1F-ADB8-7CC5E46C0D7C}"/>
              </a:ext>
            </a:extLst>
          </p:cNvPr>
          <p:cNvSpPr/>
          <p:nvPr/>
        </p:nvSpPr>
        <p:spPr bwMode="auto">
          <a:xfrm>
            <a:off x="4211960" y="3501008"/>
            <a:ext cx="1440160" cy="576064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R="0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lang="pl-PL" b="0" i="0" dirty="0">
                <a:solidFill>
                  <a:schemeClr val="accent6"/>
                </a:solidFill>
                <a:effectLst/>
                <a:latin typeface="-apple-system"/>
              </a:rPr>
              <a:t>Połączenie danych medycznych</a:t>
            </a:r>
            <a:endParaRPr kumimoji="0" lang="pl-PL" sz="1000" b="0" i="0" u="none" strike="noStrike" cap="none" normalizeH="0" baseline="0" dirty="0">
              <a:ln>
                <a:noFill/>
              </a:ln>
              <a:solidFill>
                <a:schemeClr val="accent6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5" name="Prostokąt 24">
            <a:extLst>
              <a:ext uri="{FF2B5EF4-FFF2-40B4-BE49-F238E27FC236}">
                <a16:creationId xmlns:a16="http://schemas.microsoft.com/office/drawing/2014/main" id="{47B5161C-6EAA-4C0F-ABB9-3D54F5AB0D3E}"/>
              </a:ext>
            </a:extLst>
          </p:cNvPr>
          <p:cNvSpPr/>
          <p:nvPr/>
        </p:nvSpPr>
        <p:spPr bwMode="auto">
          <a:xfrm>
            <a:off x="4139952" y="2852936"/>
            <a:ext cx="1728192" cy="576064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R="0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kumimoji="0" lang="pl-PL" sz="1000" b="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Arial" charset="0"/>
                <a:sym typeface="Arial" charset="0"/>
              </a:rPr>
              <a:t>Jakościowa i ilościowa ocena chodu</a:t>
            </a:r>
          </a:p>
        </p:txBody>
      </p:sp>
      <p:sp>
        <p:nvSpPr>
          <p:cNvPr id="24" name="10 Pentágono">
            <a:extLst>
              <a:ext uri="{FF2B5EF4-FFF2-40B4-BE49-F238E27FC236}">
                <a16:creationId xmlns:a16="http://schemas.microsoft.com/office/drawing/2014/main" id="{669F1173-4BCD-4EA8-8C14-C9F133D080CF}"/>
              </a:ext>
            </a:extLst>
          </p:cNvPr>
          <p:cNvSpPr/>
          <p:nvPr/>
        </p:nvSpPr>
        <p:spPr bwMode="auto">
          <a:xfrm>
            <a:off x="0" y="3501008"/>
            <a:ext cx="6768752" cy="648072"/>
          </a:xfrm>
          <a:prstGeom prst="homePlat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F186DD07-6167-405C-95B8-F2671B0ECA10}"/>
              </a:ext>
            </a:extLst>
          </p:cNvPr>
          <p:cNvSpPr txBox="1"/>
          <p:nvPr/>
        </p:nvSpPr>
        <p:spPr>
          <a:xfrm>
            <a:off x="6732240" y="3356992"/>
            <a:ext cx="208823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b="0" dirty="0">
                <a:solidFill>
                  <a:schemeClr val="accent6"/>
                </a:solidFill>
              </a:rPr>
              <a:t>Interpretacja informacji o chodzie i danych medycznych</a:t>
            </a:r>
          </a:p>
        </p:txBody>
      </p:sp>
    </p:spTree>
    <p:extLst>
      <p:ext uri="{BB962C8B-B14F-4D97-AF65-F5344CB8AC3E}">
        <p14:creationId xmlns:p14="http://schemas.microsoft.com/office/powerpoint/2010/main" val="344704908"/>
      </p:ext>
    </p:extLst>
  </p:cSld>
  <p:clrMapOvr>
    <a:masterClrMapping/>
  </p:clrMapOvr>
  <p:transition advClick="0" advTm="3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pic>
        <p:nvPicPr>
          <p:cNvPr id="51202" name="Picture 2" descr="C:\Users\Constanza\Documents\Constanza\8 - IO3 - WP3 - WP4\MODULE GAIT - UNIT C.1\Bibliography\Esquema.jpeg"/>
          <p:cNvPicPr>
            <a:picLocks noChangeAspect="1" noChangeArrowheads="1"/>
          </p:cNvPicPr>
          <p:nvPr/>
        </p:nvPicPr>
        <p:blipFill>
          <a:blip r:embed="rId3" cstate="print"/>
          <a:srcRect l="12063" r="9062"/>
          <a:stretch>
            <a:fillRect/>
          </a:stretch>
        </p:blipFill>
        <p:spPr bwMode="auto">
          <a:xfrm>
            <a:off x="409520" y="1772816"/>
            <a:ext cx="5746656" cy="4096265"/>
          </a:xfrm>
          <a:prstGeom prst="rect">
            <a:avLst/>
          </a:prstGeom>
          <a:noFill/>
        </p:spPr>
      </p:pic>
      <p:sp>
        <p:nvSpPr>
          <p:cNvPr id="12" name="Prostokąt 1">
            <a:extLst>
              <a:ext uri="{FF2B5EF4-FFF2-40B4-BE49-F238E27FC236}">
                <a16:creationId xmlns:a16="http://schemas.microsoft.com/office/drawing/2014/main" id="{A112A229-E8E4-4470-89AF-52FC53E9783D}"/>
              </a:ext>
            </a:extLst>
          </p:cNvPr>
          <p:cNvSpPr/>
          <p:nvPr/>
        </p:nvSpPr>
        <p:spPr>
          <a:xfrm>
            <a:off x="509464" y="1176182"/>
            <a:ext cx="8135938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2200" dirty="0">
                <a:solidFill>
                  <a:schemeClr val="accent2">
                    <a:lumMod val="75000"/>
                  </a:schemeClr>
                </a:solidFill>
              </a:rPr>
              <a:t>WPROWADZENIE DO OCENY CHODU</a:t>
            </a:r>
            <a:endParaRPr lang="en-US" sz="22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F24A980A-73AB-4EAA-942C-F0E49E263F63}"/>
              </a:ext>
            </a:extLst>
          </p:cNvPr>
          <p:cNvSpPr/>
          <p:nvPr/>
        </p:nvSpPr>
        <p:spPr bwMode="auto">
          <a:xfrm>
            <a:off x="2123728" y="5517232"/>
            <a:ext cx="1944216" cy="432048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R="0" algn="ct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kumimoji="0" lang="pl-PL" sz="10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" charset="0"/>
                <a:sym typeface="Arial" charset="0"/>
              </a:rPr>
              <a:t>Pacjent z ograniczonymi zaburzeniami chodu </a:t>
            </a:r>
            <a:r>
              <a:rPr kumimoji="0" lang="pl-PL" sz="1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sym typeface="Arial" charset="0"/>
              </a:rPr>
              <a:t>zaburzeniami chodu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427E1B45-6A15-46E1-A43B-3B35BDCB39B7}"/>
              </a:ext>
            </a:extLst>
          </p:cNvPr>
          <p:cNvSpPr/>
          <p:nvPr/>
        </p:nvSpPr>
        <p:spPr bwMode="auto">
          <a:xfrm>
            <a:off x="323528" y="4293096"/>
            <a:ext cx="1944216" cy="432048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R="0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kumimoji="0" lang="pl-PL" sz="10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charset="0"/>
                <a:sym typeface="Arial" charset="0"/>
              </a:rPr>
              <a:t>Wiedza na temat możliwych metod leczenia i ich skutków</a:t>
            </a:r>
            <a:endParaRPr kumimoji="0" lang="pl-PL" sz="1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FBF80102-2B20-4104-A57B-CD3E407C8740}"/>
              </a:ext>
            </a:extLst>
          </p:cNvPr>
          <p:cNvSpPr/>
          <p:nvPr/>
        </p:nvSpPr>
        <p:spPr bwMode="auto">
          <a:xfrm>
            <a:off x="251520" y="2204864"/>
            <a:ext cx="2160240" cy="576064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R="0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kumimoji="0" lang="pl-PL" sz="10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charset="0"/>
                <a:sym typeface="Arial" charset="0"/>
              </a:rPr>
              <a:t>Wiedza naukowa, w tym medyczna medycznego</a:t>
            </a:r>
            <a:endParaRPr kumimoji="0" lang="pl-PL" sz="1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5BFD6767-321A-4F68-9951-08497D1FE6FA}"/>
              </a:ext>
            </a:extLst>
          </p:cNvPr>
          <p:cNvSpPr/>
          <p:nvPr/>
        </p:nvSpPr>
        <p:spPr bwMode="auto">
          <a:xfrm>
            <a:off x="251520" y="2852936"/>
            <a:ext cx="1944216" cy="504056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R="0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kumimoji="0" lang="pl-PL" sz="10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charset="0"/>
                <a:sym typeface="Arial" charset="0"/>
              </a:rPr>
              <a:t>Wiedza i narzędzia z zakresu oceny i analizy danych</a:t>
            </a:r>
            <a:endParaRPr kumimoji="0" lang="pl-PL" sz="1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C579624A-7938-46DA-8E45-D3829EA73317}"/>
              </a:ext>
            </a:extLst>
          </p:cNvPr>
          <p:cNvSpPr/>
          <p:nvPr/>
        </p:nvSpPr>
        <p:spPr bwMode="auto">
          <a:xfrm>
            <a:off x="323528" y="3645024"/>
            <a:ext cx="1944216" cy="432048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R="0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kumimoji="0" lang="pl-PL" sz="10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charset="0"/>
                <a:sym typeface="Arial" charset="0"/>
              </a:rPr>
              <a:t>Wiedza na temat prawidłowego                                            i patologicznego chodu</a:t>
            </a:r>
            <a:endParaRPr kumimoji="0" lang="pl-PL" sz="1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5A4DE640-CA4E-464A-A5F7-5E5C35863254}"/>
              </a:ext>
            </a:extLst>
          </p:cNvPr>
          <p:cNvSpPr/>
          <p:nvPr/>
        </p:nvSpPr>
        <p:spPr bwMode="auto">
          <a:xfrm>
            <a:off x="2051720" y="1700808"/>
            <a:ext cx="1584176" cy="432048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R="0" algn="ct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kumimoji="0" lang="pl-PL" sz="1000" b="1" i="0" u="none" strike="noStrike" cap="none" normalizeH="0" baseline="0" dirty="0">
                <a:ln>
                  <a:noFill/>
                </a:ln>
                <a:solidFill>
                  <a:srgbClr val="FF6600"/>
                </a:solidFill>
                <a:effectLst/>
                <a:latin typeface="Arial" charset="0"/>
                <a:sym typeface="Arial" charset="0"/>
              </a:rPr>
              <a:t>Pacjent z zaburzeniami chodu</a:t>
            </a:r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35D50754-7AF4-441E-A9F9-E51CD424DA56}"/>
              </a:ext>
            </a:extLst>
          </p:cNvPr>
          <p:cNvSpPr/>
          <p:nvPr/>
        </p:nvSpPr>
        <p:spPr bwMode="auto">
          <a:xfrm>
            <a:off x="2555776" y="2852936"/>
            <a:ext cx="1224136" cy="4320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R="0" algn="ct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lang="pl-PL" b="0" i="0" dirty="0">
                <a:solidFill>
                  <a:srgbClr val="000000"/>
                </a:solidFill>
                <a:effectLst/>
                <a:latin typeface="-apple-system"/>
              </a:rPr>
              <a:t>Rozpoznanie odchyleń w chodzie</a:t>
            </a:r>
            <a:endParaRPr kumimoji="0" lang="pl-PL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DAD8DBC4-1739-4DC6-AF0C-8CEF6D46B01E}"/>
              </a:ext>
            </a:extLst>
          </p:cNvPr>
          <p:cNvSpPr/>
          <p:nvPr/>
        </p:nvSpPr>
        <p:spPr bwMode="auto">
          <a:xfrm>
            <a:off x="2555776" y="3573016"/>
            <a:ext cx="1224136" cy="4320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R="0" algn="ct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lang="pl-PL" b="0" i="0" dirty="0">
                <a:solidFill>
                  <a:srgbClr val="000000"/>
                </a:solidFill>
                <a:effectLst/>
                <a:latin typeface="-apple-system"/>
              </a:rPr>
              <a:t>Zrozumienie odchyleń w chodzie</a:t>
            </a:r>
            <a:endParaRPr kumimoji="0" lang="pl-PL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id="{5B7A6DA8-2D11-4B1A-A2F0-2D60229D7125}"/>
              </a:ext>
            </a:extLst>
          </p:cNvPr>
          <p:cNvSpPr/>
          <p:nvPr/>
        </p:nvSpPr>
        <p:spPr bwMode="auto">
          <a:xfrm>
            <a:off x="2555776" y="4293096"/>
            <a:ext cx="1224136" cy="4320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R="0" algn="ct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lang="pl-PL" b="0" i="0" dirty="0">
                <a:solidFill>
                  <a:srgbClr val="000000"/>
                </a:solidFill>
                <a:effectLst/>
                <a:latin typeface="-apple-system"/>
              </a:rPr>
              <a:t>Cechowe odchylenia chodu</a:t>
            </a:r>
            <a:endParaRPr kumimoji="0" lang="pl-PL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1" name="Prostokąt 20">
            <a:extLst>
              <a:ext uri="{FF2B5EF4-FFF2-40B4-BE49-F238E27FC236}">
                <a16:creationId xmlns:a16="http://schemas.microsoft.com/office/drawing/2014/main" id="{FAF86F13-66D9-4796-844E-5A5ED437E8E7}"/>
              </a:ext>
            </a:extLst>
          </p:cNvPr>
          <p:cNvSpPr/>
          <p:nvPr/>
        </p:nvSpPr>
        <p:spPr bwMode="auto">
          <a:xfrm>
            <a:off x="3779912" y="2132856"/>
            <a:ext cx="2160240" cy="576064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R="0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kumimoji="0" lang="pl-PL" sz="1000" b="1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Arial" charset="0"/>
                <a:sym typeface="Arial" charset="0"/>
              </a:rPr>
              <a:t>Informacje kliniczne i dostępne zasoby na temat pacjenta lub dla pacjenta</a:t>
            </a:r>
          </a:p>
        </p:txBody>
      </p:sp>
      <p:sp>
        <p:nvSpPr>
          <p:cNvPr id="22" name="Prostokąt 21">
            <a:extLst>
              <a:ext uri="{FF2B5EF4-FFF2-40B4-BE49-F238E27FC236}">
                <a16:creationId xmlns:a16="http://schemas.microsoft.com/office/drawing/2014/main" id="{B83E2844-DFCF-484B-9632-116414C5917A}"/>
              </a:ext>
            </a:extLst>
          </p:cNvPr>
          <p:cNvSpPr/>
          <p:nvPr/>
        </p:nvSpPr>
        <p:spPr bwMode="auto">
          <a:xfrm>
            <a:off x="4211960" y="4293096"/>
            <a:ext cx="1656184" cy="576064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R="0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kumimoji="0" lang="pl-PL" sz="1000" b="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Arial" charset="0"/>
                <a:sym typeface="Arial" charset="0"/>
              </a:rPr>
              <a:t>Wybór sposobu leczenia</a:t>
            </a:r>
          </a:p>
        </p:txBody>
      </p:sp>
      <p:sp>
        <p:nvSpPr>
          <p:cNvPr id="23" name="Prostokąt 22">
            <a:extLst>
              <a:ext uri="{FF2B5EF4-FFF2-40B4-BE49-F238E27FC236}">
                <a16:creationId xmlns:a16="http://schemas.microsoft.com/office/drawing/2014/main" id="{EC421738-1EDF-4D1F-ADB8-7CC5E46C0D7C}"/>
              </a:ext>
            </a:extLst>
          </p:cNvPr>
          <p:cNvSpPr/>
          <p:nvPr/>
        </p:nvSpPr>
        <p:spPr bwMode="auto">
          <a:xfrm>
            <a:off x="4211960" y="3501008"/>
            <a:ext cx="1440160" cy="576064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R="0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lang="pl-PL" b="0" i="0" dirty="0">
                <a:solidFill>
                  <a:schemeClr val="accent6"/>
                </a:solidFill>
                <a:effectLst/>
                <a:latin typeface="-apple-system"/>
              </a:rPr>
              <a:t>Połączenie danych medycznych</a:t>
            </a:r>
            <a:endParaRPr kumimoji="0" lang="pl-PL" sz="1000" b="0" i="0" u="none" strike="noStrike" cap="none" normalizeH="0" baseline="0" dirty="0">
              <a:ln>
                <a:noFill/>
              </a:ln>
              <a:solidFill>
                <a:schemeClr val="accent6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5" name="Prostokąt 24">
            <a:extLst>
              <a:ext uri="{FF2B5EF4-FFF2-40B4-BE49-F238E27FC236}">
                <a16:creationId xmlns:a16="http://schemas.microsoft.com/office/drawing/2014/main" id="{47B5161C-6EAA-4C0F-ABB9-3D54F5AB0D3E}"/>
              </a:ext>
            </a:extLst>
          </p:cNvPr>
          <p:cNvSpPr/>
          <p:nvPr/>
        </p:nvSpPr>
        <p:spPr bwMode="auto">
          <a:xfrm>
            <a:off x="4139952" y="2852936"/>
            <a:ext cx="1728192" cy="576064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R="0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kumimoji="0" lang="pl-PL" sz="1000" b="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Arial" charset="0"/>
                <a:sym typeface="Arial" charset="0"/>
              </a:rPr>
              <a:t>Jakościowa i ilościowa ocena chodu</a:t>
            </a:r>
          </a:p>
        </p:txBody>
      </p:sp>
      <p:sp>
        <p:nvSpPr>
          <p:cNvPr id="24" name="10 Pentágono">
            <a:extLst>
              <a:ext uri="{FF2B5EF4-FFF2-40B4-BE49-F238E27FC236}">
                <a16:creationId xmlns:a16="http://schemas.microsoft.com/office/drawing/2014/main" id="{669F1173-4BCD-4EA8-8C14-C9F133D080CF}"/>
              </a:ext>
            </a:extLst>
          </p:cNvPr>
          <p:cNvSpPr/>
          <p:nvPr/>
        </p:nvSpPr>
        <p:spPr bwMode="auto">
          <a:xfrm>
            <a:off x="0" y="4149080"/>
            <a:ext cx="6768752" cy="648072"/>
          </a:xfrm>
          <a:prstGeom prst="homePlat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F186DD07-6167-405C-95B8-F2671B0ECA10}"/>
              </a:ext>
            </a:extLst>
          </p:cNvPr>
          <p:cNvSpPr txBox="1"/>
          <p:nvPr/>
        </p:nvSpPr>
        <p:spPr>
          <a:xfrm>
            <a:off x="6876256" y="4149080"/>
            <a:ext cx="20882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b="0" dirty="0">
                <a:solidFill>
                  <a:schemeClr val="accent6"/>
                </a:solidFill>
              </a:rPr>
              <a:t>Zastosowanie leczenia</a:t>
            </a:r>
          </a:p>
        </p:txBody>
      </p:sp>
    </p:spTree>
    <p:extLst>
      <p:ext uri="{BB962C8B-B14F-4D97-AF65-F5344CB8AC3E}">
        <p14:creationId xmlns:p14="http://schemas.microsoft.com/office/powerpoint/2010/main" val="2922926126"/>
      </p:ext>
    </p:extLst>
  </p:cSld>
  <p:clrMapOvr>
    <a:masterClrMapping/>
  </p:clrMapOvr>
  <p:transition advClick="0" advTm="3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FCD7F052-12D2-4476-BCD0-6B14FF2CBE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A19D27B6-3918-41BD-86A4-18A6BA0562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2" name="Rectangle 2">
            <a:extLst>
              <a:ext uri="{FF2B5EF4-FFF2-40B4-BE49-F238E27FC236}">
                <a16:creationId xmlns:a16="http://schemas.microsoft.com/office/drawing/2014/main" id="{36772BD0-516D-4BF7-92E6-E108C8852A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3" name="Rectangle 2">
            <a:extLst>
              <a:ext uri="{FF2B5EF4-FFF2-40B4-BE49-F238E27FC236}">
                <a16:creationId xmlns:a16="http://schemas.microsoft.com/office/drawing/2014/main" id="{7D5C157F-9564-4480-B509-11234DAD56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4" name="Rectangle 4">
            <a:extLst>
              <a:ext uri="{FF2B5EF4-FFF2-40B4-BE49-F238E27FC236}">
                <a16:creationId xmlns:a16="http://schemas.microsoft.com/office/drawing/2014/main" id="{F2CF61EE-0026-4A42-B800-DD26CAF4CE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971600" y="3350602"/>
            <a:ext cx="698477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ctr">
              <a:defRPr/>
            </a:pPr>
            <a:r>
              <a:rPr lang="en-US" sz="4400" b="0" dirty="0">
                <a:solidFill>
                  <a:schemeClr val="accent2">
                    <a:lumMod val="75000"/>
                  </a:schemeClr>
                </a:solidFill>
              </a:rPr>
              <a:t>2</a:t>
            </a:r>
            <a:r>
              <a:rPr lang="pl-PL" sz="4400" b="0" dirty="0">
                <a:solidFill>
                  <a:schemeClr val="accent2">
                    <a:lumMod val="75000"/>
                  </a:schemeClr>
                </a:solidFill>
              </a:rPr>
              <a:t>.</a:t>
            </a:r>
            <a:r>
              <a:rPr lang="en-US" sz="4400" b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4400" b="0" dirty="0" err="1">
                <a:solidFill>
                  <a:schemeClr val="accent2">
                    <a:lumMod val="75000"/>
                  </a:schemeClr>
                </a:solidFill>
              </a:rPr>
              <a:t>Metody</a:t>
            </a:r>
            <a:r>
              <a:rPr lang="en-US" sz="4400" b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4400" b="0" dirty="0" err="1">
                <a:solidFill>
                  <a:schemeClr val="accent2">
                    <a:lumMod val="75000"/>
                  </a:schemeClr>
                </a:solidFill>
              </a:rPr>
              <a:t>oceny</a:t>
            </a:r>
            <a:r>
              <a:rPr lang="en-US" sz="4400" b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4400" b="0" dirty="0" err="1">
                <a:solidFill>
                  <a:schemeClr val="accent2">
                    <a:lumMod val="75000"/>
                  </a:schemeClr>
                </a:solidFill>
              </a:rPr>
              <a:t>chodu</a:t>
            </a:r>
            <a:r>
              <a:rPr lang="en-US" sz="4400" b="0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9" name="8 Rectángulo redondeado"/>
          <p:cNvSpPr/>
          <p:nvPr/>
        </p:nvSpPr>
        <p:spPr bwMode="auto">
          <a:xfrm>
            <a:off x="827584" y="3212976"/>
            <a:ext cx="7416824" cy="1728192"/>
          </a:xfrm>
          <a:prstGeom prst="roundRect">
            <a:avLst/>
          </a:prstGeom>
          <a:noFill/>
          <a:ln w="127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0" name="Prostokąt 1">
            <a:extLst>
              <a:ext uri="{FF2B5EF4-FFF2-40B4-BE49-F238E27FC236}">
                <a16:creationId xmlns:a16="http://schemas.microsoft.com/office/drawing/2014/main" id="{AD5D68A4-BF71-491A-81D0-2557583B12C4}"/>
              </a:ext>
            </a:extLst>
          </p:cNvPr>
          <p:cNvSpPr/>
          <p:nvPr/>
        </p:nvSpPr>
        <p:spPr>
          <a:xfrm>
            <a:off x="468510" y="1412875"/>
            <a:ext cx="8135938" cy="7571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lnSpc>
                <a:spcPct val="90000"/>
              </a:lnSpc>
              <a:spcBef>
                <a:spcPts val="1675"/>
              </a:spcBef>
              <a:buSzPct val="171000"/>
              <a:buFont typeface="Arial" charset="0"/>
              <a:buNone/>
              <a:defRPr/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+mn-lt"/>
                <a:sym typeface="Arial" charset="0"/>
              </a:rPr>
              <a:t>C.1 </a:t>
            </a:r>
            <a:r>
              <a:rPr lang="pl-PL" sz="2400" dirty="0">
                <a:solidFill>
                  <a:schemeClr val="accent2">
                    <a:lumMod val="75000"/>
                  </a:schemeClr>
                </a:solidFill>
                <a:latin typeface="+mn-lt"/>
                <a:sym typeface="Arial" charset="0"/>
              </a:rPr>
              <a:t>JAKIE METODY SĄ STOSOWANE DO OCENY CHODU?</a:t>
            </a:r>
            <a:endParaRPr lang="en-US" sz="2400" dirty="0">
              <a:solidFill>
                <a:schemeClr val="accent2">
                  <a:lumMod val="75000"/>
                </a:schemeClr>
              </a:solidFill>
              <a:latin typeface="+mn-lt"/>
              <a:sym typeface="Arial" charset="0"/>
            </a:endParaRPr>
          </a:p>
        </p:txBody>
      </p:sp>
    </p:spTree>
  </p:cSld>
  <p:clrMapOvr>
    <a:masterClrMapping/>
  </p:clrMapOvr>
  <p:transition advClick="0" advTm="3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467544" y="1772816"/>
            <a:ext cx="79926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i="1" dirty="0" err="1">
                <a:solidFill>
                  <a:schemeClr val="accent2"/>
                </a:solidFill>
              </a:rPr>
              <a:t>Metody</a:t>
            </a:r>
            <a:r>
              <a:rPr lang="en-US" sz="2000" i="1" dirty="0">
                <a:solidFill>
                  <a:schemeClr val="accent2"/>
                </a:solidFill>
              </a:rPr>
              <a:t> </a:t>
            </a:r>
            <a:r>
              <a:rPr lang="en-US" sz="2000" i="1" dirty="0" err="1">
                <a:solidFill>
                  <a:schemeClr val="accent2"/>
                </a:solidFill>
              </a:rPr>
              <a:t>oceny</a:t>
            </a:r>
            <a:r>
              <a:rPr lang="en-US" sz="2000" i="1" dirty="0">
                <a:solidFill>
                  <a:schemeClr val="accent2"/>
                </a:solidFill>
              </a:rPr>
              <a:t> </a:t>
            </a:r>
            <a:r>
              <a:rPr lang="en-US" sz="2000" i="1" dirty="0" err="1">
                <a:solidFill>
                  <a:schemeClr val="accent2"/>
                </a:solidFill>
              </a:rPr>
              <a:t>chodu</a:t>
            </a:r>
            <a:endParaRPr lang="en-US" sz="2000" i="1" dirty="0">
              <a:solidFill>
                <a:schemeClr val="accent2"/>
              </a:solidFill>
            </a:endParaRPr>
          </a:p>
        </p:txBody>
      </p:sp>
      <p:cxnSp>
        <p:nvCxnSpPr>
          <p:cNvPr id="11" name="10 Conector recto de flecha"/>
          <p:cNvCxnSpPr/>
          <p:nvPr/>
        </p:nvCxnSpPr>
        <p:spPr bwMode="auto">
          <a:xfrm>
            <a:off x="2123728" y="4221088"/>
            <a:ext cx="4824536" cy="0"/>
          </a:xfrm>
          <a:prstGeom prst="straightConnector1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triangle" w="med" len="med"/>
            <a:tailEnd type="triangle"/>
          </a:ln>
          <a:effectLst/>
        </p:spPr>
      </p:cxnSp>
      <p:cxnSp>
        <p:nvCxnSpPr>
          <p:cNvPr id="14" name="13 Conector recto de flecha"/>
          <p:cNvCxnSpPr/>
          <p:nvPr/>
        </p:nvCxnSpPr>
        <p:spPr bwMode="auto">
          <a:xfrm flipV="1">
            <a:off x="4139952" y="2708920"/>
            <a:ext cx="0" cy="3024336"/>
          </a:xfrm>
          <a:prstGeom prst="straightConnector1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triangle" w="med" len="med"/>
            <a:tailEnd type="triangle"/>
          </a:ln>
          <a:effectLst/>
        </p:spPr>
      </p:cxnSp>
      <p:sp>
        <p:nvSpPr>
          <p:cNvPr id="18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7020272" y="4037002"/>
            <a:ext cx="24482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2000" b="0" dirty="0">
                <a:solidFill>
                  <a:schemeClr val="accent2"/>
                </a:solidFill>
              </a:rPr>
              <a:t>ILOŚCIOWE</a:t>
            </a:r>
            <a:endParaRPr lang="en-US" sz="2000" b="0" dirty="0">
              <a:solidFill>
                <a:schemeClr val="accent2"/>
              </a:solidFill>
            </a:endParaRPr>
          </a:p>
        </p:txBody>
      </p:sp>
      <p:sp>
        <p:nvSpPr>
          <p:cNvPr id="19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-324544" y="4037002"/>
            <a:ext cx="24482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pl-PL" sz="2000" b="0" dirty="0">
                <a:solidFill>
                  <a:schemeClr val="accent2"/>
                </a:solidFill>
              </a:rPr>
              <a:t>JAKOŚCIOWE</a:t>
            </a:r>
            <a:endParaRPr lang="en-US" sz="2000" b="0" dirty="0">
              <a:solidFill>
                <a:schemeClr val="accent2"/>
              </a:solidFill>
            </a:endParaRPr>
          </a:p>
        </p:txBody>
      </p:sp>
      <p:sp>
        <p:nvSpPr>
          <p:cNvPr id="20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3419872" y="2308810"/>
            <a:ext cx="14401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000" b="0" dirty="0">
                <a:solidFill>
                  <a:schemeClr val="accent2"/>
                </a:solidFill>
              </a:rPr>
              <a:t>LOKALNE</a:t>
            </a:r>
            <a:endParaRPr lang="en-US" sz="2000" b="0" dirty="0">
              <a:solidFill>
                <a:schemeClr val="accent2"/>
              </a:solidFill>
            </a:endParaRPr>
          </a:p>
        </p:txBody>
      </p:sp>
      <p:sp>
        <p:nvSpPr>
          <p:cNvPr id="21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3419872" y="5765194"/>
            <a:ext cx="16561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000" b="0" dirty="0">
                <a:solidFill>
                  <a:schemeClr val="accent2"/>
                </a:solidFill>
              </a:rPr>
              <a:t>GLOBALNE</a:t>
            </a:r>
            <a:endParaRPr lang="en-US" sz="2000" b="0" dirty="0">
              <a:solidFill>
                <a:schemeClr val="accent2"/>
              </a:solidFill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2123728" y="3174067"/>
            <a:ext cx="2016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i="1" dirty="0" err="1">
                <a:solidFill>
                  <a:schemeClr val="tx1"/>
                </a:solidFill>
              </a:rPr>
              <a:t>Kwestionariusz</a:t>
            </a:r>
            <a:r>
              <a:rPr lang="en-US" sz="1600" b="0" i="1" dirty="0">
                <a:solidFill>
                  <a:schemeClr val="tx1"/>
                </a:solidFill>
              </a:rPr>
              <a:t> Skal</a:t>
            </a:r>
            <a:r>
              <a:rPr lang="pl-PL" sz="1600" b="0" i="1" dirty="0">
                <a:solidFill>
                  <a:schemeClr val="tx1"/>
                </a:solidFill>
              </a:rPr>
              <a:t>a</a:t>
            </a:r>
          </a:p>
          <a:p>
            <a:pPr algn="ctr"/>
            <a:r>
              <a:rPr lang="en-US" sz="1600" b="0" i="1" dirty="0" err="1">
                <a:solidFill>
                  <a:schemeClr val="tx1"/>
                </a:solidFill>
              </a:rPr>
              <a:t>Obserwacj</a:t>
            </a:r>
            <a:r>
              <a:rPr lang="pl-PL" sz="1600" b="0" i="1" dirty="0">
                <a:solidFill>
                  <a:schemeClr val="tx1"/>
                </a:solidFill>
              </a:rPr>
              <a:t>a</a:t>
            </a:r>
            <a:endParaRPr lang="en-US" sz="1600" b="0" i="1" dirty="0">
              <a:solidFill>
                <a:schemeClr val="tx1"/>
              </a:solidFill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2123728" y="4470211"/>
            <a:ext cx="2016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i="1" dirty="0" err="1">
                <a:solidFill>
                  <a:schemeClr val="tx1"/>
                </a:solidFill>
              </a:rPr>
              <a:t>Obserwacja</a:t>
            </a:r>
            <a:endParaRPr lang="en-US" sz="1600" b="0" i="1" dirty="0">
              <a:solidFill>
                <a:schemeClr val="tx1"/>
              </a:solidFill>
            </a:endParaRPr>
          </a:p>
          <a:p>
            <a:pPr algn="ctr"/>
            <a:r>
              <a:rPr lang="en-US" sz="1600" b="0" i="1" dirty="0">
                <a:solidFill>
                  <a:schemeClr val="tx1"/>
                </a:solidFill>
              </a:rPr>
              <a:t>Skala</a:t>
            </a:r>
          </a:p>
          <a:p>
            <a:pPr algn="ctr"/>
            <a:r>
              <a:rPr lang="en-US" sz="1600" b="0" i="1" dirty="0" err="1">
                <a:solidFill>
                  <a:schemeClr val="tx1"/>
                </a:solidFill>
              </a:rPr>
              <a:t>Kwestionariusz</a:t>
            </a:r>
            <a:endParaRPr lang="en-US" sz="1600" b="0" i="1" dirty="0">
              <a:solidFill>
                <a:schemeClr val="tx1"/>
              </a:solidFill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4499992" y="2999854"/>
            <a:ext cx="20162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0" i="1" dirty="0">
                <a:solidFill>
                  <a:schemeClr val="tx1"/>
                </a:solidFill>
              </a:rPr>
              <a:t>Elektromiografia</a:t>
            </a:r>
          </a:p>
          <a:p>
            <a:pPr algn="ctr"/>
            <a:r>
              <a:rPr lang="pl-PL" sz="1600" b="0" i="1" dirty="0">
                <a:solidFill>
                  <a:schemeClr val="tx1"/>
                </a:solidFill>
              </a:rPr>
              <a:t>Kinematyka</a:t>
            </a:r>
          </a:p>
          <a:p>
            <a:pPr algn="ctr"/>
            <a:r>
              <a:rPr lang="pl-PL" sz="1600" b="0" i="1" dirty="0">
                <a:solidFill>
                  <a:schemeClr val="tx1"/>
                </a:solidFill>
              </a:rPr>
              <a:t>Kinetyka</a:t>
            </a:r>
          </a:p>
          <a:p>
            <a:pPr algn="ctr"/>
            <a:r>
              <a:rPr lang="pl-PL" sz="1600" b="0" i="1" dirty="0">
                <a:solidFill>
                  <a:schemeClr val="tx1"/>
                </a:solidFill>
              </a:rPr>
              <a:t>Ciśnienie plantacji</a:t>
            </a:r>
            <a:endParaRPr lang="en-US" sz="1600" b="0" i="1" dirty="0">
              <a:solidFill>
                <a:schemeClr val="tx1"/>
              </a:solidFill>
            </a:endParaRPr>
          </a:p>
        </p:txBody>
      </p:sp>
      <p:sp>
        <p:nvSpPr>
          <p:cNvPr id="26" name="25 CuadroTexto"/>
          <p:cNvSpPr txBox="1"/>
          <p:nvPr/>
        </p:nvSpPr>
        <p:spPr>
          <a:xfrm>
            <a:off x="4211960" y="4509120"/>
            <a:ext cx="32403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0" i="1" dirty="0">
                <a:solidFill>
                  <a:schemeClr val="tx1"/>
                </a:solidFill>
              </a:rPr>
              <a:t>Parametry przestrzenno-czasowe</a:t>
            </a:r>
          </a:p>
          <a:p>
            <a:pPr algn="ctr"/>
            <a:r>
              <a:rPr lang="pl-PL" sz="1600" b="0" i="1" dirty="0">
                <a:solidFill>
                  <a:schemeClr val="tx1"/>
                </a:solidFill>
              </a:rPr>
              <a:t>Wyniki / Wskaźniki</a:t>
            </a:r>
          </a:p>
          <a:p>
            <a:pPr algn="ctr"/>
            <a:r>
              <a:rPr lang="pl-PL" sz="1600" b="0" i="1" dirty="0">
                <a:solidFill>
                  <a:schemeClr val="tx1"/>
                </a:solidFill>
              </a:rPr>
              <a:t>Wydatek energetyczny</a:t>
            </a:r>
          </a:p>
          <a:p>
            <a:pPr algn="ctr"/>
            <a:r>
              <a:rPr lang="pl-PL" sz="1600" b="0" i="1" dirty="0">
                <a:solidFill>
                  <a:schemeClr val="tx1"/>
                </a:solidFill>
              </a:rPr>
              <a:t>Aktywność fizyczna</a:t>
            </a:r>
          </a:p>
        </p:txBody>
      </p:sp>
      <p:sp>
        <p:nvSpPr>
          <p:cNvPr id="27" name="Prostokąt 1">
            <a:extLst>
              <a:ext uri="{FF2B5EF4-FFF2-40B4-BE49-F238E27FC236}">
                <a16:creationId xmlns:a16="http://schemas.microsoft.com/office/drawing/2014/main" id="{ACBCFDC2-5485-4E52-91DC-4DEBC69416FF}"/>
              </a:ext>
            </a:extLst>
          </p:cNvPr>
          <p:cNvSpPr/>
          <p:nvPr/>
        </p:nvSpPr>
        <p:spPr>
          <a:xfrm>
            <a:off x="504031" y="1192396"/>
            <a:ext cx="8135938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2200" dirty="0">
                <a:solidFill>
                  <a:schemeClr val="accent2">
                    <a:lumMod val="75000"/>
                  </a:schemeClr>
                </a:solidFill>
              </a:rPr>
              <a:t>METODY OCENY CHODU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advClick="0" advTm="3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467544" y="1772816"/>
            <a:ext cx="79926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i="1" dirty="0" err="1">
                <a:solidFill>
                  <a:schemeClr val="accent2"/>
                </a:solidFill>
              </a:rPr>
              <a:t>Metody</a:t>
            </a:r>
            <a:r>
              <a:rPr lang="en-US" sz="2000" i="1" dirty="0">
                <a:solidFill>
                  <a:schemeClr val="accent2"/>
                </a:solidFill>
              </a:rPr>
              <a:t> </a:t>
            </a:r>
            <a:r>
              <a:rPr lang="en-US" sz="2000" i="1" dirty="0" err="1">
                <a:solidFill>
                  <a:schemeClr val="accent2"/>
                </a:solidFill>
              </a:rPr>
              <a:t>oceny</a:t>
            </a:r>
            <a:r>
              <a:rPr lang="en-US" sz="2000" i="1" dirty="0">
                <a:solidFill>
                  <a:schemeClr val="accent2"/>
                </a:solidFill>
              </a:rPr>
              <a:t> </a:t>
            </a:r>
            <a:r>
              <a:rPr lang="en-US" sz="2000" i="1" dirty="0" err="1">
                <a:solidFill>
                  <a:schemeClr val="accent2"/>
                </a:solidFill>
              </a:rPr>
              <a:t>chodu</a:t>
            </a:r>
            <a:endParaRPr lang="en-US" sz="2000" i="1" dirty="0">
              <a:solidFill>
                <a:schemeClr val="accent2"/>
              </a:solidFill>
            </a:endParaRPr>
          </a:p>
        </p:txBody>
      </p:sp>
      <p:cxnSp>
        <p:nvCxnSpPr>
          <p:cNvPr id="11" name="10 Conector recto de flecha"/>
          <p:cNvCxnSpPr/>
          <p:nvPr/>
        </p:nvCxnSpPr>
        <p:spPr bwMode="auto">
          <a:xfrm>
            <a:off x="2627784" y="4149080"/>
            <a:ext cx="2016224" cy="0"/>
          </a:xfrm>
          <a:prstGeom prst="straightConnector1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triangle" w="med" len="med"/>
            <a:tailEnd type="none"/>
          </a:ln>
          <a:effectLst/>
        </p:spPr>
      </p:cxnSp>
      <p:cxnSp>
        <p:nvCxnSpPr>
          <p:cNvPr id="14" name="13 Conector recto de flecha"/>
          <p:cNvCxnSpPr/>
          <p:nvPr/>
        </p:nvCxnSpPr>
        <p:spPr bwMode="auto">
          <a:xfrm flipV="1">
            <a:off x="4644008" y="2636912"/>
            <a:ext cx="0" cy="3024336"/>
          </a:xfrm>
          <a:prstGeom prst="straightConnector1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triangle" w="med" len="med"/>
            <a:tailEnd type="triangle"/>
          </a:ln>
          <a:effectLst/>
        </p:spPr>
      </p:cxnSp>
      <p:sp>
        <p:nvSpPr>
          <p:cNvPr id="19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179512" y="3933056"/>
            <a:ext cx="24482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pl-PL" sz="2000" b="0" dirty="0">
                <a:solidFill>
                  <a:schemeClr val="accent2"/>
                </a:solidFill>
              </a:rPr>
              <a:t>JAKOŚCIOWE</a:t>
            </a:r>
            <a:endParaRPr lang="en-US" sz="2000" b="0" dirty="0">
              <a:solidFill>
                <a:schemeClr val="accent2"/>
              </a:solidFill>
            </a:endParaRPr>
          </a:p>
        </p:txBody>
      </p:sp>
      <p:sp>
        <p:nvSpPr>
          <p:cNvPr id="20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3923928" y="2236802"/>
            <a:ext cx="14401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0" dirty="0">
                <a:solidFill>
                  <a:schemeClr val="accent2"/>
                </a:solidFill>
              </a:rPr>
              <a:t>LO</a:t>
            </a:r>
            <a:r>
              <a:rPr lang="pl-PL" sz="2000" b="0" dirty="0">
                <a:solidFill>
                  <a:schemeClr val="accent2"/>
                </a:solidFill>
              </a:rPr>
              <a:t>KALNE</a:t>
            </a:r>
            <a:endParaRPr lang="en-US" sz="2000" b="0" dirty="0">
              <a:solidFill>
                <a:schemeClr val="accent2"/>
              </a:solidFill>
            </a:endParaRPr>
          </a:p>
        </p:txBody>
      </p:sp>
      <p:sp>
        <p:nvSpPr>
          <p:cNvPr id="21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3707904" y="5693186"/>
            <a:ext cx="16561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0" dirty="0">
                <a:solidFill>
                  <a:schemeClr val="accent2"/>
                </a:solidFill>
              </a:rPr>
              <a:t>GLOBAL</a:t>
            </a:r>
            <a:r>
              <a:rPr lang="pl-PL" sz="2000" b="0" dirty="0">
                <a:solidFill>
                  <a:schemeClr val="accent2"/>
                </a:solidFill>
              </a:rPr>
              <a:t>NE</a:t>
            </a:r>
            <a:endParaRPr lang="en-US" sz="2000" b="0" dirty="0">
              <a:solidFill>
                <a:schemeClr val="accent2"/>
              </a:solidFill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2627784" y="3102059"/>
            <a:ext cx="2016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i="1" dirty="0" err="1">
                <a:solidFill>
                  <a:schemeClr val="tx1"/>
                </a:solidFill>
              </a:rPr>
              <a:t>Kwestionariusz</a:t>
            </a:r>
            <a:r>
              <a:rPr lang="en-US" sz="1600" b="0" i="1" dirty="0">
                <a:solidFill>
                  <a:schemeClr val="tx1"/>
                </a:solidFill>
              </a:rPr>
              <a:t> Skal</a:t>
            </a:r>
            <a:r>
              <a:rPr lang="pl-PL" sz="1600" b="0" i="1" dirty="0">
                <a:solidFill>
                  <a:schemeClr val="tx1"/>
                </a:solidFill>
              </a:rPr>
              <a:t>a</a:t>
            </a:r>
          </a:p>
          <a:p>
            <a:pPr algn="ctr"/>
            <a:r>
              <a:rPr lang="en-US" sz="1600" b="0" i="1" dirty="0" err="1">
                <a:solidFill>
                  <a:schemeClr val="tx1"/>
                </a:solidFill>
              </a:rPr>
              <a:t>Obserwacj</a:t>
            </a:r>
            <a:r>
              <a:rPr lang="pl-PL" sz="1600" b="0" i="1" dirty="0">
                <a:solidFill>
                  <a:schemeClr val="tx1"/>
                </a:solidFill>
              </a:rPr>
              <a:t>a</a:t>
            </a:r>
            <a:endParaRPr lang="en-US" sz="1600" b="0" i="1" dirty="0">
              <a:solidFill>
                <a:schemeClr val="tx1"/>
              </a:solidFill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2627784" y="4398203"/>
            <a:ext cx="2016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i="1" dirty="0" err="1">
                <a:solidFill>
                  <a:schemeClr val="tx1"/>
                </a:solidFill>
              </a:rPr>
              <a:t>Kwestionariusz</a:t>
            </a:r>
            <a:r>
              <a:rPr lang="en-US" sz="1600" b="0" i="1" dirty="0">
                <a:solidFill>
                  <a:schemeClr val="tx1"/>
                </a:solidFill>
              </a:rPr>
              <a:t> Skal</a:t>
            </a:r>
            <a:r>
              <a:rPr lang="pl-PL" sz="1600" b="0" i="1" dirty="0">
                <a:solidFill>
                  <a:schemeClr val="tx1"/>
                </a:solidFill>
              </a:rPr>
              <a:t>a</a:t>
            </a:r>
          </a:p>
          <a:p>
            <a:pPr algn="ctr"/>
            <a:r>
              <a:rPr lang="en-US" sz="1600" b="0" i="1" dirty="0" err="1">
                <a:solidFill>
                  <a:schemeClr val="tx1"/>
                </a:solidFill>
              </a:rPr>
              <a:t>Obserwacj</a:t>
            </a:r>
            <a:r>
              <a:rPr lang="pl-PL" sz="1600" b="0" i="1" dirty="0">
                <a:solidFill>
                  <a:schemeClr val="tx1"/>
                </a:solidFill>
              </a:rPr>
              <a:t>a</a:t>
            </a:r>
            <a:endParaRPr lang="en-US" sz="1600" b="0" i="1" dirty="0">
              <a:solidFill>
                <a:schemeClr val="tx1"/>
              </a:solidFill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5508104" y="2852936"/>
            <a:ext cx="341987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b="0" dirty="0">
                <a:solidFill>
                  <a:schemeClr val="tx1"/>
                </a:solidFill>
              </a:rPr>
              <a:t> </a:t>
            </a:r>
            <a:r>
              <a:rPr lang="pl-PL" sz="2000" b="0" dirty="0">
                <a:solidFill>
                  <a:schemeClr val="tx1"/>
                </a:solidFill>
              </a:rPr>
              <a:t>Obserwacja i interpretacja parametrów chodu. </a:t>
            </a:r>
          </a:p>
          <a:p>
            <a:pPr>
              <a:buFont typeface="Arial" pitchFamily="34" charset="0"/>
              <a:buChar char="•"/>
            </a:pPr>
            <a:endParaRPr lang="pl-PL" sz="2000" b="0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pl-PL" sz="2000" b="0" dirty="0">
                <a:solidFill>
                  <a:schemeClr val="tx1"/>
                </a:solidFill>
              </a:rPr>
              <a:t>  Subiektywne metody oceny.</a:t>
            </a:r>
          </a:p>
          <a:p>
            <a:pPr>
              <a:buFont typeface="Arial" pitchFamily="34" charset="0"/>
              <a:buChar char="•"/>
            </a:pPr>
            <a:endParaRPr lang="pl-PL" sz="2000" b="0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pl-PL" sz="2000" b="0" dirty="0">
                <a:solidFill>
                  <a:schemeClr val="tx1"/>
                </a:solidFill>
              </a:rPr>
              <a:t>  Użyteczne w praktyce klinicznej.</a:t>
            </a:r>
            <a:endParaRPr lang="en-US" sz="2000" b="0" dirty="0">
              <a:solidFill>
                <a:schemeClr val="tx1"/>
              </a:solidFill>
            </a:endParaRPr>
          </a:p>
        </p:txBody>
      </p:sp>
      <p:sp>
        <p:nvSpPr>
          <p:cNvPr id="28" name="27 Rectángulo"/>
          <p:cNvSpPr/>
          <p:nvPr/>
        </p:nvSpPr>
        <p:spPr bwMode="auto">
          <a:xfrm>
            <a:off x="683568" y="2204864"/>
            <a:ext cx="4608512" cy="3888432"/>
          </a:xfrm>
          <a:prstGeom prst="rect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3" name="Prostokąt 1">
            <a:extLst>
              <a:ext uri="{FF2B5EF4-FFF2-40B4-BE49-F238E27FC236}">
                <a16:creationId xmlns:a16="http://schemas.microsoft.com/office/drawing/2014/main" id="{AAD9412D-0299-48C8-B83A-26BFE7C86F16}"/>
              </a:ext>
            </a:extLst>
          </p:cNvPr>
          <p:cNvSpPr/>
          <p:nvPr/>
        </p:nvSpPr>
        <p:spPr>
          <a:xfrm>
            <a:off x="504031" y="1192396"/>
            <a:ext cx="8135938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2200" dirty="0">
                <a:solidFill>
                  <a:schemeClr val="accent2">
                    <a:lumMod val="75000"/>
                  </a:schemeClr>
                </a:solidFill>
              </a:rPr>
              <a:t>METODY OCENY CHODU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advClick="0" advTm="3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467544" y="1772816"/>
            <a:ext cx="79926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i="1" dirty="0" err="1">
                <a:solidFill>
                  <a:schemeClr val="accent2"/>
                </a:solidFill>
              </a:rPr>
              <a:t>Metody</a:t>
            </a:r>
            <a:r>
              <a:rPr lang="en-US" sz="2000" i="1" dirty="0">
                <a:solidFill>
                  <a:schemeClr val="accent2"/>
                </a:solidFill>
              </a:rPr>
              <a:t> </a:t>
            </a:r>
            <a:r>
              <a:rPr lang="en-US" sz="2000" i="1" dirty="0" err="1">
                <a:solidFill>
                  <a:schemeClr val="accent2"/>
                </a:solidFill>
              </a:rPr>
              <a:t>oceny</a:t>
            </a:r>
            <a:r>
              <a:rPr lang="en-US" sz="2000" i="1" dirty="0">
                <a:solidFill>
                  <a:schemeClr val="accent2"/>
                </a:solidFill>
              </a:rPr>
              <a:t> </a:t>
            </a:r>
            <a:r>
              <a:rPr lang="en-US" sz="2000" i="1" dirty="0" err="1">
                <a:solidFill>
                  <a:schemeClr val="accent2"/>
                </a:solidFill>
              </a:rPr>
              <a:t>chodu</a:t>
            </a:r>
            <a:endParaRPr lang="en-US" sz="2000" i="1" dirty="0">
              <a:solidFill>
                <a:schemeClr val="accent2"/>
              </a:solidFill>
            </a:endParaRPr>
          </a:p>
        </p:txBody>
      </p:sp>
      <p:cxnSp>
        <p:nvCxnSpPr>
          <p:cNvPr id="11" name="10 Conector recto de flecha"/>
          <p:cNvCxnSpPr/>
          <p:nvPr/>
        </p:nvCxnSpPr>
        <p:spPr bwMode="auto">
          <a:xfrm>
            <a:off x="4139952" y="4077072"/>
            <a:ext cx="2808312" cy="0"/>
          </a:xfrm>
          <a:prstGeom prst="straightConnector1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" name="13 Conector recto de flecha"/>
          <p:cNvCxnSpPr/>
          <p:nvPr/>
        </p:nvCxnSpPr>
        <p:spPr bwMode="auto">
          <a:xfrm flipV="1">
            <a:off x="4139952" y="2564904"/>
            <a:ext cx="0" cy="3024336"/>
          </a:xfrm>
          <a:prstGeom prst="straightConnector1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triangle" w="med" len="med"/>
            <a:tailEnd type="triangle"/>
          </a:ln>
          <a:effectLst/>
        </p:spPr>
      </p:cxnSp>
      <p:sp>
        <p:nvSpPr>
          <p:cNvPr id="18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7020272" y="3892986"/>
            <a:ext cx="24482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2000" b="0" dirty="0">
                <a:solidFill>
                  <a:schemeClr val="accent2"/>
                </a:solidFill>
              </a:rPr>
              <a:t>ILOŚCIOWE</a:t>
            </a:r>
            <a:endParaRPr lang="en-US" sz="2000" b="0" dirty="0">
              <a:solidFill>
                <a:schemeClr val="accent2"/>
              </a:solidFill>
            </a:endParaRPr>
          </a:p>
        </p:txBody>
      </p:sp>
      <p:sp>
        <p:nvSpPr>
          <p:cNvPr id="20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3563888" y="2164794"/>
            <a:ext cx="14401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0" dirty="0">
                <a:solidFill>
                  <a:schemeClr val="accent2"/>
                </a:solidFill>
              </a:rPr>
              <a:t>L</a:t>
            </a:r>
            <a:r>
              <a:rPr lang="pl-PL" sz="2000" b="0" dirty="0">
                <a:solidFill>
                  <a:schemeClr val="accent2"/>
                </a:solidFill>
              </a:rPr>
              <a:t>OKALNE</a:t>
            </a:r>
            <a:endParaRPr lang="en-US" sz="2000" b="0" dirty="0">
              <a:solidFill>
                <a:schemeClr val="accent2"/>
              </a:solidFill>
            </a:endParaRPr>
          </a:p>
        </p:txBody>
      </p:sp>
      <p:sp>
        <p:nvSpPr>
          <p:cNvPr id="21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3563888" y="5589240"/>
            <a:ext cx="15841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0" dirty="0">
                <a:solidFill>
                  <a:schemeClr val="accent2"/>
                </a:solidFill>
              </a:rPr>
              <a:t>GLOBAL</a:t>
            </a:r>
            <a:r>
              <a:rPr lang="pl-PL" sz="2000" b="0" dirty="0">
                <a:solidFill>
                  <a:schemeClr val="accent2"/>
                </a:solidFill>
              </a:rPr>
              <a:t>NE</a:t>
            </a:r>
            <a:endParaRPr lang="en-US" sz="2000" b="0" dirty="0">
              <a:solidFill>
                <a:schemeClr val="accent2"/>
              </a:solidFill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4499992" y="2855838"/>
            <a:ext cx="20162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0" i="1" dirty="0">
                <a:solidFill>
                  <a:schemeClr val="tx1"/>
                </a:solidFill>
              </a:rPr>
              <a:t>Elektromiografia</a:t>
            </a:r>
          </a:p>
          <a:p>
            <a:pPr algn="ctr"/>
            <a:r>
              <a:rPr lang="pl-PL" sz="1600" b="0" i="1" dirty="0">
                <a:solidFill>
                  <a:schemeClr val="tx1"/>
                </a:solidFill>
              </a:rPr>
              <a:t>Kinematyka</a:t>
            </a:r>
          </a:p>
          <a:p>
            <a:pPr algn="ctr"/>
            <a:r>
              <a:rPr lang="pl-PL" sz="1600" b="0" i="1" dirty="0">
                <a:solidFill>
                  <a:schemeClr val="tx1"/>
                </a:solidFill>
              </a:rPr>
              <a:t>Kinetyka</a:t>
            </a:r>
          </a:p>
          <a:p>
            <a:pPr algn="ctr"/>
            <a:r>
              <a:rPr lang="pl-PL" sz="1600" b="0" i="1" dirty="0">
                <a:solidFill>
                  <a:schemeClr val="tx1"/>
                </a:solidFill>
              </a:rPr>
              <a:t>Ciśnienie plantacji</a:t>
            </a:r>
            <a:endParaRPr lang="en-US" sz="1600" b="0" i="1" dirty="0">
              <a:solidFill>
                <a:schemeClr val="tx1"/>
              </a:solidFill>
            </a:endParaRPr>
          </a:p>
          <a:p>
            <a:pPr algn="ctr"/>
            <a:endParaRPr lang="en-US" sz="1600" b="0" i="1" dirty="0">
              <a:solidFill>
                <a:schemeClr val="tx1"/>
              </a:solidFill>
            </a:endParaRPr>
          </a:p>
        </p:txBody>
      </p:sp>
      <p:sp>
        <p:nvSpPr>
          <p:cNvPr id="26" name="25 CuadroTexto"/>
          <p:cNvSpPr txBox="1"/>
          <p:nvPr/>
        </p:nvSpPr>
        <p:spPr>
          <a:xfrm>
            <a:off x="4139952" y="4365104"/>
            <a:ext cx="32403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0" i="1" dirty="0">
                <a:solidFill>
                  <a:schemeClr val="tx1"/>
                </a:solidFill>
              </a:rPr>
              <a:t>Parametry przestrzenno-czasowe</a:t>
            </a:r>
          </a:p>
          <a:p>
            <a:pPr algn="ctr"/>
            <a:r>
              <a:rPr lang="pl-PL" sz="1600" b="0" i="1" dirty="0">
                <a:solidFill>
                  <a:schemeClr val="tx1"/>
                </a:solidFill>
              </a:rPr>
              <a:t>Wyniki / Wskaźniki</a:t>
            </a:r>
          </a:p>
          <a:p>
            <a:pPr algn="ctr"/>
            <a:r>
              <a:rPr lang="pl-PL" sz="1600" b="0" i="1" dirty="0">
                <a:solidFill>
                  <a:schemeClr val="tx1"/>
                </a:solidFill>
              </a:rPr>
              <a:t>Wydatek energetyczny</a:t>
            </a:r>
          </a:p>
          <a:p>
            <a:pPr algn="ctr"/>
            <a:r>
              <a:rPr lang="pl-PL" sz="1600" b="0" i="1" dirty="0">
                <a:solidFill>
                  <a:schemeClr val="tx1"/>
                </a:solidFill>
              </a:rPr>
              <a:t>Aktywność fizyczna</a:t>
            </a:r>
          </a:p>
        </p:txBody>
      </p:sp>
      <p:sp>
        <p:nvSpPr>
          <p:cNvPr id="27" name="26 CuadroTexto"/>
          <p:cNvSpPr txBox="1"/>
          <p:nvPr/>
        </p:nvSpPr>
        <p:spPr>
          <a:xfrm>
            <a:off x="179512" y="2924944"/>
            <a:ext cx="341987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Font typeface="Arial" pitchFamily="34" charset="0"/>
              <a:buChar char="•"/>
            </a:pPr>
            <a:r>
              <a:rPr lang="en-US" sz="2000" b="0" dirty="0">
                <a:solidFill>
                  <a:schemeClr val="tx1"/>
                </a:solidFill>
              </a:rPr>
              <a:t> </a:t>
            </a:r>
            <a:r>
              <a:rPr lang="pl-PL" sz="2000" b="0" dirty="0">
                <a:solidFill>
                  <a:schemeClr val="tx1"/>
                </a:solidFill>
              </a:rPr>
              <a:t>Metody obiektywne.</a:t>
            </a:r>
          </a:p>
          <a:p>
            <a:pPr algn="r">
              <a:buFont typeface="Arial" pitchFamily="34" charset="0"/>
              <a:buChar char="•"/>
            </a:pPr>
            <a:endParaRPr lang="pl-PL" sz="2000" b="0" dirty="0">
              <a:solidFill>
                <a:schemeClr val="tx1"/>
              </a:solidFill>
            </a:endParaRPr>
          </a:p>
          <a:p>
            <a:pPr algn="r">
              <a:buFont typeface="Arial" pitchFamily="34" charset="0"/>
              <a:buChar char="•"/>
            </a:pPr>
            <a:r>
              <a:rPr lang="pl-PL" sz="2000" b="0" dirty="0">
                <a:solidFill>
                  <a:schemeClr val="tx1"/>
                </a:solidFill>
              </a:rPr>
              <a:t> Dobrze zdefiniowany, ograniczony i skwantyfikowany wynik.</a:t>
            </a:r>
          </a:p>
          <a:p>
            <a:pPr algn="r">
              <a:buFont typeface="Arial" pitchFamily="34" charset="0"/>
              <a:buChar char="•"/>
            </a:pPr>
            <a:endParaRPr lang="pl-PL" sz="2000" b="0" dirty="0">
              <a:solidFill>
                <a:schemeClr val="tx1"/>
              </a:solidFill>
            </a:endParaRPr>
          </a:p>
          <a:p>
            <a:pPr algn="r">
              <a:buFont typeface="Arial" pitchFamily="34" charset="0"/>
              <a:buChar char="•"/>
            </a:pPr>
            <a:r>
              <a:rPr lang="pl-PL" sz="2000" b="0" dirty="0">
                <a:solidFill>
                  <a:schemeClr val="tx1"/>
                </a:solidFill>
              </a:rPr>
              <a:t>  Wielkość liczbowa.</a:t>
            </a:r>
            <a:endParaRPr lang="en-US" sz="2000" b="0" dirty="0">
              <a:solidFill>
                <a:schemeClr val="tx1"/>
              </a:solidFill>
            </a:endParaRPr>
          </a:p>
        </p:txBody>
      </p:sp>
      <p:sp>
        <p:nvSpPr>
          <p:cNvPr id="28" name="27 Rectángulo"/>
          <p:cNvSpPr/>
          <p:nvPr/>
        </p:nvSpPr>
        <p:spPr bwMode="auto">
          <a:xfrm>
            <a:off x="3635896" y="2060848"/>
            <a:ext cx="5328592" cy="3960440"/>
          </a:xfrm>
          <a:prstGeom prst="rect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4" name="Prostokąt 1">
            <a:extLst>
              <a:ext uri="{FF2B5EF4-FFF2-40B4-BE49-F238E27FC236}">
                <a16:creationId xmlns:a16="http://schemas.microsoft.com/office/drawing/2014/main" id="{96086B38-8FF3-4E93-BB44-E58339E93042}"/>
              </a:ext>
            </a:extLst>
          </p:cNvPr>
          <p:cNvSpPr/>
          <p:nvPr/>
        </p:nvSpPr>
        <p:spPr>
          <a:xfrm>
            <a:off x="504031" y="1192396"/>
            <a:ext cx="8135938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2200" dirty="0">
                <a:solidFill>
                  <a:schemeClr val="accent2">
                    <a:lumMod val="75000"/>
                  </a:schemeClr>
                </a:solidFill>
              </a:rPr>
              <a:t>METODY OCENY CHODU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advClick="0" advTm="3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graphicFrame>
        <p:nvGraphicFramePr>
          <p:cNvPr id="12" name="11 Diagrama"/>
          <p:cNvGraphicFramePr/>
          <p:nvPr>
            <p:extLst>
              <p:ext uri="{D42A27DB-BD31-4B8C-83A1-F6EECF244321}">
                <p14:modId xmlns:p14="http://schemas.microsoft.com/office/powerpoint/2010/main" val="3406160797"/>
              </p:ext>
            </p:extLst>
          </p:nvPr>
        </p:nvGraphicFramePr>
        <p:xfrm>
          <a:off x="443880" y="1700808"/>
          <a:ext cx="8304584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Prostokąt 1">
            <a:extLst>
              <a:ext uri="{FF2B5EF4-FFF2-40B4-BE49-F238E27FC236}">
                <a16:creationId xmlns:a16="http://schemas.microsoft.com/office/drawing/2014/main" id="{D00140AF-66FE-45FA-9C8B-219CEB96E113}"/>
              </a:ext>
            </a:extLst>
          </p:cNvPr>
          <p:cNvSpPr/>
          <p:nvPr/>
        </p:nvSpPr>
        <p:spPr>
          <a:xfrm>
            <a:off x="504031" y="1192396"/>
            <a:ext cx="8135938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2200" dirty="0">
                <a:solidFill>
                  <a:schemeClr val="accent2">
                    <a:lumMod val="75000"/>
                  </a:schemeClr>
                </a:solidFill>
              </a:rPr>
              <a:t>METODY OCENY CHODU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advClick="0" advTm="3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FCD7F052-12D2-4476-BCD0-6B14FF2CBE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A19D27B6-3918-41BD-86A4-18A6BA0562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2" name="Rectangle 2">
            <a:extLst>
              <a:ext uri="{FF2B5EF4-FFF2-40B4-BE49-F238E27FC236}">
                <a16:creationId xmlns:a16="http://schemas.microsoft.com/office/drawing/2014/main" id="{36772BD0-516D-4BF7-92E6-E108C8852A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3" name="Rectangle 2">
            <a:extLst>
              <a:ext uri="{FF2B5EF4-FFF2-40B4-BE49-F238E27FC236}">
                <a16:creationId xmlns:a16="http://schemas.microsoft.com/office/drawing/2014/main" id="{7D5C157F-9564-4480-B509-11234DAD56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4" name="Rectangle 4">
            <a:extLst>
              <a:ext uri="{FF2B5EF4-FFF2-40B4-BE49-F238E27FC236}">
                <a16:creationId xmlns:a16="http://schemas.microsoft.com/office/drawing/2014/main" id="{F2CF61EE-0026-4A42-B800-DD26CAF4CE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899592" y="3350602"/>
            <a:ext cx="727280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ctr">
              <a:defRPr/>
            </a:pPr>
            <a:r>
              <a:rPr lang="en-US" sz="4400" b="0" dirty="0">
                <a:solidFill>
                  <a:schemeClr val="accent2">
                    <a:lumMod val="75000"/>
                  </a:schemeClr>
                </a:solidFill>
              </a:rPr>
              <a:t>3. </a:t>
            </a:r>
            <a:r>
              <a:rPr lang="pl-PL" sz="4400" b="0" dirty="0">
                <a:solidFill>
                  <a:schemeClr val="accent2">
                    <a:lumMod val="75000"/>
                  </a:schemeClr>
                </a:solidFill>
              </a:rPr>
              <a:t>Ocena chodu poprzez obserwację kliniczną</a:t>
            </a:r>
            <a:endParaRPr lang="en-US" sz="44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8 Rectángulo redondeado"/>
          <p:cNvSpPr/>
          <p:nvPr/>
        </p:nvSpPr>
        <p:spPr bwMode="auto">
          <a:xfrm>
            <a:off x="827584" y="3212976"/>
            <a:ext cx="7416824" cy="1728192"/>
          </a:xfrm>
          <a:prstGeom prst="roundRect">
            <a:avLst/>
          </a:prstGeom>
          <a:noFill/>
          <a:ln w="127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0" name="Prostokąt 1">
            <a:extLst>
              <a:ext uri="{FF2B5EF4-FFF2-40B4-BE49-F238E27FC236}">
                <a16:creationId xmlns:a16="http://schemas.microsoft.com/office/drawing/2014/main" id="{AD5D68A4-BF71-491A-81D0-2557583B12C4}"/>
              </a:ext>
            </a:extLst>
          </p:cNvPr>
          <p:cNvSpPr/>
          <p:nvPr/>
        </p:nvSpPr>
        <p:spPr>
          <a:xfrm>
            <a:off x="468510" y="1412875"/>
            <a:ext cx="8135938" cy="7571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lnSpc>
                <a:spcPct val="90000"/>
              </a:lnSpc>
              <a:spcBef>
                <a:spcPts val="1675"/>
              </a:spcBef>
              <a:buSzPct val="171000"/>
              <a:buFont typeface="Arial" charset="0"/>
              <a:buNone/>
              <a:defRPr/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+mn-lt"/>
                <a:sym typeface="Arial" charset="0"/>
              </a:rPr>
              <a:t>C.1 </a:t>
            </a:r>
            <a:r>
              <a:rPr lang="pl-PL" sz="2400" dirty="0">
                <a:solidFill>
                  <a:schemeClr val="accent2">
                    <a:lumMod val="75000"/>
                  </a:schemeClr>
                </a:solidFill>
                <a:latin typeface="+mn-lt"/>
                <a:sym typeface="Arial" charset="0"/>
              </a:rPr>
              <a:t>JAKIE METODY SĄ STOSOWANE DO OCENY CHODU?</a:t>
            </a:r>
            <a:endParaRPr lang="en-US" sz="2400" dirty="0">
              <a:solidFill>
                <a:schemeClr val="accent2">
                  <a:lumMod val="75000"/>
                </a:schemeClr>
              </a:solidFill>
              <a:latin typeface="+mn-lt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8861962"/>
      </p:ext>
    </p:extLst>
  </p:cSld>
  <p:clrMapOvr>
    <a:masterClrMapping/>
  </p:clrMapOvr>
  <p:transition advClick="0" advTm="3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468510" y="1124744"/>
            <a:ext cx="8135938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200" dirty="0">
                <a:solidFill>
                  <a:schemeClr val="accent2">
                    <a:lumMod val="75000"/>
                  </a:schemeClr>
                </a:solidFill>
              </a:rPr>
              <a:t>OCENA CHODU POPRZEZ OBSERWACJĘ KLINICZNĄ</a:t>
            </a:r>
          </a:p>
        </p:txBody>
      </p:sp>
      <p:sp>
        <p:nvSpPr>
          <p:cNvPr id="22530" name="AutoShape 2" descr="persona caminando - Iconos gratis de persona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22532" name="Picture 4" descr="persona caminando - Iconos gratis de personas"/>
          <p:cNvPicPr>
            <a:picLocks noChangeAspect="1" noChangeArrowheads="1"/>
          </p:cNvPicPr>
          <p:nvPr/>
        </p:nvPicPr>
        <p:blipFill>
          <a:blip r:embed="rId3" cstate="print"/>
          <a:srcRect l="32012" r="33415"/>
          <a:stretch>
            <a:fillRect/>
          </a:stretch>
        </p:blipFill>
        <p:spPr bwMode="auto">
          <a:xfrm flipH="1">
            <a:off x="1259632" y="3140968"/>
            <a:ext cx="1368152" cy="2077564"/>
          </a:xfrm>
          <a:prstGeom prst="rect">
            <a:avLst/>
          </a:prstGeom>
          <a:noFill/>
        </p:spPr>
      </p:pic>
      <p:sp>
        <p:nvSpPr>
          <p:cNvPr id="22534" name="AutoShape 6" descr="White Male Doctor Standing With A Smile On His Face | Male doctor ..."/>
          <p:cNvSpPr>
            <a:spLocks noChangeAspect="1" noChangeArrowheads="1"/>
          </p:cNvSpPr>
          <p:nvPr/>
        </p:nvSpPr>
        <p:spPr bwMode="auto">
          <a:xfrm>
            <a:off x="155575" y="-1096963"/>
            <a:ext cx="1114425" cy="22955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2536" name="AutoShape 8" descr="White Male Doctor Standing With A Smile On His Face | Male doctor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2538" name="AutoShape 10" descr="White Male Doctor Standing With A Smile On His Face | Male doctor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22539" name="Picture 11" descr="C:\Users\Constanza\Documents\Constanza\8 - IO3 - WP3 - WP4\MODULE GAIT - UNIT C.1\Bibliography\medico valorador dibujo.jpg"/>
          <p:cNvPicPr>
            <a:picLocks noChangeAspect="1" noChangeArrowheads="1"/>
          </p:cNvPicPr>
          <p:nvPr/>
        </p:nvPicPr>
        <p:blipFill>
          <a:blip r:embed="rId4" cstate="print"/>
          <a:srcRect t="3943"/>
          <a:stretch>
            <a:fillRect/>
          </a:stretch>
        </p:blipFill>
        <p:spPr bwMode="auto">
          <a:xfrm>
            <a:off x="3478378" y="2780928"/>
            <a:ext cx="1381654" cy="2736304"/>
          </a:xfrm>
          <a:prstGeom prst="rect">
            <a:avLst/>
          </a:prstGeom>
          <a:noFill/>
        </p:spPr>
      </p:pic>
      <p:cxnSp>
        <p:nvCxnSpPr>
          <p:cNvPr id="16" name="15 Conector recto"/>
          <p:cNvCxnSpPr/>
          <p:nvPr/>
        </p:nvCxnSpPr>
        <p:spPr bwMode="auto">
          <a:xfrm flipV="1">
            <a:off x="683568" y="2564904"/>
            <a:ext cx="2160240" cy="3024336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16 Conector recto"/>
          <p:cNvCxnSpPr/>
          <p:nvPr/>
        </p:nvCxnSpPr>
        <p:spPr bwMode="auto">
          <a:xfrm flipV="1">
            <a:off x="2195736" y="2780928"/>
            <a:ext cx="1512168" cy="3024336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22 Llamada ovalada"/>
          <p:cNvSpPr/>
          <p:nvPr/>
        </p:nvSpPr>
        <p:spPr bwMode="auto">
          <a:xfrm>
            <a:off x="4788024" y="2060848"/>
            <a:ext cx="1584176" cy="1296144"/>
          </a:xfrm>
          <a:prstGeom prst="wedgeEllipseCallout">
            <a:avLst>
              <a:gd name="adj1" fmla="val -56748"/>
              <a:gd name="adj2" fmla="val 34281"/>
            </a:avLst>
          </a:prstGeom>
          <a:noFill/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4932040" y="2492896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 err="1">
                <a:solidFill>
                  <a:schemeClr val="tx1"/>
                </a:solidFill>
              </a:rPr>
              <a:t>Widzę</a:t>
            </a:r>
            <a:r>
              <a:rPr lang="en-US" sz="2000" b="0" dirty="0">
                <a:solidFill>
                  <a:schemeClr val="tx1"/>
                </a:solidFill>
              </a:rPr>
              <a:t>...</a:t>
            </a:r>
          </a:p>
        </p:txBody>
      </p:sp>
      <p:sp>
        <p:nvSpPr>
          <p:cNvPr id="28" name="27 Rectángulo redondeado"/>
          <p:cNvSpPr/>
          <p:nvPr/>
        </p:nvSpPr>
        <p:spPr bwMode="auto">
          <a:xfrm>
            <a:off x="6660232" y="1844824"/>
            <a:ext cx="2016224" cy="4032448"/>
          </a:xfrm>
          <a:prstGeom prst="round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R="0" indent="4763" algn="ctr" defTabSz="642938" rtl="0" eaLnBrk="1" fontAlgn="base" latinLnBrk="0" hangingPunct="1">
              <a:lnSpc>
                <a:spcPct val="20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kumimoji="0" lang="pl-PL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sym typeface="Arial" charset="0"/>
              </a:rPr>
              <a:t>Obserwacja               i rejestracja cech chodu 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9" name="28 Rectángulo"/>
          <p:cNvSpPr/>
          <p:nvPr/>
        </p:nvSpPr>
        <p:spPr bwMode="auto">
          <a:xfrm>
            <a:off x="539552" y="1916832"/>
            <a:ext cx="5976664" cy="3960440"/>
          </a:xfrm>
          <a:prstGeom prst="rect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</p:spTree>
  </p:cSld>
  <p:clrMapOvr>
    <a:masterClrMapping/>
  </p:clrMapOvr>
  <p:transition advClick="0" advTm="3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539750" y="1732746"/>
            <a:ext cx="79926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2000" b="0" dirty="0">
                <a:solidFill>
                  <a:schemeClr val="accent2">
                    <a:lumMod val="75000"/>
                  </a:schemeClr>
                </a:solidFill>
              </a:rPr>
              <a:t>Kiedy do oceny chodu używamy tylko obserwacji?</a:t>
            </a:r>
          </a:p>
        </p:txBody>
      </p:sp>
      <p:sp>
        <p:nvSpPr>
          <p:cNvPr id="22530" name="AutoShape 2" descr="persona caminando - Iconos gratis de persona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2534" name="AutoShape 6" descr="White Male Doctor Standing With A Smile On His Face | Male doctor ..."/>
          <p:cNvSpPr>
            <a:spLocks noChangeAspect="1" noChangeArrowheads="1"/>
          </p:cNvSpPr>
          <p:nvPr/>
        </p:nvSpPr>
        <p:spPr bwMode="auto">
          <a:xfrm>
            <a:off x="155575" y="-1096963"/>
            <a:ext cx="1114425" cy="22955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2536" name="AutoShape 8" descr="White Male Doctor Standing With A Smile On His Face | Male doctor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2538" name="AutoShape 10" descr="White Male Doctor Standing With A Smile On His Face | Male doctor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49160" name="Picture 8" descr="Medical Examination Room 3D Models Richabr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2636912"/>
            <a:ext cx="2098519" cy="2448272"/>
          </a:xfrm>
          <a:prstGeom prst="rect">
            <a:avLst/>
          </a:prstGeom>
          <a:noFill/>
        </p:spPr>
      </p:pic>
      <p:pic>
        <p:nvPicPr>
          <p:cNvPr id="49162" name="Picture 10" descr="Набор медицинских работников Бесплатные векторы"/>
          <p:cNvPicPr>
            <a:picLocks noChangeAspect="1" noChangeArrowheads="1"/>
          </p:cNvPicPr>
          <p:nvPr/>
        </p:nvPicPr>
        <p:blipFill>
          <a:blip r:embed="rId4" cstate="print"/>
          <a:srcRect l="57703" t="9036" r="8331" b="53315"/>
          <a:stretch>
            <a:fillRect/>
          </a:stretch>
        </p:blipFill>
        <p:spPr bwMode="auto">
          <a:xfrm>
            <a:off x="5076056" y="2564904"/>
            <a:ext cx="2592288" cy="2304256"/>
          </a:xfrm>
          <a:prstGeom prst="rect">
            <a:avLst/>
          </a:prstGeom>
          <a:noFill/>
        </p:spPr>
      </p:pic>
      <p:sp>
        <p:nvSpPr>
          <p:cNvPr id="21" name="20 Rectángulo redondeado"/>
          <p:cNvSpPr/>
          <p:nvPr/>
        </p:nvSpPr>
        <p:spPr bwMode="auto">
          <a:xfrm>
            <a:off x="1547664" y="2492896"/>
            <a:ext cx="2592288" cy="3456384"/>
          </a:xfrm>
          <a:prstGeom prst="roundRect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2" name="21 Rectángulo redondeado"/>
          <p:cNvSpPr/>
          <p:nvPr/>
        </p:nvSpPr>
        <p:spPr bwMode="auto">
          <a:xfrm>
            <a:off x="5076056" y="2492896"/>
            <a:ext cx="2592288" cy="3456384"/>
          </a:xfrm>
          <a:prstGeom prst="roundRect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1547664" y="5157192"/>
            <a:ext cx="25922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i="0" dirty="0">
                <a:solidFill>
                  <a:schemeClr val="accent6"/>
                </a:solidFill>
                <a:effectLst/>
                <a:latin typeface="Arial "/>
              </a:rPr>
              <a:t>Codzienne zajęcia kliniczne</a:t>
            </a:r>
            <a:endParaRPr lang="en-US" sz="2000" dirty="0">
              <a:solidFill>
                <a:schemeClr val="accent6"/>
              </a:solidFill>
              <a:latin typeface="Arial "/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5076056" y="5169386"/>
            <a:ext cx="25922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>
                <a:solidFill>
                  <a:schemeClr val="accent2"/>
                </a:solidFill>
              </a:rPr>
              <a:t>Pierwsze konsultacje</a:t>
            </a:r>
            <a:endParaRPr lang="en-US" sz="2000" dirty="0">
              <a:solidFill>
                <a:schemeClr val="accent2"/>
              </a:solidFill>
            </a:endParaRPr>
          </a:p>
        </p:txBody>
      </p:sp>
      <p:sp>
        <p:nvSpPr>
          <p:cNvPr id="20" name="Prostokąt 1">
            <a:extLst>
              <a:ext uri="{FF2B5EF4-FFF2-40B4-BE49-F238E27FC236}">
                <a16:creationId xmlns:a16="http://schemas.microsoft.com/office/drawing/2014/main" id="{44D8CAAF-2768-4B08-93D8-645341F990EE}"/>
              </a:ext>
            </a:extLst>
          </p:cNvPr>
          <p:cNvSpPr/>
          <p:nvPr/>
        </p:nvSpPr>
        <p:spPr>
          <a:xfrm>
            <a:off x="468510" y="1124744"/>
            <a:ext cx="8135938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200" dirty="0">
                <a:solidFill>
                  <a:schemeClr val="accent2">
                    <a:lumMod val="75000"/>
                  </a:schemeClr>
                </a:solidFill>
              </a:rPr>
              <a:t>OCENA CHODU POPRZEZ OBSERWACJĘ KLINICZNĄ</a:t>
            </a:r>
          </a:p>
        </p:txBody>
      </p:sp>
    </p:spTree>
  </p:cSld>
  <p:clrMapOvr>
    <a:masterClrMapping/>
  </p:clrMapOvr>
  <p:transition advClick="0" advTm="3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FCD7F052-12D2-4476-BCD0-6B14FF2CBE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 dirty="0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A19D27B6-3918-41BD-86A4-18A6BA0562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 dirty="0"/>
          </a:p>
        </p:txBody>
      </p:sp>
      <p:sp>
        <p:nvSpPr>
          <p:cNvPr id="7172" name="Rectangle 2">
            <a:extLst>
              <a:ext uri="{FF2B5EF4-FFF2-40B4-BE49-F238E27FC236}">
                <a16:creationId xmlns:a16="http://schemas.microsoft.com/office/drawing/2014/main" id="{36772BD0-516D-4BF7-92E6-E108C8852A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 dirty="0"/>
          </a:p>
        </p:txBody>
      </p:sp>
      <p:sp>
        <p:nvSpPr>
          <p:cNvPr id="7173" name="Rectangle 2">
            <a:extLst>
              <a:ext uri="{FF2B5EF4-FFF2-40B4-BE49-F238E27FC236}">
                <a16:creationId xmlns:a16="http://schemas.microsoft.com/office/drawing/2014/main" id="{7D5C157F-9564-4480-B509-11234DAD56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 dirty="0"/>
          </a:p>
        </p:txBody>
      </p:sp>
      <p:sp>
        <p:nvSpPr>
          <p:cNvPr id="7174" name="Rectangle 4">
            <a:extLst>
              <a:ext uri="{FF2B5EF4-FFF2-40B4-BE49-F238E27FC236}">
                <a16:creationId xmlns:a16="http://schemas.microsoft.com/office/drawing/2014/main" id="{F2CF61EE-0026-4A42-B800-DD26CAF4CE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 dirty="0"/>
          </a:p>
        </p:txBody>
      </p:sp>
      <p:sp>
        <p:nvSpPr>
          <p:cNvPr id="9" name="Prostokąt 1">
            <a:extLst>
              <a:ext uri="{FF2B5EF4-FFF2-40B4-BE49-F238E27FC236}">
                <a16:creationId xmlns:a16="http://schemas.microsoft.com/office/drawing/2014/main" id="{54CE93B4-0C9A-4ADC-B3E5-50DCF6FC5DAB}"/>
              </a:ext>
            </a:extLst>
          </p:cNvPr>
          <p:cNvSpPr/>
          <p:nvPr/>
        </p:nvSpPr>
        <p:spPr>
          <a:xfrm>
            <a:off x="468510" y="1412875"/>
            <a:ext cx="8135938" cy="7571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lnSpc>
                <a:spcPct val="90000"/>
              </a:lnSpc>
              <a:spcBef>
                <a:spcPts val="1675"/>
              </a:spcBef>
              <a:buSzPct val="171000"/>
              <a:buFont typeface="Arial" charset="0"/>
              <a:buNone/>
              <a:defRPr/>
            </a:pPr>
            <a:r>
              <a:rPr lang="pl-PL" sz="2400" dirty="0">
                <a:solidFill>
                  <a:schemeClr val="accent2">
                    <a:lumMod val="75000"/>
                  </a:schemeClr>
                </a:solidFill>
                <a:latin typeface="+mn-lt"/>
                <a:sym typeface="Arial" charset="0"/>
              </a:rPr>
              <a:t>C.1 JAKIE METODY SĄ STOSOWANE DO OCENY CHODU?</a:t>
            </a:r>
            <a:endParaRPr lang="en-US" sz="2400" dirty="0">
              <a:solidFill>
                <a:schemeClr val="accent2">
                  <a:lumMod val="75000"/>
                </a:schemeClr>
              </a:solidFill>
              <a:latin typeface="+mn-lt"/>
              <a:sym typeface="Arial" charset="0"/>
            </a:endParaRPr>
          </a:p>
        </p:txBody>
      </p:sp>
      <p:sp>
        <p:nvSpPr>
          <p:cNvPr id="10" name="Prostokąt 3">
            <a:extLst>
              <a:ext uri="{FF2B5EF4-FFF2-40B4-BE49-F238E27FC236}">
                <a16:creationId xmlns:a16="http://schemas.microsoft.com/office/drawing/2014/main" id="{818D8064-2A25-4CE9-8742-89EF8FCD13BA}"/>
              </a:ext>
            </a:extLst>
          </p:cNvPr>
          <p:cNvSpPr/>
          <p:nvPr/>
        </p:nvSpPr>
        <p:spPr>
          <a:xfrm>
            <a:off x="827584" y="2593935"/>
            <a:ext cx="7272808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  <a:defRPr/>
            </a:pPr>
            <a:r>
              <a:rPr lang="pl-PL" sz="2200" b="0" dirty="0">
                <a:solidFill>
                  <a:schemeClr val="accent2">
                    <a:lumMod val="75000"/>
                  </a:schemeClr>
                </a:solidFill>
              </a:rPr>
              <a:t>Wprowadzenie do oceny chodu</a:t>
            </a:r>
          </a:p>
          <a:p>
            <a:pPr marL="457200" indent="-457200">
              <a:buFont typeface="+mj-lt"/>
              <a:buAutoNum type="arabicPeriod"/>
              <a:defRPr/>
            </a:pPr>
            <a:endParaRPr lang="pl-PL" sz="2200" b="0" dirty="0">
              <a:solidFill>
                <a:schemeClr val="accent2">
                  <a:lumMod val="75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pl-PL" sz="2200" b="0" dirty="0">
                <a:solidFill>
                  <a:schemeClr val="accent2">
                    <a:lumMod val="75000"/>
                  </a:schemeClr>
                </a:solidFill>
              </a:rPr>
              <a:t>Metody oceny chodu</a:t>
            </a:r>
          </a:p>
          <a:p>
            <a:pPr marL="457200" indent="-457200">
              <a:buFont typeface="+mj-lt"/>
              <a:buAutoNum type="arabicPeriod"/>
              <a:defRPr/>
            </a:pPr>
            <a:endParaRPr lang="pl-PL" sz="2200" b="0" dirty="0">
              <a:solidFill>
                <a:schemeClr val="accent2">
                  <a:lumMod val="75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pl-PL" sz="2200" b="0" dirty="0">
                <a:solidFill>
                  <a:schemeClr val="accent2">
                    <a:lumMod val="75000"/>
                  </a:schemeClr>
                </a:solidFill>
              </a:rPr>
              <a:t>Ocena chodu poprzez obserwację kliniczną</a:t>
            </a:r>
          </a:p>
          <a:p>
            <a:pPr marL="457200" indent="-457200">
              <a:buFont typeface="+mj-lt"/>
              <a:buAutoNum type="arabicPeriod"/>
              <a:defRPr/>
            </a:pPr>
            <a:endParaRPr lang="pl-PL" sz="2200" b="0" dirty="0">
              <a:solidFill>
                <a:schemeClr val="accent2">
                  <a:lumMod val="75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pl-PL" sz="2200" b="0" dirty="0">
                <a:solidFill>
                  <a:schemeClr val="accent2">
                    <a:lumMod val="75000"/>
                  </a:schemeClr>
                </a:solidFill>
              </a:rPr>
              <a:t>Ocena chodu za pomocą standaryzowanych testów                i </a:t>
            </a:r>
            <a:r>
              <a:rPr lang="pl-PL" sz="2200" b="0" dirty="0" err="1">
                <a:solidFill>
                  <a:schemeClr val="accent2">
                    <a:lumMod val="75000"/>
                  </a:schemeClr>
                </a:solidFill>
              </a:rPr>
              <a:t>skal</a:t>
            </a:r>
            <a:endParaRPr lang="pl-PL" sz="2200" b="0" dirty="0">
              <a:solidFill>
                <a:schemeClr val="accent2">
                  <a:lumMod val="75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  <a:defRPr/>
            </a:pPr>
            <a:endParaRPr lang="pl-PL" sz="2200" b="0" dirty="0">
              <a:solidFill>
                <a:schemeClr val="accent2">
                  <a:lumMod val="75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pl-PL" sz="2200" b="0" dirty="0">
                <a:solidFill>
                  <a:schemeClr val="accent2">
                    <a:lumMod val="75000"/>
                  </a:schemeClr>
                </a:solidFill>
              </a:rPr>
              <a:t>Ocena chodu za pomocą obiektywnych instrumentów</a:t>
            </a:r>
            <a:endParaRPr lang="en-US" sz="2800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advClick="0" advTm="3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22530" name="AutoShape 2" descr="persona caminando - Iconos gratis de persona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2534" name="AutoShape 6" descr="White Male Doctor Standing With A Smile On His Face | Male doctor ..."/>
          <p:cNvSpPr>
            <a:spLocks noChangeAspect="1" noChangeArrowheads="1"/>
          </p:cNvSpPr>
          <p:nvPr/>
        </p:nvSpPr>
        <p:spPr bwMode="auto">
          <a:xfrm>
            <a:off x="155575" y="-1096963"/>
            <a:ext cx="1114425" cy="22955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2536" name="AutoShape 8" descr="White Male Doctor Standing With A Smile On His Face | Male doctor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2538" name="AutoShape 10" descr="White Male Doctor Standing With A Smile On His Face | Male doctor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5" name="14 Pentágono"/>
          <p:cNvSpPr/>
          <p:nvPr/>
        </p:nvSpPr>
        <p:spPr bwMode="auto">
          <a:xfrm>
            <a:off x="-1" y="2138080"/>
            <a:ext cx="7859949" cy="720080"/>
          </a:xfrm>
          <a:prstGeom prst="homePlate">
            <a:avLst/>
          </a:prstGeom>
          <a:solidFill>
            <a:schemeClr val="accent2"/>
          </a:solidFill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323528" y="2294290"/>
            <a:ext cx="59766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1. </a:t>
            </a:r>
            <a:r>
              <a:rPr lang="pl-PL" sz="2000" dirty="0"/>
              <a:t>Ogólna ocena</a:t>
            </a:r>
            <a:endParaRPr lang="es-ES" sz="2000" dirty="0"/>
          </a:p>
        </p:txBody>
      </p:sp>
      <p:sp>
        <p:nvSpPr>
          <p:cNvPr id="17" name="16 Pentágono"/>
          <p:cNvSpPr/>
          <p:nvPr/>
        </p:nvSpPr>
        <p:spPr bwMode="auto">
          <a:xfrm>
            <a:off x="0" y="2996952"/>
            <a:ext cx="8028384" cy="1008112"/>
          </a:xfrm>
          <a:prstGeom prst="homePlate">
            <a:avLst/>
          </a:prstGeom>
          <a:solidFill>
            <a:schemeClr val="accent2"/>
          </a:solidFill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323528" y="3153162"/>
            <a:ext cx="6192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800" dirty="0"/>
              <a:t>2. </a:t>
            </a:r>
            <a:r>
              <a:rPr lang="pl-PL" sz="1800" dirty="0"/>
              <a:t>Sekwencja anatomiczna w celu uporządkowania wielu zdarzeń zachodzących w różnych stawach</a:t>
            </a:r>
            <a:endParaRPr lang="es-ES" sz="1800" dirty="0"/>
          </a:p>
        </p:txBody>
      </p:sp>
      <p:sp>
        <p:nvSpPr>
          <p:cNvPr id="19" name="18 CuadroTexto"/>
          <p:cNvSpPr txBox="1"/>
          <p:nvPr/>
        </p:nvSpPr>
        <p:spPr>
          <a:xfrm>
            <a:off x="539552" y="4154304"/>
            <a:ext cx="86044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ES" sz="2000" b="0" dirty="0">
                <a:solidFill>
                  <a:schemeClr val="tx1"/>
                </a:solidFill>
              </a:rPr>
              <a:t> </a:t>
            </a:r>
            <a:r>
              <a:rPr lang="pl-PL" sz="2000" b="0" dirty="0">
                <a:solidFill>
                  <a:schemeClr val="tx1"/>
                </a:solidFill>
              </a:rPr>
              <a:t>Zaczynając od stopy i idąc w górę   </a:t>
            </a:r>
          </a:p>
          <a:p>
            <a:pPr>
              <a:buFont typeface="Arial" pitchFamily="34" charset="0"/>
              <a:buChar char="•"/>
            </a:pPr>
            <a:r>
              <a:rPr lang="pl-PL" sz="2000" b="0" dirty="0">
                <a:solidFill>
                  <a:schemeClr val="tx1"/>
                </a:solidFill>
              </a:rPr>
              <a:t>Ocenia się kontakt z podłogą, kostkę / stopę, kolano, biodro, miednicę                  i tułów    w tej kolejności  </a:t>
            </a:r>
          </a:p>
          <a:p>
            <a:pPr>
              <a:buFont typeface="Arial" pitchFamily="34" charset="0"/>
              <a:buChar char="•"/>
            </a:pPr>
            <a:r>
              <a:rPr lang="pl-PL" sz="2000" b="0" dirty="0">
                <a:solidFill>
                  <a:schemeClr val="tx1"/>
                </a:solidFill>
              </a:rPr>
              <a:t> Kierunek i wielkość ruchu w każdej fazie chodu</a:t>
            </a:r>
            <a:endParaRPr lang="es-ES" sz="2000" b="0" dirty="0">
              <a:solidFill>
                <a:schemeClr val="tx1"/>
              </a:solidFill>
            </a:endParaRPr>
          </a:p>
        </p:txBody>
      </p:sp>
      <p:sp>
        <p:nvSpPr>
          <p:cNvPr id="21" name="Prostokąt 1">
            <a:extLst>
              <a:ext uri="{FF2B5EF4-FFF2-40B4-BE49-F238E27FC236}">
                <a16:creationId xmlns:a16="http://schemas.microsoft.com/office/drawing/2014/main" id="{44D8CAAF-2768-4B08-93D8-645341F990EE}"/>
              </a:ext>
            </a:extLst>
          </p:cNvPr>
          <p:cNvSpPr/>
          <p:nvPr/>
        </p:nvSpPr>
        <p:spPr>
          <a:xfrm>
            <a:off x="468510" y="1124744"/>
            <a:ext cx="8135938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200" dirty="0">
                <a:solidFill>
                  <a:schemeClr val="accent2">
                    <a:lumMod val="75000"/>
                  </a:schemeClr>
                </a:solidFill>
              </a:rPr>
              <a:t>OCENA CHODU POPRZEZ OBSERWACJĘ KLINICZNĄ</a:t>
            </a:r>
          </a:p>
        </p:txBody>
      </p:sp>
      <p:sp>
        <p:nvSpPr>
          <p:cNvPr id="22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539750" y="1556792"/>
            <a:ext cx="80646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i="1" dirty="0" err="1">
                <a:solidFill>
                  <a:schemeClr val="accent2"/>
                </a:solidFill>
              </a:rPr>
              <a:t>Następujący</a:t>
            </a:r>
            <a:r>
              <a:rPr lang="en-US" sz="1800" i="1" dirty="0">
                <a:solidFill>
                  <a:schemeClr val="accent2"/>
                </a:solidFill>
              </a:rPr>
              <a:t> </a:t>
            </a:r>
            <a:r>
              <a:rPr lang="en-US" sz="1800" i="1" dirty="0" err="1">
                <a:solidFill>
                  <a:schemeClr val="accent2"/>
                </a:solidFill>
              </a:rPr>
              <a:t>proces</a:t>
            </a:r>
            <a:endParaRPr lang="pl-PL" sz="1800" i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 advClick="0" advTm="3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FF8A6124-C902-459F-AFC9-A9C982DA37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C01E3795-8F4A-4D9D-9380-41CDB7DA75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4340" name="Rectangle 2">
            <a:extLst>
              <a:ext uri="{FF2B5EF4-FFF2-40B4-BE49-F238E27FC236}">
                <a16:creationId xmlns:a16="http://schemas.microsoft.com/office/drawing/2014/main" id="{71AEA63C-A1C4-4DFC-8D49-CD67EC1513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4341" name="Rectangle 2">
            <a:extLst>
              <a:ext uri="{FF2B5EF4-FFF2-40B4-BE49-F238E27FC236}">
                <a16:creationId xmlns:a16="http://schemas.microsoft.com/office/drawing/2014/main" id="{C3C997D9-CE1B-4A2F-B4BC-5B09C8B60A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4342" name="Rectangle 4">
            <a:extLst>
              <a:ext uri="{FF2B5EF4-FFF2-40B4-BE49-F238E27FC236}">
                <a16:creationId xmlns:a16="http://schemas.microsoft.com/office/drawing/2014/main" id="{91109F23-79C3-437D-99B6-4B4EC63352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pic>
        <p:nvPicPr>
          <p:cNvPr id="18439" name="Picture 7" descr="The gait cycle. Depicted is one gait cycle, with the right leg ..."/>
          <p:cNvPicPr>
            <a:picLocks noChangeAspect="1" noChangeArrowheads="1"/>
          </p:cNvPicPr>
          <p:nvPr/>
        </p:nvPicPr>
        <p:blipFill>
          <a:blip r:embed="rId3" cstate="print"/>
          <a:srcRect t="16506"/>
          <a:stretch>
            <a:fillRect/>
          </a:stretch>
        </p:blipFill>
        <p:spPr bwMode="auto">
          <a:xfrm>
            <a:off x="652214" y="1979548"/>
            <a:ext cx="8096250" cy="1821186"/>
          </a:xfrm>
          <a:prstGeom prst="rect">
            <a:avLst/>
          </a:prstGeom>
          <a:noFill/>
        </p:spPr>
      </p:pic>
      <p:cxnSp>
        <p:nvCxnSpPr>
          <p:cNvPr id="23" name="22 Conector recto"/>
          <p:cNvCxnSpPr/>
          <p:nvPr/>
        </p:nvCxnSpPr>
        <p:spPr bwMode="auto">
          <a:xfrm>
            <a:off x="1156270" y="3203684"/>
            <a:ext cx="0" cy="2448272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8443" name="AutoShape 11" descr="ᐈ Pie de ilustración vectores de stock, ilustraciones pie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31" name="Picture 12" descr="C:\Users\Constanza\Documents\Constanza\8 - IO3 - WP3 - WP4\MODULE GAIT - UNIT C.1\Bibliography\pies.png"/>
          <p:cNvPicPr>
            <a:picLocks noChangeAspect="1" noChangeArrowheads="1"/>
          </p:cNvPicPr>
          <p:nvPr/>
        </p:nvPicPr>
        <p:blipFill>
          <a:blip r:embed="rId4" cstate="print"/>
          <a:srcRect r="49537" b="19460"/>
          <a:stretch>
            <a:fillRect/>
          </a:stretch>
        </p:blipFill>
        <p:spPr bwMode="auto">
          <a:xfrm rot="4163184" flipH="1">
            <a:off x="1436770" y="3988615"/>
            <a:ext cx="589074" cy="1007165"/>
          </a:xfrm>
          <a:prstGeom prst="rect">
            <a:avLst/>
          </a:prstGeom>
          <a:noFill/>
        </p:spPr>
      </p:pic>
      <p:pic>
        <p:nvPicPr>
          <p:cNvPr id="32" name="Picture 12" descr="C:\Users\Constanza\Documents\Constanza\8 - IO3 - WP3 - WP4\MODULE GAIT - UNIT C.1\Bibliography\pies.png"/>
          <p:cNvPicPr>
            <a:picLocks noChangeAspect="1" noChangeArrowheads="1"/>
          </p:cNvPicPr>
          <p:nvPr/>
        </p:nvPicPr>
        <p:blipFill>
          <a:blip r:embed="rId4" cstate="print"/>
          <a:srcRect r="49537" b="19460"/>
          <a:stretch>
            <a:fillRect/>
          </a:stretch>
        </p:blipFill>
        <p:spPr bwMode="auto">
          <a:xfrm rot="4163184" flipH="1">
            <a:off x="7629458" y="3975320"/>
            <a:ext cx="589074" cy="1007165"/>
          </a:xfrm>
          <a:prstGeom prst="rect">
            <a:avLst/>
          </a:prstGeom>
          <a:noFill/>
        </p:spPr>
      </p:pic>
      <p:pic>
        <p:nvPicPr>
          <p:cNvPr id="34" name="Picture 12" descr="C:\Users\Constanza\Documents\Constanza\8 - IO3 - WP3 - WP4\MODULE GAIT - UNIT C.1\Bibliography\pies.png"/>
          <p:cNvPicPr>
            <a:picLocks noChangeAspect="1" noChangeArrowheads="1"/>
          </p:cNvPicPr>
          <p:nvPr/>
        </p:nvPicPr>
        <p:blipFill>
          <a:blip r:embed="rId4" cstate="print"/>
          <a:srcRect r="49537" b="19460"/>
          <a:stretch>
            <a:fillRect/>
          </a:stretch>
        </p:blipFill>
        <p:spPr bwMode="auto">
          <a:xfrm rot="6710050">
            <a:off x="4688600" y="3938845"/>
            <a:ext cx="558810" cy="1007165"/>
          </a:xfrm>
          <a:prstGeom prst="rect">
            <a:avLst/>
          </a:prstGeom>
          <a:noFill/>
        </p:spPr>
      </p:pic>
      <p:cxnSp>
        <p:nvCxnSpPr>
          <p:cNvPr id="36" name="35 Conector recto"/>
          <p:cNvCxnSpPr/>
          <p:nvPr/>
        </p:nvCxnSpPr>
        <p:spPr bwMode="auto">
          <a:xfrm>
            <a:off x="1228278" y="4859868"/>
            <a:ext cx="3096344" cy="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dash"/>
            <a:round/>
            <a:headEnd type="triangle" w="med" len="med"/>
            <a:tailEnd type="triangle" w="med" len="med"/>
          </a:ln>
          <a:effectLst/>
        </p:spPr>
      </p:cxnSp>
      <p:sp>
        <p:nvSpPr>
          <p:cNvPr id="41" name="40 CuadroTexto"/>
          <p:cNvSpPr txBox="1"/>
          <p:nvPr/>
        </p:nvSpPr>
        <p:spPr>
          <a:xfrm>
            <a:off x="1876350" y="4931876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err="1">
                <a:solidFill>
                  <a:schemeClr val="tx1"/>
                </a:solidFill>
              </a:rPr>
              <a:t>Długość</a:t>
            </a:r>
            <a:r>
              <a:rPr lang="en-US" sz="1800" b="0" dirty="0">
                <a:solidFill>
                  <a:schemeClr val="tx1"/>
                </a:solidFill>
              </a:rPr>
              <a:t> </a:t>
            </a:r>
            <a:r>
              <a:rPr lang="en-US" sz="1800" b="0" dirty="0" err="1">
                <a:solidFill>
                  <a:schemeClr val="tx1"/>
                </a:solidFill>
              </a:rPr>
              <a:t>lewego</a:t>
            </a:r>
            <a:r>
              <a:rPr lang="en-US" sz="1800" b="0" dirty="0">
                <a:solidFill>
                  <a:schemeClr val="tx1"/>
                </a:solidFill>
              </a:rPr>
              <a:t> </a:t>
            </a:r>
            <a:r>
              <a:rPr lang="en-US" sz="1800" b="0" dirty="0" err="1">
                <a:solidFill>
                  <a:schemeClr val="tx1"/>
                </a:solidFill>
              </a:rPr>
              <a:t>kroku</a:t>
            </a:r>
            <a:endParaRPr lang="en-US" sz="1800" b="0" dirty="0">
              <a:solidFill>
                <a:schemeClr val="tx1"/>
              </a:solidFill>
            </a:endParaRPr>
          </a:p>
        </p:txBody>
      </p:sp>
      <p:sp>
        <p:nvSpPr>
          <p:cNvPr id="42" name="41 CuadroTexto"/>
          <p:cNvSpPr txBox="1"/>
          <p:nvPr/>
        </p:nvSpPr>
        <p:spPr>
          <a:xfrm>
            <a:off x="5116710" y="4931876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err="1">
                <a:solidFill>
                  <a:schemeClr val="tx1"/>
                </a:solidFill>
              </a:rPr>
              <a:t>Długość</a:t>
            </a:r>
            <a:r>
              <a:rPr lang="en-US" sz="1800" b="0" dirty="0">
                <a:solidFill>
                  <a:schemeClr val="tx1"/>
                </a:solidFill>
              </a:rPr>
              <a:t> </a:t>
            </a:r>
            <a:r>
              <a:rPr lang="pl-PL" sz="1800" b="0" dirty="0">
                <a:solidFill>
                  <a:schemeClr val="tx1"/>
                </a:solidFill>
              </a:rPr>
              <a:t>prawego</a:t>
            </a:r>
            <a:r>
              <a:rPr lang="en-US" sz="1800" b="0" dirty="0">
                <a:solidFill>
                  <a:schemeClr val="tx1"/>
                </a:solidFill>
              </a:rPr>
              <a:t> </a:t>
            </a:r>
            <a:r>
              <a:rPr lang="en-US" sz="1800" b="0" dirty="0" err="1">
                <a:solidFill>
                  <a:schemeClr val="tx1"/>
                </a:solidFill>
              </a:rPr>
              <a:t>kroku</a:t>
            </a:r>
            <a:endParaRPr lang="en-US" sz="1800" b="0" dirty="0">
              <a:solidFill>
                <a:schemeClr val="tx1"/>
              </a:solidFill>
            </a:endParaRPr>
          </a:p>
        </p:txBody>
      </p:sp>
      <p:cxnSp>
        <p:nvCxnSpPr>
          <p:cNvPr id="44" name="43 Conector recto"/>
          <p:cNvCxnSpPr/>
          <p:nvPr/>
        </p:nvCxnSpPr>
        <p:spPr bwMode="auto">
          <a:xfrm>
            <a:off x="4396630" y="3203684"/>
            <a:ext cx="0" cy="2448272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44 Conector recto"/>
          <p:cNvCxnSpPr/>
          <p:nvPr/>
        </p:nvCxnSpPr>
        <p:spPr bwMode="auto">
          <a:xfrm>
            <a:off x="7348958" y="3203684"/>
            <a:ext cx="0" cy="2448272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46" name="45 Conector recto"/>
          <p:cNvCxnSpPr/>
          <p:nvPr/>
        </p:nvCxnSpPr>
        <p:spPr bwMode="auto">
          <a:xfrm>
            <a:off x="1156270" y="5651956"/>
            <a:ext cx="6192688" cy="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dash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49" name="48 Conector recto"/>
          <p:cNvCxnSpPr/>
          <p:nvPr/>
        </p:nvCxnSpPr>
        <p:spPr bwMode="auto">
          <a:xfrm>
            <a:off x="4468638" y="4859868"/>
            <a:ext cx="2808312" cy="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dash"/>
            <a:round/>
            <a:headEnd type="triangle" w="med" len="med"/>
            <a:tailEnd type="triangle" w="med" len="med"/>
          </a:ln>
          <a:effectLst/>
        </p:spPr>
      </p:cxnSp>
      <p:sp>
        <p:nvSpPr>
          <p:cNvPr id="51" name="50 CuadroTexto"/>
          <p:cNvSpPr txBox="1"/>
          <p:nvPr/>
        </p:nvSpPr>
        <p:spPr>
          <a:xfrm>
            <a:off x="2172766" y="5723964"/>
            <a:ext cx="4240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 err="1">
                <a:solidFill>
                  <a:schemeClr val="tx1"/>
                </a:solidFill>
              </a:rPr>
              <a:t>Długość</a:t>
            </a:r>
            <a:r>
              <a:rPr lang="en-US" sz="1800" b="0" dirty="0">
                <a:solidFill>
                  <a:schemeClr val="tx1"/>
                </a:solidFill>
              </a:rPr>
              <a:t> </a:t>
            </a:r>
            <a:r>
              <a:rPr lang="en-US" sz="1800" b="0" dirty="0" err="1">
                <a:solidFill>
                  <a:schemeClr val="tx1"/>
                </a:solidFill>
              </a:rPr>
              <a:t>kroku</a:t>
            </a:r>
            <a:r>
              <a:rPr lang="en-US" sz="1800" b="0" dirty="0">
                <a:solidFill>
                  <a:schemeClr val="tx1"/>
                </a:solidFill>
              </a:rPr>
              <a:t> = </a:t>
            </a:r>
            <a:r>
              <a:rPr lang="en-US" sz="1800" b="0" dirty="0" err="1">
                <a:solidFill>
                  <a:schemeClr val="tx1"/>
                </a:solidFill>
              </a:rPr>
              <a:t>cykl</a:t>
            </a:r>
            <a:r>
              <a:rPr lang="en-US" sz="1800" b="0" dirty="0">
                <a:solidFill>
                  <a:schemeClr val="tx1"/>
                </a:solidFill>
              </a:rPr>
              <a:t> </a:t>
            </a:r>
            <a:r>
              <a:rPr lang="en-US" sz="1800" b="0" dirty="0" err="1">
                <a:solidFill>
                  <a:schemeClr val="tx1"/>
                </a:solidFill>
              </a:rPr>
              <a:t>chodu</a:t>
            </a:r>
            <a:endParaRPr lang="en-US" sz="1800" b="0" dirty="0">
              <a:solidFill>
                <a:schemeClr val="tx1"/>
              </a:solidFill>
            </a:endParaRPr>
          </a:p>
        </p:txBody>
      </p:sp>
      <p:sp>
        <p:nvSpPr>
          <p:cNvPr id="52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539750" y="1556792"/>
            <a:ext cx="80646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1800" i="1" dirty="0">
                <a:solidFill>
                  <a:schemeClr val="accent2"/>
                </a:solidFill>
              </a:rPr>
              <a:t>Następujący proces: Ramy cyklu chodzenia</a:t>
            </a:r>
          </a:p>
        </p:txBody>
      </p:sp>
      <p:sp>
        <p:nvSpPr>
          <p:cNvPr id="25" name="Prostokąt 1">
            <a:extLst>
              <a:ext uri="{FF2B5EF4-FFF2-40B4-BE49-F238E27FC236}">
                <a16:creationId xmlns:a16="http://schemas.microsoft.com/office/drawing/2014/main" id="{44D8CAAF-2768-4B08-93D8-645341F990EE}"/>
              </a:ext>
            </a:extLst>
          </p:cNvPr>
          <p:cNvSpPr/>
          <p:nvPr/>
        </p:nvSpPr>
        <p:spPr>
          <a:xfrm>
            <a:off x="468510" y="1124744"/>
            <a:ext cx="8135938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200" dirty="0">
                <a:solidFill>
                  <a:schemeClr val="accent2">
                    <a:lumMod val="75000"/>
                  </a:schemeClr>
                </a:solidFill>
              </a:rPr>
              <a:t>OCENA CHODU POPRZEZ OBSERWACJĘ KLINICZNĄ</a:t>
            </a:r>
          </a:p>
        </p:txBody>
      </p:sp>
    </p:spTree>
  </p:cSld>
  <p:clrMapOvr>
    <a:masterClrMapping/>
  </p:clrMapOvr>
  <p:transition advClick="0" advTm="3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FF8A6124-C902-459F-AFC9-A9C982DA37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C01E3795-8F4A-4D9D-9380-41CDB7DA75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4340" name="Rectangle 2">
            <a:extLst>
              <a:ext uri="{FF2B5EF4-FFF2-40B4-BE49-F238E27FC236}">
                <a16:creationId xmlns:a16="http://schemas.microsoft.com/office/drawing/2014/main" id="{71AEA63C-A1C4-4DFC-8D49-CD67EC1513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4341" name="Rectangle 2">
            <a:extLst>
              <a:ext uri="{FF2B5EF4-FFF2-40B4-BE49-F238E27FC236}">
                <a16:creationId xmlns:a16="http://schemas.microsoft.com/office/drawing/2014/main" id="{C3C997D9-CE1B-4A2F-B4BC-5B09C8B60A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4342" name="Rectangle 4">
            <a:extLst>
              <a:ext uri="{FF2B5EF4-FFF2-40B4-BE49-F238E27FC236}">
                <a16:creationId xmlns:a16="http://schemas.microsoft.com/office/drawing/2014/main" id="{91109F23-79C3-437D-99B6-4B4EC63352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pic>
        <p:nvPicPr>
          <p:cNvPr id="18437" name="Picture 5" descr="Figure 1.3 from Development of a Smart Insole System for Real ..."/>
          <p:cNvPicPr>
            <a:picLocks noChangeAspect="1" noChangeArrowheads="1"/>
          </p:cNvPicPr>
          <p:nvPr/>
        </p:nvPicPr>
        <p:blipFill>
          <a:blip r:embed="rId3" cstate="print"/>
          <a:srcRect t="9586"/>
          <a:stretch>
            <a:fillRect/>
          </a:stretch>
        </p:blipFill>
        <p:spPr bwMode="auto">
          <a:xfrm>
            <a:off x="1907704" y="2121418"/>
            <a:ext cx="6192688" cy="339581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Prostokąt 1">
            <a:extLst>
              <a:ext uri="{FF2B5EF4-FFF2-40B4-BE49-F238E27FC236}">
                <a16:creationId xmlns:a16="http://schemas.microsoft.com/office/drawing/2014/main" id="{17771DF7-CCF5-47D3-AB77-5EF860C791EC}"/>
              </a:ext>
            </a:extLst>
          </p:cNvPr>
          <p:cNvSpPr/>
          <p:nvPr/>
        </p:nvSpPr>
        <p:spPr>
          <a:xfrm>
            <a:off x="539552" y="5723964"/>
            <a:ext cx="8135938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1800" b="0" dirty="0">
                <a:solidFill>
                  <a:schemeClr val="accent2">
                    <a:lumMod val="75000"/>
                  </a:schemeClr>
                </a:solidFill>
              </a:rPr>
              <a:t>Rys</a:t>
            </a:r>
            <a:r>
              <a:rPr lang="en-US" sz="1800" b="0" dirty="0">
                <a:solidFill>
                  <a:schemeClr val="accent2">
                    <a:lumMod val="75000"/>
                  </a:schemeClr>
                </a:solidFill>
              </a:rPr>
              <a:t> 3. </a:t>
            </a:r>
            <a:r>
              <a:rPr lang="pl-PL" sz="1800" b="0" dirty="0">
                <a:solidFill>
                  <a:schemeClr val="accent2">
                    <a:lumMod val="75000"/>
                  </a:schemeClr>
                </a:solidFill>
              </a:rPr>
              <a:t>Funkcjonalny podział cyklu chodu. Z Perry J. t al. 2010. </a:t>
            </a:r>
            <a:endParaRPr lang="en-US" sz="18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539552" y="5064454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8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Zadania</a:t>
            </a:r>
            <a:endParaRPr lang="es-ES" sz="18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539552" y="4209650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8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Fazy</a:t>
            </a:r>
            <a:endParaRPr lang="es-ES" sz="18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539552" y="2985514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8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Okresy</a:t>
            </a:r>
            <a:endParaRPr lang="es-ES" sz="18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8" name="17 Rectángulo"/>
          <p:cNvSpPr/>
          <p:nvPr/>
        </p:nvSpPr>
        <p:spPr bwMode="auto">
          <a:xfrm>
            <a:off x="827584" y="1988840"/>
            <a:ext cx="7344816" cy="3600400"/>
          </a:xfrm>
          <a:prstGeom prst="rect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4" name="13 Rectángulo"/>
          <p:cNvSpPr/>
          <p:nvPr/>
        </p:nvSpPr>
        <p:spPr bwMode="auto">
          <a:xfrm>
            <a:off x="827584" y="2852936"/>
            <a:ext cx="7344816" cy="576064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9" name="18 Rectángulo"/>
          <p:cNvSpPr/>
          <p:nvPr/>
        </p:nvSpPr>
        <p:spPr bwMode="auto">
          <a:xfrm>
            <a:off x="827584" y="4077072"/>
            <a:ext cx="7344816" cy="648072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indent="-401638" algn="r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endParaRPr lang="es-ES">
              <a:latin typeface="Arial" charset="0"/>
              <a:sym typeface="Arial" charset="0"/>
            </a:endParaRPr>
          </a:p>
        </p:txBody>
      </p:sp>
      <p:sp>
        <p:nvSpPr>
          <p:cNvPr id="20" name="19 Rectángulo"/>
          <p:cNvSpPr/>
          <p:nvPr/>
        </p:nvSpPr>
        <p:spPr bwMode="auto">
          <a:xfrm>
            <a:off x="827584" y="4941168"/>
            <a:ext cx="7344816" cy="576064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eaLnBrk="1" latinLnBrk="0" hangingPunct="1">
              <a:lnSpc>
                <a:spcPct val="90000"/>
              </a:lnSpc>
              <a:spcBef>
                <a:spcPts val="1675"/>
              </a:spcBef>
              <a:buClrTx/>
              <a:buSzPct val="171000"/>
              <a:buFont typeface="Arial" charset="0"/>
              <a:buNone/>
              <a:tabLst/>
            </a:pPr>
            <a:endParaRPr lang="es-ES">
              <a:latin typeface="Arial" charset="0"/>
              <a:sym typeface="Arial" charset="0"/>
            </a:endParaRPr>
          </a:p>
        </p:txBody>
      </p:sp>
      <p:sp>
        <p:nvSpPr>
          <p:cNvPr id="23" name="Prostokąt 1">
            <a:extLst>
              <a:ext uri="{FF2B5EF4-FFF2-40B4-BE49-F238E27FC236}">
                <a16:creationId xmlns:a16="http://schemas.microsoft.com/office/drawing/2014/main" id="{44D8CAAF-2768-4B08-93D8-645341F990EE}"/>
              </a:ext>
            </a:extLst>
          </p:cNvPr>
          <p:cNvSpPr/>
          <p:nvPr/>
        </p:nvSpPr>
        <p:spPr>
          <a:xfrm>
            <a:off x="468510" y="1124744"/>
            <a:ext cx="8135938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2200" dirty="0">
                <a:solidFill>
                  <a:schemeClr val="accent2">
                    <a:lumMod val="75000"/>
                  </a:schemeClr>
                </a:solidFill>
              </a:rPr>
              <a:t>GAIT ASESSMENT THROUGH CLINICAL OBSERVATION</a:t>
            </a:r>
            <a:endParaRPr lang="en-US" sz="22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5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539750" y="1556792"/>
            <a:ext cx="80646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1800" i="1" dirty="0">
                <a:solidFill>
                  <a:schemeClr val="accent2"/>
                </a:solidFill>
              </a:rPr>
              <a:t>Następujący proces: Ramy cyklu chodzenia</a:t>
            </a:r>
          </a:p>
        </p:txBody>
      </p:sp>
    </p:spTree>
  </p:cSld>
  <p:clrMapOvr>
    <a:masterClrMapping/>
  </p:clrMapOvr>
  <p:transition advClick="0" advTm="3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539750" y="2164794"/>
            <a:ext cx="79926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2000" b="0" dirty="0">
                <a:solidFill>
                  <a:schemeClr val="accent2">
                    <a:lumMod val="75000"/>
                  </a:schemeClr>
                </a:solidFill>
              </a:rPr>
              <a:t>Po co dzielić obserwację na kamienie milowe cyklu chodzenia?</a:t>
            </a:r>
          </a:p>
        </p:txBody>
      </p:sp>
      <p:sp>
        <p:nvSpPr>
          <p:cNvPr id="22530" name="AutoShape 2" descr="persona caminando - Iconos gratis de persona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2534" name="AutoShape 6" descr="White Male Doctor Standing With A Smile On His Face | Male doctor ..."/>
          <p:cNvSpPr>
            <a:spLocks noChangeAspect="1" noChangeArrowheads="1"/>
          </p:cNvSpPr>
          <p:nvPr/>
        </p:nvSpPr>
        <p:spPr bwMode="auto">
          <a:xfrm>
            <a:off x="155575" y="-1096963"/>
            <a:ext cx="1114425" cy="22955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2536" name="AutoShape 8" descr="White Male Doctor Standing With A Smile On His Face | Male doctor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2538" name="AutoShape 10" descr="White Male Doctor Standing With A Smile On His Face | Male doctor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9" name="18 Rectángulo"/>
          <p:cNvSpPr/>
          <p:nvPr/>
        </p:nvSpPr>
        <p:spPr>
          <a:xfrm>
            <a:off x="2980057" y="3161874"/>
            <a:ext cx="55706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Rancho Los Amigos Hospital, Downey, California</a:t>
            </a:r>
            <a:endParaRPr lang="es-ES" sz="1800" dirty="0"/>
          </a:p>
        </p:txBody>
      </p:sp>
      <p:sp>
        <p:nvSpPr>
          <p:cNvPr id="20" name="19 Rectángulo redondeado"/>
          <p:cNvSpPr/>
          <p:nvPr/>
        </p:nvSpPr>
        <p:spPr bwMode="auto">
          <a:xfrm>
            <a:off x="611560" y="2780928"/>
            <a:ext cx="7920880" cy="648072"/>
          </a:xfrm>
          <a:prstGeom prst="roundRect">
            <a:avLst/>
          </a:prstGeom>
          <a:solidFill>
            <a:schemeClr val="accent2"/>
          </a:solidFill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indent="14288" algn="ctr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r>
              <a:rPr lang="pl-PL" sz="1800" b="0" dirty="0"/>
              <a:t>Identyfikuje znaczenie funkcjonalne różnych ruchów występujących                           w poszczególnych stawach.</a:t>
            </a:r>
            <a:endParaRPr kumimoji="0" lang="es-E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5" name="24 Rectángulo redondeado"/>
          <p:cNvSpPr/>
          <p:nvPr/>
        </p:nvSpPr>
        <p:spPr bwMode="auto">
          <a:xfrm>
            <a:off x="611560" y="3645024"/>
            <a:ext cx="7920880" cy="648072"/>
          </a:xfrm>
          <a:prstGeom prst="roundRect">
            <a:avLst/>
          </a:prstGeom>
          <a:solidFill>
            <a:schemeClr val="accent2"/>
          </a:solidFill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indent="14288" algn="ctr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r>
              <a:rPr lang="pl-PL" sz="1800" b="0" dirty="0"/>
              <a:t>Korelacja jednoczesnych działań poszczególnych stawów w celu uzyskania wzorców funkcji całej kończyny.</a:t>
            </a:r>
          </a:p>
        </p:txBody>
      </p:sp>
      <p:sp>
        <p:nvSpPr>
          <p:cNvPr id="26" name="25 Rectángulo redondeado"/>
          <p:cNvSpPr/>
          <p:nvPr/>
        </p:nvSpPr>
        <p:spPr bwMode="auto">
          <a:xfrm>
            <a:off x="611560" y="4509120"/>
            <a:ext cx="7920880" cy="648072"/>
          </a:xfrm>
          <a:prstGeom prst="roundRect">
            <a:avLst/>
          </a:prstGeom>
          <a:solidFill>
            <a:schemeClr val="accent2"/>
          </a:solidFill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indent="14288" algn="ctr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r>
              <a:rPr lang="pl-PL" sz="1800" b="0" dirty="0"/>
              <a:t>Względne znaczenie ruchu jednego stawu w porównaniu z innymi różni się w poszczególnych fazach chodu.</a:t>
            </a:r>
          </a:p>
        </p:txBody>
      </p:sp>
      <p:sp>
        <p:nvSpPr>
          <p:cNvPr id="27" name="26 Rectángulo redondeado"/>
          <p:cNvSpPr/>
          <p:nvPr/>
        </p:nvSpPr>
        <p:spPr bwMode="auto">
          <a:xfrm>
            <a:off x="611560" y="5373216"/>
            <a:ext cx="7920880" cy="648072"/>
          </a:xfrm>
          <a:prstGeom prst="roundRect">
            <a:avLst/>
          </a:prstGeom>
          <a:solidFill>
            <a:schemeClr val="accent2"/>
          </a:solidFill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indent="14288" algn="ctr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r>
              <a:rPr lang="pl-PL" sz="1800" b="0" dirty="0"/>
              <a:t>Postawa, która jest właściwa w jednej fazie chodu, może oznaczać dysfunkcję w innym punkcie. </a:t>
            </a:r>
          </a:p>
        </p:txBody>
      </p:sp>
      <p:sp>
        <p:nvSpPr>
          <p:cNvPr id="22" name="Prostokąt 1">
            <a:extLst>
              <a:ext uri="{FF2B5EF4-FFF2-40B4-BE49-F238E27FC236}">
                <a16:creationId xmlns:a16="http://schemas.microsoft.com/office/drawing/2014/main" id="{44D8CAAF-2768-4B08-93D8-645341F990EE}"/>
              </a:ext>
            </a:extLst>
          </p:cNvPr>
          <p:cNvSpPr/>
          <p:nvPr/>
        </p:nvSpPr>
        <p:spPr>
          <a:xfrm>
            <a:off x="468510" y="1124744"/>
            <a:ext cx="8135938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200" dirty="0">
                <a:solidFill>
                  <a:schemeClr val="accent2">
                    <a:lumMod val="75000"/>
                  </a:schemeClr>
                </a:solidFill>
              </a:rPr>
              <a:t>OCENA CHODU POPRZEZ OBSERWACJĘ KLINICZNĄ</a:t>
            </a:r>
          </a:p>
        </p:txBody>
      </p:sp>
      <p:sp>
        <p:nvSpPr>
          <p:cNvPr id="23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539750" y="1556792"/>
            <a:ext cx="80646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1800" i="1" dirty="0">
                <a:solidFill>
                  <a:schemeClr val="accent2"/>
                </a:solidFill>
              </a:rPr>
              <a:t>Następujący proces: Ramy cyklu chodzenia</a:t>
            </a:r>
          </a:p>
        </p:txBody>
      </p:sp>
    </p:spTree>
  </p:cSld>
  <p:clrMapOvr>
    <a:masterClrMapping/>
  </p:clrMapOvr>
  <p:transition advClick="0" advTm="3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467742" y="2490762"/>
            <a:ext cx="43202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 err="1">
                <a:solidFill>
                  <a:schemeClr val="tx1"/>
                </a:solidFill>
              </a:rPr>
              <a:t>Rzędy</a:t>
            </a:r>
            <a:r>
              <a:rPr lang="en-US" sz="2000" b="0" dirty="0">
                <a:solidFill>
                  <a:schemeClr val="tx1"/>
                </a:solidFill>
              </a:rPr>
              <a:t>= </a:t>
            </a:r>
            <a:r>
              <a:rPr lang="en-US" sz="2000" b="0" dirty="0" err="1">
                <a:solidFill>
                  <a:schemeClr val="tx1"/>
                </a:solidFill>
              </a:rPr>
              <a:t>przedstawiają</a:t>
            </a:r>
            <a:r>
              <a:rPr lang="en-US" sz="2000" b="0" dirty="0">
                <a:solidFill>
                  <a:schemeClr val="tx1"/>
                </a:solidFill>
              </a:rPr>
              <a:t> </a:t>
            </a:r>
            <a:r>
              <a:rPr lang="en-US" sz="2000" b="0" dirty="0" err="1">
                <a:solidFill>
                  <a:schemeClr val="tx1"/>
                </a:solidFill>
              </a:rPr>
              <a:t>odchylenia</a:t>
            </a:r>
            <a:r>
              <a:rPr lang="en-US" sz="2000" b="0" dirty="0">
                <a:solidFill>
                  <a:schemeClr val="tx1"/>
                </a:solidFill>
              </a:rPr>
              <a:t> </a:t>
            </a:r>
            <a:r>
              <a:rPr lang="en-US" sz="2000" b="0" dirty="0" err="1">
                <a:solidFill>
                  <a:schemeClr val="tx1"/>
                </a:solidFill>
              </a:rPr>
              <a:t>chodu</a:t>
            </a:r>
            <a:endParaRPr lang="pl-PL" sz="2000" b="0" dirty="0">
              <a:solidFill>
                <a:schemeClr val="tx1"/>
              </a:solidFill>
            </a:endParaRPr>
          </a:p>
        </p:txBody>
      </p:sp>
      <p:sp>
        <p:nvSpPr>
          <p:cNvPr id="22530" name="AutoShape 2" descr="persona caminando - Iconos gratis de persona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2534" name="AutoShape 6" descr="White Male Doctor Standing With A Smile On His Face | Male doctor ..."/>
          <p:cNvSpPr>
            <a:spLocks noChangeAspect="1" noChangeArrowheads="1"/>
          </p:cNvSpPr>
          <p:nvPr/>
        </p:nvSpPr>
        <p:spPr bwMode="auto">
          <a:xfrm>
            <a:off x="155575" y="-1096963"/>
            <a:ext cx="1114425" cy="22955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2536" name="AutoShape 8" descr="White Male Doctor Standing With A Smile On His Face | Male doctor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2538" name="AutoShape 10" descr="White Male Doctor Standing With A Smile On His Face | Male doctor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9" name="18 Rectángulo"/>
          <p:cNvSpPr/>
          <p:nvPr/>
        </p:nvSpPr>
        <p:spPr>
          <a:xfrm>
            <a:off x="2980057" y="3487842"/>
            <a:ext cx="318388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Rancho Los Amigos Hospital, Downey, California</a:t>
            </a:r>
            <a:endParaRPr lang="es-ES"/>
          </a:p>
        </p:txBody>
      </p:sp>
      <p:pic>
        <p:nvPicPr>
          <p:cNvPr id="50178" name="Picture 2" descr="C:\Users\Constanza\Documents\Constanza\8 - IO3 - WP3 - WP4\MODULE GAIT - UNIT C.1\Bibliography\Form Racho los amigos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5" y="686111"/>
            <a:ext cx="3995936" cy="5479193"/>
          </a:xfrm>
          <a:prstGeom prst="rect">
            <a:avLst/>
          </a:prstGeom>
          <a:noFill/>
        </p:spPr>
      </p:pic>
      <p:sp>
        <p:nvSpPr>
          <p:cNvPr id="15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467544" y="3140968"/>
            <a:ext cx="52565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 err="1">
                <a:solidFill>
                  <a:schemeClr val="tx1"/>
                </a:solidFill>
              </a:rPr>
              <a:t>Kolumny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b="0" dirty="0">
                <a:solidFill>
                  <a:schemeClr val="tx1"/>
                </a:solidFill>
              </a:rPr>
              <a:t>= </a:t>
            </a:r>
            <a:r>
              <a:rPr lang="en-US" sz="2000" b="0" dirty="0" err="1">
                <a:solidFill>
                  <a:schemeClr val="tx1"/>
                </a:solidFill>
              </a:rPr>
              <a:t>przedstawiają</a:t>
            </a:r>
            <a:r>
              <a:rPr lang="en-US" sz="2000" b="0" dirty="0">
                <a:solidFill>
                  <a:schemeClr val="tx1"/>
                </a:solidFill>
              </a:rPr>
              <a:t> </a:t>
            </a:r>
            <a:r>
              <a:rPr lang="en-US" sz="2000" b="0" dirty="0" err="1">
                <a:solidFill>
                  <a:schemeClr val="tx1"/>
                </a:solidFill>
              </a:rPr>
              <a:t>fazy</a:t>
            </a:r>
            <a:r>
              <a:rPr lang="en-US" sz="2000" b="0" dirty="0">
                <a:solidFill>
                  <a:schemeClr val="tx1"/>
                </a:solidFill>
              </a:rPr>
              <a:t> </a:t>
            </a:r>
            <a:r>
              <a:rPr lang="en-US" sz="2000" b="0" dirty="0" err="1">
                <a:solidFill>
                  <a:schemeClr val="tx1"/>
                </a:solidFill>
              </a:rPr>
              <a:t>chodu</a:t>
            </a:r>
            <a:endParaRPr lang="pl-PL" sz="2000" b="0" dirty="0">
              <a:solidFill>
                <a:schemeClr val="tx1"/>
              </a:solidFill>
            </a:endParaRPr>
          </a:p>
        </p:txBody>
      </p:sp>
      <p:sp>
        <p:nvSpPr>
          <p:cNvPr id="16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467544" y="3717032"/>
            <a:ext cx="4392488" cy="2200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defRPr/>
            </a:pPr>
            <a:r>
              <a:rPr lang="pl-PL" sz="1400" b="0" dirty="0">
                <a:solidFill>
                  <a:schemeClr val="tx1"/>
                </a:solidFill>
              </a:rPr>
              <a:t>Dysfunkcja chodu jest przedstawiona w tabeli poprzez zaznaczenie odpowiednich pól: 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pl-PL" sz="1400" b="0" dirty="0">
                <a:solidFill>
                  <a:schemeClr val="tx1"/>
                </a:solidFill>
              </a:rPr>
              <a:t>  Białe kratki oznaczają poważne odchylenia chodu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pl-PL" sz="1400" b="0" dirty="0">
                <a:solidFill>
                  <a:schemeClr val="tx1"/>
                </a:solidFill>
              </a:rPr>
              <a:t>  Szare pola oznaczają niewielkie odchylenia                   w chodzie 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pl-PL" sz="1400" b="0" dirty="0">
                <a:solidFill>
                  <a:schemeClr val="tx1"/>
                </a:solidFill>
              </a:rPr>
              <a:t>  Czarne pola oznaczają, że nie ma zastosowania</a:t>
            </a:r>
          </a:p>
        </p:txBody>
      </p:sp>
      <p:sp>
        <p:nvSpPr>
          <p:cNvPr id="17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467742" y="1916832"/>
            <a:ext cx="80646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1800" i="1" dirty="0">
                <a:solidFill>
                  <a:schemeClr val="accent2"/>
                </a:solidFill>
              </a:rPr>
              <a:t>Następujący proces: Ramy cyklu chodzenia</a:t>
            </a:r>
          </a:p>
        </p:txBody>
      </p:sp>
      <p:sp>
        <p:nvSpPr>
          <p:cNvPr id="20" name="Prostokąt 1">
            <a:extLst>
              <a:ext uri="{FF2B5EF4-FFF2-40B4-BE49-F238E27FC236}">
                <a16:creationId xmlns:a16="http://schemas.microsoft.com/office/drawing/2014/main" id="{44D8CAAF-2768-4B08-93D8-645341F990EE}"/>
              </a:ext>
            </a:extLst>
          </p:cNvPr>
          <p:cNvSpPr/>
          <p:nvPr/>
        </p:nvSpPr>
        <p:spPr>
          <a:xfrm>
            <a:off x="468510" y="1124744"/>
            <a:ext cx="431951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200" dirty="0">
                <a:solidFill>
                  <a:schemeClr val="accent2">
                    <a:lumMod val="75000"/>
                  </a:schemeClr>
                </a:solidFill>
              </a:rPr>
              <a:t>OCENA CHODU POPRZEZ OBSERWACJĘ KLINICZNĄ</a:t>
            </a:r>
          </a:p>
        </p:txBody>
      </p:sp>
    </p:spTree>
  </p:cSld>
  <p:clrMapOvr>
    <a:masterClrMapping/>
  </p:clrMapOvr>
  <p:transition advClick="0" advTm="3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22530" name="AutoShape 2" descr="persona caminando - Iconos gratis de persona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2534" name="AutoShape 6" descr="White Male Doctor Standing With A Smile On His Face | Male doctor ..."/>
          <p:cNvSpPr>
            <a:spLocks noChangeAspect="1" noChangeArrowheads="1"/>
          </p:cNvSpPr>
          <p:nvPr/>
        </p:nvSpPr>
        <p:spPr bwMode="auto">
          <a:xfrm>
            <a:off x="155575" y="-1096963"/>
            <a:ext cx="1114425" cy="22955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2536" name="AutoShape 8" descr="White Male Doctor Standing With A Smile On His Face | Male doctor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2538" name="AutoShape 10" descr="White Male Doctor Standing With A Smile On His Face | Male doctor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6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467544" y="1988840"/>
            <a:ext cx="7920682" cy="1579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buFont typeface="Arial" pitchFamily="34" charset="0"/>
              <a:buChar char="•"/>
              <a:defRPr/>
            </a:pPr>
            <a:r>
              <a:rPr lang="en-US" sz="2000" b="0" dirty="0">
                <a:solidFill>
                  <a:schemeClr val="tx1"/>
                </a:solidFill>
              </a:rPr>
              <a:t>  </a:t>
            </a:r>
            <a:r>
              <a:rPr lang="pl-PL" sz="2000" b="0" dirty="0">
                <a:solidFill>
                  <a:schemeClr val="tx1"/>
                </a:solidFill>
              </a:rPr>
              <a:t>Możliwość wielokrotnego oglądania wzorców chodu bez wywoływania zmęczenia pacjenta.</a:t>
            </a:r>
          </a:p>
          <a:p>
            <a:pPr>
              <a:spcAft>
                <a:spcPts val="1000"/>
              </a:spcAft>
              <a:buFont typeface="Arial" pitchFamily="34" charset="0"/>
              <a:buChar char="•"/>
              <a:defRPr/>
            </a:pPr>
            <a:r>
              <a:rPr lang="pl-PL" sz="2000" b="0" dirty="0">
                <a:solidFill>
                  <a:schemeClr val="tx1"/>
                </a:solidFill>
              </a:rPr>
              <a:t>  Zwiększenie precyzji oceny obserwacyjnej.</a:t>
            </a:r>
          </a:p>
          <a:p>
            <a:pPr>
              <a:spcAft>
                <a:spcPts val="1000"/>
              </a:spcAft>
              <a:buFont typeface="Arial" pitchFamily="34" charset="0"/>
              <a:buChar char="•"/>
              <a:defRPr/>
            </a:pPr>
            <a:r>
              <a:rPr lang="pl-PL" sz="2000" b="0" dirty="0">
                <a:solidFill>
                  <a:schemeClr val="tx1"/>
                </a:solidFill>
              </a:rPr>
              <a:t>  Pacjent nie nosi żadnego rodzaju oprzyrządowania.</a:t>
            </a:r>
          </a:p>
        </p:txBody>
      </p:sp>
      <p:sp>
        <p:nvSpPr>
          <p:cNvPr id="60418" name="AutoShape 2" descr="Gait Event Detection in the Real Worl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8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539750" y="1556792"/>
            <a:ext cx="80646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1800" i="1" dirty="0">
                <a:solidFill>
                  <a:schemeClr val="accent2"/>
                </a:solidFill>
              </a:rPr>
              <a:t>Proces monitorowania: obserwacja i nagrywanie na wideo </a:t>
            </a:r>
          </a:p>
        </p:txBody>
      </p:sp>
      <p:pic>
        <p:nvPicPr>
          <p:cNvPr id="28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5" t="6891" r="43716" b="51766"/>
          <a:stretch/>
        </p:blipFill>
        <p:spPr>
          <a:xfrm rot="16200000">
            <a:off x="4644008" y="4221088"/>
            <a:ext cx="1329000" cy="1196100"/>
          </a:xfrm>
          <a:prstGeom prst="rect">
            <a:avLst/>
          </a:prstGeom>
        </p:spPr>
      </p:pic>
      <p:sp>
        <p:nvSpPr>
          <p:cNvPr id="29" name="28 Rectángulo"/>
          <p:cNvSpPr/>
          <p:nvPr/>
        </p:nvSpPr>
        <p:spPr bwMode="auto">
          <a:xfrm rot="5400000">
            <a:off x="5220072" y="2924944"/>
            <a:ext cx="2592288" cy="3888432"/>
          </a:xfrm>
          <a:prstGeom prst="rect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pic>
        <p:nvPicPr>
          <p:cNvPr id="60421" name="Picture 5"/>
          <p:cNvPicPr>
            <a:picLocks noChangeAspect="1" noChangeArrowheads="1"/>
          </p:cNvPicPr>
          <p:nvPr/>
        </p:nvPicPr>
        <p:blipFill>
          <a:blip r:embed="rId4" cstate="print"/>
          <a:srcRect l="46761" t="33094" r="33315" b="46234"/>
          <a:stretch>
            <a:fillRect/>
          </a:stretch>
        </p:blipFill>
        <p:spPr bwMode="auto">
          <a:xfrm>
            <a:off x="899592" y="4149080"/>
            <a:ext cx="2592288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2" name="31 Conector recto"/>
          <p:cNvCxnSpPr/>
          <p:nvPr/>
        </p:nvCxnSpPr>
        <p:spPr bwMode="auto">
          <a:xfrm flipV="1">
            <a:off x="1619672" y="4221088"/>
            <a:ext cx="1728192" cy="1368152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35 Conector recto"/>
          <p:cNvCxnSpPr/>
          <p:nvPr/>
        </p:nvCxnSpPr>
        <p:spPr bwMode="auto">
          <a:xfrm flipH="1" flipV="1">
            <a:off x="1619672" y="4221088"/>
            <a:ext cx="1656184" cy="1368152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38 Conector recto"/>
          <p:cNvCxnSpPr/>
          <p:nvPr/>
        </p:nvCxnSpPr>
        <p:spPr bwMode="auto">
          <a:xfrm flipV="1">
            <a:off x="5796136" y="3573016"/>
            <a:ext cx="0" cy="2376264"/>
          </a:xfrm>
          <a:prstGeom prst="line">
            <a:avLst/>
          </a:prstGeom>
          <a:noFill/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60423" name="Picture 7" descr="Videotaping Ilustraciones Stock, Vectores, Y Clipart – (27 ..."/>
          <p:cNvPicPr>
            <a:picLocks noChangeAspect="1" noChangeArrowheads="1"/>
          </p:cNvPicPr>
          <p:nvPr/>
        </p:nvPicPr>
        <p:blipFill>
          <a:blip r:embed="rId5" cstate="print"/>
          <a:srcRect l="28660" t="67094" r="34485" b="3611"/>
          <a:stretch>
            <a:fillRect/>
          </a:stretch>
        </p:blipFill>
        <p:spPr bwMode="auto">
          <a:xfrm>
            <a:off x="6228184" y="3861048"/>
            <a:ext cx="1979297" cy="1573287"/>
          </a:xfrm>
          <a:prstGeom prst="rect">
            <a:avLst/>
          </a:prstGeom>
          <a:noFill/>
        </p:spPr>
      </p:pic>
      <p:cxnSp>
        <p:nvCxnSpPr>
          <p:cNvPr id="48" name="47 Conector recto"/>
          <p:cNvCxnSpPr/>
          <p:nvPr/>
        </p:nvCxnSpPr>
        <p:spPr bwMode="auto">
          <a:xfrm flipV="1">
            <a:off x="4788024" y="3573016"/>
            <a:ext cx="0" cy="2376264"/>
          </a:xfrm>
          <a:prstGeom prst="line">
            <a:avLst/>
          </a:prstGeom>
          <a:noFill/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Prostokąt 1">
            <a:extLst>
              <a:ext uri="{FF2B5EF4-FFF2-40B4-BE49-F238E27FC236}">
                <a16:creationId xmlns:a16="http://schemas.microsoft.com/office/drawing/2014/main" id="{44D8CAAF-2768-4B08-93D8-645341F990EE}"/>
              </a:ext>
            </a:extLst>
          </p:cNvPr>
          <p:cNvSpPr/>
          <p:nvPr/>
        </p:nvSpPr>
        <p:spPr>
          <a:xfrm>
            <a:off x="468510" y="1124744"/>
            <a:ext cx="8135938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200" dirty="0">
                <a:solidFill>
                  <a:schemeClr val="accent2">
                    <a:lumMod val="75000"/>
                  </a:schemeClr>
                </a:solidFill>
              </a:rPr>
              <a:t>OCENA CHODU POPRZEZ OBSERWACJĘ KLINICZNĄ</a:t>
            </a:r>
          </a:p>
        </p:txBody>
      </p:sp>
    </p:spTree>
  </p:cSld>
  <p:clrMapOvr>
    <a:masterClrMapping/>
  </p:clrMapOvr>
  <p:transition advClick="0" advTm="3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22530" name="AutoShape 2" descr="persona caminando - Iconos gratis de persona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2534" name="AutoShape 6" descr="White Male Doctor Standing With A Smile On His Face | Male doctor ..."/>
          <p:cNvSpPr>
            <a:spLocks noChangeAspect="1" noChangeArrowheads="1"/>
          </p:cNvSpPr>
          <p:nvPr/>
        </p:nvSpPr>
        <p:spPr bwMode="auto">
          <a:xfrm>
            <a:off x="155575" y="-1096963"/>
            <a:ext cx="1114425" cy="22955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2536" name="AutoShape 8" descr="White Male Doctor Standing With A Smile On His Face | Male doctor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2538" name="AutoShape 10" descr="White Male Doctor Standing With A Smile On His Face | Male doctor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4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539750" y="1556792"/>
            <a:ext cx="80646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i="1" dirty="0" err="1">
                <a:solidFill>
                  <a:schemeClr val="accent2"/>
                </a:solidFill>
              </a:rPr>
              <a:t>Wyniki</a:t>
            </a:r>
            <a:r>
              <a:rPr lang="en-US" sz="1800" i="1" dirty="0">
                <a:solidFill>
                  <a:schemeClr val="accent2"/>
                </a:solidFill>
              </a:rPr>
              <a:t> </a:t>
            </a:r>
            <a:r>
              <a:rPr lang="en-US" sz="1800" i="1" dirty="0" err="1">
                <a:solidFill>
                  <a:schemeClr val="accent2"/>
                </a:solidFill>
              </a:rPr>
              <a:t>obserwacyjnej</a:t>
            </a:r>
            <a:r>
              <a:rPr lang="en-US" sz="1800" i="1" dirty="0">
                <a:solidFill>
                  <a:schemeClr val="accent2"/>
                </a:solidFill>
              </a:rPr>
              <a:t> </a:t>
            </a:r>
            <a:r>
              <a:rPr lang="en-US" sz="1800" i="1" dirty="0" err="1">
                <a:solidFill>
                  <a:schemeClr val="accent2"/>
                </a:solidFill>
              </a:rPr>
              <a:t>analizy</a:t>
            </a:r>
            <a:r>
              <a:rPr lang="en-US" sz="1800" i="1" dirty="0">
                <a:solidFill>
                  <a:schemeClr val="accent2"/>
                </a:solidFill>
              </a:rPr>
              <a:t> </a:t>
            </a:r>
            <a:r>
              <a:rPr lang="en-US" sz="1800" i="1">
                <a:solidFill>
                  <a:schemeClr val="accent2"/>
                </a:solidFill>
              </a:rPr>
              <a:t>chodu</a:t>
            </a:r>
            <a:endParaRPr lang="pl-PL" sz="1800" i="1" dirty="0">
              <a:solidFill>
                <a:schemeClr val="accent2"/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2339752" y="4829090"/>
            <a:ext cx="1368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Zadania</a:t>
            </a:r>
            <a:endParaRPr lang="es-ES" sz="20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2339752" y="3820978"/>
            <a:ext cx="1368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Fazy</a:t>
            </a:r>
            <a:endParaRPr lang="es-ES" sz="20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2339752" y="2913506"/>
            <a:ext cx="1368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Okresy</a:t>
            </a:r>
            <a:endParaRPr lang="es-ES" sz="20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1" name="20 Rectángulo redondeado"/>
          <p:cNvSpPr/>
          <p:nvPr/>
        </p:nvSpPr>
        <p:spPr bwMode="auto">
          <a:xfrm rot="16200000">
            <a:off x="-198022" y="3311987"/>
            <a:ext cx="3276364" cy="1494166"/>
          </a:xfrm>
          <a:prstGeom prst="round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R="0" algn="ct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kumimoji="0" lang="pl-PL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sym typeface="Arial" charset="0"/>
              </a:rPr>
              <a:t>CYKL CHODU</a:t>
            </a: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3" name="22 Cerrar llave"/>
          <p:cNvSpPr/>
          <p:nvPr/>
        </p:nvSpPr>
        <p:spPr bwMode="auto">
          <a:xfrm>
            <a:off x="3635896" y="2780928"/>
            <a:ext cx="432048" cy="2736304"/>
          </a:xfrm>
          <a:prstGeom prst="rightBrace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4" name="23 Rectángulo"/>
          <p:cNvSpPr/>
          <p:nvPr/>
        </p:nvSpPr>
        <p:spPr bwMode="auto">
          <a:xfrm>
            <a:off x="4572000" y="2564904"/>
            <a:ext cx="3744416" cy="576064"/>
          </a:xfrm>
          <a:prstGeom prst="rect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sym typeface="Arial" charset="0"/>
              </a:rPr>
              <a:t>Funkcja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sym typeface="Arial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sym typeface="Arial" charset="0"/>
              </a:rPr>
              <a:t>kończyn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sym typeface="Arial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sym typeface="Arial" charset="0"/>
              </a:rPr>
              <a:t>dolnych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5" name="24 Rectángulo"/>
          <p:cNvSpPr/>
          <p:nvPr/>
        </p:nvSpPr>
        <p:spPr bwMode="auto">
          <a:xfrm>
            <a:off x="4572000" y="3356992"/>
            <a:ext cx="3744416" cy="1152128"/>
          </a:xfrm>
          <a:prstGeom prst="rect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173038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r>
              <a:rPr lang="pl-PL" sz="2000" b="0" dirty="0">
                <a:solidFill>
                  <a:schemeClr val="tx1"/>
                </a:solidFill>
                <a:latin typeface="Arial" charset="0"/>
                <a:sym typeface="Arial" charset="0"/>
              </a:rPr>
              <a:t>Zidentyfikowano czynniki utrudniające skuteczną akceptację wagi i postępy                 w rozwoju kończyn.</a:t>
            </a:r>
            <a:endParaRPr lang="en-US" sz="2000" b="0" dirty="0">
              <a:solidFill>
                <a:schemeClr val="tx1"/>
              </a:solidFill>
              <a:latin typeface="Arial" charset="0"/>
              <a:sym typeface="Arial" charset="0"/>
            </a:endParaRPr>
          </a:p>
        </p:txBody>
      </p:sp>
      <p:sp>
        <p:nvSpPr>
          <p:cNvPr id="26" name="25 Rectángulo redondeado"/>
          <p:cNvSpPr/>
          <p:nvPr/>
        </p:nvSpPr>
        <p:spPr bwMode="auto">
          <a:xfrm>
            <a:off x="4788024" y="4797152"/>
            <a:ext cx="1584176" cy="504056"/>
          </a:xfrm>
          <a:prstGeom prst="round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R="0" indent="14288" algn="ctr" defTabSz="642938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>
                <a:tab pos="0" algn="l"/>
              </a:tabLst>
            </a:pPr>
            <a:r>
              <a:rPr lang="pl-PL" sz="1800" b="0" dirty="0">
                <a:solidFill>
                  <a:schemeClr val="tx1"/>
                </a:solidFill>
                <a:latin typeface="Arial" charset="0"/>
                <a:sym typeface="Arial" charset="0"/>
              </a:rPr>
              <a:t>Słabości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7" name="26 Rectángulo redondeado"/>
          <p:cNvSpPr/>
          <p:nvPr/>
        </p:nvSpPr>
        <p:spPr bwMode="auto">
          <a:xfrm>
            <a:off x="6516216" y="4797152"/>
            <a:ext cx="1584176" cy="504056"/>
          </a:xfrm>
          <a:prstGeom prst="round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R="0" indent="14288" algn="ctr" defTabSz="642938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>
                <a:tab pos="0" algn="l"/>
              </a:tabLst>
            </a:pPr>
            <a:r>
              <a:rPr lang="pl-PL" sz="1800" b="0" dirty="0">
                <a:solidFill>
                  <a:schemeClr val="tx1"/>
                </a:solidFill>
                <a:latin typeface="Arial" charset="0"/>
                <a:sym typeface="Arial" charset="0"/>
              </a:rPr>
              <a:t>Skurcze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8" name="27 Rectángulo redondeado"/>
          <p:cNvSpPr/>
          <p:nvPr/>
        </p:nvSpPr>
        <p:spPr bwMode="auto">
          <a:xfrm>
            <a:off x="4139952" y="5445224"/>
            <a:ext cx="1584176" cy="504056"/>
          </a:xfrm>
          <a:prstGeom prst="round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R="0" indent="14288" algn="ctr" defTabSz="642938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>
                <a:tab pos="0" algn="l"/>
              </a:tabLst>
            </a:pPr>
            <a:r>
              <a:rPr lang="pl-PL" sz="1800" b="0" dirty="0">
                <a:solidFill>
                  <a:schemeClr val="tx1"/>
                </a:solidFill>
                <a:latin typeface="Arial" charset="0"/>
                <a:sym typeface="Arial" charset="0"/>
              </a:rPr>
              <a:t>Spastyczność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9" name="28 Rectángulo redondeado"/>
          <p:cNvSpPr/>
          <p:nvPr/>
        </p:nvSpPr>
        <p:spPr bwMode="auto">
          <a:xfrm>
            <a:off x="5868144" y="5445224"/>
            <a:ext cx="1584176" cy="504056"/>
          </a:xfrm>
          <a:prstGeom prst="round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R="0" indent="14288" algn="ctr" defTabSz="642938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>
                <a:tab pos="0" algn="l"/>
              </a:tabLst>
            </a:pPr>
            <a:r>
              <a:rPr lang="pl-PL" sz="1800" b="0" dirty="0">
                <a:solidFill>
                  <a:schemeClr val="tx1"/>
                </a:solidFill>
                <a:latin typeface="Arial" charset="0"/>
                <a:sym typeface="Arial" charset="0"/>
              </a:rPr>
              <a:t>Utrata zmysłów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30" name="29 Rectángulo redondeado"/>
          <p:cNvSpPr/>
          <p:nvPr/>
        </p:nvSpPr>
        <p:spPr bwMode="auto">
          <a:xfrm>
            <a:off x="7596336" y="5445224"/>
            <a:ext cx="1224136" cy="504056"/>
          </a:xfrm>
          <a:prstGeom prst="round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R="0" indent="14288" algn="ctr" defTabSz="642938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>
                <a:tab pos="0" algn="l"/>
              </a:tabLst>
            </a:pPr>
            <a:r>
              <a:rPr lang="en-US" sz="1800" b="0" dirty="0" err="1">
                <a:solidFill>
                  <a:schemeClr val="tx1"/>
                </a:solidFill>
                <a:latin typeface="Arial" charset="0"/>
                <a:sym typeface="Arial" charset="0"/>
              </a:rPr>
              <a:t>Ból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32" name="Prostokąt 1">
            <a:extLst>
              <a:ext uri="{FF2B5EF4-FFF2-40B4-BE49-F238E27FC236}">
                <a16:creationId xmlns:a16="http://schemas.microsoft.com/office/drawing/2014/main" id="{44D8CAAF-2768-4B08-93D8-645341F990EE}"/>
              </a:ext>
            </a:extLst>
          </p:cNvPr>
          <p:cNvSpPr/>
          <p:nvPr/>
        </p:nvSpPr>
        <p:spPr>
          <a:xfrm>
            <a:off x="468510" y="1124744"/>
            <a:ext cx="8135938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200" dirty="0">
                <a:solidFill>
                  <a:schemeClr val="accent2">
                    <a:lumMod val="75000"/>
                  </a:schemeClr>
                </a:solidFill>
              </a:rPr>
              <a:t>OCENA CHODU POPRZEZ OBSERWACJĘ KLINICZNĄ</a:t>
            </a:r>
            <a:endParaRPr lang="en-US" sz="2200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advClick="0" advTm="3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22530" name="AutoShape 2" descr="persona caminando - Iconos gratis de persona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2534" name="AutoShape 6" descr="White Male Doctor Standing With A Smile On His Face | Male doctor ..."/>
          <p:cNvSpPr>
            <a:spLocks noChangeAspect="1" noChangeArrowheads="1"/>
          </p:cNvSpPr>
          <p:nvPr/>
        </p:nvSpPr>
        <p:spPr bwMode="auto">
          <a:xfrm>
            <a:off x="155575" y="-1096963"/>
            <a:ext cx="1114425" cy="22955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2536" name="AutoShape 8" descr="White Male Doctor Standing With A Smile On His Face | Male doctor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2538" name="AutoShape 10" descr="White Male Doctor Standing With A Smile On His Face | Male doctor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4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539750" y="1556792"/>
            <a:ext cx="80646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i="1" dirty="0" err="1">
                <a:solidFill>
                  <a:schemeClr val="accent2"/>
                </a:solidFill>
              </a:rPr>
              <a:t>Wyniki</a:t>
            </a:r>
            <a:r>
              <a:rPr lang="en-US" sz="1800" i="1" dirty="0">
                <a:solidFill>
                  <a:schemeClr val="accent2"/>
                </a:solidFill>
              </a:rPr>
              <a:t> </a:t>
            </a:r>
            <a:r>
              <a:rPr lang="en-US" sz="1800" i="1" dirty="0" err="1">
                <a:solidFill>
                  <a:schemeClr val="accent2"/>
                </a:solidFill>
              </a:rPr>
              <a:t>obserwacyjnej</a:t>
            </a:r>
            <a:r>
              <a:rPr lang="en-US" sz="1800" i="1" dirty="0">
                <a:solidFill>
                  <a:schemeClr val="accent2"/>
                </a:solidFill>
              </a:rPr>
              <a:t> </a:t>
            </a:r>
            <a:r>
              <a:rPr lang="en-US" sz="1800" i="1" dirty="0" err="1">
                <a:solidFill>
                  <a:schemeClr val="accent2"/>
                </a:solidFill>
              </a:rPr>
              <a:t>analizy</a:t>
            </a:r>
            <a:r>
              <a:rPr lang="en-US" sz="1800" i="1" dirty="0">
                <a:solidFill>
                  <a:schemeClr val="accent2"/>
                </a:solidFill>
              </a:rPr>
              <a:t> </a:t>
            </a:r>
            <a:r>
              <a:rPr lang="en-US" sz="1800" i="1" dirty="0" err="1">
                <a:solidFill>
                  <a:schemeClr val="accent2"/>
                </a:solidFill>
              </a:rPr>
              <a:t>chodu</a:t>
            </a:r>
            <a:endParaRPr lang="pl-PL" sz="1800" i="1" dirty="0">
              <a:solidFill>
                <a:schemeClr val="accent2"/>
              </a:solidFill>
            </a:endParaRPr>
          </a:p>
        </p:txBody>
      </p:sp>
      <p:sp>
        <p:nvSpPr>
          <p:cNvPr id="21" name="20 Rectángulo redondeado"/>
          <p:cNvSpPr/>
          <p:nvPr/>
        </p:nvSpPr>
        <p:spPr bwMode="auto">
          <a:xfrm rot="16200000">
            <a:off x="-198022" y="3311987"/>
            <a:ext cx="3276364" cy="1494166"/>
          </a:xfrm>
          <a:prstGeom prst="round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R="0" algn="ct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kumimoji="0" lang="pl-PL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sym typeface="Arial" charset="0"/>
              </a:rPr>
              <a:t>CYKL CHODU</a:t>
            </a: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4" name="23 Rectángulo"/>
          <p:cNvSpPr/>
          <p:nvPr/>
        </p:nvSpPr>
        <p:spPr bwMode="auto">
          <a:xfrm>
            <a:off x="2771800" y="2420888"/>
            <a:ext cx="5472608" cy="648072"/>
          </a:xfrm>
          <a:prstGeom prst="rect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sym typeface="Arial" charset="0"/>
              </a:rPr>
              <a:t>Kamień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sym typeface="Arial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sym typeface="Arial" charset="0"/>
              </a:rPr>
              <a:t>milowy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sym typeface="Arial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sym typeface="Arial" charset="0"/>
              </a:rPr>
              <a:t>cyklu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sym typeface="Arial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sym typeface="Arial" charset="0"/>
              </a:rPr>
              <a:t>pieszego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sym typeface="Arial" charset="0"/>
              </a:rPr>
              <a:t> </a:t>
            </a:r>
          </a:p>
        </p:txBody>
      </p:sp>
      <p:sp>
        <p:nvSpPr>
          <p:cNvPr id="31" name="30 Rectángulo"/>
          <p:cNvSpPr/>
          <p:nvPr/>
        </p:nvSpPr>
        <p:spPr bwMode="auto">
          <a:xfrm>
            <a:off x="2771800" y="4149080"/>
            <a:ext cx="5472608" cy="864096"/>
          </a:xfrm>
          <a:prstGeom prst="rect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173038" indent="14288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r>
              <a:rPr lang="pl-PL" sz="2000" b="0" dirty="0">
                <a:solidFill>
                  <a:schemeClr val="tx1"/>
                </a:solidFill>
                <a:latin typeface="Arial" charset="0"/>
                <a:sym typeface="Arial" charset="0"/>
              </a:rPr>
              <a:t>Kąty stawowe kończyn dolnych (Kinematyka) </a:t>
            </a:r>
            <a:endParaRPr lang="en-US" sz="2000" b="0" dirty="0">
              <a:solidFill>
                <a:schemeClr val="tx1"/>
              </a:solidFill>
              <a:latin typeface="Arial" charset="0"/>
              <a:sym typeface="Arial" charset="0"/>
            </a:endParaRPr>
          </a:p>
        </p:txBody>
      </p:sp>
      <p:sp>
        <p:nvSpPr>
          <p:cNvPr id="32" name="31 Rectángulo"/>
          <p:cNvSpPr/>
          <p:nvPr/>
        </p:nvSpPr>
        <p:spPr bwMode="auto">
          <a:xfrm>
            <a:off x="2771800" y="5229200"/>
            <a:ext cx="5472608" cy="576064"/>
          </a:xfrm>
          <a:prstGeom prst="rect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indent="-401638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r>
              <a:rPr lang="en-US" sz="2000" b="0" dirty="0" err="1">
                <a:solidFill>
                  <a:schemeClr val="tx1"/>
                </a:solidFill>
                <a:latin typeface="Arial" charset="0"/>
                <a:sym typeface="Arial" charset="0"/>
              </a:rPr>
              <a:t>Postawa</a:t>
            </a:r>
            <a:r>
              <a:rPr lang="en-US" sz="2000" b="0" dirty="0">
                <a:solidFill>
                  <a:schemeClr val="tx1"/>
                </a:solidFill>
                <a:latin typeface="Arial" charset="0"/>
                <a:sym typeface="Arial" charset="0"/>
              </a:rPr>
              <a:t> </a:t>
            </a:r>
            <a:r>
              <a:rPr lang="en-US" sz="2000" b="0" dirty="0" err="1">
                <a:solidFill>
                  <a:schemeClr val="tx1"/>
                </a:solidFill>
                <a:latin typeface="Arial" charset="0"/>
                <a:sym typeface="Arial" charset="0"/>
              </a:rPr>
              <a:t>podczas</a:t>
            </a:r>
            <a:r>
              <a:rPr lang="en-US" sz="2000" b="0" dirty="0">
                <a:solidFill>
                  <a:schemeClr val="tx1"/>
                </a:solidFill>
                <a:latin typeface="Arial" charset="0"/>
                <a:sym typeface="Arial" charset="0"/>
              </a:rPr>
              <a:t> </a:t>
            </a:r>
            <a:r>
              <a:rPr lang="en-US" sz="2000" b="0" dirty="0" err="1">
                <a:solidFill>
                  <a:schemeClr val="tx1"/>
                </a:solidFill>
                <a:latin typeface="Arial" charset="0"/>
                <a:sym typeface="Arial" charset="0"/>
              </a:rPr>
              <a:t>cyklu</a:t>
            </a:r>
            <a:r>
              <a:rPr lang="en-US" sz="2000" b="0" dirty="0">
                <a:solidFill>
                  <a:schemeClr val="tx1"/>
                </a:solidFill>
                <a:latin typeface="Arial" charset="0"/>
                <a:sym typeface="Arial" charset="0"/>
              </a:rPr>
              <a:t> </a:t>
            </a:r>
            <a:r>
              <a:rPr lang="en-US" sz="2000" b="0" dirty="0" err="1">
                <a:solidFill>
                  <a:schemeClr val="tx1"/>
                </a:solidFill>
                <a:latin typeface="Arial" charset="0"/>
                <a:sym typeface="Arial" charset="0"/>
              </a:rPr>
              <a:t>chodu</a:t>
            </a:r>
            <a:endParaRPr lang="en-US" sz="2000" b="0" dirty="0">
              <a:solidFill>
                <a:schemeClr val="tx1"/>
              </a:solidFill>
              <a:latin typeface="Arial" charset="0"/>
              <a:sym typeface="Arial" charset="0"/>
            </a:endParaRPr>
          </a:p>
        </p:txBody>
      </p:sp>
      <p:sp>
        <p:nvSpPr>
          <p:cNvPr id="35" name="34 Rectángulo"/>
          <p:cNvSpPr/>
          <p:nvPr/>
        </p:nvSpPr>
        <p:spPr bwMode="auto">
          <a:xfrm>
            <a:off x="2771800" y="3284984"/>
            <a:ext cx="5472608" cy="648072"/>
          </a:xfrm>
          <a:prstGeom prst="rect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indent="-401638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r>
              <a:rPr lang="pl-PL" sz="2000" b="0" dirty="0">
                <a:solidFill>
                  <a:schemeClr val="tx1"/>
                </a:solidFill>
                <a:latin typeface="Arial" charset="0"/>
                <a:sym typeface="Arial" charset="0"/>
              </a:rPr>
              <a:t>Parametry czasoprzestrzenne</a:t>
            </a:r>
            <a:endParaRPr lang="en-US" sz="2000" b="0" dirty="0">
              <a:solidFill>
                <a:schemeClr val="tx1"/>
              </a:solidFill>
              <a:latin typeface="Arial" charset="0"/>
              <a:sym typeface="Arial" charset="0"/>
            </a:endParaRPr>
          </a:p>
        </p:txBody>
      </p:sp>
      <p:sp>
        <p:nvSpPr>
          <p:cNvPr id="19" name="Prostokąt 1">
            <a:extLst>
              <a:ext uri="{FF2B5EF4-FFF2-40B4-BE49-F238E27FC236}">
                <a16:creationId xmlns:a16="http://schemas.microsoft.com/office/drawing/2014/main" id="{44D8CAAF-2768-4B08-93D8-645341F990EE}"/>
              </a:ext>
            </a:extLst>
          </p:cNvPr>
          <p:cNvSpPr/>
          <p:nvPr/>
        </p:nvSpPr>
        <p:spPr>
          <a:xfrm>
            <a:off x="468510" y="1124744"/>
            <a:ext cx="8135938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200" dirty="0">
                <a:solidFill>
                  <a:schemeClr val="accent2">
                    <a:lumMod val="75000"/>
                  </a:schemeClr>
                </a:solidFill>
              </a:rPr>
              <a:t>OCENA CHODU POPRZEZ OBSERWACJĘ KLINICZNĄ</a:t>
            </a:r>
          </a:p>
        </p:txBody>
      </p:sp>
    </p:spTree>
  </p:cSld>
  <p:clrMapOvr>
    <a:masterClrMapping/>
  </p:clrMapOvr>
  <p:transition advClick="0" advTm="3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22530" name="AutoShape 2" descr="persona caminando - Iconos gratis de persona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2534" name="AutoShape 6" descr="White Male Doctor Standing With A Smile On His Face | Male doctor ..."/>
          <p:cNvSpPr>
            <a:spLocks noChangeAspect="1" noChangeArrowheads="1"/>
          </p:cNvSpPr>
          <p:nvPr/>
        </p:nvSpPr>
        <p:spPr bwMode="auto">
          <a:xfrm>
            <a:off x="155575" y="-1096963"/>
            <a:ext cx="1114425" cy="22955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2536" name="AutoShape 8" descr="White Male Doctor Standing With A Smile On His Face | Male doctor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2538" name="AutoShape 10" descr="White Male Doctor Standing With A Smile On His Face | Male doctor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4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395536" y="1556792"/>
            <a:ext cx="86042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1800" i="1" dirty="0">
                <a:solidFill>
                  <a:schemeClr val="accent2"/>
                </a:solidFill>
              </a:rPr>
              <a:t>Wywiad lekarski na poparcie oceny obserwacji</a:t>
            </a:r>
          </a:p>
        </p:txBody>
      </p:sp>
      <p:pic>
        <p:nvPicPr>
          <p:cNvPr id="64514" name="Picture 2" descr="C:\Users\Constanza\Documents\Constanza\8 - IO3 - WP3 - WP4\MODULE GAIT - UNIT C.1\Bibliography\Medical interview 2.jpg"/>
          <p:cNvPicPr>
            <a:picLocks noChangeAspect="1" noChangeArrowheads="1"/>
          </p:cNvPicPr>
          <p:nvPr/>
        </p:nvPicPr>
        <p:blipFill>
          <a:blip r:embed="rId3" cstate="print"/>
          <a:srcRect l="1595" t="15125" b="12876"/>
          <a:stretch>
            <a:fillRect/>
          </a:stretch>
        </p:blipFill>
        <p:spPr bwMode="auto">
          <a:xfrm>
            <a:off x="539552" y="2420888"/>
            <a:ext cx="4442048" cy="3168352"/>
          </a:xfrm>
          <a:prstGeom prst="rect">
            <a:avLst/>
          </a:prstGeom>
          <a:noFill/>
        </p:spPr>
      </p:pic>
      <p:sp>
        <p:nvSpPr>
          <p:cNvPr id="19" name="18 Llamada rectangular redondeada"/>
          <p:cNvSpPr/>
          <p:nvPr/>
        </p:nvSpPr>
        <p:spPr bwMode="auto">
          <a:xfrm>
            <a:off x="5652120" y="2420888"/>
            <a:ext cx="3024336" cy="1368152"/>
          </a:xfrm>
          <a:prstGeom prst="wedgeRoundRectCallout">
            <a:avLst>
              <a:gd name="adj1" fmla="val -67227"/>
              <a:gd name="adj2" fmla="val 42290"/>
              <a:gd name="adj3" fmla="val 16667"/>
            </a:avLst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indent="14288" algn="ctr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r>
              <a:rPr lang="pl-PL" sz="2000" b="0" dirty="0">
                <a:solidFill>
                  <a:schemeClr val="tx1"/>
                </a:solidFill>
                <a:latin typeface="Arial" charset="0"/>
                <a:sym typeface="Arial" charset="0"/>
              </a:rPr>
              <a:t>Mam problemy z chodzeniem i nie mogę nosić toreb z zakupami...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0" name="19 Llamada rectangular redondeada"/>
          <p:cNvSpPr/>
          <p:nvPr/>
        </p:nvSpPr>
        <p:spPr bwMode="auto">
          <a:xfrm>
            <a:off x="5652120" y="4077072"/>
            <a:ext cx="3024336" cy="1368152"/>
          </a:xfrm>
          <a:prstGeom prst="wedgeRoundRectCallout">
            <a:avLst>
              <a:gd name="adj1" fmla="val -69312"/>
              <a:gd name="adj2" fmla="val -25697"/>
              <a:gd name="adj3" fmla="val 16667"/>
            </a:avLst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indent="14288" algn="ctr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r>
              <a:rPr lang="pl-PL" sz="2000" b="0" dirty="0">
                <a:solidFill>
                  <a:schemeClr val="tx1"/>
                </a:solidFill>
                <a:latin typeface="Arial" charset="0"/>
                <a:sym typeface="Arial" charset="0"/>
              </a:rPr>
              <a:t>Zwykle odczuwam ból w prawym kolanie, ale zaczęłam też odczuwać ból w lewym biodrze!</a:t>
            </a:r>
            <a:endParaRPr lang="en-US" sz="2000" b="0" dirty="0">
              <a:solidFill>
                <a:schemeClr val="tx1"/>
              </a:solidFill>
              <a:latin typeface="Arial" charset="0"/>
              <a:sym typeface="Arial" charset="0"/>
            </a:endParaRPr>
          </a:p>
        </p:txBody>
      </p:sp>
      <p:sp>
        <p:nvSpPr>
          <p:cNvPr id="17" name="Prostokąt 1">
            <a:extLst>
              <a:ext uri="{FF2B5EF4-FFF2-40B4-BE49-F238E27FC236}">
                <a16:creationId xmlns:a16="http://schemas.microsoft.com/office/drawing/2014/main" id="{44D8CAAF-2768-4B08-93D8-645341F990EE}"/>
              </a:ext>
            </a:extLst>
          </p:cNvPr>
          <p:cNvSpPr/>
          <p:nvPr/>
        </p:nvSpPr>
        <p:spPr>
          <a:xfrm>
            <a:off x="468510" y="1124744"/>
            <a:ext cx="8135938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200" dirty="0">
                <a:solidFill>
                  <a:schemeClr val="accent2">
                    <a:lumMod val="75000"/>
                  </a:schemeClr>
                </a:solidFill>
              </a:rPr>
              <a:t>OCENA CHODU POPRZEZ OBSERWACJĘ KLINICZNĄ</a:t>
            </a:r>
          </a:p>
        </p:txBody>
      </p:sp>
    </p:spTree>
  </p:cSld>
  <p:clrMapOvr>
    <a:masterClrMapping/>
  </p:clrMapOvr>
  <p:transition advClick="0" advTm="3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FCD7F052-12D2-4476-BCD0-6B14FF2CBE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A19D27B6-3918-41BD-86A4-18A6BA0562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2" name="Rectangle 2">
            <a:extLst>
              <a:ext uri="{FF2B5EF4-FFF2-40B4-BE49-F238E27FC236}">
                <a16:creationId xmlns:a16="http://schemas.microsoft.com/office/drawing/2014/main" id="{36772BD0-516D-4BF7-92E6-E108C8852A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3" name="Rectangle 2">
            <a:extLst>
              <a:ext uri="{FF2B5EF4-FFF2-40B4-BE49-F238E27FC236}">
                <a16:creationId xmlns:a16="http://schemas.microsoft.com/office/drawing/2014/main" id="{7D5C157F-9564-4480-B509-11234DAD56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4" name="Rectangle 4">
            <a:extLst>
              <a:ext uri="{FF2B5EF4-FFF2-40B4-BE49-F238E27FC236}">
                <a16:creationId xmlns:a16="http://schemas.microsoft.com/office/drawing/2014/main" id="{F2CF61EE-0026-4A42-B800-DD26CAF4CE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395536" y="3284984"/>
            <a:ext cx="835292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0" dirty="0">
                <a:solidFill>
                  <a:schemeClr val="accent2">
                    <a:lumMod val="75000"/>
                  </a:schemeClr>
                </a:solidFill>
              </a:rPr>
              <a:t>4. </a:t>
            </a:r>
            <a:r>
              <a:rPr lang="pl-PL" sz="4400" b="0" dirty="0">
                <a:solidFill>
                  <a:schemeClr val="accent2">
                    <a:lumMod val="75000"/>
                  </a:schemeClr>
                </a:solidFill>
              </a:rPr>
              <a:t>Ocena chodu za pomocą standaryzowanych testów i </a:t>
            </a:r>
            <a:r>
              <a:rPr lang="pl-PL" sz="4400" b="0" dirty="0" err="1">
                <a:solidFill>
                  <a:schemeClr val="accent2">
                    <a:lumMod val="75000"/>
                  </a:schemeClr>
                </a:solidFill>
              </a:rPr>
              <a:t>skal</a:t>
            </a:r>
            <a:endParaRPr lang="en-US" sz="44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8 Rectángulo redondeado"/>
          <p:cNvSpPr/>
          <p:nvPr/>
        </p:nvSpPr>
        <p:spPr bwMode="auto">
          <a:xfrm>
            <a:off x="540518" y="3212975"/>
            <a:ext cx="8135938" cy="1647001"/>
          </a:xfrm>
          <a:prstGeom prst="roundRect">
            <a:avLst/>
          </a:prstGeom>
          <a:noFill/>
          <a:ln w="127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ct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0" name="Prostokąt 1">
            <a:extLst>
              <a:ext uri="{FF2B5EF4-FFF2-40B4-BE49-F238E27FC236}">
                <a16:creationId xmlns:a16="http://schemas.microsoft.com/office/drawing/2014/main" id="{86360E6D-07E2-4548-A5E2-9432814CB2A7}"/>
              </a:ext>
            </a:extLst>
          </p:cNvPr>
          <p:cNvSpPr/>
          <p:nvPr/>
        </p:nvSpPr>
        <p:spPr>
          <a:xfrm>
            <a:off x="468510" y="1412875"/>
            <a:ext cx="8135938" cy="7571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lnSpc>
                <a:spcPct val="90000"/>
              </a:lnSpc>
              <a:spcBef>
                <a:spcPts val="1675"/>
              </a:spcBef>
              <a:buSzPct val="171000"/>
              <a:buFont typeface="Arial" charset="0"/>
              <a:buNone/>
              <a:defRPr/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+mn-lt"/>
                <a:sym typeface="Arial" charset="0"/>
              </a:rPr>
              <a:t>C.1 </a:t>
            </a:r>
            <a:r>
              <a:rPr lang="pl-PL" sz="2400" dirty="0">
                <a:solidFill>
                  <a:schemeClr val="accent2">
                    <a:lumMod val="75000"/>
                  </a:schemeClr>
                </a:solidFill>
                <a:latin typeface="+mn-lt"/>
                <a:sym typeface="Arial" charset="0"/>
              </a:rPr>
              <a:t>JAKIE METODY SĄ STOSOWANE DO OCENY CHODU?</a:t>
            </a:r>
            <a:endParaRPr lang="en-US" sz="2400" dirty="0">
              <a:solidFill>
                <a:schemeClr val="accent2">
                  <a:lumMod val="75000"/>
                </a:schemeClr>
              </a:solidFill>
              <a:latin typeface="+mn-lt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828050"/>
      </p:ext>
    </p:extLst>
  </p:cSld>
  <p:clrMapOvr>
    <a:masterClrMapping/>
  </p:clrMapOvr>
  <p:transition advClick="0" advTm="3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FCD7F052-12D2-4476-BCD0-6B14FF2CBE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A19D27B6-3918-41BD-86A4-18A6BA0562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2" name="Rectangle 2">
            <a:extLst>
              <a:ext uri="{FF2B5EF4-FFF2-40B4-BE49-F238E27FC236}">
                <a16:creationId xmlns:a16="http://schemas.microsoft.com/office/drawing/2014/main" id="{36772BD0-516D-4BF7-92E6-E108C8852A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3" name="Rectangle 2">
            <a:extLst>
              <a:ext uri="{FF2B5EF4-FFF2-40B4-BE49-F238E27FC236}">
                <a16:creationId xmlns:a16="http://schemas.microsoft.com/office/drawing/2014/main" id="{7D5C157F-9564-4480-B509-11234DAD56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4" name="Rectangle 4">
            <a:extLst>
              <a:ext uri="{FF2B5EF4-FFF2-40B4-BE49-F238E27FC236}">
                <a16:creationId xmlns:a16="http://schemas.microsoft.com/office/drawing/2014/main" id="{F2CF61EE-0026-4A42-B800-DD26CAF4CE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1871700" y="3284984"/>
            <a:ext cx="532859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ctr">
              <a:buFont typeface="+mj-lt"/>
              <a:buAutoNum type="arabicPeriod"/>
              <a:defRPr/>
            </a:pPr>
            <a:r>
              <a:rPr lang="en-US" sz="4400" b="0" dirty="0" err="1">
                <a:solidFill>
                  <a:schemeClr val="accent2">
                    <a:lumMod val="75000"/>
                  </a:schemeClr>
                </a:solidFill>
              </a:rPr>
              <a:t>Wprowadzenie</a:t>
            </a:r>
            <a:r>
              <a:rPr lang="en-US" sz="4400" b="0" dirty="0">
                <a:solidFill>
                  <a:schemeClr val="accent2">
                    <a:lumMod val="75000"/>
                  </a:schemeClr>
                </a:solidFill>
              </a:rPr>
              <a:t> do </a:t>
            </a:r>
            <a:r>
              <a:rPr lang="en-US" sz="4400" b="0" dirty="0" err="1">
                <a:solidFill>
                  <a:schemeClr val="accent2">
                    <a:lumMod val="75000"/>
                  </a:schemeClr>
                </a:solidFill>
              </a:rPr>
              <a:t>oceny</a:t>
            </a:r>
            <a:r>
              <a:rPr lang="en-US" sz="4400" b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4400" b="0" dirty="0" err="1">
                <a:solidFill>
                  <a:schemeClr val="accent2">
                    <a:lumMod val="75000"/>
                  </a:schemeClr>
                </a:solidFill>
              </a:rPr>
              <a:t>chodu</a:t>
            </a:r>
            <a:r>
              <a:rPr lang="en-US" sz="4400" b="0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9" name="8 Rectángulo redondeado"/>
          <p:cNvSpPr/>
          <p:nvPr/>
        </p:nvSpPr>
        <p:spPr bwMode="auto">
          <a:xfrm>
            <a:off x="827584" y="3212975"/>
            <a:ext cx="7416824" cy="1647001"/>
          </a:xfrm>
          <a:prstGeom prst="roundRect">
            <a:avLst/>
          </a:prstGeom>
          <a:noFill/>
          <a:ln w="127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0" name="Prostokąt 1">
            <a:extLst>
              <a:ext uri="{FF2B5EF4-FFF2-40B4-BE49-F238E27FC236}">
                <a16:creationId xmlns:a16="http://schemas.microsoft.com/office/drawing/2014/main" id="{86360E6D-07E2-4548-A5E2-9432814CB2A7}"/>
              </a:ext>
            </a:extLst>
          </p:cNvPr>
          <p:cNvSpPr/>
          <p:nvPr/>
        </p:nvSpPr>
        <p:spPr>
          <a:xfrm>
            <a:off x="468510" y="1412875"/>
            <a:ext cx="8135938" cy="7571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lnSpc>
                <a:spcPct val="90000"/>
              </a:lnSpc>
              <a:spcBef>
                <a:spcPts val="1675"/>
              </a:spcBef>
              <a:buSzPct val="171000"/>
              <a:buFont typeface="Arial" charset="0"/>
              <a:buNone/>
              <a:defRPr/>
            </a:pPr>
            <a:r>
              <a:rPr lang="pl-PL" sz="2400" dirty="0">
                <a:solidFill>
                  <a:schemeClr val="accent2">
                    <a:lumMod val="75000"/>
                  </a:schemeClr>
                </a:solidFill>
                <a:latin typeface="+mn-lt"/>
                <a:sym typeface="Arial" charset="0"/>
              </a:rPr>
              <a:t>C.1 JAKIE METODY SĄ STOSOWANE DO OCENY CHODU?</a:t>
            </a:r>
            <a:endParaRPr lang="en-US" sz="2400" dirty="0">
              <a:solidFill>
                <a:schemeClr val="accent2">
                  <a:lumMod val="75000"/>
                </a:schemeClr>
              </a:solidFill>
              <a:latin typeface="+mn-lt"/>
              <a:sym typeface="Arial" charset="0"/>
            </a:endParaRPr>
          </a:p>
        </p:txBody>
      </p:sp>
    </p:spTree>
  </p:cSld>
  <p:clrMapOvr>
    <a:masterClrMapping/>
  </p:clrMapOvr>
  <p:transition advClick="0" advTm="300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124744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200" dirty="0">
                <a:solidFill>
                  <a:schemeClr val="accent2">
                    <a:lumMod val="75000"/>
                  </a:schemeClr>
                </a:solidFill>
              </a:rPr>
              <a:t>OCENA CHODU: STANDARYZOWANE TESTY I SKALE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539750" y="1772816"/>
            <a:ext cx="799269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3000" b="0" i="0" dirty="0">
                <a:solidFill>
                  <a:srgbClr val="000000"/>
                </a:solidFill>
                <a:effectLst/>
                <a:latin typeface="-apple-system"/>
              </a:rPr>
              <a:t>Ogólna koncepcja</a:t>
            </a:r>
            <a:endParaRPr lang="pl-PL" sz="3000" i="1" dirty="0">
              <a:solidFill>
                <a:schemeClr val="accent2"/>
              </a:solidFill>
            </a:endParaRPr>
          </a:p>
        </p:txBody>
      </p:sp>
      <p:pic>
        <p:nvPicPr>
          <p:cNvPr id="32772" name="Picture 4" descr="Vectores, imágenes y arte vectorial de stock sobre Doctor Curious ..."/>
          <p:cNvPicPr>
            <a:picLocks noChangeAspect="1" noChangeArrowheads="1"/>
          </p:cNvPicPr>
          <p:nvPr/>
        </p:nvPicPr>
        <p:blipFill>
          <a:blip r:embed="rId3" cstate="print"/>
          <a:srcRect b="12374"/>
          <a:stretch>
            <a:fillRect/>
          </a:stretch>
        </p:blipFill>
        <p:spPr bwMode="auto">
          <a:xfrm>
            <a:off x="3131840" y="4581128"/>
            <a:ext cx="1602441" cy="1512168"/>
          </a:xfrm>
          <a:prstGeom prst="rect">
            <a:avLst/>
          </a:prstGeom>
          <a:noFill/>
        </p:spPr>
      </p:pic>
      <p:pic>
        <p:nvPicPr>
          <p:cNvPr id="32770" name="Picture 2" descr="3D Scanning Technologies: DSLR Photogrammetry Systems | Twindo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3548" y="2996952"/>
            <a:ext cx="2916324" cy="1944216"/>
          </a:xfrm>
          <a:prstGeom prst="rect">
            <a:avLst/>
          </a:prstGeom>
          <a:noFill/>
        </p:spPr>
      </p:pic>
      <p:sp>
        <p:nvSpPr>
          <p:cNvPr id="12" name="11 Llamada rectangular redondeada"/>
          <p:cNvSpPr/>
          <p:nvPr/>
        </p:nvSpPr>
        <p:spPr bwMode="auto">
          <a:xfrm>
            <a:off x="4067944" y="3356992"/>
            <a:ext cx="1008112" cy="1008112"/>
          </a:xfrm>
          <a:prstGeom prst="wedgeRoundRectCallout">
            <a:avLst>
              <a:gd name="adj1" fmla="val -39799"/>
              <a:gd name="adj2" fmla="val 76636"/>
              <a:gd name="adj3" fmla="val 16667"/>
            </a:avLst>
          </a:prstGeom>
          <a:noFill/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R="0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sym typeface="Arial" charset="0"/>
              </a:rPr>
              <a:t>...</a:t>
            </a:r>
            <a:r>
              <a:rPr kumimoji="0" 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sym typeface="Arial" charset="0"/>
              </a:rPr>
              <a:t>Może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sym typeface="Arial" charset="0"/>
              </a:rPr>
              <a:t> to za </a:t>
            </a:r>
            <a:r>
              <a:rPr kumimoji="0" 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sym typeface="Arial" charset="0"/>
              </a:rPr>
              <a:t>dużo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sym typeface="Arial" charset="0"/>
              </a:rPr>
              <a:t>...</a:t>
            </a:r>
          </a:p>
        </p:txBody>
      </p:sp>
      <p:pic>
        <p:nvPicPr>
          <p:cNvPr id="32774" name="Picture 6" descr="Medical checklist stroke icon - Transparent PNG &amp; SVG vector fil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61" y="1988840"/>
            <a:ext cx="2232247" cy="2232248"/>
          </a:xfrm>
          <a:prstGeom prst="rect">
            <a:avLst/>
          </a:prstGeom>
          <a:noFill/>
        </p:spPr>
      </p:pic>
      <p:sp>
        <p:nvSpPr>
          <p:cNvPr id="14" name="13 Flecha derecha"/>
          <p:cNvSpPr/>
          <p:nvPr/>
        </p:nvSpPr>
        <p:spPr bwMode="auto">
          <a:xfrm>
            <a:off x="1187624" y="2276872"/>
            <a:ext cx="4464496" cy="1080120"/>
          </a:xfrm>
          <a:prstGeom prst="rightArrow">
            <a:avLst/>
          </a:prstGeom>
          <a:solidFill>
            <a:srgbClr val="F26200"/>
          </a:solidFill>
          <a:ln w="12700" cap="flat" cmpd="sng" algn="ctr">
            <a:solidFill>
              <a:srgbClr val="F262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9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1187624" y="2636912"/>
            <a:ext cx="44644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1600" b="0" dirty="0">
                <a:solidFill>
                  <a:schemeClr val="tx1"/>
                </a:solidFill>
              </a:rPr>
              <a:t>Standaryzowane testy kliniczne i skale</a:t>
            </a:r>
          </a:p>
        </p:txBody>
      </p:sp>
      <p:sp>
        <p:nvSpPr>
          <p:cNvPr id="15" name="14 Rectángulo redondeado"/>
          <p:cNvSpPr/>
          <p:nvPr/>
        </p:nvSpPr>
        <p:spPr bwMode="auto">
          <a:xfrm>
            <a:off x="5508104" y="4293096"/>
            <a:ext cx="3168352" cy="432048"/>
          </a:xfrm>
          <a:prstGeom prst="roundRect">
            <a:avLst/>
          </a:prstGeom>
          <a:noFill/>
          <a:ln w="12700" cap="flat" cmpd="sng" algn="ctr">
            <a:solidFill>
              <a:srgbClr val="F262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R="0" indent="9525" algn="ctr" defTabSz="273050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kumimoji="0" lang="en-US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sym typeface="Arial" charset="0"/>
              </a:rPr>
              <a:t>Pomaga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sym typeface="Arial" charset="0"/>
              </a:rPr>
              <a:t> </a:t>
            </a:r>
            <a:r>
              <a:rPr kumimoji="0" lang="en-US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sym typeface="Arial" charset="0"/>
              </a:rPr>
              <a:t>uniknąć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sym typeface="Arial" charset="0"/>
              </a:rPr>
              <a:t> </a:t>
            </a:r>
            <a:r>
              <a:rPr kumimoji="0" lang="en-US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sym typeface="Arial" charset="0"/>
              </a:rPr>
              <a:t>przeoczenia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6" name="15 Rectángulo redondeado"/>
          <p:cNvSpPr/>
          <p:nvPr/>
        </p:nvSpPr>
        <p:spPr bwMode="auto">
          <a:xfrm>
            <a:off x="5508104" y="4869160"/>
            <a:ext cx="3168352" cy="432048"/>
          </a:xfrm>
          <a:prstGeom prst="roundRect">
            <a:avLst/>
          </a:prstGeom>
          <a:noFill/>
          <a:ln w="12700" cap="flat" cmpd="sng" algn="ctr">
            <a:solidFill>
              <a:srgbClr val="F262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R="0" indent="9525" algn="ctr" defTabSz="273050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lang="pl-PL" sz="1600" b="0" i="0" dirty="0">
                <a:solidFill>
                  <a:srgbClr val="000000"/>
                </a:solidFill>
                <a:effectLst/>
                <a:latin typeface="+mn-lt"/>
              </a:rPr>
              <a:t>Rezultatem jest wynik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sym typeface="Arial" charset="0"/>
            </a:endParaRPr>
          </a:p>
        </p:txBody>
      </p:sp>
      <p:sp>
        <p:nvSpPr>
          <p:cNvPr id="17" name="16 Rectángulo redondeado"/>
          <p:cNvSpPr/>
          <p:nvPr/>
        </p:nvSpPr>
        <p:spPr bwMode="auto">
          <a:xfrm>
            <a:off x="5508104" y="5445224"/>
            <a:ext cx="3168352" cy="432048"/>
          </a:xfrm>
          <a:prstGeom prst="roundRect">
            <a:avLst/>
          </a:prstGeom>
          <a:noFill/>
          <a:ln w="12700" cap="flat" cmpd="sng" algn="ctr">
            <a:solidFill>
              <a:srgbClr val="F262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indent="9525" algn="ctr" defTabSz="273050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r>
              <a:rPr lang="en-US" sz="1600" b="0" dirty="0" err="1">
                <a:solidFill>
                  <a:schemeClr val="tx1"/>
                </a:solidFill>
                <a:latin typeface="Arial" charset="0"/>
                <a:sym typeface="Arial" charset="0"/>
              </a:rPr>
              <a:t>Szybka</a:t>
            </a:r>
            <a:r>
              <a:rPr lang="en-US" sz="1600" b="0" dirty="0">
                <a:solidFill>
                  <a:schemeClr val="tx1"/>
                </a:solidFill>
                <a:latin typeface="Arial" charset="0"/>
                <a:sym typeface="Arial" charset="0"/>
              </a:rPr>
              <a:t> </a:t>
            </a:r>
            <a:r>
              <a:rPr lang="en-US" sz="1600" b="0" dirty="0" err="1">
                <a:solidFill>
                  <a:schemeClr val="tx1"/>
                </a:solidFill>
                <a:latin typeface="Arial" charset="0"/>
                <a:sym typeface="Arial" charset="0"/>
              </a:rPr>
              <a:t>i</a:t>
            </a:r>
            <a:r>
              <a:rPr lang="en-US" sz="1600" b="0" dirty="0">
                <a:solidFill>
                  <a:schemeClr val="tx1"/>
                </a:solidFill>
                <a:latin typeface="Arial" charset="0"/>
                <a:sym typeface="Arial" charset="0"/>
              </a:rPr>
              <a:t> </a:t>
            </a:r>
            <a:r>
              <a:rPr lang="en-US" sz="1600" b="0" dirty="0" err="1">
                <a:solidFill>
                  <a:schemeClr val="tx1"/>
                </a:solidFill>
                <a:latin typeface="Arial" charset="0"/>
                <a:sym typeface="Arial" charset="0"/>
              </a:rPr>
              <a:t>łatwa</a:t>
            </a:r>
            <a:r>
              <a:rPr lang="en-US" sz="1600" b="0" dirty="0">
                <a:solidFill>
                  <a:schemeClr val="tx1"/>
                </a:solidFill>
                <a:latin typeface="Arial" charset="0"/>
                <a:sym typeface="Arial" charset="0"/>
              </a:rPr>
              <a:t> </a:t>
            </a:r>
            <a:r>
              <a:rPr lang="en-US" sz="1600" b="0" dirty="0" err="1">
                <a:solidFill>
                  <a:schemeClr val="tx1"/>
                </a:solidFill>
                <a:latin typeface="Arial" charset="0"/>
                <a:sym typeface="Arial" charset="0"/>
              </a:rPr>
              <a:t>obsługa</a:t>
            </a:r>
            <a:endParaRPr lang="en-US" sz="1600" b="0" dirty="0">
              <a:solidFill>
                <a:schemeClr val="tx1"/>
              </a:solidFill>
              <a:latin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676040"/>
      </p:ext>
    </p:extLst>
  </p:cSld>
  <p:clrMapOvr>
    <a:masterClrMapping/>
  </p:clrMapOvr>
  <p:transition advClick="0" advTm="300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539750" y="1772816"/>
            <a:ext cx="79926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2000" b="0" i="0" dirty="0">
                <a:solidFill>
                  <a:srgbClr val="000000"/>
                </a:solidFill>
                <a:effectLst/>
                <a:latin typeface="-apple-system"/>
              </a:rPr>
              <a:t>Ogólna koncepcja</a:t>
            </a:r>
            <a:endParaRPr lang="pl-PL" sz="2000" i="1" dirty="0">
              <a:solidFill>
                <a:schemeClr val="accent2"/>
              </a:solidFill>
            </a:endParaRPr>
          </a:p>
        </p:txBody>
      </p:sp>
      <p:sp>
        <p:nvSpPr>
          <p:cNvPr id="10" name="9 Rectángulo redondeado"/>
          <p:cNvSpPr/>
          <p:nvPr/>
        </p:nvSpPr>
        <p:spPr bwMode="auto">
          <a:xfrm>
            <a:off x="971600" y="2636912"/>
            <a:ext cx="7344816" cy="936104"/>
          </a:xfrm>
          <a:prstGeom prst="roundRect">
            <a:avLst/>
          </a:prstGeom>
          <a:solidFill>
            <a:schemeClr val="accent1">
              <a:lumMod val="10000"/>
              <a:lumOff val="90000"/>
            </a:schemeClr>
          </a:solidFill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algn="ctr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r>
              <a:rPr lang="en-US" sz="3200" b="0" dirty="0" err="1">
                <a:solidFill>
                  <a:schemeClr val="tx1"/>
                </a:solidFill>
              </a:rPr>
              <a:t>Skale</a:t>
            </a:r>
            <a:r>
              <a:rPr lang="en-US" sz="3200" b="0" dirty="0">
                <a:solidFill>
                  <a:schemeClr val="tx1"/>
                </a:solidFill>
              </a:rPr>
              <a:t> </a:t>
            </a:r>
            <a:r>
              <a:rPr lang="en-US" sz="3200" b="0" dirty="0" err="1">
                <a:solidFill>
                  <a:schemeClr val="tx1"/>
                </a:solidFill>
              </a:rPr>
              <a:t>oparte</a:t>
            </a:r>
            <a:r>
              <a:rPr lang="en-US" sz="3200" b="0" dirty="0">
                <a:solidFill>
                  <a:schemeClr val="tx1"/>
                </a:solidFill>
              </a:rPr>
              <a:t> </a:t>
            </a:r>
            <a:r>
              <a:rPr lang="en-US" sz="3200" b="0" dirty="0" err="1">
                <a:solidFill>
                  <a:schemeClr val="tx1"/>
                </a:solidFill>
              </a:rPr>
              <a:t>na</a:t>
            </a:r>
            <a:r>
              <a:rPr lang="en-US" sz="3200" b="0" dirty="0">
                <a:solidFill>
                  <a:schemeClr val="tx1"/>
                </a:solidFill>
              </a:rPr>
              <a:t> </a:t>
            </a:r>
            <a:r>
              <a:rPr lang="en-US" sz="3200" b="0" dirty="0" err="1">
                <a:solidFill>
                  <a:schemeClr val="tx1"/>
                </a:solidFill>
              </a:rPr>
              <a:t>kwestionariuszu</a:t>
            </a:r>
            <a:endParaRPr kumimoji="0" lang="es-E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3" name="12 Rectángulo redondeado"/>
          <p:cNvSpPr/>
          <p:nvPr/>
        </p:nvSpPr>
        <p:spPr bwMode="auto">
          <a:xfrm>
            <a:off x="971600" y="3789040"/>
            <a:ext cx="7344816" cy="936104"/>
          </a:xfrm>
          <a:prstGeom prst="roundRect">
            <a:avLst/>
          </a:prstGeom>
          <a:solidFill>
            <a:schemeClr val="accent1">
              <a:lumMod val="10000"/>
              <a:lumOff val="90000"/>
            </a:schemeClr>
          </a:solidFill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algn="ctr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r>
              <a:rPr lang="en-US" sz="3200" b="0" dirty="0" err="1">
                <a:solidFill>
                  <a:schemeClr val="tx1"/>
                </a:solidFill>
              </a:rPr>
              <a:t>Skale</a:t>
            </a:r>
            <a:r>
              <a:rPr lang="en-US" sz="3200" b="0" dirty="0">
                <a:solidFill>
                  <a:schemeClr val="tx1"/>
                </a:solidFill>
              </a:rPr>
              <a:t> </a:t>
            </a:r>
            <a:r>
              <a:rPr lang="en-US" sz="3200" b="0" dirty="0" err="1">
                <a:solidFill>
                  <a:schemeClr val="tx1"/>
                </a:solidFill>
              </a:rPr>
              <a:t>oparte</a:t>
            </a:r>
            <a:r>
              <a:rPr lang="en-US" sz="3200" b="0" dirty="0">
                <a:solidFill>
                  <a:schemeClr val="tx1"/>
                </a:solidFill>
              </a:rPr>
              <a:t> </a:t>
            </a:r>
            <a:r>
              <a:rPr lang="en-US" sz="3200" b="0" dirty="0" err="1">
                <a:solidFill>
                  <a:schemeClr val="tx1"/>
                </a:solidFill>
              </a:rPr>
              <a:t>na</a:t>
            </a:r>
            <a:r>
              <a:rPr lang="en-US" sz="3200" b="0" dirty="0">
                <a:solidFill>
                  <a:schemeClr val="tx1"/>
                </a:solidFill>
              </a:rPr>
              <a:t> </a:t>
            </a:r>
            <a:r>
              <a:rPr lang="en-US" sz="3200" b="0" dirty="0" err="1">
                <a:solidFill>
                  <a:schemeClr val="tx1"/>
                </a:solidFill>
              </a:rPr>
              <a:t>obserwacji</a:t>
            </a:r>
            <a:endParaRPr kumimoji="0" lang="es-E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4" name="13 Rectángulo redondeado"/>
          <p:cNvSpPr/>
          <p:nvPr/>
        </p:nvSpPr>
        <p:spPr bwMode="auto">
          <a:xfrm>
            <a:off x="971600" y="4941168"/>
            <a:ext cx="7344816" cy="936104"/>
          </a:xfrm>
          <a:prstGeom prst="roundRect">
            <a:avLst/>
          </a:prstGeom>
          <a:solidFill>
            <a:schemeClr val="accent1">
              <a:lumMod val="10000"/>
              <a:lumOff val="90000"/>
            </a:schemeClr>
          </a:solidFill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algn="ctr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r>
              <a:rPr lang="en-US" sz="3200" b="0" dirty="0" err="1">
                <a:solidFill>
                  <a:schemeClr val="tx1"/>
                </a:solidFill>
              </a:rPr>
              <a:t>Badanie</a:t>
            </a:r>
            <a:r>
              <a:rPr lang="en-US" sz="3200" b="0" dirty="0">
                <a:solidFill>
                  <a:schemeClr val="tx1"/>
                </a:solidFill>
              </a:rPr>
              <a:t> </a:t>
            </a:r>
            <a:r>
              <a:rPr lang="en-US" sz="3200" b="0" dirty="0" err="1">
                <a:solidFill>
                  <a:schemeClr val="tx1"/>
                </a:solidFill>
              </a:rPr>
              <a:t>półsubiektywne</a:t>
            </a:r>
            <a:endParaRPr lang="en-US" sz="3200" b="0" dirty="0">
              <a:solidFill>
                <a:schemeClr val="tx1"/>
              </a:solidFill>
            </a:endParaRPr>
          </a:p>
        </p:txBody>
      </p:sp>
      <p:sp>
        <p:nvSpPr>
          <p:cNvPr id="12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124744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200" dirty="0">
                <a:solidFill>
                  <a:schemeClr val="accent2">
                    <a:lumMod val="75000"/>
                  </a:schemeClr>
                </a:solidFill>
              </a:rPr>
              <a:t>OCENA CHODU: STANDARYZOWANE TESTY I SKALE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354279"/>
      </p:ext>
    </p:extLst>
  </p:cSld>
  <p:clrMapOvr>
    <a:masterClrMapping/>
  </p:clrMapOvr>
  <p:transition advClick="0" advTm="300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539750" y="1772816"/>
            <a:ext cx="79926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i="1" dirty="0" err="1">
                <a:solidFill>
                  <a:schemeClr val="accent2"/>
                </a:solidFill>
              </a:rPr>
              <a:t>Skale</a:t>
            </a:r>
            <a:r>
              <a:rPr lang="en-US" sz="2000" i="1" dirty="0">
                <a:solidFill>
                  <a:schemeClr val="accent2"/>
                </a:solidFill>
              </a:rPr>
              <a:t> </a:t>
            </a:r>
            <a:r>
              <a:rPr lang="en-US" sz="2000" i="1" dirty="0" err="1">
                <a:solidFill>
                  <a:schemeClr val="accent2"/>
                </a:solidFill>
              </a:rPr>
              <a:t>oparte</a:t>
            </a:r>
            <a:r>
              <a:rPr lang="en-US" sz="2000" i="1" dirty="0">
                <a:solidFill>
                  <a:schemeClr val="accent2"/>
                </a:solidFill>
              </a:rPr>
              <a:t> </a:t>
            </a:r>
            <a:r>
              <a:rPr lang="en-US" sz="2000" i="1" dirty="0" err="1">
                <a:solidFill>
                  <a:schemeClr val="accent2"/>
                </a:solidFill>
              </a:rPr>
              <a:t>na</a:t>
            </a:r>
            <a:r>
              <a:rPr lang="en-US" sz="2000" i="1" dirty="0">
                <a:solidFill>
                  <a:schemeClr val="accent2"/>
                </a:solidFill>
              </a:rPr>
              <a:t> </a:t>
            </a:r>
            <a:r>
              <a:rPr lang="en-US" sz="2000" i="1" dirty="0" err="1">
                <a:solidFill>
                  <a:schemeClr val="accent2"/>
                </a:solidFill>
              </a:rPr>
              <a:t>kwestionariuszu</a:t>
            </a:r>
            <a:endParaRPr lang="en-US" sz="2000" i="1" dirty="0">
              <a:solidFill>
                <a:schemeClr val="accent2"/>
              </a:solidFill>
            </a:endParaRPr>
          </a:p>
        </p:txBody>
      </p:sp>
      <p:sp>
        <p:nvSpPr>
          <p:cNvPr id="9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611560" y="2348880"/>
            <a:ext cx="352839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pl-PL" sz="2000" b="0" dirty="0">
                <a:solidFill>
                  <a:schemeClr val="tx1"/>
                </a:solidFill>
              </a:rPr>
              <a:t>Zestaw pozycji wymienionych                                   w kwestionariuszu.</a:t>
            </a:r>
          </a:p>
          <a:p>
            <a:pPr>
              <a:buFont typeface="Arial" pitchFamily="34" charset="0"/>
              <a:buChar char="•"/>
              <a:defRPr/>
            </a:pPr>
            <a:endParaRPr lang="pl-PL" sz="2000" b="0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pl-PL" sz="2000" b="0" dirty="0">
                <a:solidFill>
                  <a:schemeClr val="tx1"/>
                </a:solidFill>
              </a:rPr>
              <a:t>Oceniają możliwości pacjenta podczas chodzenia lub wykonywania zadań związanych z chodzeniem.</a:t>
            </a:r>
          </a:p>
          <a:p>
            <a:pPr>
              <a:buFont typeface="Arial" pitchFamily="34" charset="0"/>
              <a:buChar char="•"/>
              <a:defRPr/>
            </a:pPr>
            <a:endParaRPr lang="pl-PL" sz="2000" b="0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pl-PL" sz="2000" b="0" dirty="0">
                <a:solidFill>
                  <a:schemeClr val="tx1"/>
                </a:solidFill>
              </a:rPr>
              <a:t>Mogą być zgłaszane przez samego siebie lub przez pełnomocnika.</a:t>
            </a:r>
          </a:p>
        </p:txBody>
      </p:sp>
      <p:sp>
        <p:nvSpPr>
          <p:cNvPr id="30722" name="AutoShape 2" descr="How to Make a Questionnaire: 15 Steps (with Pictures) - wikiHo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30725" name="AutoShape 5" descr="Image titled Make a Questionnaire Step 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30726" name="Picture 6"/>
          <p:cNvPicPr>
            <a:picLocks noChangeAspect="1" noChangeArrowheads="1"/>
          </p:cNvPicPr>
          <p:nvPr/>
        </p:nvPicPr>
        <p:blipFill>
          <a:blip r:embed="rId3" cstate="print"/>
          <a:srcRect l="26284" t="32110" r="42170" b="28516"/>
          <a:stretch>
            <a:fillRect/>
          </a:stretch>
        </p:blipFill>
        <p:spPr bwMode="auto">
          <a:xfrm>
            <a:off x="4572000" y="2708920"/>
            <a:ext cx="3888432" cy="2728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13 Elipse"/>
          <p:cNvSpPr/>
          <p:nvPr/>
        </p:nvSpPr>
        <p:spPr bwMode="auto">
          <a:xfrm>
            <a:off x="6588224" y="2852936"/>
            <a:ext cx="1656184" cy="1584176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kumimoji="0" lang="es-ES" sz="1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sym typeface="Arial" charset="0"/>
              </a:rPr>
              <a:t>00</a:t>
            </a:r>
          </a:p>
        </p:txBody>
      </p:sp>
      <p:sp>
        <p:nvSpPr>
          <p:cNvPr id="15" name="14 CuadroTexto"/>
          <p:cNvSpPr txBox="1"/>
          <p:nvPr/>
        </p:nvSpPr>
        <p:spPr>
          <a:xfrm>
            <a:off x="6588224" y="3212976"/>
            <a:ext cx="1656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>
                <a:solidFill>
                  <a:srgbClr val="F26200"/>
                </a:solidFill>
              </a:rPr>
              <a:t>WYNIK CAŁKOWITY</a:t>
            </a:r>
            <a:endParaRPr lang="es-ES" sz="1600" dirty="0">
              <a:solidFill>
                <a:srgbClr val="F26200"/>
              </a:solidFill>
            </a:endParaRPr>
          </a:p>
        </p:txBody>
      </p:sp>
      <p:sp>
        <p:nvSpPr>
          <p:cNvPr id="17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124744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200" dirty="0">
                <a:solidFill>
                  <a:schemeClr val="accent2">
                    <a:lumMod val="75000"/>
                  </a:schemeClr>
                </a:solidFill>
              </a:rPr>
              <a:t>OCENA CHODU: STANDARYZOWANE TESTY I SKALE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985974"/>
      </p:ext>
    </p:extLst>
  </p:cSld>
  <p:clrMapOvr>
    <a:masterClrMapping/>
  </p:clrMapOvr>
  <p:transition advClick="0" advTm="300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539750" y="1772816"/>
            <a:ext cx="79926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2000" i="1" dirty="0">
                <a:solidFill>
                  <a:schemeClr val="accent2"/>
                </a:solidFill>
              </a:rPr>
              <a:t>Skale oparte na kwestionariuszu: przykłady</a:t>
            </a:r>
          </a:p>
        </p:txBody>
      </p:sp>
      <p:sp>
        <p:nvSpPr>
          <p:cNvPr id="9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3131840" y="2596842"/>
            <a:ext cx="53285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2000" b="0" dirty="0">
                <a:solidFill>
                  <a:srgbClr val="F26200"/>
                </a:solidFill>
              </a:rPr>
              <a:t>W jaki sposób upośledzenie chodu wpływa na jakość życia?</a:t>
            </a:r>
          </a:p>
        </p:txBody>
      </p:sp>
      <p:sp>
        <p:nvSpPr>
          <p:cNvPr id="10" name="9 Rectángulo redondeado"/>
          <p:cNvSpPr/>
          <p:nvPr/>
        </p:nvSpPr>
        <p:spPr bwMode="auto">
          <a:xfrm>
            <a:off x="539552" y="2492896"/>
            <a:ext cx="2448272" cy="576064"/>
          </a:xfrm>
          <a:prstGeom prst="roundRect">
            <a:avLst/>
          </a:prstGeom>
          <a:solidFill>
            <a:srgbClr val="F262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R="0" algn="ct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sym typeface="Arial" charset="0"/>
              </a:rPr>
              <a:t>Jakość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sym typeface="Arial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sym typeface="Arial" charset="0"/>
              </a:rPr>
              <a:t>życia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pic>
        <p:nvPicPr>
          <p:cNvPr id="12" name="Picture 2" descr="The development and validation of the Parkinson's Disease ..."/>
          <p:cNvPicPr>
            <a:picLocks noChangeAspect="1" noChangeArrowheads="1"/>
          </p:cNvPicPr>
          <p:nvPr/>
        </p:nvPicPr>
        <p:blipFill>
          <a:blip r:embed="rId3" cstate="print"/>
          <a:srcRect l="1800" t="31693" b="56721"/>
          <a:stretch>
            <a:fillRect/>
          </a:stretch>
        </p:blipFill>
        <p:spPr bwMode="auto">
          <a:xfrm>
            <a:off x="987400" y="4581128"/>
            <a:ext cx="7401024" cy="720080"/>
          </a:xfrm>
          <a:prstGeom prst="rect">
            <a:avLst/>
          </a:prstGeom>
          <a:noFill/>
        </p:spPr>
      </p:pic>
      <p:pic>
        <p:nvPicPr>
          <p:cNvPr id="28674" name="Picture 2" descr="The development and validation of the Parkinson's Disease ..."/>
          <p:cNvPicPr>
            <a:picLocks noChangeAspect="1" noChangeArrowheads="1"/>
          </p:cNvPicPr>
          <p:nvPr/>
        </p:nvPicPr>
        <p:blipFill>
          <a:blip r:embed="rId3" cstate="print"/>
          <a:srcRect l="1911" b="91889"/>
          <a:stretch>
            <a:fillRect/>
          </a:stretch>
        </p:blipFill>
        <p:spPr bwMode="auto">
          <a:xfrm>
            <a:off x="987400" y="4077072"/>
            <a:ext cx="7392640" cy="504056"/>
          </a:xfrm>
          <a:prstGeom prst="rect">
            <a:avLst/>
          </a:prstGeom>
          <a:noFill/>
        </p:spPr>
      </p:pic>
      <p:sp>
        <p:nvSpPr>
          <p:cNvPr id="13" name="12 CuadroTexto"/>
          <p:cNvSpPr txBox="1"/>
          <p:nvPr/>
        </p:nvSpPr>
        <p:spPr>
          <a:xfrm>
            <a:off x="915392" y="3635732"/>
            <a:ext cx="5256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err="1">
                <a:solidFill>
                  <a:schemeClr val="tx1"/>
                </a:solidFill>
              </a:rPr>
              <a:t>Kwestionariusz</a:t>
            </a:r>
            <a:r>
              <a:rPr lang="en-US" sz="1800" b="0" dirty="0">
                <a:solidFill>
                  <a:schemeClr val="tx1"/>
                </a:solidFill>
              </a:rPr>
              <a:t> </a:t>
            </a:r>
            <a:r>
              <a:rPr lang="en-US" sz="1800" b="0" dirty="0" err="1">
                <a:solidFill>
                  <a:schemeClr val="tx1"/>
                </a:solidFill>
              </a:rPr>
              <a:t>choroby</a:t>
            </a:r>
            <a:r>
              <a:rPr lang="en-US" sz="1800" b="0" dirty="0">
                <a:solidFill>
                  <a:schemeClr val="tx1"/>
                </a:solidFill>
              </a:rPr>
              <a:t> </a:t>
            </a:r>
            <a:r>
              <a:rPr lang="en-US" sz="1800" b="0" dirty="0" err="1">
                <a:solidFill>
                  <a:schemeClr val="tx1"/>
                </a:solidFill>
              </a:rPr>
              <a:t>Parkinsona</a:t>
            </a:r>
            <a:endParaRPr lang="en-US" sz="1800" b="0" dirty="0">
              <a:solidFill>
                <a:schemeClr val="tx1"/>
              </a:solidFill>
            </a:endParaRPr>
          </a:p>
        </p:txBody>
      </p:sp>
      <p:sp>
        <p:nvSpPr>
          <p:cNvPr id="15" name="14 Elipse"/>
          <p:cNvSpPr/>
          <p:nvPr/>
        </p:nvSpPr>
        <p:spPr bwMode="auto">
          <a:xfrm>
            <a:off x="4499992" y="3933056"/>
            <a:ext cx="4032448" cy="936104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5292080" y="3356992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800" b="0" dirty="0">
                <a:solidFill>
                  <a:srgbClr val="FF0000"/>
                </a:solidFill>
              </a:rPr>
              <a:t>Skala </a:t>
            </a:r>
            <a:r>
              <a:rPr lang="pl-PL" sz="1800" b="0" dirty="0" err="1">
                <a:solidFill>
                  <a:srgbClr val="FF0000"/>
                </a:solidFill>
              </a:rPr>
              <a:t>Likerta</a:t>
            </a:r>
            <a:endParaRPr lang="en-US" sz="1800" b="0" dirty="0">
              <a:solidFill>
                <a:srgbClr val="FF0000"/>
              </a:solidFill>
            </a:endParaRPr>
          </a:p>
        </p:txBody>
      </p:sp>
      <p:cxnSp>
        <p:nvCxnSpPr>
          <p:cNvPr id="18" name="17 Conector recto"/>
          <p:cNvCxnSpPr/>
          <p:nvPr/>
        </p:nvCxnSpPr>
        <p:spPr bwMode="auto">
          <a:xfrm>
            <a:off x="6516216" y="3573016"/>
            <a:ext cx="0" cy="360040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18 Conector recto"/>
          <p:cNvCxnSpPr/>
          <p:nvPr/>
        </p:nvCxnSpPr>
        <p:spPr bwMode="auto">
          <a:xfrm flipH="1">
            <a:off x="6516216" y="3573016"/>
            <a:ext cx="423664" cy="0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124744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200" dirty="0">
                <a:solidFill>
                  <a:schemeClr val="accent2">
                    <a:lumMod val="75000"/>
                  </a:schemeClr>
                </a:solidFill>
              </a:rPr>
              <a:t>OCENA CHODU: STANDARYZOWANE TESTY I SKALE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611857"/>
      </p:ext>
    </p:extLst>
  </p:cSld>
  <p:clrMapOvr>
    <a:masterClrMapping/>
  </p:clrMapOvr>
  <p:transition advClick="0" advTm="300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539750" y="1772816"/>
            <a:ext cx="79926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2000" i="1" dirty="0">
                <a:solidFill>
                  <a:schemeClr val="accent2"/>
                </a:solidFill>
              </a:rPr>
              <a:t>Skale oparte na kwestionariuszu: przykłady</a:t>
            </a:r>
          </a:p>
        </p:txBody>
      </p:sp>
      <p:sp>
        <p:nvSpPr>
          <p:cNvPr id="9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3131840" y="2596842"/>
            <a:ext cx="53285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2000" b="0" dirty="0">
                <a:solidFill>
                  <a:srgbClr val="F26200"/>
                </a:solidFill>
              </a:rPr>
              <a:t>W jaki sposób upośledzenie chodu wpływa na jakość życia?</a:t>
            </a:r>
          </a:p>
        </p:txBody>
      </p:sp>
      <p:sp>
        <p:nvSpPr>
          <p:cNvPr id="10" name="9 Rectángulo redondeado"/>
          <p:cNvSpPr/>
          <p:nvPr/>
        </p:nvSpPr>
        <p:spPr bwMode="auto">
          <a:xfrm>
            <a:off x="539552" y="2492896"/>
            <a:ext cx="2448272" cy="576064"/>
          </a:xfrm>
          <a:prstGeom prst="roundRect">
            <a:avLst/>
          </a:prstGeom>
          <a:solidFill>
            <a:srgbClr val="F262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R="0" algn="ct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sym typeface="Arial" charset="0"/>
              </a:rPr>
              <a:t>Jakość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sym typeface="Arial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sym typeface="Arial" charset="0"/>
              </a:rPr>
              <a:t>życia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467544" y="3429000"/>
            <a:ext cx="52565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0" dirty="0">
                <a:solidFill>
                  <a:schemeClr val="tx1"/>
                </a:solidFill>
              </a:rPr>
              <a:t>Ocena pediatryczna </a:t>
            </a:r>
          </a:p>
          <a:p>
            <a:r>
              <a:rPr lang="pl-PL" sz="1800" b="0" dirty="0">
                <a:solidFill>
                  <a:schemeClr val="tx1"/>
                </a:solidFill>
              </a:rPr>
              <a:t>Inwentarza Niepełnosprawności </a:t>
            </a:r>
          </a:p>
          <a:p>
            <a:r>
              <a:rPr lang="pl-PL" sz="1800" b="0" dirty="0">
                <a:solidFill>
                  <a:schemeClr val="tx1"/>
                </a:solidFill>
              </a:rPr>
              <a:t>(PEDI)</a:t>
            </a:r>
            <a:endParaRPr lang="en-US" sz="1800" b="0" dirty="0">
              <a:solidFill>
                <a:schemeClr val="tx1"/>
              </a:solidFill>
            </a:endParaRPr>
          </a:p>
        </p:txBody>
      </p:sp>
      <p:pic>
        <p:nvPicPr>
          <p:cNvPr id="58371" name="Picture 3" descr="C:\Users\Constanza\Downloads\PEDI.png"/>
          <p:cNvPicPr>
            <a:picLocks noChangeAspect="1" noChangeArrowheads="1"/>
          </p:cNvPicPr>
          <p:nvPr/>
        </p:nvPicPr>
        <p:blipFill>
          <a:blip r:embed="rId3" cstate="print"/>
          <a:srcRect l="2250" t="5571" b="2505"/>
          <a:stretch>
            <a:fillRect/>
          </a:stretch>
        </p:blipFill>
        <p:spPr bwMode="auto">
          <a:xfrm>
            <a:off x="2856900" y="3356992"/>
            <a:ext cx="5891564" cy="25922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5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124744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200" dirty="0">
                <a:solidFill>
                  <a:schemeClr val="accent2">
                    <a:lumMod val="75000"/>
                  </a:schemeClr>
                </a:solidFill>
              </a:rPr>
              <a:t>OCENA CHODU: STANDARYZOWANE TESTY I SKALE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223483"/>
      </p:ext>
    </p:extLst>
  </p:cSld>
  <p:clrMapOvr>
    <a:masterClrMapping/>
  </p:clrMapOvr>
  <p:transition advClick="0" advTm="300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539750" y="1772816"/>
            <a:ext cx="79926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2000" i="1" dirty="0">
                <a:solidFill>
                  <a:schemeClr val="accent2"/>
                </a:solidFill>
              </a:rPr>
              <a:t>Skale oparte na kwestionariuszu: przykłady</a:t>
            </a:r>
          </a:p>
        </p:txBody>
      </p:sp>
      <p:sp>
        <p:nvSpPr>
          <p:cNvPr id="9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3131840" y="2348880"/>
            <a:ext cx="53285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2000" b="0" dirty="0">
                <a:solidFill>
                  <a:srgbClr val="F26200"/>
                </a:solidFill>
              </a:rPr>
              <a:t>Pomiar zdolności lokomocji za pomocą zestawu przedmiotów.</a:t>
            </a:r>
          </a:p>
        </p:txBody>
      </p:sp>
      <p:sp>
        <p:nvSpPr>
          <p:cNvPr id="10" name="9 Rectángulo redondeado"/>
          <p:cNvSpPr/>
          <p:nvPr/>
        </p:nvSpPr>
        <p:spPr bwMode="auto">
          <a:xfrm>
            <a:off x="539552" y="2492896"/>
            <a:ext cx="2448272" cy="576064"/>
          </a:xfrm>
          <a:prstGeom prst="roundRect">
            <a:avLst/>
          </a:prstGeom>
          <a:solidFill>
            <a:srgbClr val="F262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R="0" algn="ct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kumimoji="0" lang="pl-PL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sym typeface="Arial" charset="0"/>
              </a:rPr>
              <a:t>Zdolność lokomocyjna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pic>
        <p:nvPicPr>
          <p:cNvPr id="59394" name="Picture 2" descr="C:\Users\Constanza\Downloads\Function Mobility Scal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3073871"/>
            <a:ext cx="3314700" cy="3019425"/>
          </a:xfrm>
          <a:prstGeom prst="rect">
            <a:avLst/>
          </a:prstGeom>
          <a:noFill/>
        </p:spPr>
      </p:pic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4" cstate="print"/>
          <a:srcRect l="51901" t="41391" r="30548" b="38359"/>
          <a:stretch>
            <a:fillRect/>
          </a:stretch>
        </p:blipFill>
        <p:spPr bwMode="auto">
          <a:xfrm>
            <a:off x="2483768" y="4479928"/>
            <a:ext cx="2376264" cy="1541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15 CuadroTexto"/>
          <p:cNvSpPr txBox="1"/>
          <p:nvPr/>
        </p:nvSpPr>
        <p:spPr>
          <a:xfrm>
            <a:off x="611560" y="3429000"/>
            <a:ext cx="5256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>
                <a:solidFill>
                  <a:schemeClr val="tx1"/>
                </a:solidFill>
              </a:rPr>
              <a:t>Skala </a:t>
            </a:r>
            <a:r>
              <a:rPr lang="en-US" sz="1800" b="0" dirty="0" err="1">
                <a:solidFill>
                  <a:schemeClr val="tx1"/>
                </a:solidFill>
              </a:rPr>
              <a:t>Funkcjonalnej</a:t>
            </a:r>
            <a:r>
              <a:rPr lang="en-US" sz="1800" b="0" dirty="0">
                <a:solidFill>
                  <a:schemeClr val="tx1"/>
                </a:solidFill>
              </a:rPr>
              <a:t> </a:t>
            </a:r>
            <a:r>
              <a:rPr lang="en-US" sz="1800" b="0" dirty="0" err="1">
                <a:solidFill>
                  <a:schemeClr val="tx1"/>
                </a:solidFill>
              </a:rPr>
              <a:t>Mobilności</a:t>
            </a:r>
            <a:r>
              <a:rPr lang="en-US" sz="1800" b="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7" name="16 CuadroTexto"/>
          <p:cNvSpPr txBox="1"/>
          <p:nvPr/>
        </p:nvSpPr>
        <p:spPr>
          <a:xfrm>
            <a:off x="323528" y="4005064"/>
            <a:ext cx="4536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2000" dirty="0">
                <a:solidFill>
                  <a:schemeClr val="tx1"/>
                </a:solidFill>
              </a:rPr>
              <a:t>Zgłoszony przez </a:t>
            </a:r>
            <a:r>
              <a:rPr lang="pl-PL" sz="2000" dirty="0" err="1">
                <a:solidFill>
                  <a:schemeClr val="tx1"/>
                </a:solidFill>
              </a:rPr>
              <a:t>pełnomocnia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8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124744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200" dirty="0">
                <a:solidFill>
                  <a:schemeClr val="accent2">
                    <a:lumMod val="75000"/>
                  </a:schemeClr>
                </a:solidFill>
              </a:rPr>
              <a:t>OCENA CHODU: STANDARYZOWANE TESTY I SKALE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492368"/>
      </p:ext>
    </p:extLst>
  </p:cSld>
  <p:clrMapOvr>
    <a:masterClrMapping/>
  </p:clrMapOvr>
  <p:transition advClick="0" advTm="3000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539750" y="1772816"/>
            <a:ext cx="79926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i="1" dirty="0" err="1">
                <a:solidFill>
                  <a:schemeClr val="accent2"/>
                </a:solidFill>
              </a:rPr>
              <a:t>Skale</a:t>
            </a:r>
            <a:r>
              <a:rPr lang="en-US" sz="2000" i="1" dirty="0">
                <a:solidFill>
                  <a:schemeClr val="accent2"/>
                </a:solidFill>
              </a:rPr>
              <a:t> </a:t>
            </a:r>
            <a:r>
              <a:rPr lang="en-US" sz="2000" i="1" dirty="0" err="1">
                <a:solidFill>
                  <a:schemeClr val="accent2"/>
                </a:solidFill>
              </a:rPr>
              <a:t>oparte</a:t>
            </a:r>
            <a:r>
              <a:rPr lang="en-US" sz="2000" i="1" dirty="0">
                <a:solidFill>
                  <a:schemeClr val="accent2"/>
                </a:solidFill>
              </a:rPr>
              <a:t> </a:t>
            </a:r>
            <a:r>
              <a:rPr lang="en-US" sz="2000" i="1" dirty="0" err="1">
                <a:solidFill>
                  <a:schemeClr val="accent2"/>
                </a:solidFill>
              </a:rPr>
              <a:t>na</a:t>
            </a:r>
            <a:r>
              <a:rPr lang="en-US" sz="2000" i="1" dirty="0">
                <a:solidFill>
                  <a:schemeClr val="accent2"/>
                </a:solidFill>
              </a:rPr>
              <a:t> </a:t>
            </a:r>
            <a:r>
              <a:rPr lang="en-US" sz="2000" i="1" dirty="0" err="1">
                <a:solidFill>
                  <a:schemeClr val="accent2"/>
                </a:solidFill>
              </a:rPr>
              <a:t>obserwacji</a:t>
            </a:r>
            <a:endParaRPr lang="en-US" sz="2000" i="1" dirty="0">
              <a:solidFill>
                <a:schemeClr val="accent2"/>
              </a:solidFill>
            </a:endParaRPr>
          </a:p>
        </p:txBody>
      </p:sp>
      <p:sp>
        <p:nvSpPr>
          <p:cNvPr id="26626" name="AutoShape 2" descr="Patient Checklist - Minnesota Medical Solu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6628" name="AutoShape 4" descr="Patient Checklist - Minnesota Medical Solu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6630" name="AutoShape 6" descr="Patient Checklist - Minnesota Medical Solu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6632" name="AutoShape 8" descr="Patient Checklist - Minnesota Medical Solu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6634" name="AutoShape 10" descr="Patient Checklist - Minnesota Medical Solu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6" name="Picture 4" descr="persona caminando - Iconos gratis de personas"/>
          <p:cNvPicPr>
            <a:picLocks noChangeAspect="1" noChangeArrowheads="1"/>
          </p:cNvPicPr>
          <p:nvPr/>
        </p:nvPicPr>
        <p:blipFill>
          <a:blip r:embed="rId3" cstate="print"/>
          <a:srcRect l="32012" r="33415"/>
          <a:stretch>
            <a:fillRect/>
          </a:stretch>
        </p:blipFill>
        <p:spPr bwMode="auto">
          <a:xfrm flipH="1">
            <a:off x="792088" y="3645024"/>
            <a:ext cx="988793" cy="1501500"/>
          </a:xfrm>
          <a:prstGeom prst="rect">
            <a:avLst/>
          </a:prstGeom>
          <a:noFill/>
        </p:spPr>
      </p:pic>
      <p:pic>
        <p:nvPicPr>
          <p:cNvPr id="17" name="Picture 11" descr="C:\Users\Constanza\Documents\Constanza\8 - IO3 - WP3 - WP4\MODULE GAIT - UNIT C.1\Bibliography\medico valorador dibujo.jpg"/>
          <p:cNvPicPr>
            <a:picLocks noChangeAspect="1" noChangeArrowheads="1"/>
          </p:cNvPicPr>
          <p:nvPr/>
        </p:nvPicPr>
        <p:blipFill>
          <a:blip r:embed="rId4" cstate="print"/>
          <a:srcRect t="3943"/>
          <a:stretch>
            <a:fillRect/>
          </a:stretch>
        </p:blipFill>
        <p:spPr bwMode="auto">
          <a:xfrm>
            <a:off x="2448272" y="3356992"/>
            <a:ext cx="981702" cy="1944216"/>
          </a:xfrm>
          <a:prstGeom prst="rect">
            <a:avLst/>
          </a:prstGeom>
          <a:noFill/>
        </p:spPr>
      </p:pic>
      <p:cxnSp>
        <p:nvCxnSpPr>
          <p:cNvPr id="18" name="17 Conector recto"/>
          <p:cNvCxnSpPr/>
          <p:nvPr/>
        </p:nvCxnSpPr>
        <p:spPr bwMode="auto">
          <a:xfrm flipV="1">
            <a:off x="432048" y="3212976"/>
            <a:ext cx="1440160" cy="2016224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18 Conector recto"/>
          <p:cNvCxnSpPr/>
          <p:nvPr/>
        </p:nvCxnSpPr>
        <p:spPr bwMode="auto">
          <a:xfrm flipV="1">
            <a:off x="1584176" y="3284984"/>
            <a:ext cx="1008112" cy="2016224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0" name="Imagen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5" t="6891" r="43716" b="51766"/>
          <a:stretch/>
        </p:blipFill>
        <p:spPr>
          <a:xfrm rot="16200000">
            <a:off x="5742823" y="3848326"/>
            <a:ext cx="1074562" cy="967106"/>
          </a:xfrm>
          <a:prstGeom prst="rect">
            <a:avLst/>
          </a:prstGeom>
        </p:spPr>
      </p:pic>
      <p:cxnSp>
        <p:nvCxnSpPr>
          <p:cNvPr id="21" name="20 Conector recto"/>
          <p:cNvCxnSpPr/>
          <p:nvPr/>
        </p:nvCxnSpPr>
        <p:spPr bwMode="auto">
          <a:xfrm flipV="1">
            <a:off x="6732240" y="3212976"/>
            <a:ext cx="415" cy="2088232"/>
          </a:xfrm>
          <a:prstGeom prst="line">
            <a:avLst/>
          </a:prstGeom>
          <a:noFill/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2" name="Picture 7" descr="Videotaping Ilustraciones Stock, Vectores, Y Clipart – (27 ..."/>
          <p:cNvPicPr>
            <a:picLocks noChangeAspect="1" noChangeArrowheads="1"/>
          </p:cNvPicPr>
          <p:nvPr/>
        </p:nvPicPr>
        <p:blipFill>
          <a:blip r:embed="rId6" cstate="print"/>
          <a:srcRect l="28660" t="67094" r="34485" b="3611"/>
          <a:stretch>
            <a:fillRect/>
          </a:stretch>
        </p:blipFill>
        <p:spPr bwMode="auto">
          <a:xfrm>
            <a:off x="7092695" y="3573016"/>
            <a:ext cx="1727777" cy="1373361"/>
          </a:xfrm>
          <a:prstGeom prst="rect">
            <a:avLst/>
          </a:prstGeom>
          <a:noFill/>
        </p:spPr>
      </p:pic>
      <p:sp>
        <p:nvSpPr>
          <p:cNvPr id="26" name="25 Rectángulo"/>
          <p:cNvSpPr/>
          <p:nvPr/>
        </p:nvSpPr>
        <p:spPr bwMode="auto">
          <a:xfrm>
            <a:off x="288032" y="3068960"/>
            <a:ext cx="3275856" cy="2376264"/>
          </a:xfrm>
          <a:prstGeom prst="rect">
            <a:avLst/>
          </a:prstGeom>
          <a:noFill/>
          <a:ln w="28575" cap="flat" cmpd="sng" algn="ctr">
            <a:solidFill>
              <a:srgbClr val="F262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7" name="26 Rectángulo"/>
          <p:cNvSpPr/>
          <p:nvPr/>
        </p:nvSpPr>
        <p:spPr bwMode="auto">
          <a:xfrm>
            <a:off x="5616624" y="3068960"/>
            <a:ext cx="3275856" cy="2376264"/>
          </a:xfrm>
          <a:prstGeom prst="rect">
            <a:avLst/>
          </a:prstGeom>
          <a:noFill/>
          <a:ln w="28575" cap="flat" cmpd="sng" algn="ctr">
            <a:solidFill>
              <a:srgbClr val="F262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cxnSp>
        <p:nvCxnSpPr>
          <p:cNvPr id="30" name="29 Conector recto"/>
          <p:cNvCxnSpPr/>
          <p:nvPr/>
        </p:nvCxnSpPr>
        <p:spPr bwMode="auto">
          <a:xfrm flipV="1">
            <a:off x="5868144" y="3212976"/>
            <a:ext cx="415" cy="2088232"/>
          </a:xfrm>
          <a:prstGeom prst="line">
            <a:avLst/>
          </a:prstGeom>
          <a:noFill/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1" name="30 CuadroTexto"/>
          <p:cNvSpPr txBox="1"/>
          <p:nvPr/>
        </p:nvSpPr>
        <p:spPr>
          <a:xfrm>
            <a:off x="251520" y="2564904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>
                <a:solidFill>
                  <a:schemeClr val="tx1"/>
                </a:solidFill>
              </a:rPr>
              <a:t>Obserwacja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bezpośrednia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32" name="31 CuadroTexto"/>
          <p:cNvSpPr txBox="1"/>
          <p:nvPr/>
        </p:nvSpPr>
        <p:spPr>
          <a:xfrm>
            <a:off x="5580112" y="2564904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>
                <a:solidFill>
                  <a:schemeClr val="tx1"/>
                </a:solidFill>
              </a:rPr>
              <a:t>Obserwacja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pośrednia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26636" name="Picture 12" descr="C:\Users\Constanza\Downloads\Scale image.png"/>
          <p:cNvPicPr>
            <a:picLocks noChangeAspect="1" noChangeArrowheads="1"/>
          </p:cNvPicPr>
          <p:nvPr/>
        </p:nvPicPr>
        <p:blipFill>
          <a:blip r:embed="rId7" cstate="print"/>
          <a:srcRect l="11501" r="11500" b="7820"/>
          <a:stretch>
            <a:fillRect/>
          </a:stretch>
        </p:blipFill>
        <p:spPr bwMode="auto">
          <a:xfrm>
            <a:off x="3851920" y="2492896"/>
            <a:ext cx="1584176" cy="2045766"/>
          </a:xfrm>
          <a:prstGeom prst="rect">
            <a:avLst/>
          </a:prstGeom>
          <a:noFill/>
        </p:spPr>
      </p:pic>
      <p:sp>
        <p:nvSpPr>
          <p:cNvPr id="35" name="34 CuadroTexto"/>
          <p:cNvSpPr txBox="1"/>
          <p:nvPr/>
        </p:nvSpPr>
        <p:spPr>
          <a:xfrm>
            <a:off x="3923928" y="4408656"/>
            <a:ext cx="1368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>
                <a:solidFill>
                  <a:schemeClr val="accent2"/>
                </a:solidFill>
              </a:rPr>
              <a:t>WYNIK OGÓLNY</a:t>
            </a:r>
            <a:endParaRPr lang="es-ES" sz="1600" dirty="0">
              <a:solidFill>
                <a:schemeClr val="accent2"/>
              </a:solidFill>
            </a:endParaRPr>
          </a:p>
        </p:txBody>
      </p:sp>
      <p:sp>
        <p:nvSpPr>
          <p:cNvPr id="29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124744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200" dirty="0">
                <a:solidFill>
                  <a:schemeClr val="accent2">
                    <a:lumMod val="75000"/>
                  </a:schemeClr>
                </a:solidFill>
              </a:rPr>
              <a:t>OCENA CHODU: STANDARYZOWANE TESTY I SKALE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114727"/>
      </p:ext>
    </p:extLst>
  </p:cSld>
  <p:clrMapOvr>
    <a:masterClrMapping/>
  </p:clrMapOvr>
  <p:transition advClick="0" advTm="3000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26626" name="AutoShape 2" descr="Patient Checklist - Minnesota Medical Solu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6628" name="AutoShape 4" descr="Patient Checklist - Minnesota Medical Solu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6630" name="AutoShape 6" descr="Patient Checklist - Minnesota Medical Solu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6632" name="AutoShape 8" descr="Patient Checklist - Minnesota Medical Solu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6634" name="AutoShape 10" descr="Patient Checklist - Minnesota Medical Solu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5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539750" y="940658"/>
            <a:ext cx="79926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2000" i="1" dirty="0">
                <a:solidFill>
                  <a:schemeClr val="accent2">
                    <a:lumMod val="75000"/>
                  </a:schemeClr>
                </a:solidFill>
              </a:rPr>
              <a:t>Skale oparte na obserwacji: </a:t>
            </a:r>
          </a:p>
          <a:p>
            <a:pPr>
              <a:defRPr/>
            </a:pPr>
            <a:r>
              <a:rPr lang="pl-PL" sz="2000" i="1" dirty="0">
                <a:solidFill>
                  <a:schemeClr val="accent2">
                    <a:lumMod val="75000"/>
                  </a:schemeClr>
                </a:solidFill>
              </a:rPr>
              <a:t>przykłady</a:t>
            </a:r>
          </a:p>
        </p:txBody>
      </p:sp>
      <p:sp>
        <p:nvSpPr>
          <p:cNvPr id="26" name="25 CuadroTexto"/>
          <p:cNvSpPr txBox="1"/>
          <p:nvPr/>
        </p:nvSpPr>
        <p:spPr>
          <a:xfrm>
            <a:off x="611560" y="1988840"/>
            <a:ext cx="5256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err="1">
                <a:solidFill>
                  <a:schemeClr val="tx1"/>
                </a:solidFill>
              </a:rPr>
              <a:t>Narzędzie</a:t>
            </a:r>
            <a:r>
              <a:rPr lang="en-US" sz="1800" b="0" dirty="0">
                <a:solidFill>
                  <a:schemeClr val="tx1"/>
                </a:solidFill>
              </a:rPr>
              <a:t> </a:t>
            </a:r>
            <a:r>
              <a:rPr lang="en-US" sz="1800" b="0" dirty="0" err="1">
                <a:solidFill>
                  <a:schemeClr val="tx1"/>
                </a:solidFill>
              </a:rPr>
              <a:t>oceny</a:t>
            </a:r>
            <a:r>
              <a:rPr lang="en-US" sz="1800" b="0" dirty="0">
                <a:solidFill>
                  <a:schemeClr val="tx1"/>
                </a:solidFill>
              </a:rPr>
              <a:t> Tinetti</a:t>
            </a:r>
          </a:p>
        </p:txBody>
      </p:sp>
      <p:pic>
        <p:nvPicPr>
          <p:cNvPr id="66562" name="Picture 2" descr="C:\Users\Constanza\Downloads\Tinneti gai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84079" y="692696"/>
            <a:ext cx="4780409" cy="5464645"/>
          </a:xfrm>
          <a:prstGeom prst="rect">
            <a:avLst/>
          </a:prstGeom>
          <a:noFill/>
        </p:spPr>
      </p:pic>
      <p:sp>
        <p:nvSpPr>
          <p:cNvPr id="28" name="27 Rectángulo"/>
          <p:cNvSpPr/>
          <p:nvPr/>
        </p:nvSpPr>
        <p:spPr bwMode="auto">
          <a:xfrm>
            <a:off x="4211960" y="980728"/>
            <a:ext cx="1368152" cy="432048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9" name="28 Rectángulo"/>
          <p:cNvSpPr/>
          <p:nvPr/>
        </p:nvSpPr>
        <p:spPr bwMode="auto">
          <a:xfrm>
            <a:off x="4211960" y="1412776"/>
            <a:ext cx="1368152" cy="288032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30" name="29 Rectángulo"/>
          <p:cNvSpPr/>
          <p:nvPr/>
        </p:nvSpPr>
        <p:spPr bwMode="auto">
          <a:xfrm>
            <a:off x="4211960" y="3212976"/>
            <a:ext cx="1368152" cy="288032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31" name="30 Rectángulo"/>
          <p:cNvSpPr/>
          <p:nvPr/>
        </p:nvSpPr>
        <p:spPr bwMode="auto">
          <a:xfrm>
            <a:off x="4211960" y="3645024"/>
            <a:ext cx="1368152" cy="288032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32" name="31 Rectángulo"/>
          <p:cNvSpPr/>
          <p:nvPr/>
        </p:nvSpPr>
        <p:spPr bwMode="auto">
          <a:xfrm>
            <a:off x="4211960" y="4077072"/>
            <a:ext cx="1368152" cy="864096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33" name="32 Rectángulo"/>
          <p:cNvSpPr/>
          <p:nvPr/>
        </p:nvSpPr>
        <p:spPr bwMode="auto">
          <a:xfrm>
            <a:off x="4211960" y="4941168"/>
            <a:ext cx="1368152" cy="216024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34" name="33 Rectángulo"/>
          <p:cNvSpPr/>
          <p:nvPr/>
        </p:nvSpPr>
        <p:spPr bwMode="auto">
          <a:xfrm>
            <a:off x="4211960" y="5733256"/>
            <a:ext cx="1368152" cy="216024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35" name="34 Elipse"/>
          <p:cNvSpPr/>
          <p:nvPr/>
        </p:nvSpPr>
        <p:spPr bwMode="auto">
          <a:xfrm>
            <a:off x="7812360" y="692696"/>
            <a:ext cx="648072" cy="72008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2464038"/>
      </p:ext>
    </p:extLst>
  </p:cSld>
  <p:clrMapOvr>
    <a:masterClrMapping/>
  </p:clrMapOvr>
  <p:transition advClick="0" advTm="3000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26626" name="AutoShape 2" descr="Patient Checklist - Minnesota Medical Solu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6628" name="AutoShape 4" descr="Patient Checklist - Minnesota Medical Solu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6630" name="AutoShape 6" descr="Patient Checklist - Minnesota Medical Solu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6632" name="AutoShape 8" descr="Patient Checklist - Minnesota Medical Solu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6634" name="AutoShape 10" descr="Patient Checklist - Minnesota Medical Solu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64516" name="Picture 4"/>
          <p:cNvPicPr>
            <a:picLocks noChangeAspect="1" noChangeArrowheads="1"/>
          </p:cNvPicPr>
          <p:nvPr/>
        </p:nvPicPr>
        <p:blipFill>
          <a:blip r:embed="rId3" cstate="print"/>
          <a:srcRect l="58383" t="18329" r="9518" b="14734"/>
          <a:stretch>
            <a:fillRect/>
          </a:stretch>
        </p:blipFill>
        <p:spPr bwMode="auto">
          <a:xfrm>
            <a:off x="467544" y="764704"/>
            <a:ext cx="4176464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7" name="Picture 5"/>
          <p:cNvPicPr>
            <a:picLocks noChangeAspect="1" noChangeArrowheads="1"/>
          </p:cNvPicPr>
          <p:nvPr/>
        </p:nvPicPr>
        <p:blipFill>
          <a:blip r:embed="rId4" cstate="print"/>
          <a:srcRect l="58855" t="33640" r="10706" b="7672"/>
          <a:stretch>
            <a:fillRect/>
          </a:stretch>
        </p:blipFill>
        <p:spPr bwMode="auto">
          <a:xfrm>
            <a:off x="4860032" y="863715"/>
            <a:ext cx="3960440" cy="4293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8" name="Picture 6"/>
          <p:cNvPicPr>
            <a:picLocks noChangeAspect="1" noChangeArrowheads="1"/>
          </p:cNvPicPr>
          <p:nvPr/>
        </p:nvPicPr>
        <p:blipFill>
          <a:blip r:embed="rId5" cstate="print"/>
          <a:srcRect l="23989" t="30681" r="43912" b="49016"/>
          <a:stretch>
            <a:fillRect/>
          </a:stretch>
        </p:blipFill>
        <p:spPr bwMode="auto">
          <a:xfrm>
            <a:off x="4788024" y="5112187"/>
            <a:ext cx="4176464" cy="1485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" name="50 Rectángulo"/>
          <p:cNvSpPr/>
          <p:nvPr/>
        </p:nvSpPr>
        <p:spPr bwMode="auto">
          <a:xfrm>
            <a:off x="539552" y="4725144"/>
            <a:ext cx="2520280" cy="144016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52" name="51 Rectángulo"/>
          <p:cNvSpPr/>
          <p:nvPr/>
        </p:nvSpPr>
        <p:spPr bwMode="auto">
          <a:xfrm>
            <a:off x="4932040" y="836712"/>
            <a:ext cx="2952328" cy="144016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53" name="52 Rectángulo"/>
          <p:cNvSpPr/>
          <p:nvPr/>
        </p:nvSpPr>
        <p:spPr bwMode="auto">
          <a:xfrm>
            <a:off x="4932040" y="2204864"/>
            <a:ext cx="2952328" cy="144016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54" name="53 Rectángulo"/>
          <p:cNvSpPr/>
          <p:nvPr/>
        </p:nvSpPr>
        <p:spPr bwMode="auto">
          <a:xfrm>
            <a:off x="4932040" y="3573016"/>
            <a:ext cx="2952328" cy="144016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55" name="54 Rectángulo"/>
          <p:cNvSpPr/>
          <p:nvPr/>
        </p:nvSpPr>
        <p:spPr bwMode="auto">
          <a:xfrm>
            <a:off x="4932040" y="5085184"/>
            <a:ext cx="2952328" cy="288032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56" name="55 Rectángulo"/>
          <p:cNvSpPr/>
          <p:nvPr/>
        </p:nvSpPr>
        <p:spPr bwMode="auto">
          <a:xfrm>
            <a:off x="539552" y="3717032"/>
            <a:ext cx="2520280" cy="216024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57" name="56 Rectángulo"/>
          <p:cNvSpPr/>
          <p:nvPr/>
        </p:nvSpPr>
        <p:spPr bwMode="auto">
          <a:xfrm>
            <a:off x="539552" y="2492896"/>
            <a:ext cx="2520280" cy="216024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58" name="57 Rectángulo"/>
          <p:cNvSpPr/>
          <p:nvPr/>
        </p:nvSpPr>
        <p:spPr bwMode="auto">
          <a:xfrm>
            <a:off x="539552" y="1268760"/>
            <a:ext cx="2520280" cy="144016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60" name="59 Rectángulo redondeado"/>
          <p:cNvSpPr/>
          <p:nvPr/>
        </p:nvSpPr>
        <p:spPr bwMode="auto">
          <a:xfrm>
            <a:off x="539552" y="836712"/>
            <a:ext cx="2160240" cy="288032"/>
          </a:xfrm>
          <a:prstGeom prst="round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696935"/>
      </p:ext>
    </p:extLst>
  </p:cSld>
  <p:clrMapOvr>
    <a:masterClrMapping/>
  </p:clrMapOvr>
  <p:transition advClick="0" advTm="3000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26626" name="AutoShape 2" descr="Patient Checklist - Minnesota Medical Solu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6628" name="AutoShape 4" descr="Patient Checklist - Minnesota Medical Solu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6630" name="AutoShape 6" descr="Patient Checklist - Minnesota Medical Solu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6632" name="AutoShape 8" descr="Patient Checklist - Minnesota Medical Solu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6634" name="AutoShape 10" descr="Patient Checklist - Minnesota Medical Solu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64516" name="Picture 4"/>
          <p:cNvPicPr>
            <a:picLocks noChangeAspect="1" noChangeArrowheads="1"/>
          </p:cNvPicPr>
          <p:nvPr/>
        </p:nvPicPr>
        <p:blipFill>
          <a:blip r:embed="rId3" cstate="print"/>
          <a:srcRect l="58383" t="18329" r="9518" b="14734"/>
          <a:stretch>
            <a:fillRect/>
          </a:stretch>
        </p:blipFill>
        <p:spPr bwMode="auto">
          <a:xfrm>
            <a:off x="467544" y="764704"/>
            <a:ext cx="4176464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7" name="Picture 5"/>
          <p:cNvPicPr>
            <a:picLocks noChangeAspect="1" noChangeArrowheads="1"/>
          </p:cNvPicPr>
          <p:nvPr/>
        </p:nvPicPr>
        <p:blipFill>
          <a:blip r:embed="rId4" cstate="print"/>
          <a:srcRect l="58855" t="33640" r="10706" b="7672"/>
          <a:stretch>
            <a:fillRect/>
          </a:stretch>
        </p:blipFill>
        <p:spPr bwMode="auto">
          <a:xfrm>
            <a:off x="4860032" y="863715"/>
            <a:ext cx="3960440" cy="4293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8" name="Picture 6"/>
          <p:cNvPicPr>
            <a:picLocks noChangeAspect="1" noChangeArrowheads="1"/>
          </p:cNvPicPr>
          <p:nvPr/>
        </p:nvPicPr>
        <p:blipFill>
          <a:blip r:embed="rId5" cstate="print"/>
          <a:srcRect l="23989" t="30681" r="43912" b="49016"/>
          <a:stretch>
            <a:fillRect/>
          </a:stretch>
        </p:blipFill>
        <p:spPr bwMode="auto">
          <a:xfrm>
            <a:off x="4788024" y="5112187"/>
            <a:ext cx="4176464" cy="1485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" name="58 Rectángulo"/>
          <p:cNvSpPr/>
          <p:nvPr/>
        </p:nvSpPr>
        <p:spPr bwMode="auto">
          <a:xfrm>
            <a:off x="611560" y="1412776"/>
            <a:ext cx="3744416" cy="1152128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60" name="59 Rectángulo redondeado"/>
          <p:cNvSpPr/>
          <p:nvPr/>
        </p:nvSpPr>
        <p:spPr bwMode="auto">
          <a:xfrm>
            <a:off x="539552" y="836712"/>
            <a:ext cx="2160240" cy="288032"/>
          </a:xfrm>
          <a:prstGeom prst="round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2380212"/>
      </p:ext>
    </p:extLst>
  </p:cSld>
  <p:clrMapOvr>
    <a:masterClrMapping/>
  </p:clrMapOvr>
  <p:transition advClick="0" advTm="3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509464" y="1176182"/>
            <a:ext cx="8135938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2200" dirty="0">
                <a:solidFill>
                  <a:schemeClr val="accent2">
                    <a:lumMod val="75000"/>
                  </a:schemeClr>
                </a:solidFill>
              </a:rPr>
              <a:t>WPROWADZENIE DO OCENY CHODU</a:t>
            </a:r>
            <a:endParaRPr lang="en-US" sz="22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467544" y="1916832"/>
            <a:ext cx="79926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2000" b="0" i="0" dirty="0">
                <a:solidFill>
                  <a:srgbClr val="000000"/>
                </a:solidFill>
                <a:effectLst/>
                <a:latin typeface="-apple-system"/>
              </a:rPr>
              <a:t>Chód to złożone zachowanie</a:t>
            </a:r>
            <a:endParaRPr lang="en-US" sz="2000" b="0" dirty="0">
              <a:solidFill>
                <a:schemeClr val="tx1"/>
              </a:solidFill>
            </a:endParaRPr>
          </a:p>
        </p:txBody>
      </p:sp>
      <p:pic>
        <p:nvPicPr>
          <p:cNvPr id="2050" name="Picture 2" descr="Recognition of gait cycle phases using wearable sensors ..."/>
          <p:cNvPicPr>
            <a:picLocks noChangeAspect="1" noChangeArrowheads="1"/>
          </p:cNvPicPr>
          <p:nvPr/>
        </p:nvPicPr>
        <p:blipFill>
          <a:blip r:embed="rId3" cstate="print"/>
          <a:srcRect t="11892"/>
          <a:stretch>
            <a:fillRect/>
          </a:stretch>
        </p:blipFill>
        <p:spPr bwMode="auto">
          <a:xfrm>
            <a:off x="539552" y="3645024"/>
            <a:ext cx="8017498" cy="2091061"/>
          </a:xfrm>
          <a:prstGeom prst="rect">
            <a:avLst/>
          </a:prstGeom>
          <a:noFill/>
        </p:spPr>
      </p:pic>
      <p:sp>
        <p:nvSpPr>
          <p:cNvPr id="11" name="10 CuadroTexto"/>
          <p:cNvSpPr txBox="1"/>
          <p:nvPr/>
        </p:nvSpPr>
        <p:spPr>
          <a:xfrm>
            <a:off x="1619672" y="2564904"/>
            <a:ext cx="5724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0" dirty="0">
                <a:solidFill>
                  <a:schemeClr val="tx1"/>
                </a:solidFill>
              </a:rPr>
              <a:t>Współdziałanie wielu układów struktur ciała</a:t>
            </a:r>
            <a:endParaRPr lang="es-ES" sz="2000" b="0" dirty="0">
              <a:solidFill>
                <a:schemeClr val="tx1"/>
              </a:solidFill>
            </a:endParaRPr>
          </a:p>
        </p:txBody>
      </p:sp>
      <p:sp>
        <p:nvSpPr>
          <p:cNvPr id="17" name="16 Flecha doblada hacia arriba"/>
          <p:cNvSpPr/>
          <p:nvPr/>
        </p:nvSpPr>
        <p:spPr bwMode="auto">
          <a:xfrm rot="5400000">
            <a:off x="863588" y="2312876"/>
            <a:ext cx="648072" cy="720080"/>
          </a:xfrm>
          <a:prstGeom prst="bentUpArrow">
            <a:avLst/>
          </a:prstGeom>
          <a:solidFill>
            <a:schemeClr val="accent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</p:spTree>
  </p:cSld>
  <p:clrMapOvr>
    <a:masterClrMapping/>
  </p:clrMapOvr>
  <p:transition advClick="0" advTm="3000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539750" y="1772816"/>
            <a:ext cx="79926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i="1" dirty="0">
                <a:solidFill>
                  <a:schemeClr val="accent2"/>
                </a:solidFill>
              </a:rPr>
              <a:t>Test </a:t>
            </a:r>
            <a:r>
              <a:rPr lang="en-US" sz="2000" i="1" dirty="0" err="1">
                <a:solidFill>
                  <a:schemeClr val="accent2"/>
                </a:solidFill>
              </a:rPr>
              <a:t>półsubiektywny</a:t>
            </a:r>
            <a:endParaRPr lang="en-US" sz="2000" i="1" dirty="0">
              <a:solidFill>
                <a:schemeClr val="accent2"/>
              </a:solidFill>
            </a:endParaRPr>
          </a:p>
        </p:txBody>
      </p:sp>
      <p:pic>
        <p:nvPicPr>
          <p:cNvPr id="24578" name="Picture 2" descr="Figure 1 from Automated Timed Up &amp; Go Test for functional decline ..."/>
          <p:cNvPicPr>
            <a:picLocks noChangeAspect="1" noChangeArrowheads="1"/>
          </p:cNvPicPr>
          <p:nvPr/>
        </p:nvPicPr>
        <p:blipFill>
          <a:blip r:embed="rId3" cstate="print"/>
          <a:srcRect t="3086"/>
          <a:stretch>
            <a:fillRect/>
          </a:stretch>
        </p:blipFill>
        <p:spPr bwMode="auto">
          <a:xfrm>
            <a:off x="4179242" y="2452826"/>
            <a:ext cx="4641229" cy="30027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9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539552" y="2909842"/>
            <a:ext cx="356490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z="2000" b="0" dirty="0">
                <a:solidFill>
                  <a:schemeClr val="tx1"/>
                </a:solidFill>
              </a:rPr>
              <a:t>  </a:t>
            </a:r>
            <a:r>
              <a:rPr lang="pl-PL" sz="2000" b="0" dirty="0">
                <a:solidFill>
                  <a:schemeClr val="tx1"/>
                </a:solidFill>
              </a:rPr>
              <a:t>Przechodzi po z góry określonym torze</a:t>
            </a:r>
          </a:p>
          <a:p>
            <a:pPr>
              <a:buFont typeface="Arial" pitchFamily="34" charset="0"/>
              <a:buChar char="•"/>
              <a:defRPr/>
            </a:pPr>
            <a:endParaRPr lang="pl-PL" sz="2000" b="0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pl-PL" sz="2000" b="0" dirty="0">
                <a:solidFill>
                  <a:schemeClr val="tx1"/>
                </a:solidFill>
              </a:rPr>
              <a:t> Rezultatem jest ściśle określona wielkość (np. CZAS)</a:t>
            </a:r>
          </a:p>
        </p:txBody>
      </p:sp>
      <p:sp>
        <p:nvSpPr>
          <p:cNvPr id="11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4391472" y="5549170"/>
            <a:ext cx="40689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000" b="0" dirty="0">
                <a:solidFill>
                  <a:schemeClr val="tx1"/>
                </a:solidFill>
              </a:rPr>
              <a:t>Ustawienie testu czasowego "wstań i idź</a:t>
            </a:r>
            <a:endParaRPr lang="en-US" sz="2000" b="0" dirty="0">
              <a:solidFill>
                <a:schemeClr val="tx1"/>
              </a:solidFill>
            </a:endParaRPr>
          </a:p>
        </p:txBody>
      </p:sp>
      <p:sp>
        <p:nvSpPr>
          <p:cNvPr id="13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124744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200" dirty="0">
                <a:solidFill>
                  <a:schemeClr val="accent2">
                    <a:lumMod val="75000"/>
                  </a:schemeClr>
                </a:solidFill>
              </a:rPr>
              <a:t>OCENA CHODU: STANDARYZOWANE TESTY I SKALE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129861"/>
      </p:ext>
    </p:extLst>
  </p:cSld>
  <p:clrMapOvr>
    <a:masterClrMapping/>
  </p:clrMapOvr>
  <p:transition advClick="0" advTm="3000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539750" y="1804754"/>
            <a:ext cx="79926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i="1" dirty="0">
                <a:solidFill>
                  <a:schemeClr val="accent2"/>
                </a:solidFill>
              </a:rPr>
              <a:t>Test </a:t>
            </a:r>
            <a:r>
              <a:rPr lang="en-US" sz="2000" i="1" dirty="0" err="1">
                <a:solidFill>
                  <a:schemeClr val="accent2"/>
                </a:solidFill>
              </a:rPr>
              <a:t>półsubiektywny</a:t>
            </a:r>
            <a:r>
              <a:rPr lang="en-US" sz="2000" i="1" dirty="0">
                <a:solidFill>
                  <a:schemeClr val="accent2"/>
                </a:solidFill>
              </a:rPr>
              <a:t>: </a:t>
            </a:r>
            <a:r>
              <a:rPr lang="en-US" sz="2000" i="1" dirty="0" err="1">
                <a:solidFill>
                  <a:schemeClr val="accent2"/>
                </a:solidFill>
              </a:rPr>
              <a:t>przykłady</a:t>
            </a:r>
            <a:endParaRPr lang="en-US" sz="2000" i="1" dirty="0">
              <a:solidFill>
                <a:schemeClr val="accent2"/>
              </a:solidFill>
            </a:endParaRPr>
          </a:p>
        </p:txBody>
      </p:sp>
      <p:sp>
        <p:nvSpPr>
          <p:cNvPr id="13" name="12 Pentágono"/>
          <p:cNvSpPr/>
          <p:nvPr/>
        </p:nvSpPr>
        <p:spPr bwMode="auto">
          <a:xfrm>
            <a:off x="611560" y="2844334"/>
            <a:ext cx="3240360" cy="648072"/>
          </a:xfrm>
          <a:prstGeom prst="homePlate">
            <a:avLst/>
          </a:prstGeom>
          <a:solidFill>
            <a:srgbClr val="F262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algn="ctr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r>
              <a:rPr lang="pl-PL" sz="2000" b="0" dirty="0"/>
              <a:t>Marsz na 25 stóp z pomiarem czasu </a:t>
            </a:r>
            <a:endParaRPr kumimoji="0" lang="es-ES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pic>
        <p:nvPicPr>
          <p:cNvPr id="69636" name="Picture 4" descr="Roche - Measuring multiple sclerosis - a glossary"/>
          <p:cNvPicPr>
            <a:picLocks noChangeAspect="1" noChangeArrowheads="1"/>
          </p:cNvPicPr>
          <p:nvPr/>
        </p:nvPicPr>
        <p:blipFill>
          <a:blip r:embed="rId3" cstate="print"/>
          <a:srcRect t="20833" b="17958"/>
          <a:stretch>
            <a:fillRect/>
          </a:stretch>
        </p:blipFill>
        <p:spPr bwMode="auto">
          <a:xfrm>
            <a:off x="4355976" y="4212486"/>
            <a:ext cx="4321838" cy="1880810"/>
          </a:xfrm>
          <a:prstGeom prst="rect">
            <a:avLst/>
          </a:prstGeom>
          <a:noFill/>
        </p:spPr>
      </p:pic>
      <p:pic>
        <p:nvPicPr>
          <p:cNvPr id="69638" name="Picture 6" descr="PDF] Validity of the timed 25-foot walk as an ambulatory ..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2612362"/>
            <a:ext cx="4164732" cy="1621172"/>
          </a:xfrm>
          <a:prstGeom prst="rect">
            <a:avLst/>
          </a:prstGeom>
          <a:noFill/>
        </p:spPr>
      </p:pic>
      <p:sp>
        <p:nvSpPr>
          <p:cNvPr id="12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124744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GAIT EVALUATION: STANDARDIZED TEST AND SCALES</a:t>
            </a:r>
          </a:p>
        </p:txBody>
      </p:sp>
    </p:spTree>
    <p:extLst>
      <p:ext uri="{BB962C8B-B14F-4D97-AF65-F5344CB8AC3E}">
        <p14:creationId xmlns:p14="http://schemas.microsoft.com/office/powerpoint/2010/main" val="1765007847"/>
      </p:ext>
    </p:extLst>
  </p:cSld>
  <p:clrMapOvr>
    <a:masterClrMapping/>
  </p:clrMapOvr>
  <p:transition advClick="0" advTm="3000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539750" y="1772816"/>
            <a:ext cx="79926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i="1" dirty="0">
                <a:solidFill>
                  <a:schemeClr val="accent2"/>
                </a:solidFill>
              </a:rPr>
              <a:t>Test </a:t>
            </a:r>
            <a:r>
              <a:rPr lang="en-US" sz="2000" i="1" dirty="0" err="1">
                <a:solidFill>
                  <a:schemeClr val="accent2"/>
                </a:solidFill>
              </a:rPr>
              <a:t>półsubiektywny</a:t>
            </a:r>
            <a:r>
              <a:rPr lang="en-US" sz="2000" i="1" dirty="0">
                <a:solidFill>
                  <a:schemeClr val="accent2"/>
                </a:solidFill>
              </a:rPr>
              <a:t>: </a:t>
            </a:r>
            <a:r>
              <a:rPr lang="en-US" sz="2000" i="1" dirty="0" err="1">
                <a:solidFill>
                  <a:schemeClr val="accent2"/>
                </a:solidFill>
              </a:rPr>
              <a:t>przykłady</a:t>
            </a:r>
            <a:endParaRPr lang="en-US" sz="2000" i="1" dirty="0">
              <a:solidFill>
                <a:schemeClr val="accent2"/>
              </a:solidFill>
            </a:endParaRPr>
          </a:p>
        </p:txBody>
      </p:sp>
      <p:sp>
        <p:nvSpPr>
          <p:cNvPr id="14" name="13 Pentágono"/>
          <p:cNvSpPr/>
          <p:nvPr/>
        </p:nvSpPr>
        <p:spPr bwMode="auto">
          <a:xfrm>
            <a:off x="611560" y="3789040"/>
            <a:ext cx="3240360" cy="648072"/>
          </a:xfrm>
          <a:prstGeom prst="homePlate">
            <a:avLst/>
          </a:prstGeom>
          <a:solidFill>
            <a:srgbClr val="F262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algn="ctr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r>
              <a:rPr lang="en-US" sz="2000" b="0" dirty="0" err="1"/>
              <a:t>Czas</a:t>
            </a:r>
            <a:r>
              <a:rPr lang="en-US" sz="2000" b="0" dirty="0"/>
              <a:t> </a:t>
            </a:r>
            <a:r>
              <a:rPr lang="en-US" sz="2000" b="0" dirty="0" err="1"/>
              <a:t>wstawania</a:t>
            </a:r>
            <a:r>
              <a:rPr lang="pl-PL" sz="2000" b="0" dirty="0"/>
              <a:t>                         </a:t>
            </a:r>
            <a:r>
              <a:rPr lang="en-US" sz="2000" b="0" dirty="0"/>
              <a:t> </a:t>
            </a:r>
            <a:r>
              <a:rPr lang="en-US" sz="2000" b="0" dirty="0" err="1"/>
              <a:t>i</a:t>
            </a:r>
            <a:r>
              <a:rPr lang="en-US" sz="2000" b="0" dirty="0"/>
              <a:t> </a:t>
            </a:r>
            <a:r>
              <a:rPr lang="en-US" sz="2000" b="0" dirty="0" err="1"/>
              <a:t>chodzenia</a:t>
            </a:r>
            <a:r>
              <a:rPr lang="en-US" sz="2000" b="0" dirty="0"/>
              <a:t> </a:t>
            </a:r>
            <a:endParaRPr kumimoji="0" lang="es-ES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pic>
        <p:nvPicPr>
          <p:cNvPr id="69634" name="Picture 2" descr="Principle of the timed-up-and-go (TUG) test (top) and of the ..."/>
          <p:cNvPicPr>
            <a:picLocks noChangeAspect="1" noChangeArrowheads="1"/>
          </p:cNvPicPr>
          <p:nvPr/>
        </p:nvPicPr>
        <p:blipFill>
          <a:blip r:embed="rId3" cstate="print"/>
          <a:srcRect t="3031" b="50894"/>
          <a:stretch>
            <a:fillRect/>
          </a:stretch>
        </p:blipFill>
        <p:spPr bwMode="auto">
          <a:xfrm>
            <a:off x="4427984" y="2708920"/>
            <a:ext cx="4176464" cy="2823054"/>
          </a:xfrm>
          <a:prstGeom prst="rect">
            <a:avLst/>
          </a:prstGeom>
          <a:noFill/>
        </p:spPr>
      </p:pic>
      <p:sp>
        <p:nvSpPr>
          <p:cNvPr id="11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124744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200" dirty="0">
                <a:solidFill>
                  <a:schemeClr val="accent2">
                    <a:lumMod val="75000"/>
                  </a:schemeClr>
                </a:solidFill>
              </a:rPr>
              <a:t>OCENA CHODU: STANDARYZOWANE TESTY I SKALE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058766"/>
      </p:ext>
    </p:extLst>
  </p:cSld>
  <p:clrMapOvr>
    <a:masterClrMapping/>
  </p:clrMapOvr>
  <p:transition advClick="0" advTm="3000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 dirty="0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 dirty="0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 dirty="0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 dirty="0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 dirty="0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539750" y="1772816"/>
            <a:ext cx="79926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i="1" dirty="0">
                <a:solidFill>
                  <a:schemeClr val="accent2"/>
                </a:solidFill>
              </a:rPr>
              <a:t>Test </a:t>
            </a:r>
            <a:r>
              <a:rPr lang="en-US" sz="2000" i="1" dirty="0" err="1">
                <a:solidFill>
                  <a:schemeClr val="accent2"/>
                </a:solidFill>
              </a:rPr>
              <a:t>półsubiektywny</a:t>
            </a:r>
            <a:r>
              <a:rPr lang="en-US" sz="2000" i="1" dirty="0">
                <a:solidFill>
                  <a:schemeClr val="accent2"/>
                </a:solidFill>
              </a:rPr>
              <a:t>: </a:t>
            </a:r>
            <a:r>
              <a:rPr lang="en-US" sz="2000" i="1" dirty="0" err="1">
                <a:solidFill>
                  <a:schemeClr val="accent2"/>
                </a:solidFill>
              </a:rPr>
              <a:t>przykłady</a:t>
            </a:r>
            <a:endParaRPr lang="en-US" sz="2000" i="1" dirty="0">
              <a:solidFill>
                <a:schemeClr val="accent2"/>
              </a:solidFill>
            </a:endParaRPr>
          </a:p>
        </p:txBody>
      </p:sp>
      <p:sp>
        <p:nvSpPr>
          <p:cNvPr id="15" name="14 Pentágono"/>
          <p:cNvSpPr/>
          <p:nvPr/>
        </p:nvSpPr>
        <p:spPr bwMode="auto">
          <a:xfrm>
            <a:off x="611560" y="4797152"/>
            <a:ext cx="3240360" cy="648072"/>
          </a:xfrm>
          <a:prstGeom prst="homePlate">
            <a:avLst/>
          </a:prstGeom>
          <a:solidFill>
            <a:srgbClr val="F262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algn="ctr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r>
              <a:rPr lang="en-US" sz="2000" b="0" dirty="0"/>
              <a:t>Test </a:t>
            </a:r>
            <a:r>
              <a:rPr lang="en-US" sz="2000" b="0" dirty="0" err="1"/>
              <a:t>sześciominutowego</a:t>
            </a:r>
            <a:r>
              <a:rPr lang="en-US" sz="2000" b="0" dirty="0"/>
              <a:t> </a:t>
            </a:r>
            <a:r>
              <a:rPr lang="en-US" sz="2000" b="0" dirty="0" err="1"/>
              <a:t>marszu</a:t>
            </a:r>
            <a:endParaRPr kumimoji="0" lang="es-ES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pic>
        <p:nvPicPr>
          <p:cNvPr id="69640" name="Picture 8" descr="6 minute walk test - YouTub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99949" y="2780928"/>
            <a:ext cx="4864539" cy="2736304"/>
          </a:xfrm>
          <a:prstGeom prst="rect">
            <a:avLst/>
          </a:prstGeom>
          <a:noFill/>
        </p:spPr>
      </p:pic>
      <p:sp>
        <p:nvSpPr>
          <p:cNvPr id="11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124744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200" dirty="0">
                <a:solidFill>
                  <a:schemeClr val="accent2">
                    <a:lumMod val="75000"/>
                  </a:schemeClr>
                </a:solidFill>
              </a:rPr>
              <a:t>OCENA CHODU: STANDARYZOWANE TESTY I SKALE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117580"/>
      </p:ext>
    </p:extLst>
  </p:cSld>
  <p:clrMapOvr>
    <a:masterClrMapping/>
  </p:clrMapOvr>
  <p:transition advClick="0" advTm="3000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graphicFrame>
        <p:nvGraphicFramePr>
          <p:cNvPr id="10" name="9 Diagrama"/>
          <p:cNvGraphicFramePr/>
          <p:nvPr>
            <p:extLst>
              <p:ext uri="{D42A27DB-BD31-4B8C-83A1-F6EECF244321}">
                <p14:modId xmlns:p14="http://schemas.microsoft.com/office/powerpoint/2010/main" val="2604228838"/>
              </p:ext>
            </p:extLst>
          </p:nvPr>
        </p:nvGraphicFramePr>
        <p:xfrm>
          <a:off x="971600" y="2420888"/>
          <a:ext cx="7272808" cy="34159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683766" y="1772816"/>
            <a:ext cx="79926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i="1" dirty="0" err="1">
                <a:solidFill>
                  <a:schemeClr val="accent2"/>
                </a:solidFill>
              </a:rPr>
              <a:t>Wyniki</a:t>
            </a:r>
            <a:endParaRPr lang="en-US" sz="2000" i="1" dirty="0">
              <a:solidFill>
                <a:schemeClr val="accent2"/>
              </a:solidFill>
            </a:endParaRPr>
          </a:p>
        </p:txBody>
      </p:sp>
      <p:sp>
        <p:nvSpPr>
          <p:cNvPr id="15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124744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200" dirty="0">
                <a:solidFill>
                  <a:schemeClr val="accent2">
                    <a:lumMod val="75000"/>
                  </a:schemeClr>
                </a:solidFill>
              </a:rPr>
              <a:t>OCENA CHODU: STANDARYZOWANE TESTY I SKALE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909841"/>
      </p:ext>
    </p:extLst>
  </p:cSld>
  <p:clrMapOvr>
    <a:masterClrMapping/>
  </p:clrMapOvr>
  <p:transition advClick="0" advTm="3000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FCD7F052-12D2-4476-BCD0-6B14FF2CBE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A19D27B6-3918-41BD-86A4-18A6BA0562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2" name="Rectangle 2">
            <a:extLst>
              <a:ext uri="{FF2B5EF4-FFF2-40B4-BE49-F238E27FC236}">
                <a16:creationId xmlns:a16="http://schemas.microsoft.com/office/drawing/2014/main" id="{36772BD0-516D-4BF7-92E6-E108C8852A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3" name="Rectangle 2">
            <a:extLst>
              <a:ext uri="{FF2B5EF4-FFF2-40B4-BE49-F238E27FC236}">
                <a16:creationId xmlns:a16="http://schemas.microsoft.com/office/drawing/2014/main" id="{7D5C157F-9564-4480-B509-11234DAD56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4" name="Rectangle 4">
            <a:extLst>
              <a:ext uri="{FF2B5EF4-FFF2-40B4-BE49-F238E27FC236}">
                <a16:creationId xmlns:a16="http://schemas.microsoft.com/office/drawing/2014/main" id="{F2CF61EE-0026-4A42-B800-DD26CAF4CE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899592" y="3350602"/>
            <a:ext cx="7272808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ctr">
              <a:defRPr/>
            </a:pPr>
            <a:r>
              <a:rPr lang="en-US" sz="4400" b="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5. </a:t>
            </a:r>
            <a:r>
              <a:rPr lang="pl-PL" sz="4400" b="0" dirty="0">
                <a:solidFill>
                  <a:schemeClr val="accent2">
                    <a:lumMod val="75000"/>
                  </a:schemeClr>
                </a:solidFill>
                <a:latin typeface="+mn-lt"/>
                <a:sym typeface="Arial" charset="0"/>
              </a:rPr>
              <a:t>Ocena chodu za pomocą obiektywnych instrumentów</a:t>
            </a:r>
            <a:endParaRPr lang="en-US" sz="4400" b="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9" name="8 Rectángulo redondeado"/>
          <p:cNvSpPr/>
          <p:nvPr/>
        </p:nvSpPr>
        <p:spPr bwMode="auto">
          <a:xfrm>
            <a:off x="827584" y="3356992"/>
            <a:ext cx="7416824" cy="2232248"/>
          </a:xfrm>
          <a:prstGeom prst="roundRect">
            <a:avLst/>
          </a:prstGeom>
          <a:noFill/>
          <a:ln w="127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0" name="Prostokąt 1">
            <a:extLst>
              <a:ext uri="{FF2B5EF4-FFF2-40B4-BE49-F238E27FC236}">
                <a16:creationId xmlns:a16="http://schemas.microsoft.com/office/drawing/2014/main" id="{AD5D68A4-BF71-491A-81D0-2557583B12C4}"/>
              </a:ext>
            </a:extLst>
          </p:cNvPr>
          <p:cNvSpPr/>
          <p:nvPr/>
        </p:nvSpPr>
        <p:spPr>
          <a:xfrm>
            <a:off x="468510" y="1412875"/>
            <a:ext cx="8135938" cy="7571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lnSpc>
                <a:spcPct val="90000"/>
              </a:lnSpc>
              <a:spcBef>
                <a:spcPts val="1675"/>
              </a:spcBef>
              <a:buSzPct val="171000"/>
              <a:buFont typeface="Arial" charset="0"/>
              <a:buNone/>
              <a:defRPr/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+mn-lt"/>
                <a:sym typeface="Arial" charset="0"/>
              </a:rPr>
              <a:t>C.1 </a:t>
            </a:r>
            <a:r>
              <a:rPr lang="pl-PL" sz="2400" dirty="0">
                <a:solidFill>
                  <a:schemeClr val="accent2">
                    <a:lumMod val="75000"/>
                  </a:schemeClr>
                </a:solidFill>
                <a:latin typeface="+mn-lt"/>
                <a:sym typeface="Arial" charset="0"/>
              </a:rPr>
              <a:t>JAKIE METODY SĄ STOSOWANE DO OCENY CHODU?</a:t>
            </a:r>
            <a:endParaRPr lang="en-US" sz="2400" dirty="0">
              <a:solidFill>
                <a:schemeClr val="accent2">
                  <a:lumMod val="75000"/>
                </a:schemeClr>
              </a:solidFill>
              <a:latin typeface="+mn-lt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0157537"/>
      </p:ext>
    </p:extLst>
  </p:cSld>
  <p:clrMapOvr>
    <a:masterClrMapping/>
  </p:clrMapOvr>
  <p:transition advClick="0" advTm="3000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persona caminando - Iconos gratis de personas"/>
          <p:cNvPicPr>
            <a:picLocks noChangeAspect="1" noChangeArrowheads="1"/>
          </p:cNvPicPr>
          <p:nvPr/>
        </p:nvPicPr>
        <p:blipFill>
          <a:blip r:embed="rId3" cstate="print"/>
          <a:srcRect l="32012" r="33415"/>
          <a:stretch>
            <a:fillRect/>
          </a:stretch>
        </p:blipFill>
        <p:spPr bwMode="auto">
          <a:xfrm flipH="1">
            <a:off x="1763688" y="3318448"/>
            <a:ext cx="988793" cy="1501500"/>
          </a:xfrm>
          <a:prstGeom prst="rect">
            <a:avLst/>
          </a:prstGeom>
          <a:noFill/>
        </p:spPr>
      </p:pic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468510" y="1125905"/>
            <a:ext cx="8135938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200" dirty="0">
                <a:solidFill>
                  <a:schemeClr val="accent2">
                    <a:lumMod val="75000"/>
                  </a:schemeClr>
                </a:solidFill>
                <a:sym typeface="Arial" charset="0"/>
              </a:rPr>
              <a:t>OCENA CHODU ZA POMOCĄ OBIEKTYWNYCH INSTRUMENTÓW</a:t>
            </a:r>
          </a:p>
        </p:txBody>
      </p:sp>
      <p:pic>
        <p:nvPicPr>
          <p:cNvPr id="26628" name="Picture 4" descr="Cinta métrica para sastre extra largo de 3 metro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112995" flipH="1">
            <a:off x="2670675" y="2233877"/>
            <a:ext cx="1073277" cy="1127566"/>
          </a:xfrm>
          <a:prstGeom prst="rect">
            <a:avLst/>
          </a:prstGeom>
          <a:noFill/>
        </p:spPr>
      </p:pic>
      <p:cxnSp>
        <p:nvCxnSpPr>
          <p:cNvPr id="13" name="12 Conector recto"/>
          <p:cNvCxnSpPr/>
          <p:nvPr/>
        </p:nvCxnSpPr>
        <p:spPr bwMode="auto">
          <a:xfrm flipV="1">
            <a:off x="2555776" y="2492896"/>
            <a:ext cx="1296144" cy="269776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630" name="Picture 6" descr="Cronómetro con pulsador"/>
          <p:cNvPicPr>
            <a:picLocks noChangeAspect="1" noChangeArrowheads="1"/>
          </p:cNvPicPr>
          <p:nvPr/>
        </p:nvPicPr>
        <p:blipFill>
          <a:blip r:embed="rId5" cstate="print"/>
          <a:srcRect l="12500" t="16250" r="18750" b="12500"/>
          <a:stretch>
            <a:fillRect/>
          </a:stretch>
        </p:blipFill>
        <p:spPr bwMode="auto">
          <a:xfrm>
            <a:off x="1475656" y="2166320"/>
            <a:ext cx="971600" cy="1006931"/>
          </a:xfrm>
          <a:prstGeom prst="rect">
            <a:avLst/>
          </a:prstGeom>
          <a:noFill/>
        </p:spPr>
      </p:pic>
      <p:cxnSp>
        <p:nvCxnSpPr>
          <p:cNvPr id="21" name="20 Conector recto"/>
          <p:cNvCxnSpPr/>
          <p:nvPr/>
        </p:nvCxnSpPr>
        <p:spPr bwMode="auto">
          <a:xfrm>
            <a:off x="2339752" y="4902624"/>
            <a:ext cx="288032" cy="72008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21 Conector recto"/>
          <p:cNvCxnSpPr/>
          <p:nvPr/>
        </p:nvCxnSpPr>
        <p:spPr bwMode="auto">
          <a:xfrm>
            <a:off x="2483768" y="4614592"/>
            <a:ext cx="288032" cy="72008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22 Conector recto"/>
          <p:cNvCxnSpPr/>
          <p:nvPr/>
        </p:nvCxnSpPr>
        <p:spPr bwMode="auto">
          <a:xfrm>
            <a:off x="2627784" y="4326560"/>
            <a:ext cx="288032" cy="72008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24 Conector recto"/>
          <p:cNvCxnSpPr/>
          <p:nvPr/>
        </p:nvCxnSpPr>
        <p:spPr bwMode="auto">
          <a:xfrm>
            <a:off x="2771800" y="4038528"/>
            <a:ext cx="288032" cy="72008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25 Conector recto"/>
          <p:cNvCxnSpPr/>
          <p:nvPr/>
        </p:nvCxnSpPr>
        <p:spPr bwMode="auto">
          <a:xfrm>
            <a:off x="2915816" y="3750496"/>
            <a:ext cx="288032" cy="72008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26 Conector recto"/>
          <p:cNvCxnSpPr/>
          <p:nvPr/>
        </p:nvCxnSpPr>
        <p:spPr bwMode="auto">
          <a:xfrm>
            <a:off x="3059832" y="3462464"/>
            <a:ext cx="288032" cy="72008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27 Conector recto"/>
          <p:cNvCxnSpPr/>
          <p:nvPr/>
        </p:nvCxnSpPr>
        <p:spPr bwMode="auto">
          <a:xfrm>
            <a:off x="3203848" y="3174432"/>
            <a:ext cx="288032" cy="72008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28 Conector recto"/>
          <p:cNvCxnSpPr/>
          <p:nvPr/>
        </p:nvCxnSpPr>
        <p:spPr bwMode="auto">
          <a:xfrm>
            <a:off x="3347864" y="2886400"/>
            <a:ext cx="288032" cy="72008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29 Conector recto"/>
          <p:cNvCxnSpPr/>
          <p:nvPr/>
        </p:nvCxnSpPr>
        <p:spPr bwMode="auto">
          <a:xfrm>
            <a:off x="3491880" y="2598368"/>
            <a:ext cx="288032" cy="72008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11 Conector recto"/>
          <p:cNvCxnSpPr/>
          <p:nvPr/>
        </p:nvCxnSpPr>
        <p:spPr bwMode="auto">
          <a:xfrm flipV="1">
            <a:off x="1475656" y="2382344"/>
            <a:ext cx="1368152" cy="2448272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1" name="30 Rectángulo redondeado"/>
          <p:cNvSpPr/>
          <p:nvPr/>
        </p:nvSpPr>
        <p:spPr bwMode="auto">
          <a:xfrm>
            <a:off x="899592" y="2060848"/>
            <a:ext cx="3456384" cy="3240360"/>
          </a:xfrm>
          <a:prstGeom prst="roundRect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indent="-401638" algn="r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endParaRPr lang="es-ES">
              <a:latin typeface="Arial" charset="0"/>
              <a:sym typeface="Arial" charset="0"/>
            </a:endParaRPr>
          </a:p>
        </p:txBody>
      </p:sp>
      <p:pic>
        <p:nvPicPr>
          <p:cNvPr id="26634" name="Picture 10" descr="GAITRITE Gait analysis | Access Health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2614085"/>
            <a:ext cx="3407200" cy="2327083"/>
          </a:xfrm>
          <a:prstGeom prst="rect">
            <a:avLst/>
          </a:prstGeom>
          <a:noFill/>
        </p:spPr>
      </p:pic>
      <p:sp>
        <p:nvSpPr>
          <p:cNvPr id="36" name="Prostokąt 1">
            <a:extLst>
              <a:ext uri="{FF2B5EF4-FFF2-40B4-BE49-F238E27FC236}">
                <a16:creationId xmlns:a16="http://schemas.microsoft.com/office/drawing/2014/main" id="{17771DF7-CCF5-47D3-AB77-5EF860C791EC}"/>
              </a:ext>
            </a:extLst>
          </p:cNvPr>
          <p:cNvSpPr/>
          <p:nvPr/>
        </p:nvSpPr>
        <p:spPr>
          <a:xfrm>
            <a:off x="827584" y="5445224"/>
            <a:ext cx="74168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600" b="0" dirty="0">
                <a:solidFill>
                  <a:schemeClr val="tx1"/>
                </a:solidFill>
              </a:rPr>
              <a:t>Rysunek 4. Po lewej: ustawienie do oceny chodu z chronometrem i taśmą metryczną. Po prawej: System </a:t>
            </a:r>
            <a:r>
              <a:rPr lang="pl-PL" sz="1600" b="0" dirty="0" err="1">
                <a:solidFill>
                  <a:schemeClr val="tx1"/>
                </a:solidFill>
              </a:rPr>
              <a:t>GAITrite</a:t>
            </a:r>
            <a:r>
              <a:rPr lang="pl-PL" sz="1600" b="0" dirty="0">
                <a:solidFill>
                  <a:schemeClr val="tx1"/>
                </a:solidFill>
              </a:rPr>
              <a:t>. Obraz z accesshealth.com </a:t>
            </a:r>
          </a:p>
        </p:txBody>
      </p:sp>
      <p:sp>
        <p:nvSpPr>
          <p:cNvPr id="34" name="33 Rectángulo redondeado"/>
          <p:cNvSpPr/>
          <p:nvPr/>
        </p:nvSpPr>
        <p:spPr bwMode="auto">
          <a:xfrm>
            <a:off x="4716016" y="2060848"/>
            <a:ext cx="3456384" cy="3240360"/>
          </a:xfrm>
          <a:prstGeom prst="roundRect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41" name="40 Elipse"/>
          <p:cNvSpPr/>
          <p:nvPr/>
        </p:nvSpPr>
        <p:spPr bwMode="auto">
          <a:xfrm>
            <a:off x="5076056" y="2708920"/>
            <a:ext cx="144016" cy="144016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32" name="41 Rectángulo redondeado"/>
          <p:cNvSpPr/>
          <p:nvPr/>
        </p:nvSpPr>
        <p:spPr bwMode="auto">
          <a:xfrm>
            <a:off x="1835696" y="2420888"/>
            <a:ext cx="5616624" cy="2594828"/>
          </a:xfrm>
          <a:prstGeom prst="round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algn="ctr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r>
              <a:rPr lang="pl-PL" sz="2000" dirty="0">
                <a:latin typeface="Arial" charset="0"/>
                <a:sym typeface="Arial" charset="0"/>
              </a:rPr>
              <a:t>Wynik ilościowy: </a:t>
            </a:r>
          </a:p>
          <a:p>
            <a:pPr algn="ctr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r>
              <a:rPr lang="pl-PL" sz="2000" dirty="0">
                <a:latin typeface="Arial" charset="0"/>
                <a:sym typeface="Arial" charset="0"/>
              </a:rPr>
              <a:t>dobrze zdefiniowana cecha chodu o określonej wielkości. </a:t>
            </a: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8769779"/>
      </p:ext>
    </p:extLst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5" descr="ᐈ Flechas png vector de stock, imágenes flecha png | descargar en ..."/>
          <p:cNvPicPr>
            <a:picLocks noChangeAspect="1" noChangeArrowheads="1"/>
          </p:cNvPicPr>
          <p:nvPr/>
        </p:nvPicPr>
        <p:blipFill>
          <a:blip r:embed="rId3" cstate="print"/>
          <a:srcRect t="26431" b="30151"/>
          <a:stretch>
            <a:fillRect/>
          </a:stretch>
        </p:blipFill>
        <p:spPr bwMode="auto">
          <a:xfrm rot="9915715" flipH="1">
            <a:off x="5013187" y="1995078"/>
            <a:ext cx="1863069" cy="715142"/>
          </a:xfrm>
          <a:prstGeom prst="rect">
            <a:avLst/>
          </a:prstGeom>
          <a:noFill/>
        </p:spPr>
      </p:pic>
      <p:pic>
        <p:nvPicPr>
          <p:cNvPr id="25" name="Picture 5" descr="ᐈ Flechas png vector de stock, imágenes flecha png | descargar en ..."/>
          <p:cNvPicPr>
            <a:picLocks noChangeAspect="1" noChangeArrowheads="1"/>
          </p:cNvPicPr>
          <p:nvPr/>
        </p:nvPicPr>
        <p:blipFill>
          <a:blip r:embed="rId3" cstate="print"/>
          <a:srcRect t="26431" b="30151"/>
          <a:stretch>
            <a:fillRect/>
          </a:stretch>
        </p:blipFill>
        <p:spPr bwMode="auto">
          <a:xfrm rot="21304614" flipH="1">
            <a:off x="2105252" y="5101485"/>
            <a:ext cx="1844191" cy="715142"/>
          </a:xfrm>
          <a:prstGeom prst="rect">
            <a:avLst/>
          </a:prstGeom>
          <a:noFill/>
        </p:spPr>
      </p:pic>
      <p:pic>
        <p:nvPicPr>
          <p:cNvPr id="24" name="Picture 5" descr="ᐈ Flechas png vector de stock, imágenes flecha png | descargar en ..."/>
          <p:cNvPicPr>
            <a:picLocks noChangeAspect="1" noChangeArrowheads="1"/>
          </p:cNvPicPr>
          <p:nvPr/>
        </p:nvPicPr>
        <p:blipFill>
          <a:blip r:embed="rId3" cstate="print"/>
          <a:srcRect t="26431" b="30151"/>
          <a:stretch>
            <a:fillRect/>
          </a:stretch>
        </p:blipFill>
        <p:spPr bwMode="auto">
          <a:xfrm rot="549881">
            <a:off x="5237597" y="5148993"/>
            <a:ext cx="2030691" cy="715142"/>
          </a:xfrm>
          <a:prstGeom prst="rect">
            <a:avLst/>
          </a:prstGeom>
          <a:noFill/>
        </p:spPr>
      </p:pic>
      <p:pic>
        <p:nvPicPr>
          <p:cNvPr id="55301" name="Picture 5" descr="ᐈ Flechas png vector de stock, imágenes flecha png | descargar en ..."/>
          <p:cNvPicPr>
            <a:picLocks noChangeAspect="1" noChangeArrowheads="1"/>
          </p:cNvPicPr>
          <p:nvPr/>
        </p:nvPicPr>
        <p:blipFill>
          <a:blip r:embed="rId3" cstate="print"/>
          <a:srcRect t="26431" b="30151"/>
          <a:stretch>
            <a:fillRect/>
          </a:stretch>
        </p:blipFill>
        <p:spPr bwMode="auto">
          <a:xfrm rot="11714848">
            <a:off x="2254032" y="2037867"/>
            <a:ext cx="2030691" cy="715142"/>
          </a:xfrm>
          <a:prstGeom prst="rect">
            <a:avLst/>
          </a:prstGeom>
          <a:noFill/>
        </p:spPr>
      </p:pic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2" name="11 Rectángulo redondeado"/>
          <p:cNvSpPr/>
          <p:nvPr/>
        </p:nvSpPr>
        <p:spPr bwMode="auto">
          <a:xfrm>
            <a:off x="2987824" y="2791423"/>
            <a:ext cx="3168352" cy="2376264"/>
          </a:xfrm>
          <a:prstGeom prst="round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R="0" algn="ctr" defTabSz="642938" rtl="0" eaLnBrk="1" fontAlgn="base" latinLnBrk="0" hangingPunct="1">
              <a:lnSpc>
                <a:spcPct val="15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kumimoji="0" lang="es-ES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sym typeface="Arial" charset="0"/>
              </a:rPr>
              <a:t>INSTRUMENTALNE TECHNIKI OCENY BIOMECHANIKI</a:t>
            </a:r>
          </a:p>
        </p:txBody>
      </p:sp>
      <p:sp>
        <p:nvSpPr>
          <p:cNvPr id="13" name="12 Rectángulo"/>
          <p:cNvSpPr/>
          <p:nvPr/>
        </p:nvSpPr>
        <p:spPr bwMode="auto">
          <a:xfrm>
            <a:off x="683568" y="2503391"/>
            <a:ext cx="1656184" cy="936104"/>
          </a:xfrm>
          <a:prstGeom prst="rect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algn="ctr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r>
              <a:rPr lang="en-US" sz="2000" b="0" dirty="0" err="1">
                <a:solidFill>
                  <a:schemeClr val="tx1"/>
                </a:solidFill>
              </a:rPr>
              <a:t>Wyniki</a:t>
            </a:r>
            <a:r>
              <a:rPr lang="en-US" sz="2000" b="0" dirty="0">
                <a:solidFill>
                  <a:schemeClr val="tx1"/>
                </a:solidFill>
              </a:rPr>
              <a:t> </a:t>
            </a:r>
            <a:r>
              <a:rPr lang="en-US" sz="2000" b="0" dirty="0" err="1">
                <a:solidFill>
                  <a:schemeClr val="tx1"/>
                </a:solidFill>
              </a:rPr>
              <a:t>ilościowe</a:t>
            </a:r>
            <a:r>
              <a:rPr lang="en-US" sz="2000" b="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4" name="13 Rectángulo"/>
          <p:cNvSpPr/>
          <p:nvPr/>
        </p:nvSpPr>
        <p:spPr bwMode="auto">
          <a:xfrm>
            <a:off x="539552" y="4231583"/>
            <a:ext cx="1656184" cy="936104"/>
          </a:xfrm>
          <a:prstGeom prst="rect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algn="ctr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r>
              <a:rPr lang="en-US" sz="2000" b="0" dirty="0" err="1">
                <a:solidFill>
                  <a:schemeClr val="tx1"/>
                </a:solidFill>
              </a:rPr>
              <a:t>Porównanie</a:t>
            </a:r>
            <a:r>
              <a:rPr lang="en-US" sz="2000" b="0" dirty="0">
                <a:solidFill>
                  <a:schemeClr val="tx1"/>
                </a:solidFill>
              </a:rPr>
              <a:t> </a:t>
            </a:r>
            <a:r>
              <a:rPr lang="en-US" sz="2000" b="0" dirty="0" err="1">
                <a:solidFill>
                  <a:schemeClr val="tx1"/>
                </a:solidFill>
              </a:rPr>
              <a:t>danych</a:t>
            </a:r>
            <a:endParaRPr kumimoji="0" lang="es-E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5" name="14 Rectángulo"/>
          <p:cNvSpPr/>
          <p:nvPr/>
        </p:nvSpPr>
        <p:spPr bwMode="auto">
          <a:xfrm>
            <a:off x="6660232" y="2503391"/>
            <a:ext cx="1656184" cy="936104"/>
          </a:xfrm>
          <a:prstGeom prst="rect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algn="ctr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r>
              <a:rPr lang="en-US" sz="2000" b="0" dirty="0" err="1">
                <a:solidFill>
                  <a:schemeClr val="tx1"/>
                </a:solidFill>
              </a:rPr>
              <a:t>Analiza</a:t>
            </a:r>
            <a:r>
              <a:rPr lang="en-US" sz="2000" b="0" dirty="0">
                <a:solidFill>
                  <a:schemeClr val="tx1"/>
                </a:solidFill>
              </a:rPr>
              <a:t> </a:t>
            </a:r>
            <a:r>
              <a:rPr lang="en-US" sz="2000" b="0" dirty="0" err="1">
                <a:solidFill>
                  <a:schemeClr val="tx1"/>
                </a:solidFill>
              </a:rPr>
              <a:t>statystyczna</a:t>
            </a:r>
            <a:endParaRPr lang="en-US" sz="2000" b="0" dirty="0">
              <a:solidFill>
                <a:schemeClr val="tx1"/>
              </a:solidFill>
            </a:endParaRPr>
          </a:p>
        </p:txBody>
      </p:sp>
      <p:sp>
        <p:nvSpPr>
          <p:cNvPr id="16" name="15 Rectángulo"/>
          <p:cNvSpPr/>
          <p:nvPr/>
        </p:nvSpPr>
        <p:spPr bwMode="auto">
          <a:xfrm>
            <a:off x="6876256" y="4231583"/>
            <a:ext cx="1656184" cy="936104"/>
          </a:xfrm>
          <a:prstGeom prst="rect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algn="ctr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r>
              <a:rPr lang="en-US" sz="2000" b="0" dirty="0" err="1">
                <a:solidFill>
                  <a:schemeClr val="tx1"/>
                </a:solidFill>
              </a:rPr>
              <a:t>Analiza</a:t>
            </a:r>
            <a:r>
              <a:rPr lang="en-US" sz="2000" b="0" dirty="0">
                <a:solidFill>
                  <a:schemeClr val="tx1"/>
                </a:solidFill>
              </a:rPr>
              <a:t> </a:t>
            </a:r>
            <a:r>
              <a:rPr lang="en-US" sz="2000" b="0" dirty="0" err="1">
                <a:solidFill>
                  <a:schemeClr val="tx1"/>
                </a:solidFill>
              </a:rPr>
              <a:t>statystyczna</a:t>
            </a:r>
            <a:endParaRPr kumimoji="0" lang="es-E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8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468510" y="1125905"/>
            <a:ext cx="8135938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200" dirty="0">
                <a:solidFill>
                  <a:schemeClr val="accent2">
                    <a:lumMod val="75000"/>
                  </a:schemeClr>
                </a:solidFill>
                <a:sym typeface="Arial" charset="0"/>
              </a:rPr>
              <a:t>OCENA CHODU ZA POMOCĄ OBIEKTYWNYCH INSTRUMENTÓW</a:t>
            </a:r>
          </a:p>
        </p:txBody>
      </p:sp>
    </p:spTree>
    <p:extLst>
      <p:ext uri="{BB962C8B-B14F-4D97-AF65-F5344CB8AC3E}">
        <p14:creationId xmlns:p14="http://schemas.microsoft.com/office/powerpoint/2010/main" val="3113344595"/>
      </p:ext>
    </p:extLst>
  </p:cSld>
  <p:clrMapOvr>
    <a:masterClrMapping/>
  </p:clrMapOvr>
  <p:transition advClick="0" advTm="3000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8" name="AutoShape 4" descr="z-pic-01-main-alt-summary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graphicFrame>
        <p:nvGraphicFramePr>
          <p:cNvPr id="14" name="13 Diagrama"/>
          <p:cNvGraphicFramePr/>
          <p:nvPr>
            <p:extLst>
              <p:ext uri="{D42A27DB-BD31-4B8C-83A1-F6EECF244321}">
                <p14:modId xmlns:p14="http://schemas.microsoft.com/office/powerpoint/2010/main" val="1779233328"/>
              </p:ext>
            </p:extLst>
          </p:nvPr>
        </p:nvGraphicFramePr>
        <p:xfrm>
          <a:off x="1115616" y="1772816"/>
          <a:ext cx="6696744" cy="4208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-108520" y="1125905"/>
            <a:ext cx="925252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200" dirty="0">
                <a:solidFill>
                  <a:schemeClr val="accent2">
                    <a:lumMod val="75000"/>
                  </a:schemeClr>
                </a:solidFill>
                <a:sym typeface="Arial" charset="0"/>
              </a:rPr>
              <a:t>OCENA CHODU ZA POMOCĄ OBIEKTYWNYCH INSTRUMENTÓW</a:t>
            </a:r>
          </a:p>
        </p:txBody>
      </p:sp>
    </p:spTree>
    <p:extLst>
      <p:ext uri="{BB962C8B-B14F-4D97-AF65-F5344CB8AC3E}">
        <p14:creationId xmlns:p14="http://schemas.microsoft.com/office/powerpoint/2010/main" val="1766918162"/>
      </p:ext>
    </p:extLst>
  </p:cSld>
  <p:clrMapOvr>
    <a:masterClrMapping/>
  </p:clrMapOvr>
  <p:transition advClick="0" advTm="3000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8" name="AutoShape 4" descr="z-pic-01-main-alt-summary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graphicFrame>
        <p:nvGraphicFramePr>
          <p:cNvPr id="10" name="9 Diagrama"/>
          <p:cNvGraphicFramePr/>
          <p:nvPr>
            <p:extLst>
              <p:ext uri="{D42A27DB-BD31-4B8C-83A1-F6EECF244321}">
                <p14:modId xmlns:p14="http://schemas.microsoft.com/office/powerpoint/2010/main" val="3563827529"/>
              </p:ext>
            </p:extLst>
          </p:nvPr>
        </p:nvGraphicFramePr>
        <p:xfrm>
          <a:off x="1331640" y="1628800"/>
          <a:ext cx="6408712" cy="4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6" name="Picture 2" descr="C:\Users\Constanza\Documents\Constanza\8 - IO3 - WP3 - WP4\MODULE GAIT - UNIT C.1\Bibliography\Imágenes\instrumentado biofoot.png"/>
          <p:cNvPicPr>
            <a:picLocks noChangeAspect="1" noChangeArrowheads="1"/>
          </p:cNvPicPr>
          <p:nvPr/>
        </p:nvPicPr>
        <p:blipFill>
          <a:blip r:embed="rId8" cstate="print"/>
          <a:srcRect l="23213" t="2873" r="5355" b="10728"/>
          <a:stretch>
            <a:fillRect/>
          </a:stretch>
        </p:blipFill>
        <p:spPr bwMode="auto">
          <a:xfrm>
            <a:off x="3995936" y="2708920"/>
            <a:ext cx="1178313" cy="2160240"/>
          </a:xfrm>
          <a:prstGeom prst="rect">
            <a:avLst/>
          </a:prstGeom>
          <a:noFill/>
        </p:spPr>
      </p:pic>
      <p:sp>
        <p:nvSpPr>
          <p:cNvPr id="12" name="Prostokąt 1">
            <a:extLst>
              <a:ext uri="{FF2B5EF4-FFF2-40B4-BE49-F238E27FC236}">
                <a16:creationId xmlns:a16="http://schemas.microsoft.com/office/drawing/2014/main" id="{B4A6561B-BC44-4C31-95CB-DCC7CA95772C}"/>
              </a:ext>
            </a:extLst>
          </p:cNvPr>
          <p:cNvSpPr/>
          <p:nvPr/>
        </p:nvSpPr>
        <p:spPr>
          <a:xfrm>
            <a:off x="-108520" y="836712"/>
            <a:ext cx="925252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200" dirty="0">
                <a:solidFill>
                  <a:schemeClr val="accent2">
                    <a:lumMod val="75000"/>
                  </a:schemeClr>
                </a:solidFill>
                <a:sym typeface="Arial" charset="0"/>
              </a:rPr>
              <a:t>OCENA CHODU ZA POMOCĄ OBIEKTYWNYCH INSTRUMENTÓW</a:t>
            </a:r>
          </a:p>
        </p:txBody>
      </p:sp>
    </p:spTree>
    <p:extLst>
      <p:ext uri="{BB962C8B-B14F-4D97-AF65-F5344CB8AC3E}">
        <p14:creationId xmlns:p14="http://schemas.microsoft.com/office/powerpoint/2010/main" val="2837256443"/>
      </p:ext>
    </p:extLst>
  </p:cSld>
  <p:clrMapOvr>
    <a:masterClrMapping/>
  </p:clrMapOvr>
  <p:transition advClick="0" advTm="3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251520" y="1916832"/>
            <a:ext cx="86764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b="0" dirty="0">
                <a:solidFill>
                  <a:schemeClr val="tx1"/>
                </a:solidFill>
              </a:rPr>
              <a:t>Chód w Międzynarodowej Klasyfikacji Funkcjonowania, Niepełnosprawności i Zdrowia (ICF)</a:t>
            </a:r>
          </a:p>
        </p:txBody>
      </p:sp>
      <p:pic>
        <p:nvPicPr>
          <p:cNvPr id="49158" name="Picture 6" descr="WHO | WHO Family of International Classifications (WHO-FIC)"/>
          <p:cNvPicPr>
            <a:picLocks noChangeAspect="1" noChangeArrowheads="1"/>
          </p:cNvPicPr>
          <p:nvPr/>
        </p:nvPicPr>
        <p:blipFill>
          <a:blip r:embed="rId3" cstate="print"/>
          <a:srcRect l="20712" r="28076"/>
          <a:stretch>
            <a:fillRect/>
          </a:stretch>
        </p:blipFill>
        <p:spPr bwMode="auto">
          <a:xfrm>
            <a:off x="395536" y="2852936"/>
            <a:ext cx="2172048" cy="2736304"/>
          </a:xfrm>
          <a:prstGeom prst="rect">
            <a:avLst/>
          </a:prstGeom>
          <a:noFill/>
        </p:spPr>
      </p:pic>
      <p:sp>
        <p:nvSpPr>
          <p:cNvPr id="20" name="Prostokąt 1">
            <a:extLst>
              <a:ext uri="{FF2B5EF4-FFF2-40B4-BE49-F238E27FC236}">
                <a16:creationId xmlns:a16="http://schemas.microsoft.com/office/drawing/2014/main" id="{17771DF7-CCF5-47D3-AB77-5EF860C791EC}"/>
              </a:ext>
            </a:extLst>
          </p:cNvPr>
          <p:cNvSpPr/>
          <p:nvPr/>
        </p:nvSpPr>
        <p:spPr>
          <a:xfrm>
            <a:off x="2843808" y="5250686"/>
            <a:ext cx="58326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600" b="0" dirty="0">
                <a:solidFill>
                  <a:schemeClr val="accent2">
                    <a:lumMod val="75000"/>
                  </a:schemeClr>
                </a:solidFill>
              </a:rPr>
              <a:t>Rys</a:t>
            </a:r>
            <a:r>
              <a:rPr lang="en-US" sz="1600" b="0" dirty="0">
                <a:solidFill>
                  <a:schemeClr val="accent2">
                    <a:lumMod val="75000"/>
                  </a:schemeClr>
                </a:solidFill>
              </a:rPr>
              <a:t> 1. Model ICF. </a:t>
            </a:r>
            <a:r>
              <a:rPr lang="en-US" sz="1600" b="0" dirty="0" err="1">
                <a:solidFill>
                  <a:schemeClr val="accent2">
                    <a:lumMod val="75000"/>
                  </a:schemeClr>
                </a:solidFill>
              </a:rPr>
              <a:t>Obraz</a:t>
            </a:r>
            <a:r>
              <a:rPr lang="en-US" sz="1600" b="0" dirty="0">
                <a:solidFill>
                  <a:schemeClr val="accent2">
                    <a:lumMod val="75000"/>
                  </a:schemeClr>
                </a:solidFill>
              </a:rPr>
              <a:t> z https://www.who.int </a:t>
            </a:r>
          </a:p>
        </p:txBody>
      </p:sp>
      <p:sp>
        <p:nvSpPr>
          <p:cNvPr id="21" name="Prostokąt 1">
            <a:extLst>
              <a:ext uri="{FF2B5EF4-FFF2-40B4-BE49-F238E27FC236}">
                <a16:creationId xmlns:a16="http://schemas.microsoft.com/office/drawing/2014/main" id="{80D10773-1977-4D3C-B5E2-2FFB609F79C6}"/>
              </a:ext>
            </a:extLst>
          </p:cNvPr>
          <p:cNvSpPr/>
          <p:nvPr/>
        </p:nvSpPr>
        <p:spPr>
          <a:xfrm>
            <a:off x="509464" y="1176182"/>
            <a:ext cx="8135938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2200" dirty="0">
                <a:solidFill>
                  <a:schemeClr val="accent2">
                    <a:lumMod val="75000"/>
                  </a:schemeClr>
                </a:solidFill>
              </a:rPr>
              <a:t>WPROWADZENIE DO OCENY CHODU</a:t>
            </a:r>
            <a:endParaRPr lang="en-US" sz="22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3C1861A4-8D1E-4C0D-89BB-1D5C5DA712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1840" y="2833336"/>
            <a:ext cx="6009508" cy="2485587"/>
          </a:xfrm>
          <a:prstGeom prst="rect">
            <a:avLst/>
          </a:prstGeom>
        </p:spPr>
      </p:pic>
    </p:spTree>
  </p:cSld>
  <p:clrMapOvr>
    <a:masterClrMapping/>
  </p:clrMapOvr>
  <p:transition advClick="0" advTm="3000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8" name="AutoShape 4" descr="z-pic-01-main-alt-summary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cxnSp>
        <p:nvCxnSpPr>
          <p:cNvPr id="12" name="11 Conector recto"/>
          <p:cNvCxnSpPr/>
          <p:nvPr/>
        </p:nvCxnSpPr>
        <p:spPr bwMode="auto">
          <a:xfrm>
            <a:off x="1043608" y="2924944"/>
            <a:ext cx="0" cy="2448272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pic>
        <p:nvPicPr>
          <p:cNvPr id="14" name="Picture 12" descr="C:\Users\Constanza\Documents\Constanza\8 - IO3 - WP3 - WP4\MODULE GAIT - UNIT C.1\Bibliography\pies.png"/>
          <p:cNvPicPr>
            <a:picLocks noChangeAspect="1" noChangeArrowheads="1"/>
          </p:cNvPicPr>
          <p:nvPr/>
        </p:nvPicPr>
        <p:blipFill>
          <a:blip r:embed="rId3" cstate="print"/>
          <a:srcRect r="49537" b="19460"/>
          <a:stretch>
            <a:fillRect/>
          </a:stretch>
        </p:blipFill>
        <p:spPr bwMode="auto">
          <a:xfrm rot="4163184" flipH="1">
            <a:off x="1326162" y="3781883"/>
            <a:ext cx="589074" cy="1007165"/>
          </a:xfrm>
          <a:prstGeom prst="rect">
            <a:avLst/>
          </a:prstGeom>
          <a:noFill/>
        </p:spPr>
      </p:pic>
      <p:pic>
        <p:nvPicPr>
          <p:cNvPr id="15" name="Picture 12" descr="C:\Users\Constanza\Documents\Constanza\8 - IO3 - WP3 - WP4\MODULE GAIT - UNIT C.1\Bibliography\pies.png"/>
          <p:cNvPicPr>
            <a:picLocks noChangeAspect="1" noChangeArrowheads="1"/>
          </p:cNvPicPr>
          <p:nvPr/>
        </p:nvPicPr>
        <p:blipFill>
          <a:blip r:embed="rId3" cstate="print"/>
          <a:srcRect r="49537" b="19460"/>
          <a:stretch>
            <a:fillRect/>
          </a:stretch>
        </p:blipFill>
        <p:spPr bwMode="auto">
          <a:xfrm rot="4163184" flipH="1">
            <a:off x="7629458" y="3759296"/>
            <a:ext cx="589074" cy="1007165"/>
          </a:xfrm>
          <a:prstGeom prst="rect">
            <a:avLst/>
          </a:prstGeom>
          <a:noFill/>
        </p:spPr>
      </p:pic>
      <p:pic>
        <p:nvPicPr>
          <p:cNvPr id="16" name="Picture 12" descr="C:\Users\Constanza\Documents\Constanza\8 - IO3 - WP3 - WP4\MODULE GAIT - UNIT C.1\Bibliography\pies.png"/>
          <p:cNvPicPr>
            <a:picLocks noChangeAspect="1" noChangeArrowheads="1"/>
          </p:cNvPicPr>
          <p:nvPr/>
        </p:nvPicPr>
        <p:blipFill>
          <a:blip r:embed="rId3" cstate="print"/>
          <a:srcRect r="49537" b="19460"/>
          <a:stretch>
            <a:fillRect/>
          </a:stretch>
        </p:blipFill>
        <p:spPr bwMode="auto">
          <a:xfrm rot="6710050">
            <a:off x="5089372" y="3732113"/>
            <a:ext cx="558810" cy="1007165"/>
          </a:xfrm>
          <a:prstGeom prst="rect">
            <a:avLst/>
          </a:prstGeom>
          <a:noFill/>
        </p:spPr>
      </p:pic>
      <p:cxnSp>
        <p:nvCxnSpPr>
          <p:cNvPr id="17" name="16 Conector recto"/>
          <p:cNvCxnSpPr/>
          <p:nvPr/>
        </p:nvCxnSpPr>
        <p:spPr bwMode="auto">
          <a:xfrm>
            <a:off x="1115616" y="4725144"/>
            <a:ext cx="3600400" cy="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dash"/>
            <a:round/>
            <a:headEnd type="triangle" w="med" len="med"/>
            <a:tailEnd type="triangle" w="med" len="med"/>
          </a:ln>
          <a:effectLst/>
        </p:spPr>
      </p:cxnSp>
      <p:sp>
        <p:nvSpPr>
          <p:cNvPr id="18" name="17 CuadroTexto"/>
          <p:cNvSpPr txBox="1"/>
          <p:nvPr/>
        </p:nvSpPr>
        <p:spPr>
          <a:xfrm>
            <a:off x="1876350" y="4797152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err="1">
                <a:solidFill>
                  <a:schemeClr val="tx1"/>
                </a:solidFill>
              </a:rPr>
              <a:t>Długość</a:t>
            </a:r>
            <a:r>
              <a:rPr lang="en-US" sz="1800" b="0" dirty="0">
                <a:solidFill>
                  <a:schemeClr val="tx1"/>
                </a:solidFill>
              </a:rPr>
              <a:t> </a:t>
            </a:r>
            <a:r>
              <a:rPr lang="en-US" sz="1800" b="0" dirty="0" err="1">
                <a:solidFill>
                  <a:schemeClr val="tx1"/>
                </a:solidFill>
              </a:rPr>
              <a:t>lewego</a:t>
            </a:r>
            <a:r>
              <a:rPr lang="en-US" sz="1800" b="0" dirty="0">
                <a:solidFill>
                  <a:schemeClr val="tx1"/>
                </a:solidFill>
              </a:rPr>
              <a:t> </a:t>
            </a:r>
            <a:r>
              <a:rPr lang="en-US" sz="1800" b="0" dirty="0" err="1">
                <a:solidFill>
                  <a:schemeClr val="tx1"/>
                </a:solidFill>
              </a:rPr>
              <a:t>kroku</a:t>
            </a:r>
            <a:endParaRPr lang="en-US" sz="1800" b="0" dirty="0">
              <a:solidFill>
                <a:schemeClr val="tx1"/>
              </a:solidFill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5004048" y="4797152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err="1">
                <a:solidFill>
                  <a:schemeClr val="tx1"/>
                </a:solidFill>
              </a:rPr>
              <a:t>Długość</a:t>
            </a:r>
            <a:r>
              <a:rPr lang="en-US" sz="1800" b="0" dirty="0">
                <a:solidFill>
                  <a:schemeClr val="tx1"/>
                </a:solidFill>
              </a:rPr>
              <a:t> </a:t>
            </a:r>
            <a:r>
              <a:rPr lang="pl-PL" sz="1800" b="0" dirty="0">
                <a:solidFill>
                  <a:schemeClr val="tx1"/>
                </a:solidFill>
              </a:rPr>
              <a:t>prawego </a:t>
            </a:r>
            <a:r>
              <a:rPr lang="en-US" sz="1800" b="0" dirty="0" err="1">
                <a:solidFill>
                  <a:schemeClr val="tx1"/>
                </a:solidFill>
              </a:rPr>
              <a:t>kroku</a:t>
            </a:r>
            <a:endParaRPr lang="en-US" sz="1800" b="0" dirty="0">
              <a:solidFill>
                <a:schemeClr val="tx1"/>
              </a:solidFill>
            </a:endParaRPr>
          </a:p>
        </p:txBody>
      </p:sp>
      <p:cxnSp>
        <p:nvCxnSpPr>
          <p:cNvPr id="20" name="19 Conector recto"/>
          <p:cNvCxnSpPr/>
          <p:nvPr/>
        </p:nvCxnSpPr>
        <p:spPr bwMode="auto">
          <a:xfrm>
            <a:off x="4788024" y="2924944"/>
            <a:ext cx="0" cy="2448272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20 Conector recto"/>
          <p:cNvCxnSpPr/>
          <p:nvPr/>
        </p:nvCxnSpPr>
        <p:spPr bwMode="auto">
          <a:xfrm>
            <a:off x="7380312" y="2924944"/>
            <a:ext cx="0" cy="2448272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21 Conector recto"/>
          <p:cNvCxnSpPr/>
          <p:nvPr/>
        </p:nvCxnSpPr>
        <p:spPr bwMode="auto">
          <a:xfrm>
            <a:off x="1043608" y="5445224"/>
            <a:ext cx="6336704" cy="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dash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23" name="22 Conector recto"/>
          <p:cNvCxnSpPr/>
          <p:nvPr/>
        </p:nvCxnSpPr>
        <p:spPr bwMode="auto">
          <a:xfrm>
            <a:off x="4860032" y="4725144"/>
            <a:ext cx="2520280" cy="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dash"/>
            <a:round/>
            <a:headEnd type="triangle" w="med" len="med"/>
            <a:tailEnd type="triangle" w="med" len="med"/>
          </a:ln>
          <a:effectLst/>
        </p:spPr>
      </p:cxnSp>
      <p:sp>
        <p:nvSpPr>
          <p:cNvPr id="24" name="23 CuadroTexto"/>
          <p:cNvSpPr txBox="1"/>
          <p:nvPr/>
        </p:nvSpPr>
        <p:spPr>
          <a:xfrm>
            <a:off x="2172766" y="5589240"/>
            <a:ext cx="4240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 err="1">
                <a:solidFill>
                  <a:schemeClr val="tx1"/>
                </a:solidFill>
              </a:rPr>
              <a:t>Długość</a:t>
            </a:r>
            <a:r>
              <a:rPr lang="en-US" sz="1800" b="0" dirty="0">
                <a:solidFill>
                  <a:schemeClr val="tx1"/>
                </a:solidFill>
              </a:rPr>
              <a:t> </a:t>
            </a:r>
            <a:r>
              <a:rPr lang="en-US" sz="1800" b="0" dirty="0" err="1">
                <a:solidFill>
                  <a:schemeClr val="tx1"/>
                </a:solidFill>
              </a:rPr>
              <a:t>kroku</a:t>
            </a:r>
            <a:r>
              <a:rPr lang="en-US" sz="1800" b="0" dirty="0">
                <a:solidFill>
                  <a:schemeClr val="tx1"/>
                </a:solidFill>
              </a:rPr>
              <a:t> = </a:t>
            </a:r>
            <a:r>
              <a:rPr lang="en-US" sz="1800" b="0" dirty="0" err="1">
                <a:solidFill>
                  <a:schemeClr val="tx1"/>
                </a:solidFill>
              </a:rPr>
              <a:t>cykl</a:t>
            </a:r>
            <a:r>
              <a:rPr lang="en-US" sz="1800" b="0" dirty="0">
                <a:solidFill>
                  <a:schemeClr val="tx1"/>
                </a:solidFill>
              </a:rPr>
              <a:t> </a:t>
            </a:r>
            <a:r>
              <a:rPr lang="en-US" sz="1800" b="0" dirty="0" err="1">
                <a:solidFill>
                  <a:schemeClr val="tx1"/>
                </a:solidFill>
              </a:rPr>
              <a:t>chodu</a:t>
            </a:r>
            <a:endParaRPr lang="en-US" sz="1800" b="0" dirty="0">
              <a:solidFill>
                <a:schemeClr val="tx1"/>
              </a:solidFill>
            </a:endParaRPr>
          </a:p>
        </p:txBody>
      </p:sp>
      <p:sp>
        <p:nvSpPr>
          <p:cNvPr id="25" name="24 Elipse"/>
          <p:cNvSpPr/>
          <p:nvPr/>
        </p:nvSpPr>
        <p:spPr bwMode="auto">
          <a:xfrm>
            <a:off x="971600" y="3789040"/>
            <a:ext cx="1368152" cy="864096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6" name="25 Elipse"/>
          <p:cNvSpPr/>
          <p:nvPr/>
        </p:nvSpPr>
        <p:spPr bwMode="auto">
          <a:xfrm>
            <a:off x="7236296" y="3789040"/>
            <a:ext cx="1368152" cy="864096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pic>
        <p:nvPicPr>
          <p:cNvPr id="31745" name="Picture 1" descr="C:\Users\Constanza\Documents\Constanza\8 - IO3 - WP3 - WP4\MODULE GAIT - UNIT C.1\Bibliography\Imágenes\ciclo solo person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1915294"/>
            <a:ext cx="7802563" cy="1009650"/>
          </a:xfrm>
          <a:prstGeom prst="rect">
            <a:avLst/>
          </a:prstGeom>
          <a:noFill/>
        </p:spPr>
      </p:pic>
      <p:sp>
        <p:nvSpPr>
          <p:cNvPr id="27" name="Prostokąt 1">
            <a:extLst>
              <a:ext uri="{FF2B5EF4-FFF2-40B4-BE49-F238E27FC236}">
                <a16:creationId xmlns:a16="http://schemas.microsoft.com/office/drawing/2014/main" id="{BE74B67E-C2C6-405D-B0E1-ADC2FB74B241}"/>
              </a:ext>
            </a:extLst>
          </p:cNvPr>
          <p:cNvSpPr/>
          <p:nvPr/>
        </p:nvSpPr>
        <p:spPr>
          <a:xfrm>
            <a:off x="-108520" y="908720"/>
            <a:ext cx="943304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200" dirty="0">
                <a:solidFill>
                  <a:schemeClr val="accent2">
                    <a:lumMod val="75000"/>
                  </a:schemeClr>
                </a:solidFill>
                <a:sym typeface="Arial" charset="0"/>
              </a:rPr>
              <a:t>OCENA CHODU ZA POMOCĄ OBIEKTYWNYCH INSTRUMENTÓW</a:t>
            </a:r>
          </a:p>
        </p:txBody>
      </p:sp>
      <p:sp>
        <p:nvSpPr>
          <p:cNvPr id="28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-252536" y="1361847"/>
            <a:ext cx="48965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000" dirty="0" err="1">
                <a:solidFill>
                  <a:schemeClr val="accent2"/>
                </a:solidFill>
              </a:rPr>
              <a:t>Wyniki</a:t>
            </a:r>
            <a:r>
              <a:rPr lang="es-ES" sz="2000" dirty="0">
                <a:solidFill>
                  <a:schemeClr val="accent2"/>
                </a:solidFill>
              </a:rPr>
              <a:t> </a:t>
            </a:r>
            <a:r>
              <a:rPr lang="es-ES" sz="2000" dirty="0" err="1">
                <a:solidFill>
                  <a:schemeClr val="accent2"/>
                </a:solidFill>
              </a:rPr>
              <a:t>przestrzenno-czasowe</a:t>
            </a:r>
            <a:endParaRPr lang="en-US" sz="2000" b="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935810"/>
      </p:ext>
    </p:extLst>
  </p:cSld>
  <p:clrMapOvr>
    <a:masterClrMapping/>
  </p:clrMapOvr>
  <p:transition advClick="0" advTm="3000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8" name="AutoShape 4" descr="z-pic-01-main-alt-summary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graphicFrame>
        <p:nvGraphicFramePr>
          <p:cNvPr id="14" name="13 Diagrama"/>
          <p:cNvGraphicFramePr/>
          <p:nvPr>
            <p:extLst>
              <p:ext uri="{D42A27DB-BD31-4B8C-83A1-F6EECF244321}">
                <p14:modId xmlns:p14="http://schemas.microsoft.com/office/powerpoint/2010/main" val="1501324107"/>
              </p:ext>
            </p:extLst>
          </p:nvPr>
        </p:nvGraphicFramePr>
        <p:xfrm>
          <a:off x="611560" y="2348880"/>
          <a:ext cx="7992888" cy="2088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5" name="14 Diagrama"/>
          <p:cNvGraphicFramePr/>
          <p:nvPr>
            <p:extLst>
              <p:ext uri="{D42A27DB-BD31-4B8C-83A1-F6EECF244321}">
                <p14:modId xmlns:p14="http://schemas.microsoft.com/office/powerpoint/2010/main" val="2063843057"/>
              </p:ext>
            </p:extLst>
          </p:nvPr>
        </p:nvGraphicFramePr>
        <p:xfrm>
          <a:off x="611560" y="4565352"/>
          <a:ext cx="7992888" cy="13839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3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683766" y="1700808"/>
            <a:ext cx="79926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i="1" dirty="0" err="1">
                <a:solidFill>
                  <a:schemeClr val="accent2"/>
                </a:solidFill>
              </a:rPr>
              <a:t>Wyniki</a:t>
            </a:r>
            <a:r>
              <a:rPr lang="en-US" sz="2000" i="1" dirty="0">
                <a:solidFill>
                  <a:schemeClr val="accent2"/>
                </a:solidFill>
              </a:rPr>
              <a:t> </a:t>
            </a:r>
            <a:r>
              <a:rPr lang="en-US" sz="2000" i="1" dirty="0" err="1">
                <a:solidFill>
                  <a:schemeClr val="accent2"/>
                </a:solidFill>
              </a:rPr>
              <a:t>przestrzenno-czasowe</a:t>
            </a:r>
            <a:endParaRPr lang="en-US" sz="2000" i="1" dirty="0">
              <a:solidFill>
                <a:schemeClr val="accent2"/>
              </a:solidFill>
            </a:endParaRPr>
          </a:p>
        </p:txBody>
      </p:sp>
      <p:sp>
        <p:nvSpPr>
          <p:cNvPr id="16" name="Prostokąt 1">
            <a:extLst>
              <a:ext uri="{FF2B5EF4-FFF2-40B4-BE49-F238E27FC236}">
                <a16:creationId xmlns:a16="http://schemas.microsoft.com/office/drawing/2014/main" id="{2915AD8D-BA31-4E40-B679-0B62D70E9D6D}"/>
              </a:ext>
            </a:extLst>
          </p:cNvPr>
          <p:cNvSpPr/>
          <p:nvPr/>
        </p:nvSpPr>
        <p:spPr>
          <a:xfrm>
            <a:off x="-108520" y="908720"/>
            <a:ext cx="943304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200" dirty="0">
                <a:solidFill>
                  <a:schemeClr val="accent2">
                    <a:lumMod val="75000"/>
                  </a:schemeClr>
                </a:solidFill>
                <a:sym typeface="Arial" charset="0"/>
              </a:rPr>
              <a:t>OCENA CHODU ZA POMOCĄ OBIEKTYWNYCH INSTRUMENTÓW</a:t>
            </a:r>
          </a:p>
        </p:txBody>
      </p:sp>
    </p:spTree>
    <p:extLst>
      <p:ext uri="{BB962C8B-B14F-4D97-AF65-F5344CB8AC3E}">
        <p14:creationId xmlns:p14="http://schemas.microsoft.com/office/powerpoint/2010/main" val="3480190905"/>
      </p:ext>
    </p:extLst>
  </p:cSld>
  <p:clrMapOvr>
    <a:masterClrMapping/>
  </p:clrMapOvr>
  <p:transition advClick="0" advTm="3000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8" name="AutoShape 4" descr="z-pic-01-main-alt-summary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29698" name="Picture 2" descr="Assessment of Gait | Musculoskeletal Key"/>
          <p:cNvPicPr>
            <a:picLocks noChangeAspect="1" noChangeArrowheads="1"/>
          </p:cNvPicPr>
          <p:nvPr/>
        </p:nvPicPr>
        <p:blipFill>
          <a:blip r:embed="rId3" cstate="print"/>
          <a:srcRect t="11752" b="5633"/>
          <a:stretch>
            <a:fillRect/>
          </a:stretch>
        </p:blipFill>
        <p:spPr bwMode="auto">
          <a:xfrm>
            <a:off x="1115616" y="2276872"/>
            <a:ext cx="6912768" cy="3168352"/>
          </a:xfrm>
          <a:prstGeom prst="rect">
            <a:avLst/>
          </a:prstGeom>
          <a:noFill/>
        </p:spPr>
      </p:pic>
      <p:sp>
        <p:nvSpPr>
          <p:cNvPr id="12" name="11 Rectángulo redondeado"/>
          <p:cNvSpPr/>
          <p:nvPr/>
        </p:nvSpPr>
        <p:spPr bwMode="auto">
          <a:xfrm>
            <a:off x="1331640" y="4130431"/>
            <a:ext cx="3600400" cy="648072"/>
          </a:xfrm>
          <a:prstGeom prst="round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9" name="Prostokąt 1">
            <a:extLst>
              <a:ext uri="{FF2B5EF4-FFF2-40B4-BE49-F238E27FC236}">
                <a16:creationId xmlns:a16="http://schemas.microsoft.com/office/drawing/2014/main" id="{17771DF7-CCF5-47D3-AB77-5EF860C791EC}"/>
              </a:ext>
            </a:extLst>
          </p:cNvPr>
          <p:cNvSpPr/>
          <p:nvPr/>
        </p:nvSpPr>
        <p:spPr>
          <a:xfrm>
            <a:off x="971600" y="5580529"/>
            <a:ext cx="74168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600" b="0" dirty="0">
                <a:solidFill>
                  <a:schemeClr val="tx1"/>
                </a:solidFill>
              </a:rPr>
              <a:t>Ryc. 5. Cykl chodu i segmentacja czasowa (%). Obraz z www.musculoskeletalkey.com</a:t>
            </a:r>
          </a:p>
        </p:txBody>
      </p:sp>
      <p:sp>
        <p:nvSpPr>
          <p:cNvPr id="20" name="19 Rectángulo redondeado"/>
          <p:cNvSpPr/>
          <p:nvPr/>
        </p:nvSpPr>
        <p:spPr bwMode="auto">
          <a:xfrm>
            <a:off x="4932040" y="4130431"/>
            <a:ext cx="2160240" cy="648072"/>
          </a:xfrm>
          <a:prstGeom prst="round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6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683766" y="1700808"/>
            <a:ext cx="79926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i="1" dirty="0" err="1">
                <a:solidFill>
                  <a:schemeClr val="accent2"/>
                </a:solidFill>
              </a:rPr>
              <a:t>Wyniki</a:t>
            </a:r>
            <a:r>
              <a:rPr lang="en-US" sz="2000" i="1" dirty="0">
                <a:solidFill>
                  <a:schemeClr val="accent2"/>
                </a:solidFill>
              </a:rPr>
              <a:t> </a:t>
            </a:r>
            <a:r>
              <a:rPr lang="en-US" sz="2000" i="1" dirty="0" err="1">
                <a:solidFill>
                  <a:schemeClr val="accent2"/>
                </a:solidFill>
              </a:rPr>
              <a:t>przestrzenno-czasowe</a:t>
            </a:r>
            <a:endParaRPr lang="en-US" sz="2000" i="1" dirty="0">
              <a:solidFill>
                <a:schemeClr val="accent2"/>
              </a:solidFill>
            </a:endParaRPr>
          </a:p>
        </p:txBody>
      </p:sp>
      <p:sp>
        <p:nvSpPr>
          <p:cNvPr id="15" name="Prostokąt 1">
            <a:extLst>
              <a:ext uri="{FF2B5EF4-FFF2-40B4-BE49-F238E27FC236}">
                <a16:creationId xmlns:a16="http://schemas.microsoft.com/office/drawing/2014/main" id="{71EE7193-DB30-45B4-8B59-F587D23F1381}"/>
              </a:ext>
            </a:extLst>
          </p:cNvPr>
          <p:cNvSpPr/>
          <p:nvPr/>
        </p:nvSpPr>
        <p:spPr>
          <a:xfrm>
            <a:off x="-108520" y="908720"/>
            <a:ext cx="943304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200" dirty="0">
                <a:solidFill>
                  <a:schemeClr val="accent2">
                    <a:lumMod val="75000"/>
                  </a:schemeClr>
                </a:solidFill>
                <a:sym typeface="Arial" charset="0"/>
              </a:rPr>
              <a:t>OCENA CHODU ZA POMOCĄ OBIEKTYWNYCH INSTRUMENTÓW</a:t>
            </a:r>
          </a:p>
        </p:txBody>
      </p:sp>
    </p:spTree>
    <p:extLst>
      <p:ext uri="{BB962C8B-B14F-4D97-AF65-F5344CB8AC3E}">
        <p14:creationId xmlns:p14="http://schemas.microsoft.com/office/powerpoint/2010/main" val="1527119785"/>
      </p:ext>
    </p:extLst>
  </p:cSld>
  <p:clrMapOvr>
    <a:masterClrMapping/>
  </p:clrMapOvr>
  <p:transition advClick="0" advTm="3000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Assessment of Gait | Musculoskeletal Key"/>
          <p:cNvPicPr>
            <a:picLocks noChangeAspect="1" noChangeArrowheads="1"/>
          </p:cNvPicPr>
          <p:nvPr/>
        </p:nvPicPr>
        <p:blipFill>
          <a:blip r:embed="rId3" cstate="print"/>
          <a:srcRect t="11752" b="5633"/>
          <a:stretch>
            <a:fillRect/>
          </a:stretch>
        </p:blipFill>
        <p:spPr bwMode="auto">
          <a:xfrm>
            <a:off x="1115616" y="2276872"/>
            <a:ext cx="6912768" cy="3168352"/>
          </a:xfrm>
          <a:prstGeom prst="rect">
            <a:avLst/>
          </a:prstGeom>
          <a:noFill/>
        </p:spPr>
      </p:pic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8" name="AutoShape 4" descr="z-pic-01-main-alt-summary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8" name="17 Elipse"/>
          <p:cNvSpPr/>
          <p:nvPr/>
        </p:nvSpPr>
        <p:spPr bwMode="auto">
          <a:xfrm>
            <a:off x="1187624" y="3986415"/>
            <a:ext cx="1152128" cy="86409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9" name="Prostokąt 1">
            <a:extLst>
              <a:ext uri="{FF2B5EF4-FFF2-40B4-BE49-F238E27FC236}">
                <a16:creationId xmlns:a16="http://schemas.microsoft.com/office/drawing/2014/main" id="{17771DF7-CCF5-47D3-AB77-5EF860C791EC}"/>
              </a:ext>
            </a:extLst>
          </p:cNvPr>
          <p:cNvSpPr/>
          <p:nvPr/>
        </p:nvSpPr>
        <p:spPr>
          <a:xfrm>
            <a:off x="971600" y="5580529"/>
            <a:ext cx="74168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600" b="0" dirty="0">
                <a:solidFill>
                  <a:schemeClr val="tx1"/>
                </a:solidFill>
              </a:rPr>
              <a:t>Ryc. 5. Cykl chodu i segmentacja czasowa (%). Obraz z www.musculoskeletalkey.com</a:t>
            </a:r>
            <a:endParaRPr lang="en-US" sz="1600" b="0" dirty="0">
              <a:solidFill>
                <a:schemeClr val="tx1"/>
              </a:solidFill>
            </a:endParaRPr>
          </a:p>
        </p:txBody>
      </p:sp>
      <p:sp>
        <p:nvSpPr>
          <p:cNvPr id="21" name="20 Elipse"/>
          <p:cNvSpPr/>
          <p:nvPr/>
        </p:nvSpPr>
        <p:spPr bwMode="auto">
          <a:xfrm>
            <a:off x="4067944" y="3986415"/>
            <a:ext cx="1152128" cy="86409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6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683766" y="1700808"/>
            <a:ext cx="79926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i="1" dirty="0" err="1">
                <a:solidFill>
                  <a:schemeClr val="accent2"/>
                </a:solidFill>
              </a:rPr>
              <a:t>Wyniki</a:t>
            </a:r>
            <a:r>
              <a:rPr lang="en-US" sz="2000" i="1" dirty="0">
                <a:solidFill>
                  <a:schemeClr val="accent2"/>
                </a:solidFill>
              </a:rPr>
              <a:t> </a:t>
            </a:r>
            <a:r>
              <a:rPr lang="en-US" sz="2000" i="1" dirty="0" err="1">
                <a:solidFill>
                  <a:schemeClr val="accent2"/>
                </a:solidFill>
              </a:rPr>
              <a:t>przestrzenno-czasowe</a:t>
            </a:r>
            <a:endParaRPr lang="en-US" sz="2000" i="1" dirty="0">
              <a:solidFill>
                <a:schemeClr val="accent2"/>
              </a:solidFill>
            </a:endParaRPr>
          </a:p>
        </p:txBody>
      </p:sp>
      <p:sp>
        <p:nvSpPr>
          <p:cNvPr id="15" name="Prostokąt 1">
            <a:extLst>
              <a:ext uri="{FF2B5EF4-FFF2-40B4-BE49-F238E27FC236}">
                <a16:creationId xmlns:a16="http://schemas.microsoft.com/office/drawing/2014/main" id="{6D80A536-711F-4237-9C56-64AE1D1DF3D7}"/>
              </a:ext>
            </a:extLst>
          </p:cNvPr>
          <p:cNvSpPr/>
          <p:nvPr/>
        </p:nvSpPr>
        <p:spPr>
          <a:xfrm>
            <a:off x="-108520" y="908720"/>
            <a:ext cx="943304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200" dirty="0">
                <a:solidFill>
                  <a:schemeClr val="accent2">
                    <a:lumMod val="75000"/>
                  </a:schemeClr>
                </a:solidFill>
                <a:sym typeface="Arial" charset="0"/>
              </a:rPr>
              <a:t>OCENA CHODU ZA POMOCĄ OBIEKTYWNYCH INSTRUMENTÓW</a:t>
            </a:r>
          </a:p>
        </p:txBody>
      </p:sp>
    </p:spTree>
    <p:extLst>
      <p:ext uri="{BB962C8B-B14F-4D97-AF65-F5344CB8AC3E}">
        <p14:creationId xmlns:p14="http://schemas.microsoft.com/office/powerpoint/2010/main" val="3325963247"/>
      </p:ext>
    </p:extLst>
  </p:cSld>
  <p:clrMapOvr>
    <a:masterClrMapping/>
  </p:clrMapOvr>
  <p:transition advClick="0" advTm="3000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8" name="AutoShape 4" descr="z-pic-01-main-alt-summary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5" name="14 Rectángulo"/>
          <p:cNvSpPr/>
          <p:nvPr/>
        </p:nvSpPr>
        <p:spPr bwMode="auto">
          <a:xfrm>
            <a:off x="683568" y="2420888"/>
            <a:ext cx="3816424" cy="1728192"/>
          </a:xfrm>
          <a:prstGeom prst="rect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n-U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5" name="24 CuadroTexto"/>
          <p:cNvSpPr txBox="1"/>
          <p:nvPr/>
        </p:nvSpPr>
        <p:spPr>
          <a:xfrm rot="16200000">
            <a:off x="-4863" y="3028601"/>
            <a:ext cx="19442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0" i="0" dirty="0">
                <a:solidFill>
                  <a:srgbClr val="000000"/>
                </a:solidFill>
                <a:effectLst/>
                <a:latin typeface="+mn-lt"/>
              </a:rPr>
              <a:t>Chodnik z oprzyrządowaniem</a:t>
            </a:r>
            <a:endParaRPr lang="en-US" sz="1600" b="0" dirty="0">
              <a:solidFill>
                <a:schemeClr val="tx1"/>
              </a:solidFill>
            </a:endParaRPr>
          </a:p>
        </p:txBody>
      </p:sp>
      <p:sp>
        <p:nvSpPr>
          <p:cNvPr id="26" name="25 CuadroTexto"/>
          <p:cNvSpPr txBox="1"/>
          <p:nvPr/>
        </p:nvSpPr>
        <p:spPr>
          <a:xfrm rot="16200000">
            <a:off x="4144599" y="2956593"/>
            <a:ext cx="18002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dirty="0" err="1">
                <a:solidFill>
                  <a:schemeClr val="tx1"/>
                </a:solidFill>
              </a:rPr>
              <a:t>Kamery</a:t>
            </a:r>
            <a:r>
              <a:rPr lang="en-US" sz="1600" b="0" dirty="0">
                <a:solidFill>
                  <a:schemeClr val="tx1"/>
                </a:solidFill>
              </a:rPr>
              <a:t> </a:t>
            </a:r>
            <a:r>
              <a:rPr lang="en-US" sz="1600" b="0" dirty="0" err="1">
                <a:solidFill>
                  <a:schemeClr val="tx1"/>
                </a:solidFill>
              </a:rPr>
              <a:t>optoelektroniczne</a:t>
            </a:r>
            <a:endParaRPr lang="en-US" sz="1600" b="0" dirty="0">
              <a:solidFill>
                <a:schemeClr val="tx1"/>
              </a:solidFill>
            </a:endParaRPr>
          </a:p>
        </p:txBody>
      </p:sp>
      <p:sp>
        <p:nvSpPr>
          <p:cNvPr id="27" name="26 CuadroTexto"/>
          <p:cNvSpPr txBox="1"/>
          <p:nvPr/>
        </p:nvSpPr>
        <p:spPr>
          <a:xfrm rot="16200000">
            <a:off x="4144598" y="4921134"/>
            <a:ext cx="1656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 err="1">
                <a:solidFill>
                  <a:schemeClr val="tx1"/>
                </a:solidFill>
              </a:rPr>
              <a:t>Przełączniki</a:t>
            </a:r>
            <a:r>
              <a:rPr lang="en-US" b="0" dirty="0">
                <a:solidFill>
                  <a:schemeClr val="tx1"/>
                </a:solidFill>
              </a:rPr>
              <a:t> </a:t>
            </a:r>
            <a:r>
              <a:rPr lang="en-US" b="0" dirty="0" err="1">
                <a:solidFill>
                  <a:schemeClr val="tx1"/>
                </a:solidFill>
              </a:rPr>
              <a:t>nożne</a:t>
            </a:r>
            <a:r>
              <a:rPr lang="pl-PL" b="0" dirty="0">
                <a:solidFill>
                  <a:schemeClr val="tx1"/>
                </a:solidFill>
              </a:rPr>
              <a:t>(</a:t>
            </a:r>
            <a:r>
              <a:rPr lang="en-US" b="0" dirty="0">
                <a:solidFill>
                  <a:schemeClr val="tx1"/>
                </a:solidFill>
              </a:rPr>
              <a:t>Footswitches</a:t>
            </a:r>
            <a:r>
              <a:rPr lang="pl-PL" b="0" dirty="0">
                <a:solidFill>
                  <a:schemeClr val="tx1"/>
                </a:solidFill>
              </a:rPr>
              <a:t>)</a:t>
            </a:r>
            <a:endParaRPr lang="en-US" b="0" dirty="0">
              <a:solidFill>
                <a:schemeClr val="tx1"/>
              </a:solidFill>
            </a:endParaRPr>
          </a:p>
        </p:txBody>
      </p:sp>
      <p:sp>
        <p:nvSpPr>
          <p:cNvPr id="28" name="27 CuadroTexto"/>
          <p:cNvSpPr txBox="1"/>
          <p:nvPr/>
        </p:nvSpPr>
        <p:spPr>
          <a:xfrm rot="16200000">
            <a:off x="40142" y="4951911"/>
            <a:ext cx="18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0" i="0" dirty="0">
                <a:solidFill>
                  <a:srgbClr val="000000"/>
                </a:solidFill>
                <a:effectLst/>
                <a:latin typeface="-apple-system"/>
              </a:rPr>
              <a:t>Akcelerometry</a:t>
            </a:r>
            <a:endParaRPr lang="en-US" sz="1600" b="0" dirty="0">
              <a:solidFill>
                <a:schemeClr val="tx1"/>
              </a:solidFill>
            </a:endParaRPr>
          </a:p>
        </p:txBody>
      </p:sp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3" cstate="print"/>
          <a:srcRect l="24351" t="5906" r="13111" b="36017"/>
          <a:stretch>
            <a:fillRect/>
          </a:stretch>
        </p:blipFill>
        <p:spPr bwMode="auto">
          <a:xfrm>
            <a:off x="5436097" y="2492896"/>
            <a:ext cx="3034100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6" name="Picture 8" descr="C:\Users\Constanza\Documents\Constanza\8 - IO3 - WP3 - WP4\Material Ana Cian\Día 1 - Fotogrametría - Fuerzas\2.Cámara.jpg"/>
          <p:cNvPicPr>
            <a:picLocks noChangeAspect="1" noChangeArrowheads="1"/>
          </p:cNvPicPr>
          <p:nvPr/>
        </p:nvPicPr>
        <p:blipFill>
          <a:blip r:embed="rId4" cstate="print"/>
          <a:srcRect r="30131"/>
          <a:stretch>
            <a:fillRect/>
          </a:stretch>
        </p:blipFill>
        <p:spPr bwMode="auto">
          <a:xfrm>
            <a:off x="7556907" y="3349624"/>
            <a:ext cx="903525" cy="7274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29" name="28 Elipse"/>
          <p:cNvSpPr/>
          <p:nvPr/>
        </p:nvSpPr>
        <p:spPr bwMode="auto">
          <a:xfrm>
            <a:off x="7380312" y="2780928"/>
            <a:ext cx="216024" cy="216024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30" name="29 Elipse"/>
          <p:cNvSpPr/>
          <p:nvPr/>
        </p:nvSpPr>
        <p:spPr bwMode="auto">
          <a:xfrm>
            <a:off x="8172400" y="2708920"/>
            <a:ext cx="216024" cy="216024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31" name="30 Elipse"/>
          <p:cNvSpPr/>
          <p:nvPr/>
        </p:nvSpPr>
        <p:spPr bwMode="auto">
          <a:xfrm>
            <a:off x="6084168" y="2780928"/>
            <a:ext cx="216024" cy="216024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32" name="31 Elipse"/>
          <p:cNvSpPr/>
          <p:nvPr/>
        </p:nvSpPr>
        <p:spPr bwMode="auto">
          <a:xfrm>
            <a:off x="5508104" y="2564904"/>
            <a:ext cx="216024" cy="216024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pic>
        <p:nvPicPr>
          <p:cNvPr id="33" name="Picture 6"/>
          <p:cNvPicPr>
            <a:picLocks noChangeAspect="1" noChangeArrowheads="1"/>
          </p:cNvPicPr>
          <p:nvPr/>
        </p:nvPicPr>
        <p:blipFill>
          <a:blip r:embed="rId5" cstate="print"/>
          <a:srcRect l="14861" t="28513" r="64790" b="53666"/>
          <a:stretch>
            <a:fillRect/>
          </a:stretch>
        </p:blipFill>
        <p:spPr bwMode="auto">
          <a:xfrm>
            <a:off x="1210458" y="2492897"/>
            <a:ext cx="3217525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33 Imagen" descr="A SensorTile mounted on the right ankle of an athlete's foot. Positive directions of the accelerometer local axes are indicated.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553"/>
          <a:stretch>
            <a:fillRect/>
          </a:stretch>
        </p:blipFill>
        <p:spPr bwMode="auto">
          <a:xfrm>
            <a:off x="1259632" y="4365104"/>
            <a:ext cx="3168352" cy="1584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77" name="Picture 9"/>
          <p:cNvPicPr>
            <a:picLocks noChangeAspect="1" noChangeArrowheads="1"/>
          </p:cNvPicPr>
          <p:nvPr/>
        </p:nvPicPr>
        <p:blipFill>
          <a:blip r:embed="rId7" cstate="print"/>
          <a:srcRect l="16138" t="18989" r="16925" b="23015"/>
          <a:stretch>
            <a:fillRect/>
          </a:stretch>
        </p:blipFill>
        <p:spPr bwMode="auto">
          <a:xfrm>
            <a:off x="5220073" y="4365104"/>
            <a:ext cx="3240360" cy="1578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683766" y="1700808"/>
            <a:ext cx="79926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i="1" dirty="0" err="1">
                <a:solidFill>
                  <a:schemeClr val="accent2"/>
                </a:solidFill>
              </a:rPr>
              <a:t>Wyniki</a:t>
            </a:r>
            <a:r>
              <a:rPr lang="en-US" sz="2000" i="1" dirty="0">
                <a:solidFill>
                  <a:schemeClr val="accent2"/>
                </a:solidFill>
              </a:rPr>
              <a:t> </a:t>
            </a:r>
            <a:r>
              <a:rPr lang="en-US" sz="2000" i="1" dirty="0" err="1">
                <a:solidFill>
                  <a:schemeClr val="accent2"/>
                </a:solidFill>
              </a:rPr>
              <a:t>przestrzenno-czasowe</a:t>
            </a:r>
            <a:endParaRPr lang="en-US" sz="2000" i="1" dirty="0">
              <a:solidFill>
                <a:schemeClr val="accent2"/>
              </a:solidFill>
            </a:endParaRPr>
          </a:p>
        </p:txBody>
      </p:sp>
      <p:sp>
        <p:nvSpPr>
          <p:cNvPr id="39" name="38 Rectángulo"/>
          <p:cNvSpPr/>
          <p:nvPr/>
        </p:nvSpPr>
        <p:spPr bwMode="auto">
          <a:xfrm>
            <a:off x="683568" y="4293096"/>
            <a:ext cx="3816424" cy="1728192"/>
          </a:xfrm>
          <a:prstGeom prst="rect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n-U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40" name="39 Rectángulo"/>
          <p:cNvSpPr/>
          <p:nvPr/>
        </p:nvSpPr>
        <p:spPr bwMode="auto">
          <a:xfrm>
            <a:off x="4716016" y="4293096"/>
            <a:ext cx="3816424" cy="1728192"/>
          </a:xfrm>
          <a:prstGeom prst="rect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n-U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41" name="40 Rectángulo"/>
          <p:cNvSpPr/>
          <p:nvPr/>
        </p:nvSpPr>
        <p:spPr bwMode="auto">
          <a:xfrm>
            <a:off x="4716016" y="2420888"/>
            <a:ext cx="3816424" cy="1728192"/>
          </a:xfrm>
          <a:prstGeom prst="rect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n-U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35" name="Prostokąt 1">
            <a:extLst>
              <a:ext uri="{FF2B5EF4-FFF2-40B4-BE49-F238E27FC236}">
                <a16:creationId xmlns:a16="http://schemas.microsoft.com/office/drawing/2014/main" id="{462DD7B9-272F-4567-8ABB-290B4ABA0066}"/>
              </a:ext>
            </a:extLst>
          </p:cNvPr>
          <p:cNvSpPr/>
          <p:nvPr/>
        </p:nvSpPr>
        <p:spPr>
          <a:xfrm>
            <a:off x="-108520" y="908720"/>
            <a:ext cx="943304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200" dirty="0">
                <a:solidFill>
                  <a:schemeClr val="accent2">
                    <a:lumMod val="75000"/>
                  </a:schemeClr>
                </a:solidFill>
                <a:sym typeface="Arial" charset="0"/>
              </a:rPr>
              <a:t>OCENA CHODU ZA POMOCĄ OBIEKTYWNYCH INSTRUMENTÓW</a:t>
            </a:r>
          </a:p>
        </p:txBody>
      </p:sp>
    </p:spTree>
    <p:extLst>
      <p:ext uri="{BB962C8B-B14F-4D97-AF65-F5344CB8AC3E}">
        <p14:creationId xmlns:p14="http://schemas.microsoft.com/office/powerpoint/2010/main" val="4137897497"/>
      </p:ext>
    </p:extLst>
  </p:cSld>
  <p:clrMapOvr>
    <a:masterClrMapping/>
  </p:clrMapOvr>
  <p:transition advClick="0" advTm="3000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 cstate="print"/>
          <a:srcRect l="14861" t="26375" r="64389" b="52953"/>
          <a:stretch>
            <a:fillRect/>
          </a:stretch>
        </p:blipFill>
        <p:spPr bwMode="auto">
          <a:xfrm>
            <a:off x="843715" y="2636912"/>
            <a:ext cx="3728285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8" name="AutoShape 4" descr="z-pic-01-main-alt-summary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5" name="14 Rectángulo"/>
          <p:cNvSpPr/>
          <p:nvPr/>
        </p:nvSpPr>
        <p:spPr bwMode="auto">
          <a:xfrm>
            <a:off x="755576" y="2564904"/>
            <a:ext cx="7704856" cy="3168352"/>
          </a:xfrm>
          <a:prstGeom prst="rect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4355976" y="2132856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800" b="0" dirty="0">
                <a:solidFill>
                  <a:schemeClr val="tx1"/>
                </a:solidFill>
              </a:rPr>
              <a:t>Chodnik</a:t>
            </a:r>
            <a:r>
              <a:rPr lang="en-US" sz="1800" b="0" dirty="0">
                <a:solidFill>
                  <a:schemeClr val="tx1"/>
                </a:solidFill>
              </a:rPr>
              <a:t> z </a:t>
            </a:r>
            <a:r>
              <a:rPr lang="en-US" sz="1800" b="0" dirty="0" err="1">
                <a:solidFill>
                  <a:schemeClr val="tx1"/>
                </a:solidFill>
              </a:rPr>
              <a:t>oprzyrządowaniem</a:t>
            </a:r>
            <a:endParaRPr lang="en-US" sz="1800" b="0" dirty="0">
              <a:solidFill>
                <a:schemeClr val="tx1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 t="71484" r="41617" b="16704"/>
          <a:stretch>
            <a:fillRect/>
          </a:stretch>
        </p:blipFill>
        <p:spPr bwMode="auto">
          <a:xfrm>
            <a:off x="792088" y="4797152"/>
            <a:ext cx="759633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5" cstate="print"/>
          <a:srcRect l="50553" t="29328" r="13474" b="39747"/>
          <a:stretch>
            <a:fillRect/>
          </a:stretch>
        </p:blipFill>
        <p:spPr bwMode="auto">
          <a:xfrm>
            <a:off x="3995936" y="2636912"/>
            <a:ext cx="4320480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Prostokąt 1">
            <a:extLst>
              <a:ext uri="{FF2B5EF4-FFF2-40B4-BE49-F238E27FC236}">
                <a16:creationId xmlns:a16="http://schemas.microsoft.com/office/drawing/2014/main" id="{17771DF7-CCF5-47D3-AB77-5EF860C791EC}"/>
              </a:ext>
            </a:extLst>
          </p:cNvPr>
          <p:cNvSpPr/>
          <p:nvPr/>
        </p:nvSpPr>
        <p:spPr>
          <a:xfrm>
            <a:off x="971600" y="5826750"/>
            <a:ext cx="74168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0" dirty="0" err="1">
                <a:solidFill>
                  <a:schemeClr val="tx1"/>
                </a:solidFill>
              </a:rPr>
              <a:t>Rysunek</a:t>
            </a:r>
            <a:r>
              <a:rPr lang="en-US" sz="1600" b="0" dirty="0">
                <a:solidFill>
                  <a:schemeClr val="tx1"/>
                </a:solidFill>
              </a:rPr>
              <a:t> 6. System </a:t>
            </a:r>
            <a:r>
              <a:rPr lang="en-US" sz="1600" b="0" dirty="0" err="1">
                <a:solidFill>
                  <a:schemeClr val="tx1"/>
                </a:solidFill>
              </a:rPr>
              <a:t>GAITRite</a:t>
            </a:r>
            <a:r>
              <a:rPr lang="en-US" sz="1600" b="0" dirty="0">
                <a:solidFill>
                  <a:schemeClr val="tx1"/>
                </a:solidFill>
              </a:rPr>
              <a:t> PLATINUM PLUS CLASSIC z www.gaitrite.com </a:t>
            </a:r>
          </a:p>
        </p:txBody>
      </p:sp>
      <p:pic>
        <p:nvPicPr>
          <p:cNvPr id="30722" name="Picture 2" descr="C:\Users\Constanza\Downloads\58f8bd5f0ed2bdaf7c12830a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38108" flipH="1">
            <a:off x="1876330" y="4371295"/>
            <a:ext cx="1365327" cy="825491"/>
          </a:xfrm>
          <a:prstGeom prst="rect">
            <a:avLst/>
          </a:prstGeom>
          <a:noFill/>
        </p:spPr>
      </p:pic>
      <p:pic>
        <p:nvPicPr>
          <p:cNvPr id="18" name="Picture 2" descr="C:\Users\Constanza\Downloads\58f8bd5f0ed2bdaf7c12830a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5850844" flipH="1">
            <a:off x="3121470" y="3953273"/>
            <a:ext cx="1365327" cy="825491"/>
          </a:xfrm>
          <a:prstGeom prst="rect">
            <a:avLst/>
          </a:prstGeom>
          <a:noFill/>
        </p:spPr>
      </p:pic>
      <p:sp>
        <p:nvSpPr>
          <p:cNvPr id="21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683766" y="1700808"/>
            <a:ext cx="79926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i="1" dirty="0" err="1">
                <a:solidFill>
                  <a:schemeClr val="accent2"/>
                </a:solidFill>
              </a:rPr>
              <a:t>Wyniki</a:t>
            </a:r>
            <a:r>
              <a:rPr lang="en-US" sz="2000" i="1" dirty="0">
                <a:solidFill>
                  <a:schemeClr val="accent2"/>
                </a:solidFill>
              </a:rPr>
              <a:t> </a:t>
            </a:r>
            <a:r>
              <a:rPr lang="en-US" sz="2000" i="1" dirty="0" err="1">
                <a:solidFill>
                  <a:schemeClr val="accent2"/>
                </a:solidFill>
              </a:rPr>
              <a:t>przestrzenno-czasowe</a:t>
            </a:r>
            <a:endParaRPr lang="en-US" sz="2000" i="1" dirty="0">
              <a:solidFill>
                <a:schemeClr val="accent2"/>
              </a:solidFill>
            </a:endParaRPr>
          </a:p>
        </p:txBody>
      </p:sp>
      <p:sp>
        <p:nvSpPr>
          <p:cNvPr id="20" name="Prostokąt 1">
            <a:extLst>
              <a:ext uri="{FF2B5EF4-FFF2-40B4-BE49-F238E27FC236}">
                <a16:creationId xmlns:a16="http://schemas.microsoft.com/office/drawing/2014/main" id="{013C1492-F7A4-4AEF-92A0-2B7DB221C4B3}"/>
              </a:ext>
            </a:extLst>
          </p:cNvPr>
          <p:cNvSpPr/>
          <p:nvPr/>
        </p:nvSpPr>
        <p:spPr>
          <a:xfrm>
            <a:off x="-108520" y="908720"/>
            <a:ext cx="943304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200" dirty="0">
                <a:solidFill>
                  <a:schemeClr val="accent2">
                    <a:lumMod val="75000"/>
                  </a:schemeClr>
                </a:solidFill>
                <a:sym typeface="Arial" charset="0"/>
              </a:rPr>
              <a:t>OCENA CHODU ZA POMOCĄ OBIEKTYWNYCH INSTRUMENTÓW</a:t>
            </a:r>
          </a:p>
        </p:txBody>
      </p:sp>
    </p:spTree>
    <p:extLst>
      <p:ext uri="{BB962C8B-B14F-4D97-AF65-F5344CB8AC3E}">
        <p14:creationId xmlns:p14="http://schemas.microsoft.com/office/powerpoint/2010/main" val="4107929168"/>
      </p:ext>
    </p:extLst>
  </p:cSld>
  <p:clrMapOvr>
    <a:masterClrMapping/>
  </p:clrMapOvr>
  <p:transition advClick="0" advTm="3000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1043608" y="2452826"/>
            <a:ext cx="25920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000" b="0" dirty="0" err="1">
                <a:solidFill>
                  <a:schemeClr val="accent2">
                    <a:lumMod val="75000"/>
                  </a:schemeClr>
                </a:solidFill>
              </a:rPr>
              <a:t>Kąty</a:t>
            </a:r>
            <a:r>
              <a:rPr lang="es-ES" sz="2000" b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2000" b="0" dirty="0" err="1">
                <a:solidFill>
                  <a:schemeClr val="accent2">
                    <a:lumMod val="75000"/>
                  </a:schemeClr>
                </a:solidFill>
              </a:rPr>
              <a:t>stawów</a:t>
            </a:r>
            <a:endParaRPr lang="pl-PL" sz="20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5" name="Picture 5"/>
          <p:cNvPicPr>
            <a:picLocks noChangeAspect="1" noChangeArrowheads="1"/>
          </p:cNvPicPr>
          <p:nvPr/>
        </p:nvPicPr>
        <p:blipFill>
          <a:blip r:embed="rId3" cstate="print"/>
          <a:srcRect l="70284" t="11074" r="14573" b="35770"/>
          <a:stretch>
            <a:fillRect/>
          </a:stretch>
        </p:blipFill>
        <p:spPr bwMode="auto">
          <a:xfrm>
            <a:off x="5364088" y="1840748"/>
            <a:ext cx="3024336" cy="4108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6"/>
          <p:cNvPicPr>
            <a:picLocks noChangeAspect="1" noChangeArrowheads="1"/>
          </p:cNvPicPr>
          <p:nvPr/>
        </p:nvPicPr>
        <p:blipFill>
          <a:blip r:embed="rId4" cstate="print"/>
          <a:srcRect l="61428" t="56645" r="34857" b="34496"/>
          <a:stretch>
            <a:fillRect/>
          </a:stretch>
        </p:blipFill>
        <p:spPr bwMode="auto">
          <a:xfrm>
            <a:off x="6357198" y="2060848"/>
            <a:ext cx="648072" cy="598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6"/>
          <p:cNvPicPr>
            <a:picLocks noChangeAspect="1" noChangeArrowheads="1"/>
          </p:cNvPicPr>
          <p:nvPr/>
        </p:nvPicPr>
        <p:blipFill>
          <a:blip r:embed="rId4" cstate="print"/>
          <a:srcRect l="61428" t="56645" r="34857" b="34496"/>
          <a:stretch>
            <a:fillRect/>
          </a:stretch>
        </p:blipFill>
        <p:spPr bwMode="auto">
          <a:xfrm>
            <a:off x="6357198" y="3622868"/>
            <a:ext cx="648072" cy="598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6"/>
          <p:cNvPicPr>
            <a:picLocks noChangeAspect="1" noChangeArrowheads="1"/>
          </p:cNvPicPr>
          <p:nvPr/>
        </p:nvPicPr>
        <p:blipFill>
          <a:blip r:embed="rId4" cstate="print"/>
          <a:srcRect l="61428" t="56645" r="34857" b="34496"/>
          <a:stretch>
            <a:fillRect/>
          </a:stretch>
        </p:blipFill>
        <p:spPr bwMode="auto">
          <a:xfrm>
            <a:off x="6372200" y="5085184"/>
            <a:ext cx="648072" cy="598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5" cstate="print"/>
          <a:srcRect l="49528" t="13407" r="29722" b="43281"/>
          <a:stretch>
            <a:fillRect/>
          </a:stretch>
        </p:blipFill>
        <p:spPr bwMode="auto">
          <a:xfrm>
            <a:off x="1122716" y="2852936"/>
            <a:ext cx="2515716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41 Rectángulo"/>
          <p:cNvSpPr/>
          <p:nvPr/>
        </p:nvSpPr>
        <p:spPr bwMode="auto">
          <a:xfrm>
            <a:off x="971600" y="2420888"/>
            <a:ext cx="2880320" cy="3528392"/>
          </a:xfrm>
          <a:prstGeom prst="rect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43" name="42 Flecha derecha"/>
          <p:cNvSpPr/>
          <p:nvPr/>
        </p:nvSpPr>
        <p:spPr bwMode="auto">
          <a:xfrm>
            <a:off x="4139952" y="3645024"/>
            <a:ext cx="1008112" cy="576064"/>
          </a:xfrm>
          <a:prstGeom prst="rightArrow">
            <a:avLst/>
          </a:prstGeom>
          <a:solidFill>
            <a:schemeClr val="accent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1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683766" y="1700808"/>
            <a:ext cx="79926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i="1" dirty="0" err="1">
                <a:solidFill>
                  <a:schemeClr val="accent2"/>
                </a:solidFill>
              </a:rPr>
              <a:t>Wyniki</a:t>
            </a:r>
            <a:r>
              <a:rPr lang="en-US" sz="2000" i="1" dirty="0">
                <a:solidFill>
                  <a:schemeClr val="accent2"/>
                </a:solidFill>
              </a:rPr>
              <a:t> </a:t>
            </a:r>
            <a:r>
              <a:rPr lang="en-US" sz="2000" i="1" dirty="0" err="1">
                <a:solidFill>
                  <a:schemeClr val="accent2"/>
                </a:solidFill>
              </a:rPr>
              <a:t>kinematyki</a:t>
            </a:r>
            <a:endParaRPr lang="en-US" sz="2000" i="1" dirty="0">
              <a:solidFill>
                <a:schemeClr val="accent2"/>
              </a:solidFill>
            </a:endParaRPr>
          </a:p>
        </p:txBody>
      </p:sp>
      <p:sp>
        <p:nvSpPr>
          <p:cNvPr id="17" name="Prostokąt 1">
            <a:extLst>
              <a:ext uri="{FF2B5EF4-FFF2-40B4-BE49-F238E27FC236}">
                <a16:creationId xmlns:a16="http://schemas.microsoft.com/office/drawing/2014/main" id="{DADBA69A-FFBB-4377-8085-A57D154649CD}"/>
              </a:ext>
            </a:extLst>
          </p:cNvPr>
          <p:cNvSpPr/>
          <p:nvPr/>
        </p:nvSpPr>
        <p:spPr>
          <a:xfrm>
            <a:off x="-108520" y="908720"/>
            <a:ext cx="943304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200" dirty="0">
                <a:solidFill>
                  <a:schemeClr val="accent2">
                    <a:lumMod val="75000"/>
                  </a:schemeClr>
                </a:solidFill>
                <a:sym typeface="Arial" charset="0"/>
              </a:rPr>
              <a:t>OCENA CHODU ZA POMOCĄ OBIEKTYWNYCH INSTRUMENTÓW</a:t>
            </a:r>
          </a:p>
        </p:txBody>
      </p:sp>
    </p:spTree>
    <p:extLst>
      <p:ext uri="{BB962C8B-B14F-4D97-AF65-F5344CB8AC3E}">
        <p14:creationId xmlns:p14="http://schemas.microsoft.com/office/powerpoint/2010/main" val="286220599"/>
      </p:ext>
    </p:extLst>
  </p:cSld>
  <p:clrMapOvr>
    <a:masterClrMapping/>
  </p:clrMapOvr>
  <p:transition advClick="0" advTm="3000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5 Imagen" descr="https://www.frontiersin.org/files/Articles/509599/fphys-11-00090-HTML/image_m/fphys-11-00090-g00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71" r="27331"/>
          <a:stretch>
            <a:fillRect/>
          </a:stretch>
        </p:blipFill>
        <p:spPr bwMode="auto">
          <a:xfrm>
            <a:off x="4355976" y="2780928"/>
            <a:ext cx="1512168" cy="2430558"/>
          </a:xfrm>
          <a:prstGeom prst="rect">
            <a:avLst/>
          </a:prstGeom>
          <a:noFill/>
          <a:ln>
            <a:noFill/>
          </a:ln>
        </p:spPr>
      </p:pic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pic>
        <p:nvPicPr>
          <p:cNvPr id="71682" name="Picture 2" descr="https://www.mie-uk.com/gait/Gait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5656" y="2420888"/>
            <a:ext cx="1041818" cy="2880320"/>
          </a:xfrm>
          <a:prstGeom prst="rect">
            <a:avLst/>
          </a:prstGeom>
          <a:noFill/>
        </p:spPr>
      </p:pic>
      <p:pic>
        <p:nvPicPr>
          <p:cNvPr id="25" name="24 Imagen" descr="https://www.frontiersin.org/files/Articles/509599/fphys-11-00090-HTML/image_m/fphys-11-00090-g00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" r="67997"/>
          <a:stretch>
            <a:fillRect/>
          </a:stretch>
        </p:blipFill>
        <p:spPr bwMode="auto">
          <a:xfrm>
            <a:off x="2843808" y="2420888"/>
            <a:ext cx="1512168" cy="2214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683" name="Picture 3" descr="C:\Users\Constanza\Documents\Constanza\8 - IO3 - WP3 - WP4\MODULE GAIT - UNIT C.1\Bibliography\Imágenes\Marcha.png"/>
          <p:cNvPicPr>
            <a:picLocks noChangeAspect="1" noChangeArrowheads="1"/>
          </p:cNvPicPr>
          <p:nvPr/>
        </p:nvPicPr>
        <p:blipFill>
          <a:blip r:embed="rId5" cstate="print"/>
          <a:srcRect l="20950" t="2318" r="21028" b="4946"/>
          <a:stretch>
            <a:fillRect/>
          </a:stretch>
        </p:blipFill>
        <p:spPr bwMode="auto">
          <a:xfrm>
            <a:off x="6156176" y="2420888"/>
            <a:ext cx="1584176" cy="2880320"/>
          </a:xfrm>
          <a:prstGeom prst="rect">
            <a:avLst/>
          </a:prstGeom>
          <a:noFill/>
        </p:spPr>
      </p:pic>
      <p:sp>
        <p:nvSpPr>
          <p:cNvPr id="27" name="26 Rectángulo"/>
          <p:cNvSpPr/>
          <p:nvPr/>
        </p:nvSpPr>
        <p:spPr bwMode="auto">
          <a:xfrm>
            <a:off x="1403648" y="2348880"/>
            <a:ext cx="1224136" cy="3024336"/>
          </a:xfrm>
          <a:prstGeom prst="rect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8" name="27 Rectángulo"/>
          <p:cNvSpPr/>
          <p:nvPr/>
        </p:nvSpPr>
        <p:spPr bwMode="auto">
          <a:xfrm>
            <a:off x="2771800" y="2348880"/>
            <a:ext cx="3168352" cy="3024336"/>
          </a:xfrm>
          <a:prstGeom prst="rect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9" name="28 Rectángulo"/>
          <p:cNvSpPr/>
          <p:nvPr/>
        </p:nvSpPr>
        <p:spPr bwMode="auto">
          <a:xfrm>
            <a:off x="6084168" y="2348880"/>
            <a:ext cx="1728192" cy="3024336"/>
          </a:xfrm>
          <a:prstGeom prst="rect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30" name="Prostokąt 1">
            <a:extLst>
              <a:ext uri="{FF2B5EF4-FFF2-40B4-BE49-F238E27FC236}">
                <a16:creationId xmlns:a16="http://schemas.microsoft.com/office/drawing/2014/main" id="{17771DF7-CCF5-47D3-AB77-5EF860C791EC}"/>
              </a:ext>
            </a:extLst>
          </p:cNvPr>
          <p:cNvSpPr/>
          <p:nvPr/>
        </p:nvSpPr>
        <p:spPr>
          <a:xfrm>
            <a:off x="539552" y="5508521"/>
            <a:ext cx="8172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600" b="0" dirty="0">
                <a:solidFill>
                  <a:schemeClr val="tx1"/>
                </a:solidFill>
              </a:rPr>
              <a:t>Rysunek 7. (Po lewej) </a:t>
            </a:r>
            <a:r>
              <a:rPr lang="pl-PL" sz="1600" b="0" dirty="0" err="1">
                <a:solidFill>
                  <a:schemeClr val="tx1"/>
                </a:solidFill>
              </a:rPr>
              <a:t>Elektrogoniometr</a:t>
            </a:r>
            <a:r>
              <a:rPr lang="pl-PL" sz="1600" b="0" dirty="0">
                <a:solidFill>
                  <a:schemeClr val="tx1"/>
                </a:solidFill>
              </a:rPr>
              <a:t> z www.mie-uk.com, (Po środku) Czujnik inercyjny z </a:t>
            </a:r>
            <a:r>
              <a:rPr lang="pl-PL" sz="1600" b="0" dirty="0" err="1">
                <a:solidFill>
                  <a:schemeClr val="tx1"/>
                </a:solidFill>
              </a:rPr>
              <a:t>Rengglie</a:t>
            </a:r>
            <a:r>
              <a:rPr lang="pl-PL" sz="1600" b="0" dirty="0">
                <a:solidFill>
                  <a:schemeClr val="tx1"/>
                </a:solidFill>
              </a:rPr>
              <a:t> et al. 2020 (Po prawej) Model biomechaniczny do pomiarów fotogrametrycznych. </a:t>
            </a:r>
          </a:p>
        </p:txBody>
      </p:sp>
      <p:sp>
        <p:nvSpPr>
          <p:cNvPr id="19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683766" y="1700808"/>
            <a:ext cx="79926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i="1" dirty="0" err="1">
                <a:solidFill>
                  <a:schemeClr val="accent2"/>
                </a:solidFill>
              </a:rPr>
              <a:t>Wyniki</a:t>
            </a:r>
            <a:r>
              <a:rPr lang="en-US" sz="2000" i="1" dirty="0">
                <a:solidFill>
                  <a:schemeClr val="accent2"/>
                </a:solidFill>
              </a:rPr>
              <a:t> </a:t>
            </a:r>
            <a:r>
              <a:rPr lang="en-US" sz="2000" i="1" dirty="0" err="1">
                <a:solidFill>
                  <a:schemeClr val="accent2"/>
                </a:solidFill>
              </a:rPr>
              <a:t>kinematyki</a:t>
            </a:r>
            <a:endParaRPr lang="en-US" sz="2000" i="1" dirty="0">
              <a:solidFill>
                <a:schemeClr val="accent2"/>
              </a:solidFill>
            </a:endParaRPr>
          </a:p>
        </p:txBody>
      </p:sp>
      <p:sp>
        <p:nvSpPr>
          <p:cNvPr id="18" name="Prostokąt 1">
            <a:extLst>
              <a:ext uri="{FF2B5EF4-FFF2-40B4-BE49-F238E27FC236}">
                <a16:creationId xmlns:a16="http://schemas.microsoft.com/office/drawing/2014/main" id="{214BC7BE-FBCC-4661-9622-FFC60B8FB73F}"/>
              </a:ext>
            </a:extLst>
          </p:cNvPr>
          <p:cNvSpPr/>
          <p:nvPr/>
        </p:nvSpPr>
        <p:spPr>
          <a:xfrm>
            <a:off x="-108520" y="908720"/>
            <a:ext cx="943304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200" dirty="0">
                <a:solidFill>
                  <a:schemeClr val="accent2">
                    <a:lumMod val="75000"/>
                  </a:schemeClr>
                </a:solidFill>
                <a:sym typeface="Arial" charset="0"/>
              </a:rPr>
              <a:t>OCENA CHODU ZA POMOCĄ OBIEKTYWNYCH INSTRUMENTÓW</a:t>
            </a:r>
          </a:p>
        </p:txBody>
      </p:sp>
    </p:spTree>
    <p:extLst>
      <p:ext uri="{BB962C8B-B14F-4D97-AF65-F5344CB8AC3E}">
        <p14:creationId xmlns:p14="http://schemas.microsoft.com/office/powerpoint/2010/main" val="1437416975"/>
      </p:ext>
    </p:extLst>
  </p:cSld>
  <p:clrMapOvr>
    <a:masterClrMapping/>
  </p:clrMapOvr>
  <p:transition advClick="0" advTm="3000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539750" y="2585591"/>
            <a:ext cx="79926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2000" b="0" dirty="0" err="1">
                <a:solidFill>
                  <a:schemeClr val="accent2">
                    <a:lumMod val="75000"/>
                  </a:schemeClr>
                </a:solidFill>
              </a:rPr>
              <a:t>Xxxxxx</a:t>
            </a:r>
            <a:endParaRPr lang="pl-PL" sz="20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348880"/>
            <a:ext cx="4224469" cy="3168352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11" name="Elipse 17"/>
          <p:cNvSpPr/>
          <p:nvPr/>
        </p:nvSpPr>
        <p:spPr bwMode="auto">
          <a:xfrm>
            <a:off x="2915816" y="2780928"/>
            <a:ext cx="432048" cy="432048"/>
          </a:xfrm>
          <a:prstGeom prst="ellipse">
            <a:avLst/>
          </a:prstGeom>
          <a:noFill/>
          <a:ln w="22225" cap="flat" cmpd="sng" algn="ctr">
            <a:solidFill>
              <a:srgbClr val="26267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2" name="Elipse 17"/>
          <p:cNvSpPr/>
          <p:nvPr/>
        </p:nvSpPr>
        <p:spPr bwMode="auto">
          <a:xfrm>
            <a:off x="1043608" y="2420888"/>
            <a:ext cx="432048" cy="432048"/>
          </a:xfrm>
          <a:prstGeom prst="ellipse">
            <a:avLst/>
          </a:prstGeom>
          <a:noFill/>
          <a:ln w="22225" cap="flat" cmpd="sng" algn="ctr">
            <a:solidFill>
              <a:srgbClr val="26267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3" name="Elipse 17"/>
          <p:cNvSpPr/>
          <p:nvPr/>
        </p:nvSpPr>
        <p:spPr bwMode="auto">
          <a:xfrm>
            <a:off x="467544" y="3501008"/>
            <a:ext cx="360040" cy="360040"/>
          </a:xfrm>
          <a:prstGeom prst="ellipse">
            <a:avLst/>
          </a:prstGeom>
          <a:noFill/>
          <a:ln w="22225" cap="flat" cmpd="sng" algn="ctr">
            <a:solidFill>
              <a:srgbClr val="26267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4" name="Elipse 17"/>
          <p:cNvSpPr/>
          <p:nvPr/>
        </p:nvSpPr>
        <p:spPr bwMode="auto">
          <a:xfrm>
            <a:off x="827584" y="3645024"/>
            <a:ext cx="360040" cy="360040"/>
          </a:xfrm>
          <a:prstGeom prst="ellipse">
            <a:avLst/>
          </a:prstGeom>
          <a:noFill/>
          <a:ln w="22225" cap="flat" cmpd="sng" algn="ctr">
            <a:solidFill>
              <a:srgbClr val="26267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5" name="Elipse 17"/>
          <p:cNvSpPr/>
          <p:nvPr/>
        </p:nvSpPr>
        <p:spPr bwMode="auto">
          <a:xfrm>
            <a:off x="1331640" y="3717032"/>
            <a:ext cx="360040" cy="360040"/>
          </a:xfrm>
          <a:prstGeom prst="ellipse">
            <a:avLst/>
          </a:prstGeom>
          <a:noFill/>
          <a:ln w="22225" cap="flat" cmpd="sng" algn="ctr">
            <a:solidFill>
              <a:srgbClr val="26267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6" name="Elipse 17"/>
          <p:cNvSpPr/>
          <p:nvPr/>
        </p:nvSpPr>
        <p:spPr bwMode="auto">
          <a:xfrm>
            <a:off x="2411760" y="3717032"/>
            <a:ext cx="360040" cy="360040"/>
          </a:xfrm>
          <a:prstGeom prst="ellipse">
            <a:avLst/>
          </a:prstGeom>
          <a:noFill/>
          <a:ln w="22225" cap="flat" cmpd="sng" algn="ctr">
            <a:solidFill>
              <a:srgbClr val="26267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7" name="Elipse 17"/>
          <p:cNvSpPr/>
          <p:nvPr/>
        </p:nvSpPr>
        <p:spPr bwMode="auto">
          <a:xfrm>
            <a:off x="3275856" y="3717032"/>
            <a:ext cx="360040" cy="360040"/>
          </a:xfrm>
          <a:prstGeom prst="ellipse">
            <a:avLst/>
          </a:prstGeom>
          <a:noFill/>
          <a:ln w="22225" cap="flat" cmpd="sng" algn="ctr">
            <a:solidFill>
              <a:srgbClr val="26267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8" name="Elipse 17"/>
          <p:cNvSpPr/>
          <p:nvPr/>
        </p:nvSpPr>
        <p:spPr bwMode="auto">
          <a:xfrm>
            <a:off x="3635896" y="3789040"/>
            <a:ext cx="360040" cy="360040"/>
          </a:xfrm>
          <a:prstGeom prst="ellipse">
            <a:avLst/>
          </a:prstGeom>
          <a:noFill/>
          <a:ln w="22225" cap="flat" cmpd="sng" algn="ctr">
            <a:solidFill>
              <a:srgbClr val="26267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9" name="Elipse 17"/>
          <p:cNvSpPr/>
          <p:nvPr/>
        </p:nvSpPr>
        <p:spPr bwMode="auto">
          <a:xfrm>
            <a:off x="3923928" y="3645024"/>
            <a:ext cx="360040" cy="360040"/>
          </a:xfrm>
          <a:prstGeom prst="ellipse">
            <a:avLst/>
          </a:prstGeom>
          <a:noFill/>
          <a:ln w="22225" cap="flat" cmpd="sng" algn="ctr">
            <a:solidFill>
              <a:srgbClr val="26267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0" name="Elipse 17"/>
          <p:cNvSpPr/>
          <p:nvPr/>
        </p:nvSpPr>
        <p:spPr bwMode="auto">
          <a:xfrm>
            <a:off x="4355976" y="3429000"/>
            <a:ext cx="360040" cy="360040"/>
          </a:xfrm>
          <a:prstGeom prst="ellipse">
            <a:avLst/>
          </a:prstGeom>
          <a:noFill/>
          <a:ln w="22225" cap="flat" cmpd="sng" algn="ctr">
            <a:solidFill>
              <a:srgbClr val="26267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sym typeface="Arial" charset="0"/>
            </a:endParaRPr>
          </a:p>
        </p:txBody>
      </p:sp>
      <p:pic>
        <p:nvPicPr>
          <p:cNvPr id="21" name="Imagen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t="10782" b="14983"/>
          <a:stretch/>
        </p:blipFill>
        <p:spPr>
          <a:xfrm>
            <a:off x="4764020" y="2348880"/>
            <a:ext cx="4005873" cy="2304256"/>
          </a:xfrm>
          <a:prstGeom prst="rect">
            <a:avLst/>
          </a:prstGeom>
        </p:spPr>
      </p:pic>
      <p:sp>
        <p:nvSpPr>
          <p:cNvPr id="23" name="22 CuadroTexto"/>
          <p:cNvSpPr txBox="1"/>
          <p:nvPr/>
        </p:nvSpPr>
        <p:spPr>
          <a:xfrm>
            <a:off x="4572000" y="1916832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0" dirty="0">
                <a:solidFill>
                  <a:schemeClr val="tx1"/>
                </a:solidFill>
              </a:rPr>
              <a:t>System </a:t>
            </a:r>
            <a:r>
              <a:rPr lang="en-US" sz="1800" b="0" dirty="0" err="1">
                <a:solidFill>
                  <a:schemeClr val="tx1"/>
                </a:solidFill>
              </a:rPr>
              <a:t>fotogrametrii</a:t>
            </a:r>
            <a:endParaRPr lang="en-US" sz="1800" b="0" dirty="0">
              <a:solidFill>
                <a:schemeClr val="tx1"/>
              </a:solidFill>
            </a:endParaRPr>
          </a:p>
        </p:txBody>
      </p:sp>
      <p:sp>
        <p:nvSpPr>
          <p:cNvPr id="24" name="Prostokąt 1">
            <a:extLst>
              <a:ext uri="{FF2B5EF4-FFF2-40B4-BE49-F238E27FC236}">
                <a16:creationId xmlns:a16="http://schemas.microsoft.com/office/drawing/2014/main" id="{17771DF7-CCF5-47D3-AB77-5EF860C791EC}"/>
              </a:ext>
            </a:extLst>
          </p:cNvPr>
          <p:cNvSpPr/>
          <p:nvPr/>
        </p:nvSpPr>
        <p:spPr>
          <a:xfrm>
            <a:off x="971600" y="5589240"/>
            <a:ext cx="74168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600" b="0" dirty="0">
                <a:solidFill>
                  <a:schemeClr val="tx1"/>
                </a:solidFill>
              </a:rPr>
              <a:t>Rysunek 8. System fotogrametryczny z Wydziału Medycyny Uniwersytetu w Walencji</a:t>
            </a:r>
          </a:p>
        </p:txBody>
      </p:sp>
      <p:sp>
        <p:nvSpPr>
          <p:cNvPr id="29" name="28 Rectángulo redondeado"/>
          <p:cNvSpPr/>
          <p:nvPr/>
        </p:nvSpPr>
        <p:spPr bwMode="auto">
          <a:xfrm>
            <a:off x="4788024" y="4725144"/>
            <a:ext cx="3888432" cy="792088"/>
          </a:xfrm>
          <a:prstGeom prst="round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R="0" algn="ct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sym typeface="Arial" charset="0"/>
              </a:rPr>
              <a:t>Active versus Passive landmarks</a:t>
            </a:r>
          </a:p>
        </p:txBody>
      </p:sp>
      <p:sp>
        <p:nvSpPr>
          <p:cNvPr id="28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683766" y="1700808"/>
            <a:ext cx="79926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i="1" dirty="0" err="1">
                <a:solidFill>
                  <a:schemeClr val="accent2"/>
                </a:solidFill>
              </a:rPr>
              <a:t>Wyniki</a:t>
            </a:r>
            <a:r>
              <a:rPr lang="en-US" sz="2000" i="1" dirty="0">
                <a:solidFill>
                  <a:schemeClr val="accent2"/>
                </a:solidFill>
              </a:rPr>
              <a:t> </a:t>
            </a:r>
            <a:r>
              <a:rPr lang="en-US" sz="2000" i="1" dirty="0" err="1">
                <a:solidFill>
                  <a:schemeClr val="accent2"/>
                </a:solidFill>
              </a:rPr>
              <a:t>kinematyki</a:t>
            </a:r>
            <a:endParaRPr lang="en-US" sz="2000" i="1" dirty="0">
              <a:solidFill>
                <a:schemeClr val="accent2"/>
              </a:solidFill>
            </a:endParaRPr>
          </a:p>
        </p:txBody>
      </p:sp>
      <p:sp>
        <p:nvSpPr>
          <p:cNvPr id="25" name="Prostokąt 1">
            <a:extLst>
              <a:ext uri="{FF2B5EF4-FFF2-40B4-BE49-F238E27FC236}">
                <a16:creationId xmlns:a16="http://schemas.microsoft.com/office/drawing/2014/main" id="{DDB07591-DB56-4B2B-9834-C9A42C7B845A}"/>
              </a:ext>
            </a:extLst>
          </p:cNvPr>
          <p:cNvSpPr/>
          <p:nvPr/>
        </p:nvSpPr>
        <p:spPr>
          <a:xfrm>
            <a:off x="-108520" y="908720"/>
            <a:ext cx="943304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200" dirty="0">
                <a:solidFill>
                  <a:schemeClr val="accent2">
                    <a:lumMod val="75000"/>
                  </a:schemeClr>
                </a:solidFill>
                <a:sym typeface="Arial" charset="0"/>
              </a:rPr>
              <a:t>OCENA CHODU ZA POMOCĄ OBIEKTYWNYCH INSTRUMENTÓW</a:t>
            </a:r>
          </a:p>
        </p:txBody>
      </p:sp>
    </p:spTree>
    <p:extLst>
      <p:ext uri="{BB962C8B-B14F-4D97-AF65-F5344CB8AC3E}">
        <p14:creationId xmlns:p14="http://schemas.microsoft.com/office/powerpoint/2010/main" val="3945613149"/>
      </p:ext>
    </p:extLst>
  </p:cSld>
  <p:clrMapOvr>
    <a:masterClrMapping/>
  </p:clrMapOvr>
  <p:transition advClick="0" advTm="3000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1979712" y="2092786"/>
            <a:ext cx="51123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000" b="0" dirty="0" err="1">
                <a:solidFill>
                  <a:schemeClr val="accent2">
                    <a:lumMod val="75000"/>
                  </a:schemeClr>
                </a:solidFill>
              </a:rPr>
              <a:t>Siły</a:t>
            </a:r>
            <a:r>
              <a:rPr lang="en-US" sz="2000" b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000" b="0" dirty="0" err="1">
                <a:solidFill>
                  <a:schemeClr val="accent2">
                    <a:lumMod val="75000"/>
                  </a:schemeClr>
                </a:solidFill>
              </a:rPr>
              <a:t>reakcji</a:t>
            </a:r>
            <a:r>
              <a:rPr lang="en-US" sz="2000" b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000" b="0" dirty="0" err="1">
                <a:solidFill>
                  <a:schemeClr val="accent2">
                    <a:lumMod val="75000"/>
                  </a:schemeClr>
                </a:solidFill>
              </a:rPr>
              <a:t>podłoża</a:t>
            </a:r>
            <a:endParaRPr lang="en-US" sz="20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/>
          <a:srcRect l="71428" t="12551" r="17715" b="47583"/>
          <a:stretch>
            <a:fillRect/>
          </a:stretch>
        </p:blipFill>
        <p:spPr bwMode="auto">
          <a:xfrm>
            <a:off x="539552" y="2549744"/>
            <a:ext cx="2088232" cy="296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/>
          <a:srcRect l="73482" t="18457" r="7003" b="43891"/>
          <a:stretch>
            <a:fillRect/>
          </a:stretch>
        </p:blipFill>
        <p:spPr bwMode="auto">
          <a:xfrm>
            <a:off x="2843808" y="2492896"/>
            <a:ext cx="4248472" cy="3172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14 CuadroTexto"/>
          <p:cNvSpPr txBox="1"/>
          <p:nvPr/>
        </p:nvSpPr>
        <p:spPr>
          <a:xfrm>
            <a:off x="6732240" y="2924944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i="1" dirty="0" err="1">
                <a:solidFill>
                  <a:srgbClr val="FF0000"/>
                </a:solidFill>
              </a:rPr>
              <a:t>Siła</a:t>
            </a:r>
            <a:r>
              <a:rPr lang="en-US" sz="2000" b="0" i="1" dirty="0">
                <a:solidFill>
                  <a:srgbClr val="FF0000"/>
                </a:solidFill>
              </a:rPr>
              <a:t> </a:t>
            </a:r>
            <a:r>
              <a:rPr lang="en-US" sz="2000" b="0" i="1" dirty="0" err="1">
                <a:solidFill>
                  <a:srgbClr val="FF0000"/>
                </a:solidFill>
              </a:rPr>
              <a:t>pionowa</a:t>
            </a:r>
            <a:r>
              <a:rPr lang="en-US" sz="2000" b="0" i="1" dirty="0">
                <a:solidFill>
                  <a:srgbClr val="FF0000"/>
                </a:solidFill>
              </a:rPr>
              <a:t> (</a:t>
            </a:r>
            <a:r>
              <a:rPr lang="en-US" sz="2000" b="0" i="1" dirty="0" err="1">
                <a:solidFill>
                  <a:srgbClr val="FF0000"/>
                </a:solidFill>
              </a:rPr>
              <a:t>Fz</a:t>
            </a:r>
            <a:r>
              <a:rPr lang="en-US" sz="2000" b="0" i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16" name="15 CuadroTexto"/>
          <p:cNvSpPr txBox="1"/>
          <p:nvPr/>
        </p:nvSpPr>
        <p:spPr>
          <a:xfrm>
            <a:off x="6839744" y="3789040"/>
            <a:ext cx="2340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i="1" dirty="0" err="1">
                <a:solidFill>
                  <a:schemeClr val="accent6"/>
                </a:solidFill>
              </a:rPr>
              <a:t>Siła</a:t>
            </a:r>
            <a:r>
              <a:rPr lang="en-US" sz="2000" b="0" i="1" dirty="0">
                <a:solidFill>
                  <a:schemeClr val="accent6"/>
                </a:solidFill>
              </a:rPr>
              <a:t> </a:t>
            </a:r>
            <a:r>
              <a:rPr lang="en-US" sz="2000" b="0" i="1" dirty="0" err="1">
                <a:solidFill>
                  <a:schemeClr val="accent6"/>
                </a:solidFill>
              </a:rPr>
              <a:t>przednio-tylna</a:t>
            </a:r>
            <a:r>
              <a:rPr lang="en-US" sz="2000" b="0" i="1" dirty="0">
                <a:solidFill>
                  <a:schemeClr val="accent6"/>
                </a:solidFill>
              </a:rPr>
              <a:t> (</a:t>
            </a:r>
            <a:r>
              <a:rPr lang="en-US" sz="2000" b="0" i="1" dirty="0" err="1">
                <a:solidFill>
                  <a:schemeClr val="accent6"/>
                </a:solidFill>
              </a:rPr>
              <a:t>Fy</a:t>
            </a:r>
            <a:r>
              <a:rPr lang="en-US" sz="2000" b="0" i="1" dirty="0">
                <a:solidFill>
                  <a:schemeClr val="accent6"/>
                </a:solidFill>
              </a:rPr>
              <a:t>)</a:t>
            </a:r>
          </a:p>
        </p:txBody>
      </p:sp>
      <p:sp>
        <p:nvSpPr>
          <p:cNvPr id="17" name="16 CuadroTexto"/>
          <p:cNvSpPr txBox="1"/>
          <p:nvPr/>
        </p:nvSpPr>
        <p:spPr>
          <a:xfrm>
            <a:off x="6948264" y="4653136"/>
            <a:ext cx="18722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i="1" dirty="0" err="1">
                <a:solidFill>
                  <a:srgbClr val="00B050"/>
                </a:solidFill>
              </a:rPr>
              <a:t>Siła</a:t>
            </a:r>
            <a:r>
              <a:rPr lang="en-US" sz="2000" b="0" i="1" dirty="0">
                <a:solidFill>
                  <a:srgbClr val="00B050"/>
                </a:solidFill>
              </a:rPr>
              <a:t> </a:t>
            </a:r>
            <a:r>
              <a:rPr lang="en-US" sz="2000" b="0" i="1" dirty="0" err="1">
                <a:solidFill>
                  <a:srgbClr val="00B050"/>
                </a:solidFill>
              </a:rPr>
              <a:t>przyśrodkowo-boczna</a:t>
            </a:r>
            <a:r>
              <a:rPr lang="en-US" sz="2000" b="0" i="1" dirty="0">
                <a:solidFill>
                  <a:srgbClr val="00B050"/>
                </a:solidFill>
              </a:rPr>
              <a:t> (</a:t>
            </a:r>
            <a:r>
              <a:rPr lang="en-US" sz="2000" b="0" i="1" dirty="0" err="1">
                <a:solidFill>
                  <a:srgbClr val="00B050"/>
                </a:solidFill>
              </a:rPr>
              <a:t>Fx</a:t>
            </a:r>
            <a:r>
              <a:rPr lang="en-US" sz="2000" b="0" i="1" dirty="0">
                <a:solidFill>
                  <a:srgbClr val="00B050"/>
                </a:solidFill>
              </a:rPr>
              <a:t>)</a:t>
            </a:r>
          </a:p>
        </p:txBody>
      </p:sp>
      <p:cxnSp>
        <p:nvCxnSpPr>
          <p:cNvPr id="18" name="17 Conector recto de flecha"/>
          <p:cNvCxnSpPr/>
          <p:nvPr/>
        </p:nvCxnSpPr>
        <p:spPr bwMode="auto">
          <a:xfrm>
            <a:off x="6444208" y="3068960"/>
            <a:ext cx="360040" cy="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18 Conector recto de flecha"/>
          <p:cNvCxnSpPr/>
          <p:nvPr/>
        </p:nvCxnSpPr>
        <p:spPr bwMode="auto">
          <a:xfrm>
            <a:off x="6444208" y="4005064"/>
            <a:ext cx="360040" cy="0"/>
          </a:xfrm>
          <a:prstGeom prst="straightConnector1">
            <a:avLst/>
          </a:prstGeom>
          <a:noFill/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" name="19 Conector recto"/>
          <p:cNvCxnSpPr/>
          <p:nvPr/>
        </p:nvCxnSpPr>
        <p:spPr bwMode="auto">
          <a:xfrm>
            <a:off x="6444208" y="4005064"/>
            <a:ext cx="0" cy="144016"/>
          </a:xfrm>
          <a:prstGeom prst="line">
            <a:avLst/>
          </a:prstGeom>
          <a:noFill/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20 Conector recto de flecha"/>
          <p:cNvCxnSpPr/>
          <p:nvPr/>
        </p:nvCxnSpPr>
        <p:spPr bwMode="auto">
          <a:xfrm>
            <a:off x="6660232" y="4869160"/>
            <a:ext cx="360040" cy="0"/>
          </a:xfrm>
          <a:prstGeom prst="straightConnector1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21 Conector recto"/>
          <p:cNvCxnSpPr/>
          <p:nvPr/>
        </p:nvCxnSpPr>
        <p:spPr bwMode="auto">
          <a:xfrm>
            <a:off x="6660232" y="4725144"/>
            <a:ext cx="0" cy="144016"/>
          </a:xfrm>
          <a:prstGeom prst="line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Prostokąt 1">
            <a:extLst>
              <a:ext uri="{FF2B5EF4-FFF2-40B4-BE49-F238E27FC236}">
                <a16:creationId xmlns:a16="http://schemas.microsoft.com/office/drawing/2014/main" id="{17771DF7-CCF5-47D3-AB77-5EF860C791EC}"/>
              </a:ext>
            </a:extLst>
          </p:cNvPr>
          <p:cNvSpPr/>
          <p:nvPr/>
        </p:nvSpPr>
        <p:spPr>
          <a:xfrm>
            <a:off x="971600" y="5754742"/>
            <a:ext cx="74168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600" b="0" dirty="0">
                <a:solidFill>
                  <a:schemeClr val="tx1"/>
                </a:solidFill>
              </a:rPr>
              <a:t>Rysunek 9. Siła reakcji podłoża i jej trzy składowe w osiach X, Y i Z.</a:t>
            </a:r>
            <a:endParaRPr lang="en-US" sz="1600" b="0" dirty="0">
              <a:solidFill>
                <a:schemeClr val="tx1"/>
              </a:solidFill>
            </a:endParaRPr>
          </a:p>
        </p:txBody>
      </p:sp>
      <p:sp>
        <p:nvSpPr>
          <p:cNvPr id="27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683766" y="1700808"/>
            <a:ext cx="79926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i="1" dirty="0" err="1">
                <a:solidFill>
                  <a:schemeClr val="accent2"/>
                </a:solidFill>
              </a:rPr>
              <a:t>Wyniki</a:t>
            </a:r>
            <a:r>
              <a:rPr lang="en-US" sz="2000" i="1" dirty="0">
                <a:solidFill>
                  <a:schemeClr val="accent2"/>
                </a:solidFill>
              </a:rPr>
              <a:t> </a:t>
            </a:r>
            <a:r>
              <a:rPr lang="en-US" sz="2000" i="1" dirty="0" err="1">
                <a:solidFill>
                  <a:schemeClr val="accent2"/>
                </a:solidFill>
              </a:rPr>
              <a:t>kinetyki</a:t>
            </a:r>
            <a:endParaRPr lang="en-US" sz="2000" i="1" dirty="0">
              <a:solidFill>
                <a:schemeClr val="accent2"/>
              </a:solidFill>
            </a:endParaRPr>
          </a:p>
        </p:txBody>
      </p:sp>
      <p:sp>
        <p:nvSpPr>
          <p:cNvPr id="24" name="Prostokąt 1">
            <a:extLst>
              <a:ext uri="{FF2B5EF4-FFF2-40B4-BE49-F238E27FC236}">
                <a16:creationId xmlns:a16="http://schemas.microsoft.com/office/drawing/2014/main" id="{5160BBF9-0504-4804-995B-BCC784B81D79}"/>
              </a:ext>
            </a:extLst>
          </p:cNvPr>
          <p:cNvSpPr/>
          <p:nvPr/>
        </p:nvSpPr>
        <p:spPr>
          <a:xfrm>
            <a:off x="-108520" y="908720"/>
            <a:ext cx="943304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200" dirty="0">
                <a:solidFill>
                  <a:schemeClr val="accent2">
                    <a:lumMod val="75000"/>
                  </a:schemeClr>
                </a:solidFill>
                <a:sym typeface="Arial" charset="0"/>
              </a:rPr>
              <a:t>OCENA CHODU ZA POMOCĄ OBIEKTYWNYCH INSTRUMENTÓW</a:t>
            </a:r>
          </a:p>
        </p:txBody>
      </p:sp>
    </p:spTree>
    <p:extLst>
      <p:ext uri="{BB962C8B-B14F-4D97-AF65-F5344CB8AC3E}">
        <p14:creationId xmlns:p14="http://schemas.microsoft.com/office/powerpoint/2010/main" val="56310116"/>
      </p:ext>
    </p:extLst>
  </p:cSld>
  <p:clrMapOvr>
    <a:masterClrMapping/>
  </p:clrMapOvr>
  <p:transition advClick="0" advTm="3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251520" y="1916832"/>
            <a:ext cx="86764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b="0" dirty="0">
                <a:solidFill>
                  <a:schemeClr val="tx1"/>
                </a:solidFill>
              </a:rPr>
              <a:t>Chód w Międzynarodowej Klasyfikacji Funkcjonowania, Niepełnosprawności i Zdrowia (ICF)</a:t>
            </a:r>
          </a:p>
        </p:txBody>
      </p:sp>
      <p:pic>
        <p:nvPicPr>
          <p:cNvPr id="49158" name="Picture 6" descr="WHO | WHO Family of International Classifications (WHO-FIC)"/>
          <p:cNvPicPr>
            <a:picLocks noChangeAspect="1" noChangeArrowheads="1"/>
          </p:cNvPicPr>
          <p:nvPr/>
        </p:nvPicPr>
        <p:blipFill>
          <a:blip r:embed="rId3" cstate="print"/>
          <a:srcRect l="20712" r="28076"/>
          <a:stretch>
            <a:fillRect/>
          </a:stretch>
        </p:blipFill>
        <p:spPr bwMode="auto">
          <a:xfrm>
            <a:off x="395536" y="2852936"/>
            <a:ext cx="2172048" cy="2736304"/>
          </a:xfrm>
          <a:prstGeom prst="rect">
            <a:avLst/>
          </a:prstGeom>
          <a:noFill/>
        </p:spPr>
      </p:pic>
      <p:sp>
        <p:nvSpPr>
          <p:cNvPr id="20" name="Prostokąt 1">
            <a:extLst>
              <a:ext uri="{FF2B5EF4-FFF2-40B4-BE49-F238E27FC236}">
                <a16:creationId xmlns:a16="http://schemas.microsoft.com/office/drawing/2014/main" id="{17771DF7-CCF5-47D3-AB77-5EF860C791EC}"/>
              </a:ext>
            </a:extLst>
          </p:cNvPr>
          <p:cNvSpPr/>
          <p:nvPr/>
        </p:nvSpPr>
        <p:spPr>
          <a:xfrm>
            <a:off x="2843808" y="5250686"/>
            <a:ext cx="58326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600" b="0" dirty="0">
                <a:solidFill>
                  <a:schemeClr val="accent2">
                    <a:lumMod val="75000"/>
                  </a:schemeClr>
                </a:solidFill>
              </a:rPr>
              <a:t>Rys</a:t>
            </a:r>
            <a:r>
              <a:rPr lang="en-US" sz="1600" b="0" dirty="0">
                <a:solidFill>
                  <a:schemeClr val="accent2">
                    <a:lumMod val="75000"/>
                  </a:schemeClr>
                </a:solidFill>
              </a:rPr>
              <a:t> 1. Model ICF. </a:t>
            </a:r>
            <a:r>
              <a:rPr lang="en-US" sz="1600" b="0" dirty="0" err="1">
                <a:solidFill>
                  <a:schemeClr val="accent2">
                    <a:lumMod val="75000"/>
                  </a:schemeClr>
                </a:solidFill>
              </a:rPr>
              <a:t>Obraz</a:t>
            </a:r>
            <a:r>
              <a:rPr lang="en-US" sz="1600" b="0" dirty="0">
                <a:solidFill>
                  <a:schemeClr val="accent2">
                    <a:lumMod val="75000"/>
                  </a:schemeClr>
                </a:solidFill>
              </a:rPr>
              <a:t> z https://www.who.int </a:t>
            </a:r>
          </a:p>
        </p:txBody>
      </p:sp>
      <p:sp>
        <p:nvSpPr>
          <p:cNvPr id="21" name="Prostokąt 1">
            <a:extLst>
              <a:ext uri="{FF2B5EF4-FFF2-40B4-BE49-F238E27FC236}">
                <a16:creationId xmlns:a16="http://schemas.microsoft.com/office/drawing/2014/main" id="{80D10773-1977-4D3C-B5E2-2FFB609F79C6}"/>
              </a:ext>
            </a:extLst>
          </p:cNvPr>
          <p:cNvSpPr/>
          <p:nvPr/>
        </p:nvSpPr>
        <p:spPr>
          <a:xfrm>
            <a:off x="509464" y="1176182"/>
            <a:ext cx="8135938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2200" dirty="0">
                <a:solidFill>
                  <a:schemeClr val="accent2">
                    <a:lumMod val="75000"/>
                  </a:schemeClr>
                </a:solidFill>
              </a:rPr>
              <a:t>WPROWADZENIE DO OCENY CHODU</a:t>
            </a:r>
            <a:endParaRPr lang="en-US" sz="22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3C1861A4-8D1E-4C0D-89BB-1D5C5DA712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4492" y="2780928"/>
            <a:ext cx="6009508" cy="2485587"/>
          </a:xfrm>
          <a:prstGeom prst="rect">
            <a:avLst/>
          </a:prstGeom>
        </p:spPr>
      </p:pic>
      <p:sp>
        <p:nvSpPr>
          <p:cNvPr id="12" name="Prostokąt 3">
            <a:extLst>
              <a:ext uri="{FF2B5EF4-FFF2-40B4-BE49-F238E27FC236}">
                <a16:creationId xmlns:a16="http://schemas.microsoft.com/office/drawing/2014/main" id="{F9BD24DD-DBBD-46F7-8417-203FEAFF4490}"/>
              </a:ext>
            </a:extLst>
          </p:cNvPr>
          <p:cNvSpPr/>
          <p:nvPr/>
        </p:nvSpPr>
        <p:spPr>
          <a:xfrm>
            <a:off x="5076056" y="5661248"/>
            <a:ext cx="1512168" cy="400110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pl-PL" sz="2000" dirty="0"/>
              <a:t>Chodzenie</a:t>
            </a:r>
            <a:endParaRPr lang="en-US" sz="2000" dirty="0"/>
          </a:p>
        </p:txBody>
      </p:sp>
      <p:sp>
        <p:nvSpPr>
          <p:cNvPr id="13" name="Prostokąt 3">
            <a:extLst>
              <a:ext uri="{FF2B5EF4-FFF2-40B4-BE49-F238E27FC236}">
                <a16:creationId xmlns:a16="http://schemas.microsoft.com/office/drawing/2014/main" id="{DED20484-60FC-4AC9-AB53-EC4B411F1462}"/>
              </a:ext>
            </a:extLst>
          </p:cNvPr>
          <p:cNvSpPr/>
          <p:nvPr/>
        </p:nvSpPr>
        <p:spPr>
          <a:xfrm>
            <a:off x="7308304" y="5661248"/>
            <a:ext cx="1512168" cy="400110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 err="1"/>
              <a:t>Mobilność</a:t>
            </a:r>
            <a:endParaRPr lang="en-US" sz="2000" dirty="0"/>
          </a:p>
        </p:txBody>
      </p:sp>
      <p:sp>
        <p:nvSpPr>
          <p:cNvPr id="14" name="17 Flecha derecha">
            <a:extLst>
              <a:ext uri="{FF2B5EF4-FFF2-40B4-BE49-F238E27FC236}">
                <a16:creationId xmlns:a16="http://schemas.microsoft.com/office/drawing/2014/main" id="{365B7709-A6AA-4E17-B22C-F4A270FDA509}"/>
              </a:ext>
            </a:extLst>
          </p:cNvPr>
          <p:cNvSpPr/>
          <p:nvPr/>
        </p:nvSpPr>
        <p:spPr bwMode="auto">
          <a:xfrm rot="5400000">
            <a:off x="5148064" y="4581128"/>
            <a:ext cx="1656184" cy="360040"/>
          </a:xfrm>
          <a:prstGeom prst="rightArrow">
            <a:avLst/>
          </a:prstGeom>
          <a:solidFill>
            <a:schemeClr val="accent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5" name="18 Flecha derecha">
            <a:extLst>
              <a:ext uri="{FF2B5EF4-FFF2-40B4-BE49-F238E27FC236}">
                <a16:creationId xmlns:a16="http://schemas.microsoft.com/office/drawing/2014/main" id="{ECB29D32-9D8A-4805-B2BC-C9A83A27416B}"/>
              </a:ext>
            </a:extLst>
          </p:cNvPr>
          <p:cNvSpPr/>
          <p:nvPr/>
        </p:nvSpPr>
        <p:spPr bwMode="auto">
          <a:xfrm rot="5400000">
            <a:off x="7200292" y="4545124"/>
            <a:ext cx="1728192" cy="360040"/>
          </a:xfrm>
          <a:prstGeom prst="rightArrow">
            <a:avLst/>
          </a:prstGeom>
          <a:solidFill>
            <a:schemeClr val="accent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84489"/>
      </p:ext>
    </p:extLst>
  </p:cSld>
  <p:clrMapOvr>
    <a:masterClrMapping/>
  </p:clrMapOvr>
  <p:transition advClick="0" advTm="3000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 l="432" t="12291" r="52001" b="19548"/>
          <a:stretch>
            <a:fillRect/>
          </a:stretch>
        </p:blipFill>
        <p:spPr bwMode="auto">
          <a:xfrm>
            <a:off x="395536" y="2844225"/>
            <a:ext cx="4544768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 descr="C:\Users\Constanza\Documents\Constanza\8 - IO3 - WP3 - WP4\Material Ana Cian\Fotos laboratorio\_MG_2627 copi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40304" y="2844225"/>
            <a:ext cx="3816424" cy="2592288"/>
          </a:xfrm>
          <a:prstGeom prst="rect">
            <a:avLst/>
          </a:prstGeom>
          <a:noFill/>
        </p:spPr>
      </p:pic>
      <p:sp>
        <p:nvSpPr>
          <p:cNvPr id="23" name="22 CuadroTexto"/>
          <p:cNvSpPr txBox="1"/>
          <p:nvPr/>
        </p:nvSpPr>
        <p:spPr>
          <a:xfrm>
            <a:off x="2555776" y="2330877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 err="1">
                <a:solidFill>
                  <a:schemeClr val="tx1"/>
                </a:solidFill>
              </a:rPr>
              <a:t>Platforma</a:t>
            </a:r>
            <a:r>
              <a:rPr lang="en-US" sz="1800" b="0" dirty="0">
                <a:solidFill>
                  <a:schemeClr val="tx1"/>
                </a:solidFill>
              </a:rPr>
              <a:t> </a:t>
            </a:r>
            <a:r>
              <a:rPr lang="en-US" sz="1800" b="0" dirty="0" err="1">
                <a:solidFill>
                  <a:schemeClr val="tx1"/>
                </a:solidFill>
              </a:rPr>
              <a:t>dynamometryczna</a:t>
            </a:r>
            <a:endParaRPr lang="en-US" sz="1800" b="0" dirty="0">
              <a:solidFill>
                <a:schemeClr val="tx1"/>
              </a:solidFill>
            </a:endParaRPr>
          </a:p>
        </p:txBody>
      </p:sp>
      <p:sp>
        <p:nvSpPr>
          <p:cNvPr id="24" name="Prostokąt 1">
            <a:extLst>
              <a:ext uri="{FF2B5EF4-FFF2-40B4-BE49-F238E27FC236}">
                <a16:creationId xmlns:a16="http://schemas.microsoft.com/office/drawing/2014/main" id="{17771DF7-CCF5-47D3-AB77-5EF860C791EC}"/>
              </a:ext>
            </a:extLst>
          </p:cNvPr>
          <p:cNvSpPr/>
          <p:nvPr/>
        </p:nvSpPr>
        <p:spPr>
          <a:xfrm>
            <a:off x="971600" y="5508521"/>
            <a:ext cx="74168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600" b="0" dirty="0">
                <a:solidFill>
                  <a:schemeClr val="tx1"/>
                </a:solidFill>
              </a:rPr>
              <a:t>Rysunek 10. System platformy dynamometrycznej z Wydziału Medycyny Uniwersytetu w Walencji</a:t>
            </a:r>
          </a:p>
        </p:txBody>
      </p:sp>
      <p:sp>
        <p:nvSpPr>
          <p:cNvPr id="15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683766" y="1700808"/>
            <a:ext cx="79926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i="1" dirty="0" err="1">
                <a:solidFill>
                  <a:schemeClr val="accent2"/>
                </a:solidFill>
              </a:rPr>
              <a:t>Wyniki</a:t>
            </a:r>
            <a:r>
              <a:rPr lang="en-US" sz="2000" i="1" dirty="0">
                <a:solidFill>
                  <a:schemeClr val="accent2"/>
                </a:solidFill>
              </a:rPr>
              <a:t> </a:t>
            </a:r>
            <a:r>
              <a:rPr lang="en-US" sz="2000" i="1" dirty="0" err="1">
                <a:solidFill>
                  <a:schemeClr val="accent2"/>
                </a:solidFill>
              </a:rPr>
              <a:t>kinetyki</a:t>
            </a:r>
            <a:endParaRPr lang="en-US" sz="2000" i="1" dirty="0">
              <a:solidFill>
                <a:schemeClr val="accent2"/>
              </a:solidFill>
            </a:endParaRPr>
          </a:p>
        </p:txBody>
      </p:sp>
      <p:sp>
        <p:nvSpPr>
          <p:cNvPr id="13" name="Prostokąt 1">
            <a:extLst>
              <a:ext uri="{FF2B5EF4-FFF2-40B4-BE49-F238E27FC236}">
                <a16:creationId xmlns:a16="http://schemas.microsoft.com/office/drawing/2014/main" id="{7A3B5748-45F3-4C98-8BE6-6CA423A62437}"/>
              </a:ext>
            </a:extLst>
          </p:cNvPr>
          <p:cNvSpPr/>
          <p:nvPr/>
        </p:nvSpPr>
        <p:spPr>
          <a:xfrm>
            <a:off x="-108520" y="908720"/>
            <a:ext cx="943304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200" dirty="0">
                <a:solidFill>
                  <a:schemeClr val="accent2">
                    <a:lumMod val="75000"/>
                  </a:schemeClr>
                </a:solidFill>
                <a:sym typeface="Arial" charset="0"/>
              </a:rPr>
              <a:t>OCENA CHODU ZA POMOCĄ OBIEKTYWNYCH INSTRUMENTÓW</a:t>
            </a:r>
          </a:p>
        </p:txBody>
      </p:sp>
    </p:spTree>
    <p:extLst>
      <p:ext uri="{BB962C8B-B14F-4D97-AF65-F5344CB8AC3E}">
        <p14:creationId xmlns:p14="http://schemas.microsoft.com/office/powerpoint/2010/main" val="1914813879"/>
      </p:ext>
    </p:extLst>
  </p:cSld>
  <p:clrMapOvr>
    <a:masterClrMapping/>
  </p:clrMapOvr>
  <p:transition advClick="0" advTm="3000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 cstate="print"/>
          <a:srcRect l="58715" t="37622" r="16048" b="26547"/>
          <a:stretch>
            <a:fillRect/>
          </a:stretch>
        </p:blipFill>
        <p:spPr bwMode="auto">
          <a:xfrm>
            <a:off x="5508104" y="2441101"/>
            <a:ext cx="3312368" cy="2644083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22529" name="Picture 1" descr="C:\Users\Constanza\Documents\Constanza\8 - IO3 - WP3 - WP4\MODULE GAIT - UNIT C.1\Bibliography\Imágenes\Electromiografí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2420888"/>
            <a:ext cx="3934060" cy="2664296"/>
          </a:xfrm>
          <a:prstGeom prst="rect">
            <a:avLst/>
          </a:prstGeom>
          <a:noFill/>
        </p:spPr>
      </p:pic>
      <p:pic>
        <p:nvPicPr>
          <p:cNvPr id="22530" name="Picture 2" descr="C:\Users\Constanza\Documents\Constanza\8 - IO3 - WP3 - WP4\MODULE GAIT - UNIT C.1\Bibliography\Imágenes\Flecha roja transparent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9671740" flipH="1">
            <a:off x="3591883" y="2266013"/>
            <a:ext cx="2232248" cy="1018971"/>
          </a:xfrm>
          <a:prstGeom prst="rect">
            <a:avLst/>
          </a:prstGeom>
          <a:noFill/>
        </p:spPr>
      </p:pic>
      <p:pic>
        <p:nvPicPr>
          <p:cNvPr id="16" name="Imagen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66" t="56599" r="17526" b="16737"/>
          <a:stretch/>
        </p:blipFill>
        <p:spPr>
          <a:xfrm>
            <a:off x="2267743" y="4131950"/>
            <a:ext cx="3168353" cy="13132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Prostokąt 1">
            <a:extLst>
              <a:ext uri="{FF2B5EF4-FFF2-40B4-BE49-F238E27FC236}">
                <a16:creationId xmlns:a16="http://schemas.microsoft.com/office/drawing/2014/main" id="{17771DF7-CCF5-47D3-AB77-5EF860C791EC}"/>
              </a:ext>
            </a:extLst>
          </p:cNvPr>
          <p:cNvSpPr/>
          <p:nvPr/>
        </p:nvSpPr>
        <p:spPr>
          <a:xfrm>
            <a:off x="971600" y="5517232"/>
            <a:ext cx="74168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600" b="0" dirty="0">
                <a:solidFill>
                  <a:schemeClr val="tx1"/>
                </a:solidFill>
              </a:rPr>
              <a:t>Ryc. 11. Oprzyrządowanie elektromiograficzne kończyny dolnej i sygnał EMG Richards J. 2018 r.</a:t>
            </a:r>
          </a:p>
        </p:txBody>
      </p:sp>
      <p:sp>
        <p:nvSpPr>
          <p:cNvPr id="18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683766" y="1700808"/>
            <a:ext cx="79926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i="1" dirty="0" err="1">
                <a:solidFill>
                  <a:schemeClr val="accent2"/>
                </a:solidFill>
              </a:rPr>
              <a:t>Wyniki</a:t>
            </a:r>
            <a:r>
              <a:rPr lang="en-US" sz="2000" i="1" dirty="0">
                <a:solidFill>
                  <a:schemeClr val="accent2"/>
                </a:solidFill>
              </a:rPr>
              <a:t> </a:t>
            </a:r>
            <a:r>
              <a:rPr lang="en-US" sz="2000" i="1" dirty="0" err="1">
                <a:solidFill>
                  <a:schemeClr val="accent2"/>
                </a:solidFill>
              </a:rPr>
              <a:t>elektromiograficzne</a:t>
            </a:r>
            <a:endParaRPr lang="en-US" sz="2000" i="1" dirty="0">
              <a:solidFill>
                <a:schemeClr val="accent2"/>
              </a:solidFill>
            </a:endParaRPr>
          </a:p>
        </p:txBody>
      </p:sp>
      <p:sp>
        <p:nvSpPr>
          <p:cNvPr id="14" name="Prostokąt 1">
            <a:extLst>
              <a:ext uri="{FF2B5EF4-FFF2-40B4-BE49-F238E27FC236}">
                <a16:creationId xmlns:a16="http://schemas.microsoft.com/office/drawing/2014/main" id="{FF282E9C-D864-4CA3-956F-76D1C99A108B}"/>
              </a:ext>
            </a:extLst>
          </p:cNvPr>
          <p:cNvSpPr/>
          <p:nvPr/>
        </p:nvSpPr>
        <p:spPr>
          <a:xfrm>
            <a:off x="-108520" y="908720"/>
            <a:ext cx="943304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200" dirty="0">
                <a:solidFill>
                  <a:schemeClr val="accent2">
                    <a:lumMod val="75000"/>
                  </a:schemeClr>
                </a:solidFill>
                <a:sym typeface="Arial" charset="0"/>
              </a:rPr>
              <a:t>OCENA CHODU ZA POMOCĄ OBIEKTYWNYCH INSTRUMENTÓW</a:t>
            </a:r>
          </a:p>
        </p:txBody>
      </p:sp>
    </p:spTree>
    <p:extLst>
      <p:ext uri="{BB962C8B-B14F-4D97-AF65-F5344CB8AC3E}">
        <p14:creationId xmlns:p14="http://schemas.microsoft.com/office/powerpoint/2010/main" val="2708408667"/>
      </p:ext>
    </p:extLst>
  </p:cSld>
  <p:clrMapOvr>
    <a:masterClrMapping/>
  </p:clrMapOvr>
  <p:transition advClick="0" advTm="3000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pic>
        <p:nvPicPr>
          <p:cNvPr id="15" name="14 Imagen" descr="Q:\P11\110556.IMA\WP3_User_software_and_data_collection\Healthy subjects MEASURES\2_Protocolos\Fotos\IMG_1947.JPG"/>
          <p:cNvPicPr/>
          <p:nvPr/>
        </p:nvPicPr>
        <p:blipFill>
          <a:blip r:embed="rId3" cstate="print"/>
          <a:srcRect l="28517" t="11616" r="18251" b="8586"/>
          <a:stretch>
            <a:fillRect/>
          </a:stretch>
        </p:blipFill>
        <p:spPr bwMode="auto">
          <a:xfrm>
            <a:off x="683568" y="2492896"/>
            <a:ext cx="1440160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15 Imagen" descr="Q:\P11\110556.IMA\WP3_User_software_and_data_collection\Healthy subjects MEASURES\2_Protocolos\Fotos\IMG_1948.JPG"/>
          <p:cNvPicPr/>
          <p:nvPr/>
        </p:nvPicPr>
        <p:blipFill>
          <a:blip r:embed="rId4" cstate="print"/>
          <a:srcRect l="26033" t="25000" r="10537" b="28571"/>
          <a:stretch>
            <a:fillRect/>
          </a:stretch>
        </p:blipFill>
        <p:spPr bwMode="auto">
          <a:xfrm>
            <a:off x="2195736" y="2492896"/>
            <a:ext cx="2808312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 descr="https://coursewareobjects.elsevier.com/objects/elr/Richards/biomechanics2e/images/module10/m10l2t3p4_bi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3477005"/>
            <a:ext cx="2880320" cy="2400267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  <p:sp>
        <p:nvSpPr>
          <p:cNvPr id="18" name="17 CuadroTexto"/>
          <p:cNvSpPr txBox="1"/>
          <p:nvPr/>
        </p:nvSpPr>
        <p:spPr>
          <a:xfrm>
            <a:off x="5076056" y="2492896"/>
            <a:ext cx="3744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0" dirty="0">
                <a:solidFill>
                  <a:schemeClr val="tx1"/>
                </a:solidFill>
              </a:rPr>
              <a:t>Elektrody skórne są używane dla mięśni powierzchniowych</a:t>
            </a:r>
            <a:endParaRPr lang="es-ES" sz="2000" b="0" dirty="0">
              <a:solidFill>
                <a:schemeClr val="tx1"/>
              </a:solidFill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395536" y="4861609"/>
            <a:ext cx="49685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2000" b="0" dirty="0">
                <a:solidFill>
                  <a:schemeClr val="tx1"/>
                </a:solidFill>
              </a:rPr>
              <a:t>Do rejestracji aktywności elektrycznej mięśni głębokich wymagane są elektrody o drobnych drutach.</a:t>
            </a:r>
            <a:endParaRPr lang="es-ES" sz="2000" b="0" dirty="0">
              <a:solidFill>
                <a:schemeClr val="tx1"/>
              </a:solidFill>
            </a:endParaRPr>
          </a:p>
        </p:txBody>
      </p:sp>
      <p:sp>
        <p:nvSpPr>
          <p:cNvPr id="20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683766" y="1700808"/>
            <a:ext cx="79926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i="1" dirty="0" err="1">
                <a:solidFill>
                  <a:schemeClr val="accent2"/>
                </a:solidFill>
              </a:rPr>
              <a:t>Wyniki</a:t>
            </a:r>
            <a:r>
              <a:rPr lang="en-US" sz="2000" i="1" dirty="0">
                <a:solidFill>
                  <a:schemeClr val="accent2"/>
                </a:solidFill>
              </a:rPr>
              <a:t> </a:t>
            </a:r>
            <a:r>
              <a:rPr lang="en-US" sz="2000" i="1" dirty="0" err="1">
                <a:solidFill>
                  <a:schemeClr val="accent2"/>
                </a:solidFill>
              </a:rPr>
              <a:t>elektromiograficzne</a:t>
            </a:r>
            <a:endParaRPr lang="en-US" sz="2000" i="1" dirty="0">
              <a:solidFill>
                <a:schemeClr val="accent2"/>
              </a:solidFill>
            </a:endParaRPr>
          </a:p>
        </p:txBody>
      </p:sp>
      <p:sp>
        <p:nvSpPr>
          <p:cNvPr id="21" name="Prostokąt 1">
            <a:extLst>
              <a:ext uri="{FF2B5EF4-FFF2-40B4-BE49-F238E27FC236}">
                <a16:creationId xmlns:a16="http://schemas.microsoft.com/office/drawing/2014/main" id="{5F4D1BD2-43BE-4877-A7AB-9611A1627475}"/>
              </a:ext>
            </a:extLst>
          </p:cNvPr>
          <p:cNvSpPr/>
          <p:nvPr/>
        </p:nvSpPr>
        <p:spPr>
          <a:xfrm>
            <a:off x="-108520" y="908720"/>
            <a:ext cx="943304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200" dirty="0">
                <a:solidFill>
                  <a:schemeClr val="accent2">
                    <a:lumMod val="75000"/>
                  </a:schemeClr>
                </a:solidFill>
                <a:sym typeface="Arial" charset="0"/>
              </a:rPr>
              <a:t>OCENA CHODU ZA POMOCĄ OBIEKTYWNYCH INSTRUMENTÓW</a:t>
            </a:r>
          </a:p>
        </p:txBody>
      </p:sp>
    </p:spTree>
    <p:extLst>
      <p:ext uri="{BB962C8B-B14F-4D97-AF65-F5344CB8AC3E}">
        <p14:creationId xmlns:p14="http://schemas.microsoft.com/office/powerpoint/2010/main" val="74280595"/>
      </p:ext>
    </p:extLst>
  </p:cSld>
  <p:clrMapOvr>
    <a:masterClrMapping/>
  </p:clrMapOvr>
  <p:transition advClick="0" advTm="3000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pic>
        <p:nvPicPr>
          <p:cNvPr id="13" name="Picture 2" descr="https://coursewareobjects.elsevier.com/objects/elr/Richards/biomechanics2e/images/module10/m10l2t3p4_bi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48831" y="3861048"/>
            <a:ext cx="2315058" cy="1978683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  <p:pic>
        <p:nvPicPr>
          <p:cNvPr id="14" name="13 Imagen" descr="Q:\P11\110556.IMA\WP3_User_software_and_data_collection\Healthy subjects MEASURES\2_Protocolos\Fotos\IMG_1948.JPG"/>
          <p:cNvPicPr/>
          <p:nvPr/>
        </p:nvPicPr>
        <p:blipFill>
          <a:blip r:embed="rId4" cstate="print"/>
          <a:srcRect l="26033" t="25000" r="10537" b="28571"/>
          <a:stretch>
            <a:fillRect/>
          </a:stretch>
        </p:blipFill>
        <p:spPr bwMode="auto">
          <a:xfrm>
            <a:off x="1259632" y="2420888"/>
            <a:ext cx="2304256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19 Rectángulo redondeado"/>
          <p:cNvSpPr/>
          <p:nvPr/>
        </p:nvSpPr>
        <p:spPr bwMode="auto">
          <a:xfrm>
            <a:off x="3851920" y="2420888"/>
            <a:ext cx="4320480" cy="1152128"/>
          </a:xfrm>
          <a:prstGeom prst="round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algn="ctr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r>
              <a:rPr kumimoji="0" lang="pl-PL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sym typeface="Arial" charset="0"/>
              </a:rPr>
              <a:t>Na jakość sygnału duży wpływ ma umiejscowienie elektrody.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 l="7255" t="13407" r="29722" b="31469"/>
          <a:stretch>
            <a:fillRect/>
          </a:stretch>
        </p:blipFill>
        <p:spPr bwMode="auto">
          <a:xfrm>
            <a:off x="3705491" y="3766339"/>
            <a:ext cx="4610925" cy="2267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 l="42805" t="40156" r="36164" b="43110"/>
          <a:stretch>
            <a:fillRect/>
          </a:stretch>
        </p:blipFill>
        <p:spPr bwMode="auto">
          <a:xfrm>
            <a:off x="6228184" y="5002960"/>
            <a:ext cx="2304256" cy="1030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20 Flecha abajo"/>
          <p:cNvSpPr/>
          <p:nvPr/>
        </p:nvSpPr>
        <p:spPr bwMode="auto">
          <a:xfrm>
            <a:off x="5724128" y="3356992"/>
            <a:ext cx="504056" cy="432048"/>
          </a:xfrm>
          <a:prstGeom prst="downArrow">
            <a:avLst/>
          </a:prstGeom>
          <a:solidFill>
            <a:schemeClr val="accent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7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683766" y="1700808"/>
            <a:ext cx="79926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i="1" dirty="0" err="1">
                <a:solidFill>
                  <a:schemeClr val="accent2"/>
                </a:solidFill>
              </a:rPr>
              <a:t>Wyniki</a:t>
            </a:r>
            <a:r>
              <a:rPr lang="en-US" sz="2000" i="1" dirty="0">
                <a:solidFill>
                  <a:schemeClr val="accent2"/>
                </a:solidFill>
              </a:rPr>
              <a:t> </a:t>
            </a:r>
            <a:r>
              <a:rPr lang="en-US" sz="2000" i="1" dirty="0" err="1">
                <a:solidFill>
                  <a:schemeClr val="accent2"/>
                </a:solidFill>
              </a:rPr>
              <a:t>elektromiograficzne</a:t>
            </a:r>
            <a:endParaRPr lang="en-US" sz="2000" i="1" dirty="0">
              <a:solidFill>
                <a:schemeClr val="accent2"/>
              </a:solidFill>
            </a:endParaRPr>
          </a:p>
        </p:txBody>
      </p:sp>
      <p:sp>
        <p:nvSpPr>
          <p:cNvPr id="15" name="Prostokąt 1">
            <a:extLst>
              <a:ext uri="{FF2B5EF4-FFF2-40B4-BE49-F238E27FC236}">
                <a16:creationId xmlns:a16="http://schemas.microsoft.com/office/drawing/2014/main" id="{031652D8-7175-4A2B-BF81-2CA1DA70824F}"/>
              </a:ext>
            </a:extLst>
          </p:cNvPr>
          <p:cNvSpPr/>
          <p:nvPr/>
        </p:nvSpPr>
        <p:spPr>
          <a:xfrm>
            <a:off x="-108520" y="908720"/>
            <a:ext cx="943304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200" dirty="0">
                <a:solidFill>
                  <a:schemeClr val="accent2">
                    <a:lumMod val="75000"/>
                  </a:schemeClr>
                </a:solidFill>
                <a:sym typeface="Arial" charset="0"/>
              </a:rPr>
              <a:t>OCENA CHODU ZA POMOCĄ OBIEKTYWNYCH INSTRUMENTÓW</a:t>
            </a:r>
          </a:p>
        </p:txBody>
      </p:sp>
    </p:spTree>
    <p:extLst>
      <p:ext uri="{BB962C8B-B14F-4D97-AF65-F5344CB8AC3E}">
        <p14:creationId xmlns:p14="http://schemas.microsoft.com/office/powerpoint/2010/main" val="816610494"/>
      </p:ext>
    </p:extLst>
  </p:cSld>
  <p:clrMapOvr>
    <a:masterClrMapping/>
  </p:clrMapOvr>
  <p:transition advClick="0" advTm="3000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pic>
        <p:nvPicPr>
          <p:cNvPr id="72706" name="Picture 2" descr="C:\Users\Constanza\Documents\Constanza\8 - IO3 - WP3 - WP4\MODULE GAIT - UNIT C.1\Bibliography\Imágenes\Scale colou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2204864"/>
            <a:ext cx="2395391" cy="15841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72708" name="Picture 4" descr="https://www.researchgate.net/profile/Yufridin_Wahab/publication/231212298/figure/fig1/AS:203196216680455@1425457161385/A-platform-based-foot-plantar-pressure-sensor-emedR-by-Novel-24_W6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3861048"/>
            <a:ext cx="2674868" cy="1653472"/>
          </a:xfrm>
          <a:prstGeom prst="rect">
            <a:avLst/>
          </a:prstGeom>
          <a:noFill/>
        </p:spPr>
      </p:pic>
      <p:pic>
        <p:nvPicPr>
          <p:cNvPr id="20" name="Picture 9"/>
          <p:cNvPicPr>
            <a:picLocks noChangeAspect="1" noChangeArrowheads="1"/>
          </p:cNvPicPr>
          <p:nvPr/>
        </p:nvPicPr>
        <p:blipFill>
          <a:blip r:embed="rId5" cstate="print"/>
          <a:srcRect l="16138" t="9710" r="16925" b="23015"/>
          <a:stretch>
            <a:fillRect/>
          </a:stretch>
        </p:blipFill>
        <p:spPr bwMode="auto">
          <a:xfrm>
            <a:off x="1403648" y="3889163"/>
            <a:ext cx="2880320" cy="1627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20 Flecha doblada hacia arriba"/>
          <p:cNvSpPr/>
          <p:nvPr/>
        </p:nvSpPr>
        <p:spPr bwMode="auto">
          <a:xfrm rot="10800000">
            <a:off x="1763688" y="2564902"/>
            <a:ext cx="1368152" cy="1008112"/>
          </a:xfrm>
          <a:prstGeom prst="bentUpArrow">
            <a:avLst/>
          </a:prstGeom>
          <a:solidFill>
            <a:schemeClr val="accent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2" name="21 Flecha doblada hacia arriba"/>
          <p:cNvSpPr/>
          <p:nvPr/>
        </p:nvSpPr>
        <p:spPr bwMode="auto">
          <a:xfrm rot="10800000" flipH="1">
            <a:off x="6012160" y="2564903"/>
            <a:ext cx="1431776" cy="1008112"/>
          </a:xfrm>
          <a:prstGeom prst="bentUpArrow">
            <a:avLst/>
          </a:prstGeom>
          <a:solidFill>
            <a:schemeClr val="accent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3" name="Prostokąt 1">
            <a:extLst>
              <a:ext uri="{FF2B5EF4-FFF2-40B4-BE49-F238E27FC236}">
                <a16:creationId xmlns:a16="http://schemas.microsoft.com/office/drawing/2014/main" id="{17771DF7-CCF5-47D3-AB77-5EF860C791EC}"/>
              </a:ext>
            </a:extLst>
          </p:cNvPr>
          <p:cNvSpPr/>
          <p:nvPr/>
        </p:nvSpPr>
        <p:spPr>
          <a:xfrm>
            <a:off x="971600" y="5580529"/>
            <a:ext cx="74168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600" b="0" dirty="0">
                <a:solidFill>
                  <a:schemeClr val="tx1"/>
                </a:solidFill>
              </a:rPr>
              <a:t>Rysunek 12. (Po lewej) Wkładka z czujnikiem nacisku. (Po prawej) Platforma ciśnieniowa firmy </a:t>
            </a:r>
            <a:r>
              <a:rPr lang="pl-PL" sz="1600" b="0" dirty="0" err="1">
                <a:solidFill>
                  <a:schemeClr val="tx1"/>
                </a:solidFill>
              </a:rPr>
              <a:t>Zebris</a:t>
            </a:r>
            <a:r>
              <a:rPr lang="pl-PL" sz="1600" b="0" dirty="0">
                <a:solidFill>
                  <a:schemeClr val="tx1"/>
                </a:solidFill>
              </a:rPr>
              <a:t> </a:t>
            </a:r>
            <a:r>
              <a:rPr lang="pl-PL" sz="1600" b="0" dirty="0" err="1">
                <a:solidFill>
                  <a:schemeClr val="tx1"/>
                </a:solidFill>
              </a:rPr>
              <a:t>Medical</a:t>
            </a:r>
            <a:r>
              <a:rPr lang="pl-PL" sz="1600" b="0" dirty="0">
                <a:solidFill>
                  <a:schemeClr val="tx1"/>
                </a:solidFill>
              </a:rPr>
              <a:t> GmbH.</a:t>
            </a:r>
          </a:p>
        </p:txBody>
      </p:sp>
      <p:sp>
        <p:nvSpPr>
          <p:cNvPr id="24" name="23 Rectángulo"/>
          <p:cNvSpPr/>
          <p:nvPr/>
        </p:nvSpPr>
        <p:spPr bwMode="auto">
          <a:xfrm>
            <a:off x="1403647" y="3861048"/>
            <a:ext cx="2880320" cy="1656184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5" name="24 Rectángulo"/>
          <p:cNvSpPr/>
          <p:nvPr/>
        </p:nvSpPr>
        <p:spPr bwMode="auto">
          <a:xfrm>
            <a:off x="5004048" y="3861048"/>
            <a:ext cx="2664296" cy="1656184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9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683766" y="1700808"/>
            <a:ext cx="79926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2000" i="1" dirty="0">
                <a:solidFill>
                  <a:schemeClr val="accent2"/>
                </a:solidFill>
              </a:rPr>
              <a:t>Wyniki dotyczące nacisku na podłoże</a:t>
            </a:r>
            <a:endParaRPr lang="en-US" sz="2000" i="1" dirty="0">
              <a:solidFill>
                <a:schemeClr val="accent2"/>
              </a:solidFill>
            </a:endParaRPr>
          </a:p>
        </p:txBody>
      </p:sp>
      <p:sp>
        <p:nvSpPr>
          <p:cNvPr id="17" name="Prostokąt 1">
            <a:extLst>
              <a:ext uri="{FF2B5EF4-FFF2-40B4-BE49-F238E27FC236}">
                <a16:creationId xmlns:a16="http://schemas.microsoft.com/office/drawing/2014/main" id="{4CD81DCB-03CF-4C66-82D9-537B13193CF5}"/>
              </a:ext>
            </a:extLst>
          </p:cNvPr>
          <p:cNvSpPr/>
          <p:nvPr/>
        </p:nvSpPr>
        <p:spPr>
          <a:xfrm>
            <a:off x="-108520" y="908720"/>
            <a:ext cx="943304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200" dirty="0">
                <a:solidFill>
                  <a:schemeClr val="accent2">
                    <a:lumMod val="75000"/>
                  </a:schemeClr>
                </a:solidFill>
                <a:sym typeface="Arial" charset="0"/>
              </a:rPr>
              <a:t>OCENA CHODU ZA POMOCĄ OBIEKTYWNYCH INSTRUMENTÓW</a:t>
            </a:r>
          </a:p>
        </p:txBody>
      </p:sp>
    </p:spTree>
    <p:extLst>
      <p:ext uri="{BB962C8B-B14F-4D97-AF65-F5344CB8AC3E}">
        <p14:creationId xmlns:p14="http://schemas.microsoft.com/office/powerpoint/2010/main" val="882556862"/>
      </p:ext>
    </p:extLst>
  </p:cSld>
  <p:clrMapOvr>
    <a:masterClrMapping/>
  </p:clrMapOvr>
  <p:transition advClick="0" advTm="3000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Constanza\Documents\Constanza\8 - IO3 - WP3 - WP4\MODULE GAIT - UNIT C.1\Bibliography\Imágenes\Scale colou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420888"/>
            <a:ext cx="2162826" cy="12961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pic>
        <p:nvPicPr>
          <p:cNvPr id="74753" name="Picture 1" descr="C:\Users\Constanza\Documents\Constanza\8 - IO3 - WP3 - WP4\MODULE GAIT - UNIT C.1\Bibliography\Imágenes\Zona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01936" y="3287030"/>
            <a:ext cx="5130504" cy="1942169"/>
          </a:xfrm>
          <a:prstGeom prst="rect">
            <a:avLst/>
          </a:prstGeom>
          <a:noFill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 t="16785" r="77390"/>
          <a:stretch>
            <a:fillRect/>
          </a:stretch>
        </p:blipFill>
        <p:spPr bwMode="auto">
          <a:xfrm>
            <a:off x="1817760" y="3287030"/>
            <a:ext cx="1326793" cy="2302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Prostokąt 1">
            <a:extLst>
              <a:ext uri="{FF2B5EF4-FFF2-40B4-BE49-F238E27FC236}">
                <a16:creationId xmlns:a16="http://schemas.microsoft.com/office/drawing/2014/main" id="{17771DF7-CCF5-47D3-AB77-5EF860C791EC}"/>
              </a:ext>
            </a:extLst>
          </p:cNvPr>
          <p:cNvSpPr/>
          <p:nvPr/>
        </p:nvSpPr>
        <p:spPr>
          <a:xfrm>
            <a:off x="971600" y="5580529"/>
            <a:ext cx="74168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600" b="0" dirty="0">
                <a:solidFill>
                  <a:schemeClr val="tx1"/>
                </a:solidFill>
              </a:rPr>
              <a:t>Rysunek 13. Wyniki analizy nacisku na podłoże podeszwowe. Obraz z (po lewej) Todd C. </a:t>
            </a:r>
            <a:r>
              <a:rPr lang="pl-PL" sz="1600" b="0" dirty="0" err="1">
                <a:solidFill>
                  <a:schemeClr val="tx1"/>
                </a:solidFill>
              </a:rPr>
              <a:t>Pataky</a:t>
            </a:r>
            <a:r>
              <a:rPr lang="pl-PL" sz="1600" b="0" dirty="0">
                <a:solidFill>
                  <a:schemeClr val="tx1"/>
                </a:solidFill>
              </a:rPr>
              <a:t> et al. 2014 (po prawej) </a:t>
            </a:r>
            <a:r>
              <a:rPr lang="pl-PL" sz="1600" b="0" dirty="0" err="1">
                <a:solidFill>
                  <a:schemeClr val="tx1"/>
                </a:solidFill>
              </a:rPr>
              <a:t>Biofoot</a:t>
            </a:r>
            <a:r>
              <a:rPr lang="pl-PL" sz="1600" b="0" dirty="0">
                <a:solidFill>
                  <a:schemeClr val="tx1"/>
                </a:solidFill>
              </a:rPr>
              <a:t>/IBV system. </a:t>
            </a:r>
            <a:endParaRPr lang="en-US" sz="1600" b="0" dirty="0">
              <a:solidFill>
                <a:schemeClr val="tx1"/>
              </a:solidFill>
            </a:endParaRPr>
          </a:p>
        </p:txBody>
      </p:sp>
      <p:sp>
        <p:nvSpPr>
          <p:cNvPr id="15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683766" y="1700808"/>
            <a:ext cx="79926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2000" i="1" dirty="0">
                <a:solidFill>
                  <a:schemeClr val="accent2"/>
                </a:solidFill>
              </a:rPr>
              <a:t>Wyniki dotyczące nacisku na podłoże</a:t>
            </a:r>
            <a:endParaRPr lang="en-US" sz="2000" i="1" dirty="0">
              <a:solidFill>
                <a:schemeClr val="accent2"/>
              </a:solidFill>
            </a:endParaRPr>
          </a:p>
        </p:txBody>
      </p:sp>
      <p:sp>
        <p:nvSpPr>
          <p:cNvPr id="17" name="16 Flecha doblada hacia arriba"/>
          <p:cNvSpPr/>
          <p:nvPr/>
        </p:nvSpPr>
        <p:spPr bwMode="auto">
          <a:xfrm rot="10800000" flipH="1">
            <a:off x="2915816" y="2492896"/>
            <a:ext cx="1431776" cy="720079"/>
          </a:xfrm>
          <a:prstGeom prst="bentUpArrow">
            <a:avLst/>
          </a:prstGeom>
          <a:solidFill>
            <a:schemeClr val="accent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6" name="Prostokąt 1">
            <a:extLst>
              <a:ext uri="{FF2B5EF4-FFF2-40B4-BE49-F238E27FC236}">
                <a16:creationId xmlns:a16="http://schemas.microsoft.com/office/drawing/2014/main" id="{B979BE45-3FE7-4B64-9B2A-320709EEE519}"/>
              </a:ext>
            </a:extLst>
          </p:cNvPr>
          <p:cNvSpPr/>
          <p:nvPr/>
        </p:nvSpPr>
        <p:spPr>
          <a:xfrm>
            <a:off x="-108520" y="908720"/>
            <a:ext cx="943304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200" dirty="0">
                <a:solidFill>
                  <a:schemeClr val="accent2">
                    <a:lumMod val="75000"/>
                  </a:schemeClr>
                </a:solidFill>
                <a:sym typeface="Arial" charset="0"/>
              </a:rPr>
              <a:t>OCENA CHODU ZA POMOCĄ OBIEKTYWNYCH INSTRUMENTÓW</a:t>
            </a:r>
          </a:p>
        </p:txBody>
      </p:sp>
    </p:spTree>
    <p:extLst>
      <p:ext uri="{BB962C8B-B14F-4D97-AF65-F5344CB8AC3E}">
        <p14:creationId xmlns:p14="http://schemas.microsoft.com/office/powerpoint/2010/main" val="3760152333"/>
      </p:ext>
    </p:extLst>
  </p:cSld>
  <p:clrMapOvr>
    <a:masterClrMapping/>
  </p:clrMapOvr>
  <p:transition advClick="0" advTm="3000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9" name="Picture 9"/>
          <p:cNvPicPr>
            <a:picLocks noChangeAspect="1" noChangeArrowheads="1"/>
          </p:cNvPicPr>
          <p:nvPr/>
        </p:nvPicPr>
        <p:blipFill>
          <a:blip r:embed="rId3" cstate="print"/>
          <a:srcRect l="21857" t="20297" r="56559" b="16704"/>
          <a:stretch>
            <a:fillRect/>
          </a:stretch>
        </p:blipFill>
        <p:spPr bwMode="auto">
          <a:xfrm>
            <a:off x="3419872" y="2204864"/>
            <a:ext cx="1842955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pic>
        <p:nvPicPr>
          <p:cNvPr id="76802" name="Picture 2" descr="Garmin Etrex 32x"/>
          <p:cNvPicPr>
            <a:picLocks noChangeAspect="1" noChangeArrowheads="1"/>
          </p:cNvPicPr>
          <p:nvPr/>
        </p:nvPicPr>
        <p:blipFill>
          <a:blip r:embed="rId4" cstate="print"/>
          <a:srcRect l="15000" r="15000"/>
          <a:stretch>
            <a:fillRect/>
          </a:stretch>
        </p:blipFill>
        <p:spPr bwMode="auto">
          <a:xfrm rot="5400000">
            <a:off x="813183" y="1787218"/>
            <a:ext cx="1612979" cy="2304256"/>
          </a:xfrm>
          <a:prstGeom prst="rect">
            <a:avLst/>
          </a:prstGeom>
          <a:noFill/>
        </p:spPr>
      </p:pic>
      <p:pic>
        <p:nvPicPr>
          <p:cNvPr id="76804" name="Picture 4" descr="CooSpo Banda de Frecuencia Cardiaca Bluetooth 4.0 Ant+ Monitor Sensor de Frecuencia Card&amp;iacute;aca Compatible con Garmin Wahoo Zwift Endomodo y Otro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0" y="3501008"/>
            <a:ext cx="2458329" cy="1944216"/>
          </a:xfrm>
          <a:prstGeom prst="rect">
            <a:avLst/>
          </a:prstGeom>
          <a:noFill/>
        </p:spPr>
      </p:pic>
      <p:pic>
        <p:nvPicPr>
          <p:cNvPr id="76806" name="Picture 6" descr="Oxygen Meter | DrLeonards.co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200000">
            <a:off x="6888719" y="1713271"/>
            <a:ext cx="1631258" cy="2232248"/>
          </a:xfrm>
          <a:prstGeom prst="rect">
            <a:avLst/>
          </a:prstGeom>
          <a:noFill/>
        </p:spPr>
      </p:pic>
      <p:sp>
        <p:nvSpPr>
          <p:cNvPr id="76808" name="AutoShape 8" descr="Podómetro Acelerómetro ONWALK 100 Negr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3" name="12 Imagen" descr="A SensorTile mounted on the right ankle of an athlete's foot. Positive directions of the accelerometer local axes are indicated.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33" b="30553"/>
          <a:stretch>
            <a:fillRect/>
          </a:stretch>
        </p:blipFill>
        <p:spPr bwMode="auto">
          <a:xfrm>
            <a:off x="1547664" y="3861048"/>
            <a:ext cx="2016224" cy="158417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Prostokąt 1">
            <a:extLst>
              <a:ext uri="{FF2B5EF4-FFF2-40B4-BE49-F238E27FC236}">
                <a16:creationId xmlns:a16="http://schemas.microsoft.com/office/drawing/2014/main" id="{17771DF7-CCF5-47D3-AB77-5EF860C791EC}"/>
              </a:ext>
            </a:extLst>
          </p:cNvPr>
          <p:cNvSpPr/>
          <p:nvPr/>
        </p:nvSpPr>
        <p:spPr>
          <a:xfrm>
            <a:off x="179512" y="5517232"/>
            <a:ext cx="87484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600" b="0" dirty="0">
                <a:solidFill>
                  <a:schemeClr val="tx1"/>
                </a:solidFill>
              </a:rPr>
              <a:t>Rysunek 14. Narzędzia do pomiaru wydatku energetycznego. Od lewej do prawej: Globalny system pozycjonowania, akcelerometr, krokomierze, monitor pracy serca i monitory zużycia tlenu.</a:t>
            </a:r>
          </a:p>
        </p:txBody>
      </p:sp>
      <p:sp>
        <p:nvSpPr>
          <p:cNvPr id="19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683766" y="1700808"/>
            <a:ext cx="79926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i="1" dirty="0" err="1">
                <a:solidFill>
                  <a:schemeClr val="accent2"/>
                </a:solidFill>
              </a:rPr>
              <a:t>Wyniki</a:t>
            </a:r>
            <a:r>
              <a:rPr lang="en-US" sz="2000" i="1" dirty="0">
                <a:solidFill>
                  <a:schemeClr val="accent2"/>
                </a:solidFill>
              </a:rPr>
              <a:t> </a:t>
            </a:r>
            <a:r>
              <a:rPr lang="en-US" sz="2000" i="1" dirty="0" err="1">
                <a:solidFill>
                  <a:schemeClr val="accent2"/>
                </a:solidFill>
              </a:rPr>
              <a:t>dotyczące</a:t>
            </a:r>
            <a:r>
              <a:rPr lang="en-US" sz="2000" i="1" dirty="0">
                <a:solidFill>
                  <a:schemeClr val="accent2"/>
                </a:solidFill>
              </a:rPr>
              <a:t> </a:t>
            </a:r>
            <a:r>
              <a:rPr lang="en-US" sz="2000" i="1" dirty="0" err="1">
                <a:solidFill>
                  <a:schemeClr val="accent2"/>
                </a:solidFill>
              </a:rPr>
              <a:t>wydatku</a:t>
            </a:r>
            <a:r>
              <a:rPr lang="en-US" sz="2000" i="1" dirty="0">
                <a:solidFill>
                  <a:schemeClr val="accent2"/>
                </a:solidFill>
              </a:rPr>
              <a:t> </a:t>
            </a:r>
            <a:r>
              <a:rPr lang="en-US" sz="2000" i="1" dirty="0" err="1">
                <a:solidFill>
                  <a:schemeClr val="accent2"/>
                </a:solidFill>
              </a:rPr>
              <a:t>energetycznego</a:t>
            </a:r>
            <a:endParaRPr lang="en-US" sz="2000" i="1" dirty="0">
              <a:solidFill>
                <a:schemeClr val="accent2"/>
              </a:solidFill>
            </a:endParaRPr>
          </a:p>
        </p:txBody>
      </p:sp>
      <p:sp>
        <p:nvSpPr>
          <p:cNvPr id="16" name="Prostokąt 1">
            <a:extLst>
              <a:ext uri="{FF2B5EF4-FFF2-40B4-BE49-F238E27FC236}">
                <a16:creationId xmlns:a16="http://schemas.microsoft.com/office/drawing/2014/main" id="{AC13B21F-7FC4-4332-B236-73828EAAE870}"/>
              </a:ext>
            </a:extLst>
          </p:cNvPr>
          <p:cNvSpPr/>
          <p:nvPr/>
        </p:nvSpPr>
        <p:spPr>
          <a:xfrm>
            <a:off x="-108520" y="908720"/>
            <a:ext cx="943304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200" dirty="0">
                <a:solidFill>
                  <a:schemeClr val="accent2">
                    <a:lumMod val="75000"/>
                  </a:schemeClr>
                </a:solidFill>
                <a:sym typeface="Arial" charset="0"/>
              </a:rPr>
              <a:t>OCENA CHODU ZA POMOCĄ OBIEKTYWNYCH INSTRUMENTÓW</a:t>
            </a:r>
          </a:p>
        </p:txBody>
      </p:sp>
    </p:spTree>
    <p:extLst>
      <p:ext uri="{BB962C8B-B14F-4D97-AF65-F5344CB8AC3E}">
        <p14:creationId xmlns:p14="http://schemas.microsoft.com/office/powerpoint/2010/main" val="16204241"/>
      </p:ext>
    </p:extLst>
  </p:cSld>
  <p:clrMapOvr>
    <a:masterClrMapping/>
  </p:clrMapOvr>
  <p:transition advClick="0" advTm="3000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4F085424-DF94-47AE-B2AA-55ECCFD75B21}"/>
              </a:ext>
            </a:extLst>
          </p:cNvPr>
          <p:cNvSpPr txBox="1"/>
          <p:nvPr/>
        </p:nvSpPr>
        <p:spPr>
          <a:xfrm>
            <a:off x="2267744" y="4653136"/>
            <a:ext cx="457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000" b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Wsparcie Komisji Europejskiej dla produkcji tej publikacji nie stanowi poparcia dla treści, które odzwierciedlają jedynie poglądy autorów, a Komisja nie może zostać pociągnięta do odpowiedzialności za jakiekolwiek wykorzystanie informacji w niej zawartych.</a:t>
            </a:r>
            <a:endParaRPr lang="pl-PL" sz="10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0520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467544" y="1772816"/>
            <a:ext cx="79926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i="1" dirty="0" err="1">
                <a:solidFill>
                  <a:schemeClr val="accent2"/>
                </a:solidFill>
              </a:rPr>
              <a:t>Dlaczego</a:t>
            </a:r>
            <a:r>
              <a:rPr lang="en-US" sz="2000" i="1" dirty="0">
                <a:solidFill>
                  <a:schemeClr val="accent2"/>
                </a:solidFill>
              </a:rPr>
              <a:t> </a:t>
            </a:r>
            <a:r>
              <a:rPr lang="en-US" sz="2000" i="1" dirty="0" err="1">
                <a:solidFill>
                  <a:schemeClr val="accent2"/>
                </a:solidFill>
              </a:rPr>
              <a:t>oceniamy</a:t>
            </a:r>
            <a:r>
              <a:rPr lang="en-US" sz="2000" i="1" dirty="0">
                <a:solidFill>
                  <a:schemeClr val="accent2"/>
                </a:solidFill>
              </a:rPr>
              <a:t> </a:t>
            </a:r>
            <a:r>
              <a:rPr lang="en-US" sz="2000" i="1" dirty="0" err="1">
                <a:solidFill>
                  <a:schemeClr val="accent2"/>
                </a:solidFill>
              </a:rPr>
              <a:t>chód</a:t>
            </a:r>
            <a:r>
              <a:rPr lang="en-US" sz="2000" i="1" dirty="0">
                <a:solidFill>
                  <a:schemeClr val="accent2"/>
                </a:solidFill>
              </a:rPr>
              <a:t> </a:t>
            </a:r>
            <a:r>
              <a:rPr lang="en-US" sz="2000" i="1" dirty="0" err="1">
                <a:solidFill>
                  <a:schemeClr val="accent2"/>
                </a:solidFill>
              </a:rPr>
              <a:t>człowieka</a:t>
            </a:r>
            <a:r>
              <a:rPr lang="en-US" sz="2000" i="1" dirty="0">
                <a:solidFill>
                  <a:schemeClr val="accent2"/>
                </a:solidFill>
              </a:rPr>
              <a:t>?</a:t>
            </a:r>
          </a:p>
        </p:txBody>
      </p:sp>
      <p:graphicFrame>
        <p:nvGraphicFramePr>
          <p:cNvPr id="12" name="11 Diagrama"/>
          <p:cNvGraphicFramePr/>
          <p:nvPr>
            <p:extLst>
              <p:ext uri="{D42A27DB-BD31-4B8C-83A1-F6EECF244321}">
                <p14:modId xmlns:p14="http://schemas.microsoft.com/office/powerpoint/2010/main" val="3559251448"/>
              </p:ext>
            </p:extLst>
          </p:nvPr>
        </p:nvGraphicFramePr>
        <p:xfrm>
          <a:off x="539552" y="2492896"/>
          <a:ext cx="7944544" cy="35599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Prostokąt 1">
            <a:extLst>
              <a:ext uri="{FF2B5EF4-FFF2-40B4-BE49-F238E27FC236}">
                <a16:creationId xmlns:a16="http://schemas.microsoft.com/office/drawing/2014/main" id="{5ABA267C-093B-4BE5-987C-7DB1C25BC30D}"/>
              </a:ext>
            </a:extLst>
          </p:cNvPr>
          <p:cNvSpPr/>
          <p:nvPr/>
        </p:nvSpPr>
        <p:spPr>
          <a:xfrm>
            <a:off x="509464" y="1176182"/>
            <a:ext cx="8135938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2200" dirty="0">
                <a:solidFill>
                  <a:schemeClr val="accent2">
                    <a:lumMod val="75000"/>
                  </a:schemeClr>
                </a:solidFill>
              </a:rPr>
              <a:t>WPROWADZENIE DO OCENY CHODU</a:t>
            </a:r>
            <a:endParaRPr lang="en-US" sz="2200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advClick="0" advTm="3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" name="Prostokąt 1">
            <a:extLst>
              <a:ext uri="{FF2B5EF4-FFF2-40B4-BE49-F238E27FC236}">
                <a16:creationId xmlns:a16="http://schemas.microsoft.com/office/drawing/2014/main" id="{17771DF7-CCF5-47D3-AB77-5EF860C791EC}"/>
              </a:ext>
            </a:extLst>
          </p:cNvPr>
          <p:cNvSpPr/>
          <p:nvPr/>
        </p:nvSpPr>
        <p:spPr>
          <a:xfrm>
            <a:off x="6191672" y="4481825"/>
            <a:ext cx="277281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1600" b="0" dirty="0">
                <a:solidFill>
                  <a:schemeClr val="accent2">
                    <a:lumMod val="75000"/>
                  </a:schemeClr>
                </a:solidFill>
              </a:rPr>
              <a:t>Rys</a:t>
            </a:r>
            <a:r>
              <a:rPr lang="en-US" sz="1600" b="0" dirty="0">
                <a:solidFill>
                  <a:schemeClr val="accent2">
                    <a:lumMod val="75000"/>
                  </a:schemeClr>
                </a:solidFill>
              </a:rPr>
              <a:t> 2. </a:t>
            </a:r>
            <a:r>
              <a:rPr lang="pl-PL" sz="1600" b="0" dirty="0">
                <a:solidFill>
                  <a:schemeClr val="accent2">
                    <a:lumMod val="75000"/>
                  </a:schemeClr>
                </a:solidFill>
              </a:rPr>
              <a:t>Ocena chodu w ramach postępowania z pacjentem z zaburzeniami chodu. Obraz z </a:t>
            </a:r>
            <a:r>
              <a:rPr lang="pl-PL" sz="1600" b="0" dirty="0" err="1">
                <a:solidFill>
                  <a:schemeClr val="accent2">
                    <a:lumMod val="75000"/>
                  </a:schemeClr>
                </a:solidFill>
              </a:rPr>
              <a:t>Moissener</a:t>
            </a:r>
            <a:r>
              <a:rPr lang="pl-PL" sz="1600" b="0" dirty="0">
                <a:solidFill>
                  <a:schemeClr val="accent2">
                    <a:lumMod val="75000"/>
                  </a:schemeClr>
                </a:solidFill>
              </a:rPr>
              <a:t> F. i in. 2015 r.</a:t>
            </a:r>
            <a:endParaRPr lang="en-US" sz="16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1202" name="Picture 2" descr="C:\Users\Constanza\Documents\Constanza\8 - IO3 - WP3 - WP4\MODULE GAIT - UNIT C.1\Bibliography\Esquema.jpeg"/>
          <p:cNvPicPr>
            <a:picLocks noChangeAspect="1" noChangeArrowheads="1"/>
          </p:cNvPicPr>
          <p:nvPr/>
        </p:nvPicPr>
        <p:blipFill>
          <a:blip r:embed="rId3" cstate="print"/>
          <a:srcRect l="12063" r="9062"/>
          <a:stretch>
            <a:fillRect/>
          </a:stretch>
        </p:blipFill>
        <p:spPr bwMode="auto">
          <a:xfrm>
            <a:off x="409520" y="1772816"/>
            <a:ext cx="5746656" cy="4096265"/>
          </a:xfrm>
          <a:prstGeom prst="rect">
            <a:avLst/>
          </a:prstGeom>
          <a:noFill/>
        </p:spPr>
      </p:pic>
      <p:sp>
        <p:nvSpPr>
          <p:cNvPr id="12" name="Prostokąt 1">
            <a:extLst>
              <a:ext uri="{FF2B5EF4-FFF2-40B4-BE49-F238E27FC236}">
                <a16:creationId xmlns:a16="http://schemas.microsoft.com/office/drawing/2014/main" id="{A112A229-E8E4-4470-89AF-52FC53E9783D}"/>
              </a:ext>
            </a:extLst>
          </p:cNvPr>
          <p:cNvSpPr/>
          <p:nvPr/>
        </p:nvSpPr>
        <p:spPr>
          <a:xfrm>
            <a:off x="509464" y="1176182"/>
            <a:ext cx="8135938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2200" dirty="0">
                <a:solidFill>
                  <a:schemeClr val="accent2">
                    <a:lumMod val="75000"/>
                  </a:schemeClr>
                </a:solidFill>
              </a:rPr>
              <a:t>WPROWADZENIE DO OCENY CHODU</a:t>
            </a:r>
            <a:endParaRPr lang="en-US" sz="22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F24A980A-73AB-4EAA-942C-F0E49E263F63}"/>
              </a:ext>
            </a:extLst>
          </p:cNvPr>
          <p:cNvSpPr/>
          <p:nvPr/>
        </p:nvSpPr>
        <p:spPr bwMode="auto">
          <a:xfrm>
            <a:off x="2123728" y="5517232"/>
            <a:ext cx="1944216" cy="432048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R="0" algn="ct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kumimoji="0" lang="pl-PL" sz="10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" charset="0"/>
                <a:sym typeface="Arial" charset="0"/>
              </a:rPr>
              <a:t>Pacjent z ograniczonymi zaburzeniami chodu </a:t>
            </a:r>
            <a:r>
              <a:rPr kumimoji="0" lang="pl-PL" sz="1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sym typeface="Arial" charset="0"/>
              </a:rPr>
              <a:t>zaburzeniami chodu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427E1B45-6A15-46E1-A43B-3B35BDCB39B7}"/>
              </a:ext>
            </a:extLst>
          </p:cNvPr>
          <p:cNvSpPr/>
          <p:nvPr/>
        </p:nvSpPr>
        <p:spPr bwMode="auto">
          <a:xfrm>
            <a:off x="323528" y="4293096"/>
            <a:ext cx="1944216" cy="432048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R="0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kumimoji="0" lang="pl-PL" sz="10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charset="0"/>
                <a:sym typeface="Arial" charset="0"/>
              </a:rPr>
              <a:t>Wiedza na temat możliwych metod leczenia i ich skutków</a:t>
            </a:r>
            <a:endParaRPr kumimoji="0" lang="pl-PL" sz="1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FBF80102-2B20-4104-A57B-CD3E407C8740}"/>
              </a:ext>
            </a:extLst>
          </p:cNvPr>
          <p:cNvSpPr/>
          <p:nvPr/>
        </p:nvSpPr>
        <p:spPr bwMode="auto">
          <a:xfrm>
            <a:off x="251520" y="2204864"/>
            <a:ext cx="2160240" cy="576064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R="0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kumimoji="0" lang="pl-PL" sz="10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charset="0"/>
                <a:sym typeface="Arial" charset="0"/>
              </a:rPr>
              <a:t>Wiedza naukowa, w tym medyczna medycznego</a:t>
            </a:r>
            <a:endParaRPr kumimoji="0" lang="pl-PL" sz="1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5BFD6767-321A-4F68-9951-08497D1FE6FA}"/>
              </a:ext>
            </a:extLst>
          </p:cNvPr>
          <p:cNvSpPr/>
          <p:nvPr/>
        </p:nvSpPr>
        <p:spPr bwMode="auto">
          <a:xfrm>
            <a:off x="251520" y="2852936"/>
            <a:ext cx="1944216" cy="504056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R="0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kumimoji="0" lang="pl-PL" sz="10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charset="0"/>
                <a:sym typeface="Arial" charset="0"/>
              </a:rPr>
              <a:t>Wiedza i narzędzia z zakresu oceny i analizy danych</a:t>
            </a:r>
            <a:endParaRPr kumimoji="0" lang="pl-PL" sz="1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C579624A-7938-46DA-8E45-D3829EA73317}"/>
              </a:ext>
            </a:extLst>
          </p:cNvPr>
          <p:cNvSpPr/>
          <p:nvPr/>
        </p:nvSpPr>
        <p:spPr bwMode="auto">
          <a:xfrm>
            <a:off x="323528" y="3645024"/>
            <a:ext cx="1944216" cy="432048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R="0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kumimoji="0" lang="pl-PL" sz="10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charset="0"/>
                <a:sym typeface="Arial" charset="0"/>
              </a:rPr>
              <a:t>Wiedza na temat prawidłowego                                            i patologicznego chodu</a:t>
            </a:r>
            <a:endParaRPr kumimoji="0" lang="pl-PL" sz="1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5A4DE640-CA4E-464A-A5F7-5E5C35863254}"/>
              </a:ext>
            </a:extLst>
          </p:cNvPr>
          <p:cNvSpPr/>
          <p:nvPr/>
        </p:nvSpPr>
        <p:spPr bwMode="auto">
          <a:xfrm>
            <a:off x="2051720" y="1700808"/>
            <a:ext cx="1584176" cy="432048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R="0" algn="ct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kumimoji="0" lang="pl-PL" sz="1000" b="1" i="0" u="none" strike="noStrike" cap="none" normalizeH="0" baseline="0" dirty="0">
                <a:ln>
                  <a:noFill/>
                </a:ln>
                <a:solidFill>
                  <a:srgbClr val="FF6600"/>
                </a:solidFill>
                <a:effectLst/>
                <a:latin typeface="Arial" charset="0"/>
                <a:sym typeface="Arial" charset="0"/>
              </a:rPr>
              <a:t>Pacjent z zaburzeniami chodu</a:t>
            </a:r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35D50754-7AF4-441E-A9F9-E51CD424DA56}"/>
              </a:ext>
            </a:extLst>
          </p:cNvPr>
          <p:cNvSpPr/>
          <p:nvPr/>
        </p:nvSpPr>
        <p:spPr bwMode="auto">
          <a:xfrm>
            <a:off x="2555776" y="2852936"/>
            <a:ext cx="1224136" cy="4320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R="0" algn="ct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lang="pl-PL" b="0" i="0" dirty="0">
                <a:solidFill>
                  <a:srgbClr val="000000"/>
                </a:solidFill>
                <a:effectLst/>
                <a:latin typeface="-apple-system"/>
              </a:rPr>
              <a:t>Rozpoznanie odchyleń w chodzie</a:t>
            </a:r>
            <a:endParaRPr kumimoji="0" lang="pl-PL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DAD8DBC4-1739-4DC6-AF0C-8CEF6D46B01E}"/>
              </a:ext>
            </a:extLst>
          </p:cNvPr>
          <p:cNvSpPr/>
          <p:nvPr/>
        </p:nvSpPr>
        <p:spPr bwMode="auto">
          <a:xfrm>
            <a:off x="2555776" y="3573016"/>
            <a:ext cx="1224136" cy="4320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R="0" algn="ct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lang="pl-PL" b="0" i="0" dirty="0">
                <a:solidFill>
                  <a:srgbClr val="000000"/>
                </a:solidFill>
                <a:effectLst/>
                <a:latin typeface="-apple-system"/>
              </a:rPr>
              <a:t>Zrozumienie odchyleń w chodzie</a:t>
            </a:r>
            <a:endParaRPr kumimoji="0" lang="pl-PL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id="{5B7A6DA8-2D11-4B1A-A2F0-2D60229D7125}"/>
              </a:ext>
            </a:extLst>
          </p:cNvPr>
          <p:cNvSpPr/>
          <p:nvPr/>
        </p:nvSpPr>
        <p:spPr bwMode="auto">
          <a:xfrm>
            <a:off x="2555776" y="4293096"/>
            <a:ext cx="1224136" cy="4320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R="0" algn="ct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lang="pl-PL" b="0" i="0" dirty="0">
                <a:solidFill>
                  <a:srgbClr val="000000"/>
                </a:solidFill>
                <a:effectLst/>
                <a:latin typeface="-apple-system"/>
              </a:rPr>
              <a:t>Cechowe odchylenia chodu</a:t>
            </a:r>
            <a:endParaRPr kumimoji="0" lang="pl-PL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1" name="Prostokąt 20">
            <a:extLst>
              <a:ext uri="{FF2B5EF4-FFF2-40B4-BE49-F238E27FC236}">
                <a16:creationId xmlns:a16="http://schemas.microsoft.com/office/drawing/2014/main" id="{FAF86F13-66D9-4796-844E-5A5ED437E8E7}"/>
              </a:ext>
            </a:extLst>
          </p:cNvPr>
          <p:cNvSpPr/>
          <p:nvPr/>
        </p:nvSpPr>
        <p:spPr bwMode="auto">
          <a:xfrm>
            <a:off x="3779912" y="2132856"/>
            <a:ext cx="2160240" cy="576064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R="0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kumimoji="0" lang="pl-PL" sz="1000" b="1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Arial" charset="0"/>
                <a:sym typeface="Arial" charset="0"/>
              </a:rPr>
              <a:t>Informacje kliniczne i dostępne zasoby na temat pacjenta lub dla pacjenta</a:t>
            </a:r>
          </a:p>
        </p:txBody>
      </p:sp>
      <p:sp>
        <p:nvSpPr>
          <p:cNvPr id="22" name="Prostokąt 21">
            <a:extLst>
              <a:ext uri="{FF2B5EF4-FFF2-40B4-BE49-F238E27FC236}">
                <a16:creationId xmlns:a16="http://schemas.microsoft.com/office/drawing/2014/main" id="{B83E2844-DFCF-484B-9632-116414C5917A}"/>
              </a:ext>
            </a:extLst>
          </p:cNvPr>
          <p:cNvSpPr/>
          <p:nvPr/>
        </p:nvSpPr>
        <p:spPr bwMode="auto">
          <a:xfrm>
            <a:off x="4211960" y="4293096"/>
            <a:ext cx="1656184" cy="576064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R="0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kumimoji="0" lang="pl-PL" sz="1000" b="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Arial" charset="0"/>
                <a:sym typeface="Arial" charset="0"/>
              </a:rPr>
              <a:t>Wybór sposobu leczenia</a:t>
            </a:r>
          </a:p>
        </p:txBody>
      </p:sp>
      <p:sp>
        <p:nvSpPr>
          <p:cNvPr id="23" name="Prostokąt 22">
            <a:extLst>
              <a:ext uri="{FF2B5EF4-FFF2-40B4-BE49-F238E27FC236}">
                <a16:creationId xmlns:a16="http://schemas.microsoft.com/office/drawing/2014/main" id="{EC421738-1EDF-4D1F-ADB8-7CC5E46C0D7C}"/>
              </a:ext>
            </a:extLst>
          </p:cNvPr>
          <p:cNvSpPr/>
          <p:nvPr/>
        </p:nvSpPr>
        <p:spPr bwMode="auto">
          <a:xfrm>
            <a:off x="4211960" y="3501008"/>
            <a:ext cx="1440160" cy="576064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R="0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lang="pl-PL" b="0" i="0" dirty="0">
                <a:solidFill>
                  <a:schemeClr val="accent6"/>
                </a:solidFill>
                <a:effectLst/>
                <a:latin typeface="-apple-system"/>
              </a:rPr>
              <a:t>Połączenie danych medycznych</a:t>
            </a:r>
            <a:endParaRPr kumimoji="0" lang="pl-PL" sz="1000" b="0" i="0" u="none" strike="noStrike" cap="none" normalizeH="0" baseline="0" dirty="0">
              <a:ln>
                <a:noFill/>
              </a:ln>
              <a:solidFill>
                <a:schemeClr val="accent6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5" name="Prostokąt 24">
            <a:extLst>
              <a:ext uri="{FF2B5EF4-FFF2-40B4-BE49-F238E27FC236}">
                <a16:creationId xmlns:a16="http://schemas.microsoft.com/office/drawing/2014/main" id="{47B5161C-6EAA-4C0F-ABB9-3D54F5AB0D3E}"/>
              </a:ext>
            </a:extLst>
          </p:cNvPr>
          <p:cNvSpPr/>
          <p:nvPr/>
        </p:nvSpPr>
        <p:spPr bwMode="auto">
          <a:xfrm>
            <a:off x="4139952" y="2852936"/>
            <a:ext cx="1728192" cy="576064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R="0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kumimoji="0" lang="pl-PL" sz="1000" b="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Arial" charset="0"/>
                <a:sym typeface="Arial" charset="0"/>
              </a:rPr>
              <a:t>Jakościowa i ilościowa ocena chodu</a:t>
            </a:r>
          </a:p>
        </p:txBody>
      </p:sp>
    </p:spTree>
  </p:cSld>
  <p:clrMapOvr>
    <a:masterClrMapping/>
  </p:clrMapOvr>
  <p:transition advClick="0" advTm="3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" name="Prostokąt 1">
            <a:extLst>
              <a:ext uri="{FF2B5EF4-FFF2-40B4-BE49-F238E27FC236}">
                <a16:creationId xmlns:a16="http://schemas.microsoft.com/office/drawing/2014/main" id="{17771DF7-CCF5-47D3-AB77-5EF860C791EC}"/>
              </a:ext>
            </a:extLst>
          </p:cNvPr>
          <p:cNvSpPr/>
          <p:nvPr/>
        </p:nvSpPr>
        <p:spPr>
          <a:xfrm>
            <a:off x="6588224" y="1916832"/>
            <a:ext cx="27728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1600" b="0" dirty="0">
                <a:solidFill>
                  <a:schemeClr val="accent2">
                    <a:lumMod val="75000"/>
                  </a:schemeClr>
                </a:solidFill>
              </a:rPr>
              <a:t>Czynniki decydujące o wyborze techniki: </a:t>
            </a:r>
            <a:endParaRPr lang="en-US" sz="16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1202" name="Picture 2" descr="C:\Users\Constanza\Documents\Constanza\8 - IO3 - WP3 - WP4\MODULE GAIT - UNIT C.1\Bibliography\Esquema.jpeg"/>
          <p:cNvPicPr>
            <a:picLocks noChangeAspect="1" noChangeArrowheads="1"/>
          </p:cNvPicPr>
          <p:nvPr/>
        </p:nvPicPr>
        <p:blipFill>
          <a:blip r:embed="rId3" cstate="print"/>
          <a:srcRect l="12063" r="9062"/>
          <a:stretch>
            <a:fillRect/>
          </a:stretch>
        </p:blipFill>
        <p:spPr bwMode="auto">
          <a:xfrm>
            <a:off x="409520" y="1772816"/>
            <a:ext cx="5746656" cy="4096265"/>
          </a:xfrm>
          <a:prstGeom prst="rect">
            <a:avLst/>
          </a:prstGeom>
          <a:noFill/>
        </p:spPr>
      </p:pic>
      <p:sp>
        <p:nvSpPr>
          <p:cNvPr id="12" name="Prostokąt 1">
            <a:extLst>
              <a:ext uri="{FF2B5EF4-FFF2-40B4-BE49-F238E27FC236}">
                <a16:creationId xmlns:a16="http://schemas.microsoft.com/office/drawing/2014/main" id="{A112A229-E8E4-4470-89AF-52FC53E9783D}"/>
              </a:ext>
            </a:extLst>
          </p:cNvPr>
          <p:cNvSpPr/>
          <p:nvPr/>
        </p:nvSpPr>
        <p:spPr>
          <a:xfrm>
            <a:off x="509464" y="1176182"/>
            <a:ext cx="8135938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2200" dirty="0">
                <a:solidFill>
                  <a:schemeClr val="accent2">
                    <a:lumMod val="75000"/>
                  </a:schemeClr>
                </a:solidFill>
              </a:rPr>
              <a:t>WPROWADZENIE DO OCENY CHODU</a:t>
            </a:r>
            <a:endParaRPr lang="en-US" sz="22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F24A980A-73AB-4EAA-942C-F0E49E263F63}"/>
              </a:ext>
            </a:extLst>
          </p:cNvPr>
          <p:cNvSpPr/>
          <p:nvPr/>
        </p:nvSpPr>
        <p:spPr bwMode="auto">
          <a:xfrm>
            <a:off x="2123728" y="5517232"/>
            <a:ext cx="1944216" cy="432048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R="0" algn="ct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kumimoji="0" lang="pl-PL" sz="10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" charset="0"/>
                <a:sym typeface="Arial" charset="0"/>
              </a:rPr>
              <a:t>Pacjent z ograniczonymi zaburzeniami chodu </a:t>
            </a:r>
            <a:r>
              <a:rPr kumimoji="0" lang="pl-PL" sz="1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sym typeface="Arial" charset="0"/>
              </a:rPr>
              <a:t>zaburzeniami chodu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427E1B45-6A15-46E1-A43B-3B35BDCB39B7}"/>
              </a:ext>
            </a:extLst>
          </p:cNvPr>
          <p:cNvSpPr/>
          <p:nvPr/>
        </p:nvSpPr>
        <p:spPr bwMode="auto">
          <a:xfrm>
            <a:off x="323528" y="4293096"/>
            <a:ext cx="1944216" cy="432048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R="0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kumimoji="0" lang="pl-PL" sz="10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charset="0"/>
                <a:sym typeface="Arial" charset="0"/>
              </a:rPr>
              <a:t>Wiedza na temat możliwych metod leczenia i ich skutków</a:t>
            </a:r>
            <a:endParaRPr kumimoji="0" lang="pl-PL" sz="1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FBF80102-2B20-4104-A57B-CD3E407C8740}"/>
              </a:ext>
            </a:extLst>
          </p:cNvPr>
          <p:cNvSpPr/>
          <p:nvPr/>
        </p:nvSpPr>
        <p:spPr bwMode="auto">
          <a:xfrm>
            <a:off x="251520" y="2204864"/>
            <a:ext cx="2160240" cy="576064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R="0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kumimoji="0" lang="pl-PL" sz="10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charset="0"/>
                <a:sym typeface="Arial" charset="0"/>
              </a:rPr>
              <a:t>Wiedza naukowa, w tym medyczna medycznego</a:t>
            </a:r>
            <a:endParaRPr kumimoji="0" lang="pl-PL" sz="1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5BFD6767-321A-4F68-9951-08497D1FE6FA}"/>
              </a:ext>
            </a:extLst>
          </p:cNvPr>
          <p:cNvSpPr/>
          <p:nvPr/>
        </p:nvSpPr>
        <p:spPr bwMode="auto">
          <a:xfrm>
            <a:off x="251520" y="2852936"/>
            <a:ext cx="1944216" cy="504056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R="0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kumimoji="0" lang="pl-PL" sz="10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charset="0"/>
                <a:sym typeface="Arial" charset="0"/>
              </a:rPr>
              <a:t>Wiedza i narzędzia z zakresu oceny i analizy danych</a:t>
            </a:r>
            <a:endParaRPr kumimoji="0" lang="pl-PL" sz="1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C579624A-7938-46DA-8E45-D3829EA73317}"/>
              </a:ext>
            </a:extLst>
          </p:cNvPr>
          <p:cNvSpPr/>
          <p:nvPr/>
        </p:nvSpPr>
        <p:spPr bwMode="auto">
          <a:xfrm>
            <a:off x="323528" y="3645024"/>
            <a:ext cx="1944216" cy="432048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R="0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kumimoji="0" lang="pl-PL" sz="10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charset="0"/>
                <a:sym typeface="Arial" charset="0"/>
              </a:rPr>
              <a:t>Wiedza na temat prawidłowego                                            i patologicznego chodu</a:t>
            </a:r>
            <a:endParaRPr kumimoji="0" lang="pl-PL" sz="1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5A4DE640-CA4E-464A-A5F7-5E5C35863254}"/>
              </a:ext>
            </a:extLst>
          </p:cNvPr>
          <p:cNvSpPr/>
          <p:nvPr/>
        </p:nvSpPr>
        <p:spPr bwMode="auto">
          <a:xfrm>
            <a:off x="2051720" y="1700808"/>
            <a:ext cx="1584176" cy="432048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R="0" algn="ct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kumimoji="0" lang="pl-PL" sz="1000" b="1" i="0" u="none" strike="noStrike" cap="none" normalizeH="0" baseline="0" dirty="0">
                <a:ln>
                  <a:noFill/>
                </a:ln>
                <a:solidFill>
                  <a:srgbClr val="FF6600"/>
                </a:solidFill>
                <a:effectLst/>
                <a:latin typeface="Arial" charset="0"/>
                <a:sym typeface="Arial" charset="0"/>
              </a:rPr>
              <a:t>Pacjent z zaburzeniami chodu</a:t>
            </a:r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35D50754-7AF4-441E-A9F9-E51CD424DA56}"/>
              </a:ext>
            </a:extLst>
          </p:cNvPr>
          <p:cNvSpPr/>
          <p:nvPr/>
        </p:nvSpPr>
        <p:spPr bwMode="auto">
          <a:xfrm>
            <a:off x="2555776" y="2852936"/>
            <a:ext cx="1224136" cy="4320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R="0" algn="ct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lang="pl-PL" b="0" i="0" dirty="0">
                <a:solidFill>
                  <a:srgbClr val="000000"/>
                </a:solidFill>
                <a:effectLst/>
                <a:latin typeface="-apple-system"/>
              </a:rPr>
              <a:t>Rozpoznanie odchyleń w chodzie</a:t>
            </a:r>
            <a:endParaRPr kumimoji="0" lang="pl-PL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DAD8DBC4-1739-4DC6-AF0C-8CEF6D46B01E}"/>
              </a:ext>
            </a:extLst>
          </p:cNvPr>
          <p:cNvSpPr/>
          <p:nvPr/>
        </p:nvSpPr>
        <p:spPr bwMode="auto">
          <a:xfrm>
            <a:off x="2555776" y="3573016"/>
            <a:ext cx="1224136" cy="4320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R="0" algn="ct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lang="pl-PL" b="0" i="0" dirty="0">
                <a:solidFill>
                  <a:srgbClr val="000000"/>
                </a:solidFill>
                <a:effectLst/>
                <a:latin typeface="-apple-system"/>
              </a:rPr>
              <a:t>Zrozumienie odchyleń w chodzie</a:t>
            </a:r>
            <a:endParaRPr kumimoji="0" lang="pl-PL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id="{5B7A6DA8-2D11-4B1A-A2F0-2D60229D7125}"/>
              </a:ext>
            </a:extLst>
          </p:cNvPr>
          <p:cNvSpPr/>
          <p:nvPr/>
        </p:nvSpPr>
        <p:spPr bwMode="auto">
          <a:xfrm>
            <a:off x="2555776" y="4293096"/>
            <a:ext cx="1224136" cy="4320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R="0" algn="ct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lang="pl-PL" b="0" i="0" dirty="0">
                <a:solidFill>
                  <a:srgbClr val="000000"/>
                </a:solidFill>
                <a:effectLst/>
                <a:latin typeface="-apple-system"/>
              </a:rPr>
              <a:t>Cechowe odchylenia chodu</a:t>
            </a:r>
            <a:endParaRPr kumimoji="0" lang="pl-PL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1" name="Prostokąt 20">
            <a:extLst>
              <a:ext uri="{FF2B5EF4-FFF2-40B4-BE49-F238E27FC236}">
                <a16:creationId xmlns:a16="http://schemas.microsoft.com/office/drawing/2014/main" id="{FAF86F13-66D9-4796-844E-5A5ED437E8E7}"/>
              </a:ext>
            </a:extLst>
          </p:cNvPr>
          <p:cNvSpPr/>
          <p:nvPr/>
        </p:nvSpPr>
        <p:spPr bwMode="auto">
          <a:xfrm>
            <a:off x="3779912" y="2132856"/>
            <a:ext cx="2160240" cy="576064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R="0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kumimoji="0" lang="pl-PL" sz="1000" b="1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Arial" charset="0"/>
                <a:sym typeface="Arial" charset="0"/>
              </a:rPr>
              <a:t>Informacje kliniczne i dostępne zasoby na temat pacjenta lub dla pacjenta</a:t>
            </a:r>
          </a:p>
        </p:txBody>
      </p:sp>
      <p:sp>
        <p:nvSpPr>
          <p:cNvPr id="22" name="Prostokąt 21">
            <a:extLst>
              <a:ext uri="{FF2B5EF4-FFF2-40B4-BE49-F238E27FC236}">
                <a16:creationId xmlns:a16="http://schemas.microsoft.com/office/drawing/2014/main" id="{B83E2844-DFCF-484B-9632-116414C5917A}"/>
              </a:ext>
            </a:extLst>
          </p:cNvPr>
          <p:cNvSpPr/>
          <p:nvPr/>
        </p:nvSpPr>
        <p:spPr bwMode="auto">
          <a:xfrm>
            <a:off x="4211960" y="4293096"/>
            <a:ext cx="1656184" cy="576064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R="0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kumimoji="0" lang="pl-PL" sz="1000" b="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Arial" charset="0"/>
                <a:sym typeface="Arial" charset="0"/>
              </a:rPr>
              <a:t>Wybór sposobu leczenia</a:t>
            </a:r>
          </a:p>
        </p:txBody>
      </p:sp>
      <p:sp>
        <p:nvSpPr>
          <p:cNvPr id="23" name="Prostokąt 22">
            <a:extLst>
              <a:ext uri="{FF2B5EF4-FFF2-40B4-BE49-F238E27FC236}">
                <a16:creationId xmlns:a16="http://schemas.microsoft.com/office/drawing/2014/main" id="{EC421738-1EDF-4D1F-ADB8-7CC5E46C0D7C}"/>
              </a:ext>
            </a:extLst>
          </p:cNvPr>
          <p:cNvSpPr/>
          <p:nvPr/>
        </p:nvSpPr>
        <p:spPr bwMode="auto">
          <a:xfrm>
            <a:off x="4211960" y="3501008"/>
            <a:ext cx="1440160" cy="576064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R="0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lang="pl-PL" b="0" i="0" dirty="0">
                <a:solidFill>
                  <a:schemeClr val="accent6"/>
                </a:solidFill>
                <a:effectLst/>
                <a:latin typeface="-apple-system"/>
              </a:rPr>
              <a:t>Połączenie danych medycznych</a:t>
            </a:r>
            <a:endParaRPr kumimoji="0" lang="pl-PL" sz="1000" b="0" i="0" u="none" strike="noStrike" cap="none" normalizeH="0" baseline="0" dirty="0">
              <a:ln>
                <a:noFill/>
              </a:ln>
              <a:solidFill>
                <a:schemeClr val="accent6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5" name="Prostokąt 24">
            <a:extLst>
              <a:ext uri="{FF2B5EF4-FFF2-40B4-BE49-F238E27FC236}">
                <a16:creationId xmlns:a16="http://schemas.microsoft.com/office/drawing/2014/main" id="{47B5161C-6EAA-4C0F-ABB9-3D54F5AB0D3E}"/>
              </a:ext>
            </a:extLst>
          </p:cNvPr>
          <p:cNvSpPr/>
          <p:nvPr/>
        </p:nvSpPr>
        <p:spPr bwMode="auto">
          <a:xfrm>
            <a:off x="4139952" y="2852936"/>
            <a:ext cx="1728192" cy="576064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R="0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kumimoji="0" lang="pl-PL" sz="1000" b="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Arial" charset="0"/>
                <a:sym typeface="Arial" charset="0"/>
              </a:rPr>
              <a:t>Jakościowa i ilościowa ocena chodu</a:t>
            </a:r>
          </a:p>
        </p:txBody>
      </p:sp>
      <p:sp>
        <p:nvSpPr>
          <p:cNvPr id="24" name="10 Pentágono">
            <a:extLst>
              <a:ext uri="{FF2B5EF4-FFF2-40B4-BE49-F238E27FC236}">
                <a16:creationId xmlns:a16="http://schemas.microsoft.com/office/drawing/2014/main" id="{669F1173-4BCD-4EA8-8C14-C9F133D080CF}"/>
              </a:ext>
            </a:extLst>
          </p:cNvPr>
          <p:cNvSpPr/>
          <p:nvPr/>
        </p:nvSpPr>
        <p:spPr bwMode="auto">
          <a:xfrm>
            <a:off x="0" y="2780928"/>
            <a:ext cx="6768752" cy="648072"/>
          </a:xfrm>
          <a:prstGeom prst="homePlat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F186DD07-6167-405C-95B8-F2671B0ECA10}"/>
              </a:ext>
            </a:extLst>
          </p:cNvPr>
          <p:cNvSpPr txBox="1"/>
          <p:nvPr/>
        </p:nvSpPr>
        <p:spPr>
          <a:xfrm>
            <a:off x="6732240" y="2636912"/>
            <a:ext cx="2088232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indent="-12700">
              <a:buFont typeface="Arial" panose="020B0604020202020204" pitchFamily="34" charset="0"/>
              <a:buChar char="•"/>
            </a:pPr>
            <a:r>
              <a:rPr lang="pl-PL" sz="1600" b="0" dirty="0">
                <a:solidFill>
                  <a:schemeClr val="accent6"/>
                </a:solidFill>
              </a:rPr>
              <a:t>złożoność zaburzeń</a:t>
            </a:r>
          </a:p>
          <a:p>
            <a:pPr marL="12700" indent="-12700">
              <a:buFont typeface="Arial" panose="020B0604020202020204" pitchFamily="34" charset="0"/>
              <a:buChar char="•"/>
            </a:pPr>
            <a:endParaRPr lang="pl-PL" sz="1600" b="0" dirty="0">
              <a:solidFill>
                <a:schemeClr val="accent6"/>
              </a:solidFill>
            </a:endParaRPr>
          </a:p>
          <a:p>
            <a:pPr marL="12700" indent="-12700">
              <a:buFont typeface="Arial" panose="020B0604020202020204" pitchFamily="34" charset="0"/>
              <a:buChar char="•"/>
            </a:pPr>
            <a:r>
              <a:rPr lang="pl-PL" sz="1600" b="0" dirty="0">
                <a:solidFill>
                  <a:schemeClr val="accent6"/>
                </a:solidFill>
              </a:rPr>
              <a:t>dostępne środki</a:t>
            </a:r>
          </a:p>
          <a:p>
            <a:pPr marL="12700" indent="-12700">
              <a:buFont typeface="Arial" panose="020B0604020202020204" pitchFamily="34" charset="0"/>
              <a:buChar char="•"/>
            </a:pPr>
            <a:endParaRPr lang="pl-PL" sz="1600" b="0" dirty="0">
              <a:solidFill>
                <a:schemeClr val="accent6"/>
              </a:solidFill>
            </a:endParaRPr>
          </a:p>
          <a:p>
            <a:pPr marL="12700" indent="-12700">
              <a:buFont typeface="Arial" panose="020B0604020202020204" pitchFamily="34" charset="0"/>
              <a:buChar char="•"/>
            </a:pPr>
            <a:r>
              <a:rPr lang="pl-PL" sz="1600" b="0" dirty="0">
                <a:solidFill>
                  <a:schemeClr val="accent6"/>
                </a:solidFill>
              </a:rPr>
              <a:t>możliwości pacjenta</a:t>
            </a:r>
          </a:p>
          <a:p>
            <a:pPr marL="12700" indent="-12700">
              <a:buFont typeface="Arial" panose="020B0604020202020204" pitchFamily="34" charset="0"/>
              <a:buChar char="•"/>
            </a:pPr>
            <a:endParaRPr lang="pl-PL" sz="1600" b="0" dirty="0">
              <a:solidFill>
                <a:schemeClr val="accent6"/>
              </a:solidFill>
            </a:endParaRPr>
          </a:p>
          <a:p>
            <a:pPr marL="12700" indent="-12700">
              <a:buFont typeface="Arial" panose="020B0604020202020204" pitchFamily="34" charset="0"/>
              <a:buChar char="•"/>
            </a:pPr>
            <a:r>
              <a:rPr lang="pl-PL" sz="1600" b="0" dirty="0">
                <a:solidFill>
                  <a:schemeClr val="accent6"/>
                </a:solidFill>
              </a:rPr>
              <a:t>pożądany poziom dokładności</a:t>
            </a:r>
          </a:p>
          <a:p>
            <a:pPr marL="12700" indent="-12700">
              <a:buFont typeface="Arial" panose="020B0604020202020204" pitchFamily="34" charset="0"/>
              <a:buChar char="•"/>
            </a:pPr>
            <a:endParaRPr lang="pl-PL" sz="1600" b="0" dirty="0">
              <a:solidFill>
                <a:schemeClr val="accent6"/>
              </a:solidFill>
            </a:endParaRPr>
          </a:p>
          <a:p>
            <a:pPr marL="12700" indent="-12700">
              <a:buFont typeface="Arial" panose="020B0604020202020204" pitchFamily="34" charset="0"/>
              <a:buChar char="•"/>
            </a:pPr>
            <a:r>
              <a:rPr lang="pl-PL" sz="1600" b="0" dirty="0">
                <a:solidFill>
                  <a:schemeClr val="accent6"/>
                </a:solidFill>
              </a:rPr>
              <a:t>doświadczenie osoby oceniającej</a:t>
            </a:r>
          </a:p>
        </p:txBody>
      </p:sp>
    </p:spTree>
    <p:extLst>
      <p:ext uri="{BB962C8B-B14F-4D97-AF65-F5344CB8AC3E}">
        <p14:creationId xmlns:p14="http://schemas.microsoft.com/office/powerpoint/2010/main" val="2252633690"/>
      </p:ext>
    </p:extLst>
  </p:cSld>
  <p:clrMapOvr>
    <a:masterClrMapping/>
  </p:clrMapOvr>
  <p:transition advClick="0" advTm="3000"/>
</p:sld>
</file>

<file path=ppt/theme/theme1.xml><?xml version="1.0" encoding="utf-8"?>
<a:theme xmlns:a="http://schemas.openxmlformats.org/drawingml/2006/main" name="Pantallazo inicio">
  <a:themeElements>
    <a:clrScheme name="1_Projekt niestandardow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Projekt niestandardow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50751" tIns="50751" rIns="50751" bIns="50751" numCol="1" anchor="ctr" anchorCtr="0" compatLnSpc="1">
        <a:prstTxWarp prst="textNoShape">
          <a:avLst/>
        </a:prstTxWarp>
      </a:bodyPr>
      <a:lstStyle>
        <a:defPPr marL="588963" marR="0" indent="-401638" algn="r" defTabSz="642938" rtl="0" eaLnBrk="1" fontAlgn="base" latinLnBrk="0" hangingPunct="1">
          <a:lnSpc>
            <a:spcPct val="90000"/>
          </a:lnSpc>
          <a:spcBef>
            <a:spcPts val="1675"/>
          </a:spcBef>
          <a:spcAft>
            <a:spcPct val="0"/>
          </a:spcAft>
          <a:buClrTx/>
          <a:buSzPct val="171000"/>
          <a:buFont typeface="Arial" charset="0"/>
          <a:buNone/>
          <a:tabLst/>
          <a:defRPr kumimoji="0" lang="en-US" sz="1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50751" tIns="50751" rIns="50751" bIns="50751" numCol="1" anchor="ctr" anchorCtr="0" compatLnSpc="1">
        <a:prstTxWarp prst="textNoShape">
          <a:avLst/>
        </a:prstTxWarp>
      </a:bodyPr>
      <a:lstStyle>
        <a:defPPr marL="588963" marR="0" indent="-401638" algn="r" defTabSz="642938" rtl="0" eaLnBrk="1" fontAlgn="base" latinLnBrk="0" hangingPunct="1">
          <a:lnSpc>
            <a:spcPct val="90000"/>
          </a:lnSpc>
          <a:spcBef>
            <a:spcPts val="1675"/>
          </a:spcBef>
          <a:spcAft>
            <a:spcPct val="0"/>
          </a:spcAft>
          <a:buClrTx/>
          <a:buSzPct val="171000"/>
          <a:buFont typeface="Arial" charset="0"/>
          <a:buNone/>
          <a:tabLst/>
          <a:defRPr kumimoji="0" lang="en-US" sz="1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sym typeface="Arial" charset="0"/>
          </a:defRPr>
        </a:defPPr>
      </a:lstStyle>
    </a:lnDef>
  </a:objectDefaults>
  <a:extraClrSchemeLst>
    <a:extraClrScheme>
      <a:clrScheme name="1_Projekt niestandardow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rojekt niestandardow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rojekt niestandardow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rojekt niestandardow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rojekt niestandardow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rojekt niestandardow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jekt niestandardow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jekt niestandardow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jekt niestandardow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jekt niestandardow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jekt niestandardow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jekt niestandardow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Pantallazo cier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WOIZ - prezentacja &quot;wykładowa&quot;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140041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AAB0"/>
      </a:accent5>
      <a:accent6>
        <a:srgbClr val="2D2D8A"/>
      </a:accent6>
      <a:hlink>
        <a:srgbClr val="009999"/>
      </a:hlink>
      <a:folHlink>
        <a:srgbClr val="99CC00"/>
      </a:folHlink>
    </a:clrScheme>
    <a:fontScheme name="WOIZ - prezentacja &quot;wykładowa&quot;">
      <a:majorFont>
        <a:latin typeface="Arial Bold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50751" tIns="50751" rIns="50751" bIns="50751" numCol="1" anchor="ctr" anchorCtr="0" compatLnSpc="1">
        <a:prstTxWarp prst="textNoShape">
          <a:avLst/>
        </a:prstTxWarp>
      </a:bodyPr>
      <a:lstStyle>
        <a:defPPr marL="588963" marR="0" indent="-401638" algn="r" defTabSz="642938" rtl="0" eaLnBrk="1" fontAlgn="base" latinLnBrk="0" hangingPunct="1">
          <a:lnSpc>
            <a:spcPct val="90000"/>
          </a:lnSpc>
          <a:spcBef>
            <a:spcPts val="1675"/>
          </a:spcBef>
          <a:spcAft>
            <a:spcPct val="0"/>
          </a:spcAft>
          <a:buClrTx/>
          <a:buSzPct val="171000"/>
          <a:buFont typeface="Arial" charset="0"/>
          <a:buNone/>
          <a:tabLst/>
          <a:defRPr kumimoji="0" lang="en-US" sz="1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50751" tIns="50751" rIns="50751" bIns="50751" numCol="1" anchor="ctr" anchorCtr="0" compatLnSpc="1">
        <a:prstTxWarp prst="textNoShape">
          <a:avLst/>
        </a:prstTxWarp>
      </a:bodyPr>
      <a:lstStyle>
        <a:defPPr marL="588963" marR="0" indent="-401638" algn="r" defTabSz="642938" rtl="0" eaLnBrk="1" fontAlgn="base" latinLnBrk="0" hangingPunct="1">
          <a:lnSpc>
            <a:spcPct val="90000"/>
          </a:lnSpc>
          <a:spcBef>
            <a:spcPts val="1675"/>
          </a:spcBef>
          <a:spcAft>
            <a:spcPct val="0"/>
          </a:spcAft>
          <a:buClrTx/>
          <a:buSzPct val="171000"/>
          <a:buFont typeface="Arial" charset="0"/>
          <a:buNone/>
          <a:tabLst/>
          <a:defRPr kumimoji="0" lang="en-US" sz="1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sym typeface="Arial" charset="0"/>
          </a:defRPr>
        </a:defPPr>
      </a:lstStyle>
    </a:lnDef>
  </a:objectDefaults>
  <a:extraClrSchemeLst>
    <a:extraClrScheme>
      <a:clrScheme name="WOIZ - prezentacja &quot;wykładowa&quot;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Szablon_prezentacji_wer_2A_(z_1_logo)_v2</Template>
  <TotalTime>38816</TotalTime>
  <Pages>0</Pages>
  <Words>2487</Words>
  <Characters>0</Characters>
  <Application>Microsoft Office PowerPoint</Application>
  <PresentationFormat>Pokaz na ekranie (4:3)</PresentationFormat>
  <Lines>0</Lines>
  <Paragraphs>481</Paragraphs>
  <Slides>67</Slides>
  <Notes>65</Notes>
  <HiddenSlides>0</HiddenSlides>
  <MMClips>0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3</vt:i4>
      </vt:variant>
      <vt:variant>
        <vt:lpstr>Tytuły slajdów</vt:lpstr>
      </vt:variant>
      <vt:variant>
        <vt:i4>67</vt:i4>
      </vt:variant>
    </vt:vector>
  </HeadingPairs>
  <TitlesOfParts>
    <vt:vector size="78" baseType="lpstr">
      <vt:lpstr>-apple-system</vt:lpstr>
      <vt:lpstr>Arial</vt:lpstr>
      <vt:lpstr>Arial </vt:lpstr>
      <vt:lpstr>Arial Bold</vt:lpstr>
      <vt:lpstr>Bradley Hand ITC</vt:lpstr>
      <vt:lpstr>Calibri</vt:lpstr>
      <vt:lpstr>Gill Sans</vt:lpstr>
      <vt:lpstr>Times New Roman</vt:lpstr>
      <vt:lpstr>Pantallazo inicio</vt:lpstr>
      <vt:lpstr>Pantallazo cierre</vt:lpstr>
      <vt:lpstr>1_WOIZ - prezentacja "wykładowa"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PKO BP SA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PKO BP SA</dc:creator>
  <cp:lastModifiedBy>Patrycja Kabiesz</cp:lastModifiedBy>
  <cp:revision>1088</cp:revision>
  <cp:lastPrinted>2011-07-18T19:05:36Z</cp:lastPrinted>
  <dcterms:created xsi:type="dcterms:W3CDTF">2010-06-23T19:02:16Z</dcterms:created>
  <dcterms:modified xsi:type="dcterms:W3CDTF">2021-07-02T17:12:05Z</dcterms:modified>
</cp:coreProperties>
</file>