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48"/>
  </p:notesMasterIdLst>
  <p:handoutMasterIdLst>
    <p:handoutMasterId r:id="rId49"/>
  </p:handoutMasterIdLst>
  <p:sldIdLst>
    <p:sldId id="627" r:id="rId4"/>
    <p:sldId id="636" r:id="rId5"/>
    <p:sldId id="680" r:id="rId6"/>
    <p:sldId id="637" r:id="rId7"/>
    <p:sldId id="648" r:id="rId8"/>
    <p:sldId id="651" r:id="rId9"/>
    <p:sldId id="640" r:id="rId10"/>
    <p:sldId id="649" r:id="rId11"/>
    <p:sldId id="650" r:id="rId12"/>
    <p:sldId id="652" r:id="rId13"/>
    <p:sldId id="653" r:id="rId14"/>
    <p:sldId id="641" r:id="rId15"/>
    <p:sldId id="632" r:id="rId16"/>
    <p:sldId id="658" r:id="rId17"/>
    <p:sldId id="659" r:id="rId18"/>
    <p:sldId id="668" r:id="rId19"/>
    <p:sldId id="642" r:id="rId20"/>
    <p:sldId id="660" r:id="rId21"/>
    <p:sldId id="662" r:id="rId22"/>
    <p:sldId id="667" r:id="rId23"/>
    <p:sldId id="643" r:id="rId24"/>
    <p:sldId id="663" r:id="rId25"/>
    <p:sldId id="664" r:id="rId26"/>
    <p:sldId id="666" r:id="rId27"/>
    <p:sldId id="644" r:id="rId28"/>
    <p:sldId id="665" r:id="rId29"/>
    <p:sldId id="670" r:id="rId30"/>
    <p:sldId id="671" r:id="rId31"/>
    <p:sldId id="669" r:id="rId32"/>
    <p:sldId id="645" r:id="rId33"/>
    <p:sldId id="672" r:id="rId34"/>
    <p:sldId id="674" r:id="rId35"/>
    <p:sldId id="673" r:id="rId36"/>
    <p:sldId id="675" r:id="rId37"/>
    <p:sldId id="646" r:id="rId38"/>
    <p:sldId id="676" r:id="rId39"/>
    <p:sldId id="677" r:id="rId40"/>
    <p:sldId id="678" r:id="rId41"/>
    <p:sldId id="679" r:id="rId42"/>
    <p:sldId id="647" r:id="rId43"/>
    <p:sldId id="655" r:id="rId44"/>
    <p:sldId id="656" r:id="rId45"/>
    <p:sldId id="657" r:id="rId46"/>
    <p:sldId id="626" r:id="rId4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CCCBCF"/>
    <a:srgbClr val="262673"/>
    <a:srgbClr val="0404E6"/>
    <a:srgbClr val="F26200"/>
    <a:srgbClr val="FF6600"/>
    <a:srgbClr val="D16D09"/>
    <a:srgbClr val="D15509"/>
    <a:srgbClr val="FF3300"/>
    <a:srgbClr val="222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20" autoAdjust="0"/>
  </p:normalViewPr>
  <p:slideViewPr>
    <p:cSldViewPr>
      <p:cViewPr varScale="1">
        <p:scale>
          <a:sx n="69" d="100"/>
          <a:sy n="69" d="100"/>
        </p:scale>
        <p:origin x="180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63810-3001-409F-9C3F-CC08DEFB584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7EE9A1-C517-4972-97D2-F570B09364BD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/>
            <a:t>SKALA WALIDACJI</a:t>
          </a:r>
          <a:endParaRPr lang="es-ES" b="1" dirty="0"/>
        </a:p>
      </dgm:t>
    </dgm:pt>
    <dgm:pt modelId="{D521122D-8D91-4B63-90B1-B81FF9A4AC95}" type="parTrans" cxnId="{26271C66-C543-4492-90F6-45923D74F6A0}">
      <dgm:prSet/>
      <dgm:spPr/>
      <dgm:t>
        <a:bodyPr/>
        <a:lstStyle/>
        <a:p>
          <a:endParaRPr lang="es-ES"/>
        </a:p>
      </dgm:t>
    </dgm:pt>
    <dgm:pt modelId="{9439D210-3C25-4DD6-A3DC-E1C112586450}" type="sibTrans" cxnId="{26271C66-C543-4492-90F6-45923D74F6A0}">
      <dgm:prSet/>
      <dgm:spPr/>
      <dgm:t>
        <a:bodyPr/>
        <a:lstStyle/>
        <a:p>
          <a:endParaRPr lang="es-ES"/>
        </a:p>
      </dgm:t>
    </dgm:pt>
    <dgm:pt modelId="{E7EF664A-E6F9-481C-BBD7-E62A29ED84E6}">
      <dgm:prSet phldrT="[Texto]"/>
      <dgm:spPr/>
      <dgm:t>
        <a:bodyPr/>
        <a:lstStyle/>
        <a:p>
          <a:r>
            <a:rPr lang="pl-PL" dirty="0"/>
            <a:t>POWTARZALNOŚĆ/ ODTWARZLNOŚĆ</a:t>
          </a:r>
          <a:endParaRPr lang="es-ES" dirty="0"/>
        </a:p>
      </dgm:t>
    </dgm:pt>
    <dgm:pt modelId="{7C42DBD5-3BA1-4D9F-82F1-1951C6737545}" type="parTrans" cxnId="{C7EA70B0-5324-4513-95C4-ED1C48043D53}">
      <dgm:prSet/>
      <dgm:spPr/>
      <dgm:t>
        <a:bodyPr/>
        <a:lstStyle/>
        <a:p>
          <a:endParaRPr lang="es-ES"/>
        </a:p>
      </dgm:t>
    </dgm:pt>
    <dgm:pt modelId="{661BA911-95C6-46C1-83DA-5783CA651991}" type="sibTrans" cxnId="{C7EA70B0-5324-4513-95C4-ED1C48043D53}">
      <dgm:prSet/>
      <dgm:spPr/>
      <dgm:t>
        <a:bodyPr/>
        <a:lstStyle/>
        <a:p>
          <a:endParaRPr lang="es-ES"/>
        </a:p>
      </dgm:t>
    </dgm:pt>
    <dgm:pt modelId="{647E902D-2C01-431F-A320-F0B5CDF566A6}">
      <dgm:prSet phldrT="[Texto]" custT="1"/>
      <dgm:spPr/>
      <dgm:t>
        <a:bodyPr/>
        <a:lstStyle/>
        <a:p>
          <a:r>
            <a:rPr lang="pl-PL" sz="1700" b="0" i="0" dirty="0"/>
            <a:t>WAŻNOŚĆ</a:t>
          </a:r>
          <a:endParaRPr lang="es-ES" sz="1700" dirty="0"/>
        </a:p>
      </dgm:t>
    </dgm:pt>
    <dgm:pt modelId="{46861FE8-ABF5-4669-96D3-7DFF8E7397B7}" type="parTrans" cxnId="{D1AD7C7F-87F0-45E9-B871-7B2325340E16}">
      <dgm:prSet/>
      <dgm:spPr/>
      <dgm:t>
        <a:bodyPr/>
        <a:lstStyle/>
        <a:p>
          <a:endParaRPr lang="es-ES"/>
        </a:p>
      </dgm:t>
    </dgm:pt>
    <dgm:pt modelId="{52866A9A-1897-46A5-BC38-15DB61C17AC5}" type="sibTrans" cxnId="{D1AD7C7F-87F0-45E9-B871-7B2325340E16}">
      <dgm:prSet/>
      <dgm:spPr/>
      <dgm:t>
        <a:bodyPr/>
        <a:lstStyle/>
        <a:p>
          <a:endParaRPr lang="es-ES"/>
        </a:p>
      </dgm:t>
    </dgm:pt>
    <dgm:pt modelId="{2EF7A7B5-1493-470B-A8FE-AD0B2C4916CB}">
      <dgm:prSet phldrT="[Texto]" custT="1"/>
      <dgm:spPr/>
      <dgm:t>
        <a:bodyPr/>
        <a:lstStyle/>
        <a:p>
          <a:r>
            <a:rPr lang="pl-PL" sz="1700" dirty="0"/>
            <a:t>UŻYTECZNOŚĆ</a:t>
          </a:r>
          <a:endParaRPr lang="es-ES" sz="1700" dirty="0"/>
        </a:p>
      </dgm:t>
    </dgm:pt>
    <dgm:pt modelId="{F7141595-4200-4BB9-997B-084ED46C2C6F}" type="parTrans" cxnId="{57F84FCA-B6F3-43ED-8C9C-F78353C709D4}">
      <dgm:prSet/>
      <dgm:spPr/>
      <dgm:t>
        <a:bodyPr/>
        <a:lstStyle/>
        <a:p>
          <a:endParaRPr lang="es-ES"/>
        </a:p>
      </dgm:t>
    </dgm:pt>
    <dgm:pt modelId="{DF9F7676-BFAE-4302-8EF0-9303DD7FDE30}" type="sibTrans" cxnId="{57F84FCA-B6F3-43ED-8C9C-F78353C709D4}">
      <dgm:prSet/>
      <dgm:spPr/>
      <dgm:t>
        <a:bodyPr/>
        <a:lstStyle/>
        <a:p>
          <a:endParaRPr lang="es-ES"/>
        </a:p>
      </dgm:t>
    </dgm:pt>
    <dgm:pt modelId="{2FB7B7FB-2DA6-4660-AF75-EC7E7FB0E2DB}">
      <dgm:prSet phldrT="[Texto]" custT="1"/>
      <dgm:spPr/>
      <dgm:t>
        <a:bodyPr/>
        <a:lstStyle/>
        <a:p>
          <a:r>
            <a:rPr lang="pl-PL" sz="1700" dirty="0"/>
            <a:t>ODCZUWALNOŚĆ</a:t>
          </a:r>
          <a:endParaRPr lang="es-ES" sz="1700" dirty="0"/>
        </a:p>
      </dgm:t>
    </dgm:pt>
    <dgm:pt modelId="{0979ECFB-AFB5-4A9E-A01A-10BD56DA564D}" type="parTrans" cxnId="{28DA0E8F-D719-45F4-9491-0CFC81FCB48B}">
      <dgm:prSet/>
      <dgm:spPr/>
      <dgm:t>
        <a:bodyPr/>
        <a:lstStyle/>
        <a:p>
          <a:endParaRPr lang="es-ES"/>
        </a:p>
      </dgm:t>
    </dgm:pt>
    <dgm:pt modelId="{294DCF16-77FF-47CA-88E5-15E63711F781}" type="sibTrans" cxnId="{28DA0E8F-D719-45F4-9491-0CFC81FCB48B}">
      <dgm:prSet/>
      <dgm:spPr/>
      <dgm:t>
        <a:bodyPr/>
        <a:lstStyle/>
        <a:p>
          <a:endParaRPr lang="es-ES"/>
        </a:p>
      </dgm:t>
    </dgm:pt>
    <dgm:pt modelId="{6270F069-51AE-46AF-9B2B-A19C566FC4B8}" type="pres">
      <dgm:prSet presAssocID="{38063810-3001-409F-9C3F-CC08DEFB58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AE72EF-4126-4661-B197-BA6091CC7626}" type="pres">
      <dgm:prSet presAssocID="{447EE9A1-C517-4972-97D2-F570B09364BD}" presName="singleCycle" presStyleCnt="0"/>
      <dgm:spPr/>
    </dgm:pt>
    <dgm:pt modelId="{D7F29612-61B5-4F05-82E6-AE7B82706AA8}" type="pres">
      <dgm:prSet presAssocID="{447EE9A1-C517-4972-97D2-F570B09364BD}" presName="singleCenter" presStyleLbl="node1" presStyleIdx="0" presStyleCnt="5">
        <dgm:presLayoutVars>
          <dgm:chMax val="7"/>
          <dgm:chPref val="7"/>
        </dgm:presLayoutVars>
      </dgm:prSet>
      <dgm:spPr/>
    </dgm:pt>
    <dgm:pt modelId="{C010AC88-F602-4AB0-A2F6-81478BCB0DB6}" type="pres">
      <dgm:prSet presAssocID="{7C42DBD5-3BA1-4D9F-82F1-1951C6737545}" presName="Name56" presStyleLbl="parChTrans1D2" presStyleIdx="0" presStyleCnt="4"/>
      <dgm:spPr/>
    </dgm:pt>
    <dgm:pt modelId="{B76E469B-58DA-4633-83DC-3766AAA1F316}" type="pres">
      <dgm:prSet presAssocID="{E7EF664A-E6F9-481C-BBD7-E62A29ED84E6}" presName="text0" presStyleLbl="node1" presStyleIdx="1" presStyleCnt="5" custScaleX="264456">
        <dgm:presLayoutVars>
          <dgm:bulletEnabled val="1"/>
        </dgm:presLayoutVars>
      </dgm:prSet>
      <dgm:spPr/>
    </dgm:pt>
    <dgm:pt modelId="{60C6650E-8FF7-48E3-9F45-35AD3F0B7ACD}" type="pres">
      <dgm:prSet presAssocID="{46861FE8-ABF5-4669-96D3-7DFF8E7397B7}" presName="Name56" presStyleLbl="parChTrans1D2" presStyleIdx="1" presStyleCnt="4"/>
      <dgm:spPr/>
    </dgm:pt>
    <dgm:pt modelId="{99D0CF6A-EBE8-4191-94A0-5DD60A6190A2}" type="pres">
      <dgm:prSet presAssocID="{647E902D-2C01-431F-A320-F0B5CDF566A6}" presName="text0" presStyleLbl="node1" presStyleIdx="2" presStyleCnt="5" custScaleX="264426" custRadScaleRad="140456" custRadScaleInc="-657">
        <dgm:presLayoutVars>
          <dgm:bulletEnabled val="1"/>
        </dgm:presLayoutVars>
      </dgm:prSet>
      <dgm:spPr/>
    </dgm:pt>
    <dgm:pt modelId="{5A54DFD8-E858-4126-ACE7-B9250BB5C29C}" type="pres">
      <dgm:prSet presAssocID="{F7141595-4200-4BB9-997B-084ED46C2C6F}" presName="Name56" presStyleLbl="parChTrans1D2" presStyleIdx="2" presStyleCnt="4"/>
      <dgm:spPr/>
    </dgm:pt>
    <dgm:pt modelId="{CCF6B3EF-7B36-40A6-B246-5D72412B31D4}" type="pres">
      <dgm:prSet presAssocID="{2EF7A7B5-1493-470B-A8FE-AD0B2C4916CB}" presName="text0" presStyleLbl="node1" presStyleIdx="3" presStyleCnt="5" custScaleX="264426">
        <dgm:presLayoutVars>
          <dgm:bulletEnabled val="1"/>
        </dgm:presLayoutVars>
      </dgm:prSet>
      <dgm:spPr/>
    </dgm:pt>
    <dgm:pt modelId="{A645D0EF-A016-46AD-A511-2D0F1AC16428}" type="pres">
      <dgm:prSet presAssocID="{0979ECFB-AFB5-4A9E-A01A-10BD56DA564D}" presName="Name56" presStyleLbl="parChTrans1D2" presStyleIdx="3" presStyleCnt="4"/>
      <dgm:spPr/>
    </dgm:pt>
    <dgm:pt modelId="{99496080-F0E3-4B05-B7CC-D2F86CD32D49}" type="pres">
      <dgm:prSet presAssocID="{2FB7B7FB-2DA6-4660-AF75-EC7E7FB0E2DB}" presName="text0" presStyleLbl="node1" presStyleIdx="4" presStyleCnt="5" custScaleX="264426" custRadScaleRad="133093" custRadScaleInc="693">
        <dgm:presLayoutVars>
          <dgm:bulletEnabled val="1"/>
        </dgm:presLayoutVars>
      </dgm:prSet>
      <dgm:spPr/>
    </dgm:pt>
  </dgm:ptLst>
  <dgm:cxnLst>
    <dgm:cxn modelId="{9A7EA40B-AE35-4096-BFA4-6CAE9D8884DB}" type="presOf" srcId="{46861FE8-ABF5-4669-96D3-7DFF8E7397B7}" destId="{60C6650E-8FF7-48E3-9F45-35AD3F0B7ACD}" srcOrd="0" destOrd="0" presId="urn:microsoft.com/office/officeart/2008/layout/RadialCluster"/>
    <dgm:cxn modelId="{A8694E0D-4EC4-4E8F-A1B1-97E65CE37330}" type="presOf" srcId="{647E902D-2C01-431F-A320-F0B5CDF566A6}" destId="{99D0CF6A-EBE8-4191-94A0-5DD60A6190A2}" srcOrd="0" destOrd="0" presId="urn:microsoft.com/office/officeart/2008/layout/RadialCluster"/>
    <dgm:cxn modelId="{00288E14-FC83-49CF-8B8D-EAE30E684993}" type="presOf" srcId="{38063810-3001-409F-9C3F-CC08DEFB584C}" destId="{6270F069-51AE-46AF-9B2B-A19C566FC4B8}" srcOrd="0" destOrd="0" presId="urn:microsoft.com/office/officeart/2008/layout/RadialCluster"/>
    <dgm:cxn modelId="{BBECDD28-4F27-4436-85DE-0FFE63D4CA9F}" type="presOf" srcId="{0979ECFB-AFB5-4A9E-A01A-10BD56DA564D}" destId="{A645D0EF-A016-46AD-A511-2D0F1AC16428}" srcOrd="0" destOrd="0" presId="urn:microsoft.com/office/officeart/2008/layout/RadialCluster"/>
    <dgm:cxn modelId="{26271C66-C543-4492-90F6-45923D74F6A0}" srcId="{38063810-3001-409F-9C3F-CC08DEFB584C}" destId="{447EE9A1-C517-4972-97D2-F570B09364BD}" srcOrd="0" destOrd="0" parTransId="{D521122D-8D91-4B63-90B1-B81FF9A4AC95}" sibTransId="{9439D210-3C25-4DD6-A3DC-E1C112586450}"/>
    <dgm:cxn modelId="{7787717C-811A-4C1D-86F1-3AECE40C0FAC}" type="presOf" srcId="{2EF7A7B5-1493-470B-A8FE-AD0B2C4916CB}" destId="{CCF6B3EF-7B36-40A6-B246-5D72412B31D4}" srcOrd="0" destOrd="0" presId="urn:microsoft.com/office/officeart/2008/layout/RadialCluster"/>
    <dgm:cxn modelId="{D1AD7C7F-87F0-45E9-B871-7B2325340E16}" srcId="{447EE9A1-C517-4972-97D2-F570B09364BD}" destId="{647E902D-2C01-431F-A320-F0B5CDF566A6}" srcOrd="1" destOrd="0" parTransId="{46861FE8-ABF5-4669-96D3-7DFF8E7397B7}" sibTransId="{52866A9A-1897-46A5-BC38-15DB61C17AC5}"/>
    <dgm:cxn modelId="{28DA0E8F-D719-45F4-9491-0CFC81FCB48B}" srcId="{447EE9A1-C517-4972-97D2-F570B09364BD}" destId="{2FB7B7FB-2DA6-4660-AF75-EC7E7FB0E2DB}" srcOrd="3" destOrd="0" parTransId="{0979ECFB-AFB5-4A9E-A01A-10BD56DA564D}" sibTransId="{294DCF16-77FF-47CA-88E5-15E63711F781}"/>
    <dgm:cxn modelId="{4505DF8F-B4ED-4FCA-8C71-6BE661C7C254}" type="presOf" srcId="{2FB7B7FB-2DA6-4660-AF75-EC7E7FB0E2DB}" destId="{99496080-F0E3-4B05-B7CC-D2F86CD32D49}" srcOrd="0" destOrd="0" presId="urn:microsoft.com/office/officeart/2008/layout/RadialCluster"/>
    <dgm:cxn modelId="{6746C5AD-C857-40FC-9BA0-84F8A983DC6D}" type="presOf" srcId="{F7141595-4200-4BB9-997B-084ED46C2C6F}" destId="{5A54DFD8-E858-4126-ACE7-B9250BB5C29C}" srcOrd="0" destOrd="0" presId="urn:microsoft.com/office/officeart/2008/layout/RadialCluster"/>
    <dgm:cxn modelId="{C7EA70B0-5324-4513-95C4-ED1C48043D53}" srcId="{447EE9A1-C517-4972-97D2-F570B09364BD}" destId="{E7EF664A-E6F9-481C-BBD7-E62A29ED84E6}" srcOrd="0" destOrd="0" parTransId="{7C42DBD5-3BA1-4D9F-82F1-1951C6737545}" sibTransId="{661BA911-95C6-46C1-83DA-5783CA651991}"/>
    <dgm:cxn modelId="{BAD7A6BC-A9E7-4E72-97D0-FE5329F1D864}" type="presOf" srcId="{E7EF664A-E6F9-481C-BBD7-E62A29ED84E6}" destId="{B76E469B-58DA-4633-83DC-3766AAA1F316}" srcOrd="0" destOrd="0" presId="urn:microsoft.com/office/officeart/2008/layout/RadialCluster"/>
    <dgm:cxn modelId="{B4D757C7-A60A-45B4-8C85-E0B045878DDE}" type="presOf" srcId="{7C42DBD5-3BA1-4D9F-82F1-1951C6737545}" destId="{C010AC88-F602-4AB0-A2F6-81478BCB0DB6}" srcOrd="0" destOrd="0" presId="urn:microsoft.com/office/officeart/2008/layout/RadialCluster"/>
    <dgm:cxn modelId="{57F84FCA-B6F3-43ED-8C9C-F78353C709D4}" srcId="{447EE9A1-C517-4972-97D2-F570B09364BD}" destId="{2EF7A7B5-1493-470B-A8FE-AD0B2C4916CB}" srcOrd="2" destOrd="0" parTransId="{F7141595-4200-4BB9-997B-084ED46C2C6F}" sibTransId="{DF9F7676-BFAE-4302-8EF0-9303DD7FDE30}"/>
    <dgm:cxn modelId="{391937EA-5C08-4229-A9CA-46B82D1CEB7B}" type="presOf" srcId="{447EE9A1-C517-4972-97D2-F570B09364BD}" destId="{D7F29612-61B5-4F05-82E6-AE7B82706AA8}" srcOrd="0" destOrd="0" presId="urn:microsoft.com/office/officeart/2008/layout/RadialCluster"/>
    <dgm:cxn modelId="{F35E9449-EABF-493C-BF69-9DCFB662C21F}" type="presParOf" srcId="{6270F069-51AE-46AF-9B2B-A19C566FC4B8}" destId="{C5AE72EF-4126-4661-B197-BA6091CC7626}" srcOrd="0" destOrd="0" presId="urn:microsoft.com/office/officeart/2008/layout/RadialCluster"/>
    <dgm:cxn modelId="{E252113A-38C5-4E12-9D3C-90DA7FB9C415}" type="presParOf" srcId="{C5AE72EF-4126-4661-B197-BA6091CC7626}" destId="{D7F29612-61B5-4F05-82E6-AE7B82706AA8}" srcOrd="0" destOrd="0" presId="urn:microsoft.com/office/officeart/2008/layout/RadialCluster"/>
    <dgm:cxn modelId="{439EB3AD-AF26-4BDC-85C7-3794F4AC7660}" type="presParOf" srcId="{C5AE72EF-4126-4661-B197-BA6091CC7626}" destId="{C010AC88-F602-4AB0-A2F6-81478BCB0DB6}" srcOrd="1" destOrd="0" presId="urn:microsoft.com/office/officeart/2008/layout/RadialCluster"/>
    <dgm:cxn modelId="{02973A25-2D9B-4DE0-A036-1027D9F3C60E}" type="presParOf" srcId="{C5AE72EF-4126-4661-B197-BA6091CC7626}" destId="{B76E469B-58DA-4633-83DC-3766AAA1F316}" srcOrd="2" destOrd="0" presId="urn:microsoft.com/office/officeart/2008/layout/RadialCluster"/>
    <dgm:cxn modelId="{9554A5E5-D4A1-4A59-AEE2-26C89A07E02A}" type="presParOf" srcId="{C5AE72EF-4126-4661-B197-BA6091CC7626}" destId="{60C6650E-8FF7-48E3-9F45-35AD3F0B7ACD}" srcOrd="3" destOrd="0" presId="urn:microsoft.com/office/officeart/2008/layout/RadialCluster"/>
    <dgm:cxn modelId="{410F8993-A6C5-44B4-966C-5D03D78D8117}" type="presParOf" srcId="{C5AE72EF-4126-4661-B197-BA6091CC7626}" destId="{99D0CF6A-EBE8-4191-94A0-5DD60A6190A2}" srcOrd="4" destOrd="0" presId="urn:microsoft.com/office/officeart/2008/layout/RadialCluster"/>
    <dgm:cxn modelId="{D0CE9A77-0C69-4387-A94D-A97E27112F7C}" type="presParOf" srcId="{C5AE72EF-4126-4661-B197-BA6091CC7626}" destId="{5A54DFD8-E858-4126-ACE7-B9250BB5C29C}" srcOrd="5" destOrd="0" presId="urn:microsoft.com/office/officeart/2008/layout/RadialCluster"/>
    <dgm:cxn modelId="{E0819C1F-E783-4006-BF9E-57BCE96A09C3}" type="presParOf" srcId="{C5AE72EF-4126-4661-B197-BA6091CC7626}" destId="{CCF6B3EF-7B36-40A6-B246-5D72412B31D4}" srcOrd="6" destOrd="0" presId="urn:microsoft.com/office/officeart/2008/layout/RadialCluster"/>
    <dgm:cxn modelId="{6E6216B6-70AD-4E4B-9272-1A66A2F9B53D}" type="presParOf" srcId="{C5AE72EF-4126-4661-B197-BA6091CC7626}" destId="{A645D0EF-A016-46AD-A511-2D0F1AC16428}" srcOrd="7" destOrd="0" presId="urn:microsoft.com/office/officeart/2008/layout/RadialCluster"/>
    <dgm:cxn modelId="{6C8DA422-7AC1-4979-A46B-765FF27C981C}" type="presParOf" srcId="{C5AE72EF-4126-4661-B197-BA6091CC7626}" destId="{99496080-F0E3-4B05-B7CC-D2F86CD32D4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/>
      <dgm:t>
        <a:bodyPr/>
        <a:lstStyle/>
        <a:p>
          <a:r>
            <a:rPr lang="pl-PL" sz="1800" dirty="0"/>
            <a:t>Marsz 7m do przodu.</a:t>
          </a:r>
          <a:endParaRPr lang="es-ES" sz="1800" dirty="0"/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 sz="1800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 sz="1800"/>
        </a:p>
      </dgm:t>
    </dgm:pt>
    <dgm:pt modelId="{06909B22-006B-48B6-B9D0-BE2884ADB1D0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800" dirty="0"/>
            <a:t>Marsz 3m do tyłu</a:t>
          </a:r>
          <a:endParaRPr lang="es-ES" sz="1800" dirty="0"/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 sz="1800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 sz="1800"/>
        </a:p>
      </dgm:t>
    </dgm:pt>
    <dgm:pt modelId="{B3D1E0E5-CCB4-49E9-899D-902B358E5FA8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800" dirty="0"/>
            <a:t>Obrót o 360º w lewo</a:t>
          </a:r>
          <a:endParaRPr lang="es-ES" sz="1800" dirty="0"/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 sz="1800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 sz="1800"/>
        </a:p>
      </dgm:t>
    </dgm:pt>
    <dgm:pt modelId="{6F9EC437-F644-4F2D-9860-493DD87E8D66}">
      <dgm:prSet phldrT="[Texto]" custT="1"/>
      <dgm:spPr/>
      <dgm:t>
        <a:bodyPr/>
        <a:lstStyle/>
        <a:p>
          <a:r>
            <a:rPr lang="pl-PL" sz="1800" dirty="0"/>
            <a:t>Obrót o 360º w prawo</a:t>
          </a:r>
          <a:endParaRPr lang="es-ES" sz="1800" dirty="0"/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 sz="1800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 sz="1800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 custLinFactNeighborY="-8341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800" dirty="0"/>
            <a:t>Przekroczenie przeszkody prawą nogą.</a:t>
          </a:r>
          <a:endParaRPr lang="es-ES" sz="1800" dirty="0"/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/>
        </a:p>
      </dgm:t>
    </dgm:pt>
    <dgm:pt modelId="{06909B22-006B-48B6-B9D0-BE2884ADB1D0}">
      <dgm:prSet phldrT="[Texto]" custT="1"/>
      <dgm:spPr/>
      <dgm:t>
        <a:bodyPr/>
        <a:lstStyle/>
        <a:p>
          <a:r>
            <a:rPr lang="pl-PL" sz="1800" dirty="0"/>
            <a:t>Przekroczenie wyimaginowanej przeszkody lewą nogą.</a:t>
          </a:r>
          <a:endParaRPr lang="es-ES" sz="1800" dirty="0"/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/>
        </a:p>
      </dgm:t>
    </dgm:pt>
    <dgm:pt modelId="{B3D1E0E5-CCB4-49E9-899D-902B358E5FA8}">
      <dgm:prSet phldrT="[Texto]" custT="1"/>
      <dgm:spPr/>
      <dgm:t>
        <a:bodyPr/>
        <a:lstStyle/>
        <a:p>
          <a:r>
            <a:rPr lang="pl-PL" sz="1800" dirty="0"/>
            <a:t>Chodzenie + podwójne zadanie poznawcze</a:t>
          </a:r>
          <a:endParaRPr lang="es-ES" sz="1800" dirty="0"/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/>
        </a:p>
      </dgm:t>
    </dgm:pt>
    <dgm:pt modelId="{6F9EC437-F644-4F2D-9860-493DD87E8D66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800" dirty="0"/>
            <a:t>Przechodzenie przez ciasne pomieszczenia</a:t>
          </a:r>
          <a:endParaRPr lang="es-ES" sz="1800" dirty="0"/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b="0" dirty="0">
              <a:solidFill>
                <a:schemeClr val="bg1"/>
              </a:solidFill>
            </a:rPr>
            <a:t>Niezawodność w populacji z udarem mózgu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0.98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0.83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altLang="es-ES" sz="2000" b="0" dirty="0">
              <a:solidFill>
                <a:schemeClr val="bg1"/>
              </a:solidFill>
            </a:rPr>
            <a:t>Ważność w populacji z udarem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600" dirty="0">
              <a:solidFill>
                <a:schemeClr val="accent2"/>
              </a:solidFill>
            </a:rPr>
            <a:t>Korelacja między zgięciem kolana w początkowej oscylacji a informacjami dotyczącymi przechwytywania ruchu w zgięciu kolana w początkowym oscylacji = 0,65
Korelacja między oscylacją środkowego kolana a informacją o ruchu średniego oscylacji kolana = 0,75</a:t>
          </a:r>
          <a:endParaRPr lang="es-ES" sz="1600" dirty="0">
            <a:solidFill>
              <a:schemeClr val="accent2"/>
            </a:solidFill>
          </a:endParaRP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0.996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122770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176EB3-D49B-47D5-BB7A-B13A637F9C2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31A474-97F9-482E-ABDA-160DC8D7C679}">
      <dgm:prSet phldrT="[Texto]" custT="1"/>
      <dgm:spPr/>
      <dgm:t>
        <a:bodyPr/>
        <a:lstStyle/>
        <a:p>
          <a:pPr algn="ctr"/>
          <a:r>
            <a:rPr lang="pl-PL" sz="1800" b="0" i="0" dirty="0"/>
            <a:t>Postawa i wymach</a:t>
          </a:r>
          <a:endParaRPr lang="es-ES" sz="1800" b="1" dirty="0">
            <a:solidFill>
              <a:schemeClr val="tx1"/>
            </a:solidFill>
          </a:endParaRPr>
        </a:p>
      </dgm:t>
    </dgm:pt>
    <dgm:pt modelId="{5BA9D8B4-94C5-4C28-A9F8-662EBDDA68D9}" type="parTrans" cxnId="{6FAD0536-5739-4E51-B82B-EB8BB1321395}">
      <dgm:prSet/>
      <dgm:spPr/>
      <dgm:t>
        <a:bodyPr/>
        <a:lstStyle/>
        <a:p>
          <a:endParaRPr lang="es-ES" sz="1800"/>
        </a:p>
      </dgm:t>
    </dgm:pt>
    <dgm:pt modelId="{C756B496-17F1-4AC8-9550-4DAE5272CDE3}" type="sibTrans" cxnId="{6FAD0536-5739-4E51-B82B-EB8BB1321395}">
      <dgm:prSet/>
      <dgm:spPr/>
      <dgm:t>
        <a:bodyPr/>
        <a:lstStyle/>
        <a:p>
          <a:endParaRPr lang="es-ES" sz="1800"/>
        </a:p>
      </dgm:t>
    </dgm:pt>
    <dgm:pt modelId="{13A261B8-BB72-4919-B87D-471895CEB4CC}">
      <dgm:prSet phldrT="[Texto]" custT="1"/>
      <dgm:spPr/>
      <dgm:t>
        <a:bodyPr/>
        <a:lstStyle/>
        <a:p>
          <a:r>
            <a:rPr lang="pl-PL" sz="1800" dirty="0"/>
            <a:t>Kończyny górne</a:t>
          </a:r>
          <a:endParaRPr lang="es-ES" sz="1800" dirty="0"/>
        </a:p>
      </dgm:t>
    </dgm:pt>
    <dgm:pt modelId="{85E8BDDA-A58E-49C0-B13B-D07C55846564}" type="parTrans" cxnId="{34F71A56-3B0C-41E2-A1DB-E105C9296691}">
      <dgm:prSet/>
      <dgm:spPr/>
      <dgm:t>
        <a:bodyPr/>
        <a:lstStyle/>
        <a:p>
          <a:endParaRPr lang="es-ES" sz="1800"/>
        </a:p>
      </dgm:t>
    </dgm:pt>
    <dgm:pt modelId="{CA571F34-064F-4B5C-A142-C9841F1C4C89}" type="sibTrans" cxnId="{34F71A56-3B0C-41E2-A1DB-E105C9296691}">
      <dgm:prSet/>
      <dgm:spPr/>
      <dgm:t>
        <a:bodyPr/>
        <a:lstStyle/>
        <a:p>
          <a:endParaRPr lang="es-ES" sz="1800"/>
        </a:p>
      </dgm:t>
    </dgm:pt>
    <dgm:pt modelId="{C3EE3BE6-27A3-44DB-B529-79E1AC8FD032}">
      <dgm:prSet phldrT="[Texto]" custT="1"/>
      <dgm:spPr/>
      <dgm:t>
        <a:bodyPr/>
        <a:lstStyle/>
        <a:p>
          <a:pPr algn="ctr"/>
          <a:r>
            <a:rPr lang="pl-PL" sz="1800" b="0" i="0" dirty="0"/>
            <a:t>Faza postawy ciała</a:t>
          </a:r>
          <a:endParaRPr lang="es-ES" sz="1800" b="1" dirty="0">
            <a:solidFill>
              <a:schemeClr val="tx1"/>
            </a:solidFill>
          </a:endParaRPr>
        </a:p>
      </dgm:t>
    </dgm:pt>
    <dgm:pt modelId="{1B42236C-F713-4D1D-8687-66666AAA8F54}" type="parTrans" cxnId="{237B4056-A5EE-40BD-BD13-E6397E58B763}">
      <dgm:prSet/>
      <dgm:spPr/>
      <dgm:t>
        <a:bodyPr/>
        <a:lstStyle/>
        <a:p>
          <a:endParaRPr lang="es-ES" sz="1800"/>
        </a:p>
      </dgm:t>
    </dgm:pt>
    <dgm:pt modelId="{3216E882-F127-4693-811E-BFB649002E37}" type="sibTrans" cxnId="{237B4056-A5EE-40BD-BD13-E6397E58B763}">
      <dgm:prSet/>
      <dgm:spPr/>
      <dgm:t>
        <a:bodyPr/>
        <a:lstStyle/>
        <a:p>
          <a:endParaRPr lang="es-ES" sz="1800"/>
        </a:p>
      </dgm:t>
    </dgm:pt>
    <dgm:pt modelId="{5FF0B888-B183-4DA6-9606-DF46F7BF8D30}">
      <dgm:prSet phldrT="[Texto]" custT="1"/>
      <dgm:spPr/>
      <dgm:t>
        <a:bodyPr/>
        <a:lstStyle/>
        <a:p>
          <a:r>
            <a:rPr lang="pl-PL" sz="1800" dirty="0"/>
            <a:t>Tułów</a:t>
          </a:r>
          <a:endParaRPr lang="es-ES" sz="1800" dirty="0"/>
        </a:p>
      </dgm:t>
    </dgm:pt>
    <dgm:pt modelId="{571E300A-247A-4A03-87E0-BB1D2AABB108}" type="parTrans" cxnId="{297FE5D6-FE35-4FEB-AA6F-B8CB58AA50CA}">
      <dgm:prSet/>
      <dgm:spPr/>
      <dgm:t>
        <a:bodyPr/>
        <a:lstStyle/>
        <a:p>
          <a:endParaRPr lang="es-ES" sz="1800"/>
        </a:p>
      </dgm:t>
    </dgm:pt>
    <dgm:pt modelId="{3639D34F-72EF-428A-9D20-E9A096E4311E}" type="sibTrans" cxnId="{297FE5D6-FE35-4FEB-AA6F-B8CB58AA50CA}">
      <dgm:prSet/>
      <dgm:spPr/>
      <dgm:t>
        <a:bodyPr/>
        <a:lstStyle/>
        <a:p>
          <a:endParaRPr lang="es-ES" sz="1800"/>
        </a:p>
      </dgm:t>
    </dgm:pt>
    <dgm:pt modelId="{A20AEDD3-6FD2-4842-92AE-041F4C772D50}">
      <dgm:prSet phldrT="[Texto]" custT="1"/>
      <dgm:spPr/>
      <dgm:t>
        <a:bodyPr/>
        <a:lstStyle/>
        <a:p>
          <a:pPr algn="ctr"/>
          <a:r>
            <a:rPr lang="pl-PL" sz="1800" b="0" i="0" dirty="0"/>
            <a:t>Faza wahadłowa</a:t>
          </a:r>
          <a:endParaRPr lang="es-ES" sz="1800" b="1" dirty="0">
            <a:solidFill>
              <a:schemeClr val="tx1"/>
            </a:solidFill>
          </a:endParaRPr>
        </a:p>
      </dgm:t>
    </dgm:pt>
    <dgm:pt modelId="{EDC875A4-2528-4F4E-AE94-EA45F6894EDD}" type="parTrans" cxnId="{B2EE58EB-8D40-4157-99C8-5EDF1C7DE1F6}">
      <dgm:prSet/>
      <dgm:spPr/>
      <dgm:t>
        <a:bodyPr/>
        <a:lstStyle/>
        <a:p>
          <a:endParaRPr lang="es-ES" sz="1800"/>
        </a:p>
      </dgm:t>
    </dgm:pt>
    <dgm:pt modelId="{AD03D9E2-D338-4C65-BE72-E68EDD67AD3C}" type="sibTrans" cxnId="{B2EE58EB-8D40-4157-99C8-5EDF1C7DE1F6}">
      <dgm:prSet/>
      <dgm:spPr/>
      <dgm:t>
        <a:bodyPr/>
        <a:lstStyle/>
        <a:p>
          <a:endParaRPr lang="es-ES" sz="1800"/>
        </a:p>
      </dgm:t>
    </dgm:pt>
    <dgm:pt modelId="{EEBE0DA6-EFD7-4041-9EDC-6A0B40039955}">
      <dgm:prSet phldrT="[Texto]" custT="1"/>
      <dgm:spPr/>
      <dgm:t>
        <a:bodyPr/>
        <a:lstStyle/>
        <a:p>
          <a:r>
            <a:rPr lang="pl-PL" sz="1800" dirty="0"/>
            <a:t>Tułów</a:t>
          </a:r>
          <a:endParaRPr lang="es-ES" sz="1800" dirty="0"/>
        </a:p>
      </dgm:t>
    </dgm:pt>
    <dgm:pt modelId="{6A39E95E-9CB8-4F2C-916D-FFCAC023A089}" type="parTrans" cxnId="{2907D819-7498-44CF-9541-49D008C0111F}">
      <dgm:prSet/>
      <dgm:spPr/>
      <dgm:t>
        <a:bodyPr/>
        <a:lstStyle/>
        <a:p>
          <a:endParaRPr lang="es-ES" sz="1800"/>
        </a:p>
      </dgm:t>
    </dgm:pt>
    <dgm:pt modelId="{E8C9F59F-CF8B-4378-A941-7ABCB62BA004}" type="sibTrans" cxnId="{2907D819-7498-44CF-9541-49D008C0111F}">
      <dgm:prSet/>
      <dgm:spPr/>
      <dgm:t>
        <a:bodyPr/>
        <a:lstStyle/>
        <a:p>
          <a:endParaRPr lang="es-ES" sz="1800"/>
        </a:p>
      </dgm:t>
    </dgm:pt>
    <dgm:pt modelId="{2363491B-EA30-49BF-917C-82788DEC8DDF}">
      <dgm:prSet phldrT="[Texto]" custT="1"/>
      <dgm:spPr/>
      <dgm:t>
        <a:bodyPr/>
        <a:lstStyle/>
        <a:p>
          <a:r>
            <a:rPr lang="pl-PL" sz="1800" dirty="0"/>
            <a:t>Tułów</a:t>
          </a:r>
          <a:endParaRPr lang="es-ES" sz="1800" dirty="0"/>
        </a:p>
      </dgm:t>
    </dgm:pt>
    <dgm:pt modelId="{6B9A623B-E841-45A7-97F7-26A44D6501F0}" type="parTrans" cxnId="{7766AA06-762D-498C-9F2E-663DEA443EA2}">
      <dgm:prSet/>
      <dgm:spPr/>
      <dgm:t>
        <a:bodyPr/>
        <a:lstStyle/>
        <a:p>
          <a:endParaRPr lang="es-ES"/>
        </a:p>
      </dgm:t>
    </dgm:pt>
    <dgm:pt modelId="{F619671C-DEA8-4EC7-9791-973720355A37}" type="sibTrans" cxnId="{7766AA06-762D-498C-9F2E-663DEA443EA2}">
      <dgm:prSet/>
      <dgm:spPr/>
      <dgm:t>
        <a:bodyPr/>
        <a:lstStyle/>
        <a:p>
          <a:endParaRPr lang="es-ES"/>
        </a:p>
      </dgm:t>
    </dgm:pt>
    <dgm:pt modelId="{9359525B-26BD-4ACE-BABD-7BF3D651874A}">
      <dgm:prSet phldrT="[Texto]" custT="1"/>
      <dgm:spPr/>
      <dgm:t>
        <a:bodyPr/>
        <a:lstStyle/>
        <a:p>
          <a:r>
            <a:rPr lang="pl-PL" sz="1800" dirty="0"/>
            <a:t>Miednica</a:t>
          </a:r>
          <a:endParaRPr lang="es-ES" sz="1800" dirty="0"/>
        </a:p>
      </dgm:t>
    </dgm:pt>
    <dgm:pt modelId="{2E059863-7909-4A92-AD83-5014DBC3BEA1}" type="parTrans" cxnId="{162C2F83-00EA-4C21-BBBC-9CED6722B7D4}">
      <dgm:prSet/>
      <dgm:spPr/>
      <dgm:t>
        <a:bodyPr/>
        <a:lstStyle/>
        <a:p>
          <a:endParaRPr lang="es-ES"/>
        </a:p>
      </dgm:t>
    </dgm:pt>
    <dgm:pt modelId="{99417E1B-9DD0-4518-9409-C2C6F2DBCDDC}" type="sibTrans" cxnId="{162C2F83-00EA-4C21-BBBC-9CED6722B7D4}">
      <dgm:prSet/>
      <dgm:spPr/>
      <dgm:t>
        <a:bodyPr/>
        <a:lstStyle/>
        <a:p>
          <a:endParaRPr lang="es-ES"/>
        </a:p>
      </dgm:t>
    </dgm:pt>
    <dgm:pt modelId="{9F582740-F6C5-49A3-A5B3-226F60E0D052}">
      <dgm:prSet phldrT="[Texto]" custT="1"/>
      <dgm:spPr/>
      <dgm:t>
        <a:bodyPr/>
        <a:lstStyle/>
        <a:p>
          <a:r>
            <a:rPr lang="pl-PL" sz="1800" dirty="0"/>
            <a:t>Biodra</a:t>
          </a:r>
          <a:endParaRPr lang="es-ES" sz="1800" dirty="0"/>
        </a:p>
      </dgm:t>
    </dgm:pt>
    <dgm:pt modelId="{A83450E5-EC89-43D5-816E-EEB0734A004E}" type="parTrans" cxnId="{25BAF2D5-5C1F-4FB5-B08B-360EB7F39265}">
      <dgm:prSet/>
      <dgm:spPr/>
      <dgm:t>
        <a:bodyPr/>
        <a:lstStyle/>
        <a:p>
          <a:endParaRPr lang="es-ES"/>
        </a:p>
      </dgm:t>
    </dgm:pt>
    <dgm:pt modelId="{39EEBD6A-CF20-4CDE-88F3-FB1215EE1169}" type="sibTrans" cxnId="{25BAF2D5-5C1F-4FB5-B08B-360EB7F39265}">
      <dgm:prSet/>
      <dgm:spPr/>
      <dgm:t>
        <a:bodyPr/>
        <a:lstStyle/>
        <a:p>
          <a:endParaRPr lang="es-ES"/>
        </a:p>
      </dgm:t>
    </dgm:pt>
    <dgm:pt modelId="{F995A572-3B28-4979-812F-2BBDA7151E48}">
      <dgm:prSet phldrT="[Texto]" custT="1"/>
      <dgm:spPr/>
      <dgm:t>
        <a:bodyPr/>
        <a:lstStyle/>
        <a:p>
          <a:r>
            <a:rPr lang="pl-PL" sz="1800" dirty="0"/>
            <a:t>Kolana</a:t>
          </a:r>
          <a:endParaRPr lang="es-ES" sz="1800" dirty="0"/>
        </a:p>
      </dgm:t>
    </dgm:pt>
    <dgm:pt modelId="{FAFCF96D-149D-4CE2-8E62-7D28600C8071}" type="parTrans" cxnId="{5D3E1CA6-2E78-4A33-9F1F-D04C917BC609}">
      <dgm:prSet/>
      <dgm:spPr/>
      <dgm:t>
        <a:bodyPr/>
        <a:lstStyle/>
        <a:p>
          <a:endParaRPr lang="es-ES"/>
        </a:p>
      </dgm:t>
    </dgm:pt>
    <dgm:pt modelId="{682F712B-4529-4AAF-A074-006584BD5A6C}" type="sibTrans" cxnId="{5D3E1CA6-2E78-4A33-9F1F-D04C917BC609}">
      <dgm:prSet/>
      <dgm:spPr/>
      <dgm:t>
        <a:bodyPr/>
        <a:lstStyle/>
        <a:p>
          <a:endParaRPr lang="es-ES"/>
        </a:p>
      </dgm:t>
    </dgm:pt>
    <dgm:pt modelId="{22598F3B-3947-474E-90A3-3DE0577EFF7F}">
      <dgm:prSet phldrT="[Texto]" custT="1"/>
      <dgm:spPr/>
      <dgm:t>
        <a:bodyPr/>
        <a:lstStyle/>
        <a:p>
          <a:r>
            <a:rPr lang="pl-PL" sz="1800" dirty="0"/>
            <a:t>Kostki u nóg</a:t>
          </a:r>
          <a:endParaRPr lang="es-ES" sz="1800" dirty="0"/>
        </a:p>
      </dgm:t>
    </dgm:pt>
    <dgm:pt modelId="{17573FB1-BAD3-47B7-A194-FD5EC6E18FAF}" type="parTrans" cxnId="{F41E5D5C-2CA9-49C8-B175-303054525ADE}">
      <dgm:prSet/>
      <dgm:spPr/>
      <dgm:t>
        <a:bodyPr/>
        <a:lstStyle/>
        <a:p>
          <a:endParaRPr lang="es-ES"/>
        </a:p>
      </dgm:t>
    </dgm:pt>
    <dgm:pt modelId="{F84E4C68-2C84-4287-A900-70E4EC18FD6E}" type="sibTrans" cxnId="{F41E5D5C-2CA9-49C8-B175-303054525ADE}">
      <dgm:prSet/>
      <dgm:spPr/>
      <dgm:t>
        <a:bodyPr/>
        <a:lstStyle/>
        <a:p>
          <a:endParaRPr lang="es-ES"/>
        </a:p>
      </dgm:t>
    </dgm:pt>
    <dgm:pt modelId="{932A5723-E82E-4D7E-9E0B-420898A164D6}">
      <dgm:prSet phldrT="[Texto]" custT="1"/>
      <dgm:spPr/>
      <dgm:t>
        <a:bodyPr/>
        <a:lstStyle/>
        <a:p>
          <a:r>
            <a:rPr lang="pl-PL" sz="1800" dirty="0"/>
            <a:t>Miednica</a:t>
          </a:r>
          <a:endParaRPr lang="es-ES" sz="1800" dirty="0"/>
        </a:p>
      </dgm:t>
    </dgm:pt>
    <dgm:pt modelId="{10D032BF-AB01-4BDD-B4C6-98E813139FC8}" type="parTrans" cxnId="{BAF14B5A-3D74-4821-BD26-5D288DBC5AF8}">
      <dgm:prSet/>
      <dgm:spPr/>
      <dgm:t>
        <a:bodyPr/>
        <a:lstStyle/>
        <a:p>
          <a:endParaRPr lang="es-ES"/>
        </a:p>
      </dgm:t>
    </dgm:pt>
    <dgm:pt modelId="{251E6489-D4A1-4C99-B1EE-C0865BF326F0}" type="sibTrans" cxnId="{BAF14B5A-3D74-4821-BD26-5D288DBC5AF8}">
      <dgm:prSet/>
      <dgm:spPr/>
      <dgm:t>
        <a:bodyPr/>
        <a:lstStyle/>
        <a:p>
          <a:endParaRPr lang="es-ES"/>
        </a:p>
      </dgm:t>
    </dgm:pt>
    <dgm:pt modelId="{70B37823-D0AB-4B49-B3F7-B178C9C722D5}">
      <dgm:prSet phldrT="[Texto]" custT="1"/>
      <dgm:spPr/>
      <dgm:t>
        <a:bodyPr/>
        <a:lstStyle/>
        <a:p>
          <a:r>
            <a:rPr lang="pl-PL" sz="1800" dirty="0"/>
            <a:t>Biodra</a:t>
          </a:r>
          <a:endParaRPr lang="es-ES" sz="1800" dirty="0"/>
        </a:p>
      </dgm:t>
    </dgm:pt>
    <dgm:pt modelId="{922E2FD6-F131-47F4-99A7-9CC4E29664C1}" type="parTrans" cxnId="{6782C20C-3B11-4B07-8455-D206CF5FEE37}">
      <dgm:prSet/>
      <dgm:spPr/>
      <dgm:t>
        <a:bodyPr/>
        <a:lstStyle/>
        <a:p>
          <a:endParaRPr lang="es-ES"/>
        </a:p>
      </dgm:t>
    </dgm:pt>
    <dgm:pt modelId="{F84F5269-649A-44F8-AD35-09A966CBAD8A}" type="sibTrans" cxnId="{6782C20C-3B11-4B07-8455-D206CF5FEE37}">
      <dgm:prSet/>
      <dgm:spPr/>
      <dgm:t>
        <a:bodyPr/>
        <a:lstStyle/>
        <a:p>
          <a:endParaRPr lang="es-ES"/>
        </a:p>
      </dgm:t>
    </dgm:pt>
    <dgm:pt modelId="{D07AEC9D-CB4C-4841-930C-D324EC2AC932}">
      <dgm:prSet phldrT="[Texto]" custT="1"/>
      <dgm:spPr/>
      <dgm:t>
        <a:bodyPr/>
        <a:lstStyle/>
        <a:p>
          <a:r>
            <a:rPr lang="pl-PL" sz="1800" dirty="0"/>
            <a:t>Kolana</a:t>
          </a:r>
          <a:endParaRPr lang="es-ES" sz="1800" dirty="0"/>
        </a:p>
      </dgm:t>
    </dgm:pt>
    <dgm:pt modelId="{769F2D16-C33B-458C-BF97-CCC1BC53D5DA}" type="parTrans" cxnId="{66548D3A-0B1D-4BF1-B035-55AB96EE27B5}">
      <dgm:prSet/>
      <dgm:spPr/>
      <dgm:t>
        <a:bodyPr/>
        <a:lstStyle/>
        <a:p>
          <a:endParaRPr lang="es-ES"/>
        </a:p>
      </dgm:t>
    </dgm:pt>
    <dgm:pt modelId="{2EC1FDFA-29A8-47C9-9E1D-8A1200E7233B}" type="sibTrans" cxnId="{66548D3A-0B1D-4BF1-B035-55AB96EE27B5}">
      <dgm:prSet/>
      <dgm:spPr/>
      <dgm:t>
        <a:bodyPr/>
        <a:lstStyle/>
        <a:p>
          <a:endParaRPr lang="es-ES"/>
        </a:p>
      </dgm:t>
    </dgm:pt>
    <dgm:pt modelId="{897957CC-52DD-4660-AE48-907A0CB5422F}">
      <dgm:prSet phldrT="[Texto]" custT="1"/>
      <dgm:spPr/>
      <dgm:t>
        <a:bodyPr/>
        <a:lstStyle/>
        <a:p>
          <a:r>
            <a:rPr lang="pl-PL" sz="1800" dirty="0"/>
            <a:t>Kostki u nóg</a:t>
          </a:r>
          <a:endParaRPr lang="es-ES" sz="1800" dirty="0"/>
        </a:p>
      </dgm:t>
    </dgm:pt>
    <dgm:pt modelId="{6A64E7B6-30A2-4839-982D-31B9DD7ED04F}" type="parTrans" cxnId="{020A2771-6156-48E5-B4AA-40E011DBAFE1}">
      <dgm:prSet/>
      <dgm:spPr/>
      <dgm:t>
        <a:bodyPr/>
        <a:lstStyle/>
        <a:p>
          <a:endParaRPr lang="es-ES"/>
        </a:p>
      </dgm:t>
    </dgm:pt>
    <dgm:pt modelId="{91D392D8-6753-42FC-A62F-688F9A48C8E2}" type="sibTrans" cxnId="{020A2771-6156-48E5-B4AA-40E011DBAFE1}">
      <dgm:prSet/>
      <dgm:spPr/>
      <dgm:t>
        <a:bodyPr/>
        <a:lstStyle/>
        <a:p>
          <a:endParaRPr lang="es-ES"/>
        </a:p>
      </dgm:t>
    </dgm:pt>
    <dgm:pt modelId="{2D53508D-5008-4EF7-9474-452DBF864E37}" type="pres">
      <dgm:prSet presAssocID="{40176EB3-D49B-47D5-BB7A-B13A637F9C2C}" presName="layout" presStyleCnt="0">
        <dgm:presLayoutVars>
          <dgm:chMax/>
          <dgm:chPref/>
          <dgm:dir/>
          <dgm:resizeHandles/>
        </dgm:presLayoutVars>
      </dgm:prSet>
      <dgm:spPr/>
    </dgm:pt>
    <dgm:pt modelId="{2F352F25-2503-41EC-BD99-3D09D2ED65FB}" type="pres">
      <dgm:prSet presAssocID="{4B31A474-97F9-482E-ABDA-160DC8D7C679}" presName="root" presStyleCnt="0">
        <dgm:presLayoutVars>
          <dgm:chMax/>
          <dgm:chPref/>
        </dgm:presLayoutVars>
      </dgm:prSet>
      <dgm:spPr/>
    </dgm:pt>
    <dgm:pt modelId="{8E347C55-D8AA-4D6E-A93B-0E9B4CCC9F88}" type="pres">
      <dgm:prSet presAssocID="{4B31A474-97F9-482E-ABDA-160DC8D7C679}" presName="rootComposite" presStyleCnt="0">
        <dgm:presLayoutVars/>
      </dgm:prSet>
      <dgm:spPr/>
    </dgm:pt>
    <dgm:pt modelId="{B1A07525-035F-4B6C-84D4-2538D8E916B9}" type="pres">
      <dgm:prSet presAssocID="{4B31A474-97F9-482E-ABDA-160DC8D7C679}" presName="ParentAccent" presStyleLbl="alignNode1" presStyleIdx="0" presStyleCnt="3"/>
      <dgm:spPr/>
    </dgm:pt>
    <dgm:pt modelId="{8232148F-A9E8-4D30-B1DB-65170B611DEF}" type="pres">
      <dgm:prSet presAssocID="{4B31A474-97F9-482E-ABDA-160DC8D7C679}" presName="ParentSmallAccent" presStyleLbl="fgAcc1" presStyleIdx="0" presStyleCnt="3"/>
      <dgm:spPr/>
    </dgm:pt>
    <dgm:pt modelId="{1C92A98D-2675-435A-8EFD-C6A07DA12628}" type="pres">
      <dgm:prSet presAssocID="{4B31A474-97F9-482E-ABDA-160DC8D7C679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D5D9A4FA-862E-4834-B3F6-E77B273862D4}" type="pres">
      <dgm:prSet presAssocID="{4B31A474-97F9-482E-ABDA-160DC8D7C679}" presName="childShape" presStyleCnt="0">
        <dgm:presLayoutVars>
          <dgm:chMax val="0"/>
          <dgm:chPref val="0"/>
        </dgm:presLayoutVars>
      </dgm:prSet>
      <dgm:spPr/>
    </dgm:pt>
    <dgm:pt modelId="{69EDEFCA-2E58-4278-8B24-D966006496CD}" type="pres">
      <dgm:prSet presAssocID="{13A261B8-BB72-4919-B87D-471895CEB4CC}" presName="childComposite" presStyleCnt="0">
        <dgm:presLayoutVars>
          <dgm:chMax val="0"/>
          <dgm:chPref val="0"/>
        </dgm:presLayoutVars>
      </dgm:prSet>
      <dgm:spPr/>
    </dgm:pt>
    <dgm:pt modelId="{7D10B5EB-D439-4EE6-90AD-DA7384C155DF}" type="pres">
      <dgm:prSet presAssocID="{13A261B8-BB72-4919-B87D-471895CEB4CC}" presName="ChildAccent" presStyleLbl="solidFgAcc1" presStyleIdx="0" presStyleCnt="12"/>
      <dgm:spPr/>
    </dgm:pt>
    <dgm:pt modelId="{A5794A4F-5150-4287-BCE9-3F2E4B6B0A62}" type="pres">
      <dgm:prSet presAssocID="{13A261B8-BB72-4919-B87D-471895CEB4CC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79A40367-EDDB-42DA-A3AE-22620D77C5DB}" type="pres">
      <dgm:prSet presAssocID="{2363491B-EA30-49BF-917C-82788DEC8DDF}" presName="childComposite" presStyleCnt="0">
        <dgm:presLayoutVars>
          <dgm:chMax val="0"/>
          <dgm:chPref val="0"/>
        </dgm:presLayoutVars>
      </dgm:prSet>
      <dgm:spPr/>
    </dgm:pt>
    <dgm:pt modelId="{1AE7916A-B9D6-469C-8526-491C2CC7DBC1}" type="pres">
      <dgm:prSet presAssocID="{2363491B-EA30-49BF-917C-82788DEC8DDF}" presName="ChildAccent" presStyleLbl="solidFgAcc1" presStyleIdx="1" presStyleCnt="12"/>
      <dgm:spPr/>
    </dgm:pt>
    <dgm:pt modelId="{B5043196-A3E7-4DD7-89AF-939D40CB7103}" type="pres">
      <dgm:prSet presAssocID="{2363491B-EA30-49BF-917C-82788DEC8DD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B17E997F-8AB2-4FF4-ADF9-2C6D90BC49A9}" type="pres">
      <dgm:prSet presAssocID="{C3EE3BE6-27A3-44DB-B529-79E1AC8FD032}" presName="root" presStyleCnt="0">
        <dgm:presLayoutVars>
          <dgm:chMax/>
          <dgm:chPref/>
        </dgm:presLayoutVars>
      </dgm:prSet>
      <dgm:spPr/>
    </dgm:pt>
    <dgm:pt modelId="{141E3C4F-0588-424F-B420-0BF4BD7B2AD4}" type="pres">
      <dgm:prSet presAssocID="{C3EE3BE6-27A3-44DB-B529-79E1AC8FD032}" presName="rootComposite" presStyleCnt="0">
        <dgm:presLayoutVars/>
      </dgm:prSet>
      <dgm:spPr/>
    </dgm:pt>
    <dgm:pt modelId="{C8C4FE9A-DCF6-46F3-96C3-E62BB59EE513}" type="pres">
      <dgm:prSet presAssocID="{C3EE3BE6-27A3-44DB-B529-79E1AC8FD032}" presName="ParentAccent" presStyleLbl="alignNode1" presStyleIdx="1" presStyleCnt="3"/>
      <dgm:spPr>
        <a:solidFill>
          <a:schemeClr val="bg2"/>
        </a:solidFill>
      </dgm:spPr>
    </dgm:pt>
    <dgm:pt modelId="{D03965D2-3F45-4CE4-B17F-2A5668E0DA07}" type="pres">
      <dgm:prSet presAssocID="{C3EE3BE6-27A3-44DB-B529-79E1AC8FD032}" presName="ParentSmallAccent" presStyleLbl="fgAcc1" presStyleIdx="1" presStyleCnt="3"/>
      <dgm:spPr/>
    </dgm:pt>
    <dgm:pt modelId="{09951B4F-2E5F-43B7-995F-9182060B5175}" type="pres">
      <dgm:prSet presAssocID="{C3EE3BE6-27A3-44DB-B529-79E1AC8FD032}" presName="Parent" presStyleLbl="revTx" presStyleIdx="3" presStyleCnt="15">
        <dgm:presLayoutVars>
          <dgm:chMax/>
          <dgm:chPref val="4"/>
          <dgm:bulletEnabled val="1"/>
        </dgm:presLayoutVars>
      </dgm:prSet>
      <dgm:spPr/>
    </dgm:pt>
    <dgm:pt modelId="{4EF17348-E256-438A-9F1B-A426200B235D}" type="pres">
      <dgm:prSet presAssocID="{C3EE3BE6-27A3-44DB-B529-79E1AC8FD032}" presName="childShape" presStyleCnt="0">
        <dgm:presLayoutVars>
          <dgm:chMax val="0"/>
          <dgm:chPref val="0"/>
        </dgm:presLayoutVars>
      </dgm:prSet>
      <dgm:spPr/>
    </dgm:pt>
    <dgm:pt modelId="{98405021-64B9-4528-A07E-BC3758F7963C}" type="pres">
      <dgm:prSet presAssocID="{EEBE0DA6-EFD7-4041-9EDC-6A0B40039955}" presName="childComposite" presStyleCnt="0">
        <dgm:presLayoutVars>
          <dgm:chMax val="0"/>
          <dgm:chPref val="0"/>
        </dgm:presLayoutVars>
      </dgm:prSet>
      <dgm:spPr/>
    </dgm:pt>
    <dgm:pt modelId="{1D8C9ABE-EBBB-4F99-BF85-30A7D2F359BF}" type="pres">
      <dgm:prSet presAssocID="{EEBE0DA6-EFD7-4041-9EDC-6A0B40039955}" presName="ChildAccent" presStyleLbl="solidFgAcc1" presStyleIdx="2" presStyleCnt="12"/>
      <dgm:spPr/>
    </dgm:pt>
    <dgm:pt modelId="{C15675F3-CBA8-41D7-B0E3-50AF8280CEC1}" type="pres">
      <dgm:prSet presAssocID="{EEBE0DA6-EFD7-4041-9EDC-6A0B40039955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6A36312A-B3D3-4057-8AA1-4D32D73A000C}" type="pres">
      <dgm:prSet presAssocID="{9359525B-26BD-4ACE-BABD-7BF3D651874A}" presName="childComposite" presStyleCnt="0">
        <dgm:presLayoutVars>
          <dgm:chMax val="0"/>
          <dgm:chPref val="0"/>
        </dgm:presLayoutVars>
      </dgm:prSet>
      <dgm:spPr/>
    </dgm:pt>
    <dgm:pt modelId="{B288CF0A-13E7-48F0-9AB1-ACF24969C185}" type="pres">
      <dgm:prSet presAssocID="{9359525B-26BD-4ACE-BABD-7BF3D651874A}" presName="ChildAccent" presStyleLbl="solidFgAcc1" presStyleIdx="3" presStyleCnt="12"/>
      <dgm:spPr/>
    </dgm:pt>
    <dgm:pt modelId="{B697A77B-4C9C-4F7A-9AAA-D7CC3172CE6E}" type="pres">
      <dgm:prSet presAssocID="{9359525B-26BD-4ACE-BABD-7BF3D651874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CADF85DB-E6E5-44C4-AF6B-0D222AE7D141}" type="pres">
      <dgm:prSet presAssocID="{9F582740-F6C5-49A3-A5B3-226F60E0D052}" presName="childComposite" presStyleCnt="0">
        <dgm:presLayoutVars>
          <dgm:chMax val="0"/>
          <dgm:chPref val="0"/>
        </dgm:presLayoutVars>
      </dgm:prSet>
      <dgm:spPr/>
    </dgm:pt>
    <dgm:pt modelId="{7623B2BA-8C81-43AA-8738-1EA048C2145C}" type="pres">
      <dgm:prSet presAssocID="{9F582740-F6C5-49A3-A5B3-226F60E0D052}" presName="ChildAccent" presStyleLbl="solidFgAcc1" presStyleIdx="4" presStyleCnt="12"/>
      <dgm:spPr/>
    </dgm:pt>
    <dgm:pt modelId="{61726C20-0157-40D9-9541-988B44643471}" type="pres">
      <dgm:prSet presAssocID="{9F582740-F6C5-49A3-A5B3-226F60E0D052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82A9C67E-7EB9-48FF-BD4A-30644477521F}" type="pres">
      <dgm:prSet presAssocID="{F995A572-3B28-4979-812F-2BBDA7151E48}" presName="childComposite" presStyleCnt="0">
        <dgm:presLayoutVars>
          <dgm:chMax val="0"/>
          <dgm:chPref val="0"/>
        </dgm:presLayoutVars>
      </dgm:prSet>
      <dgm:spPr/>
    </dgm:pt>
    <dgm:pt modelId="{0EAC4D6F-EAA0-47EA-9DE7-BB7635694BCD}" type="pres">
      <dgm:prSet presAssocID="{F995A572-3B28-4979-812F-2BBDA7151E48}" presName="ChildAccent" presStyleLbl="solidFgAcc1" presStyleIdx="5" presStyleCnt="12"/>
      <dgm:spPr/>
    </dgm:pt>
    <dgm:pt modelId="{F88791C1-511B-42AE-A681-782B3AFD314E}" type="pres">
      <dgm:prSet presAssocID="{F995A572-3B28-4979-812F-2BBDA7151E48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662AAF6F-23BB-476E-AB47-7F90DD1F0736}" type="pres">
      <dgm:prSet presAssocID="{22598F3B-3947-474E-90A3-3DE0577EFF7F}" presName="childComposite" presStyleCnt="0">
        <dgm:presLayoutVars>
          <dgm:chMax val="0"/>
          <dgm:chPref val="0"/>
        </dgm:presLayoutVars>
      </dgm:prSet>
      <dgm:spPr/>
    </dgm:pt>
    <dgm:pt modelId="{F2C2FD02-AD49-4F0A-A501-B83775BA28E2}" type="pres">
      <dgm:prSet presAssocID="{22598F3B-3947-474E-90A3-3DE0577EFF7F}" presName="ChildAccent" presStyleLbl="solidFgAcc1" presStyleIdx="6" presStyleCnt="12"/>
      <dgm:spPr/>
    </dgm:pt>
    <dgm:pt modelId="{9588862D-3ED3-4043-8ADC-3EF71EDB538C}" type="pres">
      <dgm:prSet presAssocID="{22598F3B-3947-474E-90A3-3DE0577EFF7F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8B9FC133-9F87-4DA2-B9AA-801402603F73}" type="pres">
      <dgm:prSet presAssocID="{A20AEDD3-6FD2-4842-92AE-041F4C772D50}" presName="root" presStyleCnt="0">
        <dgm:presLayoutVars>
          <dgm:chMax/>
          <dgm:chPref/>
        </dgm:presLayoutVars>
      </dgm:prSet>
      <dgm:spPr/>
    </dgm:pt>
    <dgm:pt modelId="{492C0AD1-1E02-486C-9040-F12FE7D5C787}" type="pres">
      <dgm:prSet presAssocID="{A20AEDD3-6FD2-4842-92AE-041F4C772D50}" presName="rootComposite" presStyleCnt="0">
        <dgm:presLayoutVars/>
      </dgm:prSet>
      <dgm:spPr/>
    </dgm:pt>
    <dgm:pt modelId="{B3A11DAE-CA01-463E-A045-9040821F36E4}" type="pres">
      <dgm:prSet presAssocID="{A20AEDD3-6FD2-4842-92AE-041F4C772D50}" presName="ParentAccent" presStyleLbl="alignNode1" presStyleIdx="2" presStyleCnt="3"/>
      <dgm:spPr/>
    </dgm:pt>
    <dgm:pt modelId="{B2FF9A6D-0F49-4D7D-A15B-B798CA76684E}" type="pres">
      <dgm:prSet presAssocID="{A20AEDD3-6FD2-4842-92AE-041F4C772D50}" presName="ParentSmallAccent" presStyleLbl="fgAcc1" presStyleIdx="2" presStyleCnt="3"/>
      <dgm:spPr/>
    </dgm:pt>
    <dgm:pt modelId="{4591F45F-3AA5-4756-81F8-96711865AB98}" type="pres">
      <dgm:prSet presAssocID="{A20AEDD3-6FD2-4842-92AE-041F4C772D50}" presName="Parent" presStyleLbl="revTx" presStyleIdx="9" presStyleCnt="15">
        <dgm:presLayoutVars>
          <dgm:chMax/>
          <dgm:chPref val="4"/>
          <dgm:bulletEnabled val="1"/>
        </dgm:presLayoutVars>
      </dgm:prSet>
      <dgm:spPr/>
    </dgm:pt>
    <dgm:pt modelId="{B0C67742-5AAE-44A4-A58F-F44EC46F7BC4}" type="pres">
      <dgm:prSet presAssocID="{A20AEDD3-6FD2-4842-92AE-041F4C772D50}" presName="childShape" presStyleCnt="0">
        <dgm:presLayoutVars>
          <dgm:chMax val="0"/>
          <dgm:chPref val="0"/>
        </dgm:presLayoutVars>
      </dgm:prSet>
      <dgm:spPr/>
    </dgm:pt>
    <dgm:pt modelId="{4CD2A9F3-DFEA-4E0F-9C1E-20A5A51569CA}" type="pres">
      <dgm:prSet presAssocID="{5FF0B888-B183-4DA6-9606-DF46F7BF8D30}" presName="childComposite" presStyleCnt="0">
        <dgm:presLayoutVars>
          <dgm:chMax val="0"/>
          <dgm:chPref val="0"/>
        </dgm:presLayoutVars>
      </dgm:prSet>
      <dgm:spPr/>
    </dgm:pt>
    <dgm:pt modelId="{E84B9C25-87A7-4D9F-A5EB-EF79503544DC}" type="pres">
      <dgm:prSet presAssocID="{5FF0B888-B183-4DA6-9606-DF46F7BF8D30}" presName="ChildAccent" presStyleLbl="solidFgAcc1" presStyleIdx="7" presStyleCnt="12"/>
      <dgm:spPr/>
    </dgm:pt>
    <dgm:pt modelId="{11C3F92E-4454-4FAE-B48B-1AD00540F239}" type="pres">
      <dgm:prSet presAssocID="{5FF0B888-B183-4DA6-9606-DF46F7BF8D30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FF76FC98-6817-49E6-AA1F-BAFD0E26E2C0}" type="pres">
      <dgm:prSet presAssocID="{932A5723-E82E-4D7E-9E0B-420898A164D6}" presName="childComposite" presStyleCnt="0">
        <dgm:presLayoutVars>
          <dgm:chMax val="0"/>
          <dgm:chPref val="0"/>
        </dgm:presLayoutVars>
      </dgm:prSet>
      <dgm:spPr/>
    </dgm:pt>
    <dgm:pt modelId="{01287A91-907E-497A-8E65-FA41055B4FC3}" type="pres">
      <dgm:prSet presAssocID="{932A5723-E82E-4D7E-9E0B-420898A164D6}" presName="ChildAccent" presStyleLbl="solidFgAcc1" presStyleIdx="8" presStyleCnt="12"/>
      <dgm:spPr/>
    </dgm:pt>
    <dgm:pt modelId="{0B38A9D8-7BD1-474F-86B9-AEBBDE7F8FDD}" type="pres">
      <dgm:prSet presAssocID="{932A5723-E82E-4D7E-9E0B-420898A164D6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</dgm:pt>
    <dgm:pt modelId="{4500770F-CC66-4802-ACF6-EFD34DEB572A}" type="pres">
      <dgm:prSet presAssocID="{70B37823-D0AB-4B49-B3F7-B178C9C722D5}" presName="childComposite" presStyleCnt="0">
        <dgm:presLayoutVars>
          <dgm:chMax val="0"/>
          <dgm:chPref val="0"/>
        </dgm:presLayoutVars>
      </dgm:prSet>
      <dgm:spPr/>
    </dgm:pt>
    <dgm:pt modelId="{92C2355F-F470-4088-9960-B8A46197AF13}" type="pres">
      <dgm:prSet presAssocID="{70B37823-D0AB-4B49-B3F7-B178C9C722D5}" presName="ChildAccent" presStyleLbl="solidFgAcc1" presStyleIdx="9" presStyleCnt="12"/>
      <dgm:spPr/>
    </dgm:pt>
    <dgm:pt modelId="{5FBAB524-2077-4CEA-AF6E-2285522E3950}" type="pres">
      <dgm:prSet presAssocID="{70B37823-D0AB-4B49-B3F7-B178C9C722D5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9C80F41-FBC3-451B-8F5E-ADEC062723EE}" type="pres">
      <dgm:prSet presAssocID="{D07AEC9D-CB4C-4841-930C-D324EC2AC932}" presName="childComposite" presStyleCnt="0">
        <dgm:presLayoutVars>
          <dgm:chMax val="0"/>
          <dgm:chPref val="0"/>
        </dgm:presLayoutVars>
      </dgm:prSet>
      <dgm:spPr/>
    </dgm:pt>
    <dgm:pt modelId="{BF9012F8-64FA-4DA0-94B4-088EFBDEF67D}" type="pres">
      <dgm:prSet presAssocID="{D07AEC9D-CB4C-4841-930C-D324EC2AC932}" presName="ChildAccent" presStyleLbl="solidFgAcc1" presStyleIdx="10" presStyleCnt="12"/>
      <dgm:spPr/>
    </dgm:pt>
    <dgm:pt modelId="{B5BD0504-8118-400F-B6BE-C08C19185AD2}" type="pres">
      <dgm:prSet presAssocID="{D07AEC9D-CB4C-4841-930C-D324EC2AC932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C019F2AB-1FA1-4397-B89E-7434329AE749}" type="pres">
      <dgm:prSet presAssocID="{897957CC-52DD-4660-AE48-907A0CB5422F}" presName="childComposite" presStyleCnt="0">
        <dgm:presLayoutVars>
          <dgm:chMax val="0"/>
          <dgm:chPref val="0"/>
        </dgm:presLayoutVars>
      </dgm:prSet>
      <dgm:spPr/>
    </dgm:pt>
    <dgm:pt modelId="{E455E65F-5A66-474C-82E0-897EBF4A0B68}" type="pres">
      <dgm:prSet presAssocID="{897957CC-52DD-4660-AE48-907A0CB5422F}" presName="ChildAccent" presStyleLbl="solidFgAcc1" presStyleIdx="11" presStyleCnt="12"/>
      <dgm:spPr/>
    </dgm:pt>
    <dgm:pt modelId="{B8A9CD17-E947-4C93-8BF2-95DDE566FA68}" type="pres">
      <dgm:prSet presAssocID="{897957CC-52DD-4660-AE48-907A0CB5422F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7766AA06-762D-498C-9F2E-663DEA443EA2}" srcId="{4B31A474-97F9-482E-ABDA-160DC8D7C679}" destId="{2363491B-EA30-49BF-917C-82788DEC8DDF}" srcOrd="1" destOrd="0" parTransId="{6B9A623B-E841-45A7-97F7-26A44D6501F0}" sibTransId="{F619671C-DEA8-4EC7-9791-973720355A37}"/>
    <dgm:cxn modelId="{6782C20C-3B11-4B07-8455-D206CF5FEE37}" srcId="{A20AEDD3-6FD2-4842-92AE-041F4C772D50}" destId="{70B37823-D0AB-4B49-B3F7-B178C9C722D5}" srcOrd="2" destOrd="0" parTransId="{922E2FD6-F131-47F4-99A7-9CC4E29664C1}" sibTransId="{F84F5269-649A-44F8-AD35-09A966CBAD8A}"/>
    <dgm:cxn modelId="{5203BD0E-175F-458E-8842-704B5842DE36}" type="presOf" srcId="{A20AEDD3-6FD2-4842-92AE-041F4C772D50}" destId="{4591F45F-3AA5-4756-81F8-96711865AB98}" srcOrd="0" destOrd="0" presId="urn:microsoft.com/office/officeart/2008/layout/SquareAccentList"/>
    <dgm:cxn modelId="{81712112-48BD-4C20-BC27-1396844D81E9}" type="presOf" srcId="{4B31A474-97F9-482E-ABDA-160DC8D7C679}" destId="{1C92A98D-2675-435A-8EFD-C6A07DA12628}" srcOrd="0" destOrd="0" presId="urn:microsoft.com/office/officeart/2008/layout/SquareAccentList"/>
    <dgm:cxn modelId="{2907D819-7498-44CF-9541-49D008C0111F}" srcId="{C3EE3BE6-27A3-44DB-B529-79E1AC8FD032}" destId="{EEBE0DA6-EFD7-4041-9EDC-6A0B40039955}" srcOrd="0" destOrd="0" parTransId="{6A39E95E-9CB8-4F2C-916D-FFCAC023A089}" sibTransId="{E8C9F59F-CF8B-4378-A941-7ABCB62BA004}"/>
    <dgm:cxn modelId="{622A9E25-1BAA-44CE-90DB-A53724B3334B}" type="presOf" srcId="{EEBE0DA6-EFD7-4041-9EDC-6A0B40039955}" destId="{C15675F3-CBA8-41D7-B0E3-50AF8280CEC1}" srcOrd="0" destOrd="0" presId="urn:microsoft.com/office/officeart/2008/layout/SquareAccentList"/>
    <dgm:cxn modelId="{6FAD0536-5739-4E51-B82B-EB8BB1321395}" srcId="{40176EB3-D49B-47D5-BB7A-B13A637F9C2C}" destId="{4B31A474-97F9-482E-ABDA-160DC8D7C679}" srcOrd="0" destOrd="0" parTransId="{5BA9D8B4-94C5-4C28-A9F8-662EBDDA68D9}" sibTransId="{C756B496-17F1-4AC8-9550-4DAE5272CDE3}"/>
    <dgm:cxn modelId="{66548D3A-0B1D-4BF1-B035-55AB96EE27B5}" srcId="{A20AEDD3-6FD2-4842-92AE-041F4C772D50}" destId="{D07AEC9D-CB4C-4841-930C-D324EC2AC932}" srcOrd="3" destOrd="0" parTransId="{769F2D16-C33B-458C-BF97-CCC1BC53D5DA}" sibTransId="{2EC1FDFA-29A8-47C9-9E1D-8A1200E7233B}"/>
    <dgm:cxn modelId="{F41E5D5C-2CA9-49C8-B175-303054525ADE}" srcId="{C3EE3BE6-27A3-44DB-B529-79E1AC8FD032}" destId="{22598F3B-3947-474E-90A3-3DE0577EFF7F}" srcOrd="4" destOrd="0" parTransId="{17573FB1-BAD3-47B7-A194-FD5EC6E18FAF}" sibTransId="{F84E4C68-2C84-4287-A900-70E4EC18FD6E}"/>
    <dgm:cxn modelId="{3F3E3765-CB7E-4818-BB50-717B44370591}" type="presOf" srcId="{932A5723-E82E-4D7E-9E0B-420898A164D6}" destId="{0B38A9D8-7BD1-474F-86B9-AEBBDE7F8FDD}" srcOrd="0" destOrd="0" presId="urn:microsoft.com/office/officeart/2008/layout/SquareAccentList"/>
    <dgm:cxn modelId="{85C02047-D6BA-4AE7-A93B-4D85A3752B13}" type="presOf" srcId="{9F582740-F6C5-49A3-A5B3-226F60E0D052}" destId="{61726C20-0157-40D9-9541-988B44643471}" srcOrd="0" destOrd="0" presId="urn:microsoft.com/office/officeart/2008/layout/SquareAccentList"/>
    <dgm:cxn modelId="{020A2771-6156-48E5-B4AA-40E011DBAFE1}" srcId="{A20AEDD3-6FD2-4842-92AE-041F4C772D50}" destId="{897957CC-52DD-4660-AE48-907A0CB5422F}" srcOrd="4" destOrd="0" parTransId="{6A64E7B6-30A2-4839-982D-31B9DD7ED04F}" sibTransId="{91D392D8-6753-42FC-A62F-688F9A48C8E2}"/>
    <dgm:cxn modelId="{34F71A56-3B0C-41E2-A1DB-E105C9296691}" srcId="{4B31A474-97F9-482E-ABDA-160DC8D7C679}" destId="{13A261B8-BB72-4919-B87D-471895CEB4CC}" srcOrd="0" destOrd="0" parTransId="{85E8BDDA-A58E-49C0-B13B-D07C55846564}" sibTransId="{CA571F34-064F-4B5C-A142-C9841F1C4C89}"/>
    <dgm:cxn modelId="{237B4056-A5EE-40BD-BD13-E6397E58B763}" srcId="{40176EB3-D49B-47D5-BB7A-B13A637F9C2C}" destId="{C3EE3BE6-27A3-44DB-B529-79E1AC8FD032}" srcOrd="1" destOrd="0" parTransId="{1B42236C-F713-4D1D-8687-66666AAA8F54}" sibTransId="{3216E882-F127-4693-811E-BFB649002E37}"/>
    <dgm:cxn modelId="{3C9D407A-99F5-4CF3-ACE3-95985BD3FA30}" type="presOf" srcId="{F995A572-3B28-4979-812F-2BBDA7151E48}" destId="{F88791C1-511B-42AE-A681-782B3AFD314E}" srcOrd="0" destOrd="0" presId="urn:microsoft.com/office/officeart/2008/layout/SquareAccentList"/>
    <dgm:cxn modelId="{BAF14B5A-3D74-4821-BD26-5D288DBC5AF8}" srcId="{A20AEDD3-6FD2-4842-92AE-041F4C772D50}" destId="{932A5723-E82E-4D7E-9E0B-420898A164D6}" srcOrd="1" destOrd="0" parTransId="{10D032BF-AB01-4BDD-B4C6-98E813139FC8}" sibTransId="{251E6489-D4A1-4C99-B1EE-C0865BF326F0}"/>
    <dgm:cxn modelId="{162C2F83-00EA-4C21-BBBC-9CED6722B7D4}" srcId="{C3EE3BE6-27A3-44DB-B529-79E1AC8FD032}" destId="{9359525B-26BD-4ACE-BABD-7BF3D651874A}" srcOrd="1" destOrd="0" parTransId="{2E059863-7909-4A92-AD83-5014DBC3BEA1}" sibTransId="{99417E1B-9DD0-4518-9409-C2C6F2DBCDDC}"/>
    <dgm:cxn modelId="{88FDDD84-110E-4089-9BCD-D5CA2363CC7C}" type="presOf" srcId="{9359525B-26BD-4ACE-BABD-7BF3D651874A}" destId="{B697A77B-4C9C-4F7A-9AAA-D7CC3172CE6E}" srcOrd="0" destOrd="0" presId="urn:microsoft.com/office/officeart/2008/layout/SquareAccentList"/>
    <dgm:cxn modelId="{AC037385-1636-4081-980C-8529C50EEFEB}" type="presOf" srcId="{22598F3B-3947-474E-90A3-3DE0577EFF7F}" destId="{9588862D-3ED3-4043-8ADC-3EF71EDB538C}" srcOrd="0" destOrd="0" presId="urn:microsoft.com/office/officeart/2008/layout/SquareAccentList"/>
    <dgm:cxn modelId="{5D3E1CA6-2E78-4A33-9F1F-D04C917BC609}" srcId="{C3EE3BE6-27A3-44DB-B529-79E1AC8FD032}" destId="{F995A572-3B28-4979-812F-2BBDA7151E48}" srcOrd="3" destOrd="0" parTransId="{FAFCF96D-149D-4CE2-8E62-7D28600C8071}" sibTransId="{682F712B-4529-4AAF-A074-006584BD5A6C}"/>
    <dgm:cxn modelId="{AB91F9AB-69AC-43F4-8B37-4E93599009EA}" type="presOf" srcId="{D07AEC9D-CB4C-4841-930C-D324EC2AC932}" destId="{B5BD0504-8118-400F-B6BE-C08C19185AD2}" srcOrd="0" destOrd="0" presId="urn:microsoft.com/office/officeart/2008/layout/SquareAccentList"/>
    <dgm:cxn modelId="{F6A1C0AD-D7A9-43F3-98ED-CB434D414FE5}" type="presOf" srcId="{2363491B-EA30-49BF-917C-82788DEC8DDF}" destId="{B5043196-A3E7-4DD7-89AF-939D40CB7103}" srcOrd="0" destOrd="0" presId="urn:microsoft.com/office/officeart/2008/layout/SquareAccentList"/>
    <dgm:cxn modelId="{288811BA-CE35-4AEB-ADFB-31D699C40C8B}" type="presOf" srcId="{40176EB3-D49B-47D5-BB7A-B13A637F9C2C}" destId="{2D53508D-5008-4EF7-9474-452DBF864E37}" srcOrd="0" destOrd="0" presId="urn:microsoft.com/office/officeart/2008/layout/SquareAccentList"/>
    <dgm:cxn modelId="{E65847C1-35B9-48E9-B4AF-1652B07DA86D}" type="presOf" srcId="{897957CC-52DD-4660-AE48-907A0CB5422F}" destId="{B8A9CD17-E947-4C93-8BF2-95DDE566FA68}" srcOrd="0" destOrd="0" presId="urn:microsoft.com/office/officeart/2008/layout/SquareAccentList"/>
    <dgm:cxn modelId="{A0DBB4D0-AF68-43B6-A5C6-7777C4345276}" type="presOf" srcId="{5FF0B888-B183-4DA6-9606-DF46F7BF8D30}" destId="{11C3F92E-4454-4FAE-B48B-1AD00540F239}" srcOrd="0" destOrd="0" presId="urn:microsoft.com/office/officeart/2008/layout/SquareAccentList"/>
    <dgm:cxn modelId="{B4939CD2-AF75-45AD-A1EC-7CFB169644B7}" type="presOf" srcId="{C3EE3BE6-27A3-44DB-B529-79E1AC8FD032}" destId="{09951B4F-2E5F-43B7-995F-9182060B5175}" srcOrd="0" destOrd="0" presId="urn:microsoft.com/office/officeart/2008/layout/SquareAccentList"/>
    <dgm:cxn modelId="{25BAF2D5-5C1F-4FB5-B08B-360EB7F39265}" srcId="{C3EE3BE6-27A3-44DB-B529-79E1AC8FD032}" destId="{9F582740-F6C5-49A3-A5B3-226F60E0D052}" srcOrd="2" destOrd="0" parTransId="{A83450E5-EC89-43D5-816E-EEB0734A004E}" sibTransId="{39EEBD6A-CF20-4CDE-88F3-FB1215EE1169}"/>
    <dgm:cxn modelId="{297FE5D6-FE35-4FEB-AA6F-B8CB58AA50CA}" srcId="{A20AEDD3-6FD2-4842-92AE-041F4C772D50}" destId="{5FF0B888-B183-4DA6-9606-DF46F7BF8D30}" srcOrd="0" destOrd="0" parTransId="{571E300A-247A-4A03-87E0-BB1D2AABB108}" sibTransId="{3639D34F-72EF-428A-9D20-E9A096E4311E}"/>
    <dgm:cxn modelId="{66216DD7-9CA8-4C39-BA92-052066037C0A}" type="presOf" srcId="{70B37823-D0AB-4B49-B3F7-B178C9C722D5}" destId="{5FBAB524-2077-4CEA-AF6E-2285522E3950}" srcOrd="0" destOrd="0" presId="urn:microsoft.com/office/officeart/2008/layout/SquareAccentList"/>
    <dgm:cxn modelId="{A9601EEA-B855-4541-AD09-1B18C18B2C3D}" type="presOf" srcId="{13A261B8-BB72-4919-B87D-471895CEB4CC}" destId="{A5794A4F-5150-4287-BCE9-3F2E4B6B0A62}" srcOrd="0" destOrd="0" presId="urn:microsoft.com/office/officeart/2008/layout/SquareAccentList"/>
    <dgm:cxn modelId="{B2EE58EB-8D40-4157-99C8-5EDF1C7DE1F6}" srcId="{40176EB3-D49B-47D5-BB7A-B13A637F9C2C}" destId="{A20AEDD3-6FD2-4842-92AE-041F4C772D50}" srcOrd="2" destOrd="0" parTransId="{EDC875A4-2528-4F4E-AE94-EA45F6894EDD}" sibTransId="{AD03D9E2-D338-4C65-BE72-E68EDD67AD3C}"/>
    <dgm:cxn modelId="{DBFEB4AE-FBEB-42AA-9F22-F78D6A525AF0}" type="presParOf" srcId="{2D53508D-5008-4EF7-9474-452DBF864E37}" destId="{2F352F25-2503-41EC-BD99-3D09D2ED65FB}" srcOrd="0" destOrd="0" presId="urn:microsoft.com/office/officeart/2008/layout/SquareAccentList"/>
    <dgm:cxn modelId="{FC9A1912-E1A6-4BED-8EBB-512C0296A723}" type="presParOf" srcId="{2F352F25-2503-41EC-BD99-3D09D2ED65FB}" destId="{8E347C55-D8AA-4D6E-A93B-0E9B4CCC9F88}" srcOrd="0" destOrd="0" presId="urn:microsoft.com/office/officeart/2008/layout/SquareAccentList"/>
    <dgm:cxn modelId="{329A446B-7E15-46A8-8C14-3FA2446D357D}" type="presParOf" srcId="{8E347C55-D8AA-4D6E-A93B-0E9B4CCC9F88}" destId="{B1A07525-035F-4B6C-84D4-2538D8E916B9}" srcOrd="0" destOrd="0" presId="urn:microsoft.com/office/officeart/2008/layout/SquareAccentList"/>
    <dgm:cxn modelId="{04FBD61D-D6EC-406C-80EF-3ECA00D6B801}" type="presParOf" srcId="{8E347C55-D8AA-4D6E-A93B-0E9B4CCC9F88}" destId="{8232148F-A9E8-4D30-B1DB-65170B611DEF}" srcOrd="1" destOrd="0" presId="urn:microsoft.com/office/officeart/2008/layout/SquareAccentList"/>
    <dgm:cxn modelId="{81CF2233-8B90-41C5-BDE2-BE46A1A14A0C}" type="presParOf" srcId="{8E347C55-D8AA-4D6E-A93B-0E9B4CCC9F88}" destId="{1C92A98D-2675-435A-8EFD-C6A07DA12628}" srcOrd="2" destOrd="0" presId="urn:microsoft.com/office/officeart/2008/layout/SquareAccentList"/>
    <dgm:cxn modelId="{1DE07A6E-4522-4DD4-BD16-11C63D7F64AB}" type="presParOf" srcId="{2F352F25-2503-41EC-BD99-3D09D2ED65FB}" destId="{D5D9A4FA-862E-4834-B3F6-E77B273862D4}" srcOrd="1" destOrd="0" presId="urn:microsoft.com/office/officeart/2008/layout/SquareAccentList"/>
    <dgm:cxn modelId="{8A5EABE8-A030-4A4C-AA1A-BFBF24F8134B}" type="presParOf" srcId="{D5D9A4FA-862E-4834-B3F6-E77B273862D4}" destId="{69EDEFCA-2E58-4278-8B24-D966006496CD}" srcOrd="0" destOrd="0" presId="urn:microsoft.com/office/officeart/2008/layout/SquareAccentList"/>
    <dgm:cxn modelId="{9BAF28BF-6107-411C-ADE2-42C9917EC3D5}" type="presParOf" srcId="{69EDEFCA-2E58-4278-8B24-D966006496CD}" destId="{7D10B5EB-D439-4EE6-90AD-DA7384C155DF}" srcOrd="0" destOrd="0" presId="urn:microsoft.com/office/officeart/2008/layout/SquareAccentList"/>
    <dgm:cxn modelId="{D5DE0AD4-71C6-43B5-AB3D-A876C282CA05}" type="presParOf" srcId="{69EDEFCA-2E58-4278-8B24-D966006496CD}" destId="{A5794A4F-5150-4287-BCE9-3F2E4B6B0A62}" srcOrd="1" destOrd="0" presId="urn:microsoft.com/office/officeart/2008/layout/SquareAccentList"/>
    <dgm:cxn modelId="{7520EB50-F480-4091-853A-9F5291C41F4E}" type="presParOf" srcId="{D5D9A4FA-862E-4834-B3F6-E77B273862D4}" destId="{79A40367-EDDB-42DA-A3AE-22620D77C5DB}" srcOrd="1" destOrd="0" presId="urn:microsoft.com/office/officeart/2008/layout/SquareAccentList"/>
    <dgm:cxn modelId="{83E7E72F-1B08-40CB-B2D3-8F9DE6512A52}" type="presParOf" srcId="{79A40367-EDDB-42DA-A3AE-22620D77C5DB}" destId="{1AE7916A-B9D6-469C-8526-491C2CC7DBC1}" srcOrd="0" destOrd="0" presId="urn:microsoft.com/office/officeart/2008/layout/SquareAccentList"/>
    <dgm:cxn modelId="{F6310A0B-DF9A-498E-9B22-7E69114B35BF}" type="presParOf" srcId="{79A40367-EDDB-42DA-A3AE-22620D77C5DB}" destId="{B5043196-A3E7-4DD7-89AF-939D40CB7103}" srcOrd="1" destOrd="0" presId="urn:microsoft.com/office/officeart/2008/layout/SquareAccentList"/>
    <dgm:cxn modelId="{795A4BAB-E8EB-4006-AE7F-E2E6D5E01560}" type="presParOf" srcId="{2D53508D-5008-4EF7-9474-452DBF864E37}" destId="{B17E997F-8AB2-4FF4-ADF9-2C6D90BC49A9}" srcOrd="1" destOrd="0" presId="urn:microsoft.com/office/officeart/2008/layout/SquareAccentList"/>
    <dgm:cxn modelId="{332E3959-7DCF-45EA-A939-BB8AE8BF0F78}" type="presParOf" srcId="{B17E997F-8AB2-4FF4-ADF9-2C6D90BC49A9}" destId="{141E3C4F-0588-424F-B420-0BF4BD7B2AD4}" srcOrd="0" destOrd="0" presId="urn:microsoft.com/office/officeart/2008/layout/SquareAccentList"/>
    <dgm:cxn modelId="{0538CD65-5421-41E2-ABF2-E08DEB7EB48D}" type="presParOf" srcId="{141E3C4F-0588-424F-B420-0BF4BD7B2AD4}" destId="{C8C4FE9A-DCF6-46F3-96C3-E62BB59EE513}" srcOrd="0" destOrd="0" presId="urn:microsoft.com/office/officeart/2008/layout/SquareAccentList"/>
    <dgm:cxn modelId="{48A40B7F-3377-4EBF-A0BD-0629CD5AD946}" type="presParOf" srcId="{141E3C4F-0588-424F-B420-0BF4BD7B2AD4}" destId="{D03965D2-3F45-4CE4-B17F-2A5668E0DA07}" srcOrd="1" destOrd="0" presId="urn:microsoft.com/office/officeart/2008/layout/SquareAccentList"/>
    <dgm:cxn modelId="{5E5F3A64-F96D-49BA-9043-B90526E89F89}" type="presParOf" srcId="{141E3C4F-0588-424F-B420-0BF4BD7B2AD4}" destId="{09951B4F-2E5F-43B7-995F-9182060B5175}" srcOrd="2" destOrd="0" presId="urn:microsoft.com/office/officeart/2008/layout/SquareAccentList"/>
    <dgm:cxn modelId="{FD2766C4-FA11-44FD-A3A1-50C9D2A12A33}" type="presParOf" srcId="{B17E997F-8AB2-4FF4-ADF9-2C6D90BC49A9}" destId="{4EF17348-E256-438A-9F1B-A426200B235D}" srcOrd="1" destOrd="0" presId="urn:microsoft.com/office/officeart/2008/layout/SquareAccentList"/>
    <dgm:cxn modelId="{A246C6C6-4E57-4605-80CA-5266953254AC}" type="presParOf" srcId="{4EF17348-E256-438A-9F1B-A426200B235D}" destId="{98405021-64B9-4528-A07E-BC3758F7963C}" srcOrd="0" destOrd="0" presId="urn:microsoft.com/office/officeart/2008/layout/SquareAccentList"/>
    <dgm:cxn modelId="{7440ABDC-2E35-49E7-9146-8B7AF0D87263}" type="presParOf" srcId="{98405021-64B9-4528-A07E-BC3758F7963C}" destId="{1D8C9ABE-EBBB-4F99-BF85-30A7D2F359BF}" srcOrd="0" destOrd="0" presId="urn:microsoft.com/office/officeart/2008/layout/SquareAccentList"/>
    <dgm:cxn modelId="{262F7C7D-4BED-47C7-9DAC-C727E535034B}" type="presParOf" srcId="{98405021-64B9-4528-A07E-BC3758F7963C}" destId="{C15675F3-CBA8-41D7-B0E3-50AF8280CEC1}" srcOrd="1" destOrd="0" presId="urn:microsoft.com/office/officeart/2008/layout/SquareAccentList"/>
    <dgm:cxn modelId="{BC614C85-0BBD-4914-9EDC-2875E141A227}" type="presParOf" srcId="{4EF17348-E256-438A-9F1B-A426200B235D}" destId="{6A36312A-B3D3-4057-8AA1-4D32D73A000C}" srcOrd="1" destOrd="0" presId="urn:microsoft.com/office/officeart/2008/layout/SquareAccentList"/>
    <dgm:cxn modelId="{EF146284-76CC-4FFB-825C-050ABFDF6781}" type="presParOf" srcId="{6A36312A-B3D3-4057-8AA1-4D32D73A000C}" destId="{B288CF0A-13E7-48F0-9AB1-ACF24969C185}" srcOrd="0" destOrd="0" presId="urn:microsoft.com/office/officeart/2008/layout/SquareAccentList"/>
    <dgm:cxn modelId="{AD2D0AF3-1185-4CB6-8795-89012D457F83}" type="presParOf" srcId="{6A36312A-B3D3-4057-8AA1-4D32D73A000C}" destId="{B697A77B-4C9C-4F7A-9AAA-D7CC3172CE6E}" srcOrd="1" destOrd="0" presId="urn:microsoft.com/office/officeart/2008/layout/SquareAccentList"/>
    <dgm:cxn modelId="{801F6499-E054-44D2-AAAB-FBB47692B4C8}" type="presParOf" srcId="{4EF17348-E256-438A-9F1B-A426200B235D}" destId="{CADF85DB-E6E5-44C4-AF6B-0D222AE7D141}" srcOrd="2" destOrd="0" presId="urn:microsoft.com/office/officeart/2008/layout/SquareAccentList"/>
    <dgm:cxn modelId="{8F6694DA-B092-408F-84C7-3CFDFCD712CA}" type="presParOf" srcId="{CADF85DB-E6E5-44C4-AF6B-0D222AE7D141}" destId="{7623B2BA-8C81-43AA-8738-1EA048C2145C}" srcOrd="0" destOrd="0" presId="urn:microsoft.com/office/officeart/2008/layout/SquareAccentList"/>
    <dgm:cxn modelId="{87029CCE-CE4C-4601-9660-9674026DCF69}" type="presParOf" srcId="{CADF85DB-E6E5-44C4-AF6B-0D222AE7D141}" destId="{61726C20-0157-40D9-9541-988B44643471}" srcOrd="1" destOrd="0" presId="urn:microsoft.com/office/officeart/2008/layout/SquareAccentList"/>
    <dgm:cxn modelId="{8FB6C72C-AE32-410C-8AE3-564B48B04679}" type="presParOf" srcId="{4EF17348-E256-438A-9F1B-A426200B235D}" destId="{82A9C67E-7EB9-48FF-BD4A-30644477521F}" srcOrd="3" destOrd="0" presId="urn:microsoft.com/office/officeart/2008/layout/SquareAccentList"/>
    <dgm:cxn modelId="{B2D67142-4294-42A3-B416-4FDAA32E2FC5}" type="presParOf" srcId="{82A9C67E-7EB9-48FF-BD4A-30644477521F}" destId="{0EAC4D6F-EAA0-47EA-9DE7-BB7635694BCD}" srcOrd="0" destOrd="0" presId="urn:microsoft.com/office/officeart/2008/layout/SquareAccentList"/>
    <dgm:cxn modelId="{94FA8C8C-0A16-4093-9881-77FE563511E7}" type="presParOf" srcId="{82A9C67E-7EB9-48FF-BD4A-30644477521F}" destId="{F88791C1-511B-42AE-A681-782B3AFD314E}" srcOrd="1" destOrd="0" presId="urn:microsoft.com/office/officeart/2008/layout/SquareAccentList"/>
    <dgm:cxn modelId="{341050A1-67A8-4640-9A98-E9E4319DC360}" type="presParOf" srcId="{4EF17348-E256-438A-9F1B-A426200B235D}" destId="{662AAF6F-23BB-476E-AB47-7F90DD1F0736}" srcOrd="4" destOrd="0" presId="urn:microsoft.com/office/officeart/2008/layout/SquareAccentList"/>
    <dgm:cxn modelId="{477C8591-87F2-4AE9-802A-DF90C0AE4A9D}" type="presParOf" srcId="{662AAF6F-23BB-476E-AB47-7F90DD1F0736}" destId="{F2C2FD02-AD49-4F0A-A501-B83775BA28E2}" srcOrd="0" destOrd="0" presId="urn:microsoft.com/office/officeart/2008/layout/SquareAccentList"/>
    <dgm:cxn modelId="{FA948FE6-B261-4616-BE28-E0BF3B01D818}" type="presParOf" srcId="{662AAF6F-23BB-476E-AB47-7F90DD1F0736}" destId="{9588862D-3ED3-4043-8ADC-3EF71EDB538C}" srcOrd="1" destOrd="0" presId="urn:microsoft.com/office/officeart/2008/layout/SquareAccentList"/>
    <dgm:cxn modelId="{35CCCF14-A00B-48EF-BF9E-D33DD924D2DF}" type="presParOf" srcId="{2D53508D-5008-4EF7-9474-452DBF864E37}" destId="{8B9FC133-9F87-4DA2-B9AA-801402603F73}" srcOrd="2" destOrd="0" presId="urn:microsoft.com/office/officeart/2008/layout/SquareAccentList"/>
    <dgm:cxn modelId="{EBBF383A-E06A-4F86-A26E-84E0BBF7747B}" type="presParOf" srcId="{8B9FC133-9F87-4DA2-B9AA-801402603F73}" destId="{492C0AD1-1E02-486C-9040-F12FE7D5C787}" srcOrd="0" destOrd="0" presId="urn:microsoft.com/office/officeart/2008/layout/SquareAccentList"/>
    <dgm:cxn modelId="{A1FD8718-CDB9-404D-A1C1-45E2FF367D69}" type="presParOf" srcId="{492C0AD1-1E02-486C-9040-F12FE7D5C787}" destId="{B3A11DAE-CA01-463E-A045-9040821F36E4}" srcOrd="0" destOrd="0" presId="urn:microsoft.com/office/officeart/2008/layout/SquareAccentList"/>
    <dgm:cxn modelId="{02BC59BE-67C9-4CE5-B71E-A86129914534}" type="presParOf" srcId="{492C0AD1-1E02-486C-9040-F12FE7D5C787}" destId="{B2FF9A6D-0F49-4D7D-A15B-B798CA76684E}" srcOrd="1" destOrd="0" presId="urn:microsoft.com/office/officeart/2008/layout/SquareAccentList"/>
    <dgm:cxn modelId="{CE1B174F-972A-4BAD-BDF9-7FA2432F9A44}" type="presParOf" srcId="{492C0AD1-1E02-486C-9040-F12FE7D5C787}" destId="{4591F45F-3AA5-4756-81F8-96711865AB98}" srcOrd="2" destOrd="0" presId="urn:microsoft.com/office/officeart/2008/layout/SquareAccentList"/>
    <dgm:cxn modelId="{26A17908-4E8A-467D-BBFE-847890253E98}" type="presParOf" srcId="{8B9FC133-9F87-4DA2-B9AA-801402603F73}" destId="{B0C67742-5AAE-44A4-A58F-F44EC46F7BC4}" srcOrd="1" destOrd="0" presId="urn:microsoft.com/office/officeart/2008/layout/SquareAccentList"/>
    <dgm:cxn modelId="{0D28D86F-0413-421A-9027-AE3517E0D67A}" type="presParOf" srcId="{B0C67742-5AAE-44A4-A58F-F44EC46F7BC4}" destId="{4CD2A9F3-DFEA-4E0F-9C1E-20A5A51569CA}" srcOrd="0" destOrd="0" presId="urn:microsoft.com/office/officeart/2008/layout/SquareAccentList"/>
    <dgm:cxn modelId="{2E031A1F-7FB7-41C6-B14A-94B7C8CA1507}" type="presParOf" srcId="{4CD2A9F3-DFEA-4E0F-9C1E-20A5A51569CA}" destId="{E84B9C25-87A7-4D9F-A5EB-EF79503544DC}" srcOrd="0" destOrd="0" presId="urn:microsoft.com/office/officeart/2008/layout/SquareAccentList"/>
    <dgm:cxn modelId="{0198BEED-4F84-4542-B7C3-8AD96F484362}" type="presParOf" srcId="{4CD2A9F3-DFEA-4E0F-9C1E-20A5A51569CA}" destId="{11C3F92E-4454-4FAE-B48B-1AD00540F239}" srcOrd="1" destOrd="0" presId="urn:microsoft.com/office/officeart/2008/layout/SquareAccentList"/>
    <dgm:cxn modelId="{9D4348D7-ACDC-4A30-BB05-0229FACE43AE}" type="presParOf" srcId="{B0C67742-5AAE-44A4-A58F-F44EC46F7BC4}" destId="{FF76FC98-6817-49E6-AA1F-BAFD0E26E2C0}" srcOrd="1" destOrd="0" presId="urn:microsoft.com/office/officeart/2008/layout/SquareAccentList"/>
    <dgm:cxn modelId="{9F30B7DF-EAFE-4C55-83A5-C8E2236046C1}" type="presParOf" srcId="{FF76FC98-6817-49E6-AA1F-BAFD0E26E2C0}" destId="{01287A91-907E-497A-8E65-FA41055B4FC3}" srcOrd="0" destOrd="0" presId="urn:microsoft.com/office/officeart/2008/layout/SquareAccentList"/>
    <dgm:cxn modelId="{7BDE3D60-0F53-4517-9A65-3F1F5E8F0A44}" type="presParOf" srcId="{FF76FC98-6817-49E6-AA1F-BAFD0E26E2C0}" destId="{0B38A9D8-7BD1-474F-86B9-AEBBDE7F8FDD}" srcOrd="1" destOrd="0" presId="urn:microsoft.com/office/officeart/2008/layout/SquareAccentList"/>
    <dgm:cxn modelId="{18715115-8A52-4CDF-9641-5A9C5C10CA3A}" type="presParOf" srcId="{B0C67742-5AAE-44A4-A58F-F44EC46F7BC4}" destId="{4500770F-CC66-4802-ACF6-EFD34DEB572A}" srcOrd="2" destOrd="0" presId="urn:microsoft.com/office/officeart/2008/layout/SquareAccentList"/>
    <dgm:cxn modelId="{F0755DF1-2C6E-4A03-A32E-BCBB2632AF3E}" type="presParOf" srcId="{4500770F-CC66-4802-ACF6-EFD34DEB572A}" destId="{92C2355F-F470-4088-9960-B8A46197AF13}" srcOrd="0" destOrd="0" presId="urn:microsoft.com/office/officeart/2008/layout/SquareAccentList"/>
    <dgm:cxn modelId="{D3BEAC8E-5190-4AB8-98BE-71A7B03E6970}" type="presParOf" srcId="{4500770F-CC66-4802-ACF6-EFD34DEB572A}" destId="{5FBAB524-2077-4CEA-AF6E-2285522E3950}" srcOrd="1" destOrd="0" presId="urn:microsoft.com/office/officeart/2008/layout/SquareAccentList"/>
    <dgm:cxn modelId="{D713E8E9-A7C1-485B-AB06-BC0D79AB4602}" type="presParOf" srcId="{B0C67742-5AAE-44A4-A58F-F44EC46F7BC4}" destId="{69C80F41-FBC3-451B-8F5E-ADEC062723EE}" srcOrd="3" destOrd="0" presId="urn:microsoft.com/office/officeart/2008/layout/SquareAccentList"/>
    <dgm:cxn modelId="{DF0768A4-889F-45C4-94D2-10976CFDE590}" type="presParOf" srcId="{69C80F41-FBC3-451B-8F5E-ADEC062723EE}" destId="{BF9012F8-64FA-4DA0-94B4-088EFBDEF67D}" srcOrd="0" destOrd="0" presId="urn:microsoft.com/office/officeart/2008/layout/SquareAccentList"/>
    <dgm:cxn modelId="{1CE656DB-AA82-4451-824B-E79B7414A38D}" type="presParOf" srcId="{69C80F41-FBC3-451B-8F5E-ADEC062723EE}" destId="{B5BD0504-8118-400F-B6BE-C08C19185AD2}" srcOrd="1" destOrd="0" presId="urn:microsoft.com/office/officeart/2008/layout/SquareAccentList"/>
    <dgm:cxn modelId="{D21818F2-79D4-45E8-9E2B-4DDFB0674631}" type="presParOf" srcId="{B0C67742-5AAE-44A4-A58F-F44EC46F7BC4}" destId="{C019F2AB-1FA1-4397-B89E-7434329AE749}" srcOrd="4" destOrd="0" presId="urn:microsoft.com/office/officeart/2008/layout/SquareAccentList"/>
    <dgm:cxn modelId="{28B97F23-5154-45EB-9E8A-C77FFBDE6CE0}" type="presParOf" srcId="{C019F2AB-1FA1-4397-B89E-7434329AE749}" destId="{E455E65F-5A66-474C-82E0-897EBF4A0B68}" srcOrd="0" destOrd="0" presId="urn:microsoft.com/office/officeart/2008/layout/SquareAccentList"/>
    <dgm:cxn modelId="{AF564509-A16B-4946-A133-883DEE101B44}" type="presParOf" srcId="{C019F2AB-1FA1-4397-B89E-7434329AE749}" destId="{B8A9CD17-E947-4C93-8BF2-95DDE566FA6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b="0" dirty="0">
              <a:solidFill>
                <a:schemeClr val="bg1"/>
              </a:solidFill>
            </a:rPr>
            <a:t>Wiarygodność w populacji PD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0.96 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0.88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altLang="es-ES" sz="2000" b="0" dirty="0">
              <a:solidFill>
                <a:schemeClr val="bg1"/>
              </a:solidFill>
            </a:rPr>
            <a:t>Ważność w populacji z PD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altLang="es-ES" sz="1800" b="0">
              <a:solidFill>
                <a:schemeClr val="accent2"/>
              </a:solidFill>
            </a:rPr>
            <a:t>Korelacja prędkości chodzenia = 0,53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C4EF1524-CA77-4EA6-AA33-41204B2D7335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altLang="es-ES" sz="1800" b="0" dirty="0">
              <a:solidFill>
                <a:schemeClr val="accent2"/>
              </a:solidFill>
            </a:rPr>
            <a:t>Czułość identyfikacji ryzyka upadku = 76%.</a:t>
          </a:r>
        </a:p>
      </dgm:t>
    </dgm:pt>
    <dgm:pt modelId="{4C2B7D78-2C11-43B2-A2C3-C34EAC398712}" type="parTrans" cxnId="{ABBB696D-DD8E-4ED9-9B8E-D4379E76C956}">
      <dgm:prSet/>
      <dgm:spPr/>
      <dgm:t>
        <a:bodyPr/>
        <a:lstStyle/>
        <a:p>
          <a:endParaRPr lang="pl-PL"/>
        </a:p>
      </dgm:t>
    </dgm:pt>
    <dgm:pt modelId="{716C5482-975D-4E9D-A9D2-54603F3C45B8}" type="sibTrans" cxnId="{ABBB696D-DD8E-4ED9-9B8E-D4379E76C956}">
      <dgm:prSet/>
      <dgm:spPr/>
      <dgm:t>
        <a:bodyPr/>
        <a:lstStyle/>
        <a:p>
          <a:endParaRPr lang="pl-PL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0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C56C5B63-D2BB-457B-AA01-09622E20A91C}" type="presOf" srcId="{C4EF1524-CA77-4EA6-AA33-41204B2D7335}" destId="{6B2B8FC3-5D93-4B46-A54F-A1C623D50F45}" srcOrd="0" destOrd="1" presId="urn:microsoft.com/office/officeart/2005/8/layout/vList5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ABBB696D-DD8E-4ED9-9B8E-D4379E76C956}" srcId="{984F5873-3D58-45E5-8991-ED5C2D1D6140}" destId="{C4EF1524-CA77-4EA6-AA33-41204B2D7335}" srcOrd="1" destOrd="0" parTransId="{4C2B7D78-2C11-43B2-A2C3-C34EAC398712}" sibTransId="{716C5482-975D-4E9D-A9D2-54603F3C45B8}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1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1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0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/>
      <dgm:spPr/>
      <dgm:t>
        <a:bodyPr/>
        <a:lstStyle/>
        <a:p>
          <a:r>
            <a:rPr lang="pl-PL" dirty="0"/>
            <a:t>OCENA CHODU</a:t>
          </a:r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b="0" i="0" dirty="0"/>
            <a:t>Rozpoczęcie chodu</a:t>
          </a:r>
          <a:endParaRPr lang="es-ES" sz="1400" dirty="0"/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Długość i wysokość kroku</a:t>
          </a:r>
          <a:endParaRPr lang="es-ES" sz="1400" dirty="0"/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b="0" i="0" dirty="0"/>
            <a:t>Symetria kroku</a:t>
          </a:r>
          <a:endParaRPr lang="es-ES" sz="1400" dirty="0"/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Oddzielanie się stóp podczas chodzenia</a:t>
          </a:r>
          <a:endParaRPr lang="es-ES" sz="1400" dirty="0"/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Ciągłość kroków</a:t>
          </a:r>
          <a:endParaRPr lang="es-ES" sz="1400" dirty="0"/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Odchylenie ścieżki</a:t>
          </a:r>
          <a:endParaRPr lang="es-ES" sz="1400" dirty="0"/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b="0" i="0" dirty="0"/>
            <a:t>Mobilność tułowia</a:t>
          </a:r>
          <a:endParaRPr lang="es-ES" sz="1400" dirty="0"/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231472" custScaleY="64489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7"/>
      <dgm:spPr/>
    </dgm:pt>
    <dgm:pt modelId="{3C2C2689-15A3-4E01-BC17-DA84BBEA5BC4}" type="pres">
      <dgm:prSet presAssocID="{34A1025D-994F-41B2-ACC9-2A3F7542342B}" presName="connTx" presStyleLbl="parChTrans1D2" presStyleIdx="0" presStyleCnt="7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7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7"/>
      <dgm:spPr/>
    </dgm:pt>
    <dgm:pt modelId="{F792D0C7-1889-4ACE-91E8-149CD5CFDD22}" type="pres">
      <dgm:prSet presAssocID="{43B026FB-EA9A-4BB1-86EE-E7935F1527BC}" presName="connTx" presStyleLbl="parChTrans1D2" presStyleIdx="1" presStyleCnt="7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7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7"/>
      <dgm:spPr/>
    </dgm:pt>
    <dgm:pt modelId="{CD07003D-C66D-410A-8300-F8296972B06E}" type="pres">
      <dgm:prSet presAssocID="{9F0BEF71-7596-4420-8675-26A7E71AC042}" presName="connTx" presStyleLbl="parChTrans1D2" presStyleIdx="2" presStyleCnt="7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7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7"/>
      <dgm:spPr/>
    </dgm:pt>
    <dgm:pt modelId="{735B2B53-BE8C-4AE5-B469-8D299A553127}" type="pres">
      <dgm:prSet presAssocID="{0EBB1BA7-ACDC-477A-A87B-6CDE082951C6}" presName="connTx" presStyleLbl="parChTrans1D2" presStyleIdx="3" presStyleCnt="7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7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7"/>
      <dgm:spPr/>
    </dgm:pt>
    <dgm:pt modelId="{2794496E-B9D1-4230-A566-F92D454A3BE5}" type="pres">
      <dgm:prSet presAssocID="{413BB304-B221-4746-BC85-0C9971162923}" presName="connTx" presStyleLbl="parChTrans1D2" presStyleIdx="4" presStyleCnt="7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7" custScaleX="127465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7"/>
      <dgm:spPr/>
    </dgm:pt>
    <dgm:pt modelId="{2C737B3F-B002-455B-BE64-6725691E0CA1}" type="pres">
      <dgm:prSet presAssocID="{74E37FFA-813C-484A-9E0C-DA329C698C4C}" presName="connTx" presStyleLbl="parChTrans1D2" presStyleIdx="5" presStyleCnt="7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7" custScaleX="127465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6" presStyleCnt="7"/>
      <dgm:spPr/>
    </dgm:pt>
    <dgm:pt modelId="{B81AC8C8-21CA-438B-8FD4-F7F8BCAC1D20}" type="pres">
      <dgm:prSet presAssocID="{8AC72A74-22B1-4512-8196-5575B5B9B825}" presName="connTx" presStyleLbl="parChTrans1D2" presStyleIdx="6" presStyleCnt="7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6" presStyleCnt="7" custScaleX="127465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6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2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3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pl-PL" sz="1400" b="0" i="0" dirty="0"/>
            <a:t>OCENA STANU RÓWNOWAGI</a:t>
          </a:r>
          <a:endParaRPr lang="es-ES" sz="1400" dirty="0"/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000" dirty="0"/>
            <a:t>Równowaga w pozycji siedzącej</a:t>
          </a:r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Zdolność do wstawania</a:t>
          </a:r>
          <a:endParaRPr lang="es-ES" sz="1400" dirty="0"/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b="0" i="0" dirty="0"/>
            <a:t>Próba wstania</a:t>
          </a:r>
          <a:endParaRPr lang="es-ES" sz="1400" dirty="0"/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Równowaga podczas siedzenia</a:t>
          </a:r>
          <a:endParaRPr lang="es-ES" sz="1400" dirty="0"/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Natychmiastowa równowaga stóp</a:t>
          </a:r>
          <a:endParaRPr lang="es-ES" sz="1400" dirty="0"/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Równowaga stóp</a:t>
          </a:r>
          <a:endParaRPr lang="es-ES" sz="1400" dirty="0"/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Próba destabilizacji</a:t>
          </a:r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A79886BA-61FB-4B6E-86D9-D5253AEFB6F1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Równowaga z zamkniętymi oczami</a:t>
          </a:r>
          <a:endParaRPr lang="es-ES" sz="1400" dirty="0"/>
        </a:p>
      </dgm:t>
    </dgm:pt>
    <dgm:pt modelId="{DADE8ACC-C861-495C-9BFE-1D16F1404750}" type="parTrans" cxnId="{4F1F4D53-6922-4E4C-AE29-358997BC46B5}">
      <dgm:prSet/>
      <dgm:spPr/>
      <dgm:t>
        <a:bodyPr/>
        <a:lstStyle/>
        <a:p>
          <a:endParaRPr lang="es-ES"/>
        </a:p>
      </dgm:t>
    </dgm:pt>
    <dgm:pt modelId="{4A293865-B051-4C73-AE8A-AAC131751A89}" type="sibTrans" cxnId="{4F1F4D53-6922-4E4C-AE29-358997BC46B5}">
      <dgm:prSet/>
      <dgm:spPr/>
      <dgm:t>
        <a:bodyPr/>
        <a:lstStyle/>
        <a:p>
          <a:endParaRPr lang="es-ES"/>
        </a:p>
      </dgm:t>
    </dgm:pt>
    <dgm:pt modelId="{A658FCCC-7B07-43CC-B3FC-A445EA9C8C25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Miejsce do przewracania o 360º</a:t>
          </a:r>
          <a:endParaRPr lang="es-ES" sz="1400" dirty="0"/>
        </a:p>
      </dgm:t>
    </dgm:pt>
    <dgm:pt modelId="{C12EF3B9-7954-4544-8250-B1F52EB833F2}" type="parTrans" cxnId="{713FC49F-8ADF-48CF-B0B2-EF187D6CBA32}">
      <dgm:prSet/>
      <dgm:spPr/>
      <dgm:t>
        <a:bodyPr/>
        <a:lstStyle/>
        <a:p>
          <a:endParaRPr lang="es-ES"/>
        </a:p>
      </dgm:t>
    </dgm:pt>
    <dgm:pt modelId="{3EA6F968-52D2-4389-BF37-E0F3FD77338F}" type="sibTrans" cxnId="{713FC49F-8ADF-48CF-B0B2-EF187D6CBA32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311139" custScaleY="81493" custLinFactX="-5500" custLinFactNeighborX="-100000" custLinFactNeighborY="-1365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9"/>
      <dgm:spPr/>
    </dgm:pt>
    <dgm:pt modelId="{3C2C2689-15A3-4E01-BC17-DA84BBEA5BC4}" type="pres">
      <dgm:prSet presAssocID="{34A1025D-994F-41B2-ACC9-2A3F7542342B}" presName="connTx" presStyleLbl="parChTrans1D2" presStyleIdx="0" presStyleCnt="9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9" custScaleX="202664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9"/>
      <dgm:spPr/>
    </dgm:pt>
    <dgm:pt modelId="{F792D0C7-1889-4ACE-91E8-149CD5CFDD22}" type="pres">
      <dgm:prSet presAssocID="{43B026FB-EA9A-4BB1-86EE-E7935F1527BC}" presName="connTx" presStyleLbl="parChTrans1D2" presStyleIdx="1" presStyleCnt="9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9" custScaleX="202664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9"/>
      <dgm:spPr/>
    </dgm:pt>
    <dgm:pt modelId="{CD07003D-C66D-410A-8300-F8296972B06E}" type="pres">
      <dgm:prSet presAssocID="{9F0BEF71-7596-4420-8675-26A7E71AC042}" presName="connTx" presStyleLbl="parChTrans1D2" presStyleIdx="2" presStyleCnt="9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9" custScaleX="202664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9"/>
      <dgm:spPr/>
    </dgm:pt>
    <dgm:pt modelId="{735B2B53-BE8C-4AE5-B469-8D299A553127}" type="pres">
      <dgm:prSet presAssocID="{0EBB1BA7-ACDC-477A-A87B-6CDE082951C6}" presName="connTx" presStyleLbl="parChTrans1D2" presStyleIdx="3" presStyleCnt="9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9" custScaleX="202664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9"/>
      <dgm:spPr/>
    </dgm:pt>
    <dgm:pt modelId="{2794496E-B9D1-4230-A566-F92D454A3BE5}" type="pres">
      <dgm:prSet presAssocID="{413BB304-B221-4746-BC85-0C9971162923}" presName="connTx" presStyleLbl="parChTrans1D2" presStyleIdx="4" presStyleCnt="9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9" custScaleX="202664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9"/>
      <dgm:spPr/>
    </dgm:pt>
    <dgm:pt modelId="{2C737B3F-B002-455B-BE64-6725691E0CA1}" type="pres">
      <dgm:prSet presAssocID="{74E37FFA-813C-484A-9E0C-DA329C698C4C}" presName="connTx" presStyleLbl="parChTrans1D2" presStyleIdx="5" presStyleCnt="9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9" custScaleX="202664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F171D96B-4066-453E-BA71-C532FF2A7B9D}" type="pres">
      <dgm:prSet presAssocID="{DADE8ACC-C861-495C-9BFE-1D16F1404750}" presName="conn2-1" presStyleLbl="parChTrans1D2" presStyleIdx="6" presStyleCnt="9"/>
      <dgm:spPr/>
    </dgm:pt>
    <dgm:pt modelId="{2B52BAF0-8017-48A5-A852-B8A584F3ECBE}" type="pres">
      <dgm:prSet presAssocID="{DADE8ACC-C861-495C-9BFE-1D16F1404750}" presName="connTx" presStyleLbl="parChTrans1D2" presStyleIdx="6" presStyleCnt="9"/>
      <dgm:spPr/>
    </dgm:pt>
    <dgm:pt modelId="{0B614E82-EBD1-45A9-B7EB-B0FA58735E6B}" type="pres">
      <dgm:prSet presAssocID="{A79886BA-61FB-4B6E-86D9-D5253AEFB6F1}" presName="root2" presStyleCnt="0"/>
      <dgm:spPr/>
    </dgm:pt>
    <dgm:pt modelId="{83CD5CAB-5EF4-43D6-9A54-92DF91C04A53}" type="pres">
      <dgm:prSet presAssocID="{A79886BA-61FB-4B6E-86D9-D5253AEFB6F1}" presName="LevelTwoTextNode" presStyleLbl="node2" presStyleIdx="6" presStyleCnt="9" custScaleX="202664">
        <dgm:presLayoutVars>
          <dgm:chPref val="3"/>
        </dgm:presLayoutVars>
      </dgm:prSet>
      <dgm:spPr/>
    </dgm:pt>
    <dgm:pt modelId="{372D10B6-E16D-4441-B9A6-57323F8850C0}" type="pres">
      <dgm:prSet presAssocID="{A79886BA-61FB-4B6E-86D9-D5253AEFB6F1}" presName="level3hierChild" presStyleCnt="0"/>
      <dgm:spPr/>
    </dgm:pt>
    <dgm:pt modelId="{3FDE4294-C3E5-47F6-84B3-018E655B8F60}" type="pres">
      <dgm:prSet presAssocID="{C12EF3B9-7954-4544-8250-B1F52EB833F2}" presName="conn2-1" presStyleLbl="parChTrans1D2" presStyleIdx="7" presStyleCnt="9"/>
      <dgm:spPr/>
    </dgm:pt>
    <dgm:pt modelId="{DB562911-29CE-440E-B5ED-C040772ACF5E}" type="pres">
      <dgm:prSet presAssocID="{C12EF3B9-7954-4544-8250-B1F52EB833F2}" presName="connTx" presStyleLbl="parChTrans1D2" presStyleIdx="7" presStyleCnt="9"/>
      <dgm:spPr/>
    </dgm:pt>
    <dgm:pt modelId="{F16048AF-5606-4473-8A9C-79635675359F}" type="pres">
      <dgm:prSet presAssocID="{A658FCCC-7B07-43CC-B3FC-A445EA9C8C25}" presName="root2" presStyleCnt="0"/>
      <dgm:spPr/>
    </dgm:pt>
    <dgm:pt modelId="{A122E7B5-8938-49E5-80E1-B8E40536137A}" type="pres">
      <dgm:prSet presAssocID="{A658FCCC-7B07-43CC-B3FC-A445EA9C8C25}" presName="LevelTwoTextNode" presStyleLbl="node2" presStyleIdx="7" presStyleCnt="9" custScaleX="202664">
        <dgm:presLayoutVars>
          <dgm:chPref val="3"/>
        </dgm:presLayoutVars>
      </dgm:prSet>
      <dgm:spPr/>
    </dgm:pt>
    <dgm:pt modelId="{D8CBAC35-FDCC-4054-BD95-4B1B097CD9C2}" type="pres">
      <dgm:prSet presAssocID="{A658FCCC-7B07-43CC-B3FC-A445EA9C8C25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8" presStyleCnt="9"/>
      <dgm:spPr/>
    </dgm:pt>
    <dgm:pt modelId="{B81AC8C8-21CA-438B-8FD4-F7F8BCAC1D20}" type="pres">
      <dgm:prSet presAssocID="{8AC72A74-22B1-4512-8196-5575B5B9B825}" presName="connTx" presStyleLbl="parChTrans1D2" presStyleIdx="8" presStyleCnt="9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8" presStyleCnt="9" custScaleX="202664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8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060175C-9917-4247-8102-A1E764E8642E}" type="presOf" srcId="{A658FCCC-7B07-43CC-B3FC-A445EA9C8C25}" destId="{A122E7B5-8938-49E5-80E1-B8E40536137A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BE33744-5254-415C-8D02-1CB1E824745F}" type="presOf" srcId="{A79886BA-61FB-4B6E-86D9-D5253AEFB6F1}" destId="{83CD5CAB-5EF4-43D6-9A54-92DF91C04A53}" srcOrd="0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77B97F4E-2701-4B8A-934B-55E4AC2D822D}" type="presOf" srcId="{C12EF3B9-7954-4544-8250-B1F52EB833F2}" destId="{DB562911-29CE-440E-B5ED-C040772ACF5E}" srcOrd="1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4F1F4D53-6922-4E4C-AE29-358997BC46B5}" srcId="{4F23786A-DF40-448F-A3DE-7A5718FFF4EB}" destId="{A79886BA-61FB-4B6E-86D9-D5253AEFB6F1}" srcOrd="6" destOrd="0" parTransId="{DADE8ACC-C861-495C-9BFE-1D16F1404750}" sibTransId="{4A293865-B051-4C73-AE8A-AAC131751A89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1AAE7956-EF5B-446F-B5CE-E429FE5B64FE}" type="presOf" srcId="{DADE8ACC-C861-495C-9BFE-1D16F1404750}" destId="{F171D96B-4066-453E-BA71-C532FF2A7B9D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713FC49F-8ADF-48CF-B0B2-EF187D6CBA32}" srcId="{4F23786A-DF40-448F-A3DE-7A5718FFF4EB}" destId="{A658FCCC-7B07-43CC-B3FC-A445EA9C8C25}" srcOrd="7" destOrd="0" parTransId="{C12EF3B9-7954-4544-8250-B1F52EB833F2}" sibTransId="{3EA6F968-52D2-4389-BF37-E0F3FD77338F}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D02CA9EA-09A3-48D8-B030-A44D9812343D}" type="presOf" srcId="{DADE8ACC-C861-495C-9BFE-1D16F1404750}" destId="{2B52BAF0-8017-48A5-A852-B8A584F3ECBE}" srcOrd="1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17903FF7-22D9-4F7B-B906-28D4180750F3}" type="presOf" srcId="{C12EF3B9-7954-4544-8250-B1F52EB833F2}" destId="{3FDE4294-C3E5-47F6-84B3-018E655B8F60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4025CF8D-5843-42F0-AC66-6816184C0335}" type="presParOf" srcId="{89240ED5-1DA8-473B-9ABD-69F2E1CAFA58}" destId="{F171D96B-4066-453E-BA71-C532FF2A7B9D}" srcOrd="12" destOrd="0" presId="urn:microsoft.com/office/officeart/2008/layout/HorizontalMultiLevelHierarchy"/>
    <dgm:cxn modelId="{753219FC-72F2-4BD9-BE5B-8CA0550DE6FF}" type="presParOf" srcId="{F171D96B-4066-453E-BA71-C532FF2A7B9D}" destId="{2B52BAF0-8017-48A5-A852-B8A584F3ECBE}" srcOrd="0" destOrd="0" presId="urn:microsoft.com/office/officeart/2008/layout/HorizontalMultiLevelHierarchy"/>
    <dgm:cxn modelId="{1F14F25B-BD9E-4958-AF27-73A538AA9072}" type="presParOf" srcId="{89240ED5-1DA8-473B-9ABD-69F2E1CAFA58}" destId="{0B614E82-EBD1-45A9-B7EB-B0FA58735E6B}" srcOrd="13" destOrd="0" presId="urn:microsoft.com/office/officeart/2008/layout/HorizontalMultiLevelHierarchy"/>
    <dgm:cxn modelId="{BF27D9A9-96E2-481B-B61D-557DCC286691}" type="presParOf" srcId="{0B614E82-EBD1-45A9-B7EB-B0FA58735E6B}" destId="{83CD5CAB-5EF4-43D6-9A54-92DF91C04A53}" srcOrd="0" destOrd="0" presId="urn:microsoft.com/office/officeart/2008/layout/HorizontalMultiLevelHierarchy"/>
    <dgm:cxn modelId="{41C1BDC6-A103-40C2-9FB6-4EA266534789}" type="presParOf" srcId="{0B614E82-EBD1-45A9-B7EB-B0FA58735E6B}" destId="{372D10B6-E16D-4441-B9A6-57323F8850C0}" srcOrd="1" destOrd="0" presId="urn:microsoft.com/office/officeart/2008/layout/HorizontalMultiLevelHierarchy"/>
    <dgm:cxn modelId="{E1E24FFE-367C-4F20-804C-39381ECDD386}" type="presParOf" srcId="{89240ED5-1DA8-473B-9ABD-69F2E1CAFA58}" destId="{3FDE4294-C3E5-47F6-84B3-018E655B8F60}" srcOrd="14" destOrd="0" presId="urn:microsoft.com/office/officeart/2008/layout/HorizontalMultiLevelHierarchy"/>
    <dgm:cxn modelId="{6A1EB698-8651-4FE8-A086-C186C424FCBB}" type="presParOf" srcId="{3FDE4294-C3E5-47F6-84B3-018E655B8F60}" destId="{DB562911-29CE-440E-B5ED-C040772ACF5E}" srcOrd="0" destOrd="0" presId="urn:microsoft.com/office/officeart/2008/layout/HorizontalMultiLevelHierarchy"/>
    <dgm:cxn modelId="{86711559-48D2-43C2-8F05-1A18D28F8991}" type="presParOf" srcId="{89240ED5-1DA8-473B-9ABD-69F2E1CAFA58}" destId="{F16048AF-5606-4473-8A9C-79635675359F}" srcOrd="15" destOrd="0" presId="urn:microsoft.com/office/officeart/2008/layout/HorizontalMultiLevelHierarchy"/>
    <dgm:cxn modelId="{552E2840-D9FA-4E39-B3AE-BB4A30678813}" type="presParOf" srcId="{F16048AF-5606-4473-8A9C-79635675359F}" destId="{A122E7B5-8938-49E5-80E1-B8E40536137A}" srcOrd="0" destOrd="0" presId="urn:microsoft.com/office/officeart/2008/layout/HorizontalMultiLevelHierarchy"/>
    <dgm:cxn modelId="{5A6D9570-38AE-489F-9E2F-0FFD5E6ABE28}" type="presParOf" srcId="{F16048AF-5606-4473-8A9C-79635675359F}" destId="{D8CBAC35-FDCC-4054-BD95-4B1B097CD9C2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6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7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b="0" dirty="0">
              <a:solidFill>
                <a:schemeClr val="bg1"/>
              </a:solidFill>
            </a:rPr>
            <a:t>Wiarygodność w populacji PD</a:t>
          </a: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0.97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0.96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altLang="es-ES" sz="2000" b="0" dirty="0">
              <a:solidFill>
                <a:schemeClr val="bg1"/>
              </a:solidFill>
            </a:rPr>
            <a:t>Ważność w populacji z PD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altLang="es-ES" sz="1800" b="0">
              <a:solidFill>
                <a:schemeClr val="accent2"/>
              </a:solidFill>
            </a:rPr>
            <a:t>Korelacja testu sześciominutowego chodzenia = 0,53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0.90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</dgm:pt>
    <dgm:pt modelId="{F404CF9C-D812-4612-B65D-60B0C993921B}" type="sibTrans" cxnId="{9F77CF84-B7C7-4A9A-824F-5DBA7CEB916D}">
      <dgm:prSet/>
      <dgm:spPr/>
    </dgm:pt>
    <dgm:pt modelId="{1208D87A-6577-4CF0-8707-0E3C372E451F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altLang="es-ES" sz="1800" b="0" dirty="0" err="1">
              <a:solidFill>
                <a:schemeClr val="accent2"/>
              </a:solidFill>
            </a:rPr>
            <a:t>Czułość identyfikacji ryzyka upadku = 87%.</a:t>
          </a:r>
        </a:p>
      </dgm:t>
    </dgm:pt>
    <dgm:pt modelId="{69E499B7-8147-4334-ADD6-957A9397DD12}" type="parTrans" cxnId="{96F3625F-3684-4BDB-BC6F-13775AA87ED4}">
      <dgm:prSet/>
      <dgm:spPr/>
      <dgm:t>
        <a:bodyPr/>
        <a:lstStyle/>
        <a:p>
          <a:endParaRPr lang="pl-PL"/>
        </a:p>
      </dgm:t>
    </dgm:pt>
    <dgm:pt modelId="{F8473250-6EAC-4E37-A91A-401EA1B68E46}" type="sibTrans" cxnId="{96F3625F-3684-4BDB-BC6F-13775AA87ED4}">
      <dgm:prSet/>
      <dgm:spPr/>
      <dgm:t>
        <a:bodyPr/>
        <a:lstStyle/>
        <a:p>
          <a:endParaRPr lang="pl-PL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6F3625F-3684-4BDB-BC6F-13775AA87ED4}" srcId="{984F5873-3D58-45E5-8991-ED5C2D1D6140}" destId="{1208D87A-6577-4CF0-8707-0E3C372E451F}" srcOrd="1" destOrd="0" parTransId="{69E499B7-8147-4334-ADD6-957A9397DD12}" sibTransId="{F8473250-6EAC-4E37-A91A-401EA1B68E4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1F363172-8FC1-40C8-9C41-FD77C23CFA3E}" type="presOf" srcId="{1208D87A-6577-4CF0-8707-0E3C372E451F}" destId="{6B2B8FC3-5D93-4B46-A54F-A1C623D50F45}" srcOrd="0" destOrd="1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b="0" dirty="0">
              <a:solidFill>
                <a:schemeClr val="bg1"/>
              </a:solidFill>
            </a:rPr>
            <a:t>Niezawodność w zdrowej populacji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0.98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0.98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altLang="es-ES" sz="2000" b="0" dirty="0">
              <a:solidFill>
                <a:schemeClr val="bg1"/>
              </a:solidFill>
            </a:rPr>
            <a:t>Ważność w populacji zdrowej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Korelacja wydajność / miary kliniczne wyciągu krzesełkowego = 0,67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0.95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087BCF5C-9406-4D2D-8283-17E8B2035852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Korelacja równowagi stóp = 0,52</a:t>
          </a:r>
        </a:p>
      </dgm:t>
    </dgm:pt>
    <dgm:pt modelId="{DA8BF7F2-D071-407D-9EAD-906DC9CB1D59}" type="parTrans" cxnId="{0BB1914A-7E61-4323-B8EA-E40B88B5B802}">
      <dgm:prSet/>
      <dgm:spPr/>
      <dgm:t>
        <a:bodyPr/>
        <a:lstStyle/>
        <a:p>
          <a:endParaRPr lang="pl-PL"/>
        </a:p>
      </dgm:t>
    </dgm:pt>
    <dgm:pt modelId="{31900108-476B-4769-B705-7C1258FA5D17}" type="sibTrans" cxnId="{0BB1914A-7E61-4323-B8EA-E40B88B5B802}">
      <dgm:prSet/>
      <dgm:spPr/>
      <dgm:t>
        <a:bodyPr/>
        <a:lstStyle/>
        <a:p>
          <a:endParaRPr lang="pl-PL"/>
        </a:p>
      </dgm:t>
    </dgm:pt>
    <dgm:pt modelId="{B84E7E03-44A0-4C05-90E3-67CA86D9D701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Prędkość biegu korelacja = 0,73</a:t>
          </a:r>
        </a:p>
      </dgm:t>
    </dgm:pt>
    <dgm:pt modelId="{23E87B8A-0419-4006-BD39-C92CEC400234}" type="parTrans" cxnId="{00C33D1B-A913-4F76-96A1-4DD8D61E72DE}">
      <dgm:prSet/>
      <dgm:spPr/>
      <dgm:t>
        <a:bodyPr/>
        <a:lstStyle/>
        <a:p>
          <a:endParaRPr lang="pl-PL"/>
        </a:p>
      </dgm:t>
    </dgm:pt>
    <dgm:pt modelId="{254DDDF3-666D-47DC-ABEF-79D3C66265CE}" type="sibTrans" cxnId="{00C33D1B-A913-4F76-96A1-4DD8D61E72DE}">
      <dgm:prSet/>
      <dgm:spPr/>
      <dgm:t>
        <a:bodyPr/>
        <a:lstStyle/>
        <a:p>
          <a:endParaRPr lang="pl-PL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0C33D1B-A913-4F76-96A1-4DD8D61E72DE}" srcId="{984F5873-3D58-45E5-8991-ED5C2D1D6140}" destId="{B84E7E03-44A0-4C05-90E3-67CA86D9D701}" srcOrd="2" destOrd="0" parTransId="{23E87B8A-0419-4006-BD39-C92CEC400234}" sibTransId="{254DDDF3-666D-47DC-ABEF-79D3C66265CE}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0BB1914A-7E61-4323-B8EA-E40B88B5B802}" srcId="{984F5873-3D58-45E5-8991-ED5C2D1D6140}" destId="{087BCF5C-9406-4D2D-8283-17E8B2035852}" srcOrd="1" destOrd="0" parTransId="{DA8BF7F2-D071-407D-9EAD-906DC9CB1D59}" sibTransId="{31900108-476B-4769-B705-7C1258FA5D17}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3DFDFF74-BFFF-4883-B27E-0002B53F45ED}" type="presOf" srcId="{087BCF5C-9406-4D2D-8283-17E8B2035852}" destId="{6B2B8FC3-5D93-4B46-A54F-A1C623D50F45}" srcOrd="0" destOrd="1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EC35CDD3-DC5E-40EF-BAFA-427816BEAE3A}" type="presOf" srcId="{B84E7E03-44A0-4C05-90E3-67CA86D9D701}" destId="{6B2B8FC3-5D93-4B46-A54F-A1C623D50F45}" srcOrd="0" destOrd="2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b="0" dirty="0">
              <a:solidFill>
                <a:schemeClr val="bg1"/>
              </a:solidFill>
            </a:rPr>
            <a:t>Niezawodność w populacji osób po udarze mózgu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altLang="es-ES" sz="2000" b="0" dirty="0">
              <a:solidFill>
                <a:schemeClr val="bg1"/>
              </a:solidFill>
            </a:rPr>
            <a:t>Ważność w populacji z udarem mózgu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A3AFFFE6-55A6-44E8-A1A5-D74212166AEE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0.945</a:t>
          </a:r>
          <a:endParaRPr lang="es-ES" sz="1800" dirty="0"/>
        </a:p>
      </dgm:t>
    </dgm:pt>
    <dgm:pt modelId="{4581148C-E5B4-4D70-BA5D-8989254AAE2B}" type="parTrans" cxnId="{FF240C31-1D40-4A82-BA54-3E2F3B606961}">
      <dgm:prSet/>
      <dgm:spPr/>
      <dgm:t>
        <a:bodyPr/>
        <a:lstStyle/>
        <a:p>
          <a:endParaRPr lang="es-ES"/>
        </a:p>
      </dgm:t>
    </dgm:pt>
    <dgm:pt modelId="{24BBF271-09AB-48BF-BA04-04401CA525C4}" type="sibTrans" cxnId="{FF240C31-1D40-4A82-BA54-3E2F3B606961}">
      <dgm:prSet/>
      <dgm:spPr/>
      <dgm:t>
        <a:bodyPr/>
        <a:lstStyle/>
        <a:p>
          <a:endParaRPr lang="es-ES"/>
        </a:p>
      </dgm:t>
    </dgm:pt>
    <dgm:pt modelId="{7D21CFCD-6F7A-4B4A-83CB-5B5C1D91DAC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0.961</a:t>
          </a:r>
          <a:endParaRPr lang="es-ES" sz="1800" dirty="0"/>
        </a:p>
      </dgm:t>
    </dgm:pt>
    <dgm:pt modelId="{B293FA44-D4C4-4F0F-A057-8B712F18FBAE}" type="parTrans" cxnId="{F007EBC3-1CC2-4D56-854B-164FD5BF5797}">
      <dgm:prSet/>
      <dgm:spPr/>
      <dgm:t>
        <a:bodyPr/>
        <a:lstStyle/>
        <a:p>
          <a:endParaRPr lang="es-ES"/>
        </a:p>
      </dgm:t>
    </dgm:pt>
    <dgm:pt modelId="{FEB12F80-ECD0-4B29-9309-61FD719DD43D}" type="sibTrans" cxnId="{F007EBC3-1CC2-4D56-854B-164FD5BF5797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68413" custScaleY="35522" custLinFactNeighborX="1234" custLinFactNeighborY="114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58924" custScaleY="33297" custLinFactNeighborX="-3538" custLinFactNeighborY="529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76589" custScaleY="35544" custLinFactNeighborX="465" custLinFactNeighborY="-388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X="128699" custScaleY="56614" custLinFactNeighborX="-3226" custLinFactNeighborY="3433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FF240C31-1D40-4A82-BA54-3E2F3B606961}" srcId="{B2847A93-F41F-44CA-B478-A7DE5AEC90D2}" destId="{A3AFFFE6-55A6-44E8-A1A5-D74212166AEE}" srcOrd="1" destOrd="0" parTransId="{4581148C-E5B4-4D70-BA5D-8989254AAE2B}" sibTransId="{24BBF271-09AB-48BF-BA04-04401CA525C4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6AB2C748-7B0D-44E6-AF28-D6BFD44C626F}" type="presOf" srcId="{7D21CFCD-6F7A-4B4A-83CB-5B5C1D91DAC2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F007EBC3-1CC2-4D56-854B-164FD5BF5797}" srcId="{B2847A93-F41F-44CA-B478-A7DE5AEC90D2}" destId="{7D21CFCD-6F7A-4B4A-83CB-5B5C1D91DAC2}" srcOrd="0" destOrd="0" parTransId="{B293FA44-D4C4-4F0F-A057-8B712F18FBAE}" sibTransId="{FEB12F80-ECD0-4B29-9309-61FD719DD43D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CB8B64EA-12AB-4FA3-8D99-0FFFA1E03250}" type="presOf" srcId="{A3AFFFE6-55A6-44E8-A1A5-D74212166AEE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es-ES" sz="1800" dirty="0"/>
            <a:t>Wisconsin </a:t>
          </a:r>
          <a:r>
            <a:rPr lang="es-ES" sz="1800" dirty="0" err="1"/>
            <a:t>Gait</a:t>
          </a:r>
          <a:r>
            <a:rPr lang="es-ES" sz="1800" dirty="0"/>
            <a:t> </a:t>
          </a:r>
          <a:r>
            <a:rPr lang="es-ES" sz="1800" dirty="0" err="1"/>
            <a:t>Scale</a:t>
          </a:r>
          <a:endParaRPr lang="es-ES" sz="1800" dirty="0"/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Stosowanie pomocy manualnych</a:t>
          </a:r>
          <a:endParaRPr lang="es-ES" sz="1400" dirty="0"/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Badanie odcinka dotkniętego chorobą</a:t>
          </a:r>
          <a:endParaRPr lang="es-ES" sz="1400" dirty="0"/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Wpływ na fazę wymachu nogą</a:t>
          </a:r>
          <a:endParaRPr lang="es-ES" sz="1400" dirty="0"/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pl-PL" sz="1400" dirty="0"/>
            <a:t>Kontakt pięty z chorą nogą</a:t>
          </a:r>
          <a:endParaRPr lang="es-ES" sz="1400" dirty="0"/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138897" custScaleY="40518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4"/>
      <dgm:spPr/>
    </dgm:pt>
    <dgm:pt modelId="{3C2C2689-15A3-4E01-BC17-DA84BBEA5BC4}" type="pres">
      <dgm:prSet presAssocID="{34A1025D-994F-41B2-ACC9-2A3F7542342B}" presName="connTx" presStyleLbl="parChTrans1D2" presStyleIdx="0" presStyleCnt="4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4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4"/>
      <dgm:spPr/>
    </dgm:pt>
    <dgm:pt modelId="{F792D0C7-1889-4ACE-91E8-149CD5CFDD22}" type="pres">
      <dgm:prSet presAssocID="{43B026FB-EA9A-4BB1-86EE-E7935F1527BC}" presName="connTx" presStyleLbl="parChTrans1D2" presStyleIdx="1" presStyleCnt="4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4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4"/>
      <dgm:spPr/>
    </dgm:pt>
    <dgm:pt modelId="{CD07003D-C66D-410A-8300-F8296972B06E}" type="pres">
      <dgm:prSet presAssocID="{9F0BEF71-7596-4420-8675-26A7E71AC042}" presName="connTx" presStyleLbl="parChTrans1D2" presStyleIdx="2" presStyleCnt="4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4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4"/>
      <dgm:spPr/>
    </dgm:pt>
    <dgm:pt modelId="{735B2B53-BE8C-4AE5-B469-8D299A553127}" type="pres">
      <dgm:prSet presAssocID="{0EBB1BA7-ACDC-477A-A87B-6CDE082951C6}" presName="connTx" presStyleLbl="parChTrans1D2" presStyleIdx="3" presStyleCnt="4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4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</dgm:ptLst>
  <dgm:cxnLst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b="0" dirty="0">
              <a:solidFill>
                <a:schemeClr val="bg1"/>
              </a:solidFill>
            </a:rPr>
            <a:t>Wiarygodność w populacji PD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altLang="es-ES" sz="2000" b="0" dirty="0">
              <a:solidFill>
                <a:schemeClr val="bg1"/>
              </a:solidFill>
            </a:rPr>
            <a:t>Ważność w populacji z PD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korelacja FOG-Q = 0,74</a:t>
          </a:r>
          <a:endParaRPr lang="es-ES" sz="1800" dirty="0">
            <a:solidFill>
              <a:schemeClr val="accent2"/>
            </a:solidFill>
          </a:endParaRP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0.94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C0E8D78D-1DC2-49D7-802E-5219D33B35BD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Internal</a:t>
          </a:r>
          <a:r>
            <a:rPr lang="es-ES" sz="1800" dirty="0">
              <a:solidFill>
                <a:schemeClr val="accent2"/>
              </a:solidFill>
            </a:rPr>
            <a:t> </a:t>
          </a:r>
          <a:r>
            <a:rPr lang="es-ES" sz="1800" dirty="0" err="1">
              <a:solidFill>
                <a:schemeClr val="accent2"/>
              </a:solidFill>
            </a:rPr>
            <a:t>consistency</a:t>
          </a:r>
          <a:r>
            <a:rPr lang="es-ES" sz="1800" dirty="0">
              <a:solidFill>
                <a:schemeClr val="accent2"/>
              </a:solidFill>
            </a:rPr>
            <a:t> = 0.95</a:t>
          </a:r>
        </a:p>
      </dgm:t>
    </dgm:pt>
    <dgm:pt modelId="{0F74E23D-8245-4677-AE83-53C523553CE7}" type="parTrans" cxnId="{281CB744-AA68-4731-BD91-FB06B4915B2A}">
      <dgm:prSet/>
      <dgm:spPr/>
      <dgm:t>
        <a:bodyPr/>
        <a:lstStyle/>
        <a:p>
          <a:endParaRPr lang="es-ES"/>
        </a:p>
      </dgm:t>
    </dgm:pt>
    <dgm:pt modelId="{B34FA625-5BF4-4214-9209-58E8FDB3A5E5}" type="sibTrans" cxnId="{281CB744-AA68-4731-BD91-FB06B4915B2A}">
      <dgm:prSet/>
      <dgm:spPr/>
      <dgm:t>
        <a:bodyPr/>
        <a:lstStyle/>
        <a:p>
          <a:endParaRPr lang="es-ES"/>
        </a:p>
      </dgm:t>
    </dgm:pt>
    <dgm:pt modelId="{0692A5FA-785D-4AF8-952B-299C9E33B217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PDQ-39 korelacja chodu = 0,58</a:t>
          </a:r>
        </a:p>
      </dgm:t>
    </dgm:pt>
    <dgm:pt modelId="{66C62B4A-8204-4B93-9519-38B015E85C6E}" type="parTrans" cxnId="{36AE811C-8421-419B-8956-823C37A1434C}">
      <dgm:prSet/>
      <dgm:spPr/>
      <dgm:t>
        <a:bodyPr/>
        <a:lstStyle/>
        <a:p>
          <a:endParaRPr lang="pl-PL"/>
        </a:p>
      </dgm:t>
    </dgm:pt>
    <dgm:pt modelId="{E8C810AC-3E5F-464D-A6A7-5B41F59078F2}" type="sibTrans" cxnId="{36AE811C-8421-419B-8956-823C37A1434C}">
      <dgm:prSet/>
      <dgm:spPr/>
      <dgm:t>
        <a:bodyPr/>
        <a:lstStyle/>
        <a:p>
          <a:endParaRPr lang="pl-PL"/>
        </a:p>
      </dgm:t>
    </dgm:pt>
    <dgm:pt modelId="{646DA921-821A-4663-BA81-F1ED4CBA65C8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MDS-UPDRS korelacja chodu = 0,81</a:t>
          </a:r>
        </a:p>
      </dgm:t>
    </dgm:pt>
    <dgm:pt modelId="{7B33AA80-1FAD-4E7D-A2BE-FA78ABF8CA5F}" type="parTrans" cxnId="{CC3C084C-F9B7-41E1-AE9A-E908ADB2E5AA}">
      <dgm:prSet/>
      <dgm:spPr/>
      <dgm:t>
        <a:bodyPr/>
        <a:lstStyle/>
        <a:p>
          <a:endParaRPr lang="pl-PL"/>
        </a:p>
      </dgm:t>
    </dgm:pt>
    <dgm:pt modelId="{855DCB16-B285-4BC1-81AF-92385ADC8344}" type="sibTrans" cxnId="{CC3C084C-F9B7-41E1-AE9A-E908ADB2E5AA}">
      <dgm:prSet/>
      <dgm:spPr/>
      <dgm:t>
        <a:bodyPr/>
        <a:lstStyle/>
        <a:p>
          <a:endParaRPr lang="pl-PL"/>
        </a:p>
      </dgm:t>
    </dgm:pt>
    <dgm:pt modelId="{A0574AEB-C43A-4A22-8939-EA33A3FF146A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Korelacja chodu TMT = -0,71</a:t>
          </a:r>
        </a:p>
      </dgm:t>
    </dgm:pt>
    <dgm:pt modelId="{F4C0BCA8-1F22-426A-8898-AB328C10B24E}" type="parTrans" cxnId="{903C75CE-6E63-422D-9698-278A2FF45E30}">
      <dgm:prSet/>
      <dgm:spPr/>
      <dgm:t>
        <a:bodyPr/>
        <a:lstStyle/>
        <a:p>
          <a:endParaRPr lang="pl-PL"/>
        </a:p>
      </dgm:t>
    </dgm:pt>
    <dgm:pt modelId="{863F74D3-A99C-43C9-919B-FD7EAFF03106}" type="sibTrans" cxnId="{903C75CE-6E63-422D-9698-278A2FF45E30}">
      <dgm:prSet/>
      <dgm:spPr/>
      <dgm:t>
        <a:bodyPr/>
        <a:lstStyle/>
        <a:p>
          <a:endParaRPr lang="pl-PL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67751" custScaleY="51055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100000" custScaleY="60559" custLinFactNeighborX="-4424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67751" custScaleY="49173" custLinFactNeighborX="-487" custLinFactNeighborY="-1899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58800" custLinFactNeighborX="-4424" custLinFactNeighborY="-2407">
        <dgm:presLayoutVars>
          <dgm:bulletEnabled val="1"/>
        </dgm:presLayoutVars>
      </dgm:prSet>
      <dgm:spPr/>
    </dgm:pt>
  </dgm:ptLst>
  <dgm:cxnLst>
    <dgm:cxn modelId="{A4E1A70C-1879-4FCC-8924-1119061B297E}" type="presOf" srcId="{646DA921-821A-4663-BA81-F1ED4CBA65C8}" destId="{6B2B8FC3-5D93-4B46-A54F-A1C623D50F45}" srcOrd="0" destOrd="2" presId="urn:microsoft.com/office/officeart/2005/8/layout/vList5"/>
    <dgm:cxn modelId="{36AE811C-8421-419B-8956-823C37A1434C}" srcId="{984F5873-3D58-45E5-8991-ED5C2D1D6140}" destId="{0692A5FA-785D-4AF8-952B-299C9E33B217}" srcOrd="1" destOrd="0" parTransId="{66C62B4A-8204-4B93-9519-38B015E85C6E}" sibTransId="{E8C810AC-3E5F-464D-A6A7-5B41F59078F2}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A18EEA26-7623-4A49-9820-5B40D6B7F448}" type="presOf" srcId="{C0E8D78D-1DC2-49D7-802E-5219D33B35BD}" destId="{79DAEF1A-B804-408E-908A-31B9B8ED0952}" srcOrd="0" destOrd="1" presId="urn:microsoft.com/office/officeart/2005/8/layout/vList5"/>
    <dgm:cxn modelId="{B58F7E35-FBAB-47E4-B694-C971411CA34B}" type="presOf" srcId="{0692A5FA-785D-4AF8-952B-299C9E33B217}" destId="{6B2B8FC3-5D93-4B46-A54F-A1C623D50F45}" srcOrd="0" destOrd="1" presId="urn:microsoft.com/office/officeart/2005/8/layout/vList5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281CB744-AA68-4731-BD91-FB06B4915B2A}" srcId="{B2847A93-F41F-44CA-B478-A7DE5AEC90D2}" destId="{C0E8D78D-1DC2-49D7-802E-5219D33B35BD}" srcOrd="1" destOrd="0" parTransId="{0F74E23D-8245-4677-AE83-53C523553CE7}" sibTransId="{B34FA625-5BF4-4214-9209-58E8FDB3A5E5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CC3C084C-F9B7-41E1-AE9A-E908ADB2E5AA}" srcId="{984F5873-3D58-45E5-8991-ED5C2D1D6140}" destId="{646DA921-821A-4663-BA81-F1ED4CBA65C8}" srcOrd="2" destOrd="0" parTransId="{7B33AA80-1FAD-4E7D-A2BE-FA78ABF8CA5F}" sibTransId="{855DCB16-B285-4BC1-81AF-92385ADC8344}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ECD98D82-4765-4EAF-ACD2-6FAD71DE255D}" type="presOf" srcId="{A0574AEB-C43A-4A22-8939-EA33A3FF146A}" destId="{6B2B8FC3-5D93-4B46-A54F-A1C623D50F45}" srcOrd="0" destOrd="3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903C75CE-6E63-422D-9698-278A2FF45E30}" srcId="{984F5873-3D58-45E5-8991-ED5C2D1D6140}" destId="{A0574AEB-C43A-4A22-8939-EA33A3FF146A}" srcOrd="3" destOrd="0" parTransId="{F4C0BCA8-1F22-426A-8898-AB328C10B24E}" sibTransId="{863F74D3-A99C-43C9-919B-FD7EAFF03106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29612-61B5-4F05-82E6-AE7B82706AA8}">
      <dsp:nvSpPr>
        <dsp:cNvPr id="0" name=""/>
        <dsp:cNvSpPr/>
      </dsp:nvSpPr>
      <dsp:spPr>
        <a:xfrm>
          <a:off x="2438400" y="1422400"/>
          <a:ext cx="1219200" cy="12192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SKALA WALIDACJI</a:t>
          </a:r>
          <a:endParaRPr lang="es-ES" sz="1400" b="1" kern="1200" dirty="0"/>
        </a:p>
      </dsp:txBody>
      <dsp:txXfrm>
        <a:off x="2497916" y="1481916"/>
        <a:ext cx="1100168" cy="1100168"/>
      </dsp:txXfrm>
    </dsp:sp>
    <dsp:sp modelId="{C010AC88-F602-4AB0-A2F6-81478BCB0DB6}">
      <dsp:nvSpPr>
        <dsp:cNvPr id="0" name=""/>
        <dsp:cNvSpPr/>
      </dsp:nvSpPr>
      <dsp:spPr>
        <a:xfrm rot="16200000">
          <a:off x="2745406" y="1119806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E469B-58DA-4633-83DC-3766AAA1F316}">
      <dsp:nvSpPr>
        <dsp:cNvPr id="0" name=""/>
        <dsp:cNvSpPr/>
      </dsp:nvSpPr>
      <dsp:spPr>
        <a:xfrm>
          <a:off x="1967877" y="349"/>
          <a:ext cx="2160245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POWTARZALNOŚĆ/ ODTWARZLNOŚĆ</a:t>
          </a:r>
          <a:endParaRPr lang="es-ES" sz="1500" kern="1200" dirty="0"/>
        </a:p>
      </dsp:txBody>
      <dsp:txXfrm>
        <a:off x="2007753" y="40225"/>
        <a:ext cx="2080493" cy="737112"/>
      </dsp:txXfrm>
    </dsp:sp>
    <dsp:sp modelId="{60C6650E-8FF7-48E3-9F45-35AD3F0B7ACD}">
      <dsp:nvSpPr>
        <dsp:cNvPr id="0" name=""/>
        <dsp:cNvSpPr/>
      </dsp:nvSpPr>
      <dsp:spPr>
        <a:xfrm rot="21579450">
          <a:off x="3657597" y="2027523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0CF6A-EBE8-4191-94A0-5DD60A6190A2}">
      <dsp:nvSpPr>
        <dsp:cNvPr id="0" name=""/>
        <dsp:cNvSpPr/>
      </dsp:nvSpPr>
      <dsp:spPr>
        <a:xfrm>
          <a:off x="3935999" y="1611803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/>
            <a:t>WAŻNOŚĆ</a:t>
          </a:r>
          <a:endParaRPr lang="es-ES" sz="1700" kern="1200" dirty="0"/>
        </a:p>
      </dsp:txBody>
      <dsp:txXfrm>
        <a:off x="3975875" y="1651679"/>
        <a:ext cx="2080248" cy="737112"/>
      </dsp:txXfrm>
    </dsp:sp>
    <dsp:sp modelId="{5A54DFD8-E858-4126-ACE7-B9250BB5C29C}">
      <dsp:nvSpPr>
        <dsp:cNvPr id="0" name=""/>
        <dsp:cNvSpPr/>
      </dsp:nvSpPr>
      <dsp:spPr>
        <a:xfrm rot="5400000">
          <a:off x="2745406" y="2944193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6B3EF-7B36-40A6-B246-5D72412B31D4}">
      <dsp:nvSpPr>
        <dsp:cNvPr id="0" name=""/>
        <dsp:cNvSpPr/>
      </dsp:nvSpPr>
      <dsp:spPr>
        <a:xfrm>
          <a:off x="1967999" y="3246786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UŻYTECZNOŚĆ</a:t>
          </a:r>
          <a:endParaRPr lang="es-ES" sz="1700" kern="1200" dirty="0"/>
        </a:p>
      </dsp:txBody>
      <dsp:txXfrm>
        <a:off x="2007875" y="3286662"/>
        <a:ext cx="2080248" cy="737112"/>
      </dsp:txXfrm>
    </dsp:sp>
    <dsp:sp modelId="{A645D0EF-A016-46AD-A511-2D0F1AC16428}">
      <dsp:nvSpPr>
        <dsp:cNvPr id="0" name=""/>
        <dsp:cNvSpPr/>
      </dsp:nvSpPr>
      <dsp:spPr>
        <a:xfrm rot="10820540">
          <a:off x="2159998" y="2027526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96080-F0E3-4B05-B7CC-D2F86CD32D49}">
      <dsp:nvSpPr>
        <dsp:cNvPr id="0" name=""/>
        <dsp:cNvSpPr/>
      </dsp:nvSpPr>
      <dsp:spPr>
        <a:xfrm>
          <a:off x="0" y="1611809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ODCZUWALNOŚĆ</a:t>
          </a:r>
          <a:endParaRPr lang="es-ES" sz="1700" kern="1200" dirty="0"/>
        </a:p>
      </dsp:txBody>
      <dsp:txXfrm>
        <a:off x="39876" y="1651685"/>
        <a:ext cx="2080248" cy="7371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Marsz 7m do przodu.</a:t>
          </a:r>
          <a:endParaRPr lang="es-ES" sz="1800" kern="1200" dirty="0"/>
        </a:p>
      </dsp:txBody>
      <dsp:txXfrm>
        <a:off x="43864" y="71383"/>
        <a:ext cx="4236533" cy="810832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Marsz 3m do tyłu</a:t>
          </a:r>
          <a:endParaRPr lang="es-ES" sz="1800" kern="1200" dirty="0"/>
        </a:p>
      </dsp:txBody>
      <dsp:txXfrm>
        <a:off x="43864" y="1108183"/>
        <a:ext cx="4236533" cy="810832"/>
      </dsp:txXfrm>
    </dsp:sp>
    <dsp:sp modelId="{43B46937-E270-4DFF-9760-C5BD7484C47D}">
      <dsp:nvSpPr>
        <dsp:cNvPr id="0" name=""/>
        <dsp:cNvSpPr/>
      </dsp:nvSpPr>
      <dsp:spPr>
        <a:xfrm>
          <a:off x="0" y="208958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Obrót o 360º w prawo</a:t>
          </a:r>
          <a:endParaRPr lang="es-ES" sz="1800" kern="1200" dirty="0"/>
        </a:p>
      </dsp:txBody>
      <dsp:txXfrm>
        <a:off x="43864" y="2133453"/>
        <a:ext cx="4236533" cy="810832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Obrót o 360º w lewo</a:t>
          </a:r>
          <a:endParaRPr lang="es-ES" sz="1800" kern="1200" dirty="0"/>
        </a:p>
      </dsp:txBody>
      <dsp:txXfrm>
        <a:off x="43864" y="3181784"/>
        <a:ext cx="4236533" cy="810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Przekroczenie przeszkody prawą nogą.</a:t>
          </a:r>
          <a:endParaRPr lang="es-ES" sz="1800" kern="1200" dirty="0"/>
        </a:p>
      </dsp:txBody>
      <dsp:txXfrm>
        <a:off x="43864" y="71383"/>
        <a:ext cx="4256416" cy="810832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Przekroczenie wyimaginowanej przeszkody lewą nogą.</a:t>
          </a:r>
          <a:endParaRPr lang="es-ES" sz="1800" kern="1200" dirty="0"/>
        </a:p>
      </dsp:txBody>
      <dsp:txXfrm>
        <a:off x="43864" y="1108183"/>
        <a:ext cx="4256416" cy="810832"/>
      </dsp:txXfrm>
    </dsp:sp>
    <dsp:sp modelId="{43B46937-E270-4DFF-9760-C5BD7484C47D}">
      <dsp:nvSpPr>
        <dsp:cNvPr id="0" name=""/>
        <dsp:cNvSpPr/>
      </dsp:nvSpPr>
      <dsp:spPr>
        <a:xfrm>
          <a:off x="0" y="2101120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Przechodzenie przez ciasne pomieszczenia</a:t>
          </a:r>
          <a:endParaRPr lang="es-ES" sz="1800" kern="1200" dirty="0"/>
        </a:p>
      </dsp:txBody>
      <dsp:txXfrm>
        <a:off x="43864" y="2144984"/>
        <a:ext cx="4256416" cy="810832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Chodzenie + podwójne zadanie poznawcze</a:t>
          </a:r>
          <a:endParaRPr lang="es-ES" sz="1800" kern="1200" dirty="0"/>
        </a:p>
      </dsp:txBody>
      <dsp:txXfrm>
        <a:off x="43864" y="3181784"/>
        <a:ext cx="4256416" cy="810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0.996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0.98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0.83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000" b="0" kern="1200" dirty="0">
              <a:solidFill>
                <a:schemeClr val="bg1"/>
              </a:solidFill>
            </a:rPr>
            <a:t>Niezawodność w populacji z udarem mózgu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4854719" y="41941"/>
          <a:ext cx="173247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600" kern="1200" dirty="0">
              <a:solidFill>
                <a:schemeClr val="accent2"/>
              </a:solidFill>
            </a:rPr>
            <a:t>Korelacja między zgięciem kolana w początkowej oscylacji a informacjami dotyczącymi przechwytywania ruchu w zgięciu kolana w początkowym oscylacji = 0,65
Korelacja między oscylacją środkowego kolana a informacją o ruchu średniego oscylacji kolana = 0,75</a:t>
          </a:r>
          <a:endParaRPr lang="es-ES" sz="1600" kern="1200" dirty="0">
            <a:solidFill>
              <a:schemeClr val="accent2"/>
            </a:solidFill>
          </a:endParaRPr>
        </a:p>
      </dsp:txBody>
      <dsp:txXfrm rot="-5400000">
        <a:off x="3028741" y="1952491"/>
        <a:ext cx="5299858" cy="156333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altLang="es-ES" sz="2000" b="0" kern="1200" dirty="0">
              <a:solidFill>
                <a:schemeClr val="bg1"/>
              </a:solidFill>
            </a:rPr>
            <a:t>Ważność w populacji z udarem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07525-035F-4B6C-84D4-2538D8E916B9}">
      <dsp:nvSpPr>
        <dsp:cNvPr id="0" name=""/>
        <dsp:cNvSpPr/>
      </dsp:nvSpPr>
      <dsp:spPr>
        <a:xfrm>
          <a:off x="4328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2148F-A9E8-4D30-B1DB-65170B611DEF}">
      <dsp:nvSpPr>
        <dsp:cNvPr id="0" name=""/>
        <dsp:cNvSpPr/>
      </dsp:nvSpPr>
      <dsp:spPr>
        <a:xfrm>
          <a:off x="4328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2A98D-2675-435A-8EFD-C6A07DA12628}">
      <dsp:nvSpPr>
        <dsp:cNvPr id="0" name=""/>
        <dsp:cNvSpPr/>
      </dsp:nvSpPr>
      <dsp:spPr>
        <a:xfrm>
          <a:off x="4328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Postawa i wymach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4328" y="0"/>
        <a:ext cx="2946885" cy="622805"/>
      </dsp:txXfrm>
    </dsp:sp>
    <dsp:sp modelId="{7D10B5EB-D439-4EE6-90AD-DA7384C155DF}">
      <dsp:nvSpPr>
        <dsp:cNvPr id="0" name=""/>
        <dsp:cNvSpPr/>
      </dsp:nvSpPr>
      <dsp:spPr>
        <a:xfrm>
          <a:off x="4328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4A4F-5150-4287-BCE9-3F2E4B6B0A62}">
      <dsp:nvSpPr>
        <dsp:cNvPr id="0" name=""/>
        <dsp:cNvSpPr/>
      </dsp:nvSpPr>
      <dsp:spPr>
        <a:xfrm>
          <a:off x="210610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Kończyny górne</a:t>
          </a:r>
          <a:endParaRPr lang="es-ES" sz="1800" kern="1200" dirty="0"/>
        </a:p>
      </dsp:txBody>
      <dsp:txXfrm>
        <a:off x="210610" y="1113567"/>
        <a:ext cx="2740603" cy="504623"/>
      </dsp:txXfrm>
    </dsp:sp>
    <dsp:sp modelId="{1AE7916A-B9D6-469C-8526-491C2CC7DBC1}">
      <dsp:nvSpPr>
        <dsp:cNvPr id="0" name=""/>
        <dsp:cNvSpPr/>
      </dsp:nvSpPr>
      <dsp:spPr>
        <a:xfrm>
          <a:off x="4328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3196-A3E7-4DD7-89AF-939D40CB7103}">
      <dsp:nvSpPr>
        <dsp:cNvPr id="0" name=""/>
        <dsp:cNvSpPr/>
      </dsp:nvSpPr>
      <dsp:spPr>
        <a:xfrm>
          <a:off x="210610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Tułów</a:t>
          </a:r>
          <a:endParaRPr lang="es-ES" sz="1800" kern="1200" dirty="0"/>
        </a:p>
      </dsp:txBody>
      <dsp:txXfrm>
        <a:off x="210610" y="1618191"/>
        <a:ext cx="2740603" cy="504623"/>
      </dsp:txXfrm>
    </dsp:sp>
    <dsp:sp modelId="{C8C4FE9A-DCF6-46F3-96C3-E62BB59EE513}">
      <dsp:nvSpPr>
        <dsp:cNvPr id="0" name=""/>
        <dsp:cNvSpPr/>
      </dsp:nvSpPr>
      <dsp:spPr>
        <a:xfrm>
          <a:off x="3098557" y="622805"/>
          <a:ext cx="2946885" cy="346692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965D2-3F45-4CE4-B17F-2A5668E0DA07}">
      <dsp:nvSpPr>
        <dsp:cNvPr id="0" name=""/>
        <dsp:cNvSpPr/>
      </dsp:nvSpPr>
      <dsp:spPr>
        <a:xfrm>
          <a:off x="3098557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51B4F-2E5F-43B7-995F-9182060B5175}">
      <dsp:nvSpPr>
        <dsp:cNvPr id="0" name=""/>
        <dsp:cNvSpPr/>
      </dsp:nvSpPr>
      <dsp:spPr>
        <a:xfrm>
          <a:off x="3098557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Faza postawy ciała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098557" y="0"/>
        <a:ext cx="2946885" cy="622805"/>
      </dsp:txXfrm>
    </dsp:sp>
    <dsp:sp modelId="{1D8C9ABE-EBBB-4F99-BF85-30A7D2F359BF}">
      <dsp:nvSpPr>
        <dsp:cNvPr id="0" name=""/>
        <dsp:cNvSpPr/>
      </dsp:nvSpPr>
      <dsp:spPr>
        <a:xfrm>
          <a:off x="3098557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675F3-CBA8-41D7-B0E3-50AF8280CEC1}">
      <dsp:nvSpPr>
        <dsp:cNvPr id="0" name=""/>
        <dsp:cNvSpPr/>
      </dsp:nvSpPr>
      <dsp:spPr>
        <a:xfrm>
          <a:off x="3304839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Tułów</a:t>
          </a:r>
          <a:endParaRPr lang="es-ES" sz="1800" kern="1200" dirty="0"/>
        </a:p>
      </dsp:txBody>
      <dsp:txXfrm>
        <a:off x="3304839" y="1113567"/>
        <a:ext cx="2740603" cy="504623"/>
      </dsp:txXfrm>
    </dsp:sp>
    <dsp:sp modelId="{B288CF0A-13E7-48F0-9AB1-ACF24969C185}">
      <dsp:nvSpPr>
        <dsp:cNvPr id="0" name=""/>
        <dsp:cNvSpPr/>
      </dsp:nvSpPr>
      <dsp:spPr>
        <a:xfrm>
          <a:off x="3098557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7A77B-4C9C-4F7A-9AAA-D7CC3172CE6E}">
      <dsp:nvSpPr>
        <dsp:cNvPr id="0" name=""/>
        <dsp:cNvSpPr/>
      </dsp:nvSpPr>
      <dsp:spPr>
        <a:xfrm>
          <a:off x="3304839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Miednica</a:t>
          </a:r>
          <a:endParaRPr lang="es-ES" sz="1800" kern="1200" dirty="0"/>
        </a:p>
      </dsp:txBody>
      <dsp:txXfrm>
        <a:off x="3304839" y="1618191"/>
        <a:ext cx="2740603" cy="504623"/>
      </dsp:txXfrm>
    </dsp:sp>
    <dsp:sp modelId="{7623B2BA-8C81-43AA-8738-1EA048C2145C}">
      <dsp:nvSpPr>
        <dsp:cNvPr id="0" name=""/>
        <dsp:cNvSpPr/>
      </dsp:nvSpPr>
      <dsp:spPr>
        <a:xfrm>
          <a:off x="3098557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6C20-0157-40D9-9541-988B44643471}">
      <dsp:nvSpPr>
        <dsp:cNvPr id="0" name=""/>
        <dsp:cNvSpPr/>
      </dsp:nvSpPr>
      <dsp:spPr>
        <a:xfrm>
          <a:off x="3304839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Biodra</a:t>
          </a:r>
          <a:endParaRPr lang="es-ES" sz="1800" kern="1200" dirty="0"/>
        </a:p>
      </dsp:txBody>
      <dsp:txXfrm>
        <a:off x="3304839" y="2122814"/>
        <a:ext cx="2740603" cy="504623"/>
      </dsp:txXfrm>
    </dsp:sp>
    <dsp:sp modelId="{0EAC4D6F-EAA0-47EA-9DE7-BB7635694BCD}">
      <dsp:nvSpPr>
        <dsp:cNvPr id="0" name=""/>
        <dsp:cNvSpPr/>
      </dsp:nvSpPr>
      <dsp:spPr>
        <a:xfrm>
          <a:off x="3098557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791C1-511B-42AE-A681-782B3AFD314E}">
      <dsp:nvSpPr>
        <dsp:cNvPr id="0" name=""/>
        <dsp:cNvSpPr/>
      </dsp:nvSpPr>
      <dsp:spPr>
        <a:xfrm>
          <a:off x="3304839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Kolana</a:t>
          </a:r>
          <a:endParaRPr lang="es-ES" sz="1800" kern="1200" dirty="0"/>
        </a:p>
      </dsp:txBody>
      <dsp:txXfrm>
        <a:off x="3304839" y="2627438"/>
        <a:ext cx="2740603" cy="504623"/>
      </dsp:txXfrm>
    </dsp:sp>
    <dsp:sp modelId="{F2C2FD02-AD49-4F0A-A501-B83775BA28E2}">
      <dsp:nvSpPr>
        <dsp:cNvPr id="0" name=""/>
        <dsp:cNvSpPr/>
      </dsp:nvSpPr>
      <dsp:spPr>
        <a:xfrm>
          <a:off x="3098557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8862D-3ED3-4043-8ADC-3EF71EDB538C}">
      <dsp:nvSpPr>
        <dsp:cNvPr id="0" name=""/>
        <dsp:cNvSpPr/>
      </dsp:nvSpPr>
      <dsp:spPr>
        <a:xfrm>
          <a:off x="3304839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Kostki u nóg</a:t>
          </a:r>
          <a:endParaRPr lang="es-ES" sz="1800" kern="1200" dirty="0"/>
        </a:p>
      </dsp:txBody>
      <dsp:txXfrm>
        <a:off x="3304839" y="3132061"/>
        <a:ext cx="2740603" cy="504623"/>
      </dsp:txXfrm>
    </dsp:sp>
    <dsp:sp modelId="{B3A11DAE-CA01-463E-A045-9040821F36E4}">
      <dsp:nvSpPr>
        <dsp:cNvPr id="0" name=""/>
        <dsp:cNvSpPr/>
      </dsp:nvSpPr>
      <dsp:spPr>
        <a:xfrm>
          <a:off x="6192786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F9A6D-0F49-4D7D-A15B-B798CA76684E}">
      <dsp:nvSpPr>
        <dsp:cNvPr id="0" name=""/>
        <dsp:cNvSpPr/>
      </dsp:nvSpPr>
      <dsp:spPr>
        <a:xfrm>
          <a:off x="6192786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1F45F-3AA5-4756-81F8-96711865AB98}">
      <dsp:nvSpPr>
        <dsp:cNvPr id="0" name=""/>
        <dsp:cNvSpPr/>
      </dsp:nvSpPr>
      <dsp:spPr>
        <a:xfrm>
          <a:off x="6192786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Faza wahadłowa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6192786" y="0"/>
        <a:ext cx="2946885" cy="622805"/>
      </dsp:txXfrm>
    </dsp:sp>
    <dsp:sp modelId="{E84B9C25-87A7-4D9F-A5EB-EF79503544DC}">
      <dsp:nvSpPr>
        <dsp:cNvPr id="0" name=""/>
        <dsp:cNvSpPr/>
      </dsp:nvSpPr>
      <dsp:spPr>
        <a:xfrm>
          <a:off x="6192786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3F92E-4454-4FAE-B48B-1AD00540F239}">
      <dsp:nvSpPr>
        <dsp:cNvPr id="0" name=""/>
        <dsp:cNvSpPr/>
      </dsp:nvSpPr>
      <dsp:spPr>
        <a:xfrm>
          <a:off x="6399068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Tułów</a:t>
          </a:r>
          <a:endParaRPr lang="es-ES" sz="1800" kern="1200" dirty="0"/>
        </a:p>
      </dsp:txBody>
      <dsp:txXfrm>
        <a:off x="6399068" y="1113567"/>
        <a:ext cx="2740603" cy="504623"/>
      </dsp:txXfrm>
    </dsp:sp>
    <dsp:sp modelId="{01287A91-907E-497A-8E65-FA41055B4FC3}">
      <dsp:nvSpPr>
        <dsp:cNvPr id="0" name=""/>
        <dsp:cNvSpPr/>
      </dsp:nvSpPr>
      <dsp:spPr>
        <a:xfrm>
          <a:off x="6192786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8A9D8-7BD1-474F-86B9-AEBBDE7F8FDD}">
      <dsp:nvSpPr>
        <dsp:cNvPr id="0" name=""/>
        <dsp:cNvSpPr/>
      </dsp:nvSpPr>
      <dsp:spPr>
        <a:xfrm>
          <a:off x="6399068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Miednica</a:t>
          </a:r>
          <a:endParaRPr lang="es-ES" sz="1800" kern="1200" dirty="0"/>
        </a:p>
      </dsp:txBody>
      <dsp:txXfrm>
        <a:off x="6399068" y="1618191"/>
        <a:ext cx="2740603" cy="504623"/>
      </dsp:txXfrm>
    </dsp:sp>
    <dsp:sp modelId="{92C2355F-F470-4088-9960-B8A46197AF13}">
      <dsp:nvSpPr>
        <dsp:cNvPr id="0" name=""/>
        <dsp:cNvSpPr/>
      </dsp:nvSpPr>
      <dsp:spPr>
        <a:xfrm>
          <a:off x="6192786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AB524-2077-4CEA-AF6E-2285522E3950}">
      <dsp:nvSpPr>
        <dsp:cNvPr id="0" name=""/>
        <dsp:cNvSpPr/>
      </dsp:nvSpPr>
      <dsp:spPr>
        <a:xfrm>
          <a:off x="6399068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Biodra</a:t>
          </a:r>
          <a:endParaRPr lang="es-ES" sz="1800" kern="1200" dirty="0"/>
        </a:p>
      </dsp:txBody>
      <dsp:txXfrm>
        <a:off x="6399068" y="2122814"/>
        <a:ext cx="2740603" cy="504623"/>
      </dsp:txXfrm>
    </dsp:sp>
    <dsp:sp modelId="{BF9012F8-64FA-4DA0-94B4-088EFBDEF67D}">
      <dsp:nvSpPr>
        <dsp:cNvPr id="0" name=""/>
        <dsp:cNvSpPr/>
      </dsp:nvSpPr>
      <dsp:spPr>
        <a:xfrm>
          <a:off x="6192786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D0504-8118-400F-B6BE-C08C19185AD2}">
      <dsp:nvSpPr>
        <dsp:cNvPr id="0" name=""/>
        <dsp:cNvSpPr/>
      </dsp:nvSpPr>
      <dsp:spPr>
        <a:xfrm>
          <a:off x="6399068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Kolana</a:t>
          </a:r>
          <a:endParaRPr lang="es-ES" sz="1800" kern="1200" dirty="0"/>
        </a:p>
      </dsp:txBody>
      <dsp:txXfrm>
        <a:off x="6399068" y="2627438"/>
        <a:ext cx="2740603" cy="504623"/>
      </dsp:txXfrm>
    </dsp:sp>
    <dsp:sp modelId="{E455E65F-5A66-474C-82E0-897EBF4A0B68}">
      <dsp:nvSpPr>
        <dsp:cNvPr id="0" name=""/>
        <dsp:cNvSpPr/>
      </dsp:nvSpPr>
      <dsp:spPr>
        <a:xfrm>
          <a:off x="6192786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9CD17-E947-4C93-8BF2-95DDE566FA68}">
      <dsp:nvSpPr>
        <dsp:cNvPr id="0" name=""/>
        <dsp:cNvSpPr/>
      </dsp:nvSpPr>
      <dsp:spPr>
        <a:xfrm>
          <a:off x="6399068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Kostki u nóg</a:t>
          </a:r>
          <a:endParaRPr lang="es-ES" sz="1800" kern="1200" dirty="0"/>
        </a:p>
      </dsp:txBody>
      <dsp:txXfrm>
        <a:off x="6399068" y="3132061"/>
        <a:ext cx="2740603" cy="50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0.96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0.88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000" b="0" kern="1200" dirty="0">
              <a:solidFill>
                <a:schemeClr val="bg1"/>
              </a:solidFill>
            </a:rPr>
            <a:t>Wiarygodność w populacji PD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altLang="es-ES" sz="1800" b="0" kern="1200">
              <a:solidFill>
                <a:schemeClr val="accent2"/>
              </a:solidFill>
            </a:rPr>
            <a:t>Korelacja prędkości chodzenia = 0,53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altLang="es-ES" sz="1800" b="0" kern="1200" dirty="0">
              <a:solidFill>
                <a:schemeClr val="accent2"/>
              </a:solidFill>
            </a:rPr>
            <a:t>Czułość identyfikacji ryzyka upadku = 76%.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altLang="es-ES" sz="2000" b="0" kern="1200" dirty="0">
              <a:solidFill>
                <a:schemeClr val="bg1"/>
              </a:solidFill>
            </a:rPr>
            <a:t>Ważność w populacji z PD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261389" y="1880096"/>
          <a:ext cx="652663" cy="1657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31" y="0"/>
              </a:lnTo>
              <a:lnTo>
                <a:pt x="326331" y="1657142"/>
              </a:lnTo>
              <a:lnTo>
                <a:pt x="652663" y="1657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195" y="2664141"/>
        <a:ext cx="89051" cy="89051"/>
      </dsp:txXfrm>
    </dsp:sp>
    <dsp:sp modelId="{05530E4A-F26E-40EA-9312-4CBC11E8F44E}">
      <dsp:nvSpPr>
        <dsp:cNvPr id="0" name=""/>
        <dsp:cNvSpPr/>
      </dsp:nvSpPr>
      <dsp:spPr>
        <a:xfrm>
          <a:off x="1261389" y="1880096"/>
          <a:ext cx="652663" cy="110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31" y="0"/>
              </a:lnTo>
              <a:lnTo>
                <a:pt x="326331" y="1104761"/>
              </a:lnTo>
              <a:lnTo>
                <a:pt x="652663" y="1104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5642" y="2400398"/>
        <a:ext cx="64157" cy="64157"/>
      </dsp:txXfrm>
    </dsp:sp>
    <dsp:sp modelId="{09796B1E-2FB1-413D-9610-AAA4489D3355}">
      <dsp:nvSpPr>
        <dsp:cNvPr id="0" name=""/>
        <dsp:cNvSpPr/>
      </dsp:nvSpPr>
      <dsp:spPr>
        <a:xfrm>
          <a:off x="1261389" y="1880096"/>
          <a:ext cx="652663" cy="55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31" y="0"/>
              </a:lnTo>
              <a:lnTo>
                <a:pt x="326331" y="552380"/>
              </a:lnTo>
              <a:lnTo>
                <a:pt x="652663" y="552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345" y="2134910"/>
        <a:ext cx="42752" cy="42752"/>
      </dsp:txXfrm>
    </dsp:sp>
    <dsp:sp modelId="{8330C0A3-9677-4062-920A-FF72E301F795}">
      <dsp:nvSpPr>
        <dsp:cNvPr id="0" name=""/>
        <dsp:cNvSpPr/>
      </dsp:nvSpPr>
      <dsp:spPr>
        <a:xfrm>
          <a:off x="1261389" y="1834375"/>
          <a:ext cx="652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66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1405" y="1863779"/>
        <a:ext cx="32633" cy="32633"/>
      </dsp:txXfrm>
    </dsp:sp>
    <dsp:sp modelId="{F3449D75-562A-42ED-978E-60BE2F793459}">
      <dsp:nvSpPr>
        <dsp:cNvPr id="0" name=""/>
        <dsp:cNvSpPr/>
      </dsp:nvSpPr>
      <dsp:spPr>
        <a:xfrm>
          <a:off x="1261389" y="1327715"/>
          <a:ext cx="652663" cy="552380"/>
        </a:xfrm>
        <a:custGeom>
          <a:avLst/>
          <a:gdLst/>
          <a:ahLst/>
          <a:cxnLst/>
          <a:rect l="0" t="0" r="0" b="0"/>
          <a:pathLst>
            <a:path>
              <a:moveTo>
                <a:pt x="0" y="552380"/>
              </a:moveTo>
              <a:lnTo>
                <a:pt x="326331" y="552380"/>
              </a:lnTo>
              <a:lnTo>
                <a:pt x="326331" y="0"/>
              </a:lnTo>
              <a:lnTo>
                <a:pt x="6526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345" y="1582529"/>
        <a:ext cx="42752" cy="42752"/>
      </dsp:txXfrm>
    </dsp:sp>
    <dsp:sp modelId="{75990AF7-A5BB-4106-8666-F5FEB15DAAA2}">
      <dsp:nvSpPr>
        <dsp:cNvPr id="0" name=""/>
        <dsp:cNvSpPr/>
      </dsp:nvSpPr>
      <dsp:spPr>
        <a:xfrm>
          <a:off x="1261389" y="775334"/>
          <a:ext cx="652663" cy="1104761"/>
        </a:xfrm>
        <a:custGeom>
          <a:avLst/>
          <a:gdLst/>
          <a:ahLst/>
          <a:cxnLst/>
          <a:rect l="0" t="0" r="0" b="0"/>
          <a:pathLst>
            <a:path>
              <a:moveTo>
                <a:pt x="0" y="1104761"/>
              </a:moveTo>
              <a:lnTo>
                <a:pt x="326331" y="1104761"/>
              </a:lnTo>
              <a:lnTo>
                <a:pt x="326331" y="0"/>
              </a:lnTo>
              <a:lnTo>
                <a:pt x="6526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5642" y="1295636"/>
        <a:ext cx="64157" cy="64157"/>
      </dsp:txXfrm>
    </dsp:sp>
    <dsp:sp modelId="{B132F42B-CBAB-4C14-8361-5332CC3ACE4E}">
      <dsp:nvSpPr>
        <dsp:cNvPr id="0" name=""/>
        <dsp:cNvSpPr/>
      </dsp:nvSpPr>
      <dsp:spPr>
        <a:xfrm>
          <a:off x="1261389" y="222953"/>
          <a:ext cx="652663" cy="1657142"/>
        </a:xfrm>
        <a:custGeom>
          <a:avLst/>
          <a:gdLst/>
          <a:ahLst/>
          <a:cxnLst/>
          <a:rect l="0" t="0" r="0" b="0"/>
          <a:pathLst>
            <a:path>
              <a:moveTo>
                <a:pt x="0" y="1657142"/>
              </a:moveTo>
              <a:lnTo>
                <a:pt x="326331" y="1657142"/>
              </a:lnTo>
              <a:lnTo>
                <a:pt x="326331" y="0"/>
              </a:lnTo>
              <a:lnTo>
                <a:pt x="6526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195" y="1006998"/>
        <a:ext cx="89051" cy="89051"/>
      </dsp:txXfrm>
    </dsp:sp>
    <dsp:sp modelId="{F39428F8-E6B9-40FF-8523-7A0A7F743B6E}">
      <dsp:nvSpPr>
        <dsp:cNvPr id="0" name=""/>
        <dsp:cNvSpPr/>
      </dsp:nvSpPr>
      <dsp:spPr>
        <a:xfrm>
          <a:off x="0" y="1368653"/>
          <a:ext cx="1499894" cy="102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OCENA CHODU</a:t>
          </a:r>
        </a:p>
      </dsp:txBody>
      <dsp:txXfrm>
        <a:off x="0" y="1368653"/>
        <a:ext cx="1499894" cy="1022885"/>
      </dsp:txXfrm>
    </dsp:sp>
    <dsp:sp modelId="{48AE79FB-3118-4C2C-87D1-B60B8A29BC67}">
      <dsp:nvSpPr>
        <dsp:cNvPr id="0" name=""/>
        <dsp:cNvSpPr/>
      </dsp:nvSpPr>
      <dsp:spPr>
        <a:xfrm>
          <a:off x="1914053" y="2001"/>
          <a:ext cx="186430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dirty="0"/>
            <a:t>Rozpoczęcie chodu</a:t>
          </a:r>
          <a:endParaRPr lang="es-ES" sz="1400" kern="1200" dirty="0"/>
        </a:p>
      </dsp:txBody>
      <dsp:txXfrm>
        <a:off x="1914053" y="2001"/>
        <a:ext cx="1864308" cy="441904"/>
      </dsp:txXfrm>
    </dsp:sp>
    <dsp:sp modelId="{9C1213AC-FD19-4935-8243-0E94F46449E1}">
      <dsp:nvSpPr>
        <dsp:cNvPr id="0" name=""/>
        <dsp:cNvSpPr/>
      </dsp:nvSpPr>
      <dsp:spPr>
        <a:xfrm>
          <a:off x="1914053" y="554381"/>
          <a:ext cx="186430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Długość i wysokość kroku</a:t>
          </a:r>
          <a:endParaRPr lang="es-ES" sz="1400" kern="1200" dirty="0"/>
        </a:p>
      </dsp:txBody>
      <dsp:txXfrm>
        <a:off x="1914053" y="554381"/>
        <a:ext cx="1864308" cy="441904"/>
      </dsp:txXfrm>
    </dsp:sp>
    <dsp:sp modelId="{519CFA06-F565-44DC-87CC-53C0E11871C8}">
      <dsp:nvSpPr>
        <dsp:cNvPr id="0" name=""/>
        <dsp:cNvSpPr/>
      </dsp:nvSpPr>
      <dsp:spPr>
        <a:xfrm>
          <a:off x="1914053" y="1106762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dirty="0"/>
            <a:t>Symetria kroku</a:t>
          </a:r>
          <a:endParaRPr lang="es-ES" sz="1400" kern="1200" dirty="0"/>
        </a:p>
      </dsp:txBody>
      <dsp:txXfrm>
        <a:off x="1914053" y="1106762"/>
        <a:ext cx="1847538" cy="441904"/>
      </dsp:txXfrm>
    </dsp:sp>
    <dsp:sp modelId="{A56C2552-139B-448E-BA96-736AD146CED1}">
      <dsp:nvSpPr>
        <dsp:cNvPr id="0" name=""/>
        <dsp:cNvSpPr/>
      </dsp:nvSpPr>
      <dsp:spPr>
        <a:xfrm>
          <a:off x="1914053" y="1659143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Ciągłość kroków</a:t>
          </a:r>
          <a:endParaRPr lang="es-ES" sz="1400" kern="1200" dirty="0"/>
        </a:p>
      </dsp:txBody>
      <dsp:txXfrm>
        <a:off x="1914053" y="1659143"/>
        <a:ext cx="1847538" cy="441904"/>
      </dsp:txXfrm>
    </dsp:sp>
    <dsp:sp modelId="{CAFEC53F-55BD-41CC-A5F1-894C619AC911}">
      <dsp:nvSpPr>
        <dsp:cNvPr id="0" name=""/>
        <dsp:cNvSpPr/>
      </dsp:nvSpPr>
      <dsp:spPr>
        <a:xfrm>
          <a:off x="1914053" y="2211524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Odchylenie ścieżki</a:t>
          </a:r>
          <a:endParaRPr lang="es-ES" sz="1400" kern="1200" dirty="0"/>
        </a:p>
      </dsp:txBody>
      <dsp:txXfrm>
        <a:off x="1914053" y="2211524"/>
        <a:ext cx="1847538" cy="441904"/>
      </dsp:txXfrm>
    </dsp:sp>
    <dsp:sp modelId="{09F103E6-E976-46F5-A39B-580C5C9127DE}">
      <dsp:nvSpPr>
        <dsp:cNvPr id="0" name=""/>
        <dsp:cNvSpPr/>
      </dsp:nvSpPr>
      <dsp:spPr>
        <a:xfrm>
          <a:off x="1914053" y="2763905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dirty="0"/>
            <a:t>Mobilność tułowia</a:t>
          </a:r>
          <a:endParaRPr lang="es-ES" sz="1400" kern="1200" dirty="0"/>
        </a:p>
      </dsp:txBody>
      <dsp:txXfrm>
        <a:off x="1914053" y="2763905"/>
        <a:ext cx="1847538" cy="441904"/>
      </dsp:txXfrm>
    </dsp:sp>
    <dsp:sp modelId="{389A404D-F122-4F79-90C3-CA00959CBE47}">
      <dsp:nvSpPr>
        <dsp:cNvPr id="0" name=""/>
        <dsp:cNvSpPr/>
      </dsp:nvSpPr>
      <dsp:spPr>
        <a:xfrm>
          <a:off x="1914053" y="3316286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Oddzielanie się stóp podczas chodzenia</a:t>
          </a:r>
          <a:endParaRPr lang="es-ES" sz="1400" kern="1200" dirty="0"/>
        </a:p>
      </dsp:txBody>
      <dsp:txXfrm>
        <a:off x="1914053" y="3316286"/>
        <a:ext cx="1847538" cy="441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313018" y="1855584"/>
          <a:ext cx="583770" cy="1730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730444"/>
              </a:lnTo>
              <a:lnTo>
                <a:pt x="583770" y="1730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59247" y="2675150"/>
        <a:ext cx="91313" cy="91313"/>
      </dsp:txXfrm>
    </dsp:sp>
    <dsp:sp modelId="{3FDE4294-C3E5-47F6-84B3-018E655B8F60}">
      <dsp:nvSpPr>
        <dsp:cNvPr id="0" name=""/>
        <dsp:cNvSpPr/>
      </dsp:nvSpPr>
      <dsp:spPr>
        <a:xfrm>
          <a:off x="1313018" y="1855584"/>
          <a:ext cx="583770" cy="1303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303961"/>
              </a:lnTo>
              <a:lnTo>
                <a:pt x="583770" y="1303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9187" y="2471848"/>
        <a:ext cx="71433" cy="71433"/>
      </dsp:txXfrm>
    </dsp:sp>
    <dsp:sp modelId="{F171D96B-4066-453E-BA71-C532FF2A7B9D}">
      <dsp:nvSpPr>
        <dsp:cNvPr id="0" name=""/>
        <dsp:cNvSpPr/>
      </dsp:nvSpPr>
      <dsp:spPr>
        <a:xfrm>
          <a:off x="1313018" y="1855584"/>
          <a:ext cx="583770" cy="87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877478"/>
              </a:lnTo>
              <a:lnTo>
                <a:pt x="583770" y="877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8555" y="2267975"/>
        <a:ext cx="52696" cy="52696"/>
      </dsp:txXfrm>
    </dsp:sp>
    <dsp:sp modelId="{05530E4A-F26E-40EA-9312-4CBC11E8F44E}">
      <dsp:nvSpPr>
        <dsp:cNvPr id="0" name=""/>
        <dsp:cNvSpPr/>
      </dsp:nvSpPr>
      <dsp:spPr>
        <a:xfrm>
          <a:off x="1313018" y="1855584"/>
          <a:ext cx="583770" cy="45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450994"/>
              </a:lnTo>
              <a:lnTo>
                <a:pt x="583770" y="450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6461" y="2062639"/>
        <a:ext cx="36884" cy="36884"/>
      </dsp:txXfrm>
    </dsp:sp>
    <dsp:sp modelId="{09796B1E-2FB1-413D-9610-AAA4489D3355}">
      <dsp:nvSpPr>
        <dsp:cNvPr id="0" name=""/>
        <dsp:cNvSpPr/>
      </dsp:nvSpPr>
      <dsp:spPr>
        <a:xfrm>
          <a:off x="1313018" y="1809864"/>
          <a:ext cx="583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885" y="45720"/>
              </a:lnTo>
              <a:lnTo>
                <a:pt x="291885" y="70231"/>
              </a:lnTo>
              <a:lnTo>
                <a:pt x="583770" y="70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90296" y="1840977"/>
        <a:ext cx="29214" cy="29214"/>
      </dsp:txXfrm>
    </dsp:sp>
    <dsp:sp modelId="{8330C0A3-9677-4062-920A-FF72E301F795}">
      <dsp:nvSpPr>
        <dsp:cNvPr id="0" name=""/>
        <dsp:cNvSpPr/>
      </dsp:nvSpPr>
      <dsp:spPr>
        <a:xfrm>
          <a:off x="1313018" y="1453612"/>
          <a:ext cx="583770" cy="401971"/>
        </a:xfrm>
        <a:custGeom>
          <a:avLst/>
          <a:gdLst/>
          <a:ahLst/>
          <a:cxnLst/>
          <a:rect l="0" t="0" r="0" b="0"/>
          <a:pathLst>
            <a:path>
              <a:moveTo>
                <a:pt x="0" y="401971"/>
              </a:moveTo>
              <a:lnTo>
                <a:pt x="291885" y="40197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7184" y="1636879"/>
        <a:ext cx="35439" cy="35439"/>
      </dsp:txXfrm>
    </dsp:sp>
    <dsp:sp modelId="{F3449D75-562A-42ED-978E-60BE2F793459}">
      <dsp:nvSpPr>
        <dsp:cNvPr id="0" name=""/>
        <dsp:cNvSpPr/>
      </dsp:nvSpPr>
      <dsp:spPr>
        <a:xfrm>
          <a:off x="1313018" y="1027129"/>
          <a:ext cx="583770" cy="828455"/>
        </a:xfrm>
        <a:custGeom>
          <a:avLst/>
          <a:gdLst/>
          <a:ahLst/>
          <a:cxnLst/>
          <a:rect l="0" t="0" r="0" b="0"/>
          <a:pathLst>
            <a:path>
              <a:moveTo>
                <a:pt x="0" y="828455"/>
              </a:moveTo>
              <a:lnTo>
                <a:pt x="291885" y="828455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9567" y="1416020"/>
        <a:ext cx="50673" cy="50673"/>
      </dsp:txXfrm>
    </dsp:sp>
    <dsp:sp modelId="{75990AF7-A5BB-4106-8666-F5FEB15DAAA2}">
      <dsp:nvSpPr>
        <dsp:cNvPr id="0" name=""/>
        <dsp:cNvSpPr/>
      </dsp:nvSpPr>
      <dsp:spPr>
        <a:xfrm>
          <a:off x="1313018" y="600646"/>
          <a:ext cx="583770" cy="1254938"/>
        </a:xfrm>
        <a:custGeom>
          <a:avLst/>
          <a:gdLst/>
          <a:ahLst/>
          <a:cxnLst/>
          <a:rect l="0" t="0" r="0" b="0"/>
          <a:pathLst>
            <a:path>
              <a:moveTo>
                <a:pt x="0" y="1254938"/>
              </a:moveTo>
              <a:lnTo>
                <a:pt x="291885" y="1254938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0302" y="1193513"/>
        <a:ext cx="69203" cy="69203"/>
      </dsp:txXfrm>
    </dsp:sp>
    <dsp:sp modelId="{B132F42B-CBAB-4C14-8361-5332CC3ACE4E}">
      <dsp:nvSpPr>
        <dsp:cNvPr id="0" name=""/>
        <dsp:cNvSpPr/>
      </dsp:nvSpPr>
      <dsp:spPr>
        <a:xfrm>
          <a:off x="1313018" y="174162"/>
          <a:ext cx="583770" cy="1681421"/>
        </a:xfrm>
        <a:custGeom>
          <a:avLst/>
          <a:gdLst/>
          <a:ahLst/>
          <a:cxnLst/>
          <a:rect l="0" t="0" r="0" b="0"/>
          <a:pathLst>
            <a:path>
              <a:moveTo>
                <a:pt x="0" y="1681421"/>
              </a:moveTo>
              <a:lnTo>
                <a:pt x="291885" y="168142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60406" y="970376"/>
        <a:ext cx="88993" cy="88993"/>
      </dsp:txXfrm>
    </dsp:sp>
    <dsp:sp modelId="{F39428F8-E6B9-40FF-8523-7A0A7F743B6E}">
      <dsp:nvSpPr>
        <dsp:cNvPr id="0" name=""/>
        <dsp:cNvSpPr/>
      </dsp:nvSpPr>
      <dsp:spPr>
        <a:xfrm>
          <a:off x="50543" y="1324802"/>
          <a:ext cx="1463385" cy="106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dirty="0"/>
            <a:t>OCENA STANU RÓWNOWAGI</a:t>
          </a:r>
          <a:endParaRPr lang="es-ES" sz="1400" kern="1200" dirty="0"/>
        </a:p>
      </dsp:txBody>
      <dsp:txXfrm>
        <a:off x="50543" y="1324802"/>
        <a:ext cx="1463385" cy="1061564"/>
      </dsp:txXfrm>
    </dsp:sp>
    <dsp:sp modelId="{48AE79FB-3118-4C2C-87D1-B60B8A29BC67}">
      <dsp:nvSpPr>
        <dsp:cNvPr id="0" name=""/>
        <dsp:cNvSpPr/>
      </dsp:nvSpPr>
      <dsp:spPr>
        <a:xfrm>
          <a:off x="1896789" y="35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Równowaga w pozycji siedzącej</a:t>
          </a:r>
        </a:p>
      </dsp:txBody>
      <dsp:txXfrm>
        <a:off x="1896789" y="3569"/>
        <a:ext cx="2267997" cy="341186"/>
      </dsp:txXfrm>
    </dsp:sp>
    <dsp:sp modelId="{9C1213AC-FD19-4935-8243-0E94F46449E1}">
      <dsp:nvSpPr>
        <dsp:cNvPr id="0" name=""/>
        <dsp:cNvSpPr/>
      </dsp:nvSpPr>
      <dsp:spPr>
        <a:xfrm>
          <a:off x="1896789" y="4300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Zdolność do wstawania</a:t>
          </a:r>
          <a:endParaRPr lang="es-ES" sz="1400" kern="1200" dirty="0"/>
        </a:p>
      </dsp:txBody>
      <dsp:txXfrm>
        <a:off x="1896789" y="430052"/>
        <a:ext cx="2267997" cy="341186"/>
      </dsp:txXfrm>
    </dsp:sp>
    <dsp:sp modelId="{519CFA06-F565-44DC-87CC-53C0E11871C8}">
      <dsp:nvSpPr>
        <dsp:cNvPr id="0" name=""/>
        <dsp:cNvSpPr/>
      </dsp:nvSpPr>
      <dsp:spPr>
        <a:xfrm>
          <a:off x="1896789" y="856536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dirty="0"/>
            <a:t>Próba wstania</a:t>
          </a:r>
          <a:endParaRPr lang="es-ES" sz="1400" kern="1200" dirty="0"/>
        </a:p>
      </dsp:txBody>
      <dsp:txXfrm>
        <a:off x="1896789" y="856536"/>
        <a:ext cx="2267997" cy="341186"/>
      </dsp:txXfrm>
    </dsp:sp>
    <dsp:sp modelId="{A56C2552-139B-448E-BA96-736AD146CED1}">
      <dsp:nvSpPr>
        <dsp:cNvPr id="0" name=""/>
        <dsp:cNvSpPr/>
      </dsp:nvSpPr>
      <dsp:spPr>
        <a:xfrm>
          <a:off x="1896789" y="128301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Natychmiastowa równowaga stóp</a:t>
          </a:r>
          <a:endParaRPr lang="es-ES" sz="1400" kern="1200" dirty="0"/>
        </a:p>
      </dsp:txBody>
      <dsp:txXfrm>
        <a:off x="1896789" y="1283019"/>
        <a:ext cx="2267997" cy="341186"/>
      </dsp:txXfrm>
    </dsp:sp>
    <dsp:sp modelId="{CAFEC53F-55BD-41CC-A5F1-894C619AC911}">
      <dsp:nvSpPr>
        <dsp:cNvPr id="0" name=""/>
        <dsp:cNvSpPr/>
      </dsp:nvSpPr>
      <dsp:spPr>
        <a:xfrm>
          <a:off x="1896789" y="170950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Równowaga stóp</a:t>
          </a:r>
          <a:endParaRPr lang="es-ES" sz="1400" kern="1200" dirty="0"/>
        </a:p>
      </dsp:txBody>
      <dsp:txXfrm>
        <a:off x="1896789" y="1709502"/>
        <a:ext cx="2267997" cy="341186"/>
      </dsp:txXfrm>
    </dsp:sp>
    <dsp:sp modelId="{09F103E6-E976-46F5-A39B-580C5C9127DE}">
      <dsp:nvSpPr>
        <dsp:cNvPr id="0" name=""/>
        <dsp:cNvSpPr/>
      </dsp:nvSpPr>
      <dsp:spPr>
        <a:xfrm>
          <a:off x="1896789" y="213598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Próba destabilizacji</a:t>
          </a:r>
        </a:p>
      </dsp:txBody>
      <dsp:txXfrm>
        <a:off x="1896789" y="2135985"/>
        <a:ext cx="2267997" cy="341186"/>
      </dsp:txXfrm>
    </dsp:sp>
    <dsp:sp modelId="{83CD5CAB-5EF4-43D6-9A54-92DF91C04A53}">
      <dsp:nvSpPr>
        <dsp:cNvPr id="0" name=""/>
        <dsp:cNvSpPr/>
      </dsp:nvSpPr>
      <dsp:spPr>
        <a:xfrm>
          <a:off x="1896789" y="25624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Równowaga z zamkniętymi oczami</a:t>
          </a:r>
          <a:endParaRPr lang="es-ES" sz="1400" kern="1200" dirty="0"/>
        </a:p>
      </dsp:txBody>
      <dsp:txXfrm>
        <a:off x="1896789" y="2562469"/>
        <a:ext cx="2267997" cy="341186"/>
      </dsp:txXfrm>
    </dsp:sp>
    <dsp:sp modelId="{A122E7B5-8938-49E5-80E1-B8E40536137A}">
      <dsp:nvSpPr>
        <dsp:cNvPr id="0" name=""/>
        <dsp:cNvSpPr/>
      </dsp:nvSpPr>
      <dsp:spPr>
        <a:xfrm>
          <a:off x="1896789" y="29889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Miejsce do przewracania o 360º</a:t>
          </a:r>
          <a:endParaRPr lang="es-ES" sz="1400" kern="1200" dirty="0"/>
        </a:p>
      </dsp:txBody>
      <dsp:txXfrm>
        <a:off x="1896789" y="2988952"/>
        <a:ext cx="2267997" cy="341186"/>
      </dsp:txXfrm>
    </dsp:sp>
    <dsp:sp modelId="{389A404D-F122-4F79-90C3-CA00959CBE47}">
      <dsp:nvSpPr>
        <dsp:cNvPr id="0" name=""/>
        <dsp:cNvSpPr/>
      </dsp:nvSpPr>
      <dsp:spPr>
        <a:xfrm>
          <a:off x="1896789" y="341543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Równowaga podczas siedzenia</a:t>
          </a:r>
          <a:endParaRPr lang="es-ES" sz="1400" kern="1200" dirty="0"/>
        </a:p>
      </dsp:txBody>
      <dsp:txXfrm>
        <a:off x="1896789" y="3415435"/>
        <a:ext cx="2267997" cy="341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0.90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0.97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0.96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000" b="0" kern="1200" dirty="0">
              <a:solidFill>
                <a:schemeClr val="bg1"/>
              </a:solidFill>
            </a:rPr>
            <a:t>Wiarygodność w populacji PD</a:t>
          </a: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altLang="es-ES" sz="1800" b="0" kern="1200">
              <a:solidFill>
                <a:schemeClr val="accent2"/>
              </a:solidFill>
            </a:rPr>
            <a:t>Korelacja testu sześciominutowego chodzenia = 0,53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altLang="es-ES" sz="1800" b="0" kern="1200" dirty="0" err="1">
              <a:solidFill>
                <a:schemeClr val="accent2"/>
              </a:solidFill>
            </a:rPr>
            <a:t>Czułość identyfikacji ryzyka upadku = 87%.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altLang="es-ES" sz="2000" b="0" kern="1200" dirty="0">
              <a:solidFill>
                <a:schemeClr val="bg1"/>
              </a:solidFill>
            </a:rPr>
            <a:t>Ważność w populacji z PD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0.95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0.98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0.98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000" b="0" kern="1200" dirty="0">
              <a:solidFill>
                <a:schemeClr val="bg1"/>
              </a:solidFill>
            </a:rPr>
            <a:t>Niezawodność w zdrowej populacji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Korelacja wydajność / miary kliniczne wyciągu krzesełkowego = 0,67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Korelacja równowagi stóp = 0,52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Prędkość biegu korelacja = 0,73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altLang="es-ES" sz="2000" b="0" kern="1200" dirty="0">
              <a:solidFill>
                <a:schemeClr val="bg1"/>
              </a:solidFill>
            </a:rPr>
            <a:t>Ważność w populacji zdrowej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3006501" y="-548855"/>
          <a:ext cx="1093325" cy="31727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0.961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0.945</a:t>
          </a:r>
          <a:endParaRPr lang="es-ES" sz="1800" kern="1200" dirty="0"/>
        </a:p>
      </dsp:txBody>
      <dsp:txXfrm rot="-5400000">
        <a:off x="1966803" y="544215"/>
        <a:ext cx="3119349" cy="986581"/>
      </dsp:txXfrm>
    </dsp:sp>
    <dsp:sp modelId="{ABBEB702-DB40-4D10-A530-4F5DB110552B}">
      <dsp:nvSpPr>
        <dsp:cNvPr id="0" name=""/>
        <dsp:cNvSpPr/>
      </dsp:nvSpPr>
      <dsp:spPr>
        <a:xfrm>
          <a:off x="68350" y="295823"/>
          <a:ext cx="2072053" cy="145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000" b="0" kern="1200" dirty="0">
              <a:solidFill>
                <a:schemeClr val="bg1"/>
              </a:solidFill>
            </a:rPr>
            <a:t>Niezawodność w populacji osób po udarze mózgu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139523" y="366996"/>
        <a:ext cx="1929707" cy="1315634"/>
      </dsp:txXfrm>
    </dsp:sp>
    <dsp:sp modelId="{6B2B8FC3-5D93-4B46-A54F-A1C623D50F45}">
      <dsp:nvSpPr>
        <dsp:cNvPr id="0" name=""/>
        <dsp:cNvSpPr/>
      </dsp:nvSpPr>
      <dsp:spPr>
        <a:xfrm rot="5400000">
          <a:off x="4242780" y="-153626"/>
          <a:ext cx="1858952" cy="63003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es-ES" sz="1800" kern="1200" dirty="0"/>
        </a:p>
      </dsp:txBody>
      <dsp:txXfrm rot="-5400000">
        <a:off x="2022082" y="2157819"/>
        <a:ext cx="6209602" cy="1677458"/>
      </dsp:txXfrm>
    </dsp:sp>
    <dsp:sp modelId="{354FEC65-D5F9-4BD1-AE33-FBACB1718079}">
      <dsp:nvSpPr>
        <dsp:cNvPr id="0" name=""/>
        <dsp:cNvSpPr/>
      </dsp:nvSpPr>
      <dsp:spPr>
        <a:xfrm>
          <a:off x="24670" y="1995047"/>
          <a:ext cx="2109008" cy="145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altLang="es-ES" sz="2000" b="0" kern="1200" dirty="0">
              <a:solidFill>
                <a:schemeClr val="bg1"/>
              </a:solidFill>
            </a:rPr>
            <a:t>Ważność w populacji z udarem mózgu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95887" y="2066264"/>
        <a:ext cx="1966574" cy="13164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0C0A3-9677-4062-920A-FF72E301F795}">
      <dsp:nvSpPr>
        <dsp:cNvPr id="0" name=""/>
        <dsp:cNvSpPr/>
      </dsp:nvSpPr>
      <dsp:spPr>
        <a:xfrm>
          <a:off x="2313829" y="1880096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1339568"/>
              </a:lnTo>
              <a:lnTo>
                <a:pt x="1079677" y="1339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2506867"/>
        <a:ext cx="86025" cy="86025"/>
      </dsp:txXfrm>
    </dsp:sp>
    <dsp:sp modelId="{F3449D75-562A-42ED-978E-60BE2F793459}">
      <dsp:nvSpPr>
        <dsp:cNvPr id="0" name=""/>
        <dsp:cNvSpPr/>
      </dsp:nvSpPr>
      <dsp:spPr>
        <a:xfrm>
          <a:off x="2313829" y="1880096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446522"/>
              </a:lnTo>
              <a:lnTo>
                <a:pt x="1079677" y="446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2074148"/>
        <a:ext cx="58418" cy="58418"/>
      </dsp:txXfrm>
    </dsp:sp>
    <dsp:sp modelId="{75990AF7-A5BB-4106-8666-F5FEB15DAAA2}">
      <dsp:nvSpPr>
        <dsp:cNvPr id="0" name=""/>
        <dsp:cNvSpPr/>
      </dsp:nvSpPr>
      <dsp:spPr>
        <a:xfrm>
          <a:off x="2313829" y="1433573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446522"/>
              </a:moveTo>
              <a:lnTo>
                <a:pt x="539838" y="446522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1627625"/>
        <a:ext cx="58418" cy="58418"/>
      </dsp:txXfrm>
    </dsp:sp>
    <dsp:sp modelId="{B132F42B-CBAB-4C14-8361-5332CC3ACE4E}">
      <dsp:nvSpPr>
        <dsp:cNvPr id="0" name=""/>
        <dsp:cNvSpPr/>
      </dsp:nvSpPr>
      <dsp:spPr>
        <a:xfrm>
          <a:off x="2313829" y="540527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1339568"/>
              </a:moveTo>
              <a:lnTo>
                <a:pt x="539838" y="1339568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1167299"/>
        <a:ext cx="86025" cy="86025"/>
      </dsp:txXfrm>
    </dsp:sp>
    <dsp:sp modelId="{F39428F8-E6B9-40FF-8523-7A0A7F743B6E}">
      <dsp:nvSpPr>
        <dsp:cNvPr id="0" name=""/>
        <dsp:cNvSpPr/>
      </dsp:nvSpPr>
      <dsp:spPr>
        <a:xfrm>
          <a:off x="1055887" y="1383930"/>
          <a:ext cx="1523554" cy="992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Wisconsin </a:t>
          </a:r>
          <a:r>
            <a:rPr lang="es-ES" sz="1800" kern="1200" dirty="0" err="1"/>
            <a:t>Gait</a:t>
          </a:r>
          <a:r>
            <a:rPr lang="es-ES" sz="1800" kern="1200" dirty="0"/>
            <a:t> </a:t>
          </a:r>
          <a:r>
            <a:rPr lang="es-ES" sz="1800" kern="1200" dirty="0" err="1"/>
            <a:t>Scale</a:t>
          </a:r>
          <a:endParaRPr lang="es-ES" sz="1800" kern="1200" dirty="0"/>
        </a:p>
      </dsp:txBody>
      <dsp:txXfrm>
        <a:off x="1055887" y="1383930"/>
        <a:ext cx="1523554" cy="992330"/>
      </dsp:txXfrm>
    </dsp:sp>
    <dsp:sp modelId="{48AE79FB-3118-4C2C-87D1-B60B8A29BC67}">
      <dsp:nvSpPr>
        <dsp:cNvPr id="0" name=""/>
        <dsp:cNvSpPr/>
      </dsp:nvSpPr>
      <dsp:spPr>
        <a:xfrm>
          <a:off x="3393507" y="183309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Stosowanie pomocy manualnych</a:t>
          </a:r>
          <a:endParaRPr lang="es-ES" sz="1400" kern="1200" dirty="0"/>
        </a:p>
      </dsp:txBody>
      <dsp:txXfrm>
        <a:off x="3393507" y="183309"/>
        <a:ext cx="3014065" cy="714436"/>
      </dsp:txXfrm>
    </dsp:sp>
    <dsp:sp modelId="{9C1213AC-FD19-4935-8243-0E94F46449E1}">
      <dsp:nvSpPr>
        <dsp:cNvPr id="0" name=""/>
        <dsp:cNvSpPr/>
      </dsp:nvSpPr>
      <dsp:spPr>
        <a:xfrm>
          <a:off x="3393507" y="1076354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Badanie odcinka dotkniętego chorobą</a:t>
          </a:r>
          <a:endParaRPr lang="es-ES" sz="1400" kern="1200" dirty="0"/>
        </a:p>
      </dsp:txBody>
      <dsp:txXfrm>
        <a:off x="3393507" y="1076354"/>
        <a:ext cx="3014065" cy="714436"/>
      </dsp:txXfrm>
    </dsp:sp>
    <dsp:sp modelId="{519CFA06-F565-44DC-87CC-53C0E11871C8}">
      <dsp:nvSpPr>
        <dsp:cNvPr id="0" name=""/>
        <dsp:cNvSpPr/>
      </dsp:nvSpPr>
      <dsp:spPr>
        <a:xfrm>
          <a:off x="3393507" y="1969400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Wpływ na fazę wymachu nogą</a:t>
          </a:r>
          <a:endParaRPr lang="es-ES" sz="1400" kern="1200" dirty="0"/>
        </a:p>
      </dsp:txBody>
      <dsp:txXfrm>
        <a:off x="3393507" y="1969400"/>
        <a:ext cx="2986953" cy="714436"/>
      </dsp:txXfrm>
    </dsp:sp>
    <dsp:sp modelId="{A56C2552-139B-448E-BA96-736AD146CED1}">
      <dsp:nvSpPr>
        <dsp:cNvPr id="0" name=""/>
        <dsp:cNvSpPr/>
      </dsp:nvSpPr>
      <dsp:spPr>
        <a:xfrm>
          <a:off x="3393507" y="2862446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Kontakt pięty z chorą nogą</a:t>
          </a:r>
          <a:endParaRPr lang="es-ES" sz="1400" kern="1200" dirty="0"/>
        </a:p>
      </dsp:txBody>
      <dsp:txXfrm>
        <a:off x="3393507" y="2862446"/>
        <a:ext cx="2986953" cy="714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4137294" y="-1678900"/>
          <a:ext cx="1922602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0.94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Internal</a:t>
          </a:r>
          <a:r>
            <a:rPr lang="es-ES" sz="1800" kern="1200" dirty="0">
              <a:solidFill>
                <a:schemeClr val="accent2"/>
              </a:solidFill>
            </a:rPr>
            <a:t> </a:t>
          </a:r>
          <a:r>
            <a:rPr lang="es-ES" sz="1800" kern="1200" dirty="0" err="1">
              <a:solidFill>
                <a:schemeClr val="accent2"/>
              </a:solidFill>
            </a:rPr>
            <a:t>consistency</a:t>
          </a:r>
          <a:r>
            <a:rPr lang="es-ES" sz="1800" kern="1200" dirty="0">
              <a:solidFill>
                <a:schemeClr val="accent2"/>
              </a:solidFill>
            </a:rPr>
            <a:t> = 0.95</a:t>
          </a:r>
        </a:p>
      </dsp:txBody>
      <dsp:txXfrm rot="-5400000">
        <a:off x="2406380" y="145868"/>
        <a:ext cx="5290576" cy="1734894"/>
      </dsp:txXfrm>
    </dsp:sp>
    <dsp:sp modelId="{ABBEB702-DB40-4D10-A530-4F5DB110552B}">
      <dsp:nvSpPr>
        <dsp:cNvPr id="0" name=""/>
        <dsp:cNvSpPr/>
      </dsp:nvSpPr>
      <dsp:spPr>
        <a:xfrm>
          <a:off x="488369" y="268"/>
          <a:ext cx="2052002" cy="2026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000" b="0" kern="1200" dirty="0">
              <a:solidFill>
                <a:schemeClr val="bg1"/>
              </a:solidFill>
            </a:rPr>
            <a:t>Wiarygodność w populacji PD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87275" y="99174"/>
        <a:ext cx="1854190" cy="1828280"/>
      </dsp:txXfrm>
    </dsp:sp>
    <dsp:sp modelId="{6B2B8FC3-5D93-4B46-A54F-A1C623D50F45}">
      <dsp:nvSpPr>
        <dsp:cNvPr id="0" name=""/>
        <dsp:cNvSpPr/>
      </dsp:nvSpPr>
      <dsp:spPr>
        <a:xfrm rot="5400000">
          <a:off x="4165216" y="431854"/>
          <a:ext cx="1866758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korelacja FOG-Q = 0,74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PDQ-39 korelacja chodu = 0,58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MDS-UPDRS korelacja chodu = 0,81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Korelacja chodu TMT = -0,71</a:t>
          </a:r>
        </a:p>
      </dsp:txBody>
      <dsp:txXfrm rot="-5400000">
        <a:off x="2406380" y="2281818"/>
        <a:ext cx="5293302" cy="1684502"/>
      </dsp:txXfrm>
    </dsp:sp>
    <dsp:sp modelId="{354FEC65-D5F9-4BD1-AE33-FBACB1718079}">
      <dsp:nvSpPr>
        <dsp:cNvPr id="0" name=""/>
        <dsp:cNvSpPr/>
      </dsp:nvSpPr>
      <dsp:spPr>
        <a:xfrm>
          <a:off x="462147" y="2149421"/>
          <a:ext cx="2052002" cy="19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altLang="es-ES" sz="2000" b="0" kern="1200" dirty="0">
              <a:solidFill>
                <a:schemeClr val="bg1"/>
              </a:solidFill>
            </a:rPr>
            <a:t>Ważność w populacji z PD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57407" y="2244681"/>
        <a:ext cx="1861482" cy="176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76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3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3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9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3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2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42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5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6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01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7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7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79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75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34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9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20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5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9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4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8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13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05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91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7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7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5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3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645024"/>
            <a:ext cx="734481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MODUŁ BIOMECHANIKA CHODU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Jednostka dydaktyczna C: Jak oceniać chód? 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C.2 Jakie istnieją skale kliniczne do oceny sprawności chodu?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?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 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CECHY CHARAKTERYSTYCZNE DLA WALIDACJI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E63FB631-35B2-4A20-93D9-7B9FFCE16C6B}"/>
              </a:ext>
            </a:extLst>
          </p:cNvPr>
          <p:cNvSpPr txBox="1"/>
          <p:nvPr/>
        </p:nvSpPr>
        <p:spPr>
          <a:xfrm>
            <a:off x="539552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>
                <a:solidFill>
                  <a:schemeClr val="accent6"/>
                </a:solidFill>
              </a:rPr>
              <a:t>Tabela 2. Właściwości ważności skali oceny.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D86B83B-5087-4AD6-A81F-5EDFE4C5C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7344" r="29024" b="66165"/>
          <a:stretch/>
        </p:blipFill>
        <p:spPr>
          <a:xfrm>
            <a:off x="1691680" y="1484785"/>
            <a:ext cx="5112568" cy="45552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9D3A62B-679B-4F2D-B4AE-EC0DF9717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44" t="22357" r="28658" b="19539"/>
          <a:stretch/>
        </p:blipFill>
        <p:spPr>
          <a:xfrm>
            <a:off x="1691680" y="1916832"/>
            <a:ext cx="5112568" cy="37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16997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CECHY CHARAKTERYSTYCZNE DLA WALIDACJI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C208DCFA-4721-45E0-951F-0F8C548A967E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>
                <a:solidFill>
                  <a:schemeClr val="accent6"/>
                </a:solidFill>
              </a:rPr>
              <a:t>Tabela 3. Skala oceny wrażliwości na rekwizyty </a:t>
            </a:r>
            <a:r>
              <a:rPr lang="pl-PL" sz="1600" b="0" dirty="0" err="1">
                <a:solidFill>
                  <a:schemeClr val="accent6"/>
                </a:solidFill>
              </a:rPr>
              <a:t>stadistyczne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0EEB42D-29DB-4949-901E-98CDF589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7344" r="29024" b="66165"/>
          <a:stretch/>
        </p:blipFill>
        <p:spPr>
          <a:xfrm>
            <a:off x="1403648" y="2132856"/>
            <a:ext cx="6624736" cy="79208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45C03-71EB-47F0-AF4C-1F575DA9A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44" t="57263" r="29268" b="31681"/>
          <a:stretch/>
        </p:blipFill>
        <p:spPr>
          <a:xfrm>
            <a:off x="971600" y="2924944"/>
            <a:ext cx="712065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6382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539277" y="3254640"/>
            <a:ext cx="5705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3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Tinetti Mobility Test (TMT)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699EAA08-CBF5-41E3-89AA-2614D66398D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2904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9592" y="1556792"/>
            <a:ext cx="75629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do analizy zaburzeń chodu i równowagi.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Ocenia ryzyko upadku.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stosowana w:</a:t>
            </a:r>
          </a:p>
          <a:p>
            <a:pPr marL="9810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Zdrowej populacji osób dorosłych.</a:t>
            </a:r>
          </a:p>
          <a:p>
            <a:pPr marL="9810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Populacji geriatrycznej.</a:t>
            </a:r>
          </a:p>
          <a:p>
            <a:pPr marL="9810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z zaburzeniami neurologicznymi.</a:t>
            </a:r>
          </a:p>
          <a:p>
            <a:pPr marL="1795463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Udar mózgu.</a:t>
            </a:r>
          </a:p>
          <a:p>
            <a:pPr marL="1795463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Choroba Huntingtona (HD).</a:t>
            </a:r>
          </a:p>
          <a:p>
            <a:pPr marL="1795463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Choroba Parkinsona (PD).</a:t>
            </a:r>
          </a:p>
          <a:p>
            <a:pPr marL="1795463">
              <a:buFont typeface="Wingdings" panose="05000000000000000000" pitchFamily="2" charset="2"/>
              <a:buChar char="§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Ocena wyników:</a:t>
            </a:r>
          </a:p>
          <a:p>
            <a:pPr marL="1160463" indent="-793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Wynik w przedziale 19-24 punktów oznacza umiarkowane ryzyko upadków.</a:t>
            </a:r>
          </a:p>
          <a:p>
            <a:pPr marL="1160463" indent="-793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Wynik &lt;19 punktów oznacza wysokie ryzyko upadków.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1800" b="0" dirty="0">
              <a:solidFill>
                <a:schemeClr val="accent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1800" b="0" dirty="0">
              <a:solidFill>
                <a:schemeClr val="accent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36595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3218A93-CA27-433C-AC8F-FF0D091E1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176885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rostokąt 1">
            <a:extLst>
              <a:ext uri="{FF2B5EF4-FFF2-40B4-BE49-F238E27FC236}">
                <a16:creationId xmlns:a16="http://schemas.microsoft.com/office/drawing/2014/main" id="{DE214D92-AEAF-4846-947E-D92AABD0A082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3.1.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Analiza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735541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864906"/>
              </p:ext>
            </p:extLst>
          </p:nvPr>
        </p:nvGraphicFramePr>
        <p:xfrm>
          <a:off x="480392" y="2117080"/>
          <a:ext cx="437964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8DE4241-F2BD-475A-BB07-9518F0BBB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5800"/>
              </p:ext>
            </p:extLst>
          </p:nvPr>
        </p:nvGraphicFramePr>
        <p:xfrm>
          <a:off x="4548336" y="2106978"/>
          <a:ext cx="477619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81890" y="1465992"/>
            <a:ext cx="1998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3.2.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Skala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36876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581568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2096750"/>
            <a:ext cx="496855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Osoba badana rozpoczyna próbę w pozycji siedzącej.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Osoba badana wstaje i podąża za wskazaniami równowagi osoby oceniającej.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Osoba badana idzie wzdłuż gładkiego korytarza w swoim zwykłym tempie.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Wraca tą samą drogą i powtarza czynność do momentu, gdy oceniający zatrzyma ocenę.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 err="1">
                <a:solidFill>
                  <a:schemeClr val="accent2"/>
                </a:solidFill>
              </a:rPr>
              <a:t>Ewaluator</a:t>
            </a:r>
            <a:r>
              <a:rPr lang="pl-PL" sz="1800" b="0" dirty="0">
                <a:solidFill>
                  <a:schemeClr val="accent2"/>
                </a:solidFill>
              </a:rPr>
              <a:t> obserwuje i ocenia.</a:t>
            </a:r>
            <a:endParaRPr lang="es-ES" altLang="es-ES" sz="1800" b="0" dirty="0">
              <a:solidFill>
                <a:schemeClr val="accent2"/>
              </a:solidFill>
            </a:endParaRP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8695EA63-9C99-4DBF-B796-15510C648031}"/>
              </a:ext>
            </a:extLst>
          </p:cNvPr>
          <p:cNvSpPr txBox="1"/>
          <p:nvPr/>
        </p:nvSpPr>
        <p:spPr>
          <a:xfrm>
            <a:off x="332317" y="5081033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>
                <a:solidFill>
                  <a:schemeClr val="accent6"/>
                </a:solidFill>
              </a:rPr>
              <a:t>Rysunek 1. Przykładowy schemat cyklu chodu.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37B9E8-4416-4257-88E7-E555A0676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3" y="2652158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123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285262" y="3254640"/>
            <a:ext cx="6213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4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Time Up and Go Test (TUG)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8DF611EB-7E0C-46AA-AA24-EE6660DE9223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9528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do analizy sprawności funkcji kończyn dolnych, mobilności.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Ocenia ryzyko upadku.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stosowana w:</a:t>
            </a:r>
          </a:p>
          <a:p>
            <a:pPr marL="7143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Zdrowej populacji osób starszych.</a:t>
            </a:r>
          </a:p>
          <a:p>
            <a:pPr marL="7143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z zaburzeniami neurologicznymi.</a:t>
            </a:r>
          </a:p>
          <a:p>
            <a:pPr marL="1527175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Udar mózgu.</a:t>
            </a:r>
          </a:p>
          <a:p>
            <a:pPr marL="1527175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Choroba Parkinsona (PD)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Ocena czasu:</a:t>
            </a:r>
          </a:p>
          <a:p>
            <a:pPr marL="1081088" indent="-277813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Wyniki &gt;13,5 sek. </a:t>
            </a:r>
          </a:p>
          <a:p>
            <a:pPr marL="1081088" indent="-277813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sugerują umiarkowane ryzyko upadku.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Resultado de imagen de time up and go test">
            <a:extLst>
              <a:ext uri="{FF2B5EF4-FFF2-40B4-BE49-F238E27FC236}">
                <a16:creationId xmlns:a16="http://schemas.microsoft.com/office/drawing/2014/main" id="{626FAE7E-D1CE-472A-9B65-9FBF4047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02" y="3284984"/>
            <a:ext cx="31578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5364088" y="57332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>
                <a:solidFill>
                  <a:schemeClr val="accent6"/>
                </a:solidFill>
              </a:rPr>
              <a:t>Rysunek 2. Schemat podstawowy testu TUG.</a:t>
            </a:r>
            <a:endParaRPr lang="es-ES" sz="16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62200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390130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F33F8457-1BBC-4FD9-B8C0-D8C009E17D2C}"/>
              </a:ext>
            </a:extLst>
          </p:cNvPr>
          <p:cNvSpPr/>
          <p:nvPr/>
        </p:nvSpPr>
        <p:spPr>
          <a:xfrm>
            <a:off x="3167844" y="1483623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4.1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Statystyka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352500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492896"/>
            <a:ext cx="53994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Definicja skali oceniania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Cechy charakterystyczne dla walidacji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Test mobilności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Tinetti'ego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(TMT)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3.1. Analiza statystyczna.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3.2. Pozycje skali.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3.2. Procedura.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4. Test czasu wstawania i chodzenia (TUG)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4.1. Analiza statystyczna.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4.2. Procedura.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5. Test sześciominutowego chodu (6MWT)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5.1. Analiza statystyczna...</a:t>
            </a: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5.2. Procedura.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7A9F12F9-A23F-4CF0-B89E-3E3E9F56A19D}"/>
              </a:ext>
            </a:extLst>
          </p:cNvPr>
          <p:cNvSpPr/>
          <p:nvPr/>
        </p:nvSpPr>
        <p:spPr>
          <a:xfrm>
            <a:off x="4085946" y="2132856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82527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4.2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A36D90-BEBA-4AFF-9FBD-DB83EB17267E}"/>
              </a:ext>
            </a:extLst>
          </p:cNvPr>
          <p:cNvSpPr txBox="1"/>
          <p:nvPr/>
        </p:nvSpPr>
        <p:spPr>
          <a:xfrm>
            <a:off x="4067944" y="2096750"/>
            <a:ext cx="496855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Osoba badana rozpoczyna siadanie do testu.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Oceniający mówi "start". Osoba badana wstaje, bez użycia rąk, i zaczyna chodzić na dystansie 3 metrów.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W punkcie końcowym wraca do punktu startowego.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Pacjent kończy test siedząc na krześle startowym.</a:t>
            </a:r>
          </a:p>
        </p:txBody>
      </p:sp>
      <p:pic>
        <p:nvPicPr>
          <p:cNvPr id="8194" name="Picture 2" descr="Resultado de imagen de time up and go test">
            <a:extLst>
              <a:ext uri="{FF2B5EF4-FFF2-40B4-BE49-F238E27FC236}">
                <a16:creationId xmlns:a16="http://schemas.microsoft.com/office/drawing/2014/main" id="{02749469-E9EA-4937-AF0B-D8227007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0" y="1961520"/>
            <a:ext cx="2567457" cy="37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0BFB389A-7E99-4B12-9AD7-BE64353A264C}"/>
              </a:ext>
            </a:extLst>
          </p:cNvPr>
          <p:cNvSpPr txBox="1"/>
          <p:nvPr/>
        </p:nvSpPr>
        <p:spPr>
          <a:xfrm>
            <a:off x="154582" y="572770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Figure 3. TUG test </a:t>
            </a:r>
            <a:r>
              <a:rPr lang="es-ES" sz="1600" b="0" dirty="0" err="1">
                <a:solidFill>
                  <a:schemeClr val="accent6"/>
                </a:solidFill>
              </a:rPr>
              <a:t>procedur</a:t>
            </a:r>
            <a:r>
              <a:rPr lang="pl-PL" sz="1600" b="0" dirty="0">
                <a:solidFill>
                  <a:schemeClr val="accent6"/>
                </a:solidFill>
              </a:rPr>
              <a:t>a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58881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591134" y="3296307"/>
            <a:ext cx="7970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5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Six-Minutes Walking Test (6MWT)</a:t>
            </a:r>
          </a:p>
        </p:txBody>
      </p:sp>
    </p:spTree>
    <p:extLst>
      <p:ext uri="{BB962C8B-B14F-4D97-AF65-F5344CB8AC3E}">
        <p14:creationId xmlns:p14="http://schemas.microsoft.com/office/powerpoint/2010/main" val="1731718101"/>
      </p:ext>
    </p:extLst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do analizy zaburzeń chodu.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stosowana w:</a:t>
            </a:r>
          </a:p>
          <a:p>
            <a:pPr marL="8032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zdrowych dorosłych.</a:t>
            </a:r>
          </a:p>
          <a:p>
            <a:pPr marL="8032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z problemami sercowo-płucnymi.</a:t>
            </a:r>
          </a:p>
          <a:p>
            <a:pPr marL="803275">
              <a:buFont typeface="Courier New" panose="02070309020205020404" pitchFamily="49" charset="0"/>
              <a:buChar char="o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Ocena dystansu i wysiłku.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4755610" y="568273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>
                <a:solidFill>
                  <a:schemeClr val="accent6"/>
                </a:solidFill>
              </a:rPr>
              <a:t>Rysunek 4. Ocena 6MWT w korytarzu 30 m.</a:t>
            </a:r>
          </a:p>
        </p:txBody>
      </p:sp>
      <p:pic>
        <p:nvPicPr>
          <p:cNvPr id="2050" name="Picture 2" descr="Resultado de imagen de 6mwt">
            <a:extLst>
              <a:ext uri="{FF2B5EF4-FFF2-40B4-BE49-F238E27FC236}">
                <a16:creationId xmlns:a16="http://schemas.microsoft.com/office/drawing/2014/main" id="{31C2CB4C-7CD1-42AD-85A9-98D4E728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328043"/>
            <a:ext cx="3535573" cy="23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0076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216625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5.1.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Statystyka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194527"/>
      </p:ext>
    </p:extLst>
  </p:cSld>
  <p:clrMapOvr>
    <a:masterClrMapping/>
  </p:clrMapOvr>
  <p:transition advClick="0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E1BB29-76D6-47D9-903A-DCDF920EF8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572" r="4499" b="2267"/>
          <a:stretch/>
        </p:blipFill>
        <p:spPr bwMode="auto">
          <a:xfrm>
            <a:off x="323528" y="2276872"/>
            <a:ext cx="3561715" cy="3171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0 CuadroTexto">
            <a:extLst>
              <a:ext uri="{FF2B5EF4-FFF2-40B4-BE49-F238E27FC236}">
                <a16:creationId xmlns:a16="http://schemas.microsoft.com/office/drawing/2014/main" id="{8129EB1D-6FC4-4420-9052-F9DC343EEF1D}"/>
              </a:ext>
            </a:extLst>
          </p:cNvPr>
          <p:cNvSpPr txBox="1"/>
          <p:nvPr/>
        </p:nvSpPr>
        <p:spPr>
          <a:xfrm>
            <a:off x="-127863" y="551886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>
                <a:solidFill>
                  <a:schemeClr val="accent6"/>
                </a:solidFill>
              </a:rPr>
              <a:t>Rysunek 3. Skala Borga dla wysiłku fizycznego.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82527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2096750"/>
            <a:ext cx="496855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Osoba badana odpoczywa na krześle przez 10 minut.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Osoba badana wstaje.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Oceniający pokazuje skalę Borga. Badany ocenia swój subiektywny wysiłek.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W ciągu 6 minut badany proszony jest o przejście ponad 30 metrów po powierzchni.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Po upływie czasu, oceniający ponownie pokazuje skalę Borga. Badany punktuje swój subiektywny wysiłek.</a:t>
            </a: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16992"/>
      </p:ext>
    </p:extLst>
  </p:cSld>
  <p:clrMapOvr>
    <a:masterClrMapping/>
  </p:clrMapOvr>
  <p:transition advClick="0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6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Wisconsin Gait Scale (WGS)</a:t>
            </a:r>
          </a:p>
        </p:txBody>
      </p:sp>
    </p:spTree>
    <p:extLst>
      <p:ext uri="{BB962C8B-B14F-4D97-AF65-F5344CB8AC3E}">
        <p14:creationId xmlns:p14="http://schemas.microsoft.com/office/powerpoint/2010/main" val="885576092"/>
      </p:ext>
    </p:extLst>
  </p:cSld>
  <p:clrMapOvr>
    <a:masterClrMapping/>
  </p:clrMapOvr>
  <p:transition advClick="0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do analizy sprawności funkcji kończyn dolnych, mobilności w zaburzonej motoryce chodu.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stosowana w:</a:t>
            </a:r>
          </a:p>
          <a:p>
            <a:pPr marL="714375" indent="-179388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osób dorosłych.</a:t>
            </a:r>
          </a:p>
          <a:p>
            <a:pPr marL="714375" indent="-179388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osób z zaburzeniami neurologicznymi.</a:t>
            </a:r>
          </a:p>
          <a:p>
            <a:pPr marL="892175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Udar mózgu.</a:t>
            </a:r>
          </a:p>
          <a:p>
            <a:pPr marL="892175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Z chodem </a:t>
            </a:r>
            <a:r>
              <a:rPr lang="pl-PL" sz="1800" b="0" dirty="0" err="1">
                <a:solidFill>
                  <a:schemeClr val="accent2"/>
                </a:solidFill>
              </a:rPr>
              <a:t>hemiplegicznym</a:t>
            </a:r>
            <a:r>
              <a:rPr lang="pl-PL" sz="1800" b="0" dirty="0">
                <a:solidFill>
                  <a:schemeClr val="accent2"/>
                </a:solidFill>
              </a:rPr>
              <a:t>.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5364088" y="55172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>
                <a:solidFill>
                  <a:schemeClr val="accent6"/>
                </a:solidFill>
              </a:rPr>
              <a:t>Rysunek 5. Schemat charakterystyki hemiplegii.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pic>
        <p:nvPicPr>
          <p:cNvPr id="12290" name="Picture 2" descr="Imagen relacionada">
            <a:extLst>
              <a:ext uri="{FF2B5EF4-FFF2-40B4-BE49-F238E27FC236}">
                <a16:creationId xmlns:a16="http://schemas.microsoft.com/office/drawing/2014/main" id="{3F05F29D-31EC-46A0-B12A-26DA35FA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23717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4233862"/>
            <a:ext cx="4971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Ocena punktowa:</a:t>
            </a:r>
          </a:p>
          <a:p>
            <a:pPr marL="892175" indent="-357188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Wysoka punktacja oznacza poważne deficyty chodu.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8552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026413"/>
              </p:ext>
            </p:extLst>
          </p:nvPr>
        </p:nvGraphicFramePr>
        <p:xfrm>
          <a:off x="365414" y="1916831"/>
          <a:ext cx="8413172" cy="410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059832" y="1484784"/>
            <a:ext cx="2914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6.1.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Statystyka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F28B19-8535-470E-99EA-1432F9AF139A}"/>
              </a:ext>
            </a:extLst>
          </p:cNvPr>
          <p:cNvSpPr txBox="1"/>
          <p:nvPr/>
        </p:nvSpPr>
        <p:spPr>
          <a:xfrm>
            <a:off x="2483768" y="42930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FAC = -0.773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BSS = -0.676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PASS = -0.657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BI = -0.657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FIM = -0.592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F2B089-347E-42D7-8604-42C976196595}"/>
              </a:ext>
            </a:extLst>
          </p:cNvPr>
          <p:cNvCxnSpPr>
            <a:cxnSpLocks/>
          </p:cNvCxnSpPr>
          <p:nvPr/>
        </p:nvCxnSpPr>
        <p:spPr bwMode="auto">
          <a:xfrm>
            <a:off x="2483768" y="4293096"/>
            <a:ext cx="597602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147D43-95C6-4E77-B82C-3739F31FA3CA}"/>
              </a:ext>
            </a:extLst>
          </p:cNvPr>
          <p:cNvSpPr txBox="1"/>
          <p:nvPr/>
        </p:nvSpPr>
        <p:spPr>
          <a:xfrm>
            <a:off x="4427984" y="4289421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FAC = -0.878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BSS = -0.882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PASS = -0.847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BI = -0.842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FIM = -0.693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FDB9FC-0DC1-4AC4-8BC8-801A68DB42D7}"/>
              </a:ext>
            </a:extLst>
          </p:cNvPr>
          <p:cNvSpPr txBox="1"/>
          <p:nvPr/>
        </p:nvSpPr>
        <p:spPr>
          <a:xfrm>
            <a:off x="6444208" y="4282393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FAC = -0.905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BSS = -0.817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PASS = -0.892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BI = -0.867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FIM = -0.801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3FF220-5A39-4BE6-94D7-5C1AC856368B}"/>
              </a:ext>
            </a:extLst>
          </p:cNvPr>
          <p:cNvSpPr txBox="1"/>
          <p:nvPr/>
        </p:nvSpPr>
        <p:spPr>
          <a:xfrm>
            <a:off x="3059346" y="396905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Acute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579F85-3A77-449F-BB81-FD6FBF123F44}"/>
              </a:ext>
            </a:extLst>
          </p:cNvPr>
          <p:cNvSpPr txBox="1"/>
          <p:nvPr/>
        </p:nvSpPr>
        <p:spPr>
          <a:xfrm>
            <a:off x="4785943" y="3969053"/>
            <a:ext cx="12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Subacute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4E55FB-1BDC-49A1-BE51-B7B5F1F27AC4}"/>
              </a:ext>
            </a:extLst>
          </p:cNvPr>
          <p:cNvSpPr txBox="1"/>
          <p:nvPr/>
        </p:nvSpPr>
        <p:spPr>
          <a:xfrm>
            <a:off x="7030523" y="3969053"/>
            <a:ext cx="98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Chronic</a:t>
            </a: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9121"/>
      </p:ext>
    </p:extLst>
  </p:cSld>
  <p:clrMapOvr>
    <a:masterClrMapping/>
  </p:clrMapOvr>
  <p:transition advClick="0"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539939"/>
              </p:ext>
            </p:extLst>
          </p:nvPr>
        </p:nvGraphicFramePr>
        <p:xfrm>
          <a:off x="480392" y="2117080"/>
          <a:ext cx="834008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0" y="1446409"/>
            <a:ext cx="3159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6.2.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Skala oceniania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973410"/>
      </p:ext>
    </p:extLst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Stożki wyznaczają punkty początkowe i końcowe.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Nagrywanie na taśmę wideo.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Badany idzie wzdłuż 10 metrowego gładkiego korytarza w swoim zwykłym tempie.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Dwa powtórzenia spaceru zostaną wykonane w zwykłym obuwiu uczestnika.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Dwa powtórzenia spaceru zostaną wykonane z osobą boso.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Ocena końcowa taśmy wideo. </a:t>
            </a: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55859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492896"/>
            <a:ext cx="53994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Wisconsin Gait Scale (WGS)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6.1.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Analiza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statystyczna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6.2.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Elementy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skali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Procedura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Dynamiczna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skala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chodu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Parkinsona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(DYPAGS)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7.1.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Analiza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statystyczna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7.2.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Elementy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skali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Procedura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Narzędzie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oceny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interwencji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chodu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(GAIT)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268288" indent="-268288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8.1.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Analiza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statystyczna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268288" indent="-268288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8.2.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Elementy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skali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268288" indent="-268288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Procedura.Bibliografia</a:t>
            </a: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0454852D-7ED3-46EB-A2FC-6B8C84888820}"/>
              </a:ext>
            </a:extLst>
          </p:cNvPr>
          <p:cNvSpPr/>
          <p:nvPr/>
        </p:nvSpPr>
        <p:spPr>
          <a:xfrm>
            <a:off x="4085946" y="2132856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829986"/>
      </p:ext>
    </p:extLst>
  </p:cSld>
  <p:clrMapOvr>
    <a:masterClrMapping/>
  </p:clrMapOvr>
  <p:transition advClick="0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7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Dynamic Parkinson Gait Scale (DYPAGS)</a:t>
            </a:r>
          </a:p>
        </p:txBody>
      </p:sp>
    </p:spTree>
    <p:extLst>
      <p:ext uri="{BB962C8B-B14F-4D97-AF65-F5344CB8AC3E}">
        <p14:creationId xmlns:p14="http://schemas.microsoft.com/office/powerpoint/2010/main" val="3656812537"/>
      </p:ext>
    </p:extLst>
  </p:cSld>
  <p:clrMapOvr>
    <a:masterClrMapping/>
  </p:clrMapOvr>
  <p:transition advClick="0"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do analizy sprawności chodu w wymagających testach.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stosowana w:</a:t>
            </a:r>
          </a:p>
          <a:p>
            <a:pPr marL="803275" indent="88900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osób dorosłych.</a:t>
            </a:r>
          </a:p>
          <a:p>
            <a:pPr marL="803275" indent="88900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osób z chorobą Parkinsona (PD).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729806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Ocena punktowa:</a:t>
            </a:r>
          </a:p>
          <a:p>
            <a:pPr marL="892175" indent="-88900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Wysokie wyniki oznaczają poważne zaburzenia chodu związane z PD.</a:t>
            </a: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887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652784"/>
              </p:ext>
            </p:extLst>
          </p:nvPr>
        </p:nvGraphicFramePr>
        <p:xfrm>
          <a:off x="365414" y="1916831"/>
          <a:ext cx="8413172" cy="417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31840" y="1484784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7.1.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Statystyka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557413"/>
      </p:ext>
    </p:extLst>
  </p:cSld>
  <p:clrMapOvr>
    <a:masterClrMapping/>
  </p:clrMapOvr>
  <p:transition advClick="0" advTm="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1" y="1455253"/>
            <a:ext cx="21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7.2.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Skala ocen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58F79B8-837A-405E-A0C3-C063B437E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05879"/>
              </p:ext>
            </p:extLst>
          </p:nvPr>
        </p:nvGraphicFramePr>
        <p:xfrm>
          <a:off x="191529" y="2060848"/>
          <a:ext cx="43242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C8DFCED3-1F86-49D7-82BB-CDAC6D7AC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385636"/>
              </p:ext>
            </p:extLst>
          </p:nvPr>
        </p:nvGraphicFramePr>
        <p:xfrm>
          <a:off x="4628210" y="2060848"/>
          <a:ext cx="4344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7565851"/>
      </p:ext>
    </p:extLst>
  </p:cSld>
  <p:clrMapOvr>
    <a:masterClrMapping/>
  </p:clrMapOvr>
  <p:transition advClick="0" advTm="3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Osoba badana rozpoczyna zadania na sygnał osoby oceniającej.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Ruchy tak płynne i gładkie, jak tylko uczestnik jest w stanie.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Zadanie z obrotem o 360º może być wykonane w minimalnej liczbie kroków.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Zadania z przeszkodami mogą być wykonane w jak największym rozkroku.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Zadanie podwójne może wymieniać tyle zwierząt, ile uczestnik potrafi.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F8C975FB-D30E-4D45-AB34-6BB6B330F2B1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1288"/>
      </p:ext>
    </p:extLst>
  </p:cSld>
  <p:clrMapOvr>
    <a:masterClrMapping/>
  </p:clrMapOvr>
  <p:transition advClick="0" advTm="3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8"/>
              <a:defRPr/>
            </a:pPr>
            <a:r>
              <a:rPr lang="pl-PL" sz="4400" b="0" dirty="0">
                <a:solidFill>
                  <a:schemeClr val="accent2">
                    <a:lumMod val="75000"/>
                  </a:schemeClr>
                </a:solidFill>
              </a:rPr>
              <a:t>Narzędzie do oceny chodu i interwencji (GAIT)</a:t>
            </a:r>
            <a:endParaRPr lang="en-US" sz="44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21389"/>
      </p:ext>
    </p:extLst>
  </p:cSld>
  <p:clrMapOvr>
    <a:masterClrMapping/>
  </p:clrMapOvr>
  <p:transition advClick="0" advTm="3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NARZĘDZIE OCENY CHODU I INTERWENCJI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do analizy koordynacji ruchów i związanych z nią deficytów w fazie chodu.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Skala stosowana w:</a:t>
            </a:r>
          </a:p>
          <a:p>
            <a:pPr marL="1160463" indent="-793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osób dorosłych.</a:t>
            </a:r>
          </a:p>
          <a:p>
            <a:pPr marL="1160463" indent="-79375">
              <a:buFont typeface="Courier New" panose="02070309020205020404" pitchFamily="49" charset="0"/>
              <a:buChar char="o"/>
            </a:pPr>
            <a:r>
              <a:rPr lang="pl-PL" sz="1800" b="0" dirty="0">
                <a:solidFill>
                  <a:schemeClr val="accent2"/>
                </a:solidFill>
              </a:rPr>
              <a:t>Populacja osób z zaburzeniami neurologicznymi.</a:t>
            </a:r>
          </a:p>
          <a:p>
            <a:pPr marL="1795463" indent="-342900"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accent2"/>
                </a:solidFill>
              </a:rPr>
              <a:t>Udar mózgu.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873822"/>
            <a:ext cx="4971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0" dirty="0">
                <a:solidFill>
                  <a:schemeClr val="accent2"/>
                </a:solidFill>
              </a:rPr>
              <a:t>Ocena punktowa:</a:t>
            </a:r>
          </a:p>
          <a:p>
            <a:pPr marL="1260475" indent="-368300">
              <a:buFont typeface="Courier New" panose="02070309020205020404" pitchFamily="49" charset="0"/>
              <a:buChar char="o"/>
              <a:tabLst>
                <a:tab pos="1160463" algn="l"/>
              </a:tabLst>
            </a:pPr>
            <a:r>
              <a:rPr lang="pl-PL" sz="1800" b="0" dirty="0">
                <a:solidFill>
                  <a:schemeClr val="accent2"/>
                </a:solidFill>
              </a:rPr>
              <a:t>Wysokie wyniki oznaczają poważne deficyty chodu związane z udarem.</a:t>
            </a:r>
          </a:p>
        </p:txBody>
      </p:sp>
    </p:spTree>
    <p:extLst>
      <p:ext uri="{BB962C8B-B14F-4D97-AF65-F5344CB8AC3E}">
        <p14:creationId xmlns:p14="http://schemas.microsoft.com/office/powerpoint/2010/main" val="17760720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8.1.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Statystyka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ECF198BE-649A-4D17-A7E8-2B7727333945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NARZĘDZIE OCENY CHODU I INTERWENCJI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ACD6619-6D75-4BAB-AF48-0A71465E0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949384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264379"/>
      </p:ext>
    </p:extLst>
  </p:cSld>
  <p:clrMapOvr>
    <a:masterClrMapping/>
  </p:clrMapOvr>
  <p:transition advClick="0" advTm="3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0" y="1455253"/>
            <a:ext cx="2727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8.2. 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Skala oceniania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EF33FC68-F087-4304-9B3E-819DB405DCFD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NARZĘDZIE OCENY CHODU I INTERWENCJI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3A383D-3985-4303-824B-36875BB7D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796780"/>
              </p:ext>
            </p:extLst>
          </p:nvPr>
        </p:nvGraphicFramePr>
        <p:xfrm>
          <a:off x="0" y="1886140"/>
          <a:ext cx="9144000" cy="427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962768"/>
      </p:ext>
    </p:extLst>
  </p:cSld>
  <p:clrMapOvr>
    <a:masterClrMapping/>
  </p:clrMapOvr>
  <p:transition advClick="0" advTm="3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a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085CB438-FFD1-4F78-A2EB-B1EAD3FBA28F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NARZĘDZIE OCENY CHODU I INTERWENCJI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4F68C1-09A8-439F-9037-3A1BAE2E6E32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Nagrywanie na taśmę wideo.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Od osoby badanej wymaga się przejścia po powierzchni 3 metrów.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b="0" dirty="0">
                <a:solidFill>
                  <a:schemeClr val="accent2"/>
                </a:solidFill>
              </a:rPr>
              <a:t>Do oceny potrzebne jest 6 kroków.</a:t>
            </a:r>
          </a:p>
          <a:p>
            <a:pPr>
              <a:lnSpc>
                <a:spcPct val="150000"/>
              </a:lnSpc>
            </a:pPr>
            <a:r>
              <a:rPr lang="pl-PL" sz="1800" b="0" dirty="0">
                <a:solidFill>
                  <a:schemeClr val="accent2"/>
                </a:solidFill>
              </a:rPr>
              <a:t>     - Krok początkowy i końcowy nie jest dozwolony.</a:t>
            </a:r>
          </a:p>
          <a:p>
            <a:pPr>
              <a:lnSpc>
                <a:spcPct val="150000"/>
              </a:lnSpc>
            </a:pPr>
            <a:r>
              <a:rPr lang="pl-PL" sz="1800" b="0" dirty="0">
                <a:solidFill>
                  <a:schemeClr val="accent2"/>
                </a:solidFill>
              </a:rPr>
              <a:t>4. Ocena dwustronna.</a:t>
            </a:r>
          </a:p>
          <a:p>
            <a:pPr>
              <a:lnSpc>
                <a:spcPct val="150000"/>
              </a:lnSpc>
            </a:pPr>
            <a:r>
              <a:rPr lang="pl-PL" sz="1800" b="0" dirty="0">
                <a:solidFill>
                  <a:schemeClr val="accent2"/>
                </a:solidFill>
              </a:rPr>
              <a:t>5. Nagranie wideo po ocenie.</a:t>
            </a: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05113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0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200612" y="3593194"/>
            <a:ext cx="67427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  <a:defRPr/>
            </a:pPr>
            <a:r>
              <a:rPr lang="pl-PL" sz="4400" b="0" dirty="0">
                <a:solidFill>
                  <a:schemeClr val="accent2">
                    <a:lumMod val="75000"/>
                  </a:schemeClr>
                </a:solidFill>
              </a:rPr>
              <a:t>Definicja skali oceniania</a:t>
            </a: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8 Rectángulo redondeado">
            <a:extLst>
              <a:ext uri="{FF2B5EF4-FFF2-40B4-BE49-F238E27FC236}">
                <a16:creationId xmlns:a16="http://schemas.microsoft.com/office/drawing/2014/main" id="{43FC0A89-6034-4750-8968-5FA1E2A9F78E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 advClick="0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593194"/>
            <a:ext cx="75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9"/>
              <a:defRPr/>
            </a:pPr>
            <a:r>
              <a:rPr lang="en-US" sz="4400" b="0" dirty="0" err="1">
                <a:solidFill>
                  <a:schemeClr val="accent2">
                    <a:lumMod val="75000"/>
                  </a:schemeClr>
                </a:solidFill>
              </a:rPr>
              <a:t>Bibliogra</a:t>
            </a:r>
            <a:r>
              <a:rPr lang="pl-PL" sz="4400" b="0" dirty="0" err="1">
                <a:solidFill>
                  <a:schemeClr val="accent2">
                    <a:lumMod val="75000"/>
                  </a:schemeClr>
                </a:solidFill>
              </a:rPr>
              <a:t>fia</a:t>
            </a:r>
            <a:endParaRPr lang="en-US" sz="44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123"/>
      </p:ext>
    </p:extLst>
  </p:cSld>
  <p:clrMapOvr>
    <a:masterClrMapping/>
  </p:clrMapOvr>
  <p:transition advClick="0" advTm="3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0A9EF4-8127-41AE-BACE-5EDBD128BFBF}"/>
              </a:ext>
            </a:extLst>
          </p:cNvPr>
          <p:cNvSpPr/>
          <p:nvPr/>
        </p:nvSpPr>
        <p:spPr>
          <a:xfrm>
            <a:off x="467544" y="1443434"/>
            <a:ext cx="8280920" cy="472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ATS Committee on proficiency </a:t>
            </a:r>
            <a:r>
              <a:rPr lang="en-GB" sz="1100" b="0" dirty="0" err="1">
                <a:solidFill>
                  <a:schemeClr val="accent2"/>
                </a:solidFill>
              </a:rPr>
              <a:t>Standads</a:t>
            </a:r>
            <a:r>
              <a:rPr lang="en-GB" sz="1100" b="0" dirty="0">
                <a:solidFill>
                  <a:schemeClr val="accent2"/>
                </a:solidFill>
              </a:rPr>
              <a:t> for Clinical Pulmonary Function Laboratories. ATS statement: guidelines for the six-minute walk test. American Journal of Respiratory and Critical Care Medicine. 2002 Jul 1; 166(1):111-7.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Berg KO, Wood-</a:t>
            </a:r>
            <a:r>
              <a:rPr lang="en-GB" sz="1100" b="0" dirty="0" err="1">
                <a:solidFill>
                  <a:schemeClr val="accent2"/>
                </a:solidFill>
              </a:rPr>
              <a:t>Dauphinee</a:t>
            </a:r>
            <a:r>
              <a:rPr lang="en-GB" sz="1100" b="0" dirty="0">
                <a:solidFill>
                  <a:schemeClr val="accent2"/>
                </a:solidFill>
              </a:rPr>
              <a:t> SL, Williams JI, Maki B. Measuring balance in the elderly: validation of an instrument. Canadian Journal of Public Health. 1992 Jul-Aug; 83 </a:t>
            </a:r>
            <a:r>
              <a:rPr lang="en-GB" sz="1100" b="0" dirty="0" err="1">
                <a:solidFill>
                  <a:schemeClr val="accent2"/>
                </a:solidFill>
              </a:rPr>
              <a:t>Suppl</a:t>
            </a:r>
            <a:r>
              <a:rPr lang="en-GB" sz="1100" b="0" dirty="0">
                <a:solidFill>
                  <a:schemeClr val="accent2"/>
                </a:solidFill>
              </a:rPr>
              <a:t> 2:S7-11.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Borg G.A. </a:t>
            </a:r>
            <a:r>
              <a:rPr lang="en-GB" sz="1100" b="0" dirty="0" err="1">
                <a:solidFill>
                  <a:schemeClr val="accent2"/>
                </a:solidFill>
              </a:rPr>
              <a:t>Phychophysical</a:t>
            </a:r>
            <a:r>
              <a:rPr lang="en-GB" sz="1100" b="0" dirty="0">
                <a:solidFill>
                  <a:schemeClr val="accent2"/>
                </a:solidFill>
              </a:rPr>
              <a:t> bases of perceived exertion. Medicine and Science in Sports and Exercise. 1982; 14:377-381.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 err="1">
                <a:solidFill>
                  <a:schemeClr val="accent2"/>
                </a:solidFill>
              </a:rPr>
              <a:t>Crémers</a:t>
            </a:r>
            <a:r>
              <a:rPr lang="en-GB" sz="1100" b="0" dirty="0">
                <a:solidFill>
                  <a:schemeClr val="accent2"/>
                </a:solidFill>
              </a:rPr>
              <a:t> J, Phan Ba R, </a:t>
            </a:r>
            <a:r>
              <a:rPr lang="en-GB" sz="1100" b="0" dirty="0" err="1">
                <a:solidFill>
                  <a:schemeClr val="accent2"/>
                </a:solidFill>
              </a:rPr>
              <a:t>Delvaux</a:t>
            </a:r>
            <a:r>
              <a:rPr lang="en-GB" sz="1100" b="0" dirty="0">
                <a:solidFill>
                  <a:schemeClr val="accent2"/>
                </a:solidFill>
              </a:rPr>
              <a:t> V, </a:t>
            </a:r>
            <a:r>
              <a:rPr lang="en-GB" sz="1100" b="0" dirty="0" err="1">
                <a:solidFill>
                  <a:schemeClr val="accent2"/>
                </a:solidFill>
              </a:rPr>
              <a:t>Garraux</a:t>
            </a:r>
            <a:r>
              <a:rPr lang="en-GB" sz="1100" b="0" dirty="0">
                <a:solidFill>
                  <a:schemeClr val="accent2"/>
                </a:solidFill>
              </a:rPr>
              <a:t> G. Construction and validation of the Dynamic Parkinson Gait Scale (DYPAGS). Parkinsonism &amp; Related Disorders. 2012 Jul; 18(6):759–64.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Daly JJ, </a:t>
            </a:r>
            <a:r>
              <a:rPr lang="en-GB" sz="1100" b="0" dirty="0" err="1">
                <a:solidFill>
                  <a:schemeClr val="accent2"/>
                </a:solidFill>
              </a:rPr>
              <a:t>Nethery</a:t>
            </a:r>
            <a:r>
              <a:rPr lang="en-GB" sz="1100" b="0" dirty="0">
                <a:solidFill>
                  <a:schemeClr val="accent2"/>
                </a:solidFill>
              </a:rPr>
              <a:t> J, McCabe JP, Brenner I, Rogers J, </a:t>
            </a:r>
            <a:r>
              <a:rPr lang="en-GB" sz="1100" b="0" dirty="0" err="1">
                <a:solidFill>
                  <a:schemeClr val="accent2"/>
                </a:solidFill>
              </a:rPr>
              <a:t>Gansen</a:t>
            </a:r>
            <a:r>
              <a:rPr lang="en-GB" sz="1100" b="0" dirty="0">
                <a:solidFill>
                  <a:schemeClr val="accent2"/>
                </a:solidFill>
              </a:rPr>
              <a:t> J, Butler K, </a:t>
            </a:r>
            <a:r>
              <a:rPr lang="en-GB" sz="1100" b="0" dirty="0" err="1">
                <a:solidFill>
                  <a:schemeClr val="accent2"/>
                </a:solidFill>
              </a:rPr>
              <a:t>Burdsall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Roenigk</a:t>
            </a:r>
            <a:r>
              <a:rPr lang="en-GB" sz="1100" b="0" dirty="0">
                <a:solidFill>
                  <a:schemeClr val="accent2"/>
                </a:solidFill>
              </a:rPr>
              <a:t> K, Holcomb J. Development and testing of the Gait Assessment and Intervention Tool (G.A.I.T.): a measure of coordinated gait components. J </a:t>
            </a:r>
            <a:r>
              <a:rPr lang="en-GB" sz="1100" b="0" dirty="0" err="1">
                <a:solidFill>
                  <a:schemeClr val="accent2"/>
                </a:solidFill>
              </a:rPr>
              <a:t>Neurosci</a:t>
            </a:r>
            <a:r>
              <a:rPr lang="en-GB" sz="1100" b="0" dirty="0">
                <a:solidFill>
                  <a:schemeClr val="accent2"/>
                </a:solidFill>
              </a:rPr>
              <a:t> Methods. 2009 Apr 15; 178(2):334-9.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Estrada-</a:t>
            </a:r>
            <a:r>
              <a:rPr lang="en-GB" sz="1100" b="0" dirty="0" err="1">
                <a:solidFill>
                  <a:schemeClr val="accent2"/>
                </a:solidFill>
              </a:rPr>
              <a:t>Barraco</a:t>
            </a:r>
            <a:r>
              <a:rPr lang="en-GB" sz="1100" b="0" dirty="0">
                <a:solidFill>
                  <a:schemeClr val="accent2"/>
                </a:solidFill>
              </a:rPr>
              <a:t> C, Cano-de-la-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Molina-Rueda F. Construct validity of the Wisconsin Gait Scale in acute, subacute and chronic stroke. Gait Posture. 2019 Feb; 68:363-368.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Fletcher G., </a:t>
            </a:r>
            <a:r>
              <a:rPr lang="en-GB" sz="1100" b="0" dirty="0" err="1">
                <a:solidFill>
                  <a:schemeClr val="accent2"/>
                </a:solidFill>
              </a:rPr>
              <a:t>Balady</a:t>
            </a:r>
            <a:r>
              <a:rPr lang="en-GB" sz="1100" b="0" dirty="0">
                <a:solidFill>
                  <a:schemeClr val="accent2"/>
                </a:solidFill>
              </a:rPr>
              <a:t> G., Amsterdam E., </a:t>
            </a:r>
            <a:r>
              <a:rPr lang="en-GB" sz="1100" b="0" dirty="0" err="1">
                <a:solidFill>
                  <a:schemeClr val="accent2"/>
                </a:solidFill>
              </a:rPr>
              <a:t>Chaitman</a:t>
            </a:r>
            <a:r>
              <a:rPr lang="en-GB" sz="1100" b="0" dirty="0">
                <a:solidFill>
                  <a:schemeClr val="accent2"/>
                </a:solidFill>
              </a:rPr>
              <a:t> B., Eckel R., </a:t>
            </a:r>
            <a:r>
              <a:rPr lang="en-GB" sz="1100" b="0" dirty="0" err="1">
                <a:solidFill>
                  <a:schemeClr val="accent2"/>
                </a:solidFill>
              </a:rPr>
              <a:t>Fleh</a:t>
            </a:r>
            <a:r>
              <a:rPr lang="en-GB" sz="1100" b="0" dirty="0">
                <a:solidFill>
                  <a:schemeClr val="accent2"/>
                </a:solidFill>
              </a:rPr>
              <a:t> J., </a:t>
            </a:r>
            <a:r>
              <a:rPr lang="en-GB" sz="1100" b="0" dirty="0" err="1">
                <a:solidFill>
                  <a:schemeClr val="accent2"/>
                </a:solidFill>
              </a:rPr>
              <a:t>Froelicher</a:t>
            </a:r>
            <a:r>
              <a:rPr lang="en-GB" sz="1100" b="0" dirty="0">
                <a:solidFill>
                  <a:schemeClr val="accent2"/>
                </a:solidFill>
              </a:rPr>
              <a:t> V., Leon A., Piña I., Rodney R., Simons-Morton D., Williams M. and </a:t>
            </a:r>
            <a:r>
              <a:rPr lang="en-GB" sz="1100" b="0" dirty="0" err="1">
                <a:solidFill>
                  <a:schemeClr val="accent2"/>
                </a:solidFill>
              </a:rPr>
              <a:t>Bazzarre</a:t>
            </a:r>
            <a:r>
              <a:rPr lang="en-GB" sz="1100" b="0" dirty="0">
                <a:solidFill>
                  <a:schemeClr val="accent2"/>
                </a:solidFill>
              </a:rPr>
              <a:t> T. Exercise Standards for Testing and Training: A Statement for Healthcare Professionals from the American Heart Association. </a:t>
            </a:r>
            <a:r>
              <a:rPr lang="pl-PL" sz="1100" b="0" dirty="0">
                <a:solidFill>
                  <a:schemeClr val="accent2"/>
                </a:solidFill>
              </a:rPr>
              <a:t>Circulation. 2013 Aug 20;128(8):873-934.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100" b="0" dirty="0" err="1">
                <a:solidFill>
                  <a:schemeClr val="accent2"/>
                </a:solidFill>
              </a:rPr>
              <a:t>Harada</a:t>
            </a:r>
            <a:r>
              <a:rPr lang="es-ES" sz="1100" b="0" dirty="0">
                <a:solidFill>
                  <a:schemeClr val="accent2"/>
                </a:solidFill>
              </a:rPr>
              <a:t> N, </a:t>
            </a:r>
            <a:r>
              <a:rPr lang="es-ES" sz="1100" b="0" dirty="0" err="1">
                <a:solidFill>
                  <a:schemeClr val="accent2"/>
                </a:solidFill>
              </a:rPr>
              <a:t>Chiu</a:t>
            </a:r>
            <a:r>
              <a:rPr lang="es-ES" sz="1100" b="0" dirty="0">
                <a:solidFill>
                  <a:schemeClr val="accent2"/>
                </a:solidFill>
              </a:rPr>
              <a:t> V, </a:t>
            </a:r>
            <a:r>
              <a:rPr lang="es-ES" sz="1100" b="0" dirty="0" err="1">
                <a:solidFill>
                  <a:schemeClr val="accent2"/>
                </a:solidFill>
              </a:rPr>
              <a:t>Damron-Rodriguez</a:t>
            </a:r>
            <a:r>
              <a:rPr lang="es-ES" sz="1100" b="0" dirty="0">
                <a:solidFill>
                  <a:schemeClr val="accent2"/>
                </a:solidFill>
              </a:rPr>
              <a:t> J, </a:t>
            </a:r>
            <a:r>
              <a:rPr lang="es-ES" sz="1100" b="0" dirty="0" err="1">
                <a:solidFill>
                  <a:schemeClr val="accent2"/>
                </a:solidFill>
              </a:rPr>
              <a:t>Fowler</a:t>
            </a:r>
            <a:r>
              <a:rPr lang="es-ES" sz="1100" b="0" dirty="0">
                <a:solidFill>
                  <a:schemeClr val="accent2"/>
                </a:solidFill>
              </a:rPr>
              <a:t> E, </a:t>
            </a:r>
            <a:r>
              <a:rPr lang="es-ES" sz="1100" b="0" dirty="0" err="1">
                <a:solidFill>
                  <a:schemeClr val="accent2"/>
                </a:solidFill>
              </a:rPr>
              <a:t>Siu</a:t>
            </a:r>
            <a:r>
              <a:rPr lang="es-ES" sz="1100" b="0" dirty="0">
                <a:solidFill>
                  <a:schemeClr val="accent2"/>
                </a:solidFill>
              </a:rPr>
              <a:t> A, </a:t>
            </a:r>
            <a:r>
              <a:rPr lang="es-ES" sz="1100" b="0" dirty="0" err="1">
                <a:solidFill>
                  <a:schemeClr val="accent2"/>
                </a:solidFill>
              </a:rPr>
              <a:t>Reuben</a:t>
            </a:r>
            <a:r>
              <a:rPr lang="es-ES" sz="1100" b="0" dirty="0">
                <a:solidFill>
                  <a:schemeClr val="accent2"/>
                </a:solidFill>
              </a:rPr>
              <a:t> DB. </a:t>
            </a:r>
            <a:r>
              <a:rPr lang="en-GB" sz="1100" b="0" dirty="0">
                <a:solidFill>
                  <a:schemeClr val="accent2"/>
                </a:solidFill>
              </a:rPr>
              <a:t>Screening for balance and mobility impairment in elderly individuals living in residential care facilities.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. 1995 Jun; 75(6):462–9.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Harada ND, Chiu V, Stewart AL. Mobility- related function in older adults: assessment with a 6-minute walk test. Arch Phys Med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1999; 80:837-41.</a:t>
            </a: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RAFIA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47636"/>
      </p:ext>
    </p:extLst>
  </p:cSld>
  <p:clrMapOvr>
    <a:masterClrMapping/>
  </p:clrMapOvr>
  <p:transition advClick="0" advTm="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RAFIA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208912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Herman T, </a:t>
            </a:r>
            <a:r>
              <a:rPr lang="en-GB" sz="1100" b="0" dirty="0" err="1">
                <a:solidFill>
                  <a:schemeClr val="accent2"/>
                </a:solidFill>
              </a:rPr>
              <a:t>Giladi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Hausdorff</a:t>
            </a:r>
            <a:r>
              <a:rPr lang="en-GB" sz="1100" b="0" dirty="0">
                <a:solidFill>
                  <a:schemeClr val="accent2"/>
                </a:solidFill>
              </a:rPr>
              <a:t> JM. Properties of the ‘Timed Up and Go’ Test: More than Meets the Eye. Gerontology. 2011 Apr; 57(3):203–10.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Krabbe</a:t>
            </a:r>
            <a:r>
              <a:rPr lang="en-GB" sz="1100" b="0" dirty="0">
                <a:solidFill>
                  <a:schemeClr val="accent2"/>
                </a:solidFill>
              </a:rPr>
              <a:t> PFM. The Measurement of Health and Health Status. Chapter 5 – Constructs and Scales. 2017. 67-89. doi.org/10.1016/C2013-0-19200-8.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Lipkin DP, </a:t>
            </a:r>
            <a:r>
              <a:rPr lang="en-GB" sz="1100" b="0" dirty="0" err="1">
                <a:solidFill>
                  <a:schemeClr val="accent2"/>
                </a:solidFill>
              </a:rPr>
              <a:t>Scrivin</a:t>
            </a:r>
            <a:r>
              <a:rPr lang="en-GB" sz="1100" b="0" dirty="0">
                <a:solidFill>
                  <a:schemeClr val="accent2"/>
                </a:solidFill>
              </a:rPr>
              <a:t> AJ, Crake T, Poole-Wilson PA. Six minute walking test for assessing exercise capacity in chronic heart failure. </a:t>
            </a:r>
            <a:r>
              <a:rPr lang="en-GB" sz="1100" b="0" i="1" dirty="0">
                <a:solidFill>
                  <a:schemeClr val="accent2"/>
                </a:solidFill>
              </a:rPr>
              <a:t>BMJ </a:t>
            </a:r>
            <a:r>
              <a:rPr lang="en-GB" sz="1100" b="0" dirty="0">
                <a:solidFill>
                  <a:schemeClr val="accent2"/>
                </a:solidFill>
              </a:rPr>
              <a:t>1986; 292:653–655.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pl-PL" sz="1100" b="0" dirty="0">
                <a:solidFill>
                  <a:schemeClr val="accent2"/>
                </a:solidFill>
              </a:rPr>
              <a:t>Lopez-Alonso SR, Morales-Asensio JM. ¿Para qué se administran las escalas, cuestionarios, test e índices? </a:t>
            </a:r>
            <a:r>
              <a:rPr lang="en-GB" sz="1100" b="0" dirty="0">
                <a:solidFill>
                  <a:schemeClr val="accent2"/>
                </a:solidFill>
              </a:rPr>
              <a:t>Index </a:t>
            </a:r>
            <a:r>
              <a:rPr lang="en-GB" sz="1100" b="0" dirty="0" err="1">
                <a:solidFill>
                  <a:schemeClr val="accent2"/>
                </a:solidFill>
              </a:rPr>
              <a:t>Enferm</a:t>
            </a:r>
            <a:r>
              <a:rPr lang="en-GB" sz="1100" b="0" dirty="0">
                <a:solidFill>
                  <a:schemeClr val="accent2"/>
                </a:solidFill>
              </a:rPr>
              <a:t>. 2005; 14(48-49).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Lu X, Hu N, Deng S, Li J, Qi S, Bi S. The reliability, validity and correlation of two observational gait scales assessed by video tape for Chinese subjects with hemiplegia. J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 Sci. 2015 Dec; 27(12):3717-3721.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s-ES" sz="1100" b="0" dirty="0">
                <a:solidFill>
                  <a:schemeClr val="accent2"/>
                </a:solidFill>
              </a:rPr>
              <a:t>Luján-Tangarife JA, Cardona-Arias JA. </a:t>
            </a:r>
            <a:r>
              <a:rPr lang="en-GB" sz="1100" b="0" dirty="0">
                <a:solidFill>
                  <a:schemeClr val="accent2"/>
                </a:solidFill>
              </a:rPr>
              <a:t>Construction and validation of measurement scales in health: a review of psychometric properties. 2015; 11(3:1) 10.3823/1251.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Molina-Rueda F, </a:t>
            </a:r>
            <a:r>
              <a:rPr lang="en-GB" sz="1100" b="0" dirty="0" err="1">
                <a:solidFill>
                  <a:schemeClr val="accent2"/>
                </a:solidFill>
              </a:rPr>
              <a:t>Carratalá</a:t>
            </a:r>
            <a:r>
              <a:rPr lang="en-GB" sz="1100" b="0" dirty="0">
                <a:solidFill>
                  <a:schemeClr val="accent2"/>
                </a:solidFill>
              </a:rPr>
              <a:t>-Tejada M, Cano de la 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Alguacil-Diego IM, </a:t>
            </a:r>
            <a:r>
              <a:rPr lang="en-GB" sz="1100" b="0" dirty="0" err="1">
                <a:solidFill>
                  <a:schemeClr val="accent2"/>
                </a:solidFill>
              </a:rPr>
              <a:t>Miangolarra</a:t>
            </a:r>
            <a:r>
              <a:rPr lang="en-GB" sz="1100" b="0" dirty="0">
                <a:solidFill>
                  <a:schemeClr val="accent2"/>
                </a:solidFill>
              </a:rPr>
              <a:t> Page JC, Cuesta-Gómez A. Examination of the reliability of Gait Assessment and Intervention Tool in patients with a stroke. </a:t>
            </a:r>
            <a:r>
              <a:rPr lang="pl-PL" sz="1100" b="0" dirty="0">
                <a:solidFill>
                  <a:schemeClr val="accent2"/>
                </a:solidFill>
              </a:rPr>
              <a:t>Int J Rehabil Res. 2018 Mar;41(1):84-86.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Pizzi</a:t>
            </a:r>
            <a:r>
              <a:rPr lang="en-GB" sz="1100" b="0" dirty="0">
                <a:solidFill>
                  <a:schemeClr val="accent2"/>
                </a:solidFill>
              </a:rPr>
              <a:t> A, Carlucci G, </a:t>
            </a:r>
            <a:r>
              <a:rPr lang="en-GB" sz="1100" b="0" dirty="0" err="1">
                <a:solidFill>
                  <a:schemeClr val="accent2"/>
                </a:solidFill>
              </a:rPr>
              <a:t>Falsini</a:t>
            </a:r>
            <a:r>
              <a:rPr lang="en-GB" sz="1100" b="0" dirty="0">
                <a:solidFill>
                  <a:schemeClr val="accent2"/>
                </a:solidFill>
              </a:rPr>
              <a:t> C, </a:t>
            </a:r>
            <a:r>
              <a:rPr lang="en-GB" sz="1100" b="0" dirty="0" err="1">
                <a:solidFill>
                  <a:schemeClr val="accent2"/>
                </a:solidFill>
              </a:rPr>
              <a:t>Lunghi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Verdesca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Grippo</a:t>
            </a:r>
            <a:r>
              <a:rPr lang="en-GB" sz="1100" b="0" dirty="0">
                <a:solidFill>
                  <a:schemeClr val="accent2"/>
                </a:solidFill>
              </a:rPr>
              <a:t> A. Gait in hemiplegia: evaluation of clinical feature with the Wisconsin Gait Scale. J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Med. 2007 Mar; 39(2):170-4.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Podsiadlo</a:t>
            </a:r>
            <a:r>
              <a:rPr lang="en-GB" sz="1100" b="0" dirty="0">
                <a:solidFill>
                  <a:schemeClr val="accent2"/>
                </a:solidFill>
              </a:rPr>
              <a:t> D, Richardson S. The timed “Up &amp; Go”: a test of basic functional mobility for frail elderly persons. J Am </a:t>
            </a:r>
            <a:r>
              <a:rPr lang="en-GB" sz="1100" b="0" dirty="0" err="1">
                <a:solidFill>
                  <a:schemeClr val="accent2"/>
                </a:solidFill>
              </a:rPr>
              <a:t>Geriatr</a:t>
            </a:r>
            <a:r>
              <a:rPr lang="en-GB" sz="1100" b="0" dirty="0">
                <a:solidFill>
                  <a:schemeClr val="accent2"/>
                </a:solidFill>
              </a:rPr>
              <a:t> Soc. 1991 Feb; 39(2):142–8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endParaRPr lang="es-ES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5361"/>
      </p:ext>
    </p:extLst>
  </p:cSld>
  <p:clrMapOvr>
    <a:masterClrMapping/>
  </p:clrMapOvr>
  <p:transition advClick="0" advTm="3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RAFIA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1369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s-ES" sz="1100" b="0" dirty="0">
                <a:solidFill>
                  <a:schemeClr val="accent2"/>
                </a:solidFill>
              </a:rPr>
              <a:t>Rodríguez-Guevara C, Lugo LH. </a:t>
            </a:r>
            <a:r>
              <a:rPr lang="en-GB" sz="1100" b="0" dirty="0">
                <a:solidFill>
                  <a:schemeClr val="accent2"/>
                </a:solidFill>
              </a:rPr>
              <a:t>Validity and reliability of Tinetti Scale for Colombian people. </a:t>
            </a:r>
            <a:r>
              <a:rPr lang="pl-PL" sz="1100" b="0" dirty="0">
                <a:solidFill>
                  <a:schemeClr val="accent2"/>
                </a:solidFill>
              </a:rPr>
              <a:t>Revista Colombiana de Reumatología. 2012 Dec;19(4):218–33.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Sciurba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Criner</a:t>
            </a:r>
            <a:r>
              <a:rPr lang="en-GB" sz="1100" b="0" dirty="0">
                <a:solidFill>
                  <a:schemeClr val="accent2"/>
                </a:solidFill>
              </a:rPr>
              <a:t> GJ, Lee SM, </a:t>
            </a:r>
            <a:r>
              <a:rPr lang="en-GB" sz="1100" b="0" dirty="0" err="1">
                <a:solidFill>
                  <a:schemeClr val="accent2"/>
                </a:solidFill>
              </a:rPr>
              <a:t>Mohsenifar</a:t>
            </a:r>
            <a:r>
              <a:rPr lang="en-GB" sz="1100" b="0" dirty="0">
                <a:solidFill>
                  <a:schemeClr val="accent2"/>
                </a:solidFill>
              </a:rPr>
              <a:t> Z, Shade D, </a:t>
            </a:r>
            <a:r>
              <a:rPr lang="en-GB" sz="1100" b="0" dirty="0" err="1">
                <a:solidFill>
                  <a:schemeClr val="accent2"/>
                </a:solidFill>
              </a:rPr>
              <a:t>Slivka</a:t>
            </a:r>
            <a:r>
              <a:rPr lang="en-GB" sz="1100" b="0" dirty="0">
                <a:solidFill>
                  <a:schemeClr val="accent2"/>
                </a:solidFill>
              </a:rPr>
              <a:t> W, Weiss RA</a:t>
            </a:r>
            <a:r>
              <a:rPr lang="en-GB" sz="1100" b="0" i="1" dirty="0">
                <a:solidFill>
                  <a:schemeClr val="accent2"/>
                </a:solidFill>
              </a:rPr>
              <a:t>. </a:t>
            </a:r>
            <a:r>
              <a:rPr lang="en-GB" sz="1100" b="0" dirty="0">
                <a:solidFill>
                  <a:schemeClr val="accent2"/>
                </a:solidFill>
              </a:rPr>
              <a:t>Six minute walk test in severe chronic obstructive pulmonary disease: reliability and effect of walking course layout and length. Am J Respir </a:t>
            </a:r>
            <a:r>
              <a:rPr lang="en-GB" sz="1100" b="0" dirty="0" err="1">
                <a:solidFill>
                  <a:schemeClr val="accent2"/>
                </a:solidFill>
              </a:rPr>
              <a:t>Crit</a:t>
            </a:r>
            <a:r>
              <a:rPr lang="en-GB" sz="1100" b="0" dirty="0">
                <a:solidFill>
                  <a:schemeClr val="accent2"/>
                </a:solidFill>
              </a:rPr>
              <a:t> Care Med; Jun 2003; 1;167(11):1522-7.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Sebastião</a:t>
            </a:r>
            <a:r>
              <a:rPr lang="en-GB" sz="1100" b="0" dirty="0">
                <a:solidFill>
                  <a:schemeClr val="accent2"/>
                </a:solidFill>
              </a:rPr>
              <a:t> E, </a:t>
            </a:r>
            <a:r>
              <a:rPr lang="en-GB" sz="1100" b="0" dirty="0" err="1">
                <a:solidFill>
                  <a:schemeClr val="accent2"/>
                </a:solidFill>
              </a:rPr>
              <a:t>Sandroff</a:t>
            </a:r>
            <a:r>
              <a:rPr lang="en-GB" sz="1100" b="0" dirty="0">
                <a:solidFill>
                  <a:schemeClr val="accent2"/>
                </a:solidFill>
              </a:rPr>
              <a:t> BM, Learmonth YC, </a:t>
            </a:r>
            <a:r>
              <a:rPr lang="en-GB" sz="1100" b="0" dirty="0" err="1">
                <a:solidFill>
                  <a:schemeClr val="accent2"/>
                </a:solidFill>
              </a:rPr>
              <a:t>Motl</a:t>
            </a:r>
            <a:r>
              <a:rPr lang="en-GB" sz="1100" b="0" dirty="0">
                <a:solidFill>
                  <a:schemeClr val="accent2"/>
                </a:solidFill>
              </a:rPr>
              <a:t> RW. Validity of the Timed Up and Go Test as a Measure of Functional Mobility in Persons with Multiple Sclerosis. Archives of Physical Medicine and Rehabilitation. 2016 Jul; 97(7):1072–7.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Shumway-Cook A, Woollacott MH. Motor Control. Translating Research into Clinical Practice. Fourth Edition. Lippincott. Williams &amp; Wilkins.; 2012.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Troosters</a:t>
            </a:r>
            <a:r>
              <a:rPr lang="en-GB" sz="1100" b="0" dirty="0">
                <a:solidFill>
                  <a:schemeClr val="accent2"/>
                </a:solidFill>
              </a:rPr>
              <a:t> T, </a:t>
            </a:r>
            <a:r>
              <a:rPr lang="en-GB" sz="1100" b="0" dirty="0" err="1">
                <a:solidFill>
                  <a:schemeClr val="accent2"/>
                </a:solidFill>
              </a:rPr>
              <a:t>Gosselink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Decramer</a:t>
            </a:r>
            <a:r>
              <a:rPr lang="en-GB" sz="1100" b="0" dirty="0">
                <a:solidFill>
                  <a:schemeClr val="accent2"/>
                </a:solidFill>
              </a:rPr>
              <a:t> M. Six-minute-walking distance in healthy elderly subjects. </a:t>
            </a:r>
            <a:r>
              <a:rPr lang="en-GB" sz="1100" b="0" i="1" dirty="0">
                <a:solidFill>
                  <a:schemeClr val="accent2"/>
                </a:solidFill>
              </a:rPr>
              <a:t>Eur Respir J </a:t>
            </a:r>
            <a:r>
              <a:rPr lang="en-GB" sz="1100" b="0" dirty="0">
                <a:solidFill>
                  <a:schemeClr val="accent2"/>
                </a:solidFill>
              </a:rPr>
              <a:t>1999; 14:270–274.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Turani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Kemiksizoglu</a:t>
            </a:r>
            <a:r>
              <a:rPr lang="en-GB" sz="1100" b="0" dirty="0">
                <a:solidFill>
                  <a:schemeClr val="accent2"/>
                </a:solidFill>
              </a:rPr>
              <a:t> A, </a:t>
            </a:r>
            <a:r>
              <a:rPr lang="en-GB" sz="1100" b="0" dirty="0" err="1">
                <a:solidFill>
                  <a:schemeClr val="accent2"/>
                </a:solidFill>
              </a:rPr>
              <a:t>Karatas</a:t>
            </a:r>
            <a:r>
              <a:rPr lang="en-GB" sz="1100" b="0" dirty="0">
                <a:solidFill>
                  <a:schemeClr val="accent2"/>
                </a:solidFill>
              </a:rPr>
              <a:t> M, </a:t>
            </a:r>
            <a:r>
              <a:rPr lang="en-GB" sz="1100" b="0" dirty="0" err="1">
                <a:solidFill>
                  <a:schemeClr val="accent2"/>
                </a:solidFill>
              </a:rPr>
              <a:t>Ozker</a:t>
            </a:r>
            <a:r>
              <a:rPr lang="en-GB" sz="1100" b="0" dirty="0">
                <a:solidFill>
                  <a:schemeClr val="accent2"/>
                </a:solidFill>
              </a:rPr>
              <a:t> R. Assessment of hemiplegic gait using the Wisconsin Gait Scale. </a:t>
            </a:r>
            <a:r>
              <a:rPr lang="en-GB" sz="1100" b="0" dirty="0" err="1">
                <a:solidFill>
                  <a:schemeClr val="accent2"/>
                </a:solidFill>
              </a:rPr>
              <a:t>Scand</a:t>
            </a:r>
            <a:r>
              <a:rPr lang="en-GB" sz="1100" b="0" dirty="0">
                <a:solidFill>
                  <a:schemeClr val="accent2"/>
                </a:solidFill>
              </a:rPr>
              <a:t> J Caring Sci. 2004 Mar; 18(1):103-8.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Iersel</a:t>
            </a:r>
            <a:r>
              <a:rPr lang="en-GB" sz="1100" b="0" dirty="0">
                <a:solidFill>
                  <a:schemeClr val="accent2"/>
                </a:solidFill>
              </a:rPr>
              <a:t> MB, </a:t>
            </a:r>
            <a:r>
              <a:rPr lang="en-GB" sz="1100" b="0" dirty="0" err="1">
                <a:solidFill>
                  <a:schemeClr val="accent2"/>
                </a:solidFill>
              </a:rPr>
              <a:t>Benraad</a:t>
            </a:r>
            <a:r>
              <a:rPr lang="en-GB" sz="1100" b="0" dirty="0">
                <a:solidFill>
                  <a:schemeClr val="accent2"/>
                </a:solidFill>
              </a:rPr>
              <a:t> CEM, Olde </a:t>
            </a:r>
            <a:r>
              <a:rPr lang="en-GB" sz="1100" b="0" dirty="0" err="1">
                <a:solidFill>
                  <a:schemeClr val="accent2"/>
                </a:solidFill>
              </a:rPr>
              <a:t>Rikkert</a:t>
            </a:r>
            <a:r>
              <a:rPr lang="en-GB" sz="1100" b="0" dirty="0">
                <a:solidFill>
                  <a:schemeClr val="accent2"/>
                </a:solidFill>
              </a:rPr>
              <a:t> MGM. Validity and Reliability of Quantitative Gait Analysis in Geriatric Patients with and Without Dementia. Journal of the American Geriatrics Society. 2007 Apr 1; 55(4):632–4.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Lummel</a:t>
            </a:r>
            <a:r>
              <a:rPr lang="en-GB" sz="1100" b="0" dirty="0">
                <a:solidFill>
                  <a:schemeClr val="accent2"/>
                </a:solidFill>
              </a:rPr>
              <a:t> RC, </a:t>
            </a:r>
            <a:r>
              <a:rPr lang="en-GB" sz="1100" b="0" dirty="0" err="1">
                <a:solidFill>
                  <a:schemeClr val="accent2"/>
                </a:solidFill>
              </a:rPr>
              <a:t>Walgaard</a:t>
            </a:r>
            <a:r>
              <a:rPr lang="en-GB" sz="1100" b="0" dirty="0">
                <a:solidFill>
                  <a:schemeClr val="accent2"/>
                </a:solidFill>
              </a:rPr>
              <a:t> S, Hobert MA, </a:t>
            </a:r>
            <a:r>
              <a:rPr lang="en-GB" sz="1100" b="0" dirty="0" err="1">
                <a:solidFill>
                  <a:schemeClr val="accent2"/>
                </a:solidFill>
              </a:rPr>
              <a:t>Maetzler</a:t>
            </a:r>
            <a:r>
              <a:rPr lang="en-GB" sz="1100" b="0" dirty="0">
                <a:solidFill>
                  <a:schemeClr val="accent2"/>
                </a:solidFill>
              </a:rPr>
              <a:t> W, van </a:t>
            </a:r>
            <a:r>
              <a:rPr lang="en-GB" sz="1100" b="0" dirty="0" err="1">
                <a:solidFill>
                  <a:schemeClr val="accent2"/>
                </a:solidFill>
              </a:rPr>
              <a:t>Dieën</a:t>
            </a:r>
            <a:r>
              <a:rPr lang="en-GB" sz="1100" b="0" dirty="0">
                <a:solidFill>
                  <a:schemeClr val="accent2"/>
                </a:solidFill>
              </a:rPr>
              <a:t> JH, and Galindo-</a:t>
            </a:r>
            <a:r>
              <a:rPr lang="en-GB" sz="1100" b="0" dirty="0" err="1">
                <a:solidFill>
                  <a:schemeClr val="accent2"/>
                </a:solidFill>
              </a:rPr>
              <a:t>Garre</a:t>
            </a:r>
            <a:r>
              <a:rPr lang="en-GB" sz="1100" b="0" dirty="0">
                <a:solidFill>
                  <a:schemeClr val="accent2"/>
                </a:solidFill>
              </a:rPr>
              <a:t> F, et al. Intra-</a:t>
            </a:r>
            <a:r>
              <a:rPr lang="en-GB" sz="1100" b="0" dirty="0" err="1">
                <a:solidFill>
                  <a:schemeClr val="accent2"/>
                </a:solidFill>
              </a:rPr>
              <a:t>Rater</a:t>
            </a:r>
            <a:r>
              <a:rPr lang="en-GB" sz="1100" b="0" dirty="0">
                <a:solidFill>
                  <a:schemeClr val="accent2"/>
                </a:solidFill>
              </a:rPr>
              <a:t>, Inter-Rater and Test-Retest Reliability of Timed Up and Go (</a:t>
            </a:r>
            <a:r>
              <a:rPr lang="en-GB" sz="1100" b="0" dirty="0" err="1">
                <a:solidFill>
                  <a:schemeClr val="accent2"/>
                </a:solidFill>
              </a:rPr>
              <a:t>iTUG</a:t>
            </a:r>
            <a:r>
              <a:rPr lang="en-GB" sz="1100" b="0" dirty="0">
                <a:solidFill>
                  <a:schemeClr val="accent2"/>
                </a:solidFill>
              </a:rPr>
              <a:t>) Test in Patients with Parkinson’s disease. </a:t>
            </a:r>
            <a:r>
              <a:rPr lang="en-GB" sz="1100" b="0" dirty="0" err="1">
                <a:solidFill>
                  <a:schemeClr val="accent2"/>
                </a:solidFill>
              </a:rPr>
              <a:t>PLoS</a:t>
            </a:r>
            <a:r>
              <a:rPr lang="en-GB" sz="1100" b="0" dirty="0">
                <a:solidFill>
                  <a:schemeClr val="accent2"/>
                </a:solidFill>
              </a:rPr>
              <a:t> One. 2016 Mar 21; 11(3).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Vereeck</a:t>
            </a:r>
            <a:r>
              <a:rPr lang="en-GB" sz="1100" b="0" dirty="0">
                <a:solidFill>
                  <a:schemeClr val="accent2"/>
                </a:solidFill>
              </a:rPr>
              <a:t> L, </a:t>
            </a:r>
            <a:r>
              <a:rPr lang="en-GB" sz="1100" b="0" dirty="0" err="1">
                <a:solidFill>
                  <a:schemeClr val="accent2"/>
                </a:solidFill>
              </a:rPr>
              <a:t>Wuyts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Truijen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Heyning</a:t>
            </a:r>
            <a:r>
              <a:rPr lang="en-GB" sz="1100" b="0" dirty="0">
                <a:solidFill>
                  <a:schemeClr val="accent2"/>
                </a:solidFill>
              </a:rPr>
              <a:t> PV de. Clinical assessment of balance: Normative data, and gender and age effects. International Journal of Audiology. 2008 Jan 1; 47(2):67–75.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endParaRPr lang="en-GB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9188"/>
      </p:ext>
    </p:extLst>
  </p:cSld>
  <p:clrMapOvr>
    <a:masterClrMapping/>
  </p:clrMapOvr>
  <p:transition advClick="0" advTm="3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0C27A70-F407-4D60-B206-95DE7FC4DFA4}"/>
              </a:ext>
            </a:extLst>
          </p:cNvPr>
          <p:cNvSpPr txBox="1"/>
          <p:nvPr/>
        </p:nvSpPr>
        <p:spPr>
          <a:xfrm>
            <a:off x="2483768" y="4725144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DEFINICJA SKALI OCENIANIA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31394" y="1713002"/>
            <a:ext cx="8333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/>
                </a:solidFill>
              </a:rPr>
              <a:t>Skala oceniania jest rozumiana jako zbiór kategorii opisanych w celu uzyskania informacji o atrybucie ilościowym lub jakościowym.</a:t>
            </a:r>
            <a:endParaRPr lang="es-ES" sz="4800" b="0" dirty="0">
              <a:solidFill>
                <a:schemeClr val="accent2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ECB9610-07F8-49F6-80BC-8E0F3FAA629B}"/>
              </a:ext>
            </a:extLst>
          </p:cNvPr>
          <p:cNvSpPr/>
          <p:nvPr/>
        </p:nvSpPr>
        <p:spPr bwMode="auto">
          <a:xfrm>
            <a:off x="493204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C97082-AB4A-46AD-A9AF-546D26BFDE6D}"/>
              </a:ext>
            </a:extLst>
          </p:cNvPr>
          <p:cNvSpPr/>
          <p:nvPr/>
        </p:nvSpPr>
        <p:spPr bwMode="auto">
          <a:xfrm>
            <a:off x="205172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CCBAD3-2FF2-4D53-8709-98C44434A10D}"/>
              </a:ext>
            </a:extLst>
          </p:cNvPr>
          <p:cNvSpPr txBox="1"/>
          <p:nvPr/>
        </p:nvSpPr>
        <p:spPr>
          <a:xfrm>
            <a:off x="2051720" y="416504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Wartości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72B25E-CBC6-45DC-9BCE-CF2C5B1AB645}"/>
              </a:ext>
            </a:extLst>
          </p:cNvPr>
          <p:cNvSpPr txBox="1"/>
          <p:nvPr/>
        </p:nvSpPr>
        <p:spPr>
          <a:xfrm>
            <a:off x="4932040" y="39199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Zbiór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aksjomatów</a:t>
            </a:r>
            <a:r>
              <a:rPr lang="es-ES" sz="2000" dirty="0">
                <a:solidFill>
                  <a:schemeClr val="tx1"/>
                </a:solidFill>
              </a:rPr>
              <a:t> /</a:t>
            </a:r>
            <a:r>
              <a:rPr lang="es-ES" sz="2000" dirty="0" err="1">
                <a:solidFill>
                  <a:schemeClr val="tx1"/>
                </a:solidFill>
              </a:rPr>
              <a:t>Model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5" name="Flecha derecha 7">
            <a:extLst>
              <a:ext uri="{FF2B5EF4-FFF2-40B4-BE49-F238E27FC236}">
                <a16:creationId xmlns:a16="http://schemas.microsoft.com/office/drawing/2014/main" id="{1ABFE3CB-26FD-4395-979E-0C2D0EB19EE8}"/>
              </a:ext>
            </a:extLst>
          </p:cNvPr>
          <p:cNvSpPr/>
          <p:nvPr/>
        </p:nvSpPr>
        <p:spPr bwMode="auto">
          <a:xfrm>
            <a:off x="4211960" y="4139788"/>
            <a:ext cx="576064" cy="576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id="{DEB55815-4C8F-4CEB-B200-A8BB10E85B07}"/>
              </a:ext>
            </a:extLst>
          </p:cNvPr>
          <p:cNvSpPr/>
          <p:nvPr/>
        </p:nvSpPr>
        <p:spPr bwMode="auto">
          <a:xfrm>
            <a:off x="3059832" y="5159540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7" name="Flecha: curvada hacia arriba 36">
            <a:extLst>
              <a:ext uri="{FF2B5EF4-FFF2-40B4-BE49-F238E27FC236}">
                <a16:creationId xmlns:a16="http://schemas.microsoft.com/office/drawing/2014/main" id="{7582DF44-2445-44F5-81AE-BDA852DDAD7D}"/>
              </a:ext>
            </a:extLst>
          </p:cNvPr>
          <p:cNvSpPr/>
          <p:nvPr/>
        </p:nvSpPr>
        <p:spPr bwMode="auto">
          <a:xfrm rot="10800000">
            <a:off x="2821302" y="2635997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A57C9C8-B152-47D2-A3BE-8DF6975744FE}"/>
              </a:ext>
            </a:extLst>
          </p:cNvPr>
          <p:cNvSpPr txBox="1"/>
          <p:nvPr/>
        </p:nvSpPr>
        <p:spPr>
          <a:xfrm>
            <a:off x="3563566" y="52820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accent2"/>
                </a:solidFill>
              </a:rPr>
              <a:t>Związek</a:t>
            </a:r>
            <a:r>
              <a:rPr lang="es-ES" sz="1400" dirty="0">
                <a:solidFill>
                  <a:schemeClr val="accent2"/>
                </a:solidFill>
              </a:rPr>
              <a:t> </a:t>
            </a:r>
            <a:r>
              <a:rPr lang="es-ES" sz="1400" dirty="0" err="1">
                <a:solidFill>
                  <a:schemeClr val="accent2"/>
                </a:solidFill>
              </a:rPr>
              <a:t>między</a:t>
            </a:r>
            <a:r>
              <a:rPr lang="es-ES" sz="1400" dirty="0">
                <a:solidFill>
                  <a:schemeClr val="accent2"/>
                </a:solidFill>
              </a:rPr>
              <a:t> </a:t>
            </a:r>
            <a:r>
              <a:rPr lang="es-ES" sz="1400" dirty="0" err="1">
                <a:solidFill>
                  <a:schemeClr val="accent2"/>
                </a:solidFill>
              </a:rPr>
              <a:t>zmiennymi</a:t>
            </a:r>
            <a:endParaRPr lang="es-ES" sz="1400" dirty="0">
              <a:solidFill>
                <a:schemeClr val="accent2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9736F16-BAA7-47F1-9949-24DF5BF1937A}"/>
              </a:ext>
            </a:extLst>
          </p:cNvPr>
          <p:cNvSpPr txBox="1"/>
          <p:nvPr/>
        </p:nvSpPr>
        <p:spPr>
          <a:xfrm>
            <a:off x="3527884" y="277634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accent2"/>
                </a:solidFill>
              </a:rPr>
              <a:t>Związek</a:t>
            </a:r>
            <a:r>
              <a:rPr lang="es-ES" sz="1400" dirty="0">
                <a:solidFill>
                  <a:schemeClr val="accent2"/>
                </a:solidFill>
              </a:rPr>
              <a:t> </a:t>
            </a:r>
            <a:r>
              <a:rPr lang="es-ES" sz="1400" dirty="0" err="1">
                <a:solidFill>
                  <a:schemeClr val="accent2"/>
                </a:solidFill>
              </a:rPr>
              <a:t>między</a:t>
            </a:r>
            <a:r>
              <a:rPr lang="es-ES" sz="1400" dirty="0">
                <a:solidFill>
                  <a:schemeClr val="accent2"/>
                </a:solidFill>
              </a:rPr>
              <a:t> </a:t>
            </a:r>
            <a:r>
              <a:rPr lang="es-ES" sz="1400" dirty="0" err="1">
                <a:solidFill>
                  <a:schemeClr val="accent2"/>
                </a:solidFill>
              </a:rPr>
              <a:t>zmiennymi</a:t>
            </a:r>
            <a:endParaRPr lang="es-E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7271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5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DEFINICJA SKALI OCENIANIA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Prostokąt 3">
            <a:extLst>
              <a:ext uri="{FF2B5EF4-FFF2-40B4-BE49-F238E27FC236}">
                <a16:creationId xmlns:a16="http://schemas.microsoft.com/office/drawing/2014/main" id="{926F074F-6788-4DA5-AFB4-0585C991AEEA}"/>
              </a:ext>
            </a:extLst>
          </p:cNvPr>
          <p:cNvSpPr/>
          <p:nvPr/>
        </p:nvSpPr>
        <p:spPr>
          <a:xfrm>
            <a:off x="896838" y="2909843"/>
            <a:ext cx="641146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accent2"/>
                </a:solidFill>
              </a:rPr>
              <a:t>Ważny postęp społeczno-kulturowy / naukowy.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accent2"/>
                </a:solidFill>
              </a:rPr>
              <a:t>Aby połączyć kryteria naukowe.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accent2"/>
                </a:solidFill>
              </a:rPr>
              <a:t>Umiędzynarodowienie kryteriów naukowych.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accent2"/>
                </a:solidFill>
              </a:rPr>
              <a:t>Dostępność techniczna i ekonomiczna dla naukowców</a:t>
            </a:r>
            <a:endParaRPr lang="es-ES" altLang="es-ES" sz="18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97DED2E5-7DBB-4A32-995A-AEECFADB79E7}"/>
              </a:ext>
            </a:extLst>
          </p:cNvPr>
          <p:cNvSpPr/>
          <p:nvPr/>
        </p:nvSpPr>
        <p:spPr>
          <a:xfrm>
            <a:off x="789380" y="1842790"/>
            <a:ext cx="8333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Co osiągnięto dzięki stworzeniu </a:t>
            </a:r>
            <a:r>
              <a:rPr lang="pl-PL" altLang="es-ES" sz="2000" b="0" dirty="0" err="1">
                <a:solidFill>
                  <a:schemeClr val="accent2"/>
                </a:solidFill>
                <a:latin typeface="+mn-lt"/>
              </a:rPr>
              <a:t>skal</a:t>
            </a:r>
            <a:r>
              <a:rPr lang="pl-PL" altLang="es-ES" sz="2000" b="0" dirty="0">
                <a:solidFill>
                  <a:schemeClr val="accent2"/>
                </a:solidFill>
                <a:latin typeface="+mn-lt"/>
              </a:rPr>
              <a:t> ocen:</a:t>
            </a: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71775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C.2 JAKIE ISTNIEJĄ SKALE KLINICZNE DO OCENY SPRAWNOŚCI CHODU?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611399" y="3254640"/>
            <a:ext cx="75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2"/>
              <a:defRPr/>
            </a:pPr>
            <a:r>
              <a:rPr lang="pl-PL" sz="4400" b="0" dirty="0">
                <a:solidFill>
                  <a:schemeClr val="accent2">
                    <a:lumMod val="75000"/>
                  </a:schemeClr>
                </a:solidFill>
              </a:rPr>
              <a:t>Cechy charakterystyczne dla walidacji</a:t>
            </a:r>
          </a:p>
        </p:txBody>
      </p:sp>
      <p:sp>
        <p:nvSpPr>
          <p:cNvPr id="11" name="8 Rectángulo redondeado">
            <a:extLst>
              <a:ext uri="{FF2B5EF4-FFF2-40B4-BE49-F238E27FC236}">
                <a16:creationId xmlns:a16="http://schemas.microsoft.com/office/drawing/2014/main" id="{8DC44720-1B88-4F80-A79A-056075B65EA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9137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CECHY CHARAKTERYSTYCZNE DLA WALIDACJI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1F82598-2812-46BE-85CE-C439AF6A5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337242"/>
              </p:ext>
            </p:extLst>
          </p:nvPr>
        </p:nvGraphicFramePr>
        <p:xfrm>
          <a:off x="1487674" y="17204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214955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CECHY CHARAKTERYSTYCZNE DLA WALIDACJI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56C3AC4-FC51-4016-941F-5528AC6557E5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Table 1. </a:t>
            </a:r>
            <a:r>
              <a:rPr lang="pl-PL" sz="1600" b="0" dirty="0">
                <a:solidFill>
                  <a:schemeClr val="accent6"/>
                </a:solidFill>
              </a:rPr>
              <a:t>Właściwości powtarzalności/odtwarzalności skali ocen.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5986B6A-0825-4230-B630-F2800C1A7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7344" r="29024" b="11084"/>
          <a:stretch/>
        </p:blipFill>
        <p:spPr>
          <a:xfrm>
            <a:off x="1691680" y="1484784"/>
            <a:ext cx="5112568" cy="43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5688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41920</TotalTime>
  <Pages>0</Pages>
  <Words>2877</Words>
  <Characters>0</Characters>
  <Application>Microsoft Office PowerPoint</Application>
  <PresentationFormat>Pokaz na ekranie (4:3)</PresentationFormat>
  <Lines>0</Lines>
  <Paragraphs>385</Paragraphs>
  <Slides>44</Slides>
  <Notes>42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44</vt:i4>
      </vt:variant>
    </vt:vector>
  </HeadingPairs>
  <TitlesOfParts>
    <vt:vector size="55" baseType="lpstr">
      <vt:lpstr>Arial</vt:lpstr>
      <vt:lpstr>Arial Bold</vt:lpstr>
      <vt:lpstr>Bradley Hand ITC</vt:lpstr>
      <vt:lpstr>Calibri</vt:lpstr>
      <vt:lpstr>Courier New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1291</cp:revision>
  <cp:lastPrinted>2011-07-18T19:05:36Z</cp:lastPrinted>
  <dcterms:created xsi:type="dcterms:W3CDTF">2010-06-23T19:02:16Z</dcterms:created>
  <dcterms:modified xsi:type="dcterms:W3CDTF">2021-07-02T17:16:34Z</dcterms:modified>
</cp:coreProperties>
</file>