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50"/>
  </p:notesMasterIdLst>
  <p:handoutMasterIdLst>
    <p:handoutMasterId r:id="rId51"/>
  </p:handoutMasterIdLst>
  <p:sldIdLst>
    <p:sldId id="627" r:id="rId4"/>
    <p:sldId id="635" r:id="rId5"/>
    <p:sldId id="636" r:id="rId6"/>
    <p:sldId id="622" r:id="rId7"/>
    <p:sldId id="624" r:id="rId8"/>
    <p:sldId id="637" r:id="rId9"/>
    <p:sldId id="638" r:id="rId10"/>
    <p:sldId id="639" r:id="rId11"/>
    <p:sldId id="640" r:id="rId12"/>
    <p:sldId id="641" r:id="rId13"/>
    <p:sldId id="644" r:id="rId14"/>
    <p:sldId id="645" r:id="rId15"/>
    <p:sldId id="646" r:id="rId16"/>
    <p:sldId id="647" r:id="rId17"/>
    <p:sldId id="648"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719" r:id="rId34"/>
    <p:sldId id="720" r:id="rId35"/>
    <p:sldId id="721" r:id="rId36"/>
    <p:sldId id="722" r:id="rId37"/>
    <p:sldId id="724" r:id="rId38"/>
    <p:sldId id="725" r:id="rId39"/>
    <p:sldId id="726" r:id="rId40"/>
    <p:sldId id="727" r:id="rId41"/>
    <p:sldId id="688" r:id="rId42"/>
    <p:sldId id="718" r:id="rId43"/>
    <p:sldId id="723" r:id="rId44"/>
    <p:sldId id="689" r:id="rId45"/>
    <p:sldId id="680" r:id="rId46"/>
    <p:sldId id="729" r:id="rId47"/>
    <p:sldId id="728" r:id="rId48"/>
    <p:sldId id="626" r:id="rId49"/>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8620" autoAdjust="0"/>
  </p:normalViewPr>
  <p:slideViewPr>
    <p:cSldViewPr>
      <p:cViewPr varScale="1">
        <p:scale>
          <a:sx n="72" d="100"/>
          <a:sy n="72" d="100"/>
        </p:scale>
        <p:origin x="174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0576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369280816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093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161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5145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477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048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5048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170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879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218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3550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370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237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843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019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0216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04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316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64881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7595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43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605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5866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0553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78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082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4570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029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7269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0080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84272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5059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373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40009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6521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7598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902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6007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6135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5863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54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403648" y="3717032"/>
            <a:ext cx="640871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BIOMECHANICS OF GAIT</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C: How Do I Assess Gait?</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C.3 What are the advantages of the use of instrumental  techniques versus scales and physical examination to assess gait?</a:t>
            </a:r>
            <a:r>
              <a:rPr lang="es-ES" sz="2000" dirty="0">
                <a:solidFill>
                  <a:schemeClr val="accent2">
                    <a:lumMod val="75000"/>
                  </a:schemeClr>
                </a:solidFill>
                <a:latin typeface="Bradley Hand ITC" panose="03070402050302030203" pitchFamily="66" charset="0"/>
                <a:cs typeface="+mn-cs"/>
                <a:sym typeface="Arial" charset="0"/>
              </a:rPr>
              <a:t>  </a:t>
            </a: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3761910" y="2232740"/>
            <a:ext cx="1620180"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Usability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aphicFrame>
        <p:nvGraphicFramePr>
          <p:cNvPr id="3" name="Tabla 2"/>
          <p:cNvGraphicFramePr>
            <a:graphicFrameLocks noGrp="1"/>
          </p:cNvGraphicFramePr>
          <p:nvPr>
            <p:extLst>
              <p:ext uri="{D42A27DB-BD31-4B8C-83A1-F6EECF244321}">
                <p14:modId xmlns:p14="http://schemas.microsoft.com/office/powerpoint/2010/main" val="4107218908"/>
              </p:ext>
            </p:extLst>
          </p:nvPr>
        </p:nvGraphicFramePr>
        <p:xfrm>
          <a:off x="701811" y="2636914"/>
          <a:ext cx="7740377" cy="2880318"/>
        </p:xfrm>
        <a:graphic>
          <a:graphicData uri="http://schemas.openxmlformats.org/drawingml/2006/table">
            <a:tbl>
              <a:tblPr firstRow="1" firstCol="1" bandRow="1">
                <a:tableStyleId>{5C22544A-7EE6-4342-B048-85BDC9FD1C3A}</a:tableStyleId>
              </a:tblPr>
              <a:tblGrid>
                <a:gridCol w="1814762">
                  <a:extLst>
                    <a:ext uri="{9D8B030D-6E8A-4147-A177-3AD203B41FA5}">
                      <a16:colId xmlns:a16="http://schemas.microsoft.com/office/drawing/2014/main" val="20000"/>
                    </a:ext>
                  </a:extLst>
                </a:gridCol>
                <a:gridCol w="1787517">
                  <a:extLst>
                    <a:ext uri="{9D8B030D-6E8A-4147-A177-3AD203B41FA5}">
                      <a16:colId xmlns:a16="http://schemas.microsoft.com/office/drawing/2014/main" val="20001"/>
                    </a:ext>
                  </a:extLst>
                </a:gridCol>
                <a:gridCol w="2145838">
                  <a:extLst>
                    <a:ext uri="{9D8B030D-6E8A-4147-A177-3AD203B41FA5}">
                      <a16:colId xmlns:a16="http://schemas.microsoft.com/office/drawing/2014/main" val="20002"/>
                    </a:ext>
                  </a:extLst>
                </a:gridCol>
                <a:gridCol w="1992260">
                  <a:extLst>
                    <a:ext uri="{9D8B030D-6E8A-4147-A177-3AD203B41FA5}">
                      <a16:colId xmlns:a16="http://schemas.microsoft.com/office/drawing/2014/main" val="20003"/>
                    </a:ext>
                  </a:extLst>
                </a:gridCol>
              </a:tblGrid>
              <a:tr h="602012">
                <a:tc>
                  <a:txBody>
                    <a:bodyPr/>
                    <a:lstStyle/>
                    <a:p>
                      <a:pPr algn="ctr">
                        <a:lnSpc>
                          <a:spcPts val="1400"/>
                        </a:lnSpc>
                        <a:spcBef>
                          <a:spcPts val="1200"/>
                        </a:spcBef>
                        <a:spcAft>
                          <a:spcPts val="0"/>
                        </a:spcAft>
                      </a:pPr>
                      <a:r>
                        <a:rPr lang="pl-PL" sz="1600" dirty="0">
                          <a:effectLst/>
                        </a:rPr>
                        <a:t>Characteristic</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Observation gait analysis</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Questionnaire, Scales and clinical Test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Instrumental techniques</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849237">
                <a:tc>
                  <a:txBody>
                    <a:bodyPr/>
                    <a:lstStyle/>
                    <a:p>
                      <a:pPr algn="just">
                        <a:lnSpc>
                          <a:spcPts val="1400"/>
                        </a:lnSpc>
                        <a:spcBef>
                          <a:spcPts val="1200"/>
                        </a:spcBef>
                        <a:spcAft>
                          <a:spcPts val="0"/>
                        </a:spcAft>
                      </a:pPr>
                      <a:r>
                        <a:rPr lang="pl-PL" sz="1600" dirty="0">
                          <a:effectLst/>
                        </a:rPr>
                        <a:t>Time cost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 / ++/ +++</a:t>
                      </a:r>
                      <a:endParaRPr lang="es-ES" sz="1600">
                        <a:effectLst/>
                      </a:endParaRPr>
                    </a:p>
                    <a:p>
                      <a:pPr algn="ctr">
                        <a:lnSpc>
                          <a:spcPts val="1400"/>
                        </a:lnSpc>
                        <a:spcBef>
                          <a:spcPts val="1200"/>
                        </a:spcBef>
                        <a:spcAft>
                          <a:spcPts val="0"/>
                        </a:spcAft>
                      </a:pPr>
                      <a:r>
                        <a:rPr lang="pl-PL" sz="1600">
                          <a:effectLst/>
                        </a:rPr>
                        <a:t>(depending on the system used)</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849237">
                <a:tc>
                  <a:txBody>
                    <a:bodyPr/>
                    <a:lstStyle/>
                    <a:p>
                      <a:pPr algn="just">
                        <a:lnSpc>
                          <a:spcPts val="1400"/>
                        </a:lnSpc>
                        <a:spcBef>
                          <a:spcPts val="1200"/>
                        </a:spcBef>
                        <a:spcAft>
                          <a:spcPts val="0"/>
                        </a:spcAft>
                      </a:pPr>
                      <a:r>
                        <a:rPr lang="pl-PL" sz="1600">
                          <a:effectLst/>
                        </a:rPr>
                        <a:t>Evaluator training</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 / +++</a:t>
                      </a:r>
                      <a:endParaRPr lang="es-ES" sz="1600">
                        <a:effectLst/>
                      </a:endParaRPr>
                    </a:p>
                    <a:p>
                      <a:pPr algn="ctr">
                        <a:lnSpc>
                          <a:spcPts val="1400"/>
                        </a:lnSpc>
                        <a:spcBef>
                          <a:spcPts val="1200"/>
                        </a:spcBef>
                        <a:spcAft>
                          <a:spcPts val="0"/>
                        </a:spcAft>
                      </a:pPr>
                      <a:r>
                        <a:rPr lang="pl-PL" sz="1600">
                          <a:effectLst/>
                        </a:rPr>
                        <a:t>(depending on the system used)</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9916">
                <a:tc>
                  <a:txBody>
                    <a:bodyPr/>
                    <a:lstStyle/>
                    <a:p>
                      <a:pPr algn="just">
                        <a:lnSpc>
                          <a:spcPts val="1400"/>
                        </a:lnSpc>
                        <a:spcBef>
                          <a:spcPts val="1200"/>
                        </a:spcBef>
                        <a:spcAft>
                          <a:spcPts val="0"/>
                        </a:spcAft>
                      </a:pPr>
                      <a:r>
                        <a:rPr lang="pl-PL" sz="1600">
                          <a:effectLst/>
                        </a:rPr>
                        <a:t>Context of use</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Clinical</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Clinical and research</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Research</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89916">
                <a:tc>
                  <a:txBody>
                    <a:bodyPr/>
                    <a:lstStyle/>
                    <a:p>
                      <a:pPr algn="just">
                        <a:lnSpc>
                          <a:spcPts val="1400"/>
                        </a:lnSpc>
                        <a:spcBef>
                          <a:spcPts val="1200"/>
                        </a:spcBef>
                        <a:spcAft>
                          <a:spcPts val="0"/>
                        </a:spcAft>
                      </a:pPr>
                      <a:r>
                        <a:rPr lang="pl-PL" sz="1600">
                          <a:effectLst/>
                        </a:rPr>
                        <a:t>Usability</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10 CuadroTexto">
            <a:extLst>
              <a:ext uri="{FF2B5EF4-FFF2-40B4-BE49-F238E27FC236}">
                <a16:creationId xmlns:a16="http://schemas.microsoft.com/office/drawing/2014/main" id="{E56C3AC4-FC51-4016-941F-5528AC6557E5}"/>
              </a:ext>
            </a:extLst>
          </p:cNvPr>
          <p:cNvSpPr txBox="1"/>
          <p:nvPr/>
        </p:nvSpPr>
        <p:spPr>
          <a:xfrm>
            <a:off x="647563" y="5589240"/>
            <a:ext cx="7848872" cy="523220"/>
          </a:xfrm>
          <a:prstGeom prst="rect">
            <a:avLst/>
          </a:prstGeom>
          <a:noFill/>
        </p:spPr>
        <p:txBody>
          <a:bodyPr wrap="square" rtlCol="0">
            <a:spAutoFit/>
          </a:bodyPr>
          <a:lstStyle/>
          <a:p>
            <a:pPr algn="ctr"/>
            <a:r>
              <a:rPr lang="es-ES" sz="1400" b="0" dirty="0" err="1">
                <a:solidFill>
                  <a:schemeClr val="accent6"/>
                </a:solidFill>
              </a:rPr>
              <a:t>Table</a:t>
            </a:r>
            <a:r>
              <a:rPr lang="es-ES" sz="1400" b="0" dirty="0">
                <a:solidFill>
                  <a:schemeClr val="accent6"/>
                </a:solidFill>
              </a:rPr>
              <a:t> 2. </a:t>
            </a:r>
            <a:r>
              <a:rPr lang="es-ES" sz="1400" b="0" dirty="0" err="1">
                <a:solidFill>
                  <a:schemeClr val="accent6"/>
                </a:solidFill>
              </a:rPr>
              <a:t>Comparation</a:t>
            </a:r>
            <a:r>
              <a:rPr lang="es-ES" sz="1400" b="0" dirty="0">
                <a:solidFill>
                  <a:schemeClr val="accent6"/>
                </a:solidFill>
              </a:rPr>
              <a:t> of </a:t>
            </a:r>
            <a:r>
              <a:rPr lang="es-ES" sz="1400" b="0" dirty="0" err="1">
                <a:solidFill>
                  <a:schemeClr val="accent6"/>
                </a:solidFill>
              </a:rPr>
              <a:t>features</a:t>
            </a:r>
            <a:r>
              <a:rPr lang="es-ES" sz="1400" b="0" dirty="0">
                <a:solidFill>
                  <a:schemeClr val="accent6"/>
                </a:solidFill>
              </a:rPr>
              <a:t> </a:t>
            </a:r>
            <a:r>
              <a:rPr lang="es-ES" sz="1400" b="0" dirty="0" err="1">
                <a:solidFill>
                  <a:schemeClr val="accent6"/>
                </a:solidFill>
              </a:rPr>
              <a:t>between</a:t>
            </a:r>
            <a:r>
              <a:rPr lang="es-ES" sz="1400" b="0" dirty="0">
                <a:solidFill>
                  <a:schemeClr val="accent6"/>
                </a:solidFill>
              </a:rPr>
              <a:t> </a:t>
            </a:r>
            <a:r>
              <a:rPr lang="es-ES" sz="1400" b="0" dirty="0" err="1">
                <a:solidFill>
                  <a:schemeClr val="accent6"/>
                </a:solidFill>
              </a:rPr>
              <a:t>observation</a:t>
            </a:r>
            <a:r>
              <a:rPr lang="es-ES" sz="1400" b="0" dirty="0">
                <a:solidFill>
                  <a:schemeClr val="accent6"/>
                </a:solidFill>
              </a:rPr>
              <a:t> </a:t>
            </a:r>
            <a:r>
              <a:rPr lang="es-ES" sz="1400" b="0" dirty="0" err="1">
                <a:solidFill>
                  <a:schemeClr val="accent6"/>
                </a:solidFill>
              </a:rPr>
              <a:t>analysus</a:t>
            </a:r>
            <a:r>
              <a:rPr lang="es-ES" sz="1400" b="0" dirty="0">
                <a:solidFill>
                  <a:schemeClr val="accent6"/>
                </a:solidFill>
              </a:rPr>
              <a:t>, </a:t>
            </a:r>
            <a:r>
              <a:rPr lang="es-ES" sz="1400" b="0" dirty="0" err="1">
                <a:solidFill>
                  <a:schemeClr val="accent6"/>
                </a:solidFill>
              </a:rPr>
              <a:t>questionnaire</a:t>
            </a:r>
            <a:r>
              <a:rPr lang="es-ES" sz="1400" b="0" dirty="0">
                <a:solidFill>
                  <a:schemeClr val="accent6"/>
                </a:solidFill>
              </a:rPr>
              <a:t>, </a:t>
            </a:r>
            <a:r>
              <a:rPr lang="es-ES" sz="1400" b="0" dirty="0" err="1">
                <a:solidFill>
                  <a:schemeClr val="accent6"/>
                </a:solidFill>
              </a:rPr>
              <a:t>scales</a:t>
            </a:r>
            <a:r>
              <a:rPr lang="es-ES" sz="1400" b="0" dirty="0">
                <a:solidFill>
                  <a:schemeClr val="accent6"/>
                </a:solidFill>
              </a:rPr>
              <a:t> and </a:t>
            </a:r>
            <a:r>
              <a:rPr lang="es-ES" sz="1400" b="0" dirty="0" err="1">
                <a:solidFill>
                  <a:schemeClr val="accent6"/>
                </a:solidFill>
              </a:rPr>
              <a:t>clinical</a:t>
            </a:r>
            <a:r>
              <a:rPr lang="es-ES" sz="1400" b="0" dirty="0">
                <a:solidFill>
                  <a:schemeClr val="accent6"/>
                </a:solidFill>
              </a:rPr>
              <a:t> </a:t>
            </a:r>
            <a:r>
              <a:rPr lang="es-ES" sz="1400" b="0" dirty="0" err="1">
                <a:solidFill>
                  <a:schemeClr val="accent6"/>
                </a:solidFill>
              </a:rPr>
              <a:t>tests</a:t>
            </a:r>
            <a:r>
              <a:rPr lang="es-ES" sz="1400" b="0" dirty="0">
                <a:solidFill>
                  <a:schemeClr val="accent6"/>
                </a:solidFill>
              </a:rPr>
              <a:t> and instrumental </a:t>
            </a:r>
            <a:r>
              <a:rPr lang="es-ES" sz="1400" b="0" dirty="0" err="1">
                <a:solidFill>
                  <a:schemeClr val="accent6"/>
                </a:solidFill>
              </a:rPr>
              <a:t>techniques</a:t>
            </a:r>
            <a:r>
              <a:rPr lang="es-ES" sz="1400" b="0" dirty="0">
                <a:solidFill>
                  <a:schemeClr val="accent6"/>
                </a:solidFill>
              </a:rPr>
              <a:t>.</a:t>
            </a:r>
          </a:p>
        </p:txBody>
      </p:sp>
    </p:spTree>
    <p:extLst>
      <p:ext uri="{BB962C8B-B14F-4D97-AF65-F5344CB8AC3E}">
        <p14:creationId xmlns:p14="http://schemas.microsoft.com/office/powerpoint/2010/main" val="228692063"/>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880" y="3775724"/>
            <a:ext cx="1823985" cy="2101548"/>
          </a:xfrm>
          <a:prstGeom prst="rect">
            <a:avLst/>
          </a:prstGeom>
        </p:spPr>
      </p:pic>
      <p:grpSp>
        <p:nvGrpSpPr>
          <p:cNvPr id="13" name="Grupo 12"/>
          <p:cNvGrpSpPr/>
          <p:nvPr/>
        </p:nvGrpSpPr>
        <p:grpSpPr>
          <a:xfrm>
            <a:off x="1036092" y="2940626"/>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Evaluation</a:t>
              </a:r>
              <a:r>
                <a:rPr lang="es-ES" sz="1800" b="0" dirty="0"/>
                <a:t> </a:t>
              </a:r>
              <a:r>
                <a:rPr lang="es-ES" sz="1800" b="0" dirty="0" err="1"/>
                <a:t>scale</a:t>
              </a:r>
              <a:r>
                <a:rPr lang="es-ES" sz="1800" b="0" dirty="0"/>
                <a:t> </a:t>
              </a:r>
              <a:r>
                <a:rPr lang="es-ES" sz="1800" b="0" dirty="0" err="1"/>
                <a:t>or</a:t>
              </a:r>
              <a:r>
                <a:rPr lang="es-ES" sz="1800" b="0" dirty="0"/>
                <a:t> </a:t>
              </a:r>
              <a:r>
                <a:rPr lang="es-ES" sz="1800" b="0" dirty="0" err="1"/>
                <a:t>questionnaire</a:t>
              </a:r>
              <a:endParaRPr lang="es-ES" sz="1800" b="0" kern="1200" dirty="0"/>
            </a:p>
          </p:txBody>
        </p:sp>
      </p:grpSp>
      <p:grpSp>
        <p:nvGrpSpPr>
          <p:cNvPr id="16" name="Grupo 15"/>
          <p:cNvGrpSpPr/>
          <p:nvPr/>
        </p:nvGrpSpPr>
        <p:grpSpPr>
          <a:xfrm>
            <a:off x="4913737" y="2940625"/>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Clinical</a:t>
              </a:r>
              <a:r>
                <a:rPr lang="es-ES" sz="1800" b="0" dirty="0">
                  <a:solidFill>
                    <a:schemeClr val="bg1"/>
                  </a:solidFill>
                </a:rPr>
                <a:t> </a:t>
              </a:r>
              <a:r>
                <a:rPr lang="es-ES" sz="1800" b="0" dirty="0" err="1">
                  <a:solidFill>
                    <a:schemeClr val="bg1"/>
                  </a:solidFill>
                </a:rPr>
                <a:t>tests</a:t>
              </a:r>
              <a:endParaRPr lang="es-ES" sz="1800" b="0" dirty="0">
                <a:solidFill>
                  <a:schemeClr val="bg1"/>
                </a:solidFill>
              </a:endParaRPr>
            </a:p>
          </p:txBody>
        </p:sp>
      </p:gr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122" y="3762238"/>
            <a:ext cx="1859087" cy="2128520"/>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209" y="3972704"/>
            <a:ext cx="1823183" cy="182318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22" y="3753922"/>
            <a:ext cx="831981" cy="1039420"/>
          </a:xfrm>
          <a:prstGeom prst="rect">
            <a:avLst/>
          </a:prstGeom>
        </p:spPr>
      </p:pic>
    </p:spTree>
    <p:extLst>
      <p:ext uri="{BB962C8B-B14F-4D97-AF65-F5344CB8AC3E}">
        <p14:creationId xmlns:p14="http://schemas.microsoft.com/office/powerpoint/2010/main" val="167527248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6-minutes </a:t>
              </a:r>
              <a:r>
                <a:rPr lang="es-ES" sz="1800" b="0" dirty="0" err="1"/>
                <a:t>walking</a:t>
              </a:r>
              <a:r>
                <a:rPr lang="es-ES" sz="1800" b="0" dirty="0"/>
                <a:t> test</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0" name="10 CuadroTexto">
            <a:extLst>
              <a:ext uri="{FF2B5EF4-FFF2-40B4-BE49-F238E27FC236}">
                <a16:creationId xmlns:a16="http://schemas.microsoft.com/office/drawing/2014/main" id="{E56C3AC4-FC51-4016-941F-5528AC6557E5}"/>
              </a:ext>
            </a:extLst>
          </p:cNvPr>
          <p:cNvSpPr txBox="1"/>
          <p:nvPr/>
        </p:nvSpPr>
        <p:spPr>
          <a:xfrm>
            <a:off x="115771" y="5758804"/>
            <a:ext cx="3420381" cy="307777"/>
          </a:xfrm>
          <a:prstGeom prst="rect">
            <a:avLst/>
          </a:prstGeom>
          <a:noFill/>
        </p:spPr>
        <p:txBody>
          <a:bodyPr wrap="square" rtlCol="0">
            <a:spAutoFit/>
          </a:bodyPr>
          <a:lstStyle/>
          <a:p>
            <a:pPr algn="ctr"/>
            <a:r>
              <a:rPr lang="es-ES" sz="1400" b="0" dirty="0">
                <a:solidFill>
                  <a:schemeClr val="accent6"/>
                </a:solidFill>
              </a:rPr>
              <a:t>Figure 1. 6-minutes </a:t>
            </a:r>
            <a:r>
              <a:rPr lang="es-ES" sz="1400" b="0" dirty="0" err="1">
                <a:solidFill>
                  <a:schemeClr val="accent6"/>
                </a:solidFill>
              </a:rPr>
              <a:t>walking</a:t>
            </a:r>
            <a:r>
              <a:rPr lang="es-ES" sz="1400" b="0" dirty="0">
                <a:solidFill>
                  <a:schemeClr val="accent6"/>
                </a:solidFill>
              </a:rPr>
              <a:t> test set up</a:t>
            </a:r>
          </a:p>
        </p:txBody>
      </p:sp>
      <p:sp>
        <p:nvSpPr>
          <p:cNvPr id="21" name="Prostokąt 3">
            <a:extLst>
              <a:ext uri="{FF2B5EF4-FFF2-40B4-BE49-F238E27FC236}">
                <a16:creationId xmlns:a16="http://schemas.microsoft.com/office/drawing/2014/main" id="{6F1E17A5-99A2-450F-AC97-BC84B3D4606F}"/>
              </a:ext>
            </a:extLst>
          </p:cNvPr>
          <p:cNvSpPr/>
          <p:nvPr/>
        </p:nvSpPr>
        <p:spPr>
          <a:xfrm>
            <a:off x="3635896" y="3474874"/>
            <a:ext cx="4824536" cy="1754326"/>
          </a:xfrm>
          <a:prstGeom prst="rect">
            <a:avLst/>
          </a:prstGeom>
        </p:spPr>
        <p:txBody>
          <a:bodyPr wrap="square">
            <a:spAutoFit/>
          </a:bodyPr>
          <a:lstStyle/>
          <a:p>
            <a:pPr marL="457200" lvl="0" indent="-457200">
              <a:buFont typeface="Arial" panose="020B0604020202020204" pitchFamily="34" charset="0"/>
              <a:buChar char="•"/>
            </a:pPr>
            <a:r>
              <a:rPr lang="es-ES" sz="1800" b="0" dirty="0">
                <a:solidFill>
                  <a:schemeClr val="tx1"/>
                </a:solidFill>
              </a:rPr>
              <a:t>100-ft </a:t>
            </a:r>
            <a:r>
              <a:rPr lang="es-ES" sz="1800" b="0" dirty="0" err="1">
                <a:solidFill>
                  <a:schemeClr val="tx1"/>
                </a:solidFill>
              </a:rPr>
              <a:t>hallway</a:t>
            </a:r>
            <a:r>
              <a:rPr lang="es-ES" sz="1800" b="0" dirty="0">
                <a:solidFill>
                  <a:schemeClr val="tx1"/>
                </a:solidFill>
              </a:rPr>
              <a:t>.</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No </a:t>
            </a:r>
            <a:r>
              <a:rPr lang="es-ES" sz="1800" b="0" dirty="0" err="1">
                <a:solidFill>
                  <a:schemeClr val="tx1"/>
                </a:solidFill>
              </a:rPr>
              <a:t>exercise</a:t>
            </a:r>
            <a:r>
              <a:rPr lang="es-ES" sz="1800" b="0" dirty="0">
                <a:solidFill>
                  <a:schemeClr val="tx1"/>
                </a:solidFill>
              </a:rPr>
              <a:t> </a:t>
            </a:r>
            <a:r>
              <a:rPr lang="es-ES" sz="1800" b="0" dirty="0" err="1">
                <a:solidFill>
                  <a:schemeClr val="tx1"/>
                </a:solidFill>
              </a:rPr>
              <a:t>equipment</a:t>
            </a:r>
            <a:r>
              <a:rPr lang="es-ES" sz="1800" b="0" dirty="0">
                <a:solidFill>
                  <a:schemeClr val="tx1"/>
                </a:solidFill>
              </a:rPr>
              <a:t>.</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No </a:t>
            </a:r>
            <a:r>
              <a:rPr lang="es-ES" sz="1800" b="0" dirty="0" err="1">
                <a:solidFill>
                  <a:schemeClr val="tx1"/>
                </a:solidFill>
              </a:rPr>
              <a:t>advanced</a:t>
            </a:r>
            <a:r>
              <a:rPr lang="es-ES" sz="1800" b="0" dirty="0">
                <a:solidFill>
                  <a:schemeClr val="tx1"/>
                </a:solidFill>
              </a:rPr>
              <a:t> training </a:t>
            </a:r>
            <a:r>
              <a:rPr lang="es-ES" sz="1800" b="0" dirty="0" err="1">
                <a:solidFill>
                  <a:schemeClr val="tx1"/>
                </a:solidFill>
              </a:rPr>
              <a:t>for</a:t>
            </a:r>
            <a:r>
              <a:rPr lang="es-ES" sz="1800" b="0" dirty="0">
                <a:solidFill>
                  <a:schemeClr val="tx1"/>
                </a:solidFill>
              </a:rPr>
              <a:t> </a:t>
            </a:r>
            <a:r>
              <a:rPr lang="es-ES" sz="1800" b="0" dirty="0" err="1">
                <a:solidFill>
                  <a:schemeClr val="tx1"/>
                </a:solidFill>
              </a:rPr>
              <a:t>technicians</a:t>
            </a:r>
            <a:r>
              <a:rPr lang="es-ES" sz="1800" b="0" dirty="0">
                <a:solidFill>
                  <a:schemeClr val="tx1"/>
                </a:solidFill>
              </a:rPr>
              <a:t>.</a:t>
            </a:r>
            <a:endParaRPr lang="en-U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p:txBody>
      </p:sp>
      <p:sp>
        <p:nvSpPr>
          <p:cNvPr id="22" name="Prostokąt 3">
            <a:extLst>
              <a:ext uri="{FF2B5EF4-FFF2-40B4-BE49-F238E27FC236}">
                <a16:creationId xmlns:a16="http://schemas.microsoft.com/office/drawing/2014/main" id="{6F1E17A5-99A2-450F-AC97-BC84B3D4606F}"/>
              </a:ext>
            </a:extLst>
          </p:cNvPr>
          <p:cNvSpPr/>
          <p:nvPr/>
        </p:nvSpPr>
        <p:spPr>
          <a:xfrm>
            <a:off x="3635896" y="2996952"/>
            <a:ext cx="4824536" cy="2862322"/>
          </a:xfrm>
          <a:prstGeom prst="rect">
            <a:avLst/>
          </a:prstGeom>
        </p:spPr>
        <p:txBody>
          <a:bodyPr wrap="square">
            <a:spAutoFit/>
          </a:bodyPr>
          <a:lstStyle/>
          <a:p>
            <a:pPr marL="457200" lvl="0" indent="-457200">
              <a:buFont typeface="Arial" panose="020B0604020202020204" pitchFamily="34" charset="0"/>
              <a:buChar char="•"/>
            </a:pPr>
            <a:r>
              <a:rPr lang="es-ES" sz="1800" b="0" dirty="0" err="1">
                <a:solidFill>
                  <a:schemeClr val="tx1"/>
                </a:solidFill>
              </a:rPr>
              <a:t>Measures</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accent1">
                    <a:lumMod val="50000"/>
                    <a:lumOff val="50000"/>
                  </a:schemeClr>
                </a:solidFill>
              </a:rPr>
              <a:t>distance</a:t>
            </a:r>
            <a:r>
              <a:rPr lang="es-ES" sz="1800" b="0" dirty="0">
                <a:solidFill>
                  <a:schemeClr val="tx1"/>
                </a:solidFill>
              </a:rPr>
              <a:t> a </a:t>
            </a:r>
            <a:r>
              <a:rPr lang="es-ES" sz="1800" b="0" dirty="0" err="1">
                <a:solidFill>
                  <a:schemeClr val="tx1"/>
                </a:solidFill>
              </a:rPr>
              <a:t>patient</a:t>
            </a:r>
            <a:r>
              <a:rPr lang="es-ES" sz="1800" b="0" dirty="0">
                <a:solidFill>
                  <a:schemeClr val="tx1"/>
                </a:solidFill>
              </a:rPr>
              <a:t> can </a:t>
            </a:r>
            <a:r>
              <a:rPr lang="es-ES" sz="1800" b="0" dirty="0" err="1">
                <a:solidFill>
                  <a:schemeClr val="tx1"/>
                </a:solidFill>
              </a:rPr>
              <a:t>quikly</a:t>
            </a:r>
            <a:r>
              <a:rPr lang="es-ES" sz="1800" b="0" dirty="0">
                <a:solidFill>
                  <a:schemeClr val="tx1"/>
                </a:solidFill>
              </a:rPr>
              <a:t> </a:t>
            </a:r>
            <a:r>
              <a:rPr lang="es-ES" sz="1800" b="0" dirty="0" err="1">
                <a:solidFill>
                  <a:schemeClr val="tx1"/>
                </a:solidFill>
              </a:rPr>
              <a:t>walk</a:t>
            </a:r>
            <a:r>
              <a:rPr lang="es-ES" sz="1800" b="0" dirty="0">
                <a:solidFill>
                  <a:schemeClr val="tx1"/>
                </a:solidFill>
              </a:rPr>
              <a:t> in a 6-minute </a:t>
            </a:r>
            <a:r>
              <a:rPr lang="es-ES" sz="1800" b="0" dirty="0" err="1">
                <a:solidFill>
                  <a:schemeClr val="tx1"/>
                </a:solidFill>
              </a:rPr>
              <a:t>period</a:t>
            </a:r>
            <a:r>
              <a:rPr lang="es-ES" sz="1800" b="0" dirty="0">
                <a:solidFill>
                  <a:schemeClr val="tx1"/>
                </a:solidFill>
              </a:rPr>
              <a:t>.</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Evaluates</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a:solidFill>
                  <a:schemeClr val="accent1">
                    <a:lumMod val="50000"/>
                    <a:lumOff val="50000"/>
                  </a:schemeClr>
                </a:solidFill>
              </a:rPr>
              <a:t>global </a:t>
            </a:r>
            <a:r>
              <a:rPr lang="es-ES" sz="1800" b="0" dirty="0" err="1">
                <a:solidFill>
                  <a:schemeClr val="accent1">
                    <a:lumMod val="50000"/>
                    <a:lumOff val="50000"/>
                  </a:schemeClr>
                </a:solidFill>
              </a:rPr>
              <a:t>an</a:t>
            </a:r>
            <a:r>
              <a:rPr lang="es-ES" sz="1800" b="0" dirty="0">
                <a:solidFill>
                  <a:schemeClr val="accent1">
                    <a:lumMod val="50000"/>
                    <a:lumOff val="50000"/>
                  </a:schemeClr>
                </a:solidFill>
              </a:rPr>
              <a:t> </a:t>
            </a:r>
            <a:r>
              <a:rPr lang="es-ES" sz="1800" b="0" dirty="0" err="1">
                <a:solidFill>
                  <a:schemeClr val="accent1">
                    <a:lumMod val="50000"/>
                    <a:lumOff val="50000"/>
                  </a:schemeClr>
                </a:solidFill>
              </a:rPr>
              <a:t>integrated</a:t>
            </a:r>
            <a:r>
              <a:rPr lang="es-ES" sz="1800" b="0" dirty="0">
                <a:solidFill>
                  <a:schemeClr val="accent1">
                    <a:lumMod val="50000"/>
                    <a:lumOff val="50000"/>
                  </a:schemeClr>
                </a:solidFill>
              </a:rPr>
              <a:t> </a:t>
            </a:r>
            <a:r>
              <a:rPr lang="es-ES" sz="1800" b="0" dirty="0" err="1">
                <a:solidFill>
                  <a:schemeClr val="accent1">
                    <a:lumMod val="50000"/>
                    <a:lumOff val="50000"/>
                  </a:schemeClr>
                </a:solidFill>
              </a:rPr>
              <a:t>resposes</a:t>
            </a:r>
            <a:r>
              <a:rPr lang="es-ES" sz="1800" b="0" dirty="0">
                <a:solidFill>
                  <a:schemeClr val="accent1">
                    <a:lumMod val="50000"/>
                    <a:lumOff val="50000"/>
                  </a:schemeClr>
                </a:solidFill>
              </a:rPr>
              <a:t> of </a:t>
            </a:r>
            <a:r>
              <a:rPr lang="es-ES" sz="1800" b="0" dirty="0" err="1">
                <a:solidFill>
                  <a:schemeClr val="accent1">
                    <a:lumMod val="50000"/>
                    <a:lumOff val="50000"/>
                  </a:schemeClr>
                </a:solidFill>
              </a:rPr>
              <a:t>all</a:t>
            </a:r>
            <a:r>
              <a:rPr lang="es-ES" sz="1800" b="0" dirty="0">
                <a:solidFill>
                  <a:schemeClr val="accent1">
                    <a:lumMod val="50000"/>
                    <a:lumOff val="50000"/>
                  </a:schemeClr>
                </a:solidFill>
              </a:rPr>
              <a:t> </a:t>
            </a:r>
            <a:r>
              <a:rPr lang="es-ES" sz="1800" b="0" dirty="0" err="1">
                <a:solidFill>
                  <a:schemeClr val="accent1">
                    <a:lumMod val="50000"/>
                    <a:lumOff val="50000"/>
                  </a:schemeClr>
                </a:solidFill>
              </a:rPr>
              <a:t>systems</a:t>
            </a:r>
            <a:r>
              <a:rPr lang="es-ES" sz="1800" b="0" dirty="0">
                <a:solidFill>
                  <a:schemeClr val="tx1"/>
                </a:solidFill>
              </a:rPr>
              <a:t> </a:t>
            </a:r>
            <a:r>
              <a:rPr lang="es-ES" sz="1800" b="0" dirty="0" err="1">
                <a:solidFill>
                  <a:schemeClr val="tx1"/>
                </a:solidFill>
              </a:rPr>
              <a:t>involved</a:t>
            </a:r>
            <a:r>
              <a:rPr lang="es-ES" sz="1800" b="0" dirty="0">
                <a:solidFill>
                  <a:schemeClr val="tx1"/>
                </a:solidFill>
              </a:rPr>
              <a:t> </a:t>
            </a:r>
            <a:r>
              <a:rPr lang="es-ES" sz="1800" b="0" dirty="0" err="1">
                <a:solidFill>
                  <a:schemeClr val="tx1"/>
                </a:solidFill>
              </a:rPr>
              <a:t>during</a:t>
            </a:r>
            <a:r>
              <a:rPr lang="es-ES" sz="1800" b="0" dirty="0">
                <a:solidFill>
                  <a:schemeClr val="tx1"/>
                </a:solidFill>
              </a:rPr>
              <a:t> </a:t>
            </a:r>
            <a:r>
              <a:rPr lang="es-ES" sz="1800" b="0" dirty="0" err="1">
                <a:solidFill>
                  <a:schemeClr val="tx1"/>
                </a:solidFill>
              </a:rPr>
              <a:t>exercise</a:t>
            </a:r>
            <a:r>
              <a:rPr lang="es-ES" sz="1800" b="0" dirty="0">
                <a:solidFill>
                  <a:schemeClr val="tx1"/>
                </a:solidFill>
              </a:rPr>
              <a:t>.</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Assess</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accent1">
                    <a:lumMod val="50000"/>
                    <a:lumOff val="50000"/>
                  </a:schemeClr>
                </a:solidFill>
              </a:rPr>
              <a:t>submaximal</a:t>
            </a:r>
            <a:r>
              <a:rPr lang="es-ES" sz="1800" b="0" dirty="0">
                <a:solidFill>
                  <a:schemeClr val="tx1"/>
                </a:solidFill>
              </a:rPr>
              <a:t> </a:t>
            </a:r>
            <a:r>
              <a:rPr lang="es-ES" sz="1800" b="0" dirty="0" err="1">
                <a:solidFill>
                  <a:schemeClr val="tx1"/>
                </a:solidFill>
              </a:rPr>
              <a:t>level</a:t>
            </a:r>
            <a:r>
              <a:rPr lang="es-ES" sz="1800" b="0" dirty="0">
                <a:solidFill>
                  <a:schemeClr val="tx1"/>
                </a:solidFill>
              </a:rPr>
              <a:t> of </a:t>
            </a:r>
            <a:r>
              <a:rPr lang="es-ES" sz="1800" b="0" dirty="0" err="1">
                <a:solidFill>
                  <a:schemeClr val="tx1"/>
                </a:solidFill>
              </a:rPr>
              <a:t>functional</a:t>
            </a:r>
            <a:r>
              <a:rPr lang="es-ES" sz="1800" b="0" dirty="0">
                <a:solidFill>
                  <a:schemeClr val="tx1"/>
                </a:solidFill>
              </a:rPr>
              <a:t> </a:t>
            </a:r>
            <a:r>
              <a:rPr lang="es-ES" sz="1800" b="0" dirty="0" err="1">
                <a:solidFill>
                  <a:schemeClr val="tx1"/>
                </a:solidFill>
              </a:rPr>
              <a:t>capacity</a:t>
            </a:r>
            <a:r>
              <a:rPr lang="es-ES" sz="1800" b="0" dirty="0">
                <a:solidFill>
                  <a:schemeClr val="tx1"/>
                </a:solidFill>
              </a:rPr>
              <a:t>.</a:t>
            </a:r>
            <a:endParaRPr lang="en-U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p:txBody>
      </p:sp>
    </p:spTree>
    <p:extLst>
      <p:ext uri="{BB962C8B-B14F-4D97-AF65-F5344CB8AC3E}">
        <p14:creationId xmlns:p14="http://schemas.microsoft.com/office/powerpoint/2010/main" val="24616256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6-minutes </a:t>
              </a:r>
              <a:r>
                <a:rPr lang="es-ES" sz="1800" b="0" dirty="0" err="1"/>
                <a:t>walking</a:t>
              </a:r>
              <a:r>
                <a:rPr lang="es-ES" sz="1800" b="0" dirty="0"/>
                <a:t> test</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0" name="10 CuadroTexto">
            <a:extLst>
              <a:ext uri="{FF2B5EF4-FFF2-40B4-BE49-F238E27FC236}">
                <a16:creationId xmlns:a16="http://schemas.microsoft.com/office/drawing/2014/main" id="{E56C3AC4-FC51-4016-941F-5528AC6557E5}"/>
              </a:ext>
            </a:extLst>
          </p:cNvPr>
          <p:cNvSpPr txBox="1"/>
          <p:nvPr/>
        </p:nvSpPr>
        <p:spPr>
          <a:xfrm>
            <a:off x="115771" y="5758804"/>
            <a:ext cx="3420381" cy="307777"/>
          </a:xfrm>
          <a:prstGeom prst="rect">
            <a:avLst/>
          </a:prstGeom>
          <a:noFill/>
        </p:spPr>
        <p:txBody>
          <a:bodyPr wrap="square" rtlCol="0">
            <a:spAutoFit/>
          </a:bodyPr>
          <a:lstStyle/>
          <a:p>
            <a:pPr algn="ctr"/>
            <a:r>
              <a:rPr lang="es-ES" sz="1400" b="0" dirty="0" err="1">
                <a:solidFill>
                  <a:schemeClr val="accent6"/>
                </a:solidFill>
              </a:rPr>
              <a:t>Image</a:t>
            </a:r>
            <a:r>
              <a:rPr lang="es-ES" sz="1400" b="0" dirty="0">
                <a:solidFill>
                  <a:schemeClr val="accent6"/>
                </a:solidFill>
              </a:rPr>
              <a:t> 1. 6-minutes </a:t>
            </a:r>
            <a:r>
              <a:rPr lang="es-ES" sz="1400" b="0" dirty="0" err="1">
                <a:solidFill>
                  <a:schemeClr val="accent6"/>
                </a:solidFill>
              </a:rPr>
              <a:t>walking</a:t>
            </a:r>
            <a:r>
              <a:rPr lang="es-ES" sz="1400" b="0" dirty="0">
                <a:solidFill>
                  <a:schemeClr val="accent6"/>
                </a:solidFill>
              </a:rPr>
              <a:t> test set up</a:t>
            </a:r>
          </a:p>
        </p:txBody>
      </p:sp>
      <p:sp>
        <p:nvSpPr>
          <p:cNvPr id="24" name="Prostokąt 3">
            <a:extLst>
              <a:ext uri="{FF2B5EF4-FFF2-40B4-BE49-F238E27FC236}">
                <a16:creationId xmlns:a16="http://schemas.microsoft.com/office/drawing/2014/main" id="{6F1E17A5-99A2-450F-AC97-BC84B3D4606F}"/>
              </a:ext>
            </a:extLst>
          </p:cNvPr>
          <p:cNvSpPr/>
          <p:nvPr/>
        </p:nvSpPr>
        <p:spPr>
          <a:xfrm>
            <a:off x="3672408" y="2708920"/>
            <a:ext cx="5724128" cy="3293209"/>
          </a:xfrm>
          <a:prstGeom prst="rect">
            <a:avLst/>
          </a:prstGeom>
        </p:spPr>
        <p:txBody>
          <a:bodyPr wrap="square">
            <a:spAutoFit/>
          </a:bodyPr>
          <a:lstStyle/>
          <a:p>
            <a:pPr marL="457200" lvl="0" indent="-457200">
              <a:buFont typeface="+mj-lt"/>
              <a:buAutoNum type="arabicPeriod"/>
            </a:pPr>
            <a:r>
              <a:rPr lang="es-ES" sz="1600" b="0" dirty="0" err="1">
                <a:solidFill>
                  <a:schemeClr val="tx1"/>
                </a:solidFill>
              </a:rPr>
              <a:t>Countdown</a:t>
            </a:r>
            <a:r>
              <a:rPr lang="es-ES" sz="1600" b="0" dirty="0">
                <a:solidFill>
                  <a:schemeClr val="tx1"/>
                </a:solidFill>
              </a:rPr>
              <a:t> </a:t>
            </a:r>
            <a:r>
              <a:rPr lang="es-ES" sz="1600" b="0" dirty="0" err="1">
                <a:solidFill>
                  <a:schemeClr val="tx1"/>
                </a:solidFill>
              </a:rPr>
              <a:t>timer</a:t>
            </a:r>
            <a:r>
              <a:rPr lang="es-ES" sz="1600" b="0" dirty="0">
                <a:solidFill>
                  <a:schemeClr val="tx1"/>
                </a:solidFill>
              </a:rPr>
              <a:t>.</a:t>
            </a:r>
          </a:p>
          <a:p>
            <a:pPr marL="457200" lvl="0" indent="-457200">
              <a:buFont typeface="+mj-lt"/>
              <a:buAutoNum type="arabicPeriod"/>
            </a:pPr>
            <a:r>
              <a:rPr lang="es-ES" sz="1600" b="0" dirty="0" err="1">
                <a:solidFill>
                  <a:schemeClr val="tx1"/>
                </a:solidFill>
              </a:rPr>
              <a:t>Mechanical</a:t>
            </a:r>
            <a:r>
              <a:rPr lang="es-ES" sz="1600" b="0" dirty="0">
                <a:solidFill>
                  <a:schemeClr val="tx1"/>
                </a:solidFill>
              </a:rPr>
              <a:t> </a:t>
            </a:r>
            <a:r>
              <a:rPr lang="es-ES" sz="1600" b="0" dirty="0" err="1">
                <a:solidFill>
                  <a:schemeClr val="tx1"/>
                </a:solidFill>
              </a:rPr>
              <a:t>lap</a:t>
            </a:r>
            <a:r>
              <a:rPr lang="es-ES" sz="1600" b="0" dirty="0">
                <a:solidFill>
                  <a:schemeClr val="tx1"/>
                </a:solidFill>
              </a:rPr>
              <a:t> </a:t>
            </a:r>
            <a:r>
              <a:rPr lang="es-ES" sz="1600" b="0" dirty="0" err="1">
                <a:solidFill>
                  <a:schemeClr val="tx1"/>
                </a:solidFill>
              </a:rPr>
              <a:t>counter</a:t>
            </a:r>
            <a:r>
              <a:rPr lang="es-ES" sz="1600" b="0" dirty="0">
                <a:solidFill>
                  <a:schemeClr val="tx1"/>
                </a:solidFill>
              </a:rPr>
              <a:t>.</a:t>
            </a:r>
          </a:p>
          <a:p>
            <a:pPr marL="457200" lvl="0" indent="-457200">
              <a:buFont typeface="+mj-lt"/>
              <a:buAutoNum type="arabicPeriod"/>
            </a:pPr>
            <a:r>
              <a:rPr lang="es-ES" sz="1600" b="0" dirty="0" err="1">
                <a:solidFill>
                  <a:schemeClr val="tx1"/>
                </a:solidFill>
              </a:rPr>
              <a:t>Two</a:t>
            </a:r>
            <a:r>
              <a:rPr lang="es-ES" sz="1600" b="0" dirty="0">
                <a:solidFill>
                  <a:schemeClr val="tx1"/>
                </a:solidFill>
              </a:rPr>
              <a:t> </a:t>
            </a:r>
            <a:r>
              <a:rPr lang="es-ES" sz="1600" b="0" dirty="0" err="1">
                <a:solidFill>
                  <a:schemeClr val="tx1"/>
                </a:solidFill>
              </a:rPr>
              <a:t>small</a:t>
            </a:r>
            <a:r>
              <a:rPr lang="es-ES" sz="1600" b="0" dirty="0">
                <a:solidFill>
                  <a:schemeClr val="tx1"/>
                </a:solidFill>
              </a:rPr>
              <a:t> </a:t>
            </a:r>
            <a:r>
              <a:rPr lang="es-ES" sz="1600" b="0" dirty="0" err="1">
                <a:solidFill>
                  <a:schemeClr val="tx1"/>
                </a:solidFill>
              </a:rPr>
              <a:t>cones</a:t>
            </a:r>
            <a:r>
              <a:rPr lang="es-ES" sz="1600" b="0" dirty="0">
                <a:solidFill>
                  <a:schemeClr val="tx1"/>
                </a:solidFill>
              </a:rPr>
              <a:t>.</a:t>
            </a:r>
          </a:p>
          <a:p>
            <a:pPr marL="457200" lvl="0" indent="-457200">
              <a:buFont typeface="+mj-lt"/>
              <a:buAutoNum type="arabicPeriod"/>
            </a:pPr>
            <a:r>
              <a:rPr lang="es-ES" sz="1600" b="0" dirty="0">
                <a:solidFill>
                  <a:schemeClr val="tx1"/>
                </a:solidFill>
              </a:rPr>
              <a:t>A </a:t>
            </a:r>
            <a:r>
              <a:rPr lang="es-ES" sz="1600" b="0" dirty="0" err="1">
                <a:solidFill>
                  <a:schemeClr val="tx1"/>
                </a:solidFill>
              </a:rPr>
              <a:t>chair</a:t>
            </a:r>
            <a:r>
              <a:rPr lang="es-ES" sz="1600" b="0" dirty="0">
                <a:solidFill>
                  <a:schemeClr val="tx1"/>
                </a:solidFill>
              </a:rPr>
              <a:t> </a:t>
            </a:r>
            <a:r>
              <a:rPr lang="es-ES" sz="1600" b="0" dirty="0" err="1">
                <a:solidFill>
                  <a:schemeClr val="tx1"/>
                </a:solidFill>
              </a:rPr>
              <a:t>that</a:t>
            </a:r>
            <a:r>
              <a:rPr lang="es-ES" sz="1600" b="0" dirty="0">
                <a:solidFill>
                  <a:schemeClr val="tx1"/>
                </a:solidFill>
              </a:rPr>
              <a:t> can be </a:t>
            </a:r>
            <a:r>
              <a:rPr lang="es-ES" sz="1600" b="0" dirty="0" err="1">
                <a:solidFill>
                  <a:schemeClr val="tx1"/>
                </a:solidFill>
              </a:rPr>
              <a:t>easily</a:t>
            </a:r>
            <a:r>
              <a:rPr lang="es-ES" sz="1600" b="0" dirty="0">
                <a:solidFill>
                  <a:schemeClr val="tx1"/>
                </a:solidFill>
              </a:rPr>
              <a:t> moved </a:t>
            </a:r>
            <a:r>
              <a:rPr lang="es-ES" sz="1600" b="0" dirty="0" err="1">
                <a:solidFill>
                  <a:schemeClr val="tx1"/>
                </a:solidFill>
              </a:rPr>
              <a:t>along</a:t>
            </a:r>
            <a:r>
              <a:rPr lang="es-ES" sz="1600" b="0" dirty="0">
                <a:solidFill>
                  <a:schemeClr val="tx1"/>
                </a:solidFill>
              </a:rPr>
              <a:t> </a:t>
            </a:r>
            <a:r>
              <a:rPr lang="es-ES" sz="1600" b="0" dirty="0" err="1">
                <a:solidFill>
                  <a:schemeClr val="tx1"/>
                </a:solidFill>
              </a:rPr>
              <a:t>the</a:t>
            </a:r>
            <a:r>
              <a:rPr lang="es-ES" sz="1600" b="0" dirty="0">
                <a:solidFill>
                  <a:schemeClr val="tx1"/>
                </a:solidFill>
              </a:rPr>
              <a:t> </a:t>
            </a:r>
            <a:r>
              <a:rPr lang="es-ES" sz="1600" b="0" dirty="0" err="1">
                <a:solidFill>
                  <a:schemeClr val="tx1"/>
                </a:solidFill>
              </a:rPr>
              <a:t>walking</a:t>
            </a:r>
            <a:r>
              <a:rPr lang="es-ES" sz="1600" b="0" dirty="0">
                <a:solidFill>
                  <a:schemeClr val="tx1"/>
                </a:solidFill>
              </a:rPr>
              <a:t> </a:t>
            </a:r>
            <a:r>
              <a:rPr lang="es-ES" sz="1600" b="0" dirty="0" err="1">
                <a:solidFill>
                  <a:schemeClr val="tx1"/>
                </a:solidFill>
              </a:rPr>
              <a:t>course</a:t>
            </a:r>
            <a:r>
              <a:rPr lang="es-ES" sz="1600" b="0" dirty="0">
                <a:solidFill>
                  <a:schemeClr val="tx1"/>
                </a:solidFill>
              </a:rPr>
              <a:t>.</a:t>
            </a:r>
          </a:p>
          <a:p>
            <a:pPr marL="457200" lvl="0" indent="-457200">
              <a:buFont typeface="+mj-lt"/>
              <a:buAutoNum type="arabicPeriod"/>
            </a:pPr>
            <a:r>
              <a:rPr lang="es-ES" sz="1600" b="0" dirty="0" err="1">
                <a:solidFill>
                  <a:schemeClr val="tx1"/>
                </a:solidFill>
              </a:rPr>
              <a:t>Worksheets</a:t>
            </a:r>
            <a:r>
              <a:rPr lang="es-ES" sz="1600" b="0" dirty="0">
                <a:solidFill>
                  <a:schemeClr val="tx1"/>
                </a:solidFill>
              </a:rPr>
              <a:t> </a:t>
            </a:r>
            <a:r>
              <a:rPr lang="es-ES" sz="1600" b="0" dirty="0" err="1">
                <a:solidFill>
                  <a:schemeClr val="tx1"/>
                </a:solidFill>
              </a:rPr>
              <a:t>on</a:t>
            </a:r>
            <a:r>
              <a:rPr lang="es-ES" sz="1600" b="0" dirty="0">
                <a:solidFill>
                  <a:schemeClr val="tx1"/>
                </a:solidFill>
              </a:rPr>
              <a:t> a </a:t>
            </a:r>
            <a:r>
              <a:rPr lang="es-ES" sz="1600" b="0" dirty="0" err="1">
                <a:solidFill>
                  <a:schemeClr val="tx1"/>
                </a:solidFill>
              </a:rPr>
              <a:t>clipboard</a:t>
            </a:r>
            <a:r>
              <a:rPr lang="es-ES" sz="1600" b="0" dirty="0">
                <a:solidFill>
                  <a:schemeClr val="tx1"/>
                </a:solidFill>
              </a:rPr>
              <a:t>.</a:t>
            </a:r>
          </a:p>
          <a:p>
            <a:pPr marL="457200" lvl="0" indent="-457200">
              <a:buFont typeface="+mj-lt"/>
              <a:buAutoNum type="arabicPeriod"/>
            </a:pPr>
            <a:r>
              <a:rPr lang="es-ES" sz="1600" b="0" dirty="0" err="1">
                <a:solidFill>
                  <a:schemeClr val="tx1"/>
                </a:solidFill>
              </a:rPr>
              <a:t>Adhesive</a:t>
            </a:r>
            <a:r>
              <a:rPr lang="es-ES" sz="1600" b="0" dirty="0">
                <a:solidFill>
                  <a:schemeClr val="tx1"/>
                </a:solidFill>
              </a:rPr>
              <a:t> tape </a:t>
            </a:r>
            <a:r>
              <a:rPr lang="es-ES" sz="1600" b="0" dirty="0" err="1">
                <a:solidFill>
                  <a:schemeClr val="tx1"/>
                </a:solidFill>
              </a:rPr>
              <a:t>or</a:t>
            </a:r>
            <a:r>
              <a:rPr lang="es-ES" sz="1600" b="0" dirty="0">
                <a:solidFill>
                  <a:schemeClr val="tx1"/>
                </a:solidFill>
              </a:rPr>
              <a:t> </a:t>
            </a:r>
            <a:r>
              <a:rPr lang="es-ES" sz="1600" b="0" dirty="0" err="1">
                <a:solidFill>
                  <a:schemeClr val="tx1"/>
                </a:solidFill>
              </a:rPr>
              <a:t>colored</a:t>
            </a:r>
            <a:r>
              <a:rPr lang="es-ES" sz="1600" b="0" dirty="0">
                <a:solidFill>
                  <a:schemeClr val="tx1"/>
                </a:solidFill>
              </a:rPr>
              <a:t> </a:t>
            </a:r>
            <a:r>
              <a:rPr lang="es-ES" sz="1600" b="0" dirty="0" err="1">
                <a:solidFill>
                  <a:schemeClr val="tx1"/>
                </a:solidFill>
              </a:rPr>
              <a:t>stickers</a:t>
            </a:r>
            <a:r>
              <a:rPr lang="es-ES" sz="1600" b="0" dirty="0">
                <a:solidFill>
                  <a:schemeClr val="tx1"/>
                </a:solidFill>
              </a:rPr>
              <a:t>.</a:t>
            </a:r>
          </a:p>
          <a:p>
            <a:pPr marL="457200" lvl="0" indent="-457200">
              <a:buFont typeface="+mj-lt"/>
              <a:buAutoNum type="arabicPeriod"/>
            </a:pPr>
            <a:r>
              <a:rPr lang="es-ES" sz="1600" b="0" dirty="0" err="1">
                <a:solidFill>
                  <a:schemeClr val="tx1"/>
                </a:solidFill>
              </a:rPr>
              <a:t>Borg</a:t>
            </a:r>
            <a:r>
              <a:rPr lang="es-ES" sz="1600" b="0" dirty="0">
                <a:solidFill>
                  <a:schemeClr val="tx1"/>
                </a:solidFill>
              </a:rPr>
              <a:t> </a:t>
            </a:r>
            <a:r>
              <a:rPr lang="es-ES" sz="1600" b="0" dirty="0" err="1">
                <a:solidFill>
                  <a:schemeClr val="tx1"/>
                </a:solidFill>
              </a:rPr>
              <a:t>scale</a:t>
            </a:r>
            <a:r>
              <a:rPr lang="es-ES" sz="1600" b="0" dirty="0">
                <a:solidFill>
                  <a:schemeClr val="tx1"/>
                </a:solidFill>
              </a:rPr>
              <a:t>.</a:t>
            </a:r>
          </a:p>
          <a:p>
            <a:pPr marL="457200" lvl="0" indent="-457200">
              <a:buFont typeface="+mj-lt"/>
              <a:buAutoNum type="arabicPeriod"/>
            </a:pPr>
            <a:r>
              <a:rPr lang="es-ES" sz="1600" b="0" dirty="0">
                <a:solidFill>
                  <a:schemeClr val="tx1"/>
                </a:solidFill>
              </a:rPr>
              <a:t>Pulse </a:t>
            </a:r>
            <a:r>
              <a:rPr lang="es-ES" sz="1600" b="0" dirty="0" err="1">
                <a:solidFill>
                  <a:schemeClr val="tx1"/>
                </a:solidFill>
              </a:rPr>
              <a:t>oximeter</a:t>
            </a:r>
            <a:r>
              <a:rPr lang="es-ES" sz="1600" b="0" dirty="0">
                <a:solidFill>
                  <a:schemeClr val="tx1"/>
                </a:solidFill>
              </a:rPr>
              <a:t>.</a:t>
            </a:r>
          </a:p>
          <a:p>
            <a:pPr marL="457200" lvl="0" indent="-457200">
              <a:buFont typeface="+mj-lt"/>
              <a:buAutoNum type="arabicPeriod"/>
            </a:pPr>
            <a:r>
              <a:rPr lang="es-ES" sz="1600" b="0" dirty="0" err="1">
                <a:solidFill>
                  <a:schemeClr val="tx1"/>
                </a:solidFill>
              </a:rPr>
              <a:t>Sphygmomanometer</a:t>
            </a:r>
            <a:r>
              <a:rPr lang="es-ES" sz="1600" b="0" dirty="0">
                <a:solidFill>
                  <a:schemeClr val="tx1"/>
                </a:solidFill>
              </a:rPr>
              <a:t> and </a:t>
            </a:r>
            <a:r>
              <a:rPr lang="es-ES" sz="1600" b="0" dirty="0" err="1">
                <a:solidFill>
                  <a:schemeClr val="tx1"/>
                </a:solidFill>
              </a:rPr>
              <a:t>stethoscope</a:t>
            </a:r>
            <a:r>
              <a:rPr lang="es-ES" sz="1600" b="0" dirty="0">
                <a:solidFill>
                  <a:schemeClr val="tx1"/>
                </a:solidFill>
              </a:rPr>
              <a:t>.</a:t>
            </a:r>
          </a:p>
          <a:p>
            <a:pPr marL="457200" lvl="0" indent="-457200">
              <a:buFont typeface="+mj-lt"/>
              <a:buAutoNum type="arabicPeriod"/>
            </a:pPr>
            <a:r>
              <a:rPr lang="es-ES" sz="1600" b="0" dirty="0" err="1">
                <a:solidFill>
                  <a:schemeClr val="tx1"/>
                </a:solidFill>
              </a:rPr>
              <a:t>Telephone</a:t>
            </a:r>
            <a:r>
              <a:rPr lang="es-ES" sz="1600" b="0" dirty="0">
                <a:solidFill>
                  <a:schemeClr val="tx1"/>
                </a:solidFill>
              </a:rPr>
              <a:t>.</a:t>
            </a:r>
          </a:p>
          <a:p>
            <a:pPr marL="457200" lvl="0" indent="-457200">
              <a:buFont typeface="+mj-lt"/>
              <a:buAutoNum type="arabicPeriod"/>
            </a:pPr>
            <a:r>
              <a:rPr lang="es-ES" sz="1600" b="0" dirty="0">
                <a:solidFill>
                  <a:schemeClr val="tx1"/>
                </a:solidFill>
              </a:rPr>
              <a:t>A </a:t>
            </a:r>
            <a:r>
              <a:rPr lang="es-ES" sz="1600" b="0" dirty="0" err="1">
                <a:solidFill>
                  <a:schemeClr val="tx1"/>
                </a:solidFill>
              </a:rPr>
              <a:t>source</a:t>
            </a:r>
            <a:r>
              <a:rPr lang="es-ES" sz="1600" b="0" dirty="0">
                <a:solidFill>
                  <a:schemeClr val="tx1"/>
                </a:solidFill>
              </a:rPr>
              <a:t> of </a:t>
            </a:r>
            <a:r>
              <a:rPr lang="es-ES" sz="1600" b="0" dirty="0" err="1">
                <a:solidFill>
                  <a:schemeClr val="tx1"/>
                </a:solidFill>
              </a:rPr>
              <a:t>oxygen</a:t>
            </a:r>
            <a:r>
              <a:rPr lang="es-ES" sz="1600" b="0" dirty="0">
                <a:solidFill>
                  <a:schemeClr val="tx1"/>
                </a:solidFill>
              </a:rPr>
              <a:t>.</a:t>
            </a:r>
          </a:p>
          <a:p>
            <a:pPr marL="457200" lvl="0" indent="-457200">
              <a:buFont typeface="+mj-lt"/>
              <a:buAutoNum type="arabicPeriod"/>
            </a:pPr>
            <a:r>
              <a:rPr lang="es-ES" sz="1600" b="0" dirty="0" err="1">
                <a:solidFill>
                  <a:schemeClr val="tx1"/>
                </a:solidFill>
              </a:rPr>
              <a:t>Automated</a:t>
            </a:r>
            <a:r>
              <a:rPr lang="es-ES" sz="1600" b="0" dirty="0">
                <a:solidFill>
                  <a:schemeClr val="tx1"/>
                </a:solidFill>
              </a:rPr>
              <a:t> </a:t>
            </a:r>
            <a:r>
              <a:rPr lang="es-ES" sz="1600" b="0" dirty="0" err="1">
                <a:solidFill>
                  <a:schemeClr val="tx1"/>
                </a:solidFill>
              </a:rPr>
              <a:t>electronic</a:t>
            </a:r>
            <a:r>
              <a:rPr lang="es-ES" sz="1600" b="0" dirty="0">
                <a:solidFill>
                  <a:schemeClr val="tx1"/>
                </a:solidFill>
              </a:rPr>
              <a:t> </a:t>
            </a:r>
            <a:r>
              <a:rPr lang="es-ES" sz="1600" b="0" dirty="0" err="1">
                <a:solidFill>
                  <a:schemeClr val="tx1"/>
                </a:solidFill>
              </a:rPr>
              <a:t>defibrillator</a:t>
            </a:r>
            <a:r>
              <a:rPr lang="es-ES" sz="1600" b="0" dirty="0">
                <a:solidFill>
                  <a:schemeClr val="tx1"/>
                </a:solidFill>
              </a:rPr>
              <a:t>.</a:t>
            </a:r>
          </a:p>
        </p:txBody>
      </p:sp>
    </p:spTree>
    <p:extLst>
      <p:ext uri="{BB962C8B-B14F-4D97-AF65-F5344CB8AC3E}">
        <p14:creationId xmlns:p14="http://schemas.microsoft.com/office/powerpoint/2010/main" val="3975546052"/>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4" name="Grupo 13">
            <a:extLst>
              <a:ext uri="{FF2B5EF4-FFF2-40B4-BE49-F238E27FC236}">
                <a16:creationId xmlns:a16="http://schemas.microsoft.com/office/drawing/2014/main" id="{0CAB92E8-8A48-4F6D-95D7-313211220516}"/>
              </a:ext>
            </a:extLst>
          </p:cNvPr>
          <p:cNvGrpSpPr/>
          <p:nvPr/>
        </p:nvGrpSpPr>
        <p:grpSpPr>
          <a:xfrm>
            <a:off x="395536" y="3212976"/>
            <a:ext cx="2671812" cy="648563"/>
            <a:chOff x="409" y="2219132"/>
            <a:chExt cx="1782216" cy="891108"/>
          </a:xfrm>
        </p:grpSpPr>
        <p:sp>
          <p:nvSpPr>
            <p:cNvPr id="15" name="Rectángulo 14">
              <a:extLst>
                <a:ext uri="{FF2B5EF4-FFF2-40B4-BE49-F238E27FC236}">
                  <a16:creationId xmlns:a16="http://schemas.microsoft.com/office/drawing/2014/main" id="{72B98216-209D-4DC9-84F4-1EB8B6E752AB}"/>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7E7BE488-608A-497D-892A-FE1D90B7F1DF}"/>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Appraisal</a:t>
              </a:r>
              <a:r>
                <a:rPr lang="es-ES" sz="1800" b="0" dirty="0"/>
                <a:t> </a:t>
              </a:r>
              <a:r>
                <a:rPr lang="es-ES" sz="1800" b="0" dirty="0" err="1"/>
                <a:t>with</a:t>
              </a:r>
              <a:r>
                <a:rPr lang="es-ES" sz="1800" b="0" dirty="0"/>
                <a:t> Instrumental </a:t>
              </a:r>
              <a:r>
                <a:rPr lang="es-ES" sz="1800" b="0" dirty="0" err="1"/>
                <a:t>techniques</a:t>
              </a:r>
              <a:endParaRPr lang="es-ES" sz="1800" b="0" kern="1200" dirty="0"/>
            </a:p>
          </p:txBody>
        </p:sp>
      </p:grpSp>
      <p:sp>
        <p:nvSpPr>
          <p:cNvPr id="4" name="Flecha: a la derecha 3">
            <a:extLst>
              <a:ext uri="{FF2B5EF4-FFF2-40B4-BE49-F238E27FC236}">
                <a16:creationId xmlns:a16="http://schemas.microsoft.com/office/drawing/2014/main" id="{82729E63-2E13-4626-9091-CC828C40E1B1}"/>
              </a:ext>
            </a:extLst>
          </p:cNvPr>
          <p:cNvSpPr/>
          <p:nvPr/>
        </p:nvSpPr>
        <p:spPr bwMode="auto">
          <a:xfrm>
            <a:off x="3131840" y="3373165"/>
            <a:ext cx="1656184" cy="338555"/>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17" name="Grupo 16">
            <a:extLst>
              <a:ext uri="{FF2B5EF4-FFF2-40B4-BE49-F238E27FC236}">
                <a16:creationId xmlns:a16="http://schemas.microsoft.com/office/drawing/2014/main" id="{1F015FD9-CE9F-4383-99B3-1B4E9739DE58}"/>
              </a:ext>
            </a:extLst>
          </p:cNvPr>
          <p:cNvGrpSpPr/>
          <p:nvPr/>
        </p:nvGrpSpPr>
        <p:grpSpPr>
          <a:xfrm>
            <a:off x="4852517" y="2940625"/>
            <a:ext cx="3967954" cy="1208455"/>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1DF3B508-54A5-430F-8972-E0238036D3A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86F6C390-8742-42F5-8FC3-E01D39131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•More </a:t>
              </a:r>
              <a:r>
                <a:rPr lang="es-ES" sz="1800" b="0" dirty="0" err="1">
                  <a:solidFill>
                    <a:schemeClr val="bg1"/>
                  </a:solidFill>
                </a:rPr>
                <a:t>quantity</a:t>
              </a:r>
              <a:r>
                <a:rPr lang="es-ES" sz="1800" b="0" dirty="0">
                  <a:solidFill>
                    <a:schemeClr val="bg1"/>
                  </a:solidFill>
                </a:rPr>
                <a:t> </a:t>
              </a:r>
              <a:r>
                <a:rPr lang="es-ES" sz="1800" b="0" dirty="0" err="1">
                  <a:solidFill>
                    <a:schemeClr val="bg1"/>
                  </a:solidFill>
                </a:rPr>
                <a:t>of</a:t>
              </a:r>
              <a:r>
                <a:rPr lang="es-ES" sz="1800" b="0" dirty="0">
                  <a:solidFill>
                    <a:schemeClr val="bg1"/>
                  </a:solidFill>
                </a:rPr>
                <a:t> material </a:t>
              </a:r>
              <a:r>
                <a:rPr lang="es-ES" sz="1800" b="0" dirty="0" err="1">
                  <a:solidFill>
                    <a:schemeClr val="bg1"/>
                  </a:solidFill>
                </a:rPr>
                <a:t>required</a:t>
              </a:r>
              <a:endParaRPr lang="es-ES" sz="1800" b="0" dirty="0">
                <a:solidFill>
                  <a:schemeClr val="bg1"/>
                </a:solidFill>
              </a:endParaRPr>
            </a:p>
            <a:p>
              <a:pPr lvl="0" algn="ctr" defTabSz="800100">
                <a:lnSpc>
                  <a:spcPct val="90000"/>
                </a:lnSpc>
                <a:spcAft>
                  <a:spcPct val="35000"/>
                </a:spcAft>
              </a:pPr>
              <a:r>
                <a:rPr lang="es-ES" sz="1800" b="0" dirty="0">
                  <a:solidFill>
                    <a:schemeClr val="bg1"/>
                  </a:solidFill>
                </a:rPr>
                <a:t>•</a:t>
              </a:r>
              <a:r>
                <a:rPr lang="es-ES" sz="1800" b="0" dirty="0" err="1">
                  <a:solidFill>
                    <a:schemeClr val="bg1"/>
                  </a:solidFill>
                </a:rPr>
                <a:t>Higher</a:t>
              </a:r>
              <a:r>
                <a:rPr lang="es-ES" sz="1800" b="0" dirty="0">
                  <a:solidFill>
                    <a:schemeClr val="bg1"/>
                  </a:solidFill>
                </a:rPr>
                <a:t> </a:t>
              </a:r>
              <a:r>
                <a:rPr lang="es-ES" sz="1800" b="0" dirty="0" err="1">
                  <a:solidFill>
                    <a:schemeClr val="bg1"/>
                  </a:solidFill>
                </a:rPr>
                <a:t>specialized</a:t>
              </a:r>
              <a:r>
                <a:rPr lang="es-ES" sz="1800" b="0" dirty="0">
                  <a:solidFill>
                    <a:schemeClr val="bg1"/>
                  </a:solidFill>
                </a:rPr>
                <a:t> material </a:t>
              </a:r>
              <a:r>
                <a:rPr lang="es-ES" sz="1800" b="0" dirty="0" err="1">
                  <a:solidFill>
                    <a:schemeClr val="bg1"/>
                  </a:solidFill>
                </a:rPr>
                <a:t>required</a:t>
              </a:r>
              <a:endParaRPr lang="es-ES" sz="1800" b="0" dirty="0">
                <a:solidFill>
                  <a:schemeClr val="bg1"/>
                </a:solidFill>
              </a:endParaRPr>
            </a:p>
          </p:txBody>
        </p:sp>
      </p:grpSp>
      <p:grpSp>
        <p:nvGrpSpPr>
          <p:cNvPr id="20" name="Grupo 19">
            <a:extLst>
              <a:ext uri="{FF2B5EF4-FFF2-40B4-BE49-F238E27FC236}">
                <a16:creationId xmlns:a16="http://schemas.microsoft.com/office/drawing/2014/main" id="{92122651-BA20-4D3C-95B4-948A7294985C}"/>
              </a:ext>
            </a:extLst>
          </p:cNvPr>
          <p:cNvGrpSpPr/>
          <p:nvPr/>
        </p:nvGrpSpPr>
        <p:grpSpPr>
          <a:xfrm>
            <a:off x="1475656" y="4629754"/>
            <a:ext cx="1656184" cy="1208455"/>
            <a:chOff x="409" y="2219132"/>
            <a:chExt cx="1782216" cy="891108"/>
          </a:xfrm>
          <a:solidFill>
            <a:schemeClr val="accent1">
              <a:lumMod val="50000"/>
              <a:lumOff val="50000"/>
            </a:schemeClr>
          </a:solidFill>
        </p:grpSpPr>
        <p:sp>
          <p:nvSpPr>
            <p:cNvPr id="21" name="Rectángulo 20">
              <a:extLst>
                <a:ext uri="{FF2B5EF4-FFF2-40B4-BE49-F238E27FC236}">
                  <a16:creationId xmlns:a16="http://schemas.microsoft.com/office/drawing/2014/main" id="{F553CB9F-3995-4CB3-B559-460414C1355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C0BB5BCB-2508-4460-8C36-7F6C55BB804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Sensor </a:t>
              </a:r>
              <a:r>
                <a:rPr lang="es-ES" sz="1800" b="0" dirty="0" err="1">
                  <a:solidFill>
                    <a:schemeClr val="bg1"/>
                  </a:solidFill>
                </a:rPr>
                <a:t>or</a:t>
              </a:r>
              <a:r>
                <a:rPr lang="es-ES" sz="1800" b="0" dirty="0">
                  <a:solidFill>
                    <a:schemeClr val="bg1"/>
                  </a:solidFill>
                </a:rPr>
                <a:t> </a:t>
              </a:r>
              <a:r>
                <a:rPr lang="es-ES" sz="1800" b="0" dirty="0" err="1">
                  <a:solidFill>
                    <a:schemeClr val="bg1"/>
                  </a:solidFill>
                </a:rPr>
                <a:t>measurement</a:t>
              </a:r>
              <a:r>
                <a:rPr lang="es-ES" sz="1800" b="0" dirty="0">
                  <a:solidFill>
                    <a:schemeClr val="bg1"/>
                  </a:solidFill>
                </a:rPr>
                <a:t> </a:t>
              </a:r>
              <a:r>
                <a:rPr lang="es-ES" sz="1800" b="0" dirty="0" err="1">
                  <a:solidFill>
                    <a:schemeClr val="bg1"/>
                  </a:solidFill>
                </a:rPr>
                <a:t>equipment</a:t>
              </a:r>
              <a:endParaRPr lang="es-ES" sz="1800" b="0" dirty="0">
                <a:solidFill>
                  <a:schemeClr val="bg1"/>
                </a:solidFill>
              </a:endParaRPr>
            </a:p>
          </p:txBody>
        </p:sp>
      </p:grpSp>
      <p:grpSp>
        <p:nvGrpSpPr>
          <p:cNvPr id="23" name="Grupo 22">
            <a:extLst>
              <a:ext uri="{FF2B5EF4-FFF2-40B4-BE49-F238E27FC236}">
                <a16:creationId xmlns:a16="http://schemas.microsoft.com/office/drawing/2014/main" id="{FDDCC28A-3164-4341-B4D5-30F4BCDCA4D8}"/>
              </a:ext>
            </a:extLst>
          </p:cNvPr>
          <p:cNvGrpSpPr/>
          <p:nvPr/>
        </p:nvGrpSpPr>
        <p:grpSpPr>
          <a:xfrm>
            <a:off x="3635896" y="4629754"/>
            <a:ext cx="1656184" cy="1208455"/>
            <a:chOff x="409" y="2219132"/>
            <a:chExt cx="1782216" cy="891108"/>
          </a:xfrm>
          <a:solidFill>
            <a:schemeClr val="accent2"/>
          </a:solidFill>
        </p:grpSpPr>
        <p:sp>
          <p:nvSpPr>
            <p:cNvPr id="24" name="Rectángulo 23">
              <a:extLst>
                <a:ext uri="{FF2B5EF4-FFF2-40B4-BE49-F238E27FC236}">
                  <a16:creationId xmlns:a16="http://schemas.microsoft.com/office/drawing/2014/main" id="{8919B9EE-1F93-452E-92DA-42384238FAE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C70D3412-7973-47FD-8EDC-DEFF5649A41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Software and </a:t>
              </a:r>
              <a:r>
                <a:rPr lang="es-ES" sz="1800" b="0" dirty="0" err="1">
                  <a:solidFill>
                    <a:schemeClr val="bg1"/>
                  </a:solidFill>
                </a:rPr>
                <a:t>computer</a:t>
              </a:r>
              <a:endParaRPr lang="es-ES" sz="1800" b="0" dirty="0">
                <a:solidFill>
                  <a:schemeClr val="bg1"/>
                </a:solidFill>
              </a:endParaRPr>
            </a:p>
          </p:txBody>
        </p:sp>
      </p:grpSp>
      <p:grpSp>
        <p:nvGrpSpPr>
          <p:cNvPr id="26" name="Grupo 25">
            <a:extLst>
              <a:ext uri="{FF2B5EF4-FFF2-40B4-BE49-F238E27FC236}">
                <a16:creationId xmlns:a16="http://schemas.microsoft.com/office/drawing/2014/main" id="{AB3E4413-409F-47AD-898A-7D66620001B4}"/>
              </a:ext>
            </a:extLst>
          </p:cNvPr>
          <p:cNvGrpSpPr/>
          <p:nvPr/>
        </p:nvGrpSpPr>
        <p:grpSpPr>
          <a:xfrm>
            <a:off x="5796136" y="4629753"/>
            <a:ext cx="1656184" cy="1208455"/>
            <a:chOff x="409" y="2219132"/>
            <a:chExt cx="1782216" cy="891108"/>
          </a:xfrm>
          <a:solidFill>
            <a:schemeClr val="accent6">
              <a:lumMod val="40000"/>
              <a:lumOff val="60000"/>
            </a:schemeClr>
          </a:solidFill>
        </p:grpSpPr>
        <p:sp>
          <p:nvSpPr>
            <p:cNvPr id="27" name="Rectángulo 26">
              <a:extLst>
                <a:ext uri="{FF2B5EF4-FFF2-40B4-BE49-F238E27FC236}">
                  <a16:creationId xmlns:a16="http://schemas.microsoft.com/office/drawing/2014/main" id="{AEDAB270-5DCA-4D50-95F9-5CCCB95EFB6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C159CEA9-3E86-423D-A7DA-D0CB2A9AC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Supplies</a:t>
              </a:r>
              <a:endParaRPr lang="es-ES" sz="1800" b="0" dirty="0">
                <a:solidFill>
                  <a:schemeClr val="bg1"/>
                </a:solidFill>
              </a:endParaRPr>
            </a:p>
          </p:txBody>
        </p:sp>
      </p:grpSp>
    </p:spTree>
    <p:extLst>
      <p:ext uri="{BB962C8B-B14F-4D97-AF65-F5344CB8AC3E}">
        <p14:creationId xmlns:p14="http://schemas.microsoft.com/office/powerpoint/2010/main" val="97774356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29" name="Grupo 28">
            <a:extLst>
              <a:ext uri="{FF2B5EF4-FFF2-40B4-BE49-F238E27FC236}">
                <a16:creationId xmlns:a16="http://schemas.microsoft.com/office/drawing/2014/main" id="{12BCA405-F098-4077-A8CD-ADC93175D13D}"/>
              </a:ext>
            </a:extLst>
          </p:cNvPr>
          <p:cNvGrpSpPr/>
          <p:nvPr/>
        </p:nvGrpSpPr>
        <p:grpSpPr>
          <a:xfrm>
            <a:off x="863588" y="2694646"/>
            <a:ext cx="7416824" cy="648563"/>
            <a:chOff x="409" y="2219132"/>
            <a:chExt cx="1782216" cy="891108"/>
          </a:xfrm>
        </p:grpSpPr>
        <p:sp>
          <p:nvSpPr>
            <p:cNvPr id="30" name="Rectángulo 29">
              <a:extLst>
                <a:ext uri="{FF2B5EF4-FFF2-40B4-BE49-F238E27FC236}">
                  <a16:creationId xmlns:a16="http://schemas.microsoft.com/office/drawing/2014/main" id="{72457E07-B114-422F-A6B6-D085D9A06023}"/>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F4E76FF8-D40A-4D1D-A612-846EF338E73C}"/>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a:latin typeface="Arial" panose="020B0604020202020204" pitchFamily="34" charset="0"/>
                  <a:ea typeface="Calibri" panose="020F0502020204030204" pitchFamily="34" charset="0"/>
                </a:rPr>
                <a:t>M</a:t>
              </a:r>
              <a:r>
                <a:rPr lang="pl-PL" sz="1800" b="0" dirty="0">
                  <a:effectLst/>
                  <a:latin typeface="Arial" panose="020B0604020202020204" pitchFamily="34" charset="0"/>
                  <a:ea typeface="Calibri" panose="020F0502020204030204" pitchFamily="34" charset="0"/>
                </a:rPr>
                <a:t>aterials need</a:t>
              </a:r>
              <a:r>
                <a:rPr lang="es-ES" sz="1800" b="0" dirty="0" err="1">
                  <a:effectLst/>
                  <a:latin typeface="Arial" panose="020B0604020202020204" pitchFamily="34" charset="0"/>
                  <a:ea typeface="Calibri" panose="020F0502020204030204" pitchFamily="34" charset="0"/>
                </a:rPr>
                <a:t>ed</a:t>
              </a:r>
              <a:r>
                <a:rPr lang="pl-PL" sz="1800" b="0" dirty="0">
                  <a:effectLst/>
                  <a:latin typeface="Arial" panose="020B0604020202020204" pitchFamily="34" charset="0"/>
                  <a:ea typeface="Calibri" panose="020F0502020204030204" pitchFamily="34" charset="0"/>
                </a:rPr>
                <a:t> to do a gait evaluation with a photogrammetry system</a:t>
              </a:r>
              <a:endParaRPr lang="es-ES" sz="1800" b="0" dirty="0">
                <a:effectLst/>
                <a:latin typeface="Arial" panose="020B0604020202020204" pitchFamily="34" charset="0"/>
                <a:ea typeface="Calibri" panose="020F0502020204030204" pitchFamily="34" charset="0"/>
              </a:endParaRPr>
            </a:p>
          </p:txBody>
        </p:sp>
      </p:grpSp>
      <p:pic>
        <p:nvPicPr>
          <p:cNvPr id="32" name="Imagen 31">
            <a:extLst>
              <a:ext uri="{FF2B5EF4-FFF2-40B4-BE49-F238E27FC236}">
                <a16:creationId xmlns:a16="http://schemas.microsoft.com/office/drawing/2014/main" id="{D9DA2334-2DC8-47AA-AC7A-59D1232191CE}"/>
              </a:ext>
            </a:extLst>
          </p:cNvPr>
          <p:cNvPicPr/>
          <p:nvPr/>
        </p:nvPicPr>
        <p:blipFill>
          <a:blip r:embed="rId3" cstate="print"/>
          <a:srcRect/>
          <a:stretch>
            <a:fillRect/>
          </a:stretch>
        </p:blipFill>
        <p:spPr bwMode="auto">
          <a:xfrm>
            <a:off x="5815174" y="3646146"/>
            <a:ext cx="2069194" cy="1395251"/>
          </a:xfrm>
          <a:prstGeom prst="rect">
            <a:avLst/>
          </a:prstGeom>
          <a:noFill/>
          <a:ln w="9525">
            <a:noFill/>
            <a:miter lim="800000"/>
            <a:headEnd/>
            <a:tailEnd/>
          </a:ln>
        </p:spPr>
      </p:pic>
      <p:pic>
        <p:nvPicPr>
          <p:cNvPr id="33" name="Imagen 32">
            <a:extLst>
              <a:ext uri="{FF2B5EF4-FFF2-40B4-BE49-F238E27FC236}">
                <a16:creationId xmlns:a16="http://schemas.microsoft.com/office/drawing/2014/main" id="{227CECDA-CBDC-46C2-BCAF-9384BED4D9D0}"/>
              </a:ext>
            </a:extLst>
          </p:cNvPr>
          <p:cNvPicPr/>
          <p:nvPr/>
        </p:nvPicPr>
        <p:blipFill>
          <a:blip r:embed="rId4" cstate="print"/>
          <a:srcRect/>
          <a:stretch>
            <a:fillRect/>
          </a:stretch>
        </p:blipFill>
        <p:spPr bwMode="auto">
          <a:xfrm>
            <a:off x="1259632" y="3646782"/>
            <a:ext cx="2269991" cy="1366394"/>
          </a:xfrm>
          <a:prstGeom prst="rect">
            <a:avLst/>
          </a:prstGeom>
          <a:noFill/>
          <a:ln w="9525">
            <a:noFill/>
            <a:miter lim="800000"/>
            <a:headEnd/>
            <a:tailEnd/>
          </a:ln>
        </p:spPr>
      </p:pic>
      <p:pic>
        <p:nvPicPr>
          <p:cNvPr id="34" name="Imagen 33">
            <a:extLst>
              <a:ext uri="{FF2B5EF4-FFF2-40B4-BE49-F238E27FC236}">
                <a16:creationId xmlns:a16="http://schemas.microsoft.com/office/drawing/2014/main" id="{801DB51A-E6FF-42F1-992B-55133245498D}"/>
              </a:ext>
            </a:extLst>
          </p:cNvPr>
          <p:cNvPicPr/>
          <p:nvPr/>
        </p:nvPicPr>
        <p:blipFill>
          <a:blip r:embed="rId5" cstate="print"/>
          <a:srcRect/>
          <a:stretch>
            <a:fillRect/>
          </a:stretch>
        </p:blipFill>
        <p:spPr bwMode="auto">
          <a:xfrm>
            <a:off x="3926034" y="3646147"/>
            <a:ext cx="1510062" cy="1366394"/>
          </a:xfrm>
          <a:prstGeom prst="rect">
            <a:avLst/>
          </a:prstGeom>
          <a:noFill/>
          <a:ln w="9525">
            <a:noFill/>
            <a:miter lim="800000"/>
            <a:headEnd/>
            <a:tailEnd/>
          </a:ln>
        </p:spPr>
      </p:pic>
      <p:sp>
        <p:nvSpPr>
          <p:cNvPr id="3" name="10 CuadroTexto">
            <a:extLst>
              <a:ext uri="{FF2B5EF4-FFF2-40B4-BE49-F238E27FC236}">
                <a16:creationId xmlns:a16="http://schemas.microsoft.com/office/drawing/2014/main" id="{168E66AA-361E-427F-B6CA-370C01DEB881}"/>
              </a:ext>
            </a:extLst>
          </p:cNvPr>
          <p:cNvSpPr txBox="1"/>
          <p:nvPr/>
        </p:nvSpPr>
        <p:spPr>
          <a:xfrm>
            <a:off x="2340111" y="5733256"/>
            <a:ext cx="4644277" cy="307777"/>
          </a:xfrm>
          <a:prstGeom prst="rect">
            <a:avLst/>
          </a:prstGeom>
          <a:noFill/>
        </p:spPr>
        <p:txBody>
          <a:bodyPr wrap="square" rtlCol="0">
            <a:spAutoFit/>
          </a:bodyPr>
          <a:lstStyle/>
          <a:p>
            <a:pPr algn="ctr"/>
            <a:r>
              <a:rPr lang="es-ES" sz="1400" b="0" dirty="0">
                <a:solidFill>
                  <a:schemeClr val="accent6"/>
                </a:solidFill>
              </a:rPr>
              <a:t>Figure 2. </a:t>
            </a:r>
            <a:r>
              <a:rPr lang="es-ES" sz="1400" b="0" dirty="0" err="1">
                <a:solidFill>
                  <a:schemeClr val="accent6"/>
                </a:solidFill>
              </a:rPr>
              <a:t>Photogrammetry</a:t>
            </a:r>
            <a:r>
              <a:rPr lang="es-ES" sz="1400" b="0" dirty="0">
                <a:solidFill>
                  <a:schemeClr val="accent6"/>
                </a:solidFill>
              </a:rPr>
              <a:t> </a:t>
            </a:r>
            <a:r>
              <a:rPr lang="es-ES" sz="1400" b="0" dirty="0" err="1">
                <a:solidFill>
                  <a:schemeClr val="accent6"/>
                </a:solidFill>
              </a:rPr>
              <a:t>system</a:t>
            </a:r>
            <a:r>
              <a:rPr lang="es-ES" sz="1400" b="0" dirty="0">
                <a:solidFill>
                  <a:schemeClr val="accent6"/>
                </a:solidFill>
              </a:rPr>
              <a:t> and </a:t>
            </a:r>
            <a:r>
              <a:rPr lang="es-ES" sz="1400" b="0" dirty="0" err="1">
                <a:solidFill>
                  <a:schemeClr val="accent6"/>
                </a:solidFill>
              </a:rPr>
              <a:t>its</a:t>
            </a:r>
            <a:r>
              <a:rPr lang="es-ES" sz="1400" b="0" dirty="0">
                <a:solidFill>
                  <a:schemeClr val="accent6"/>
                </a:solidFill>
              </a:rPr>
              <a:t> </a:t>
            </a:r>
            <a:r>
              <a:rPr lang="es-ES" sz="1400" b="0" dirty="0" err="1">
                <a:solidFill>
                  <a:schemeClr val="accent6"/>
                </a:solidFill>
              </a:rPr>
              <a:t>components</a:t>
            </a:r>
            <a:endParaRPr lang="es-ES" sz="1400" b="0" dirty="0">
              <a:solidFill>
                <a:schemeClr val="accent6"/>
              </a:solidFill>
            </a:endParaRPr>
          </a:p>
        </p:txBody>
      </p:sp>
      <p:grpSp>
        <p:nvGrpSpPr>
          <p:cNvPr id="36" name="Grupo 35">
            <a:extLst>
              <a:ext uri="{FF2B5EF4-FFF2-40B4-BE49-F238E27FC236}">
                <a16:creationId xmlns:a16="http://schemas.microsoft.com/office/drawing/2014/main" id="{4D533C2E-7D14-41D7-8357-4ED78FCA313A}"/>
              </a:ext>
            </a:extLst>
          </p:cNvPr>
          <p:cNvGrpSpPr/>
          <p:nvPr/>
        </p:nvGrpSpPr>
        <p:grpSpPr>
          <a:xfrm>
            <a:off x="1547664" y="5013176"/>
            <a:ext cx="1656184" cy="521460"/>
            <a:chOff x="409" y="2219132"/>
            <a:chExt cx="1782216" cy="891108"/>
          </a:xfrm>
          <a:solidFill>
            <a:schemeClr val="accent1">
              <a:lumMod val="50000"/>
              <a:lumOff val="50000"/>
            </a:schemeClr>
          </a:solidFill>
        </p:grpSpPr>
        <p:sp>
          <p:nvSpPr>
            <p:cNvPr id="37" name="Rectángulo 36">
              <a:extLst>
                <a:ext uri="{FF2B5EF4-FFF2-40B4-BE49-F238E27FC236}">
                  <a16:creationId xmlns:a16="http://schemas.microsoft.com/office/drawing/2014/main" id="{1D68A4F9-4E97-4E82-A23B-6178A7B61EC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8" name="Rectángulo 37">
              <a:extLst>
                <a:ext uri="{FF2B5EF4-FFF2-40B4-BE49-F238E27FC236}">
                  <a16:creationId xmlns:a16="http://schemas.microsoft.com/office/drawing/2014/main" id="{A3AB5A59-C53B-4E1B-AC9A-88D6D3371DD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Multi-camera</a:t>
              </a:r>
              <a:r>
                <a:rPr lang="es-ES" sz="1800" b="0" dirty="0">
                  <a:solidFill>
                    <a:schemeClr val="bg1"/>
                  </a:solidFill>
                </a:rPr>
                <a:t> </a:t>
              </a:r>
              <a:r>
                <a:rPr lang="es-ES" sz="1800" b="0" dirty="0" err="1">
                  <a:solidFill>
                    <a:schemeClr val="bg1"/>
                  </a:solidFill>
                </a:rPr>
                <a:t>system</a:t>
              </a:r>
              <a:endParaRPr lang="es-ES" sz="1800" b="0" dirty="0">
                <a:solidFill>
                  <a:schemeClr val="bg1"/>
                </a:solidFill>
              </a:endParaRPr>
            </a:p>
          </p:txBody>
        </p:sp>
      </p:grpSp>
      <p:grpSp>
        <p:nvGrpSpPr>
          <p:cNvPr id="42" name="Grupo 41">
            <a:extLst>
              <a:ext uri="{FF2B5EF4-FFF2-40B4-BE49-F238E27FC236}">
                <a16:creationId xmlns:a16="http://schemas.microsoft.com/office/drawing/2014/main" id="{9EE69196-1FD7-4CF8-BA7C-AF061B0AB39E}"/>
              </a:ext>
            </a:extLst>
          </p:cNvPr>
          <p:cNvGrpSpPr/>
          <p:nvPr/>
        </p:nvGrpSpPr>
        <p:grpSpPr>
          <a:xfrm>
            <a:off x="3834157" y="5013176"/>
            <a:ext cx="1656184" cy="521460"/>
            <a:chOff x="409" y="2219132"/>
            <a:chExt cx="1782216" cy="891108"/>
          </a:xfrm>
          <a:solidFill>
            <a:schemeClr val="accent1">
              <a:lumMod val="50000"/>
              <a:lumOff val="50000"/>
            </a:schemeClr>
          </a:solidFill>
        </p:grpSpPr>
        <p:sp>
          <p:nvSpPr>
            <p:cNvPr id="43" name="Rectángulo 42">
              <a:extLst>
                <a:ext uri="{FF2B5EF4-FFF2-40B4-BE49-F238E27FC236}">
                  <a16:creationId xmlns:a16="http://schemas.microsoft.com/office/drawing/2014/main" id="{D601C9D3-1B0B-441E-9E9E-8B07D0500A1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Rectángulo 43">
              <a:extLst>
                <a:ext uri="{FF2B5EF4-FFF2-40B4-BE49-F238E27FC236}">
                  <a16:creationId xmlns:a16="http://schemas.microsoft.com/office/drawing/2014/main" id="{EBCD966D-9E19-4D8A-B63C-0B53687757A8}"/>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Software and </a:t>
              </a:r>
              <a:r>
                <a:rPr lang="es-ES" sz="1800" b="0" dirty="0" err="1">
                  <a:solidFill>
                    <a:schemeClr val="bg1"/>
                  </a:solidFill>
                </a:rPr>
                <a:t>computer</a:t>
              </a:r>
              <a:endParaRPr lang="es-ES" sz="1800" b="0" dirty="0">
                <a:solidFill>
                  <a:schemeClr val="bg1"/>
                </a:solidFill>
              </a:endParaRPr>
            </a:p>
          </p:txBody>
        </p:sp>
      </p:grpSp>
      <p:grpSp>
        <p:nvGrpSpPr>
          <p:cNvPr id="45" name="Grupo 44">
            <a:extLst>
              <a:ext uri="{FF2B5EF4-FFF2-40B4-BE49-F238E27FC236}">
                <a16:creationId xmlns:a16="http://schemas.microsoft.com/office/drawing/2014/main" id="{A1204E95-EA5B-41EE-9F17-9E141C3CCE94}"/>
              </a:ext>
            </a:extLst>
          </p:cNvPr>
          <p:cNvGrpSpPr/>
          <p:nvPr/>
        </p:nvGrpSpPr>
        <p:grpSpPr>
          <a:xfrm>
            <a:off x="6021679" y="5041397"/>
            <a:ext cx="1656184" cy="521460"/>
            <a:chOff x="409" y="2219132"/>
            <a:chExt cx="1782216" cy="891108"/>
          </a:xfrm>
          <a:solidFill>
            <a:schemeClr val="accent1">
              <a:lumMod val="50000"/>
              <a:lumOff val="50000"/>
            </a:schemeClr>
          </a:solidFill>
        </p:grpSpPr>
        <p:sp>
          <p:nvSpPr>
            <p:cNvPr id="46" name="Rectángulo 45">
              <a:extLst>
                <a:ext uri="{FF2B5EF4-FFF2-40B4-BE49-F238E27FC236}">
                  <a16:creationId xmlns:a16="http://schemas.microsoft.com/office/drawing/2014/main" id="{B5FCB0F6-A26B-4DA4-A7CD-91146A5BB06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03E9748D-BD2E-4F31-848D-54EBDC135DFE}"/>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Landmarks</a:t>
              </a:r>
              <a:endParaRPr lang="es-ES" sz="1800" b="0" dirty="0">
                <a:solidFill>
                  <a:schemeClr val="bg1"/>
                </a:solidFill>
              </a:endParaRPr>
            </a:p>
          </p:txBody>
        </p:sp>
      </p:grpSp>
    </p:spTree>
    <p:extLst>
      <p:ext uri="{BB962C8B-B14F-4D97-AF65-F5344CB8AC3E}">
        <p14:creationId xmlns:p14="http://schemas.microsoft.com/office/powerpoint/2010/main" val="402950002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2798803" y="2232740"/>
            <a:ext cx="3546394" cy="707886"/>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Equipment</a:t>
            </a:r>
            <a:r>
              <a:rPr lang="es-ES" altLang="es-ES" sz="2000" b="0" dirty="0">
                <a:solidFill>
                  <a:schemeClr val="accent2"/>
                </a:solidFill>
                <a:latin typeface="+mn-lt"/>
              </a:rPr>
              <a:t> </a:t>
            </a:r>
            <a:r>
              <a:rPr lang="es-ES" altLang="es-ES" sz="2000" b="0" dirty="0" err="1">
                <a:solidFill>
                  <a:schemeClr val="accent2"/>
                </a:solidFill>
                <a:latin typeface="+mn-lt"/>
              </a:rPr>
              <a:t>requirements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3" name="10 CuadroTexto">
            <a:extLst>
              <a:ext uri="{FF2B5EF4-FFF2-40B4-BE49-F238E27FC236}">
                <a16:creationId xmlns:a16="http://schemas.microsoft.com/office/drawing/2014/main" id="{168E66AA-361E-427F-B6CA-370C01DEB881}"/>
              </a:ext>
            </a:extLst>
          </p:cNvPr>
          <p:cNvSpPr txBox="1"/>
          <p:nvPr/>
        </p:nvSpPr>
        <p:spPr>
          <a:xfrm>
            <a:off x="2340111" y="5589240"/>
            <a:ext cx="4644277" cy="307777"/>
          </a:xfrm>
          <a:prstGeom prst="rect">
            <a:avLst/>
          </a:prstGeom>
          <a:noFill/>
        </p:spPr>
        <p:txBody>
          <a:bodyPr wrap="square" rtlCol="0">
            <a:spAutoFit/>
          </a:bodyPr>
          <a:lstStyle/>
          <a:p>
            <a:pPr algn="ctr"/>
            <a:r>
              <a:rPr lang="es-ES" sz="1400" b="0" dirty="0">
                <a:solidFill>
                  <a:schemeClr val="accent6"/>
                </a:solidFill>
              </a:rPr>
              <a:t>Table 3. </a:t>
            </a:r>
            <a:r>
              <a:rPr lang="es-ES" sz="1400" b="0" dirty="0" err="1">
                <a:solidFill>
                  <a:schemeClr val="accent6"/>
                </a:solidFill>
              </a:rPr>
              <a:t>Requirements</a:t>
            </a:r>
            <a:r>
              <a:rPr lang="es-ES" sz="1400" b="0" dirty="0">
                <a:solidFill>
                  <a:schemeClr val="accent6"/>
                </a:solidFill>
              </a:rPr>
              <a:t> </a:t>
            </a:r>
            <a:r>
              <a:rPr lang="es-ES" sz="1400" b="0" dirty="0" err="1">
                <a:solidFill>
                  <a:schemeClr val="accent6"/>
                </a:solidFill>
              </a:rPr>
              <a:t>of</a:t>
            </a:r>
            <a:r>
              <a:rPr lang="es-ES" sz="1400" b="0" dirty="0">
                <a:solidFill>
                  <a:schemeClr val="accent6"/>
                </a:solidFill>
              </a:rPr>
              <a:t> </a:t>
            </a:r>
            <a:r>
              <a:rPr lang="es-ES" sz="1400" b="0" dirty="0" err="1">
                <a:solidFill>
                  <a:schemeClr val="accent6"/>
                </a:solidFill>
              </a:rPr>
              <a:t>gait</a:t>
            </a:r>
            <a:r>
              <a:rPr lang="es-ES" sz="1400" b="0" dirty="0">
                <a:solidFill>
                  <a:schemeClr val="accent6"/>
                </a:solidFill>
              </a:rPr>
              <a:t> </a:t>
            </a:r>
            <a:r>
              <a:rPr lang="es-ES" sz="1400" b="0" dirty="0" err="1">
                <a:solidFill>
                  <a:schemeClr val="accent6"/>
                </a:solidFill>
              </a:rPr>
              <a:t>assessment</a:t>
            </a:r>
            <a:r>
              <a:rPr lang="es-ES" sz="1400" b="0" dirty="0">
                <a:solidFill>
                  <a:schemeClr val="accent6"/>
                </a:solidFill>
              </a:rPr>
              <a:t> </a:t>
            </a:r>
            <a:r>
              <a:rPr lang="es-ES" sz="1400" b="0" dirty="0" err="1">
                <a:solidFill>
                  <a:schemeClr val="accent6"/>
                </a:solidFill>
              </a:rPr>
              <a:t>tools</a:t>
            </a:r>
            <a:endParaRPr lang="es-ES" sz="1400" b="0" dirty="0">
              <a:solidFill>
                <a:schemeClr val="accent6"/>
              </a:solidFill>
            </a:endParaRPr>
          </a:p>
        </p:txBody>
      </p:sp>
      <p:graphicFrame>
        <p:nvGraphicFramePr>
          <p:cNvPr id="4" name="Tabla 3">
            <a:extLst>
              <a:ext uri="{FF2B5EF4-FFF2-40B4-BE49-F238E27FC236}">
                <a16:creationId xmlns:a16="http://schemas.microsoft.com/office/drawing/2014/main" id="{046D7F7A-14A8-4B48-A8F9-D9E3E5384FF7}"/>
              </a:ext>
            </a:extLst>
          </p:cNvPr>
          <p:cNvGraphicFramePr>
            <a:graphicFrameLocks noGrp="1"/>
          </p:cNvGraphicFramePr>
          <p:nvPr>
            <p:extLst>
              <p:ext uri="{D42A27DB-BD31-4B8C-83A1-F6EECF244321}">
                <p14:modId xmlns:p14="http://schemas.microsoft.com/office/powerpoint/2010/main" val="3942218221"/>
              </p:ext>
            </p:extLst>
          </p:nvPr>
        </p:nvGraphicFramePr>
        <p:xfrm>
          <a:off x="1224084" y="2904745"/>
          <a:ext cx="6660285" cy="2684495"/>
        </p:xfrm>
        <a:graphic>
          <a:graphicData uri="http://schemas.openxmlformats.org/drawingml/2006/table">
            <a:tbl>
              <a:tblPr firstRow="1" firstCol="1" bandRow="1">
                <a:tableStyleId>{5C22544A-7EE6-4342-B048-85BDC9FD1C3A}</a:tableStyleId>
              </a:tblPr>
              <a:tblGrid>
                <a:gridCol w="1562071">
                  <a:extLst>
                    <a:ext uri="{9D8B030D-6E8A-4147-A177-3AD203B41FA5}">
                      <a16:colId xmlns:a16="http://schemas.microsoft.com/office/drawing/2014/main" val="796370748"/>
                    </a:ext>
                  </a:extLst>
                </a:gridCol>
                <a:gridCol w="1663419">
                  <a:extLst>
                    <a:ext uri="{9D8B030D-6E8A-4147-A177-3AD203B41FA5}">
                      <a16:colId xmlns:a16="http://schemas.microsoft.com/office/drawing/2014/main" val="2867975184"/>
                    </a:ext>
                  </a:extLst>
                </a:gridCol>
                <a:gridCol w="1873458">
                  <a:extLst>
                    <a:ext uri="{9D8B030D-6E8A-4147-A177-3AD203B41FA5}">
                      <a16:colId xmlns:a16="http://schemas.microsoft.com/office/drawing/2014/main" val="3489085555"/>
                    </a:ext>
                  </a:extLst>
                </a:gridCol>
                <a:gridCol w="1561337">
                  <a:extLst>
                    <a:ext uri="{9D8B030D-6E8A-4147-A177-3AD203B41FA5}">
                      <a16:colId xmlns:a16="http://schemas.microsoft.com/office/drawing/2014/main" val="3397325809"/>
                    </a:ext>
                  </a:extLst>
                </a:gridCol>
              </a:tblGrid>
              <a:tr h="1098071">
                <a:tc>
                  <a:txBody>
                    <a:bodyPr/>
                    <a:lstStyle/>
                    <a:p>
                      <a:pPr algn="ctr">
                        <a:lnSpc>
                          <a:spcPts val="1400"/>
                        </a:lnSpc>
                        <a:spcBef>
                          <a:spcPts val="1200"/>
                        </a:spcBef>
                      </a:pPr>
                      <a:r>
                        <a:rPr lang="pl-PL" sz="1600">
                          <a:effectLst/>
                        </a:rPr>
                        <a:t>Characteristic</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Observation gait analysis</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Questionnaire, Scales and clinical Test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Instrumental techniques</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60741666"/>
                  </a:ext>
                </a:extLst>
              </a:tr>
              <a:tr h="528808">
                <a:tc>
                  <a:txBody>
                    <a:bodyPr/>
                    <a:lstStyle/>
                    <a:p>
                      <a:pPr algn="just">
                        <a:lnSpc>
                          <a:spcPts val="1400"/>
                        </a:lnSpc>
                        <a:spcBef>
                          <a:spcPts val="1200"/>
                        </a:spcBef>
                      </a:pPr>
                      <a:r>
                        <a:rPr lang="pl-PL" sz="1600">
                          <a:effectLst/>
                        </a:rPr>
                        <a:t>Equipment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4125495"/>
                  </a:ext>
                </a:extLst>
              </a:tr>
              <a:tr h="528808">
                <a:tc>
                  <a:txBody>
                    <a:bodyPr/>
                    <a:lstStyle/>
                    <a:p>
                      <a:pPr algn="just">
                        <a:lnSpc>
                          <a:spcPts val="1400"/>
                        </a:lnSpc>
                        <a:spcBef>
                          <a:spcPts val="1200"/>
                        </a:spcBef>
                      </a:pPr>
                      <a:r>
                        <a:rPr lang="pl-PL" sz="1600">
                          <a:effectLst/>
                        </a:rPr>
                        <a:t>Supplies</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41278544"/>
                  </a:ext>
                </a:extLst>
              </a:tr>
              <a:tr h="528808">
                <a:tc>
                  <a:txBody>
                    <a:bodyPr/>
                    <a:lstStyle/>
                    <a:p>
                      <a:pPr algn="l">
                        <a:lnSpc>
                          <a:spcPts val="1400"/>
                        </a:lnSpc>
                        <a:spcBef>
                          <a:spcPts val="1200"/>
                        </a:spcBef>
                      </a:pPr>
                      <a:r>
                        <a:rPr lang="pl-PL" sz="1600" dirty="0">
                          <a:effectLst/>
                        </a:rPr>
                        <a:t>Economic cost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32365211"/>
                  </a:ext>
                </a:extLst>
              </a:tr>
            </a:tbl>
          </a:graphicData>
        </a:graphic>
      </p:graphicFrame>
    </p:spTree>
    <p:extLst>
      <p:ext uri="{BB962C8B-B14F-4D97-AF65-F5344CB8AC3E}">
        <p14:creationId xmlns:p14="http://schemas.microsoft.com/office/powerpoint/2010/main" val="4240195514"/>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1" name="Grupo 10">
            <a:extLst>
              <a:ext uri="{FF2B5EF4-FFF2-40B4-BE49-F238E27FC236}">
                <a16:creationId xmlns:a16="http://schemas.microsoft.com/office/drawing/2014/main" id="{428B735A-973E-4F42-B246-0A9A7752103D}"/>
              </a:ext>
            </a:extLst>
          </p:cNvPr>
          <p:cNvGrpSpPr/>
          <p:nvPr/>
        </p:nvGrpSpPr>
        <p:grpSpPr>
          <a:xfrm>
            <a:off x="755576" y="2708920"/>
            <a:ext cx="2952328" cy="769441"/>
            <a:chOff x="409" y="2219132"/>
            <a:chExt cx="1782216" cy="891108"/>
          </a:xfrm>
        </p:grpSpPr>
        <p:sp>
          <p:nvSpPr>
            <p:cNvPr id="12" name="Rectángulo 11">
              <a:extLst>
                <a:ext uri="{FF2B5EF4-FFF2-40B4-BE49-F238E27FC236}">
                  <a16:creationId xmlns:a16="http://schemas.microsoft.com/office/drawing/2014/main" id="{B750BAF5-6199-430A-BDBC-BDFED7E51EB1}"/>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1C0F2905-7CCE-44DD-B41B-F80ED7CB4EE6}"/>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Instrumented</a:t>
              </a:r>
              <a:r>
                <a:rPr lang="es-ES" sz="1800" b="0" dirty="0"/>
                <a:t> </a:t>
              </a:r>
              <a:r>
                <a:rPr lang="es-ES" sz="1800" b="0" dirty="0" err="1"/>
                <a:t>assessment</a:t>
              </a:r>
              <a:r>
                <a:rPr lang="es-ES" sz="1800" b="0" dirty="0"/>
                <a:t> </a:t>
              </a:r>
              <a:r>
                <a:rPr lang="es-ES" sz="1800" b="0" dirty="0" err="1"/>
                <a:t>tools</a:t>
              </a:r>
              <a:endParaRPr lang="es-ES" sz="1800" b="0" kern="1200" dirty="0"/>
            </a:p>
          </p:txBody>
        </p:sp>
      </p:grpSp>
      <p:grpSp>
        <p:nvGrpSpPr>
          <p:cNvPr id="14" name="Grupo 13">
            <a:extLst>
              <a:ext uri="{FF2B5EF4-FFF2-40B4-BE49-F238E27FC236}">
                <a16:creationId xmlns:a16="http://schemas.microsoft.com/office/drawing/2014/main" id="{B8260685-E840-40AC-B2EE-DD430776D5A1}"/>
              </a:ext>
            </a:extLst>
          </p:cNvPr>
          <p:cNvGrpSpPr/>
          <p:nvPr/>
        </p:nvGrpSpPr>
        <p:grpSpPr>
          <a:xfrm>
            <a:off x="755576" y="3573016"/>
            <a:ext cx="2952328" cy="769441"/>
            <a:chOff x="409" y="2219132"/>
            <a:chExt cx="1782216" cy="891108"/>
          </a:xfrm>
          <a:solidFill>
            <a:schemeClr val="accent2">
              <a:lumMod val="60000"/>
              <a:lumOff val="40000"/>
            </a:schemeClr>
          </a:solidFill>
        </p:grpSpPr>
        <p:sp>
          <p:nvSpPr>
            <p:cNvPr id="15" name="Rectángulo 14">
              <a:extLst>
                <a:ext uri="{FF2B5EF4-FFF2-40B4-BE49-F238E27FC236}">
                  <a16:creationId xmlns:a16="http://schemas.microsoft.com/office/drawing/2014/main" id="{CB5194A7-CE3D-40FC-900F-0A4BB72D19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0E818011-33D3-41AE-91C7-AD06122FB25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Analysis</a:t>
              </a:r>
              <a:r>
                <a:rPr lang="es-ES" sz="1800" b="0" dirty="0">
                  <a:solidFill>
                    <a:schemeClr val="bg1"/>
                  </a:solidFill>
                </a:rPr>
                <a:t> </a:t>
              </a:r>
              <a:r>
                <a:rPr lang="es-ES" sz="1800" b="0" dirty="0" err="1">
                  <a:solidFill>
                    <a:schemeClr val="bg1"/>
                  </a:solidFill>
                </a:rPr>
                <a:t>trough</a:t>
              </a:r>
              <a:r>
                <a:rPr lang="es-ES" sz="1800" b="0" dirty="0">
                  <a:solidFill>
                    <a:schemeClr val="bg1"/>
                  </a:solidFill>
                </a:rPr>
                <a:t> </a:t>
              </a:r>
              <a:r>
                <a:rPr lang="es-ES" sz="1800" b="0" dirty="0" err="1">
                  <a:solidFill>
                    <a:schemeClr val="bg1"/>
                  </a:solidFill>
                </a:rPr>
                <a:t>observation</a:t>
              </a:r>
              <a:endParaRPr lang="es-ES" sz="1800" b="0" dirty="0">
                <a:solidFill>
                  <a:schemeClr val="bg1"/>
                </a:solidFill>
              </a:endParaRPr>
            </a:p>
          </p:txBody>
        </p:sp>
      </p:grpSp>
      <p:grpSp>
        <p:nvGrpSpPr>
          <p:cNvPr id="17" name="Grupo 16">
            <a:extLst>
              <a:ext uri="{FF2B5EF4-FFF2-40B4-BE49-F238E27FC236}">
                <a16:creationId xmlns:a16="http://schemas.microsoft.com/office/drawing/2014/main" id="{495F450C-7F66-4546-9B07-FB4504C81B6C}"/>
              </a:ext>
            </a:extLst>
          </p:cNvPr>
          <p:cNvGrpSpPr/>
          <p:nvPr/>
        </p:nvGrpSpPr>
        <p:grpSpPr>
          <a:xfrm>
            <a:off x="772879" y="4459759"/>
            <a:ext cx="2952328" cy="769441"/>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AC1AF714-DB1F-4E1D-A3F4-EF827DD08D9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1626759D-866F-4B7D-8845-100C06BE261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Analysis</a:t>
              </a:r>
              <a:r>
                <a:rPr lang="es-ES" sz="1800" b="0" dirty="0">
                  <a:solidFill>
                    <a:schemeClr val="bg1"/>
                  </a:solidFill>
                </a:rPr>
                <a:t> </a:t>
              </a:r>
              <a:r>
                <a:rPr lang="es-ES" sz="1800" b="0" dirty="0" err="1">
                  <a:solidFill>
                    <a:schemeClr val="bg1"/>
                  </a:solidFill>
                </a:rPr>
                <a:t>trough</a:t>
              </a:r>
              <a:r>
                <a:rPr lang="es-ES" sz="1800" b="0" dirty="0">
                  <a:solidFill>
                    <a:schemeClr val="bg1"/>
                  </a:solidFill>
                </a:rPr>
                <a:t> </a:t>
              </a:r>
              <a:r>
                <a:rPr lang="es-ES" sz="1800" b="0" dirty="0" err="1">
                  <a:solidFill>
                    <a:schemeClr val="bg1"/>
                  </a:solidFill>
                </a:rPr>
                <a:t>questionnaires</a:t>
              </a:r>
              <a:endParaRPr lang="es-ES" sz="1800" b="0" dirty="0">
                <a:solidFill>
                  <a:schemeClr val="bg1"/>
                </a:solidFill>
              </a:endParaRPr>
            </a:p>
          </p:txBody>
        </p:sp>
      </p:grpSp>
      <p:grpSp>
        <p:nvGrpSpPr>
          <p:cNvPr id="20" name="Grupo 19">
            <a:extLst>
              <a:ext uri="{FF2B5EF4-FFF2-40B4-BE49-F238E27FC236}">
                <a16:creationId xmlns:a16="http://schemas.microsoft.com/office/drawing/2014/main" id="{2A22F6AF-2446-4595-8810-90CBBC5AC755}"/>
              </a:ext>
            </a:extLst>
          </p:cNvPr>
          <p:cNvGrpSpPr/>
          <p:nvPr/>
        </p:nvGrpSpPr>
        <p:grpSpPr>
          <a:xfrm>
            <a:off x="772879" y="5323855"/>
            <a:ext cx="2952328" cy="769441"/>
            <a:chOff x="409" y="2219132"/>
            <a:chExt cx="1782216" cy="891108"/>
          </a:xfrm>
          <a:solidFill>
            <a:schemeClr val="accent2">
              <a:lumMod val="60000"/>
              <a:lumOff val="40000"/>
            </a:schemeClr>
          </a:solidFill>
        </p:grpSpPr>
        <p:sp>
          <p:nvSpPr>
            <p:cNvPr id="21" name="Rectángulo 20">
              <a:extLst>
                <a:ext uri="{FF2B5EF4-FFF2-40B4-BE49-F238E27FC236}">
                  <a16:creationId xmlns:a16="http://schemas.microsoft.com/office/drawing/2014/main" id="{B7C861AA-9DED-4B7A-906B-C9EE9C49F8F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AF423F97-D2F5-41F5-A915-E673AC26240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Analysis</a:t>
              </a:r>
              <a:r>
                <a:rPr lang="es-ES" sz="1800" b="0" dirty="0">
                  <a:solidFill>
                    <a:schemeClr val="bg1"/>
                  </a:solidFill>
                </a:rPr>
                <a:t> </a:t>
              </a:r>
              <a:r>
                <a:rPr lang="es-ES" sz="1800" b="0" dirty="0" err="1">
                  <a:solidFill>
                    <a:schemeClr val="bg1"/>
                  </a:solidFill>
                </a:rPr>
                <a:t>trough</a:t>
              </a:r>
              <a:r>
                <a:rPr lang="es-ES" sz="1800" b="0" dirty="0">
                  <a:solidFill>
                    <a:schemeClr val="bg1"/>
                  </a:solidFill>
                </a:rPr>
                <a:t> </a:t>
              </a:r>
              <a:r>
                <a:rPr lang="es-ES" sz="1800" b="0" dirty="0" err="1">
                  <a:solidFill>
                    <a:schemeClr val="bg1"/>
                  </a:solidFill>
                </a:rPr>
                <a:t>clinical</a:t>
              </a:r>
              <a:r>
                <a:rPr lang="es-ES" sz="1800" b="0" dirty="0">
                  <a:solidFill>
                    <a:schemeClr val="bg1"/>
                  </a:solidFill>
                </a:rPr>
                <a:t> </a:t>
              </a:r>
              <a:r>
                <a:rPr lang="es-ES" sz="1800" b="0" dirty="0" err="1">
                  <a:solidFill>
                    <a:schemeClr val="bg1"/>
                  </a:solidFill>
                </a:rPr>
                <a:t>scales</a:t>
              </a:r>
              <a:endParaRPr lang="es-ES" sz="1800" b="0" dirty="0">
                <a:solidFill>
                  <a:schemeClr val="bg1"/>
                </a:solidFill>
              </a:endParaRPr>
            </a:p>
          </p:txBody>
        </p:sp>
      </p:grpSp>
      <p:sp>
        <p:nvSpPr>
          <p:cNvPr id="23" name="Flecha: a la derecha 22">
            <a:extLst>
              <a:ext uri="{FF2B5EF4-FFF2-40B4-BE49-F238E27FC236}">
                <a16:creationId xmlns:a16="http://schemas.microsoft.com/office/drawing/2014/main" id="{F6C38FC4-EAFC-48F9-8295-05E14E15FFB8}"/>
              </a:ext>
            </a:extLst>
          </p:cNvPr>
          <p:cNvSpPr/>
          <p:nvPr/>
        </p:nvSpPr>
        <p:spPr bwMode="auto">
          <a:xfrm>
            <a:off x="3834158" y="2950728"/>
            <a:ext cx="1205386" cy="338555"/>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5" name="Cerrar llave 4">
            <a:extLst>
              <a:ext uri="{FF2B5EF4-FFF2-40B4-BE49-F238E27FC236}">
                <a16:creationId xmlns:a16="http://schemas.microsoft.com/office/drawing/2014/main" id="{72CC50DE-2204-463A-AE17-296DEE21B0D9}"/>
              </a:ext>
            </a:extLst>
          </p:cNvPr>
          <p:cNvSpPr/>
          <p:nvPr/>
        </p:nvSpPr>
        <p:spPr bwMode="auto">
          <a:xfrm>
            <a:off x="3995936" y="3573016"/>
            <a:ext cx="1043608" cy="2520280"/>
          </a:xfrm>
          <a:prstGeom prst="rightBrace">
            <a:avLst>
              <a:gd name="adj1" fmla="val 8333"/>
              <a:gd name="adj2" fmla="val 50550"/>
            </a:avLst>
          </a:prstGeom>
          <a:noFill/>
          <a:ln w="38100" cap="flat" cmpd="sng" algn="ctr">
            <a:solidFill>
              <a:schemeClr val="tx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Prostokąt 3">
            <a:extLst>
              <a:ext uri="{FF2B5EF4-FFF2-40B4-BE49-F238E27FC236}">
                <a16:creationId xmlns:a16="http://schemas.microsoft.com/office/drawing/2014/main" id="{A953ED7A-FCC7-4A07-9E11-2CB2D0D6D128}"/>
              </a:ext>
            </a:extLst>
          </p:cNvPr>
          <p:cNvSpPr/>
          <p:nvPr/>
        </p:nvSpPr>
        <p:spPr>
          <a:xfrm>
            <a:off x="5148064" y="2782669"/>
            <a:ext cx="4104456" cy="646331"/>
          </a:xfrm>
          <a:prstGeom prst="rect">
            <a:avLst/>
          </a:prstGeom>
        </p:spPr>
        <p:txBody>
          <a:bodyPr wrap="square">
            <a:spAutoFit/>
          </a:bodyPr>
          <a:lstStyle/>
          <a:p>
            <a:pPr lvl="0"/>
            <a:r>
              <a:rPr lang="es-ES" sz="1800" b="0" dirty="0" err="1">
                <a:solidFill>
                  <a:schemeClr val="tx1"/>
                </a:solidFill>
              </a:rPr>
              <a:t>Objective</a:t>
            </a:r>
            <a:r>
              <a:rPr lang="es-ES" sz="1800" b="0" dirty="0">
                <a:solidFill>
                  <a:schemeClr val="tx1"/>
                </a:solidFill>
              </a:rPr>
              <a:t> data </a:t>
            </a:r>
            <a:r>
              <a:rPr lang="es-ES" sz="1800" b="0" dirty="0" err="1">
                <a:solidFill>
                  <a:schemeClr val="tx1"/>
                </a:solidFill>
              </a:rPr>
              <a:t>obtained</a:t>
            </a:r>
            <a:r>
              <a:rPr lang="es-ES" sz="1800" b="0" dirty="0">
                <a:solidFill>
                  <a:schemeClr val="tx1"/>
                </a:solidFill>
              </a:rPr>
              <a:t>.</a:t>
            </a:r>
          </a:p>
          <a:p>
            <a:pPr lvl="0"/>
            <a:r>
              <a:rPr lang="es-ES" sz="1800" b="0" dirty="0">
                <a:solidFill>
                  <a:schemeClr val="tx1"/>
                </a:solidFill>
              </a:rPr>
              <a:t>No </a:t>
            </a:r>
            <a:r>
              <a:rPr lang="es-ES" sz="1800" b="0" dirty="0" err="1">
                <a:solidFill>
                  <a:schemeClr val="tx1"/>
                </a:solidFill>
              </a:rPr>
              <a:t>interpretation</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evaluator</a:t>
            </a:r>
            <a:r>
              <a:rPr lang="es-ES" sz="1800" b="0" dirty="0">
                <a:solidFill>
                  <a:schemeClr val="tx1"/>
                </a:solidFill>
              </a:rPr>
              <a:t>.</a:t>
            </a:r>
          </a:p>
        </p:txBody>
      </p:sp>
      <p:sp>
        <p:nvSpPr>
          <p:cNvPr id="26" name="Prostokąt 3">
            <a:extLst>
              <a:ext uri="{FF2B5EF4-FFF2-40B4-BE49-F238E27FC236}">
                <a16:creationId xmlns:a16="http://schemas.microsoft.com/office/drawing/2014/main" id="{CAF56717-E4D7-4FDC-B45F-DBD67C8DA7DC}"/>
              </a:ext>
            </a:extLst>
          </p:cNvPr>
          <p:cNvSpPr/>
          <p:nvPr/>
        </p:nvSpPr>
        <p:spPr>
          <a:xfrm>
            <a:off x="5183560" y="3717032"/>
            <a:ext cx="3924944" cy="2585323"/>
          </a:xfrm>
          <a:prstGeom prst="rect">
            <a:avLst/>
          </a:prstGeom>
        </p:spPr>
        <p:txBody>
          <a:bodyPr wrap="square">
            <a:spAutoFit/>
          </a:bodyPr>
          <a:lstStyle/>
          <a:p>
            <a:pPr lvl="0"/>
            <a:r>
              <a:rPr lang="es-ES" sz="1800" b="0" dirty="0">
                <a:solidFill>
                  <a:schemeClr val="tx1"/>
                </a:solidFill>
              </a:rPr>
              <a:t>•</a:t>
            </a:r>
            <a:r>
              <a:rPr lang="es-ES" sz="1800" b="0" dirty="0" err="1">
                <a:solidFill>
                  <a:schemeClr val="tx1"/>
                </a:solidFill>
              </a:rPr>
              <a:t>Subjective</a:t>
            </a:r>
            <a:r>
              <a:rPr lang="es-ES" sz="1800" b="0" dirty="0">
                <a:solidFill>
                  <a:schemeClr val="tx1"/>
                </a:solidFill>
              </a:rPr>
              <a:t> data </a:t>
            </a:r>
            <a:r>
              <a:rPr lang="es-ES" sz="1800" b="0" dirty="0" err="1">
                <a:solidFill>
                  <a:schemeClr val="tx1"/>
                </a:solidFill>
              </a:rPr>
              <a:t>obtained</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Results</a:t>
            </a:r>
            <a:r>
              <a:rPr lang="es-ES" sz="1800" b="0" dirty="0">
                <a:solidFill>
                  <a:schemeClr val="tx1"/>
                </a:solidFill>
              </a:rPr>
              <a:t> </a:t>
            </a:r>
            <a:r>
              <a:rPr lang="es-ES" sz="1800" b="0" dirty="0" err="1">
                <a:solidFill>
                  <a:schemeClr val="tx1"/>
                </a:solidFill>
              </a:rPr>
              <a:t>subject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interpretation</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Clinical</a:t>
            </a:r>
            <a:r>
              <a:rPr lang="es-ES" sz="1800" b="0" dirty="0">
                <a:solidFill>
                  <a:schemeClr val="tx1"/>
                </a:solidFill>
              </a:rPr>
              <a:t> </a:t>
            </a:r>
            <a:r>
              <a:rPr lang="es-ES" sz="1800" b="0" dirty="0" err="1">
                <a:solidFill>
                  <a:schemeClr val="tx1"/>
                </a:solidFill>
              </a:rPr>
              <a:t>scales</a:t>
            </a:r>
            <a:r>
              <a:rPr lang="es-ES" sz="1800" b="0" dirty="0">
                <a:solidFill>
                  <a:schemeClr val="tx1"/>
                </a:solidFill>
              </a:rPr>
              <a:t> are </a:t>
            </a:r>
            <a:r>
              <a:rPr lang="es-ES" sz="1800" b="0" dirty="0" err="1">
                <a:solidFill>
                  <a:schemeClr val="tx1"/>
                </a:solidFill>
              </a:rPr>
              <a:t>very</a:t>
            </a:r>
            <a:r>
              <a:rPr lang="es-ES" sz="1800" b="0" dirty="0">
                <a:solidFill>
                  <a:schemeClr val="tx1"/>
                </a:solidFill>
              </a:rPr>
              <a:t> </a:t>
            </a:r>
            <a:r>
              <a:rPr lang="es-ES" sz="1800" b="0" dirty="0" err="1">
                <a:solidFill>
                  <a:schemeClr val="tx1"/>
                </a:solidFill>
              </a:rPr>
              <a:t>useful</a:t>
            </a:r>
            <a:r>
              <a:rPr lang="es-ES" sz="1800" b="0" dirty="0">
                <a:solidFill>
                  <a:schemeClr val="tx1"/>
                </a:solidFill>
              </a:rPr>
              <a:t> </a:t>
            </a:r>
            <a:r>
              <a:rPr lang="es-ES" sz="1800" b="0" dirty="0" err="1">
                <a:solidFill>
                  <a:schemeClr val="tx1"/>
                </a:solidFill>
              </a:rPr>
              <a:t>instruments</a:t>
            </a:r>
            <a:r>
              <a:rPr lang="es-ES" sz="1800" b="0" dirty="0">
                <a:solidFill>
                  <a:schemeClr val="tx1"/>
                </a:solidFill>
              </a:rPr>
              <a:t>, </a:t>
            </a:r>
            <a:r>
              <a:rPr lang="es-ES" sz="1800" b="0" dirty="0" err="1">
                <a:solidFill>
                  <a:schemeClr val="tx1"/>
                </a:solidFill>
              </a:rPr>
              <a:t>but</a:t>
            </a:r>
            <a:r>
              <a:rPr lang="es-ES" sz="1800" b="0" dirty="0">
                <a:solidFill>
                  <a:schemeClr val="tx1"/>
                </a:solidFill>
              </a:rPr>
              <a:t> are </a:t>
            </a:r>
            <a:r>
              <a:rPr lang="es-ES" sz="1800" b="0" dirty="0" err="1">
                <a:solidFill>
                  <a:schemeClr val="tx1"/>
                </a:solidFill>
              </a:rPr>
              <a:t>subject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double</a:t>
            </a:r>
            <a:r>
              <a:rPr lang="es-ES" sz="1800" b="0" dirty="0">
                <a:solidFill>
                  <a:schemeClr val="tx1"/>
                </a:solidFill>
              </a:rPr>
              <a:t> </a:t>
            </a:r>
            <a:r>
              <a:rPr lang="es-ES" sz="1800" b="0" dirty="0" err="1">
                <a:solidFill>
                  <a:schemeClr val="tx1"/>
                </a:solidFill>
              </a:rPr>
              <a:t>subjectivity</a:t>
            </a:r>
            <a:r>
              <a:rPr lang="es-ES" sz="1800" b="0" dirty="0">
                <a:solidFill>
                  <a:schemeClr val="tx1"/>
                </a:solidFill>
              </a:rPr>
              <a:t> (</a:t>
            </a:r>
            <a:r>
              <a:rPr lang="es-ES" sz="1800" b="0" dirty="0" err="1">
                <a:solidFill>
                  <a:schemeClr val="tx1"/>
                </a:solidFill>
              </a:rPr>
              <a:t>patient</a:t>
            </a:r>
            <a:r>
              <a:rPr lang="es-ES" sz="1800" b="0" dirty="0">
                <a:solidFill>
                  <a:schemeClr val="tx1"/>
                </a:solidFill>
              </a:rPr>
              <a:t> and </a:t>
            </a:r>
            <a:r>
              <a:rPr lang="es-ES" sz="1800" b="0" dirty="0" err="1">
                <a:solidFill>
                  <a:schemeClr val="tx1"/>
                </a:solidFill>
              </a:rPr>
              <a:t>evaluator</a:t>
            </a:r>
            <a:r>
              <a:rPr lang="es-ES" sz="1800" b="0" dirty="0">
                <a:solidFill>
                  <a:schemeClr val="tx1"/>
                </a:solidFill>
              </a:rPr>
              <a:t>).</a:t>
            </a:r>
          </a:p>
          <a:p>
            <a:pPr lvl="0"/>
            <a:endParaRPr lang="es-ES" sz="1800" b="0" dirty="0">
              <a:solidFill>
                <a:schemeClr val="tx1"/>
              </a:solidFill>
            </a:endParaRPr>
          </a:p>
        </p:txBody>
      </p:sp>
    </p:spTree>
    <p:extLst>
      <p:ext uri="{BB962C8B-B14F-4D97-AF65-F5344CB8AC3E}">
        <p14:creationId xmlns:p14="http://schemas.microsoft.com/office/powerpoint/2010/main" val="379385344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27" name="Grupo 26">
            <a:extLst>
              <a:ext uri="{FF2B5EF4-FFF2-40B4-BE49-F238E27FC236}">
                <a16:creationId xmlns:a16="http://schemas.microsoft.com/office/drawing/2014/main" id="{C696E964-B011-4EE9-B201-566E6757AFD4}"/>
              </a:ext>
            </a:extLst>
          </p:cNvPr>
          <p:cNvGrpSpPr/>
          <p:nvPr/>
        </p:nvGrpSpPr>
        <p:grpSpPr>
          <a:xfrm>
            <a:off x="1997714" y="2694646"/>
            <a:ext cx="5148572" cy="648563"/>
            <a:chOff x="409" y="2219132"/>
            <a:chExt cx="1782216" cy="891108"/>
          </a:xfrm>
        </p:grpSpPr>
        <p:sp>
          <p:nvSpPr>
            <p:cNvPr id="28" name="Rectángulo 27">
              <a:extLst>
                <a:ext uri="{FF2B5EF4-FFF2-40B4-BE49-F238E27FC236}">
                  <a16:creationId xmlns:a16="http://schemas.microsoft.com/office/drawing/2014/main" id="{46C377FD-9FD2-4192-898D-AE94E6252B80}"/>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80B88C34-BD24-4F1F-9ECD-1F7DAB6E90DE}"/>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Subjective</a:t>
              </a:r>
              <a:r>
                <a:rPr lang="es-ES" sz="1800" b="0" dirty="0">
                  <a:effectLst/>
                  <a:latin typeface="Arial" panose="020B0604020202020204" pitchFamily="34" charset="0"/>
                  <a:ea typeface="Calibri" panose="020F0502020204030204" pitchFamily="34" charset="0"/>
                </a:rPr>
                <a:t> and </a:t>
              </a:r>
              <a:r>
                <a:rPr lang="es-ES" sz="1800" b="0" dirty="0" err="1">
                  <a:effectLst/>
                  <a:latin typeface="Arial" panose="020B0604020202020204" pitchFamily="34" charset="0"/>
                  <a:ea typeface="Calibri" panose="020F0502020204030204" pitchFamily="34" charset="0"/>
                </a:rPr>
                <a:t>objective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measure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of</a:t>
              </a:r>
              <a:r>
                <a:rPr lang="es-ES" sz="1800" b="0" dirty="0">
                  <a:effectLst/>
                  <a:latin typeface="Arial" panose="020B0604020202020204" pitchFamily="34" charset="0"/>
                  <a:ea typeface="Calibri" panose="020F0502020204030204" pitchFamily="34" charset="0"/>
                </a:rPr>
                <a:t> step </a:t>
              </a:r>
              <a:r>
                <a:rPr lang="es-ES" sz="1800" b="0" dirty="0" err="1">
                  <a:effectLst/>
                  <a:latin typeface="Arial" panose="020B0604020202020204" pitchFamily="34" charset="0"/>
                  <a:ea typeface="Calibri" panose="020F0502020204030204" pitchFamily="34" charset="0"/>
                </a:rPr>
                <a:t>legth</a:t>
              </a:r>
              <a:endParaRPr lang="es-ES" sz="1800" b="0" dirty="0">
                <a:effectLst/>
                <a:latin typeface="Arial" panose="020B0604020202020204" pitchFamily="34" charset="0"/>
                <a:ea typeface="Calibri" panose="020F0502020204030204" pitchFamily="34" charset="0"/>
              </a:endParaRPr>
            </a:p>
          </p:txBody>
        </p:sp>
      </p:grpSp>
      <p:pic>
        <p:nvPicPr>
          <p:cNvPr id="30" name="Imagen 29">
            <a:extLst>
              <a:ext uri="{FF2B5EF4-FFF2-40B4-BE49-F238E27FC236}">
                <a16:creationId xmlns:a16="http://schemas.microsoft.com/office/drawing/2014/main" id="{EEB107DA-2FC5-45BF-ADEB-DDA4BFCB05E5}"/>
              </a:ext>
            </a:extLst>
          </p:cNvPr>
          <p:cNvPicPr/>
          <p:nvPr/>
        </p:nvPicPr>
        <p:blipFill>
          <a:blip r:embed="rId3" cstate="print"/>
          <a:srcRect l="5485" t="37045" r="10062" b="4988"/>
          <a:stretch>
            <a:fillRect/>
          </a:stretch>
        </p:blipFill>
        <p:spPr bwMode="auto">
          <a:xfrm>
            <a:off x="513747" y="3514792"/>
            <a:ext cx="3275965" cy="1673225"/>
          </a:xfrm>
          <a:prstGeom prst="rect">
            <a:avLst/>
          </a:prstGeom>
          <a:noFill/>
          <a:ln w="9525">
            <a:noFill/>
            <a:miter lim="800000"/>
            <a:headEnd/>
            <a:tailEnd/>
          </a:ln>
        </p:spPr>
      </p:pic>
      <p:pic>
        <p:nvPicPr>
          <p:cNvPr id="32" name="Imagen 31">
            <a:extLst>
              <a:ext uri="{FF2B5EF4-FFF2-40B4-BE49-F238E27FC236}">
                <a16:creationId xmlns:a16="http://schemas.microsoft.com/office/drawing/2014/main" id="{49A8EBF1-E956-4C0B-89ED-E4D65C7257AF}"/>
              </a:ext>
            </a:extLst>
          </p:cNvPr>
          <p:cNvPicPr/>
          <p:nvPr/>
        </p:nvPicPr>
        <p:blipFill>
          <a:blip r:embed="rId4" cstate="print"/>
          <a:srcRect l="14861" t="26375" r="64389" b="52953"/>
          <a:stretch>
            <a:fillRect/>
          </a:stretch>
        </p:blipFill>
        <p:spPr bwMode="auto">
          <a:xfrm>
            <a:off x="4538222" y="3817724"/>
            <a:ext cx="2077085" cy="1267460"/>
          </a:xfrm>
          <a:prstGeom prst="rect">
            <a:avLst/>
          </a:prstGeom>
          <a:noFill/>
          <a:ln w="9525">
            <a:noFill/>
            <a:miter lim="800000"/>
            <a:headEnd/>
            <a:tailEnd/>
          </a:ln>
        </p:spPr>
      </p:pic>
      <p:sp>
        <p:nvSpPr>
          <p:cNvPr id="4" name="Rectangle 2">
            <a:extLst>
              <a:ext uri="{FF2B5EF4-FFF2-40B4-BE49-F238E27FC236}">
                <a16:creationId xmlns:a16="http://schemas.microsoft.com/office/drawing/2014/main" id="{C24A6C2E-4BE0-483D-A965-AE4B9BF56243}"/>
              </a:ext>
            </a:extLst>
          </p:cNvPr>
          <p:cNvSpPr>
            <a:spLocks noChangeArrowheads="1"/>
          </p:cNvSpPr>
          <p:nvPr/>
        </p:nvSpPr>
        <p:spPr bwMode="auto">
          <a:xfrm>
            <a:off x="6732240" y="3817724"/>
            <a:ext cx="2088231" cy="56197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6" name="Text Box 3">
            <a:extLst>
              <a:ext uri="{FF2B5EF4-FFF2-40B4-BE49-F238E27FC236}">
                <a16:creationId xmlns:a16="http://schemas.microsoft.com/office/drawing/2014/main" id="{2B605288-1AD0-4D28-B840-52DA250B7CD9}"/>
              </a:ext>
            </a:extLst>
          </p:cNvPr>
          <p:cNvSpPr txBox="1">
            <a:spLocks noChangeArrowheads="1"/>
          </p:cNvSpPr>
          <p:nvPr/>
        </p:nvSpPr>
        <p:spPr bwMode="auto">
          <a:xfrm>
            <a:off x="6732240" y="4512096"/>
            <a:ext cx="2088231" cy="573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s-ES" sz="1100" b="0" i="0" u="none" strike="noStrike" cap="none" normalizeH="0" baseline="0" dirty="0">
                <a:ln>
                  <a:noFill/>
                </a:ln>
                <a:solidFill>
                  <a:schemeClr val="tx1"/>
                </a:solidFill>
                <a:effectLst/>
                <a:latin typeface="Calibri" panose="020F0502020204030204" pitchFamily="34" charset="0"/>
              </a:rPr>
              <a:t>Step length = 0.46 m</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10 CuadroTexto">
            <a:extLst>
              <a:ext uri="{FF2B5EF4-FFF2-40B4-BE49-F238E27FC236}">
                <a16:creationId xmlns:a16="http://schemas.microsoft.com/office/drawing/2014/main" id="{632E6429-68DF-47AF-8F3B-50D47022F5E7}"/>
              </a:ext>
            </a:extLst>
          </p:cNvPr>
          <p:cNvSpPr txBox="1"/>
          <p:nvPr/>
        </p:nvSpPr>
        <p:spPr>
          <a:xfrm>
            <a:off x="265859" y="5405683"/>
            <a:ext cx="3771739" cy="523220"/>
          </a:xfrm>
          <a:prstGeom prst="rect">
            <a:avLst/>
          </a:prstGeom>
          <a:noFill/>
        </p:spPr>
        <p:txBody>
          <a:bodyPr wrap="square" rtlCol="0">
            <a:spAutoFit/>
          </a:bodyPr>
          <a:lstStyle/>
          <a:p>
            <a:pPr algn="ctr"/>
            <a:r>
              <a:rPr lang="es-ES" sz="1400" b="0" dirty="0">
                <a:solidFill>
                  <a:schemeClr val="accent2"/>
                </a:solidFill>
              </a:rPr>
              <a:t>Figure 3. </a:t>
            </a:r>
            <a:r>
              <a:rPr lang="pl-PL" sz="1400" b="0" dirty="0">
                <a:solidFill>
                  <a:schemeClr val="accent2"/>
                </a:solidFill>
                <a:effectLst/>
                <a:ea typeface="Calibri" panose="020F0502020204030204" pitchFamily="34" charset="0"/>
              </a:rPr>
              <a:t>Step length and height ítem from the Tinetti Mobility Test, Gait section</a:t>
            </a:r>
            <a:r>
              <a:rPr lang="es-ES" sz="1400" b="0" dirty="0">
                <a:solidFill>
                  <a:schemeClr val="accent2"/>
                </a:solidFill>
                <a:effectLst/>
                <a:ea typeface="Calibri" panose="020F0502020204030204" pitchFamily="34" charset="0"/>
              </a:rPr>
              <a:t>.</a:t>
            </a:r>
            <a:endParaRPr lang="es-ES" sz="1400" b="0" dirty="0">
              <a:solidFill>
                <a:schemeClr val="accent2"/>
              </a:solidFill>
            </a:endParaRPr>
          </a:p>
        </p:txBody>
      </p:sp>
      <p:sp>
        <p:nvSpPr>
          <p:cNvPr id="8" name="10 CuadroTexto">
            <a:extLst>
              <a:ext uri="{FF2B5EF4-FFF2-40B4-BE49-F238E27FC236}">
                <a16:creationId xmlns:a16="http://schemas.microsoft.com/office/drawing/2014/main" id="{B3A1EA83-70A7-43A9-83D4-D1F6B446B156}"/>
              </a:ext>
            </a:extLst>
          </p:cNvPr>
          <p:cNvSpPr txBox="1"/>
          <p:nvPr/>
        </p:nvSpPr>
        <p:spPr>
          <a:xfrm>
            <a:off x="4977324" y="5405683"/>
            <a:ext cx="3275965" cy="738664"/>
          </a:xfrm>
          <a:prstGeom prst="rect">
            <a:avLst/>
          </a:prstGeom>
          <a:noFill/>
        </p:spPr>
        <p:txBody>
          <a:bodyPr wrap="square" rtlCol="0">
            <a:spAutoFit/>
          </a:bodyPr>
          <a:lstStyle/>
          <a:p>
            <a:pPr algn="ctr"/>
            <a:r>
              <a:rPr lang="es-ES" sz="1400" b="0" dirty="0">
                <a:solidFill>
                  <a:schemeClr val="accent2"/>
                </a:solidFill>
              </a:rPr>
              <a:t>Figure 4. </a:t>
            </a:r>
            <a:r>
              <a:rPr lang="pl-PL" sz="1400" b="0" dirty="0">
                <a:solidFill>
                  <a:schemeClr val="accent2"/>
                </a:solidFill>
                <a:effectLst/>
                <a:latin typeface="Arial" panose="020B0604020202020204" pitchFamily="34" charset="0"/>
                <a:ea typeface="Calibri" panose="020F0502020204030204" pitchFamily="34" charset="0"/>
              </a:rPr>
              <a:t>Step length assessment with an instrumented walkway (GAITrite)</a:t>
            </a:r>
            <a:r>
              <a:rPr lang="es-ES" sz="1400" b="0" dirty="0">
                <a:solidFill>
                  <a:schemeClr val="accent2"/>
                </a:solidFill>
                <a:effectLst/>
                <a:latin typeface="Arial" panose="020B0604020202020204" pitchFamily="34" charset="0"/>
                <a:ea typeface="Calibri" panose="020F0502020204030204" pitchFamily="34" charset="0"/>
              </a:rPr>
              <a:t>.</a:t>
            </a:r>
          </a:p>
          <a:p>
            <a:pPr algn="ctr"/>
            <a:r>
              <a:rPr lang="es-ES" sz="1400" b="0" dirty="0">
                <a:solidFill>
                  <a:schemeClr val="accent2"/>
                </a:solidFill>
              </a:rPr>
              <a:t> </a:t>
            </a:r>
          </a:p>
        </p:txBody>
      </p:sp>
    </p:spTree>
    <p:extLst>
      <p:ext uri="{BB962C8B-B14F-4D97-AF65-F5344CB8AC3E}">
        <p14:creationId xmlns:p14="http://schemas.microsoft.com/office/powerpoint/2010/main" val="1364008041"/>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3074" name="Picture 2" descr="Icono Ok Gratis de Super Flat Remix V1.08 Emblems">
            <a:extLst>
              <a:ext uri="{FF2B5EF4-FFF2-40B4-BE49-F238E27FC236}">
                <a16:creationId xmlns:a16="http://schemas.microsoft.com/office/drawing/2014/main" id="{77613DCC-BF95-4177-AE0C-3DAB3EF3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9271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8EF1A02E-1BFE-4C4E-93CD-C855BAC7F9F4}"/>
              </a:ext>
            </a:extLst>
          </p:cNvPr>
          <p:cNvGrpSpPr/>
          <p:nvPr/>
        </p:nvGrpSpPr>
        <p:grpSpPr>
          <a:xfrm>
            <a:off x="1326692" y="3076357"/>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Objective</a:t>
              </a:r>
              <a:r>
                <a:rPr lang="es-ES" sz="1800" b="0" dirty="0">
                  <a:solidFill>
                    <a:schemeClr val="bg1"/>
                  </a:solidFill>
                </a:rPr>
                <a:t> </a:t>
              </a:r>
              <a:r>
                <a:rPr lang="es-ES" sz="1800" b="0" dirty="0" err="1">
                  <a:solidFill>
                    <a:schemeClr val="bg1"/>
                  </a:solidFill>
                </a:rPr>
                <a:t>results</a:t>
              </a:r>
              <a:r>
                <a:rPr lang="es-ES" sz="1800" b="0" dirty="0">
                  <a:solidFill>
                    <a:schemeClr val="bg1"/>
                  </a:solidFill>
                </a:rPr>
                <a:t> </a:t>
              </a:r>
              <a:r>
                <a:rPr lang="es-ES" sz="1800" b="0" dirty="0" err="1">
                  <a:solidFill>
                    <a:schemeClr val="bg1"/>
                  </a:solidFill>
                </a:rPr>
                <a:t>measured</a:t>
              </a:r>
              <a:r>
                <a:rPr lang="es-ES" sz="1800" b="0" dirty="0">
                  <a:solidFill>
                    <a:schemeClr val="bg1"/>
                  </a:solidFill>
                </a:rPr>
                <a:t> </a:t>
              </a:r>
              <a:r>
                <a:rPr lang="es-ES" sz="1800" b="0" dirty="0" err="1">
                  <a:solidFill>
                    <a:schemeClr val="bg1"/>
                  </a:solidFill>
                </a:rPr>
                <a:t>with</a:t>
              </a:r>
              <a:r>
                <a:rPr lang="es-ES" sz="1800" b="0" dirty="0">
                  <a:solidFill>
                    <a:schemeClr val="bg1"/>
                  </a:solidFill>
                </a:rPr>
                <a:t> instrumental </a:t>
              </a:r>
              <a:r>
                <a:rPr lang="es-ES" sz="1800" b="0" dirty="0" err="1">
                  <a:solidFill>
                    <a:schemeClr val="bg1"/>
                  </a:solidFill>
                </a:rPr>
                <a:t>techniques</a:t>
              </a:r>
              <a:endParaRPr lang="es-ES" sz="1800" b="0" dirty="0">
                <a:solidFill>
                  <a:schemeClr val="bg1"/>
                </a:solidFill>
              </a:endParaRPr>
            </a:p>
          </p:txBody>
        </p:sp>
      </p:grpSp>
      <p:sp>
        <p:nvSpPr>
          <p:cNvPr id="22" name="Prostokąt 3">
            <a:extLst>
              <a:ext uri="{FF2B5EF4-FFF2-40B4-BE49-F238E27FC236}">
                <a16:creationId xmlns:a16="http://schemas.microsoft.com/office/drawing/2014/main" id="{A27E9023-0A48-4A9E-A98B-141CDC58DA8B}"/>
              </a:ext>
            </a:extLst>
          </p:cNvPr>
          <p:cNvSpPr/>
          <p:nvPr/>
        </p:nvSpPr>
        <p:spPr>
          <a:xfrm>
            <a:off x="1326692" y="3895888"/>
            <a:ext cx="7637796" cy="1477328"/>
          </a:xfrm>
          <a:prstGeom prst="rect">
            <a:avLst/>
          </a:prstGeom>
        </p:spPr>
        <p:txBody>
          <a:bodyPr wrap="square">
            <a:spAutoFit/>
          </a:bodyPr>
          <a:lstStyle/>
          <a:p>
            <a:pPr lvl="0"/>
            <a:r>
              <a:rPr lang="es-ES" sz="1800" b="0" dirty="0">
                <a:solidFill>
                  <a:schemeClr val="tx1"/>
                </a:solidFill>
              </a:rPr>
              <a:t>•Data can be comparable </a:t>
            </a:r>
            <a:r>
              <a:rPr lang="es-ES" sz="1800" b="0" dirty="0" err="1">
                <a:solidFill>
                  <a:schemeClr val="tx1"/>
                </a:solidFill>
              </a:rPr>
              <a:t>with</a:t>
            </a:r>
            <a:r>
              <a:rPr lang="es-ES" sz="1800" b="0" dirty="0">
                <a:solidFill>
                  <a:schemeClr val="tx1"/>
                </a:solidFill>
              </a:rPr>
              <a:t> </a:t>
            </a:r>
            <a:r>
              <a:rPr lang="es-ES" sz="1800" b="0" dirty="0" err="1">
                <a:solidFill>
                  <a:schemeClr val="tx1"/>
                </a:solidFill>
              </a:rPr>
              <a:t>other</a:t>
            </a:r>
            <a:r>
              <a:rPr lang="es-ES" sz="1800" b="0" dirty="0">
                <a:solidFill>
                  <a:schemeClr val="tx1"/>
                </a:solidFill>
              </a:rPr>
              <a:t> data </a:t>
            </a:r>
            <a:r>
              <a:rPr lang="es-ES" sz="1800" b="0" dirty="0" err="1">
                <a:solidFill>
                  <a:schemeClr val="tx1"/>
                </a:solidFill>
              </a:rPr>
              <a:t>from</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same</a:t>
            </a:r>
            <a:r>
              <a:rPr lang="es-ES" sz="1800" b="0" dirty="0">
                <a:solidFill>
                  <a:schemeClr val="tx1"/>
                </a:solidFill>
              </a:rPr>
              <a:t> </a:t>
            </a:r>
            <a:r>
              <a:rPr lang="es-ES" sz="1800" b="0" dirty="0" err="1">
                <a:solidFill>
                  <a:schemeClr val="tx1"/>
                </a:solidFill>
              </a:rPr>
              <a:t>patient</a:t>
            </a:r>
            <a:r>
              <a:rPr lang="es-ES" sz="1800" b="0" dirty="0">
                <a:solidFill>
                  <a:schemeClr val="tx1"/>
                </a:solidFill>
              </a:rPr>
              <a:t>.</a:t>
            </a:r>
          </a:p>
          <a:p>
            <a:pPr lvl="0"/>
            <a:endParaRPr lang="es-ES" sz="1800" b="0" dirty="0">
              <a:solidFill>
                <a:schemeClr val="tx1"/>
              </a:solidFill>
            </a:endParaRPr>
          </a:p>
          <a:p>
            <a:r>
              <a:rPr lang="es-ES" sz="1800" b="0" dirty="0">
                <a:solidFill>
                  <a:schemeClr val="tx1"/>
                </a:solidFill>
              </a:rPr>
              <a:t>•Data can be comparable </a:t>
            </a:r>
            <a:r>
              <a:rPr lang="es-ES" sz="1800" b="0" dirty="0" err="1">
                <a:solidFill>
                  <a:schemeClr val="tx1"/>
                </a:solidFill>
              </a:rPr>
              <a:t>with</a:t>
            </a:r>
            <a:r>
              <a:rPr lang="es-ES" sz="1800" b="0" dirty="0">
                <a:solidFill>
                  <a:schemeClr val="tx1"/>
                </a:solidFill>
              </a:rPr>
              <a:t> </a:t>
            </a:r>
            <a:r>
              <a:rPr lang="es-ES" sz="1800" b="0" dirty="0" err="1">
                <a:solidFill>
                  <a:schemeClr val="tx1"/>
                </a:solidFill>
              </a:rPr>
              <a:t>other</a:t>
            </a:r>
            <a:r>
              <a:rPr lang="es-ES" sz="1800" b="0" dirty="0">
                <a:solidFill>
                  <a:schemeClr val="tx1"/>
                </a:solidFill>
              </a:rPr>
              <a:t> </a:t>
            </a:r>
            <a:r>
              <a:rPr lang="es-ES" sz="1800" b="0" dirty="0" err="1">
                <a:solidFill>
                  <a:schemeClr val="tx1"/>
                </a:solidFill>
              </a:rPr>
              <a:t>results</a:t>
            </a:r>
            <a:r>
              <a:rPr lang="es-ES" sz="1800" b="0" dirty="0">
                <a:solidFill>
                  <a:schemeClr val="tx1"/>
                </a:solidFill>
              </a:rPr>
              <a:t> </a:t>
            </a:r>
            <a:r>
              <a:rPr lang="es-ES" sz="1800" b="0" dirty="0" err="1">
                <a:solidFill>
                  <a:schemeClr val="tx1"/>
                </a:solidFill>
              </a:rPr>
              <a:t>between</a:t>
            </a:r>
            <a:r>
              <a:rPr lang="es-ES" sz="1800" b="0" dirty="0">
                <a:solidFill>
                  <a:schemeClr val="tx1"/>
                </a:solidFill>
              </a:rPr>
              <a:t> </a:t>
            </a:r>
            <a:r>
              <a:rPr lang="es-ES" sz="1800" b="0" dirty="0" err="1">
                <a:solidFill>
                  <a:schemeClr val="tx1"/>
                </a:solidFill>
              </a:rPr>
              <a:t>patients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Objective</a:t>
            </a:r>
            <a:r>
              <a:rPr lang="es-ES" sz="1800" b="0" dirty="0">
                <a:solidFill>
                  <a:schemeClr val="tx1"/>
                </a:solidFill>
              </a:rPr>
              <a:t> data </a:t>
            </a:r>
            <a:r>
              <a:rPr lang="es-ES" sz="1800" b="0" dirty="0" err="1">
                <a:solidFill>
                  <a:schemeClr val="tx1"/>
                </a:solidFill>
              </a:rPr>
              <a:t>between</a:t>
            </a:r>
            <a:r>
              <a:rPr lang="es-ES" sz="1800" b="0" dirty="0">
                <a:solidFill>
                  <a:schemeClr val="tx1"/>
                </a:solidFill>
              </a:rPr>
              <a:t> </a:t>
            </a:r>
            <a:r>
              <a:rPr lang="es-ES" sz="1800" b="0" dirty="0" err="1">
                <a:solidFill>
                  <a:schemeClr val="tx1"/>
                </a:solidFill>
              </a:rPr>
              <a:t>subjects</a:t>
            </a:r>
            <a:r>
              <a:rPr lang="es-ES" sz="1800" b="0" dirty="0">
                <a:solidFill>
                  <a:schemeClr val="tx1"/>
                </a:solidFill>
              </a:rPr>
              <a:t> </a:t>
            </a:r>
            <a:r>
              <a:rPr lang="es-ES" sz="1800" b="0" dirty="0" err="1">
                <a:solidFill>
                  <a:schemeClr val="tx1"/>
                </a:solidFill>
              </a:rPr>
              <a:t>should</a:t>
            </a:r>
            <a:r>
              <a:rPr lang="es-ES" sz="1800" b="0" dirty="0">
                <a:solidFill>
                  <a:schemeClr val="tx1"/>
                </a:solidFill>
              </a:rPr>
              <a:t> be </a:t>
            </a:r>
            <a:r>
              <a:rPr lang="es-ES" sz="1800" b="0" dirty="0" err="1">
                <a:solidFill>
                  <a:schemeClr val="tx1"/>
                </a:solidFill>
              </a:rPr>
              <a:t>normalized</a:t>
            </a:r>
            <a:r>
              <a:rPr lang="es-ES" sz="1800" b="0" dirty="0">
                <a:solidFill>
                  <a:schemeClr val="tx1"/>
                </a:solidFill>
              </a:rPr>
              <a:t> </a:t>
            </a:r>
            <a:r>
              <a:rPr lang="es-ES" sz="1800" b="0" dirty="0" err="1">
                <a:solidFill>
                  <a:schemeClr val="tx1"/>
                </a:solidFill>
              </a:rPr>
              <a:t>to</a:t>
            </a:r>
            <a:r>
              <a:rPr lang="es-ES" sz="1800" b="0" dirty="0">
                <a:solidFill>
                  <a:schemeClr val="tx1"/>
                </a:solidFill>
              </a:rPr>
              <a:t> be </a:t>
            </a:r>
            <a:r>
              <a:rPr lang="es-ES" sz="1800" b="0" dirty="0" err="1">
                <a:solidFill>
                  <a:schemeClr val="tx1"/>
                </a:solidFill>
              </a:rPr>
              <a:t>compared</a:t>
            </a:r>
            <a:r>
              <a:rPr lang="es-ES" sz="1800" b="0" dirty="0">
                <a:solidFill>
                  <a:schemeClr val="tx1"/>
                </a:solidFill>
              </a:rPr>
              <a:t>.</a:t>
            </a:r>
          </a:p>
        </p:txBody>
      </p:sp>
    </p:spTree>
    <p:extLst>
      <p:ext uri="{BB962C8B-B14F-4D97-AF65-F5344CB8AC3E}">
        <p14:creationId xmlns:p14="http://schemas.microsoft.com/office/powerpoint/2010/main" val="314378873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683568" y="2924944"/>
            <a:ext cx="7560840" cy="2616101"/>
          </a:xfrm>
          <a:prstGeom prst="rect">
            <a:avLst/>
          </a:prstGeom>
          <a:noFill/>
        </p:spPr>
        <p:txBody>
          <a:bodyPr wrap="square">
            <a:spAutoFit/>
          </a:bodyPr>
          <a:lstStyle/>
          <a:p>
            <a:pPr marL="457200" indent="-457200">
              <a:buFont typeface="+mj-lt"/>
              <a:buAutoNum type="arabicPeriod"/>
              <a:defRPr/>
            </a:pPr>
            <a:r>
              <a:rPr lang="en-US" sz="1800" b="0" dirty="0">
                <a:solidFill>
                  <a:schemeClr val="accent2">
                    <a:lumMod val="75000"/>
                  </a:schemeClr>
                </a:solidFill>
              </a:rPr>
              <a:t>Introduction and objectives.</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n-US" sz="1800" b="0" dirty="0">
                <a:solidFill>
                  <a:schemeClr val="accent2">
                    <a:lumMod val="75000"/>
                  </a:schemeClr>
                </a:solidFill>
              </a:rPr>
              <a:t>Features and properties of gait assessment tools: comparison between available techniques.</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n-US" sz="1800" b="0" dirty="0">
                <a:solidFill>
                  <a:schemeClr val="accent2">
                    <a:lumMod val="75000"/>
                  </a:schemeClr>
                </a:solidFill>
              </a:rPr>
              <a:t>Key Ideas.</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n-US" sz="1800" b="0" dirty="0">
                <a:solidFill>
                  <a:schemeClr val="accent2">
                    <a:lumMod val="75000"/>
                  </a:schemeClr>
                </a:solidFill>
              </a:rPr>
              <a:t>Bibliography.</a:t>
            </a:r>
          </a:p>
          <a:p>
            <a:pPr marL="514350" indent="-514350">
              <a:buFont typeface="+mj-lt"/>
              <a:buAutoNum type="arabicPeriod"/>
              <a:defRPr/>
            </a:pP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WHAT ARE THE ADVANTAGES OF THE USE OF INSTRUMENTAL  TECHNIQUES VERSUS SCALES AND PHYSICAL EXAMINATION TO ASSESS GAIT?</a:t>
            </a:r>
            <a:endParaRPr lang="en-US" sz="2200" b="0" dirty="0">
              <a:solidFill>
                <a:schemeClr val="accent2">
                  <a:lumMod val="75000"/>
                </a:schemeClr>
              </a:solidFill>
              <a:latin typeface="+mn-lt"/>
            </a:endParaRPr>
          </a:p>
        </p:txBody>
      </p:sp>
      <p:sp>
        <p:nvSpPr>
          <p:cNvPr id="10" name="Prostokąt 1">
            <a:extLst>
              <a:ext uri="{FF2B5EF4-FFF2-40B4-BE49-F238E27FC236}">
                <a16:creationId xmlns:a16="http://schemas.microsoft.com/office/drawing/2014/main" id="{7A9F12F9-A23F-4CF0-B89E-3E3E9F56A19D}"/>
              </a:ext>
            </a:extLst>
          </p:cNvPr>
          <p:cNvSpPr/>
          <p:nvPr/>
        </p:nvSpPr>
        <p:spPr>
          <a:xfrm>
            <a:off x="4085946" y="2420888"/>
            <a:ext cx="972108" cy="707886"/>
          </a:xfrm>
          <a:prstGeom prst="rect">
            <a:avLst/>
          </a:prstGeom>
        </p:spPr>
        <p:txBody>
          <a:bodyPr wrap="square">
            <a:spAutoFit/>
          </a:bodyPr>
          <a:lstStyle/>
          <a:p>
            <a:pPr>
              <a:defRPr/>
            </a:pPr>
            <a:r>
              <a:rPr lang="es-ES" altLang="es-ES" sz="2000" dirty="0">
                <a:solidFill>
                  <a:schemeClr val="accent2"/>
                </a:solidFill>
                <a:latin typeface="+mn-lt"/>
              </a:rPr>
              <a:t>INDEX</a:t>
            </a:r>
          </a:p>
          <a:p>
            <a:pPr>
              <a:defRPr/>
            </a:pPr>
            <a:endParaRPr lang="es-ES" sz="2000" dirty="0">
              <a:solidFill>
                <a:schemeClr val="accent2"/>
              </a:solidFill>
              <a:latin typeface="+mn-lt"/>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3074" name="Picture 2" descr="Icono Ok Gratis de Super Flat Remix V1.08 Emblems">
            <a:extLst>
              <a:ext uri="{FF2B5EF4-FFF2-40B4-BE49-F238E27FC236}">
                <a16:creationId xmlns:a16="http://schemas.microsoft.com/office/drawing/2014/main" id="{77613DCC-BF95-4177-AE0C-3DAB3EF3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9271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8EF1A02E-1BFE-4C4E-93CD-C855BAC7F9F4}"/>
              </a:ext>
            </a:extLst>
          </p:cNvPr>
          <p:cNvGrpSpPr/>
          <p:nvPr/>
        </p:nvGrpSpPr>
        <p:grpSpPr>
          <a:xfrm>
            <a:off x="1326692" y="3076357"/>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Subjective</a:t>
              </a:r>
              <a:r>
                <a:rPr lang="es-ES" sz="1800" b="0" dirty="0">
                  <a:solidFill>
                    <a:schemeClr val="bg1"/>
                  </a:solidFill>
                </a:rPr>
                <a:t> data </a:t>
              </a:r>
              <a:r>
                <a:rPr lang="es-ES" sz="1800" b="0" dirty="0" err="1">
                  <a:solidFill>
                    <a:schemeClr val="bg1"/>
                  </a:solidFill>
                </a:rPr>
                <a:t>measured</a:t>
              </a:r>
              <a:r>
                <a:rPr lang="es-ES" sz="1800" b="0" dirty="0">
                  <a:solidFill>
                    <a:schemeClr val="bg1"/>
                  </a:solidFill>
                </a:rPr>
                <a:t> </a:t>
              </a:r>
              <a:r>
                <a:rPr lang="es-ES" sz="1800" b="0" dirty="0" err="1">
                  <a:solidFill>
                    <a:schemeClr val="bg1"/>
                  </a:solidFill>
                </a:rPr>
                <a:t>with</a:t>
              </a:r>
              <a:r>
                <a:rPr lang="es-ES" sz="1800" b="0" dirty="0">
                  <a:solidFill>
                    <a:schemeClr val="bg1"/>
                  </a:solidFill>
                </a:rPr>
                <a:t> </a:t>
              </a:r>
              <a:r>
                <a:rPr lang="es-ES" sz="1800" b="0" dirty="0" err="1">
                  <a:solidFill>
                    <a:schemeClr val="bg1"/>
                  </a:solidFill>
                </a:rPr>
                <a:t>scales</a:t>
              </a:r>
              <a:r>
                <a:rPr lang="es-ES" sz="1800" b="0" dirty="0">
                  <a:solidFill>
                    <a:schemeClr val="bg1"/>
                  </a:solidFill>
                </a:rPr>
                <a:t> and </a:t>
              </a:r>
              <a:r>
                <a:rPr lang="es-ES" sz="1800" b="0" dirty="0" err="1">
                  <a:solidFill>
                    <a:schemeClr val="bg1"/>
                  </a:solidFill>
                </a:rPr>
                <a:t>questionnaires</a:t>
              </a:r>
              <a:r>
                <a:rPr lang="es-ES" sz="1800" b="0" dirty="0">
                  <a:solidFill>
                    <a:schemeClr val="bg1"/>
                  </a:solidFill>
                </a:rPr>
                <a:t> </a:t>
              </a:r>
            </a:p>
          </p:txBody>
        </p:sp>
      </p:grpSp>
      <p:sp>
        <p:nvSpPr>
          <p:cNvPr id="22" name="Prostokąt 3">
            <a:extLst>
              <a:ext uri="{FF2B5EF4-FFF2-40B4-BE49-F238E27FC236}">
                <a16:creationId xmlns:a16="http://schemas.microsoft.com/office/drawing/2014/main" id="{A27E9023-0A48-4A9E-A98B-141CDC58DA8B}"/>
              </a:ext>
            </a:extLst>
          </p:cNvPr>
          <p:cNvSpPr/>
          <p:nvPr/>
        </p:nvSpPr>
        <p:spPr>
          <a:xfrm>
            <a:off x="1326692" y="3895888"/>
            <a:ext cx="7637796" cy="1754326"/>
          </a:xfrm>
          <a:prstGeom prst="rect">
            <a:avLst/>
          </a:prstGeom>
        </p:spPr>
        <p:txBody>
          <a:bodyPr wrap="square">
            <a:spAutoFit/>
          </a:bodyPr>
          <a:lstStyle/>
          <a:p>
            <a:pPr lvl="0"/>
            <a:r>
              <a:rPr lang="es-ES" sz="1800" b="0" dirty="0">
                <a:solidFill>
                  <a:schemeClr val="tx1"/>
                </a:solidFill>
              </a:rPr>
              <a:t>•</a:t>
            </a:r>
            <a:r>
              <a:rPr lang="es-ES" sz="1800" b="0" dirty="0" err="1">
                <a:solidFill>
                  <a:schemeClr val="tx1"/>
                </a:solidFill>
              </a:rPr>
              <a:t>Subjective</a:t>
            </a:r>
            <a:r>
              <a:rPr lang="es-ES" sz="1800" b="0" dirty="0">
                <a:solidFill>
                  <a:schemeClr val="tx1"/>
                </a:solidFill>
              </a:rPr>
              <a:t> </a:t>
            </a:r>
            <a:r>
              <a:rPr lang="es-ES" sz="1800" b="0" dirty="0" err="1">
                <a:solidFill>
                  <a:schemeClr val="tx1"/>
                </a:solidFill>
              </a:rPr>
              <a:t>measures</a:t>
            </a:r>
            <a:r>
              <a:rPr lang="es-ES" sz="1800" b="0" dirty="0">
                <a:solidFill>
                  <a:schemeClr val="tx1"/>
                </a:solidFill>
              </a:rPr>
              <a:t> can be </a:t>
            </a:r>
            <a:r>
              <a:rPr lang="es-ES" sz="1800" b="0" dirty="0" err="1">
                <a:solidFill>
                  <a:schemeClr val="tx1"/>
                </a:solidFill>
              </a:rPr>
              <a:t>highly</a:t>
            </a:r>
            <a:r>
              <a:rPr lang="es-ES" sz="1800" b="0" dirty="0">
                <a:solidFill>
                  <a:schemeClr val="tx1"/>
                </a:solidFill>
              </a:rPr>
              <a:t> </a:t>
            </a:r>
            <a:r>
              <a:rPr lang="es-ES" sz="1800" b="0" dirty="0" err="1">
                <a:solidFill>
                  <a:schemeClr val="tx1"/>
                </a:solidFill>
              </a:rPr>
              <a:t>correlated</a:t>
            </a:r>
            <a:r>
              <a:rPr lang="es-ES" sz="1800" b="0" dirty="0">
                <a:solidFill>
                  <a:schemeClr val="tx1"/>
                </a:solidFill>
              </a:rPr>
              <a:t> </a:t>
            </a:r>
            <a:r>
              <a:rPr lang="es-ES" sz="1800" b="0" dirty="0" err="1">
                <a:solidFill>
                  <a:schemeClr val="tx1"/>
                </a:solidFill>
              </a:rPr>
              <a:t>with</a:t>
            </a:r>
            <a:r>
              <a:rPr lang="es-ES" sz="1800" b="0" dirty="0">
                <a:solidFill>
                  <a:schemeClr val="tx1"/>
                </a:solidFill>
              </a:rPr>
              <a:t> </a:t>
            </a:r>
            <a:r>
              <a:rPr lang="es-ES" sz="1800" b="0" dirty="0" err="1">
                <a:solidFill>
                  <a:schemeClr val="tx1"/>
                </a:solidFill>
              </a:rPr>
              <a:t>objective</a:t>
            </a:r>
            <a:r>
              <a:rPr lang="es-ES" sz="1800" b="0" dirty="0">
                <a:solidFill>
                  <a:schemeClr val="tx1"/>
                </a:solidFill>
              </a:rPr>
              <a:t> </a:t>
            </a:r>
            <a:r>
              <a:rPr lang="es-ES" sz="1800" b="0" dirty="0" err="1">
                <a:solidFill>
                  <a:schemeClr val="tx1"/>
                </a:solidFill>
              </a:rPr>
              <a:t>measures</a:t>
            </a:r>
            <a:r>
              <a:rPr lang="es-ES" sz="1800" b="0" dirty="0">
                <a:solidFill>
                  <a:schemeClr val="tx1"/>
                </a:solidFill>
              </a:rPr>
              <a:t>.</a:t>
            </a:r>
          </a:p>
          <a:p>
            <a:pPr lvl="0"/>
            <a:endParaRPr lang="es-ES" sz="1800" b="0" dirty="0">
              <a:solidFill>
                <a:schemeClr val="tx1"/>
              </a:solidFill>
            </a:endParaRPr>
          </a:p>
          <a:p>
            <a:r>
              <a:rPr lang="es-ES" sz="1800" b="0" dirty="0">
                <a:solidFill>
                  <a:schemeClr val="tx1"/>
                </a:solidFill>
              </a:rPr>
              <a:t>•</a:t>
            </a:r>
            <a:r>
              <a:rPr lang="es-ES" sz="1800" b="0" dirty="0" err="1">
                <a:solidFill>
                  <a:schemeClr val="tx1"/>
                </a:solidFill>
              </a:rPr>
              <a:t>Value</a:t>
            </a:r>
            <a:r>
              <a:rPr lang="es-ES" sz="1800" b="0" dirty="0">
                <a:solidFill>
                  <a:schemeClr val="tx1"/>
                </a:solidFill>
              </a:rPr>
              <a:t> </a:t>
            </a:r>
            <a:r>
              <a:rPr lang="es-ES" sz="1800" b="0" dirty="0" err="1">
                <a:solidFill>
                  <a:schemeClr val="tx1"/>
                </a:solidFill>
              </a:rPr>
              <a:t>added</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assessment</a:t>
            </a:r>
            <a:r>
              <a:rPr lang="es-ES" sz="1800" b="0" dirty="0">
                <a:solidFill>
                  <a:schemeClr val="tx1"/>
                </a:solidFill>
              </a:rPr>
              <a:t> </a:t>
            </a:r>
            <a:r>
              <a:rPr lang="es-ES" sz="1800" b="0" dirty="0" err="1">
                <a:solidFill>
                  <a:schemeClr val="tx1"/>
                </a:solidFill>
              </a:rPr>
              <a:t>scales</a:t>
            </a:r>
            <a:r>
              <a:rPr lang="es-ES" sz="1800" b="0" dirty="0">
                <a:solidFill>
                  <a:schemeClr val="tx1"/>
                </a:solidFill>
              </a:rPr>
              <a:t> </a:t>
            </a:r>
            <a:r>
              <a:rPr lang="es-ES" sz="1800" b="0" dirty="0" err="1">
                <a:solidFill>
                  <a:schemeClr val="tx1"/>
                </a:solidFill>
              </a:rPr>
              <a:t>used</a:t>
            </a:r>
            <a:r>
              <a:rPr lang="es-ES" sz="1800" b="0" dirty="0">
                <a:solidFill>
                  <a:schemeClr val="tx1"/>
                </a:solidFill>
              </a:rPr>
              <a:t> in </a:t>
            </a:r>
            <a:r>
              <a:rPr lang="es-ES" sz="1800" b="0" dirty="0" err="1">
                <a:solidFill>
                  <a:schemeClr val="tx1"/>
                </a:solidFill>
              </a:rPr>
              <a:t>clinical</a:t>
            </a:r>
            <a:r>
              <a:rPr lang="es-ES" sz="1800" b="0" dirty="0">
                <a:solidFill>
                  <a:schemeClr val="tx1"/>
                </a:solidFill>
              </a:rPr>
              <a:t> </a:t>
            </a:r>
            <a:r>
              <a:rPr lang="es-ES" sz="1800" b="0" dirty="0" err="1">
                <a:solidFill>
                  <a:schemeClr val="tx1"/>
                </a:solidFill>
              </a:rPr>
              <a:t>settings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If</a:t>
            </a:r>
            <a:r>
              <a:rPr lang="es-ES" sz="1800" b="0" dirty="0">
                <a:solidFill>
                  <a:schemeClr val="tx1"/>
                </a:solidFill>
              </a:rPr>
              <a:t> </a:t>
            </a:r>
            <a:r>
              <a:rPr lang="es-ES" sz="1800" b="0" dirty="0" err="1">
                <a:solidFill>
                  <a:schemeClr val="tx1"/>
                </a:solidFill>
              </a:rPr>
              <a:t>they</a:t>
            </a:r>
            <a:r>
              <a:rPr lang="es-ES" sz="1800" b="0" dirty="0">
                <a:solidFill>
                  <a:schemeClr val="tx1"/>
                </a:solidFill>
              </a:rPr>
              <a:t> are </a:t>
            </a:r>
            <a:r>
              <a:rPr lang="es-ES" sz="1800" b="0" dirty="0" err="1">
                <a:solidFill>
                  <a:schemeClr val="tx1"/>
                </a:solidFill>
              </a:rPr>
              <a:t>highly</a:t>
            </a:r>
            <a:r>
              <a:rPr lang="es-ES" sz="1800" b="0" dirty="0">
                <a:solidFill>
                  <a:schemeClr val="tx1"/>
                </a:solidFill>
              </a:rPr>
              <a:t> </a:t>
            </a:r>
            <a:r>
              <a:rPr lang="es-ES" sz="1800" b="0" dirty="0" err="1">
                <a:solidFill>
                  <a:schemeClr val="tx1"/>
                </a:solidFill>
              </a:rPr>
              <a:t>correlated</a:t>
            </a:r>
            <a:r>
              <a:rPr lang="es-ES" sz="1800" b="0" dirty="0">
                <a:solidFill>
                  <a:schemeClr val="tx1"/>
                </a:solidFill>
              </a:rPr>
              <a:t> </a:t>
            </a:r>
            <a:r>
              <a:rPr lang="es-ES" sz="1800" b="0" dirty="0" err="1">
                <a:solidFill>
                  <a:schemeClr val="tx1"/>
                </a:solidFill>
              </a:rPr>
              <a:t>with</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results</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assessment</a:t>
            </a:r>
            <a:r>
              <a:rPr lang="es-ES" sz="1800" b="0" dirty="0">
                <a:solidFill>
                  <a:schemeClr val="tx1"/>
                </a:solidFill>
              </a:rPr>
              <a:t> </a:t>
            </a:r>
            <a:r>
              <a:rPr lang="es-ES" sz="1800" b="0" dirty="0" err="1">
                <a:solidFill>
                  <a:schemeClr val="tx1"/>
                </a:solidFill>
              </a:rPr>
              <a:t>using</a:t>
            </a:r>
            <a:r>
              <a:rPr lang="es-ES" sz="1800" b="0" dirty="0">
                <a:solidFill>
                  <a:schemeClr val="tx1"/>
                </a:solidFill>
              </a:rPr>
              <a:t> </a:t>
            </a:r>
            <a:r>
              <a:rPr lang="es-ES" sz="1800" b="0" dirty="0" err="1">
                <a:solidFill>
                  <a:schemeClr val="tx1"/>
                </a:solidFill>
              </a:rPr>
              <a:t>an</a:t>
            </a:r>
            <a:r>
              <a:rPr lang="es-ES" sz="1800" b="0" dirty="0">
                <a:solidFill>
                  <a:schemeClr val="tx1"/>
                </a:solidFill>
              </a:rPr>
              <a:t> instrumental </a:t>
            </a:r>
            <a:r>
              <a:rPr lang="es-ES" sz="1800" b="0" dirty="0" err="1">
                <a:solidFill>
                  <a:schemeClr val="tx1"/>
                </a:solidFill>
              </a:rPr>
              <a:t>technique</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subjective</a:t>
            </a:r>
            <a:r>
              <a:rPr lang="es-ES" sz="1800" b="0" dirty="0">
                <a:solidFill>
                  <a:schemeClr val="tx1"/>
                </a:solidFill>
              </a:rPr>
              <a:t> data </a:t>
            </a:r>
            <a:r>
              <a:rPr lang="es-ES" sz="1800" b="0" dirty="0" err="1">
                <a:solidFill>
                  <a:schemeClr val="tx1"/>
                </a:solidFill>
              </a:rPr>
              <a:t>measure</a:t>
            </a:r>
            <a:r>
              <a:rPr lang="es-ES" sz="1800" b="0" dirty="0">
                <a:solidFill>
                  <a:schemeClr val="tx1"/>
                </a:solidFill>
              </a:rPr>
              <a:t> </a:t>
            </a:r>
            <a:r>
              <a:rPr lang="es-ES" sz="1800" b="0" dirty="0" err="1">
                <a:solidFill>
                  <a:schemeClr val="tx1"/>
                </a:solidFill>
              </a:rPr>
              <a:t>will</a:t>
            </a:r>
            <a:r>
              <a:rPr lang="es-ES" sz="1800" b="0" dirty="0">
                <a:solidFill>
                  <a:schemeClr val="tx1"/>
                </a:solidFill>
              </a:rPr>
              <a:t> be </a:t>
            </a:r>
            <a:r>
              <a:rPr lang="es-ES" sz="1800" b="0" dirty="0" err="1">
                <a:solidFill>
                  <a:schemeClr val="tx1"/>
                </a:solidFill>
              </a:rPr>
              <a:t>valid</a:t>
            </a:r>
            <a:r>
              <a:rPr lang="es-ES" sz="1800" b="0" dirty="0">
                <a:solidFill>
                  <a:schemeClr val="tx1"/>
                </a:solidFill>
              </a:rPr>
              <a:t>.</a:t>
            </a:r>
          </a:p>
        </p:txBody>
      </p:sp>
    </p:spTree>
    <p:extLst>
      <p:ext uri="{BB962C8B-B14F-4D97-AF65-F5344CB8AC3E}">
        <p14:creationId xmlns:p14="http://schemas.microsoft.com/office/powerpoint/2010/main" val="202578813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14" name="Picture 2" descr="Icono Ok Gratis de Super Flat Remix V1.08 Emblems">
            <a:extLst>
              <a:ext uri="{FF2B5EF4-FFF2-40B4-BE49-F238E27FC236}">
                <a16:creationId xmlns:a16="http://schemas.microsoft.com/office/drawing/2014/main" id="{9AE5474F-3492-4EF4-A7E8-8CD64A956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010" y="393988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556AD9A9-AD56-4A5D-A30F-2968DA80E771}"/>
              </a:ext>
            </a:extLst>
          </p:cNvPr>
          <p:cNvGrpSpPr/>
          <p:nvPr/>
        </p:nvGrpSpPr>
        <p:grpSpPr>
          <a:xfrm>
            <a:off x="399937" y="3232567"/>
            <a:ext cx="3967954" cy="1114721"/>
            <a:chOff x="409" y="2219132"/>
            <a:chExt cx="1782216" cy="891108"/>
          </a:xfrm>
          <a:solidFill>
            <a:schemeClr val="accent2">
              <a:lumMod val="75000"/>
            </a:schemeClr>
          </a:solidFill>
        </p:grpSpPr>
        <p:sp>
          <p:nvSpPr>
            <p:cNvPr id="16" name="Rectángulo 15">
              <a:extLst>
                <a:ext uri="{FF2B5EF4-FFF2-40B4-BE49-F238E27FC236}">
                  <a16:creationId xmlns:a16="http://schemas.microsoft.com/office/drawing/2014/main" id="{C35176D9-90F7-42E8-9081-D36C4F07677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6F00AE64-123F-4BCB-A469-111C178BD1B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Subjective</a:t>
              </a:r>
              <a:r>
                <a:rPr lang="es-ES" sz="1800" b="0" dirty="0">
                  <a:solidFill>
                    <a:schemeClr val="bg1"/>
                  </a:solidFill>
                </a:rPr>
                <a:t> data </a:t>
              </a:r>
              <a:r>
                <a:rPr lang="es-ES" sz="1800" b="0" dirty="0" err="1">
                  <a:solidFill>
                    <a:schemeClr val="bg1"/>
                  </a:solidFill>
                </a:rPr>
                <a:t>obtained</a:t>
              </a:r>
              <a:r>
                <a:rPr lang="es-ES" sz="1800" b="0" dirty="0">
                  <a:solidFill>
                    <a:schemeClr val="bg1"/>
                  </a:solidFill>
                </a:rPr>
                <a:t> </a:t>
              </a:r>
              <a:r>
                <a:rPr lang="es-ES" sz="1800" b="0" dirty="0" err="1">
                  <a:solidFill>
                    <a:schemeClr val="bg1"/>
                  </a:solidFill>
                </a:rPr>
                <a:t>trough</a:t>
              </a:r>
              <a:r>
                <a:rPr lang="es-ES" sz="1800" b="0" dirty="0">
                  <a:solidFill>
                    <a:schemeClr val="bg1"/>
                  </a:solidFill>
                </a:rPr>
                <a:t> </a:t>
              </a:r>
              <a:r>
                <a:rPr lang="es-ES" sz="1800" b="0" dirty="0" err="1">
                  <a:solidFill>
                    <a:schemeClr val="bg1"/>
                  </a:solidFill>
                </a:rPr>
                <a:t>scales</a:t>
              </a:r>
              <a:r>
                <a:rPr lang="es-ES" sz="1800" b="0" dirty="0">
                  <a:solidFill>
                    <a:schemeClr val="bg1"/>
                  </a:solidFill>
                </a:rPr>
                <a:t> and </a:t>
              </a:r>
              <a:r>
                <a:rPr lang="es-ES" sz="1800" b="0" dirty="0" err="1">
                  <a:solidFill>
                    <a:schemeClr val="bg1"/>
                  </a:solidFill>
                </a:rPr>
                <a:t>questionnaires</a:t>
              </a:r>
              <a:r>
                <a:rPr lang="es-ES" sz="1800" b="0" dirty="0">
                  <a:solidFill>
                    <a:schemeClr val="bg1"/>
                  </a:solidFill>
                </a:rPr>
                <a:t> </a:t>
              </a:r>
            </a:p>
            <a:p>
              <a:pPr lvl="0" algn="ctr" defTabSz="800100">
                <a:lnSpc>
                  <a:spcPct val="90000"/>
                </a:lnSpc>
                <a:spcAft>
                  <a:spcPct val="35000"/>
                </a:spcAft>
              </a:pPr>
              <a:r>
                <a:rPr lang="es-ES" sz="1800" b="0" dirty="0">
                  <a:solidFill>
                    <a:schemeClr val="bg1"/>
                  </a:solidFill>
                </a:rPr>
                <a:t>(</a:t>
              </a:r>
              <a:r>
                <a:rPr lang="es-ES" sz="1800" b="0" dirty="0" err="1">
                  <a:solidFill>
                    <a:schemeClr val="bg1"/>
                  </a:solidFill>
                </a:rPr>
                <a:t>scored</a:t>
              </a:r>
              <a:r>
                <a:rPr lang="es-ES" sz="1800" b="0" dirty="0">
                  <a:solidFill>
                    <a:schemeClr val="bg1"/>
                  </a:solidFill>
                </a:rPr>
                <a:t> as a </a:t>
              </a:r>
              <a:r>
                <a:rPr lang="es-ES" sz="1800" b="0" dirty="0" err="1">
                  <a:solidFill>
                    <a:schemeClr val="bg1"/>
                  </a:solidFill>
                </a:rPr>
                <a:t>number</a:t>
              </a:r>
              <a:r>
                <a:rPr lang="es-ES" sz="1800" b="0" dirty="0">
                  <a:solidFill>
                    <a:schemeClr val="bg1"/>
                  </a:solidFill>
                </a:rPr>
                <a:t>)</a:t>
              </a:r>
            </a:p>
          </p:txBody>
        </p:sp>
      </p:grpSp>
      <p:sp>
        <p:nvSpPr>
          <p:cNvPr id="24" name="Rectángulo 23">
            <a:extLst>
              <a:ext uri="{FF2B5EF4-FFF2-40B4-BE49-F238E27FC236}">
                <a16:creationId xmlns:a16="http://schemas.microsoft.com/office/drawing/2014/main" id="{1E7BFC4D-882B-4EEC-B4C2-812ECC1B94F9}"/>
              </a:ext>
            </a:extLst>
          </p:cNvPr>
          <p:cNvSpPr/>
          <p:nvPr/>
        </p:nvSpPr>
        <p:spPr>
          <a:xfrm>
            <a:off x="395536" y="4593323"/>
            <a:ext cx="3967954"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Objective</a:t>
            </a:r>
            <a:r>
              <a:rPr lang="es-ES" sz="1800" b="0" dirty="0">
                <a:solidFill>
                  <a:schemeClr val="bg1"/>
                </a:solidFill>
              </a:rPr>
              <a:t> data </a:t>
            </a:r>
            <a:r>
              <a:rPr lang="es-ES" sz="1800" b="0" dirty="0" err="1">
                <a:solidFill>
                  <a:schemeClr val="bg1"/>
                </a:solidFill>
              </a:rPr>
              <a:t>obtained</a:t>
            </a:r>
            <a:r>
              <a:rPr lang="es-ES" sz="1800" b="0" dirty="0">
                <a:solidFill>
                  <a:schemeClr val="bg1"/>
                </a:solidFill>
              </a:rPr>
              <a:t> </a:t>
            </a:r>
            <a:r>
              <a:rPr lang="es-ES" sz="1800" b="0" dirty="0" err="1">
                <a:solidFill>
                  <a:schemeClr val="bg1"/>
                </a:solidFill>
              </a:rPr>
              <a:t>from</a:t>
            </a:r>
            <a:r>
              <a:rPr lang="es-ES" sz="1800" b="0" dirty="0">
                <a:solidFill>
                  <a:schemeClr val="bg1"/>
                </a:solidFill>
              </a:rPr>
              <a:t> </a:t>
            </a:r>
            <a:r>
              <a:rPr lang="es-ES" sz="1800" b="0" dirty="0" err="1">
                <a:solidFill>
                  <a:schemeClr val="bg1"/>
                </a:solidFill>
              </a:rPr>
              <a:t>an</a:t>
            </a:r>
            <a:r>
              <a:rPr lang="es-ES" sz="1800" b="0" dirty="0">
                <a:solidFill>
                  <a:schemeClr val="bg1"/>
                </a:solidFill>
              </a:rPr>
              <a:t> instrumental </a:t>
            </a:r>
            <a:r>
              <a:rPr lang="es-ES" sz="1800" b="0" dirty="0" err="1">
                <a:solidFill>
                  <a:schemeClr val="bg1"/>
                </a:solidFill>
              </a:rPr>
              <a:t>technique</a:t>
            </a:r>
            <a:endParaRPr lang="es-ES" sz="1800" b="0" dirty="0">
              <a:solidFill>
                <a:schemeClr val="bg1"/>
              </a:solidFill>
            </a:endParaRPr>
          </a:p>
        </p:txBody>
      </p:sp>
      <p:grpSp>
        <p:nvGrpSpPr>
          <p:cNvPr id="25" name="Grupo 24">
            <a:extLst>
              <a:ext uri="{FF2B5EF4-FFF2-40B4-BE49-F238E27FC236}">
                <a16:creationId xmlns:a16="http://schemas.microsoft.com/office/drawing/2014/main" id="{7141DF02-2239-4114-B93F-5B2F42CD8FD1}"/>
              </a:ext>
            </a:extLst>
          </p:cNvPr>
          <p:cNvGrpSpPr/>
          <p:nvPr/>
        </p:nvGrpSpPr>
        <p:grpSpPr>
          <a:xfrm>
            <a:off x="5508104" y="3873243"/>
            <a:ext cx="2448272" cy="1208455"/>
            <a:chOff x="409" y="2219132"/>
            <a:chExt cx="1782216" cy="891108"/>
          </a:xfrm>
          <a:solidFill>
            <a:schemeClr val="accent6">
              <a:lumMod val="60000"/>
              <a:lumOff val="40000"/>
            </a:schemeClr>
          </a:solidFill>
        </p:grpSpPr>
        <p:sp>
          <p:nvSpPr>
            <p:cNvPr id="26" name="Rectángulo 25">
              <a:extLst>
                <a:ext uri="{FF2B5EF4-FFF2-40B4-BE49-F238E27FC236}">
                  <a16:creationId xmlns:a16="http://schemas.microsoft.com/office/drawing/2014/main" id="{944009EC-85F2-44D0-B2D6-886DC731570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2C6DBB01-61B7-4637-91F8-89644FB759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Both</a:t>
              </a:r>
              <a:r>
                <a:rPr lang="es-ES" sz="1800" b="0" dirty="0">
                  <a:solidFill>
                    <a:schemeClr val="bg1"/>
                  </a:solidFill>
                </a:rPr>
                <a:t> </a:t>
              </a:r>
              <a:r>
                <a:rPr lang="es-ES" sz="1800" b="0" dirty="0" err="1">
                  <a:solidFill>
                    <a:schemeClr val="bg1"/>
                  </a:solidFill>
                </a:rPr>
                <a:t>capable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being</a:t>
              </a:r>
              <a:r>
                <a:rPr lang="es-ES" sz="1800" b="0" dirty="0">
                  <a:solidFill>
                    <a:schemeClr val="bg1"/>
                  </a:solidFill>
                </a:rPr>
                <a:t> </a:t>
              </a:r>
              <a:r>
                <a:rPr lang="es-ES" sz="1800" b="0" dirty="0" err="1">
                  <a:solidFill>
                    <a:schemeClr val="bg1"/>
                  </a:solidFill>
                </a:rPr>
                <a:t>stadistically</a:t>
              </a:r>
              <a:r>
                <a:rPr lang="es-ES" sz="1800" b="0" dirty="0">
                  <a:solidFill>
                    <a:schemeClr val="bg1"/>
                  </a:solidFill>
                </a:rPr>
                <a:t> </a:t>
              </a:r>
              <a:r>
                <a:rPr lang="es-ES" sz="1800" b="0" dirty="0" err="1">
                  <a:solidFill>
                    <a:schemeClr val="bg1"/>
                  </a:solidFill>
                </a:rPr>
                <a:t>analysed</a:t>
              </a:r>
              <a:endParaRPr lang="es-ES" sz="1800" b="0" dirty="0">
                <a:solidFill>
                  <a:schemeClr val="bg1"/>
                </a:solidFill>
              </a:endParaRPr>
            </a:p>
          </p:txBody>
        </p:sp>
      </p:grpSp>
      <p:sp>
        <p:nvSpPr>
          <p:cNvPr id="28" name="Flecha: a la derecha 27">
            <a:extLst>
              <a:ext uri="{FF2B5EF4-FFF2-40B4-BE49-F238E27FC236}">
                <a16:creationId xmlns:a16="http://schemas.microsoft.com/office/drawing/2014/main" id="{93C2C161-C93D-463E-A702-AD9AC81C1214}"/>
              </a:ext>
            </a:extLst>
          </p:cNvPr>
          <p:cNvSpPr/>
          <p:nvPr/>
        </p:nvSpPr>
        <p:spPr bwMode="auto">
          <a:xfrm>
            <a:off x="4572000" y="4157535"/>
            <a:ext cx="792088" cy="6841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112486049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es-ES" altLang="es-ES" sz="2000" b="0" dirty="0" err="1">
                <a:solidFill>
                  <a:schemeClr val="accent2"/>
                </a:solidFill>
                <a:latin typeface="+mn-lt"/>
              </a:rPr>
              <a:t>Objectivity</a:t>
            </a:r>
            <a:r>
              <a:rPr lang="es-ES" altLang="es-ES" sz="2000" b="0" dirty="0">
                <a:solidFill>
                  <a:schemeClr val="accent2"/>
                </a:solidFill>
                <a:latin typeface="+mn-lt"/>
              </a:rPr>
              <a:t> </a:t>
            </a:r>
            <a:r>
              <a:rPr lang="es-ES" altLang="es-ES" sz="2000" b="0" dirty="0" err="1">
                <a:solidFill>
                  <a:schemeClr val="accent2"/>
                </a:solidFill>
                <a:latin typeface="+mn-lt"/>
              </a:rPr>
              <a:t>of</a:t>
            </a:r>
            <a:r>
              <a:rPr lang="es-ES" altLang="es-ES" sz="2000" b="0" dirty="0">
                <a:solidFill>
                  <a:schemeClr val="accent2"/>
                </a:solidFill>
                <a:latin typeface="+mn-lt"/>
              </a:rPr>
              <a:t> </a:t>
            </a:r>
            <a:r>
              <a:rPr lang="es-ES" altLang="es-ES" sz="2000" b="0" dirty="0" err="1">
                <a:solidFill>
                  <a:schemeClr val="accent2"/>
                </a:solidFill>
                <a:latin typeface="+mn-lt"/>
              </a:rPr>
              <a:t>the</a:t>
            </a:r>
            <a:r>
              <a:rPr lang="es-ES" altLang="es-ES" sz="2000" b="0" dirty="0">
                <a:solidFill>
                  <a:schemeClr val="accent2"/>
                </a:solidFill>
                <a:latin typeface="+mn-lt"/>
              </a:rPr>
              <a:t> </a:t>
            </a:r>
            <a:r>
              <a:rPr lang="es-ES" altLang="es-ES" sz="2000" b="0" dirty="0" err="1">
                <a:solidFill>
                  <a:schemeClr val="accent2"/>
                </a:solidFill>
                <a:latin typeface="+mn-lt"/>
              </a:rPr>
              <a:t>results</a:t>
            </a:r>
            <a:r>
              <a:rPr lang="es-ES" altLang="es-ES" sz="2000" b="0" dirty="0">
                <a:solidFill>
                  <a:schemeClr val="accent2"/>
                </a:solidFill>
                <a:latin typeface="+mn-lt"/>
              </a:rPr>
              <a:t> and </a:t>
            </a:r>
            <a:r>
              <a:rPr lang="es-ES" altLang="es-ES" sz="2000" b="0" dirty="0" err="1">
                <a:solidFill>
                  <a:schemeClr val="accent2"/>
                </a:solidFill>
                <a:latin typeface="+mn-lt"/>
              </a:rPr>
              <a:t>statistical</a:t>
            </a:r>
            <a:r>
              <a:rPr lang="es-ES" altLang="es-ES" sz="2000" b="0" dirty="0">
                <a:solidFill>
                  <a:schemeClr val="accent2"/>
                </a:solidFill>
                <a:latin typeface="+mn-lt"/>
              </a:rPr>
              <a:t> </a:t>
            </a:r>
            <a:r>
              <a:rPr lang="es-ES" altLang="es-ES" sz="2000" b="0" dirty="0" err="1">
                <a:solidFill>
                  <a:schemeClr val="accent2"/>
                </a:solidFill>
                <a:latin typeface="+mn-lt"/>
              </a:rPr>
              <a:t>analysis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24" name="Flecha: a la derecha 23">
            <a:extLst>
              <a:ext uri="{FF2B5EF4-FFF2-40B4-BE49-F238E27FC236}">
                <a16:creationId xmlns:a16="http://schemas.microsoft.com/office/drawing/2014/main" id="{390ED7DA-9D37-4E1E-B487-20116F7EA73C}"/>
              </a:ext>
            </a:extLst>
          </p:cNvPr>
          <p:cNvSpPr/>
          <p:nvPr/>
        </p:nvSpPr>
        <p:spPr bwMode="auto">
          <a:xfrm>
            <a:off x="4427984" y="431909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Flecha: a la derecha 24">
            <a:extLst>
              <a:ext uri="{FF2B5EF4-FFF2-40B4-BE49-F238E27FC236}">
                <a16:creationId xmlns:a16="http://schemas.microsoft.com/office/drawing/2014/main" id="{732960FC-9354-4735-82EF-CC13812915B2}"/>
              </a:ext>
            </a:extLst>
          </p:cNvPr>
          <p:cNvSpPr/>
          <p:nvPr/>
        </p:nvSpPr>
        <p:spPr bwMode="auto">
          <a:xfrm>
            <a:off x="4427984" y="329333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6" name="Grupo 25">
            <a:extLst>
              <a:ext uri="{FF2B5EF4-FFF2-40B4-BE49-F238E27FC236}">
                <a16:creationId xmlns:a16="http://schemas.microsoft.com/office/drawing/2014/main" id="{7D35CCC2-4C99-4B35-804D-1DF7B6F87099}"/>
              </a:ext>
            </a:extLst>
          </p:cNvPr>
          <p:cNvGrpSpPr/>
          <p:nvPr/>
        </p:nvGrpSpPr>
        <p:grpSpPr>
          <a:xfrm>
            <a:off x="5166791" y="3212976"/>
            <a:ext cx="3372980" cy="593440"/>
            <a:chOff x="409" y="2219132"/>
            <a:chExt cx="1782216" cy="891108"/>
          </a:xfrm>
          <a:solidFill>
            <a:schemeClr val="accent6">
              <a:lumMod val="60000"/>
              <a:lumOff val="40000"/>
            </a:schemeClr>
          </a:solidFill>
        </p:grpSpPr>
        <p:sp>
          <p:nvSpPr>
            <p:cNvPr id="27" name="Rectángulo 26">
              <a:extLst>
                <a:ext uri="{FF2B5EF4-FFF2-40B4-BE49-F238E27FC236}">
                  <a16:creationId xmlns:a16="http://schemas.microsoft.com/office/drawing/2014/main" id="{F6AB3E60-5222-4F63-987C-2148BC15CD2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327E2E19-5F34-4F84-871F-5D2EFEFA628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Semi-quantitative</a:t>
              </a:r>
              <a:r>
                <a:rPr lang="es-ES" sz="1800" b="0" dirty="0">
                  <a:solidFill>
                    <a:schemeClr val="bg1"/>
                  </a:solidFill>
                </a:rPr>
                <a:t> variable</a:t>
              </a:r>
            </a:p>
          </p:txBody>
        </p:sp>
      </p:grpSp>
      <p:grpSp>
        <p:nvGrpSpPr>
          <p:cNvPr id="29" name="Grupo 28">
            <a:extLst>
              <a:ext uri="{FF2B5EF4-FFF2-40B4-BE49-F238E27FC236}">
                <a16:creationId xmlns:a16="http://schemas.microsoft.com/office/drawing/2014/main" id="{94CFB326-D655-4F15-9AD1-0123CDF11C59}"/>
              </a:ext>
            </a:extLst>
          </p:cNvPr>
          <p:cNvGrpSpPr/>
          <p:nvPr/>
        </p:nvGrpSpPr>
        <p:grpSpPr>
          <a:xfrm>
            <a:off x="5138043" y="4149080"/>
            <a:ext cx="3401727" cy="769439"/>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4DA4F62D-6B9A-4084-AE5F-15E0D1780C0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10AEAB11-636C-4AA5-9DD3-2A02183AB9C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Qualitative</a:t>
              </a:r>
              <a:r>
                <a:rPr lang="es-ES" sz="1800" b="0" dirty="0">
                  <a:solidFill>
                    <a:schemeClr val="bg1"/>
                  </a:solidFill>
                </a:rPr>
                <a:t> </a:t>
              </a:r>
              <a:r>
                <a:rPr lang="es-ES" sz="1800" b="0" dirty="0" err="1">
                  <a:solidFill>
                    <a:schemeClr val="bg1"/>
                  </a:solidFill>
                </a:rPr>
                <a:t>categorical</a:t>
              </a:r>
              <a:r>
                <a:rPr lang="es-ES" sz="1800" b="0" dirty="0">
                  <a:solidFill>
                    <a:schemeClr val="bg1"/>
                  </a:solidFill>
                </a:rPr>
                <a:t> variable</a:t>
              </a:r>
            </a:p>
          </p:txBody>
        </p:sp>
      </p:grpSp>
      <p:sp>
        <p:nvSpPr>
          <p:cNvPr id="32" name="Prostokąt 3">
            <a:extLst>
              <a:ext uri="{FF2B5EF4-FFF2-40B4-BE49-F238E27FC236}">
                <a16:creationId xmlns:a16="http://schemas.microsoft.com/office/drawing/2014/main" id="{F2D62E72-C1F1-4613-ABB3-050EC7AF793D}"/>
              </a:ext>
            </a:extLst>
          </p:cNvPr>
          <p:cNvSpPr/>
          <p:nvPr/>
        </p:nvSpPr>
        <p:spPr>
          <a:xfrm>
            <a:off x="1115616" y="5148475"/>
            <a:ext cx="3994131" cy="646331"/>
          </a:xfrm>
          <a:prstGeom prst="rect">
            <a:avLst/>
          </a:prstGeom>
        </p:spPr>
        <p:txBody>
          <a:bodyPr wrap="square">
            <a:spAutoFit/>
          </a:bodyPr>
          <a:lstStyle/>
          <a:p>
            <a:pPr lvl="0"/>
            <a:r>
              <a:rPr lang="es-ES" sz="1800" b="0" dirty="0" err="1">
                <a:solidFill>
                  <a:schemeClr val="tx1"/>
                </a:solidFill>
              </a:rPr>
              <a:t>Naked-eye</a:t>
            </a:r>
            <a:r>
              <a:rPr lang="es-ES" sz="1800" b="0" dirty="0">
                <a:solidFill>
                  <a:schemeClr val="tx1"/>
                </a:solidFill>
              </a:rPr>
              <a:t> </a:t>
            </a:r>
            <a:r>
              <a:rPr lang="es-ES" sz="1800" b="0" dirty="0" err="1">
                <a:solidFill>
                  <a:schemeClr val="tx1"/>
                </a:solidFill>
              </a:rPr>
              <a:t>analysis</a:t>
            </a:r>
            <a:r>
              <a:rPr lang="es-ES" sz="1800" b="0" dirty="0">
                <a:solidFill>
                  <a:schemeClr val="tx1"/>
                </a:solidFill>
              </a:rPr>
              <a:t> </a:t>
            </a:r>
            <a:r>
              <a:rPr lang="es-ES" sz="1800" b="0" dirty="0" err="1">
                <a:solidFill>
                  <a:schemeClr val="tx1"/>
                </a:solidFill>
              </a:rPr>
              <a:t>obtaining</a:t>
            </a:r>
            <a:r>
              <a:rPr lang="es-ES" sz="1800" b="0" dirty="0">
                <a:solidFill>
                  <a:schemeClr val="tx1"/>
                </a:solidFill>
              </a:rPr>
              <a:t> </a:t>
            </a:r>
            <a:r>
              <a:rPr lang="es-ES" sz="1800" b="0" dirty="0" err="1">
                <a:solidFill>
                  <a:schemeClr val="tx1"/>
                </a:solidFill>
              </a:rPr>
              <a:t>characteristics</a:t>
            </a:r>
            <a:r>
              <a:rPr lang="es-ES" sz="1800" b="0" dirty="0">
                <a:solidFill>
                  <a:schemeClr val="tx1"/>
                </a:solidFill>
              </a:rPr>
              <a:t> </a:t>
            </a:r>
            <a:r>
              <a:rPr lang="es-ES" sz="1800" b="0" dirty="0" err="1">
                <a:solidFill>
                  <a:schemeClr val="tx1"/>
                </a:solidFill>
              </a:rPr>
              <a:t>of</a:t>
            </a:r>
            <a:r>
              <a:rPr lang="es-ES" sz="1800" b="0" dirty="0">
                <a:solidFill>
                  <a:schemeClr val="tx1"/>
                </a:solidFill>
              </a:rPr>
              <a:t> human </a:t>
            </a:r>
            <a:r>
              <a:rPr lang="es-ES" sz="1800" b="0" dirty="0" err="1">
                <a:solidFill>
                  <a:schemeClr val="tx1"/>
                </a:solidFill>
              </a:rPr>
              <a:t>gait</a:t>
            </a:r>
            <a:r>
              <a:rPr lang="es-ES" sz="1800" b="0" dirty="0">
                <a:solidFill>
                  <a:schemeClr val="tx1"/>
                </a:solidFill>
              </a:rPr>
              <a:t>  </a:t>
            </a:r>
          </a:p>
        </p:txBody>
      </p:sp>
      <p:sp>
        <p:nvSpPr>
          <p:cNvPr id="33" name="Flecha: a la derecha 32">
            <a:extLst>
              <a:ext uri="{FF2B5EF4-FFF2-40B4-BE49-F238E27FC236}">
                <a16:creationId xmlns:a16="http://schemas.microsoft.com/office/drawing/2014/main" id="{5EF19C21-3AA1-4D89-B5EB-0D65FF5BD8B3}"/>
              </a:ext>
            </a:extLst>
          </p:cNvPr>
          <p:cNvSpPr/>
          <p:nvPr/>
        </p:nvSpPr>
        <p:spPr bwMode="auto">
          <a:xfrm>
            <a:off x="4406279" y="5283833"/>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4" name="Grupo 33">
            <a:extLst>
              <a:ext uri="{FF2B5EF4-FFF2-40B4-BE49-F238E27FC236}">
                <a16:creationId xmlns:a16="http://schemas.microsoft.com/office/drawing/2014/main" id="{69988B00-6BC1-4C0A-8B17-3EF80688DD1A}"/>
              </a:ext>
            </a:extLst>
          </p:cNvPr>
          <p:cNvGrpSpPr/>
          <p:nvPr/>
        </p:nvGrpSpPr>
        <p:grpSpPr>
          <a:xfrm>
            <a:off x="5148064" y="5299817"/>
            <a:ext cx="3391706" cy="397435"/>
            <a:chOff x="409" y="2219132"/>
            <a:chExt cx="1782216" cy="891108"/>
          </a:xfrm>
          <a:solidFill>
            <a:schemeClr val="accent6">
              <a:lumMod val="60000"/>
              <a:lumOff val="40000"/>
            </a:schemeClr>
          </a:solidFill>
        </p:grpSpPr>
        <p:sp>
          <p:nvSpPr>
            <p:cNvPr id="35" name="Rectángulo 34">
              <a:extLst>
                <a:ext uri="{FF2B5EF4-FFF2-40B4-BE49-F238E27FC236}">
                  <a16:creationId xmlns:a16="http://schemas.microsoft.com/office/drawing/2014/main" id="{53DDC35A-AD75-48D5-A844-97B22E82D1B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ectángulo 35">
              <a:extLst>
                <a:ext uri="{FF2B5EF4-FFF2-40B4-BE49-F238E27FC236}">
                  <a16:creationId xmlns:a16="http://schemas.microsoft.com/office/drawing/2014/main" id="{3B88443C-BCF0-404F-BE7A-45BDAED0DEF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Subjective</a:t>
              </a:r>
              <a:endParaRPr lang="es-ES" sz="1800" b="0" dirty="0">
                <a:solidFill>
                  <a:schemeClr val="bg1"/>
                </a:solidFill>
              </a:endParaRPr>
            </a:p>
          </p:txBody>
        </p:sp>
      </p:grpSp>
      <p:sp>
        <p:nvSpPr>
          <p:cNvPr id="3" name="Prostokąt 3">
            <a:extLst>
              <a:ext uri="{FF2B5EF4-FFF2-40B4-BE49-F238E27FC236}">
                <a16:creationId xmlns:a16="http://schemas.microsoft.com/office/drawing/2014/main" id="{81AE3988-ABE5-419C-A156-1234D7170854}"/>
              </a:ext>
            </a:extLst>
          </p:cNvPr>
          <p:cNvSpPr/>
          <p:nvPr/>
        </p:nvSpPr>
        <p:spPr>
          <a:xfrm>
            <a:off x="683568" y="3214717"/>
            <a:ext cx="3994131" cy="646331"/>
          </a:xfrm>
          <a:prstGeom prst="rect">
            <a:avLst/>
          </a:prstGeom>
        </p:spPr>
        <p:txBody>
          <a:bodyPr wrap="square">
            <a:spAutoFit/>
          </a:bodyPr>
          <a:lstStyle/>
          <a:p>
            <a:pPr lvl="0" algn="ctr"/>
            <a:r>
              <a:rPr lang="es-ES" sz="1800" b="0" dirty="0">
                <a:solidFill>
                  <a:schemeClr val="tx1"/>
                </a:solidFill>
              </a:rPr>
              <a:t>Dynamic Parkinson </a:t>
            </a:r>
            <a:r>
              <a:rPr lang="es-ES" sz="1800" b="0" dirty="0" err="1">
                <a:solidFill>
                  <a:schemeClr val="tx1"/>
                </a:solidFill>
              </a:rPr>
              <a:t>Gait</a:t>
            </a:r>
            <a:r>
              <a:rPr lang="es-ES" sz="1800" b="0" dirty="0">
                <a:solidFill>
                  <a:schemeClr val="tx1"/>
                </a:solidFill>
              </a:rPr>
              <a:t> </a:t>
            </a:r>
            <a:r>
              <a:rPr lang="es-ES" sz="1800" b="0" dirty="0" err="1">
                <a:solidFill>
                  <a:schemeClr val="tx1"/>
                </a:solidFill>
              </a:rPr>
              <a:t>Scale</a:t>
            </a:r>
            <a:r>
              <a:rPr lang="es-ES" sz="1800" b="0" dirty="0">
                <a:solidFill>
                  <a:schemeClr val="tx1"/>
                </a:solidFill>
              </a:rPr>
              <a:t> (DYPAGS)</a:t>
            </a:r>
          </a:p>
        </p:txBody>
      </p:sp>
      <p:sp>
        <p:nvSpPr>
          <p:cNvPr id="4" name="Prostokąt 3">
            <a:extLst>
              <a:ext uri="{FF2B5EF4-FFF2-40B4-BE49-F238E27FC236}">
                <a16:creationId xmlns:a16="http://schemas.microsoft.com/office/drawing/2014/main" id="{3002CBD3-4ADF-4384-B5EA-FBA4C23FD41D}"/>
              </a:ext>
            </a:extLst>
          </p:cNvPr>
          <p:cNvSpPr/>
          <p:nvPr/>
        </p:nvSpPr>
        <p:spPr>
          <a:xfrm>
            <a:off x="721885" y="4332127"/>
            <a:ext cx="3994131" cy="369332"/>
          </a:xfrm>
          <a:prstGeom prst="rect">
            <a:avLst/>
          </a:prstGeom>
        </p:spPr>
        <p:txBody>
          <a:bodyPr wrap="square">
            <a:spAutoFit/>
          </a:bodyPr>
          <a:lstStyle/>
          <a:p>
            <a:pPr lvl="0" algn="ctr"/>
            <a:r>
              <a:rPr lang="es-ES" sz="1800" b="0" dirty="0">
                <a:solidFill>
                  <a:schemeClr val="tx1"/>
                </a:solidFill>
              </a:rPr>
              <a:t>Tinetti </a:t>
            </a:r>
            <a:r>
              <a:rPr lang="es-ES" sz="1800" b="0" dirty="0" err="1">
                <a:solidFill>
                  <a:schemeClr val="tx1"/>
                </a:solidFill>
              </a:rPr>
              <a:t>Mobility</a:t>
            </a:r>
            <a:r>
              <a:rPr lang="es-ES" sz="1800" b="0" dirty="0">
                <a:solidFill>
                  <a:schemeClr val="tx1"/>
                </a:solidFill>
              </a:rPr>
              <a:t> Test (TMT)</a:t>
            </a:r>
          </a:p>
        </p:txBody>
      </p:sp>
    </p:spTree>
    <p:extLst>
      <p:ext uri="{BB962C8B-B14F-4D97-AF65-F5344CB8AC3E}">
        <p14:creationId xmlns:p14="http://schemas.microsoft.com/office/powerpoint/2010/main" val="12490473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440160" cy="707886"/>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Validity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39" name="Prostokąt 3">
            <a:extLst>
              <a:ext uri="{FF2B5EF4-FFF2-40B4-BE49-F238E27FC236}">
                <a16:creationId xmlns:a16="http://schemas.microsoft.com/office/drawing/2014/main" id="{7894E201-D329-4EDC-9949-E0A517B4EE97}"/>
              </a:ext>
            </a:extLst>
          </p:cNvPr>
          <p:cNvSpPr/>
          <p:nvPr/>
        </p:nvSpPr>
        <p:spPr>
          <a:xfrm>
            <a:off x="753102" y="2780928"/>
            <a:ext cx="7637796" cy="2031325"/>
          </a:xfrm>
          <a:prstGeom prst="rect">
            <a:avLst/>
          </a:prstGeom>
        </p:spPr>
        <p:txBody>
          <a:bodyPr wrap="square">
            <a:spAutoFit/>
          </a:bodyPr>
          <a:lstStyle/>
          <a:p>
            <a:pPr lvl="0"/>
            <a:r>
              <a:rPr lang="es-ES" sz="1800" b="0" dirty="0">
                <a:solidFill>
                  <a:schemeClr val="tx1"/>
                </a:solidFill>
              </a:rPr>
              <a:t>• </a:t>
            </a:r>
            <a:r>
              <a:rPr lang="es-ES" sz="1800" b="0" dirty="0" err="1">
                <a:solidFill>
                  <a:schemeClr val="tx1"/>
                </a:solidFill>
              </a:rPr>
              <a:t>Validity</a:t>
            </a:r>
            <a:r>
              <a:rPr lang="es-ES" sz="1800" b="0" dirty="0">
                <a:solidFill>
                  <a:schemeClr val="tx1"/>
                </a:solidFill>
              </a:rPr>
              <a:t> </a:t>
            </a:r>
            <a:r>
              <a:rPr lang="es-ES" sz="1800" b="0" dirty="0" err="1">
                <a:solidFill>
                  <a:schemeClr val="tx1"/>
                </a:solidFill>
              </a:rPr>
              <a:t>refers</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accuracy</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measurement</a:t>
            </a:r>
            <a:r>
              <a:rPr lang="es-ES" sz="1800" b="0" dirty="0">
                <a:solidFill>
                  <a:schemeClr val="tx1"/>
                </a:solidFill>
              </a:rPr>
              <a:t>.</a:t>
            </a:r>
          </a:p>
          <a:p>
            <a:pPr lvl="0"/>
            <a:endParaRPr lang="es-ES" sz="1800" b="0" dirty="0">
              <a:solidFill>
                <a:schemeClr val="tx1"/>
              </a:solidFill>
            </a:endParaRPr>
          </a:p>
          <a:p>
            <a:r>
              <a:rPr lang="es-ES" sz="1800" b="0" dirty="0">
                <a:solidFill>
                  <a:schemeClr val="tx1"/>
                </a:solidFill>
              </a:rPr>
              <a:t>•A </a:t>
            </a:r>
            <a:r>
              <a:rPr lang="es-ES" sz="1800" b="0" dirty="0" err="1">
                <a:solidFill>
                  <a:schemeClr val="tx1"/>
                </a:solidFill>
              </a:rPr>
              <a:t>valid</a:t>
            </a:r>
            <a:r>
              <a:rPr lang="es-ES" sz="1800" b="0" dirty="0">
                <a:solidFill>
                  <a:schemeClr val="tx1"/>
                </a:solidFill>
              </a:rPr>
              <a:t> </a:t>
            </a:r>
            <a:r>
              <a:rPr lang="es-ES" sz="1800" b="0" dirty="0" err="1">
                <a:solidFill>
                  <a:schemeClr val="tx1"/>
                </a:solidFill>
              </a:rPr>
              <a:t>instrument</a:t>
            </a:r>
            <a:r>
              <a:rPr lang="es-ES" sz="1800" b="0" dirty="0">
                <a:solidFill>
                  <a:schemeClr val="tx1"/>
                </a:solidFill>
              </a:rPr>
              <a:t> </a:t>
            </a:r>
            <a:r>
              <a:rPr lang="es-ES" sz="1800" b="0" dirty="0" err="1">
                <a:solidFill>
                  <a:schemeClr val="tx1"/>
                </a:solidFill>
              </a:rPr>
              <a:t>must</a:t>
            </a:r>
            <a:r>
              <a:rPr lang="es-ES" sz="1800" b="0" dirty="0">
                <a:solidFill>
                  <a:schemeClr val="tx1"/>
                </a:solidFill>
              </a:rPr>
              <a:t> </a:t>
            </a:r>
            <a:r>
              <a:rPr lang="es-ES" sz="1800" b="0" dirty="0" err="1">
                <a:solidFill>
                  <a:schemeClr val="tx1"/>
                </a:solidFill>
              </a:rPr>
              <a:t>offer</a:t>
            </a:r>
            <a:r>
              <a:rPr lang="es-ES" sz="1800" b="0" dirty="0">
                <a:solidFill>
                  <a:schemeClr val="tx1"/>
                </a:solidFill>
              </a:rPr>
              <a:t> </a:t>
            </a:r>
            <a:r>
              <a:rPr lang="es-ES" sz="1800" b="0" dirty="0" err="1">
                <a:solidFill>
                  <a:schemeClr val="tx1"/>
                </a:solidFill>
              </a:rPr>
              <a:t>accurate</a:t>
            </a:r>
            <a:r>
              <a:rPr lang="es-ES" sz="1800" b="0" dirty="0">
                <a:solidFill>
                  <a:schemeClr val="tx1"/>
                </a:solidFill>
              </a:rPr>
              <a:t> and </a:t>
            </a:r>
            <a:r>
              <a:rPr lang="es-ES" sz="1800" b="0" dirty="0" err="1">
                <a:solidFill>
                  <a:schemeClr val="tx1"/>
                </a:solidFill>
              </a:rPr>
              <a:t>valid</a:t>
            </a:r>
            <a:r>
              <a:rPr lang="es-ES" sz="1800" b="0" dirty="0">
                <a:solidFill>
                  <a:schemeClr val="tx1"/>
                </a:solidFill>
              </a:rPr>
              <a:t> interpretable data.</a:t>
            </a:r>
          </a:p>
          <a:p>
            <a:endParaRPr lang="es-ES" sz="1800" b="0" dirty="0">
              <a:solidFill>
                <a:schemeClr val="tx1"/>
              </a:solidFill>
            </a:endParaRPr>
          </a:p>
          <a:p>
            <a:r>
              <a:rPr lang="es-ES" sz="1800" b="0" dirty="0">
                <a:solidFill>
                  <a:schemeClr val="tx1"/>
                </a:solidFill>
              </a:rPr>
              <a:t>•</a:t>
            </a:r>
            <a:r>
              <a:rPr lang="es-ES" sz="1800" b="0" dirty="0" err="1">
                <a:solidFill>
                  <a:schemeClr val="tx1"/>
                </a:solidFill>
              </a:rPr>
              <a:t>Validity</a:t>
            </a:r>
            <a:r>
              <a:rPr lang="es-ES" sz="1800" b="0" dirty="0">
                <a:solidFill>
                  <a:schemeClr val="tx1"/>
                </a:solidFill>
              </a:rPr>
              <a:t> </a:t>
            </a:r>
            <a:r>
              <a:rPr lang="es-ES" sz="1800" b="0" dirty="0" err="1">
                <a:solidFill>
                  <a:schemeClr val="tx1"/>
                </a:solidFill>
              </a:rPr>
              <a:t>refers</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an</a:t>
            </a:r>
            <a:r>
              <a:rPr lang="es-ES" sz="1800" b="0" dirty="0">
                <a:solidFill>
                  <a:schemeClr val="tx1"/>
                </a:solidFill>
              </a:rPr>
              <a:t> </a:t>
            </a:r>
            <a:r>
              <a:rPr lang="es-ES" sz="1800" b="0" dirty="0" err="1">
                <a:solidFill>
                  <a:schemeClr val="tx1"/>
                </a:solidFill>
              </a:rPr>
              <a:t>specific</a:t>
            </a:r>
            <a:r>
              <a:rPr lang="es-ES" sz="1800" b="0" dirty="0">
                <a:solidFill>
                  <a:schemeClr val="tx1"/>
                </a:solidFill>
              </a:rPr>
              <a:t> </a:t>
            </a:r>
            <a:r>
              <a:rPr lang="es-ES" sz="1800" b="0" dirty="0" err="1">
                <a:solidFill>
                  <a:schemeClr val="tx1"/>
                </a:solidFill>
              </a:rPr>
              <a:t>matter</a:t>
            </a:r>
            <a:r>
              <a:rPr lang="es-ES" sz="1800" b="0" dirty="0">
                <a:solidFill>
                  <a:schemeClr val="tx1"/>
                </a:solidFill>
              </a:rPr>
              <a:t> and </a:t>
            </a:r>
            <a:r>
              <a:rPr lang="es-ES" sz="1800" b="0" dirty="0" err="1">
                <a:solidFill>
                  <a:schemeClr val="tx1"/>
                </a:solidFill>
              </a:rPr>
              <a:t>on</a:t>
            </a:r>
            <a:r>
              <a:rPr lang="es-ES" sz="1800" b="0" dirty="0">
                <a:solidFill>
                  <a:schemeClr val="tx1"/>
                </a:solidFill>
              </a:rPr>
              <a:t> a </a:t>
            </a:r>
            <a:r>
              <a:rPr lang="es-ES" sz="1800" b="0" dirty="0" err="1">
                <a:solidFill>
                  <a:schemeClr val="tx1"/>
                </a:solidFill>
              </a:rPr>
              <a:t>defined</a:t>
            </a:r>
            <a:r>
              <a:rPr lang="es-ES" sz="1800" b="0" dirty="0">
                <a:solidFill>
                  <a:schemeClr val="tx1"/>
                </a:solidFill>
              </a:rPr>
              <a:t> </a:t>
            </a:r>
            <a:r>
              <a:rPr lang="es-ES" sz="1800" b="0" dirty="0" err="1">
                <a:solidFill>
                  <a:schemeClr val="tx1"/>
                </a:solidFill>
              </a:rPr>
              <a:t>population</a:t>
            </a:r>
            <a:r>
              <a:rPr lang="es-ES" sz="1800" b="0" dirty="0">
                <a:solidFill>
                  <a:schemeClr val="tx1"/>
                </a:solidFill>
              </a:rPr>
              <a:t>.</a:t>
            </a:r>
          </a:p>
          <a:p>
            <a:endParaRPr lang="es-ES" sz="1800" b="0" dirty="0">
              <a:solidFill>
                <a:schemeClr val="tx1"/>
              </a:solidFill>
            </a:endParaRPr>
          </a:p>
          <a:p>
            <a:r>
              <a:rPr lang="es-ES" sz="1800" b="0" dirty="0">
                <a:solidFill>
                  <a:schemeClr val="tx1"/>
                </a:solidFill>
              </a:rPr>
              <a:t>•</a:t>
            </a:r>
            <a:r>
              <a:rPr lang="es-ES" sz="1800" b="0" dirty="0" err="1">
                <a:solidFill>
                  <a:schemeClr val="tx1"/>
                </a:solidFill>
              </a:rPr>
              <a:t>Reliability</a:t>
            </a:r>
            <a:r>
              <a:rPr lang="es-ES" sz="1800" b="0" dirty="0">
                <a:solidFill>
                  <a:schemeClr val="tx1"/>
                </a:solidFill>
              </a:rPr>
              <a:t> and </a:t>
            </a:r>
            <a:r>
              <a:rPr lang="es-ES" sz="1800" b="0" dirty="0" err="1">
                <a:solidFill>
                  <a:schemeClr val="tx1"/>
                </a:solidFill>
              </a:rPr>
              <a:t>validity</a:t>
            </a:r>
            <a:r>
              <a:rPr lang="es-ES" sz="1800" b="0" dirty="0">
                <a:solidFill>
                  <a:schemeClr val="tx1"/>
                </a:solidFill>
              </a:rPr>
              <a:t> are </a:t>
            </a:r>
            <a:r>
              <a:rPr lang="es-ES" sz="1800" b="0" dirty="0" err="1">
                <a:solidFill>
                  <a:schemeClr val="tx1"/>
                </a:solidFill>
              </a:rPr>
              <a:t>not</a:t>
            </a:r>
            <a:r>
              <a:rPr lang="es-ES" sz="1800" b="0" dirty="0">
                <a:solidFill>
                  <a:schemeClr val="tx1"/>
                </a:solidFill>
              </a:rPr>
              <a:t> </a:t>
            </a:r>
            <a:r>
              <a:rPr lang="es-ES" sz="1800" b="0" dirty="0" err="1">
                <a:solidFill>
                  <a:schemeClr val="tx1"/>
                </a:solidFill>
              </a:rPr>
              <a:t>totally</a:t>
            </a:r>
            <a:r>
              <a:rPr lang="es-ES" sz="1800" b="0" dirty="0">
                <a:solidFill>
                  <a:schemeClr val="tx1"/>
                </a:solidFill>
              </a:rPr>
              <a:t> </a:t>
            </a:r>
            <a:r>
              <a:rPr lang="es-ES" sz="1800" b="0" dirty="0" err="1">
                <a:solidFill>
                  <a:schemeClr val="tx1"/>
                </a:solidFill>
              </a:rPr>
              <a:t>independent</a:t>
            </a:r>
            <a:r>
              <a:rPr lang="es-ES" sz="1800" b="0" dirty="0">
                <a:solidFill>
                  <a:schemeClr val="tx1"/>
                </a:solidFill>
              </a:rPr>
              <a:t>:</a:t>
            </a:r>
          </a:p>
        </p:txBody>
      </p:sp>
      <p:sp>
        <p:nvSpPr>
          <p:cNvPr id="40" name="Flecha: a la derecha 39">
            <a:extLst>
              <a:ext uri="{FF2B5EF4-FFF2-40B4-BE49-F238E27FC236}">
                <a16:creationId xmlns:a16="http://schemas.microsoft.com/office/drawing/2014/main" id="{12B28117-8E06-4674-9759-EE52DCDE1E3B}"/>
              </a:ext>
            </a:extLst>
          </p:cNvPr>
          <p:cNvSpPr/>
          <p:nvPr/>
        </p:nvSpPr>
        <p:spPr bwMode="auto">
          <a:xfrm>
            <a:off x="4913313" y="5119206"/>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1" name="Grupo 40">
            <a:extLst>
              <a:ext uri="{FF2B5EF4-FFF2-40B4-BE49-F238E27FC236}">
                <a16:creationId xmlns:a16="http://schemas.microsoft.com/office/drawing/2014/main" id="{E1854032-1B71-40D8-8E21-5DEFA8CEB8BF}"/>
              </a:ext>
            </a:extLst>
          </p:cNvPr>
          <p:cNvGrpSpPr/>
          <p:nvPr/>
        </p:nvGrpSpPr>
        <p:grpSpPr>
          <a:xfrm>
            <a:off x="5652120" y="5085184"/>
            <a:ext cx="1440160" cy="316546"/>
            <a:chOff x="409" y="2219132"/>
            <a:chExt cx="1782216" cy="891108"/>
          </a:xfrm>
          <a:solidFill>
            <a:schemeClr val="accent6">
              <a:lumMod val="60000"/>
              <a:lumOff val="40000"/>
            </a:schemeClr>
          </a:solidFill>
        </p:grpSpPr>
        <p:sp>
          <p:nvSpPr>
            <p:cNvPr id="42" name="Rectángulo 41">
              <a:extLst>
                <a:ext uri="{FF2B5EF4-FFF2-40B4-BE49-F238E27FC236}">
                  <a16:creationId xmlns:a16="http://schemas.microsoft.com/office/drawing/2014/main" id="{E81A3DE3-151A-471B-925C-97ABE382458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Rectángulo 42">
              <a:extLst>
                <a:ext uri="{FF2B5EF4-FFF2-40B4-BE49-F238E27FC236}">
                  <a16:creationId xmlns:a16="http://schemas.microsoft.com/office/drawing/2014/main" id="{765C1DD3-326B-4DEA-84E2-B07A2329491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Valid</a:t>
              </a:r>
              <a:endParaRPr lang="es-ES" sz="1800" b="0" dirty="0">
                <a:solidFill>
                  <a:schemeClr val="bg1"/>
                </a:solidFill>
              </a:endParaRPr>
            </a:p>
          </p:txBody>
        </p:sp>
      </p:grpSp>
      <p:sp>
        <p:nvSpPr>
          <p:cNvPr id="44" name="Flecha: a la derecha 43">
            <a:extLst>
              <a:ext uri="{FF2B5EF4-FFF2-40B4-BE49-F238E27FC236}">
                <a16:creationId xmlns:a16="http://schemas.microsoft.com/office/drawing/2014/main" id="{002BA33D-1A58-472C-A5EE-12149D6D58ED}"/>
              </a:ext>
            </a:extLst>
          </p:cNvPr>
          <p:cNvSpPr/>
          <p:nvPr/>
        </p:nvSpPr>
        <p:spPr bwMode="auto">
          <a:xfrm>
            <a:off x="4913313" y="5584472"/>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5" name="Grupo 44">
            <a:extLst>
              <a:ext uri="{FF2B5EF4-FFF2-40B4-BE49-F238E27FC236}">
                <a16:creationId xmlns:a16="http://schemas.microsoft.com/office/drawing/2014/main" id="{0305E4EA-AE6A-4166-A320-D0D0ECB538AB}"/>
              </a:ext>
            </a:extLst>
          </p:cNvPr>
          <p:cNvGrpSpPr/>
          <p:nvPr/>
        </p:nvGrpSpPr>
        <p:grpSpPr>
          <a:xfrm>
            <a:off x="5652120" y="5560726"/>
            <a:ext cx="2088232" cy="316546"/>
            <a:chOff x="409" y="2219132"/>
            <a:chExt cx="1782216" cy="891108"/>
          </a:xfrm>
          <a:solidFill>
            <a:schemeClr val="accent6">
              <a:lumMod val="60000"/>
              <a:lumOff val="40000"/>
            </a:schemeClr>
          </a:solidFill>
        </p:grpSpPr>
        <p:sp>
          <p:nvSpPr>
            <p:cNvPr id="46" name="Rectángulo 45">
              <a:extLst>
                <a:ext uri="{FF2B5EF4-FFF2-40B4-BE49-F238E27FC236}">
                  <a16:creationId xmlns:a16="http://schemas.microsoft.com/office/drawing/2014/main" id="{E920EFF6-47A6-4EE5-B74A-BF65CC4D624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A212B038-E76E-4F87-8E06-760B88BA381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Can be </a:t>
              </a:r>
              <a:r>
                <a:rPr lang="es-ES" sz="1800" b="0" dirty="0" err="1">
                  <a:solidFill>
                    <a:schemeClr val="bg1"/>
                  </a:solidFill>
                </a:rPr>
                <a:t>Invalid</a:t>
              </a:r>
              <a:endParaRPr lang="es-ES" sz="1800" b="0" dirty="0">
                <a:solidFill>
                  <a:schemeClr val="bg1"/>
                </a:solidFill>
              </a:endParaRPr>
            </a:p>
          </p:txBody>
        </p:sp>
      </p:grpSp>
      <p:grpSp>
        <p:nvGrpSpPr>
          <p:cNvPr id="48" name="Grupo 47">
            <a:extLst>
              <a:ext uri="{FF2B5EF4-FFF2-40B4-BE49-F238E27FC236}">
                <a16:creationId xmlns:a16="http://schemas.microsoft.com/office/drawing/2014/main" id="{90DF00D6-0769-4F9B-96E3-BE391A763FFE}"/>
              </a:ext>
            </a:extLst>
          </p:cNvPr>
          <p:cNvGrpSpPr/>
          <p:nvPr/>
        </p:nvGrpSpPr>
        <p:grpSpPr>
          <a:xfrm>
            <a:off x="1456928" y="5075457"/>
            <a:ext cx="3331096" cy="316546"/>
            <a:chOff x="409" y="2219132"/>
            <a:chExt cx="1782216" cy="891108"/>
          </a:xfrm>
          <a:solidFill>
            <a:schemeClr val="accent6">
              <a:lumMod val="60000"/>
              <a:lumOff val="40000"/>
            </a:schemeClr>
          </a:solidFill>
        </p:grpSpPr>
        <p:sp>
          <p:nvSpPr>
            <p:cNvPr id="49" name="Rectángulo 48">
              <a:extLst>
                <a:ext uri="{FF2B5EF4-FFF2-40B4-BE49-F238E27FC236}">
                  <a16:creationId xmlns:a16="http://schemas.microsoft.com/office/drawing/2014/main" id="{354E6B65-80E0-4783-898A-0B3718140D2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0" name="Rectángulo 49">
              <a:extLst>
                <a:ext uri="{FF2B5EF4-FFF2-40B4-BE49-F238E27FC236}">
                  <a16:creationId xmlns:a16="http://schemas.microsoft.com/office/drawing/2014/main" id="{8D2A9732-22A5-4439-A9C0-E356F3EE2DF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 non </a:t>
              </a:r>
              <a:r>
                <a:rPr lang="es-ES" sz="1800" b="0" dirty="0" err="1">
                  <a:solidFill>
                    <a:schemeClr val="bg1"/>
                  </a:solidFill>
                </a:rPr>
                <a:t>reliable</a:t>
              </a:r>
              <a:r>
                <a:rPr lang="es-ES" sz="1800" b="0" dirty="0">
                  <a:solidFill>
                    <a:schemeClr val="bg1"/>
                  </a:solidFill>
                </a:rPr>
                <a:t> </a:t>
              </a:r>
              <a:r>
                <a:rPr lang="es-ES" sz="1800" b="0" dirty="0" err="1">
                  <a:solidFill>
                    <a:schemeClr val="bg1"/>
                  </a:solidFill>
                </a:rPr>
                <a:t>instrument</a:t>
              </a:r>
              <a:endParaRPr lang="es-ES" sz="1800" b="0" dirty="0">
                <a:solidFill>
                  <a:schemeClr val="bg1"/>
                </a:solidFill>
              </a:endParaRPr>
            </a:p>
          </p:txBody>
        </p:sp>
      </p:grpSp>
      <p:grpSp>
        <p:nvGrpSpPr>
          <p:cNvPr id="51" name="Grupo 50">
            <a:extLst>
              <a:ext uri="{FF2B5EF4-FFF2-40B4-BE49-F238E27FC236}">
                <a16:creationId xmlns:a16="http://schemas.microsoft.com/office/drawing/2014/main" id="{FECD6C72-C6A7-43E2-8505-ED521A9850C6}"/>
              </a:ext>
            </a:extLst>
          </p:cNvPr>
          <p:cNvGrpSpPr/>
          <p:nvPr/>
        </p:nvGrpSpPr>
        <p:grpSpPr>
          <a:xfrm>
            <a:off x="1456928" y="5540723"/>
            <a:ext cx="3331096" cy="316546"/>
            <a:chOff x="409" y="2219132"/>
            <a:chExt cx="1782216" cy="891108"/>
          </a:xfrm>
          <a:solidFill>
            <a:schemeClr val="accent6">
              <a:lumMod val="60000"/>
              <a:lumOff val="40000"/>
            </a:schemeClr>
          </a:solidFill>
        </p:grpSpPr>
        <p:sp>
          <p:nvSpPr>
            <p:cNvPr id="52" name="Rectángulo 51">
              <a:extLst>
                <a:ext uri="{FF2B5EF4-FFF2-40B4-BE49-F238E27FC236}">
                  <a16:creationId xmlns:a16="http://schemas.microsoft.com/office/drawing/2014/main" id="{2195BB4D-BE14-44CC-AF8D-75ABD4359C3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3" name="Rectángulo 52">
              <a:extLst>
                <a:ext uri="{FF2B5EF4-FFF2-40B4-BE49-F238E27FC236}">
                  <a16:creationId xmlns:a16="http://schemas.microsoft.com/office/drawing/2014/main" id="{D2735037-05B2-4615-9E58-93C1E6DEF5B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 </a:t>
              </a:r>
              <a:r>
                <a:rPr lang="es-ES" sz="1800" b="0" dirty="0" err="1">
                  <a:solidFill>
                    <a:schemeClr val="bg1"/>
                  </a:solidFill>
                </a:rPr>
                <a:t>reliable</a:t>
              </a:r>
              <a:r>
                <a:rPr lang="es-ES" sz="1800" b="0" dirty="0">
                  <a:solidFill>
                    <a:schemeClr val="bg1"/>
                  </a:solidFill>
                </a:rPr>
                <a:t> </a:t>
              </a:r>
              <a:r>
                <a:rPr lang="es-ES" sz="1800" b="0" dirty="0" err="1">
                  <a:solidFill>
                    <a:schemeClr val="bg1"/>
                  </a:solidFill>
                </a:rPr>
                <a:t>instrument</a:t>
              </a:r>
              <a:endParaRPr lang="es-ES" sz="1800" b="0" dirty="0">
                <a:solidFill>
                  <a:schemeClr val="bg1"/>
                </a:solidFill>
              </a:endParaRPr>
            </a:p>
          </p:txBody>
        </p:sp>
      </p:grpSp>
      <p:cxnSp>
        <p:nvCxnSpPr>
          <p:cNvPr id="6" name="Conector recto 5">
            <a:extLst>
              <a:ext uri="{FF2B5EF4-FFF2-40B4-BE49-F238E27FC236}">
                <a16:creationId xmlns:a16="http://schemas.microsoft.com/office/drawing/2014/main" id="{23495568-7455-4D2B-A17C-D34079505A80}"/>
              </a:ext>
            </a:extLst>
          </p:cNvPr>
          <p:cNvCxnSpPr/>
          <p:nvPr/>
        </p:nvCxnSpPr>
        <p:spPr bwMode="auto">
          <a:xfrm flipV="1">
            <a:off x="5004048" y="5038844"/>
            <a:ext cx="360040" cy="353159"/>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546181037"/>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440160" cy="707886"/>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Validity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25" name="Grupo 24">
            <a:extLst>
              <a:ext uri="{FF2B5EF4-FFF2-40B4-BE49-F238E27FC236}">
                <a16:creationId xmlns:a16="http://schemas.microsoft.com/office/drawing/2014/main" id="{87EEBDFD-3D5C-4C33-B7F5-259CAB30CCD1}"/>
              </a:ext>
            </a:extLst>
          </p:cNvPr>
          <p:cNvGrpSpPr/>
          <p:nvPr/>
        </p:nvGrpSpPr>
        <p:grpSpPr>
          <a:xfrm>
            <a:off x="1997714" y="2694646"/>
            <a:ext cx="5148572" cy="648563"/>
            <a:chOff x="409" y="2219132"/>
            <a:chExt cx="1782216" cy="891108"/>
          </a:xfrm>
        </p:grpSpPr>
        <p:sp>
          <p:nvSpPr>
            <p:cNvPr id="26" name="Rectángulo 25">
              <a:extLst>
                <a:ext uri="{FF2B5EF4-FFF2-40B4-BE49-F238E27FC236}">
                  <a16:creationId xmlns:a16="http://schemas.microsoft.com/office/drawing/2014/main" id="{9D15043E-1B1E-4AD3-9E53-09C1B92AA9ED}"/>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FAB2D50E-D0CB-4881-B11A-11F1182C5765}"/>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Procedure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to</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measure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the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validity</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of</a:t>
              </a:r>
              <a:r>
                <a:rPr lang="es-ES" sz="1800" b="0" dirty="0">
                  <a:effectLst/>
                  <a:latin typeface="Arial" panose="020B0604020202020204" pitchFamily="34" charset="0"/>
                  <a:ea typeface="Calibri" panose="020F0502020204030204" pitchFamily="34" charset="0"/>
                </a:rPr>
                <a:t> a </a:t>
              </a:r>
              <a:r>
                <a:rPr lang="es-ES" sz="1800" b="0" dirty="0" err="1">
                  <a:effectLst/>
                  <a:latin typeface="Arial" panose="020B0604020202020204" pitchFamily="34" charset="0"/>
                  <a:ea typeface="Calibri" panose="020F0502020204030204" pitchFamily="34" charset="0"/>
                </a:rPr>
                <a:t>tool</a:t>
              </a:r>
              <a:endParaRPr lang="es-ES" sz="1800" b="0" dirty="0">
                <a:effectLst/>
                <a:latin typeface="Arial" panose="020B0604020202020204" pitchFamily="34" charset="0"/>
                <a:ea typeface="Calibri" panose="020F0502020204030204" pitchFamily="34" charset="0"/>
              </a:endParaRPr>
            </a:p>
          </p:txBody>
        </p:sp>
      </p:grpSp>
      <p:sp>
        <p:nvSpPr>
          <p:cNvPr id="28" name="Prostokąt 3">
            <a:extLst>
              <a:ext uri="{FF2B5EF4-FFF2-40B4-BE49-F238E27FC236}">
                <a16:creationId xmlns:a16="http://schemas.microsoft.com/office/drawing/2014/main" id="{2C02B949-D804-443F-B056-4F429815A92E}"/>
              </a:ext>
            </a:extLst>
          </p:cNvPr>
          <p:cNvSpPr/>
          <p:nvPr/>
        </p:nvSpPr>
        <p:spPr>
          <a:xfrm>
            <a:off x="753102" y="3485907"/>
            <a:ext cx="7637796" cy="2031325"/>
          </a:xfrm>
          <a:prstGeom prst="rect">
            <a:avLst/>
          </a:prstGeom>
        </p:spPr>
        <p:txBody>
          <a:bodyPr wrap="square">
            <a:spAutoFit/>
          </a:bodyPr>
          <a:lstStyle/>
          <a:p>
            <a:pPr lvl="0"/>
            <a:r>
              <a:rPr lang="es-ES" sz="1800" b="0" dirty="0">
                <a:solidFill>
                  <a:schemeClr val="tx1"/>
                </a:solidFill>
              </a:rPr>
              <a:t>•New </a:t>
            </a:r>
            <a:r>
              <a:rPr lang="es-ES" sz="1800" b="0" dirty="0" err="1">
                <a:solidFill>
                  <a:schemeClr val="tx1"/>
                </a:solidFill>
              </a:rPr>
              <a:t>techniques</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tools</a:t>
            </a:r>
            <a:r>
              <a:rPr lang="es-ES" sz="1800" b="0" dirty="0">
                <a:solidFill>
                  <a:schemeClr val="tx1"/>
                </a:solidFill>
              </a:rPr>
              <a:t> </a:t>
            </a:r>
            <a:r>
              <a:rPr lang="es-ES" sz="1800" b="0" dirty="0" err="1">
                <a:solidFill>
                  <a:schemeClr val="tx1"/>
                </a:solidFill>
              </a:rPr>
              <a:t>need</a:t>
            </a:r>
            <a:r>
              <a:rPr lang="es-ES" sz="1800" b="0" dirty="0">
                <a:solidFill>
                  <a:schemeClr val="tx1"/>
                </a:solidFill>
              </a:rPr>
              <a:t> </a:t>
            </a:r>
            <a:r>
              <a:rPr lang="es-ES" sz="1800" b="0" dirty="0" err="1">
                <a:solidFill>
                  <a:schemeClr val="tx1"/>
                </a:solidFill>
              </a:rPr>
              <a:t>to</a:t>
            </a:r>
            <a:r>
              <a:rPr lang="es-ES" sz="1800" b="0" dirty="0">
                <a:solidFill>
                  <a:schemeClr val="tx1"/>
                </a:solidFill>
              </a:rPr>
              <a:t> be </a:t>
            </a:r>
            <a:r>
              <a:rPr lang="es-ES" sz="1800" b="0" dirty="0" err="1">
                <a:solidFill>
                  <a:schemeClr val="tx1"/>
                </a:solidFill>
              </a:rPr>
              <a:t>compared</a:t>
            </a:r>
            <a:r>
              <a:rPr lang="es-ES" sz="1800" b="0" dirty="0">
                <a:solidFill>
                  <a:schemeClr val="tx1"/>
                </a:solidFill>
              </a:rPr>
              <a:t> </a:t>
            </a:r>
            <a:r>
              <a:rPr lang="es-ES" sz="1800" b="0" dirty="0" err="1">
                <a:solidFill>
                  <a:schemeClr val="tx1"/>
                </a:solidFill>
              </a:rPr>
              <a:t>with</a:t>
            </a:r>
            <a:r>
              <a:rPr lang="es-ES" sz="1800" b="0" dirty="0">
                <a:solidFill>
                  <a:schemeClr val="tx1"/>
                </a:solidFill>
              </a:rPr>
              <a:t> a “Gold Standard”.</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Does</a:t>
            </a:r>
            <a:r>
              <a:rPr lang="es-ES" sz="1800" b="0" dirty="0">
                <a:solidFill>
                  <a:schemeClr val="tx1"/>
                </a:solidFill>
              </a:rPr>
              <a:t> </a:t>
            </a:r>
            <a:r>
              <a:rPr lang="es-ES" sz="1800" b="0" dirty="0" err="1">
                <a:solidFill>
                  <a:schemeClr val="tx1"/>
                </a:solidFill>
              </a:rPr>
              <a:t>tool</a:t>
            </a:r>
            <a:r>
              <a:rPr lang="es-ES" sz="1800" b="0" dirty="0">
                <a:solidFill>
                  <a:schemeClr val="tx1"/>
                </a:solidFill>
              </a:rPr>
              <a:t> A </a:t>
            </a:r>
            <a:r>
              <a:rPr lang="es-ES" sz="1800" b="0" dirty="0" err="1">
                <a:solidFill>
                  <a:schemeClr val="tx1"/>
                </a:solidFill>
              </a:rPr>
              <a:t>measure</a:t>
            </a:r>
            <a:r>
              <a:rPr lang="es-ES" sz="1800" b="0" dirty="0">
                <a:solidFill>
                  <a:schemeClr val="tx1"/>
                </a:solidFill>
              </a:rPr>
              <a:t> as </a:t>
            </a:r>
            <a:r>
              <a:rPr lang="es-ES" sz="1800" b="0" dirty="0" err="1">
                <a:solidFill>
                  <a:schemeClr val="tx1"/>
                </a:solidFill>
              </a:rPr>
              <a:t>precisely</a:t>
            </a:r>
            <a:r>
              <a:rPr lang="es-ES" sz="1800" b="0" dirty="0">
                <a:solidFill>
                  <a:schemeClr val="tx1"/>
                </a:solidFill>
              </a:rPr>
              <a:t> as </a:t>
            </a:r>
            <a:r>
              <a:rPr lang="es-ES" sz="1800" b="0" dirty="0" err="1">
                <a:solidFill>
                  <a:schemeClr val="tx1"/>
                </a:solidFill>
              </a:rPr>
              <a:t>tool</a:t>
            </a:r>
            <a:r>
              <a:rPr lang="es-ES" sz="1800" b="0" dirty="0">
                <a:solidFill>
                  <a:schemeClr val="tx1"/>
                </a:solidFill>
              </a:rPr>
              <a:t> B </a:t>
            </a:r>
            <a:r>
              <a:rPr lang="es-ES" sz="1800" b="0" dirty="0" err="1">
                <a:solidFill>
                  <a:schemeClr val="tx1"/>
                </a:solidFill>
              </a:rPr>
              <a:t>does</a:t>
            </a:r>
            <a:r>
              <a:rPr lang="es-ES" sz="1800" b="0" dirty="0">
                <a:solidFill>
                  <a:schemeClr val="tx1"/>
                </a:solidFill>
              </a:rPr>
              <a:t> in human </a:t>
            </a:r>
            <a:r>
              <a:rPr lang="es-ES" sz="1800" b="0" dirty="0" err="1">
                <a:solidFill>
                  <a:schemeClr val="tx1"/>
                </a:solidFill>
              </a:rPr>
              <a:t>gait</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Usually</a:t>
            </a:r>
            <a:r>
              <a:rPr lang="es-ES" sz="1800" b="0" dirty="0">
                <a:solidFill>
                  <a:schemeClr val="tx1"/>
                </a:solidFill>
              </a:rPr>
              <a:t> </a:t>
            </a:r>
            <a:r>
              <a:rPr lang="es-ES" sz="1800" b="0" dirty="0" err="1">
                <a:solidFill>
                  <a:schemeClr val="tx1"/>
                </a:solidFill>
              </a:rPr>
              <a:t>analyzed</a:t>
            </a:r>
            <a:r>
              <a:rPr lang="es-ES" sz="1800" b="0" dirty="0">
                <a:solidFill>
                  <a:schemeClr val="tx1"/>
                </a:solidFill>
              </a:rPr>
              <a:t> </a:t>
            </a:r>
            <a:r>
              <a:rPr lang="es-ES" sz="1800" b="0" dirty="0" err="1">
                <a:solidFill>
                  <a:schemeClr val="tx1"/>
                </a:solidFill>
              </a:rPr>
              <a:t>with</a:t>
            </a:r>
            <a:r>
              <a:rPr lang="es-ES" sz="1800" b="0" dirty="0">
                <a:solidFill>
                  <a:schemeClr val="tx1"/>
                </a:solidFill>
              </a:rPr>
              <a:t> Pearson </a:t>
            </a:r>
            <a:r>
              <a:rPr lang="es-ES" sz="1800" b="0" dirty="0" err="1">
                <a:solidFill>
                  <a:schemeClr val="tx1"/>
                </a:solidFill>
              </a:rPr>
              <a:t>or</a:t>
            </a:r>
            <a:r>
              <a:rPr lang="es-ES" sz="1800" b="0" dirty="0">
                <a:solidFill>
                  <a:schemeClr val="tx1"/>
                </a:solidFill>
              </a:rPr>
              <a:t> Spearman </a:t>
            </a:r>
            <a:r>
              <a:rPr lang="es-ES" sz="1800" b="0" dirty="0" err="1">
                <a:solidFill>
                  <a:schemeClr val="tx1"/>
                </a:solidFill>
              </a:rPr>
              <a:t>Correlation</a:t>
            </a:r>
            <a:r>
              <a:rPr lang="es-ES" sz="1800" b="0" dirty="0">
                <a:solidFill>
                  <a:schemeClr val="tx1"/>
                </a:solidFill>
              </a:rPr>
              <a:t> </a:t>
            </a:r>
            <a:r>
              <a:rPr lang="es-ES" sz="1800" b="0" dirty="0" err="1">
                <a:solidFill>
                  <a:schemeClr val="tx1"/>
                </a:solidFill>
              </a:rPr>
              <a:t>Coefficient</a:t>
            </a:r>
            <a:r>
              <a:rPr lang="es-ES" sz="1800" b="0" dirty="0">
                <a:solidFill>
                  <a:schemeClr val="tx1"/>
                </a:solidFill>
              </a:rPr>
              <a:t> (r).</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Level</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validity</a:t>
            </a:r>
            <a:r>
              <a:rPr lang="es-ES" sz="1800" b="0" dirty="0">
                <a:solidFill>
                  <a:schemeClr val="tx1"/>
                </a:solidFill>
              </a:rPr>
              <a:t> </a:t>
            </a:r>
            <a:r>
              <a:rPr lang="es-ES" sz="1800" b="0" dirty="0" err="1">
                <a:solidFill>
                  <a:schemeClr val="tx1"/>
                </a:solidFill>
              </a:rPr>
              <a:t>considered</a:t>
            </a:r>
            <a:r>
              <a:rPr lang="es-ES" sz="1800" b="0" dirty="0">
                <a:solidFill>
                  <a:schemeClr val="tx1"/>
                </a:solidFill>
              </a:rPr>
              <a:t> as:</a:t>
            </a:r>
          </a:p>
        </p:txBody>
      </p:sp>
      <p:grpSp>
        <p:nvGrpSpPr>
          <p:cNvPr id="29" name="Grupo 28">
            <a:extLst>
              <a:ext uri="{FF2B5EF4-FFF2-40B4-BE49-F238E27FC236}">
                <a16:creationId xmlns:a16="http://schemas.microsoft.com/office/drawing/2014/main" id="{CF057900-20F6-4660-99FA-C06D198F674D}"/>
              </a:ext>
            </a:extLst>
          </p:cNvPr>
          <p:cNvGrpSpPr/>
          <p:nvPr/>
        </p:nvGrpSpPr>
        <p:grpSpPr>
          <a:xfrm>
            <a:off x="971600" y="5616128"/>
            <a:ext cx="2358262" cy="360040"/>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E7B359B7-36A1-4F22-981F-C8C6C4F479A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B0C1BDAF-2940-4CD3-99C5-EF8ACB37AF7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Excellent</a:t>
              </a:r>
              <a:r>
                <a:rPr lang="es-ES" sz="1800" b="0" dirty="0">
                  <a:solidFill>
                    <a:schemeClr val="bg1"/>
                  </a:solidFill>
                </a:rPr>
                <a:t>: &gt; 0.6</a:t>
              </a:r>
            </a:p>
          </p:txBody>
        </p:sp>
      </p:grpSp>
      <p:grpSp>
        <p:nvGrpSpPr>
          <p:cNvPr id="32" name="Grupo 31">
            <a:extLst>
              <a:ext uri="{FF2B5EF4-FFF2-40B4-BE49-F238E27FC236}">
                <a16:creationId xmlns:a16="http://schemas.microsoft.com/office/drawing/2014/main" id="{E020ED83-7F03-4F73-B1AC-687EF79F73A1}"/>
              </a:ext>
            </a:extLst>
          </p:cNvPr>
          <p:cNvGrpSpPr/>
          <p:nvPr/>
        </p:nvGrpSpPr>
        <p:grpSpPr>
          <a:xfrm>
            <a:off x="3590891" y="5616128"/>
            <a:ext cx="2358262" cy="360040"/>
            <a:chOff x="409" y="2219132"/>
            <a:chExt cx="1782216" cy="891108"/>
          </a:xfrm>
          <a:solidFill>
            <a:schemeClr val="accent6">
              <a:lumMod val="60000"/>
              <a:lumOff val="40000"/>
            </a:schemeClr>
          </a:solidFill>
        </p:grpSpPr>
        <p:sp>
          <p:nvSpPr>
            <p:cNvPr id="33" name="Rectángulo 32">
              <a:extLst>
                <a:ext uri="{FF2B5EF4-FFF2-40B4-BE49-F238E27FC236}">
                  <a16:creationId xmlns:a16="http://schemas.microsoft.com/office/drawing/2014/main" id="{D0AA597E-8BA1-49C3-89D0-BF2F0655A45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01D1F2B0-17D5-4659-BB02-8DFDDAEDE6F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Adequate</a:t>
              </a:r>
              <a:r>
                <a:rPr lang="es-ES" sz="1800" b="0" dirty="0">
                  <a:solidFill>
                    <a:schemeClr val="bg1"/>
                  </a:solidFill>
                </a:rPr>
                <a:t>: 0.59 – 0.31</a:t>
              </a:r>
            </a:p>
          </p:txBody>
        </p:sp>
      </p:grpSp>
      <p:grpSp>
        <p:nvGrpSpPr>
          <p:cNvPr id="35" name="Grupo 34">
            <a:extLst>
              <a:ext uri="{FF2B5EF4-FFF2-40B4-BE49-F238E27FC236}">
                <a16:creationId xmlns:a16="http://schemas.microsoft.com/office/drawing/2014/main" id="{2C3BE500-AE31-4396-A20F-9D158931C8A8}"/>
              </a:ext>
            </a:extLst>
          </p:cNvPr>
          <p:cNvGrpSpPr/>
          <p:nvPr/>
        </p:nvGrpSpPr>
        <p:grpSpPr>
          <a:xfrm>
            <a:off x="6210182" y="5624765"/>
            <a:ext cx="2358262" cy="360040"/>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00CFAC42-D222-472C-91F6-AFC4F6DB4B6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1FF37B4E-D0D1-4A8C-A5AF-82CD4930627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Poor: &lt; 0.6</a:t>
              </a:r>
            </a:p>
          </p:txBody>
        </p:sp>
      </p:grpSp>
    </p:spTree>
    <p:extLst>
      <p:ext uri="{BB962C8B-B14F-4D97-AF65-F5344CB8AC3E}">
        <p14:creationId xmlns:p14="http://schemas.microsoft.com/office/powerpoint/2010/main" val="120845338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440160" cy="707886"/>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Validity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2" name="Rectángulo 1">
            <a:extLst>
              <a:ext uri="{FF2B5EF4-FFF2-40B4-BE49-F238E27FC236}">
                <a16:creationId xmlns:a16="http://schemas.microsoft.com/office/drawing/2014/main" id="{6CE28F27-B08B-46F5-89AA-33D2C32B0464}"/>
              </a:ext>
            </a:extLst>
          </p:cNvPr>
          <p:cNvSpPr/>
          <p:nvPr/>
        </p:nvSpPr>
        <p:spPr>
          <a:xfrm>
            <a:off x="685768" y="2847848"/>
            <a:ext cx="7772463" cy="769442"/>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t>
            </a:r>
            <a:r>
              <a:rPr lang="es-ES" sz="1800" b="0" dirty="0" err="1">
                <a:solidFill>
                  <a:schemeClr val="bg1"/>
                </a:solidFill>
              </a:rPr>
              <a:t>What</a:t>
            </a:r>
            <a:r>
              <a:rPr lang="es-ES" sz="1800" b="0" dirty="0">
                <a:solidFill>
                  <a:schemeClr val="bg1"/>
                </a:solidFill>
              </a:rPr>
              <a:t> </a:t>
            </a:r>
            <a:r>
              <a:rPr lang="es-ES" sz="1800" b="0" dirty="0" err="1">
                <a:solidFill>
                  <a:schemeClr val="bg1"/>
                </a:solidFill>
              </a:rPr>
              <a:t>type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tools</a:t>
            </a:r>
            <a:r>
              <a:rPr lang="es-ES" sz="1800" b="0" dirty="0">
                <a:solidFill>
                  <a:schemeClr val="bg1"/>
                </a:solidFill>
              </a:rPr>
              <a:t> </a:t>
            </a:r>
            <a:r>
              <a:rPr lang="es-ES" sz="1800" b="0" dirty="0" err="1">
                <a:solidFill>
                  <a:schemeClr val="bg1"/>
                </a:solidFill>
              </a:rPr>
              <a:t>have</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most</a:t>
            </a:r>
            <a:r>
              <a:rPr lang="es-ES" sz="1800" b="0" dirty="0">
                <a:solidFill>
                  <a:schemeClr val="bg1"/>
                </a:solidFill>
              </a:rPr>
              <a:t> </a:t>
            </a:r>
            <a:r>
              <a:rPr lang="es-ES" sz="1800" b="0" dirty="0" err="1">
                <a:solidFill>
                  <a:schemeClr val="bg1"/>
                </a:solidFill>
              </a:rPr>
              <a:t>validity</a:t>
            </a:r>
            <a:r>
              <a:rPr lang="es-ES" sz="1800" b="0" dirty="0">
                <a:solidFill>
                  <a:schemeClr val="bg1"/>
                </a:solidFill>
              </a:rPr>
              <a:t> </a:t>
            </a:r>
            <a:r>
              <a:rPr lang="es-ES" sz="1800" b="0" dirty="0" err="1">
                <a:solidFill>
                  <a:schemeClr val="bg1"/>
                </a:solidFill>
              </a:rPr>
              <a:t>to</a:t>
            </a:r>
            <a:r>
              <a:rPr lang="es-ES" sz="1800" b="0" dirty="0">
                <a:solidFill>
                  <a:schemeClr val="bg1"/>
                </a:solidFill>
              </a:rPr>
              <a:t> </a:t>
            </a:r>
            <a:r>
              <a:rPr lang="es-ES" sz="1800" b="0" dirty="0" err="1">
                <a:solidFill>
                  <a:schemeClr val="bg1"/>
                </a:solidFill>
              </a:rPr>
              <a:t>measure</a:t>
            </a:r>
            <a:r>
              <a:rPr lang="es-ES" sz="1800" b="0" dirty="0">
                <a:solidFill>
                  <a:schemeClr val="bg1"/>
                </a:solidFill>
              </a:rPr>
              <a:t> </a:t>
            </a:r>
            <a:r>
              <a:rPr lang="es-ES" sz="1800" b="0" dirty="0" err="1">
                <a:solidFill>
                  <a:schemeClr val="bg1"/>
                </a:solidFill>
              </a:rPr>
              <a:t>gait</a:t>
            </a:r>
            <a:r>
              <a:rPr lang="es-ES" sz="1800" b="0" dirty="0">
                <a:solidFill>
                  <a:schemeClr val="bg1"/>
                </a:solidFill>
              </a:rPr>
              <a:t> </a:t>
            </a:r>
            <a:r>
              <a:rPr lang="es-ES" sz="1800" b="0" dirty="0" err="1">
                <a:solidFill>
                  <a:schemeClr val="bg1"/>
                </a:solidFill>
              </a:rPr>
              <a:t>or</a:t>
            </a:r>
            <a:r>
              <a:rPr lang="es-ES" sz="1800" b="0" dirty="0">
                <a:solidFill>
                  <a:schemeClr val="bg1"/>
                </a:solidFill>
              </a:rPr>
              <a:t> a </a:t>
            </a:r>
            <a:r>
              <a:rPr lang="es-ES" sz="1800" b="0" dirty="0" err="1">
                <a:solidFill>
                  <a:schemeClr val="bg1"/>
                </a:solidFill>
              </a:rPr>
              <a:t>specific</a:t>
            </a:r>
            <a:r>
              <a:rPr lang="es-ES" sz="1800" b="0" dirty="0">
                <a:solidFill>
                  <a:schemeClr val="bg1"/>
                </a:solidFill>
              </a:rPr>
              <a:t> </a:t>
            </a:r>
            <a:r>
              <a:rPr lang="es-ES" sz="1800" b="0" dirty="0" err="1">
                <a:solidFill>
                  <a:schemeClr val="bg1"/>
                </a:solidFill>
              </a:rPr>
              <a:t>characteristic</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gait</a:t>
            </a:r>
            <a:r>
              <a:rPr lang="es-ES" sz="1800" b="0" dirty="0">
                <a:solidFill>
                  <a:schemeClr val="bg1"/>
                </a:solidFill>
              </a:rPr>
              <a:t>?</a:t>
            </a:r>
          </a:p>
        </p:txBody>
      </p:sp>
      <p:sp>
        <p:nvSpPr>
          <p:cNvPr id="3" name="Rectángulo 2">
            <a:extLst>
              <a:ext uri="{FF2B5EF4-FFF2-40B4-BE49-F238E27FC236}">
                <a16:creationId xmlns:a16="http://schemas.microsoft.com/office/drawing/2014/main" id="{E7238228-1AF7-4DBD-9DF1-30C2A64C1A8C}"/>
              </a:ext>
            </a:extLst>
          </p:cNvPr>
          <p:cNvSpPr/>
          <p:nvPr/>
        </p:nvSpPr>
        <p:spPr>
          <a:xfrm>
            <a:off x="683568" y="4077072"/>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Instrumental </a:t>
            </a:r>
            <a:r>
              <a:rPr lang="es-ES" sz="1800" b="0" dirty="0" err="1">
                <a:solidFill>
                  <a:schemeClr val="bg1"/>
                </a:solidFill>
              </a:rPr>
              <a:t>measurement</a:t>
            </a:r>
            <a:r>
              <a:rPr lang="es-ES" sz="1800" b="0" dirty="0">
                <a:solidFill>
                  <a:schemeClr val="bg1"/>
                </a:solidFill>
              </a:rPr>
              <a:t> </a:t>
            </a:r>
            <a:r>
              <a:rPr lang="es-ES" sz="1800" b="0" dirty="0" err="1">
                <a:solidFill>
                  <a:schemeClr val="bg1"/>
                </a:solidFill>
              </a:rPr>
              <a:t>techniques</a:t>
            </a:r>
            <a:endParaRPr lang="es-ES" sz="1800" b="0" dirty="0">
              <a:solidFill>
                <a:schemeClr val="bg1"/>
              </a:solidFill>
            </a:endParaRPr>
          </a:p>
        </p:txBody>
      </p:sp>
      <p:sp>
        <p:nvSpPr>
          <p:cNvPr id="5" name="Rectángulo 4">
            <a:extLst>
              <a:ext uri="{FF2B5EF4-FFF2-40B4-BE49-F238E27FC236}">
                <a16:creationId xmlns:a16="http://schemas.microsoft.com/office/drawing/2014/main" id="{D294D167-B908-4904-9EC8-1F67CD7D6FC9}"/>
              </a:ext>
            </a:extLst>
          </p:cNvPr>
          <p:cNvSpPr/>
          <p:nvPr/>
        </p:nvSpPr>
        <p:spPr>
          <a:xfrm>
            <a:off x="5220072" y="4087409"/>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Scales</a:t>
            </a:r>
            <a:r>
              <a:rPr lang="es-ES" sz="1800" b="0" dirty="0">
                <a:solidFill>
                  <a:schemeClr val="bg1"/>
                </a:solidFill>
              </a:rPr>
              <a:t> and </a:t>
            </a:r>
            <a:r>
              <a:rPr lang="es-ES" sz="1800" b="0" dirty="0" err="1">
                <a:solidFill>
                  <a:schemeClr val="bg1"/>
                </a:solidFill>
              </a:rPr>
              <a:t>clinical</a:t>
            </a:r>
            <a:r>
              <a:rPr lang="es-ES" sz="1800" b="0" dirty="0">
                <a:solidFill>
                  <a:schemeClr val="bg1"/>
                </a:solidFill>
              </a:rPr>
              <a:t> </a:t>
            </a:r>
            <a:r>
              <a:rPr lang="es-ES" sz="1800" b="0" dirty="0" err="1">
                <a:solidFill>
                  <a:schemeClr val="bg1"/>
                </a:solidFill>
              </a:rPr>
              <a:t>tests</a:t>
            </a:r>
            <a:endParaRPr lang="es-ES" sz="1800" b="0" dirty="0">
              <a:solidFill>
                <a:schemeClr val="bg1"/>
              </a:solidFill>
            </a:endParaRPr>
          </a:p>
        </p:txBody>
      </p:sp>
      <p:sp>
        <p:nvSpPr>
          <p:cNvPr id="39" name="Prostokąt 3">
            <a:extLst>
              <a:ext uri="{FF2B5EF4-FFF2-40B4-BE49-F238E27FC236}">
                <a16:creationId xmlns:a16="http://schemas.microsoft.com/office/drawing/2014/main" id="{6D0E89BB-49B7-4C52-918B-DEA6DFA7A317}"/>
              </a:ext>
            </a:extLst>
          </p:cNvPr>
          <p:cNvSpPr/>
          <p:nvPr/>
        </p:nvSpPr>
        <p:spPr>
          <a:xfrm>
            <a:off x="4122636" y="4087409"/>
            <a:ext cx="866570" cy="738664"/>
          </a:xfrm>
          <a:prstGeom prst="rect">
            <a:avLst/>
          </a:prstGeom>
        </p:spPr>
        <p:txBody>
          <a:bodyPr wrap="square">
            <a:spAutoFit/>
          </a:bodyPr>
          <a:lstStyle/>
          <a:p>
            <a:pPr lvl="0" algn="ctr"/>
            <a:r>
              <a:rPr lang="es-ES" sz="2400" dirty="0">
                <a:solidFill>
                  <a:schemeClr val="tx1"/>
                </a:solidFill>
              </a:rPr>
              <a:t>&gt;</a:t>
            </a:r>
          </a:p>
          <a:p>
            <a:pPr lvl="0" algn="ctr"/>
            <a:r>
              <a:rPr lang="es-ES" sz="1800" b="0" dirty="0" err="1">
                <a:solidFill>
                  <a:schemeClr val="tx1"/>
                </a:solidFill>
              </a:rPr>
              <a:t>Valid</a:t>
            </a:r>
            <a:endParaRPr lang="es-ES" sz="1800" b="0" dirty="0">
              <a:solidFill>
                <a:schemeClr val="tx1"/>
              </a:solidFill>
            </a:endParaRPr>
          </a:p>
        </p:txBody>
      </p:sp>
      <p:sp>
        <p:nvSpPr>
          <p:cNvPr id="40" name="Prostokąt 3">
            <a:extLst>
              <a:ext uri="{FF2B5EF4-FFF2-40B4-BE49-F238E27FC236}">
                <a16:creationId xmlns:a16="http://schemas.microsoft.com/office/drawing/2014/main" id="{677B680E-A279-4E3A-9E72-C8B9CA408230}"/>
              </a:ext>
            </a:extLst>
          </p:cNvPr>
          <p:cNvSpPr/>
          <p:nvPr/>
        </p:nvSpPr>
        <p:spPr>
          <a:xfrm>
            <a:off x="1506204" y="4995447"/>
            <a:ext cx="7637796" cy="923330"/>
          </a:xfrm>
          <a:prstGeom prst="rect">
            <a:avLst/>
          </a:prstGeom>
        </p:spPr>
        <p:txBody>
          <a:bodyPr wrap="square">
            <a:spAutoFit/>
          </a:bodyPr>
          <a:lstStyle/>
          <a:p>
            <a:pPr lvl="0"/>
            <a:r>
              <a:rPr lang="es-ES" sz="1800" b="0" dirty="0">
                <a:solidFill>
                  <a:schemeClr val="tx1"/>
                </a:solidFill>
              </a:rPr>
              <a:t>•More precise </a:t>
            </a:r>
            <a:r>
              <a:rPr lang="es-ES" sz="1800" b="0" dirty="0" err="1">
                <a:solidFill>
                  <a:schemeClr val="tx1"/>
                </a:solidFill>
              </a:rPr>
              <a:t>instruments</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measure</a:t>
            </a:r>
            <a:r>
              <a:rPr lang="es-ES" sz="1800" b="0" dirty="0">
                <a:solidFill>
                  <a:schemeClr val="tx1"/>
                </a:solidFill>
              </a:rPr>
              <a:t> a </a:t>
            </a:r>
            <a:r>
              <a:rPr lang="es-ES" sz="1800" b="0" dirty="0" err="1">
                <a:solidFill>
                  <a:schemeClr val="tx1"/>
                </a:solidFill>
              </a:rPr>
              <a:t>certain</a:t>
            </a:r>
            <a:r>
              <a:rPr lang="es-ES" sz="1800" b="0" dirty="0">
                <a:solidFill>
                  <a:schemeClr val="tx1"/>
                </a:solidFill>
              </a:rPr>
              <a:t> variable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gait</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Not</a:t>
            </a:r>
            <a:r>
              <a:rPr lang="es-ES" sz="1800" b="0" dirty="0">
                <a:solidFill>
                  <a:schemeClr val="tx1"/>
                </a:solidFill>
              </a:rPr>
              <a:t> </a:t>
            </a:r>
            <a:r>
              <a:rPr lang="es-ES" sz="1800" b="0" dirty="0" err="1">
                <a:solidFill>
                  <a:schemeClr val="tx1"/>
                </a:solidFill>
              </a:rPr>
              <a:t>all</a:t>
            </a:r>
            <a:r>
              <a:rPr lang="es-ES" sz="1800" b="0" dirty="0">
                <a:solidFill>
                  <a:schemeClr val="tx1"/>
                </a:solidFill>
              </a:rPr>
              <a:t> </a:t>
            </a:r>
            <a:r>
              <a:rPr lang="es-ES" sz="1800" b="0" dirty="0" err="1">
                <a:solidFill>
                  <a:schemeClr val="tx1"/>
                </a:solidFill>
              </a:rPr>
              <a:t>the</a:t>
            </a:r>
            <a:r>
              <a:rPr lang="es-ES" sz="1800" b="0" dirty="0">
                <a:solidFill>
                  <a:schemeClr val="tx1"/>
                </a:solidFill>
              </a:rPr>
              <a:t> instrumental </a:t>
            </a:r>
            <a:r>
              <a:rPr lang="es-ES" sz="1800" b="0" dirty="0" err="1">
                <a:solidFill>
                  <a:schemeClr val="tx1"/>
                </a:solidFill>
              </a:rPr>
              <a:t>techniques</a:t>
            </a:r>
            <a:r>
              <a:rPr lang="es-ES" sz="1800" b="0" dirty="0">
                <a:solidFill>
                  <a:schemeClr val="tx1"/>
                </a:solidFill>
              </a:rPr>
              <a:t> are </a:t>
            </a:r>
            <a:r>
              <a:rPr lang="es-ES" sz="1800" b="0" dirty="0" err="1">
                <a:solidFill>
                  <a:schemeClr val="tx1"/>
                </a:solidFill>
              </a:rPr>
              <a:t>equally</a:t>
            </a:r>
            <a:r>
              <a:rPr lang="es-ES" sz="1800" b="0" dirty="0">
                <a:solidFill>
                  <a:schemeClr val="tx1"/>
                </a:solidFill>
              </a:rPr>
              <a:t> precise.</a:t>
            </a:r>
          </a:p>
        </p:txBody>
      </p:sp>
      <p:sp>
        <p:nvSpPr>
          <p:cNvPr id="9" name="Flecha: doblada 8">
            <a:extLst>
              <a:ext uri="{FF2B5EF4-FFF2-40B4-BE49-F238E27FC236}">
                <a16:creationId xmlns:a16="http://schemas.microsoft.com/office/drawing/2014/main" id="{D73A3BDD-0C99-4A5C-9535-872E0F056A94}"/>
              </a:ext>
            </a:extLst>
          </p:cNvPr>
          <p:cNvSpPr/>
          <p:nvPr/>
        </p:nvSpPr>
        <p:spPr bwMode="auto">
          <a:xfrm flipV="1">
            <a:off x="899592" y="4869160"/>
            <a:ext cx="504056" cy="737809"/>
          </a:xfrm>
          <a:prstGeom prst="bentArrow">
            <a:avLst/>
          </a:prstGeom>
          <a:noFill/>
          <a:ln w="12700" cap="flat" cmpd="sng" algn="ctr">
            <a:solidFill>
              <a:schemeClr val="accent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28002377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440160" cy="707886"/>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Validity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15" name="Imagen 14">
            <a:extLst>
              <a:ext uri="{FF2B5EF4-FFF2-40B4-BE49-F238E27FC236}">
                <a16:creationId xmlns:a16="http://schemas.microsoft.com/office/drawing/2014/main" id="{D843469F-BA1C-4E4D-A2BA-B81FB55E8739}"/>
              </a:ext>
            </a:extLst>
          </p:cNvPr>
          <p:cNvPicPr/>
          <p:nvPr/>
        </p:nvPicPr>
        <p:blipFill>
          <a:blip r:embed="rId3" cstate="print"/>
          <a:srcRect l="19735" t="28800" r="69816" b="26133"/>
          <a:stretch>
            <a:fillRect/>
          </a:stretch>
        </p:blipFill>
        <p:spPr bwMode="auto">
          <a:xfrm>
            <a:off x="3236218" y="2719933"/>
            <a:ext cx="1066800" cy="2581275"/>
          </a:xfrm>
          <a:prstGeom prst="rect">
            <a:avLst/>
          </a:prstGeom>
          <a:noFill/>
          <a:ln w="9525">
            <a:noFill/>
            <a:miter lim="800000"/>
            <a:headEnd/>
            <a:tailEnd/>
          </a:ln>
        </p:spPr>
      </p:pic>
      <p:pic>
        <p:nvPicPr>
          <p:cNvPr id="16" name="Imagen 15">
            <a:extLst>
              <a:ext uri="{FF2B5EF4-FFF2-40B4-BE49-F238E27FC236}">
                <a16:creationId xmlns:a16="http://schemas.microsoft.com/office/drawing/2014/main" id="{D350ABE7-D6BD-42E4-BFC6-87D4B68B8D40}"/>
              </a:ext>
            </a:extLst>
          </p:cNvPr>
          <p:cNvPicPr/>
          <p:nvPr/>
        </p:nvPicPr>
        <p:blipFill>
          <a:blip r:embed="rId3" cstate="print"/>
          <a:srcRect l="63744" t="28800" r="21459" b="26133"/>
          <a:stretch>
            <a:fillRect/>
          </a:stretch>
        </p:blipFill>
        <p:spPr bwMode="auto">
          <a:xfrm>
            <a:off x="4283968" y="2719933"/>
            <a:ext cx="1504950" cy="2581275"/>
          </a:xfrm>
          <a:prstGeom prst="rect">
            <a:avLst/>
          </a:prstGeom>
          <a:noFill/>
          <a:ln w="9525">
            <a:noFill/>
            <a:miter lim="800000"/>
            <a:headEnd/>
            <a:tailEnd/>
          </a:ln>
        </p:spPr>
      </p:pic>
      <p:sp>
        <p:nvSpPr>
          <p:cNvPr id="6" name="10 CuadroTexto">
            <a:extLst>
              <a:ext uri="{FF2B5EF4-FFF2-40B4-BE49-F238E27FC236}">
                <a16:creationId xmlns:a16="http://schemas.microsoft.com/office/drawing/2014/main" id="{85A5BF26-6FC7-46A8-8A08-3EBD22C2ABF6}"/>
              </a:ext>
            </a:extLst>
          </p:cNvPr>
          <p:cNvSpPr txBox="1"/>
          <p:nvPr/>
        </p:nvSpPr>
        <p:spPr>
          <a:xfrm>
            <a:off x="504030" y="5354632"/>
            <a:ext cx="8316441" cy="738664"/>
          </a:xfrm>
          <a:prstGeom prst="rect">
            <a:avLst/>
          </a:prstGeom>
          <a:noFill/>
        </p:spPr>
        <p:txBody>
          <a:bodyPr wrap="square" rtlCol="0">
            <a:spAutoFit/>
          </a:bodyPr>
          <a:lstStyle/>
          <a:p>
            <a:pPr algn="ctr"/>
            <a:r>
              <a:rPr lang="es-ES" sz="1400" b="0" dirty="0">
                <a:solidFill>
                  <a:schemeClr val="accent2"/>
                </a:solidFill>
              </a:rPr>
              <a:t>Figure 4. </a:t>
            </a:r>
            <a:r>
              <a:rPr lang="pl-PL" sz="1400" b="0" dirty="0">
                <a:solidFill>
                  <a:schemeClr val="accent2"/>
                </a:solidFill>
                <a:effectLst/>
                <a:latin typeface="Arial" panose="020B0604020202020204" pitchFamily="34" charset="0"/>
                <a:ea typeface="Calibri" panose="020F0502020204030204" pitchFamily="34" charset="0"/>
              </a:rPr>
              <a:t>Comparison of the common technologies used to measured spatiotemporal gait parameters (Moissenet F. and Armand S. 2016). For each instrumental technique, the degree of precision and the cost of the technique are mentioned</a:t>
            </a:r>
            <a:r>
              <a:rPr lang="es-ES" sz="1400" b="0" dirty="0">
                <a:solidFill>
                  <a:schemeClr val="accent2"/>
                </a:solidFill>
                <a:effectLst/>
                <a:ea typeface="Calibri" panose="020F0502020204030204" pitchFamily="34" charset="0"/>
              </a:rPr>
              <a:t>.</a:t>
            </a:r>
            <a:endParaRPr lang="es-ES" sz="1400" b="0" dirty="0">
              <a:solidFill>
                <a:schemeClr val="accent2"/>
              </a:solidFill>
            </a:endParaRPr>
          </a:p>
        </p:txBody>
      </p:sp>
    </p:spTree>
    <p:extLst>
      <p:ext uri="{BB962C8B-B14F-4D97-AF65-F5344CB8AC3E}">
        <p14:creationId xmlns:p14="http://schemas.microsoft.com/office/powerpoint/2010/main" val="29659651"/>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800200" cy="707886"/>
          </a:xfrm>
          <a:prstGeom prst="rect">
            <a:avLst/>
          </a:prstGeom>
        </p:spPr>
        <p:txBody>
          <a:bodyPr wrap="square">
            <a:spAutoFit/>
          </a:bodyPr>
          <a:lstStyle/>
          <a:p>
            <a:pPr>
              <a:defRPr/>
            </a:pPr>
            <a:r>
              <a:rPr lang="es-ES" altLang="es-ES" sz="2000" b="0" dirty="0">
                <a:solidFill>
                  <a:schemeClr val="accent2"/>
                </a:solidFill>
                <a:latin typeface="+mn-lt"/>
              </a:rPr>
              <a:t>2.5 </a:t>
            </a:r>
            <a:r>
              <a:rPr lang="es-ES" altLang="es-ES" sz="2000" b="0" dirty="0" err="1">
                <a:solidFill>
                  <a:schemeClr val="accent2"/>
                </a:solidFill>
                <a:latin typeface="+mn-lt"/>
              </a:rPr>
              <a:t>Reliability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12" name="Prostokąt 3">
            <a:extLst>
              <a:ext uri="{FF2B5EF4-FFF2-40B4-BE49-F238E27FC236}">
                <a16:creationId xmlns:a16="http://schemas.microsoft.com/office/drawing/2014/main" id="{7B56F363-6F07-4D47-87ED-477FCCD3B600}"/>
              </a:ext>
            </a:extLst>
          </p:cNvPr>
          <p:cNvSpPr/>
          <p:nvPr/>
        </p:nvSpPr>
        <p:spPr>
          <a:xfrm>
            <a:off x="753102" y="2780928"/>
            <a:ext cx="7637796" cy="2585323"/>
          </a:xfrm>
          <a:prstGeom prst="rect">
            <a:avLst/>
          </a:prstGeom>
        </p:spPr>
        <p:txBody>
          <a:bodyPr wrap="square">
            <a:spAutoFit/>
          </a:bodyPr>
          <a:lstStyle/>
          <a:p>
            <a:pPr lvl="0"/>
            <a:r>
              <a:rPr lang="es-ES" sz="1800" b="0" dirty="0">
                <a:solidFill>
                  <a:schemeClr val="tx1"/>
                </a:solidFill>
              </a:rPr>
              <a:t>• </a:t>
            </a:r>
            <a:r>
              <a:rPr lang="es-ES" sz="1800" b="0" dirty="0" err="1">
                <a:solidFill>
                  <a:schemeClr val="tx1"/>
                </a:solidFill>
              </a:rPr>
              <a:t>Reliability</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ability</a:t>
            </a:r>
            <a:r>
              <a:rPr lang="es-ES" sz="1800" b="0" dirty="0">
                <a:solidFill>
                  <a:schemeClr val="tx1"/>
                </a:solidFill>
              </a:rPr>
              <a:t> </a:t>
            </a:r>
            <a:r>
              <a:rPr lang="es-ES" sz="1800" b="0" dirty="0" err="1">
                <a:solidFill>
                  <a:schemeClr val="tx1"/>
                </a:solidFill>
              </a:rPr>
              <a:t>to</a:t>
            </a:r>
            <a:r>
              <a:rPr lang="es-ES" sz="1800" b="0" dirty="0">
                <a:solidFill>
                  <a:schemeClr val="tx1"/>
                </a:solidFill>
              </a:rPr>
              <a:t> reproduce a </a:t>
            </a:r>
            <a:r>
              <a:rPr lang="es-ES" sz="1800" b="0" dirty="0" err="1">
                <a:solidFill>
                  <a:schemeClr val="tx1"/>
                </a:solidFill>
              </a:rPr>
              <a:t>consent</a:t>
            </a:r>
            <a:r>
              <a:rPr lang="es-ES" sz="1800" b="0" dirty="0">
                <a:solidFill>
                  <a:schemeClr val="tx1"/>
                </a:solidFill>
              </a:rPr>
              <a:t> </a:t>
            </a:r>
            <a:r>
              <a:rPr lang="es-ES" sz="1800" b="0" dirty="0" err="1">
                <a:solidFill>
                  <a:schemeClr val="tx1"/>
                </a:solidFill>
              </a:rPr>
              <a:t>result</a:t>
            </a:r>
            <a:r>
              <a:rPr lang="es-ES" sz="1800" b="0" dirty="0">
                <a:solidFill>
                  <a:schemeClr val="tx1"/>
                </a:solidFill>
              </a:rPr>
              <a:t> in time and </a:t>
            </a:r>
            <a:r>
              <a:rPr lang="es-ES" sz="1800" b="0" dirty="0" err="1">
                <a:solidFill>
                  <a:schemeClr val="tx1"/>
                </a:solidFill>
              </a:rPr>
              <a:t>space</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with</a:t>
            </a:r>
            <a:r>
              <a:rPr lang="es-ES" sz="1800" b="0" dirty="0">
                <a:solidFill>
                  <a:schemeClr val="tx1"/>
                </a:solidFill>
              </a:rPr>
              <a:t> </a:t>
            </a:r>
            <a:r>
              <a:rPr lang="es-ES" sz="1800" b="0" dirty="0" err="1">
                <a:solidFill>
                  <a:schemeClr val="tx1"/>
                </a:solidFill>
              </a:rPr>
              <a:t>diffferent</a:t>
            </a:r>
            <a:r>
              <a:rPr lang="es-ES" sz="1800" b="0" dirty="0">
                <a:solidFill>
                  <a:schemeClr val="tx1"/>
                </a:solidFill>
              </a:rPr>
              <a:t> </a:t>
            </a:r>
            <a:r>
              <a:rPr lang="es-ES" sz="1800" b="0" dirty="0" err="1">
                <a:solidFill>
                  <a:schemeClr val="tx1"/>
                </a:solidFill>
              </a:rPr>
              <a:t>observers</a:t>
            </a:r>
            <a:r>
              <a:rPr lang="es-ES" sz="1800" b="0" dirty="0">
                <a:solidFill>
                  <a:schemeClr val="tx1"/>
                </a:solidFill>
              </a:rPr>
              <a:t>.</a:t>
            </a:r>
          </a:p>
          <a:p>
            <a:pPr lvl="0"/>
            <a:endParaRPr lang="es-ES" sz="1800" b="0" dirty="0">
              <a:solidFill>
                <a:schemeClr val="tx1"/>
              </a:solidFill>
            </a:endParaRPr>
          </a:p>
          <a:p>
            <a:r>
              <a:rPr lang="es-ES" sz="1800" b="0" dirty="0">
                <a:solidFill>
                  <a:schemeClr val="tx1"/>
                </a:solidFill>
              </a:rPr>
              <a:t>•</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one</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quality</a:t>
            </a:r>
            <a:r>
              <a:rPr lang="es-ES" sz="1800" b="0" dirty="0">
                <a:solidFill>
                  <a:schemeClr val="tx1"/>
                </a:solidFill>
              </a:rPr>
              <a:t> </a:t>
            </a:r>
            <a:r>
              <a:rPr lang="es-ES" sz="1800" b="0" dirty="0" err="1">
                <a:solidFill>
                  <a:schemeClr val="tx1"/>
                </a:solidFill>
              </a:rPr>
              <a:t>criteria</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an</a:t>
            </a:r>
            <a:r>
              <a:rPr lang="es-ES" sz="1800" b="0" dirty="0">
                <a:solidFill>
                  <a:schemeClr val="tx1"/>
                </a:solidFill>
              </a:rPr>
              <a:t> </a:t>
            </a:r>
            <a:r>
              <a:rPr lang="es-ES" sz="1800" b="0" dirty="0" err="1">
                <a:solidFill>
                  <a:schemeClr val="tx1"/>
                </a:solidFill>
              </a:rPr>
              <a:t>instrument</a:t>
            </a:r>
            <a:r>
              <a:rPr lang="es-ES" sz="1800" b="0" dirty="0">
                <a:solidFill>
                  <a:schemeClr val="tx1"/>
                </a:solidFill>
              </a:rPr>
              <a:t>.</a:t>
            </a:r>
          </a:p>
          <a:p>
            <a:endParaRPr lang="es-ES" sz="1800" b="0" dirty="0">
              <a:solidFill>
                <a:schemeClr val="tx1"/>
              </a:solidFill>
            </a:endParaRPr>
          </a:p>
          <a:p>
            <a:r>
              <a:rPr lang="es-ES" sz="1800" b="0" dirty="0">
                <a:solidFill>
                  <a:schemeClr val="tx1"/>
                </a:solidFill>
              </a:rPr>
              <a:t>•</a:t>
            </a:r>
            <a:r>
              <a:rPr lang="es-ES" sz="1800" b="0" dirty="0" err="1">
                <a:solidFill>
                  <a:schemeClr val="tx1"/>
                </a:solidFill>
              </a:rPr>
              <a:t>An</a:t>
            </a:r>
            <a:r>
              <a:rPr lang="es-ES" sz="1800" b="0" dirty="0">
                <a:solidFill>
                  <a:schemeClr val="tx1"/>
                </a:solidFill>
              </a:rPr>
              <a:t> </a:t>
            </a:r>
            <a:r>
              <a:rPr lang="es-ES" sz="1800" b="0" dirty="0" err="1">
                <a:solidFill>
                  <a:schemeClr val="tx1"/>
                </a:solidFill>
              </a:rPr>
              <a:t>instrument</a:t>
            </a:r>
            <a:r>
              <a:rPr lang="es-ES" sz="1800" b="0" dirty="0">
                <a:solidFill>
                  <a:schemeClr val="tx1"/>
                </a:solidFill>
              </a:rPr>
              <a:t> </a:t>
            </a:r>
            <a:r>
              <a:rPr lang="es-ES" sz="1800" b="0" dirty="0" err="1">
                <a:solidFill>
                  <a:schemeClr val="tx1"/>
                </a:solidFill>
              </a:rPr>
              <a:t>may</a:t>
            </a:r>
            <a:r>
              <a:rPr lang="es-ES" sz="1800" b="0" dirty="0">
                <a:solidFill>
                  <a:schemeClr val="tx1"/>
                </a:solidFill>
              </a:rPr>
              <a:t> </a:t>
            </a:r>
            <a:r>
              <a:rPr lang="es-ES" sz="1800" b="0" dirty="0" err="1">
                <a:solidFill>
                  <a:schemeClr val="tx1"/>
                </a:solidFill>
              </a:rPr>
              <a:t>not</a:t>
            </a:r>
            <a:r>
              <a:rPr lang="es-ES" sz="1800" b="0" dirty="0">
                <a:solidFill>
                  <a:schemeClr val="tx1"/>
                </a:solidFill>
              </a:rPr>
              <a:t> be </a:t>
            </a:r>
            <a:r>
              <a:rPr lang="es-ES" sz="1800" b="0" dirty="0" err="1">
                <a:solidFill>
                  <a:schemeClr val="tx1"/>
                </a:solidFill>
              </a:rPr>
              <a:t>considered</a:t>
            </a:r>
            <a:r>
              <a:rPr lang="es-ES" sz="1800" b="0" dirty="0">
                <a:solidFill>
                  <a:schemeClr val="tx1"/>
                </a:solidFill>
              </a:rPr>
              <a:t> </a:t>
            </a:r>
            <a:r>
              <a:rPr lang="es-ES" sz="1800" b="0" dirty="0" err="1">
                <a:solidFill>
                  <a:schemeClr val="tx1"/>
                </a:solidFill>
              </a:rPr>
              <a:t>reliable</a:t>
            </a:r>
            <a:r>
              <a:rPr lang="es-ES" sz="1800" b="0" dirty="0">
                <a:solidFill>
                  <a:schemeClr val="tx1"/>
                </a:solidFill>
              </a:rPr>
              <a:t> </a:t>
            </a:r>
            <a:r>
              <a:rPr lang="es-ES" sz="1800" b="0" dirty="0" err="1">
                <a:solidFill>
                  <a:schemeClr val="tx1"/>
                </a:solidFill>
              </a:rPr>
              <a:t>under</a:t>
            </a:r>
            <a:r>
              <a:rPr lang="es-ES" sz="1800" b="0" dirty="0">
                <a:solidFill>
                  <a:schemeClr val="tx1"/>
                </a:solidFill>
              </a:rPr>
              <a:t> </a:t>
            </a:r>
            <a:r>
              <a:rPr lang="es-ES" sz="1800" b="0" dirty="0" err="1">
                <a:solidFill>
                  <a:schemeClr val="tx1"/>
                </a:solidFill>
              </a:rPr>
              <a:t>different</a:t>
            </a:r>
            <a:r>
              <a:rPr lang="es-ES" sz="1800" b="0" dirty="0">
                <a:solidFill>
                  <a:schemeClr val="tx1"/>
                </a:solidFill>
              </a:rPr>
              <a:t> </a:t>
            </a:r>
            <a:r>
              <a:rPr lang="es-ES" sz="1800" b="0" dirty="0" err="1">
                <a:solidFill>
                  <a:schemeClr val="tx1"/>
                </a:solidFill>
              </a:rPr>
              <a:t>conditions</a:t>
            </a:r>
            <a:r>
              <a:rPr lang="es-ES" sz="1800" b="0" dirty="0">
                <a:solidFill>
                  <a:schemeClr val="tx1"/>
                </a:solidFill>
              </a:rPr>
              <a:t>.</a:t>
            </a:r>
          </a:p>
          <a:p>
            <a:endParaRPr lang="es-ES" sz="1800" b="0" dirty="0">
              <a:solidFill>
                <a:schemeClr val="tx1"/>
              </a:solidFill>
            </a:endParaRPr>
          </a:p>
          <a:p>
            <a:r>
              <a:rPr lang="es-ES" sz="1800" b="0" dirty="0">
                <a:solidFill>
                  <a:schemeClr val="tx1"/>
                </a:solidFill>
              </a:rPr>
              <a:t>•</a:t>
            </a:r>
            <a:r>
              <a:rPr lang="es-ES" sz="1800" b="0" dirty="0" err="1">
                <a:solidFill>
                  <a:schemeClr val="tx1"/>
                </a:solidFill>
              </a:rPr>
              <a:t>Reliability</a:t>
            </a:r>
            <a:r>
              <a:rPr lang="es-ES" sz="1800" b="0" dirty="0">
                <a:solidFill>
                  <a:schemeClr val="tx1"/>
                </a:solidFill>
              </a:rPr>
              <a:t> </a:t>
            </a:r>
            <a:r>
              <a:rPr lang="es-ES" sz="1800" b="0" dirty="0" err="1">
                <a:solidFill>
                  <a:schemeClr val="tx1"/>
                </a:solidFill>
              </a:rPr>
              <a:t>refers</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whether</a:t>
            </a:r>
            <a:r>
              <a:rPr lang="es-ES" sz="1800" b="0" dirty="0">
                <a:solidFill>
                  <a:schemeClr val="tx1"/>
                </a:solidFill>
              </a:rPr>
              <a:t> </a:t>
            </a:r>
            <a:r>
              <a:rPr lang="es-ES" sz="1800" b="0" dirty="0" err="1">
                <a:solidFill>
                  <a:schemeClr val="tx1"/>
                </a:solidFill>
              </a:rPr>
              <a:t>an</a:t>
            </a:r>
            <a:r>
              <a:rPr lang="es-ES" sz="1800" b="0" dirty="0">
                <a:solidFill>
                  <a:schemeClr val="tx1"/>
                </a:solidFill>
              </a:rPr>
              <a:t> </a:t>
            </a:r>
            <a:r>
              <a:rPr lang="es-ES" sz="1800" b="0" dirty="0" err="1">
                <a:solidFill>
                  <a:schemeClr val="tx1"/>
                </a:solidFill>
              </a:rPr>
              <a:t>assessment</a:t>
            </a:r>
            <a:r>
              <a:rPr lang="es-ES" sz="1800" b="0" dirty="0">
                <a:solidFill>
                  <a:schemeClr val="tx1"/>
                </a:solidFill>
              </a:rPr>
              <a:t> </a:t>
            </a:r>
            <a:r>
              <a:rPr lang="es-ES" sz="1800" b="0" dirty="0" err="1">
                <a:solidFill>
                  <a:schemeClr val="tx1"/>
                </a:solidFill>
              </a:rPr>
              <a:t>instrument</a:t>
            </a:r>
            <a:r>
              <a:rPr lang="es-ES" sz="1800" b="0" dirty="0">
                <a:solidFill>
                  <a:schemeClr val="tx1"/>
                </a:solidFill>
              </a:rPr>
              <a:t> </a:t>
            </a:r>
            <a:r>
              <a:rPr lang="es-ES" sz="1800" b="0" dirty="0" err="1">
                <a:solidFill>
                  <a:schemeClr val="tx1"/>
                </a:solidFill>
              </a:rPr>
              <a:t>gives</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same</a:t>
            </a:r>
            <a:r>
              <a:rPr lang="es-ES" sz="1800" b="0" dirty="0">
                <a:solidFill>
                  <a:schemeClr val="tx1"/>
                </a:solidFill>
              </a:rPr>
              <a:t> </a:t>
            </a:r>
            <a:r>
              <a:rPr lang="es-ES" sz="1800" b="0" dirty="0" err="1">
                <a:solidFill>
                  <a:schemeClr val="tx1"/>
                </a:solidFill>
              </a:rPr>
              <a:t>results</a:t>
            </a:r>
            <a:r>
              <a:rPr lang="es-ES" sz="1800" b="0" dirty="0">
                <a:solidFill>
                  <a:schemeClr val="tx1"/>
                </a:solidFill>
              </a:rPr>
              <a:t> </a:t>
            </a:r>
            <a:r>
              <a:rPr lang="es-ES" sz="1800" b="0" dirty="0" err="1">
                <a:solidFill>
                  <a:schemeClr val="tx1"/>
                </a:solidFill>
              </a:rPr>
              <a:t>each</a:t>
            </a:r>
            <a:r>
              <a:rPr lang="es-ES" sz="1800" b="0" dirty="0">
                <a:solidFill>
                  <a:schemeClr val="tx1"/>
                </a:solidFill>
              </a:rPr>
              <a:t> time </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used</a:t>
            </a:r>
            <a:r>
              <a:rPr lang="es-ES" sz="1800" b="0" dirty="0">
                <a:solidFill>
                  <a:schemeClr val="tx1"/>
                </a:solidFill>
              </a:rPr>
              <a:t> in:</a:t>
            </a:r>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2040245" y="5517232"/>
            <a:ext cx="2358262"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The</a:t>
              </a:r>
              <a:r>
                <a:rPr lang="es-ES" sz="1800" b="0" dirty="0">
                  <a:solidFill>
                    <a:schemeClr val="bg1"/>
                  </a:solidFill>
                </a:rPr>
                <a:t> </a:t>
              </a:r>
              <a:r>
                <a:rPr lang="es-ES" sz="1800" b="0" dirty="0" err="1">
                  <a:solidFill>
                    <a:schemeClr val="bg1"/>
                  </a:solidFill>
                </a:rPr>
                <a:t>same</a:t>
              </a:r>
              <a:r>
                <a:rPr lang="es-ES" sz="1800" b="0" dirty="0">
                  <a:solidFill>
                    <a:schemeClr val="bg1"/>
                  </a:solidFill>
                </a:rPr>
                <a:t> </a:t>
              </a:r>
              <a:r>
                <a:rPr lang="es-ES" sz="1800" b="0" dirty="0" err="1">
                  <a:solidFill>
                    <a:schemeClr val="bg1"/>
                  </a:solidFill>
                </a:rPr>
                <a:t>settings</a:t>
              </a:r>
              <a:endParaRPr lang="es-ES" sz="1800" b="0" dirty="0">
                <a:solidFill>
                  <a:schemeClr val="bg1"/>
                </a:solidFill>
              </a:endParaRP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4659536" y="5517232"/>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The</a:t>
              </a:r>
              <a:r>
                <a:rPr lang="es-ES" sz="1800" b="0" dirty="0">
                  <a:solidFill>
                    <a:schemeClr val="bg1"/>
                  </a:solidFill>
                </a:rPr>
                <a:t> </a:t>
              </a:r>
              <a:r>
                <a:rPr lang="es-ES" sz="1800" b="0" dirty="0" err="1">
                  <a:solidFill>
                    <a:schemeClr val="bg1"/>
                  </a:solidFill>
                </a:rPr>
                <a:t>same</a:t>
              </a:r>
              <a:r>
                <a:rPr lang="es-ES" sz="1800" b="0" dirty="0">
                  <a:solidFill>
                    <a:schemeClr val="bg1"/>
                  </a:solidFill>
                </a:rPr>
                <a:t> </a:t>
              </a:r>
              <a:r>
                <a:rPr lang="es-ES" sz="1800" b="0" dirty="0" err="1">
                  <a:solidFill>
                    <a:schemeClr val="bg1"/>
                  </a:solidFill>
                </a:rPr>
                <a:t>type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subjects</a:t>
              </a:r>
              <a:endParaRPr lang="es-ES" sz="1800" b="0" dirty="0">
                <a:solidFill>
                  <a:schemeClr val="bg1"/>
                </a:solidFill>
              </a:endParaRPr>
            </a:p>
          </p:txBody>
        </p:sp>
      </p:grpSp>
    </p:spTree>
    <p:extLst>
      <p:ext uri="{BB962C8B-B14F-4D97-AF65-F5344CB8AC3E}">
        <p14:creationId xmlns:p14="http://schemas.microsoft.com/office/powerpoint/2010/main" val="167112220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1800200" cy="707886"/>
          </a:xfrm>
          <a:prstGeom prst="rect">
            <a:avLst/>
          </a:prstGeom>
        </p:spPr>
        <p:txBody>
          <a:bodyPr wrap="square">
            <a:spAutoFit/>
          </a:bodyPr>
          <a:lstStyle/>
          <a:p>
            <a:pPr>
              <a:defRPr/>
            </a:pPr>
            <a:r>
              <a:rPr lang="es-ES" altLang="es-ES" sz="2000" b="0" dirty="0">
                <a:solidFill>
                  <a:schemeClr val="accent2"/>
                </a:solidFill>
                <a:latin typeface="+mn-lt"/>
              </a:rPr>
              <a:t>2.5 </a:t>
            </a:r>
            <a:r>
              <a:rPr lang="es-ES" altLang="es-ES" sz="2000" b="0" dirty="0" err="1">
                <a:solidFill>
                  <a:schemeClr val="accent2"/>
                </a:solidFill>
                <a:latin typeface="+mn-lt"/>
              </a:rPr>
              <a:t>Reliability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323528" y="4149080"/>
            <a:ext cx="2358262"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Stability</a:t>
              </a:r>
              <a:endParaRPr lang="es-ES" sz="1800" b="0" dirty="0">
                <a:solidFill>
                  <a:schemeClr val="bg1"/>
                </a:solidFill>
              </a:endParaRP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2942819" y="4149080"/>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Internal</a:t>
              </a:r>
              <a:r>
                <a:rPr lang="es-ES" sz="1800" b="0" dirty="0">
                  <a:solidFill>
                    <a:schemeClr val="bg1"/>
                  </a:solidFill>
                </a:rPr>
                <a:t> </a:t>
              </a:r>
              <a:r>
                <a:rPr lang="es-ES" sz="1800" b="0" dirty="0" err="1">
                  <a:solidFill>
                    <a:schemeClr val="bg1"/>
                  </a:solidFill>
                </a:rPr>
                <a:t>consistency</a:t>
              </a:r>
              <a:endParaRPr lang="es-ES" sz="1800" b="0" dirty="0">
                <a:solidFill>
                  <a:schemeClr val="bg1"/>
                </a:solidFill>
              </a:endParaRPr>
            </a:p>
          </p:txBody>
        </p:sp>
      </p:grpSp>
      <p:grpSp>
        <p:nvGrpSpPr>
          <p:cNvPr id="16" name="Grupo 15">
            <a:extLst>
              <a:ext uri="{FF2B5EF4-FFF2-40B4-BE49-F238E27FC236}">
                <a16:creationId xmlns:a16="http://schemas.microsoft.com/office/drawing/2014/main" id="{7E3A7445-6C39-461E-BDC5-EF5932B56CFF}"/>
              </a:ext>
            </a:extLst>
          </p:cNvPr>
          <p:cNvGrpSpPr/>
          <p:nvPr/>
        </p:nvGrpSpPr>
        <p:grpSpPr>
          <a:xfrm>
            <a:off x="1628673" y="2694646"/>
            <a:ext cx="5886654" cy="648563"/>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Procedure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to</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measure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the</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validity</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of</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an</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instrument</a:t>
              </a:r>
              <a:endParaRPr lang="es-ES" sz="1800" b="0" dirty="0">
                <a:effectLst/>
                <a:latin typeface="Arial" panose="020B0604020202020204" pitchFamily="34" charset="0"/>
                <a:ea typeface="Calibri" panose="020F0502020204030204" pitchFamily="34" charset="0"/>
              </a:endParaRPr>
            </a:p>
          </p:txBody>
        </p:sp>
      </p:grpSp>
      <p:sp>
        <p:nvSpPr>
          <p:cNvPr id="23" name="Prostokąt 3">
            <a:extLst>
              <a:ext uri="{FF2B5EF4-FFF2-40B4-BE49-F238E27FC236}">
                <a16:creationId xmlns:a16="http://schemas.microsoft.com/office/drawing/2014/main" id="{734BAEB0-4760-4B27-B302-5A2319AD9C70}"/>
              </a:ext>
            </a:extLst>
          </p:cNvPr>
          <p:cNvSpPr/>
          <p:nvPr/>
        </p:nvSpPr>
        <p:spPr>
          <a:xfrm>
            <a:off x="2277280" y="3514792"/>
            <a:ext cx="4589439" cy="369332"/>
          </a:xfrm>
          <a:prstGeom prst="rect">
            <a:avLst/>
          </a:prstGeom>
        </p:spPr>
        <p:txBody>
          <a:bodyPr wrap="square">
            <a:spAutoFit/>
          </a:bodyPr>
          <a:lstStyle/>
          <a:p>
            <a:pPr lvl="0"/>
            <a:r>
              <a:rPr lang="es-ES" sz="1800" b="0" dirty="0" err="1">
                <a:solidFill>
                  <a:schemeClr val="tx1"/>
                </a:solidFill>
              </a:rPr>
              <a:t>It</a:t>
            </a:r>
            <a:r>
              <a:rPr lang="es-ES" sz="1800" b="0" dirty="0">
                <a:solidFill>
                  <a:schemeClr val="tx1"/>
                </a:solidFill>
              </a:rPr>
              <a:t> </a:t>
            </a:r>
            <a:r>
              <a:rPr lang="es-ES" sz="1800" b="0" dirty="0" err="1">
                <a:solidFill>
                  <a:schemeClr val="tx1"/>
                </a:solidFill>
              </a:rPr>
              <a:t>depends</a:t>
            </a:r>
            <a:r>
              <a:rPr lang="es-ES" sz="1800" b="0" dirty="0">
                <a:solidFill>
                  <a:schemeClr val="tx1"/>
                </a:solidFill>
              </a:rPr>
              <a:t> </a:t>
            </a:r>
            <a:r>
              <a:rPr lang="es-ES" sz="1800" b="0" dirty="0" err="1">
                <a:solidFill>
                  <a:schemeClr val="tx1"/>
                </a:solidFill>
              </a:rPr>
              <a:t>on</a:t>
            </a:r>
            <a:r>
              <a:rPr lang="es-ES" sz="1800" b="0" dirty="0">
                <a:solidFill>
                  <a:schemeClr val="tx1"/>
                </a:solidFill>
              </a:rPr>
              <a:t> </a:t>
            </a:r>
            <a:r>
              <a:rPr lang="es-ES" sz="1800" b="0" dirty="0" err="1">
                <a:solidFill>
                  <a:schemeClr val="tx1"/>
                </a:solidFill>
              </a:rPr>
              <a:t>what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intended</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measure</a:t>
            </a:r>
            <a:r>
              <a:rPr lang="es-ES" sz="1800" b="0" dirty="0">
                <a:solidFill>
                  <a:schemeClr val="tx1"/>
                </a:solidFill>
              </a:rPr>
              <a:t>:</a:t>
            </a:r>
          </a:p>
        </p:txBody>
      </p:sp>
      <p:grpSp>
        <p:nvGrpSpPr>
          <p:cNvPr id="24" name="Grupo 23">
            <a:extLst>
              <a:ext uri="{FF2B5EF4-FFF2-40B4-BE49-F238E27FC236}">
                <a16:creationId xmlns:a16="http://schemas.microsoft.com/office/drawing/2014/main" id="{4EA96853-D024-49B5-A833-AA1D9604B7E6}"/>
              </a:ext>
            </a:extLst>
          </p:cNvPr>
          <p:cNvGrpSpPr/>
          <p:nvPr/>
        </p:nvGrpSpPr>
        <p:grpSpPr>
          <a:xfrm>
            <a:off x="6356672" y="4166757"/>
            <a:ext cx="2358262" cy="360040"/>
            <a:chOff x="409" y="2219132"/>
            <a:chExt cx="1782216" cy="891108"/>
          </a:xfrm>
          <a:solidFill>
            <a:schemeClr val="accent6">
              <a:lumMod val="60000"/>
              <a:lumOff val="40000"/>
            </a:schemeClr>
          </a:solidFill>
        </p:grpSpPr>
        <p:sp>
          <p:nvSpPr>
            <p:cNvPr id="25" name="Rectángulo 24">
              <a:extLst>
                <a:ext uri="{FF2B5EF4-FFF2-40B4-BE49-F238E27FC236}">
                  <a16:creationId xmlns:a16="http://schemas.microsoft.com/office/drawing/2014/main" id="{23F5051D-17E9-47C7-A3CD-222CAE13D7C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FA378B96-FB34-49ED-9AF4-D5E0DDCEC50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Equivalence</a:t>
              </a:r>
              <a:endParaRPr lang="es-ES" sz="1800" b="0" dirty="0">
                <a:solidFill>
                  <a:schemeClr val="bg1"/>
                </a:solidFill>
              </a:endParaRPr>
            </a:p>
          </p:txBody>
        </p:sp>
      </p:grpSp>
      <p:grpSp>
        <p:nvGrpSpPr>
          <p:cNvPr id="27" name="Grupo 26">
            <a:extLst>
              <a:ext uri="{FF2B5EF4-FFF2-40B4-BE49-F238E27FC236}">
                <a16:creationId xmlns:a16="http://schemas.microsoft.com/office/drawing/2014/main" id="{9E3A709A-2C22-4816-9573-B5F51B7C9310}"/>
              </a:ext>
            </a:extLst>
          </p:cNvPr>
          <p:cNvGrpSpPr/>
          <p:nvPr/>
        </p:nvGrpSpPr>
        <p:grpSpPr>
          <a:xfrm>
            <a:off x="323528" y="4630060"/>
            <a:ext cx="2358262" cy="1175204"/>
            <a:chOff x="409" y="2219132"/>
            <a:chExt cx="1782216" cy="891108"/>
          </a:xfrm>
          <a:solidFill>
            <a:schemeClr val="accent2"/>
          </a:solidFill>
        </p:grpSpPr>
        <p:sp>
          <p:nvSpPr>
            <p:cNvPr id="28" name="Rectángulo 27">
              <a:extLst>
                <a:ext uri="{FF2B5EF4-FFF2-40B4-BE49-F238E27FC236}">
                  <a16:creationId xmlns:a16="http://schemas.microsoft.com/office/drawing/2014/main" id="{3ABB258D-A7F6-458A-AA18-C2B866A4356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1AAFC9E7-B89F-4908-86E6-576150D00F6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It</a:t>
              </a:r>
              <a:r>
                <a:rPr lang="es-ES" sz="1800" b="0" dirty="0">
                  <a:solidFill>
                    <a:schemeClr val="bg1"/>
                  </a:solidFill>
                </a:rPr>
                <a:t> </a:t>
              </a:r>
              <a:r>
                <a:rPr lang="es-ES" sz="1800" b="0" dirty="0" err="1">
                  <a:solidFill>
                    <a:schemeClr val="bg1"/>
                  </a:solidFill>
                </a:rPr>
                <a:t>estimates</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consistency</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measurement</a:t>
              </a:r>
              <a:r>
                <a:rPr lang="es-ES" sz="1800" b="0" dirty="0">
                  <a:solidFill>
                    <a:schemeClr val="bg1"/>
                  </a:solidFill>
                </a:rPr>
                <a:t> </a:t>
              </a:r>
              <a:r>
                <a:rPr lang="es-ES" sz="1800" b="0" dirty="0" err="1">
                  <a:solidFill>
                    <a:schemeClr val="bg1"/>
                  </a:solidFill>
                </a:rPr>
                <a:t>repetition</a:t>
              </a:r>
              <a:endParaRPr lang="es-ES" sz="1800" b="0" dirty="0">
                <a:solidFill>
                  <a:schemeClr val="bg1"/>
                </a:solidFill>
              </a:endParaRPr>
            </a:p>
          </p:txBody>
        </p:sp>
      </p:grpSp>
      <p:grpSp>
        <p:nvGrpSpPr>
          <p:cNvPr id="30" name="Grupo 29">
            <a:extLst>
              <a:ext uri="{FF2B5EF4-FFF2-40B4-BE49-F238E27FC236}">
                <a16:creationId xmlns:a16="http://schemas.microsoft.com/office/drawing/2014/main" id="{8EF1032A-5B08-4F7B-AC11-0C2977C6298C}"/>
              </a:ext>
            </a:extLst>
          </p:cNvPr>
          <p:cNvGrpSpPr/>
          <p:nvPr/>
        </p:nvGrpSpPr>
        <p:grpSpPr>
          <a:xfrm>
            <a:off x="2942818" y="4630060"/>
            <a:ext cx="3152823" cy="1175204"/>
            <a:chOff x="409" y="2219132"/>
            <a:chExt cx="1782216" cy="891108"/>
          </a:xfrm>
          <a:solidFill>
            <a:schemeClr val="accent2"/>
          </a:solidFill>
        </p:grpSpPr>
        <p:sp>
          <p:nvSpPr>
            <p:cNvPr id="31" name="Rectángulo 30">
              <a:extLst>
                <a:ext uri="{FF2B5EF4-FFF2-40B4-BE49-F238E27FC236}">
                  <a16:creationId xmlns:a16="http://schemas.microsoft.com/office/drawing/2014/main" id="{C7BA345E-20E3-4541-8666-86F35AED32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a:extLst>
                <a:ext uri="{FF2B5EF4-FFF2-40B4-BE49-F238E27FC236}">
                  <a16:creationId xmlns:a16="http://schemas.microsoft.com/office/drawing/2014/main" id="{8E168A73-D27C-4061-8C38-8AC650DA1E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t>
              </a:r>
              <a:r>
                <a:rPr lang="es-ES" sz="1800" b="0" dirty="0" err="1">
                  <a:solidFill>
                    <a:schemeClr val="bg1"/>
                  </a:solidFill>
                </a:rPr>
                <a:t>Homogeneity</a:t>
              </a:r>
              <a:r>
                <a:rPr lang="es-ES" sz="1800" b="0" dirty="0">
                  <a:solidFill>
                    <a:schemeClr val="bg1"/>
                  </a:solidFill>
                </a:rPr>
                <a:t>)</a:t>
              </a:r>
            </a:p>
            <a:p>
              <a:pPr lvl="0" algn="ctr" defTabSz="800100">
                <a:lnSpc>
                  <a:spcPct val="90000"/>
                </a:lnSpc>
                <a:spcAft>
                  <a:spcPct val="35000"/>
                </a:spcAft>
              </a:pPr>
              <a:r>
                <a:rPr lang="es-ES" sz="1800" b="0" dirty="0" err="1">
                  <a:solidFill>
                    <a:schemeClr val="bg1"/>
                  </a:solidFill>
                </a:rPr>
                <a:t>All</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subparts</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an</a:t>
              </a:r>
              <a:r>
                <a:rPr lang="es-ES" sz="1800" b="0" dirty="0">
                  <a:solidFill>
                    <a:schemeClr val="bg1"/>
                  </a:solidFill>
                </a:rPr>
                <a:t> </a:t>
              </a:r>
              <a:r>
                <a:rPr lang="es-ES" sz="1800" b="0" dirty="0" err="1">
                  <a:solidFill>
                    <a:schemeClr val="bg1"/>
                  </a:solidFill>
                </a:rPr>
                <a:t>instrument</a:t>
              </a:r>
              <a:r>
                <a:rPr lang="es-ES" sz="1800" b="0" dirty="0">
                  <a:solidFill>
                    <a:schemeClr val="bg1"/>
                  </a:solidFill>
                </a:rPr>
                <a:t> </a:t>
              </a:r>
              <a:r>
                <a:rPr lang="es-ES" sz="1800" b="0" dirty="0" err="1">
                  <a:solidFill>
                    <a:schemeClr val="bg1"/>
                  </a:solidFill>
                </a:rPr>
                <a:t>measure</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same</a:t>
              </a:r>
              <a:r>
                <a:rPr lang="es-ES" sz="1800" b="0" dirty="0">
                  <a:solidFill>
                    <a:schemeClr val="bg1"/>
                  </a:solidFill>
                </a:rPr>
                <a:t> </a:t>
              </a:r>
              <a:r>
                <a:rPr lang="es-ES" sz="1800" b="0" dirty="0" err="1">
                  <a:solidFill>
                    <a:schemeClr val="bg1"/>
                  </a:solidFill>
                </a:rPr>
                <a:t>characteristic</a:t>
              </a:r>
              <a:endParaRPr lang="es-ES" sz="1800" b="0" dirty="0">
                <a:solidFill>
                  <a:schemeClr val="bg1"/>
                </a:solidFill>
              </a:endParaRPr>
            </a:p>
          </p:txBody>
        </p:sp>
      </p:grpSp>
      <p:grpSp>
        <p:nvGrpSpPr>
          <p:cNvPr id="33" name="Grupo 32">
            <a:extLst>
              <a:ext uri="{FF2B5EF4-FFF2-40B4-BE49-F238E27FC236}">
                <a16:creationId xmlns:a16="http://schemas.microsoft.com/office/drawing/2014/main" id="{D582EC36-887A-497F-AF19-AF1C70837AD9}"/>
              </a:ext>
            </a:extLst>
          </p:cNvPr>
          <p:cNvGrpSpPr/>
          <p:nvPr/>
        </p:nvGrpSpPr>
        <p:grpSpPr>
          <a:xfrm>
            <a:off x="6356672" y="4630060"/>
            <a:ext cx="2358262" cy="1175204"/>
            <a:chOff x="409" y="2219132"/>
            <a:chExt cx="1782216" cy="891108"/>
          </a:xfrm>
          <a:solidFill>
            <a:schemeClr val="accent2"/>
          </a:solidFill>
        </p:grpSpPr>
        <p:sp>
          <p:nvSpPr>
            <p:cNvPr id="34" name="Rectángulo 33">
              <a:extLst>
                <a:ext uri="{FF2B5EF4-FFF2-40B4-BE49-F238E27FC236}">
                  <a16:creationId xmlns:a16="http://schemas.microsoft.com/office/drawing/2014/main" id="{28AB5DC4-8BC8-4438-A3E4-F4E18180F41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Rectángulo 34">
              <a:extLst>
                <a:ext uri="{FF2B5EF4-FFF2-40B4-BE49-F238E27FC236}">
                  <a16:creationId xmlns:a16="http://schemas.microsoft.com/office/drawing/2014/main" id="{DA7E767B-2982-4C91-9999-2396A310D6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The</a:t>
              </a:r>
              <a:r>
                <a:rPr lang="es-ES" sz="1800" b="0" dirty="0">
                  <a:solidFill>
                    <a:schemeClr val="bg1"/>
                  </a:solidFill>
                </a:rPr>
                <a:t> </a:t>
              </a:r>
              <a:r>
                <a:rPr lang="es-ES" sz="1800" b="0" dirty="0" err="1">
                  <a:solidFill>
                    <a:schemeClr val="bg1"/>
                  </a:solidFill>
                </a:rPr>
                <a:t>concordance</a:t>
              </a:r>
              <a:r>
                <a:rPr lang="es-ES" sz="1800" b="0" dirty="0">
                  <a:solidFill>
                    <a:schemeClr val="bg1"/>
                  </a:solidFill>
                </a:rPr>
                <a:t> </a:t>
              </a:r>
              <a:r>
                <a:rPr lang="es-ES" sz="1800" b="0" dirty="0" err="1">
                  <a:solidFill>
                    <a:schemeClr val="bg1"/>
                  </a:solidFill>
                </a:rPr>
                <a:t>degree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several</a:t>
              </a:r>
              <a:r>
                <a:rPr lang="es-ES" sz="1800" b="0" dirty="0">
                  <a:solidFill>
                    <a:schemeClr val="bg1"/>
                  </a:solidFill>
                </a:rPr>
                <a:t> </a:t>
              </a:r>
              <a:r>
                <a:rPr lang="es-ES" sz="1800" b="0" dirty="0" err="1">
                  <a:solidFill>
                    <a:schemeClr val="bg1"/>
                  </a:solidFill>
                </a:rPr>
                <a:t>observers</a:t>
              </a:r>
              <a:endParaRPr lang="es-ES" sz="1800" b="0" dirty="0">
                <a:solidFill>
                  <a:schemeClr val="bg1"/>
                </a:solidFill>
              </a:endParaRPr>
            </a:p>
          </p:txBody>
        </p:sp>
      </p:grpSp>
    </p:spTree>
    <p:extLst>
      <p:ext uri="{BB962C8B-B14F-4D97-AF65-F5344CB8AC3E}">
        <p14:creationId xmlns:p14="http://schemas.microsoft.com/office/powerpoint/2010/main" val="399025902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2"/>
                </a:solidFill>
                <a:latin typeface="+mn-lt"/>
              </a:rPr>
              <a:t>2.6 </a:t>
            </a:r>
            <a:r>
              <a:rPr lang="es-ES" altLang="es-ES" sz="2000" b="0" dirty="0" err="1">
                <a:solidFill>
                  <a:schemeClr val="accent2"/>
                </a:solidFill>
                <a:latin typeface="+mn-lt"/>
              </a:rPr>
              <a:t>Sensitivity</a:t>
            </a:r>
            <a:r>
              <a:rPr lang="es-ES" altLang="es-ES" sz="2000" b="0" dirty="0">
                <a:solidFill>
                  <a:schemeClr val="accent2"/>
                </a:solidFill>
                <a:latin typeface="+mn-lt"/>
              </a:rPr>
              <a:t> </a:t>
            </a:r>
            <a:r>
              <a:rPr lang="es-ES" altLang="es-ES" sz="2000" b="0" dirty="0" err="1">
                <a:solidFill>
                  <a:schemeClr val="accent2"/>
                </a:solidFill>
                <a:latin typeface="+mn-lt"/>
              </a:rPr>
              <a:t>to</a:t>
            </a:r>
            <a:r>
              <a:rPr lang="es-ES" altLang="es-ES" sz="2000" b="0" dirty="0">
                <a:solidFill>
                  <a:schemeClr val="accent2"/>
                </a:solidFill>
                <a:latin typeface="+mn-lt"/>
              </a:rPr>
              <a:t> </a:t>
            </a:r>
            <a:r>
              <a:rPr lang="es-ES" altLang="es-ES" sz="2000" b="0" dirty="0" err="1">
                <a:solidFill>
                  <a:schemeClr val="accent2"/>
                </a:solidFill>
                <a:latin typeface="+mn-lt"/>
              </a:rPr>
              <a:t>change</a:t>
            </a:r>
            <a:r>
              <a:rPr lang="es-ES" altLang="es-ES" sz="2000" b="0" dirty="0">
                <a:solidFill>
                  <a:schemeClr val="accent2"/>
                </a:solidFill>
                <a:latin typeface="+mn-lt"/>
              </a:rPr>
              <a:t> and </a:t>
            </a:r>
            <a:r>
              <a:rPr lang="es-ES" altLang="es-ES" sz="2000" b="0" dirty="0" err="1">
                <a:solidFill>
                  <a:schemeClr val="accent2"/>
                </a:solidFill>
                <a:latin typeface="+mn-lt"/>
              </a:rPr>
              <a:t>Responsiveness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Sensitivity</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to</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change</a:t>
              </a:r>
              <a:endParaRPr lang="es-ES" sz="1800" b="0" dirty="0">
                <a:effectLst/>
                <a:latin typeface="Arial" panose="020B0604020202020204" pitchFamily="34" charset="0"/>
                <a:ea typeface="Calibri" panose="020F0502020204030204" pitchFamily="34" charset="0"/>
              </a:endParaRPr>
            </a:p>
          </p:txBody>
        </p:sp>
      </p:grpSp>
      <p:sp>
        <p:nvSpPr>
          <p:cNvPr id="36" name="Prostokąt 3">
            <a:extLst>
              <a:ext uri="{FF2B5EF4-FFF2-40B4-BE49-F238E27FC236}">
                <a16:creationId xmlns:a16="http://schemas.microsoft.com/office/drawing/2014/main" id="{3762E2AD-ED92-42B2-B9D0-7E3BE6B5D326}"/>
              </a:ext>
            </a:extLst>
          </p:cNvPr>
          <p:cNvSpPr/>
          <p:nvPr/>
        </p:nvSpPr>
        <p:spPr>
          <a:xfrm>
            <a:off x="3347863" y="2708920"/>
            <a:ext cx="5364087" cy="3416320"/>
          </a:xfrm>
          <a:prstGeom prst="rect">
            <a:avLst/>
          </a:prstGeom>
        </p:spPr>
        <p:txBody>
          <a:bodyPr wrap="square">
            <a:spAutoFit/>
          </a:bodyPr>
          <a:lstStyle/>
          <a:p>
            <a:pPr lvl="0"/>
            <a:r>
              <a:rPr lang="es-ES" sz="1800" b="0" dirty="0">
                <a:solidFill>
                  <a:schemeClr val="tx1"/>
                </a:solidFill>
              </a:rPr>
              <a:t>• </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defined</a:t>
            </a:r>
            <a:r>
              <a:rPr lang="es-ES" sz="1800" b="0" dirty="0">
                <a:solidFill>
                  <a:schemeClr val="tx1"/>
                </a:solidFill>
              </a:rPr>
              <a:t> as </a:t>
            </a:r>
            <a:r>
              <a:rPr lang="es-ES" sz="1800" b="0" dirty="0" err="1">
                <a:solidFill>
                  <a:schemeClr val="tx1"/>
                </a:solidFill>
              </a:rPr>
              <a:t>the</a:t>
            </a:r>
            <a:r>
              <a:rPr lang="es-ES" sz="1800" b="0" dirty="0">
                <a:solidFill>
                  <a:schemeClr val="tx1"/>
                </a:solidFill>
              </a:rPr>
              <a:t> </a:t>
            </a:r>
            <a:r>
              <a:rPr lang="es-ES" sz="1800" b="0" dirty="0" err="1">
                <a:solidFill>
                  <a:schemeClr val="tx1"/>
                </a:solidFill>
              </a:rPr>
              <a:t>ability</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an</a:t>
            </a:r>
            <a:r>
              <a:rPr lang="es-ES" sz="1800" b="0" dirty="0">
                <a:solidFill>
                  <a:schemeClr val="tx1"/>
                </a:solidFill>
              </a:rPr>
              <a:t> </a:t>
            </a:r>
            <a:r>
              <a:rPr lang="es-ES" sz="1800" b="0" dirty="0" err="1">
                <a:solidFill>
                  <a:schemeClr val="tx1"/>
                </a:solidFill>
              </a:rPr>
              <a:t>instument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dirty="0" err="1">
                <a:solidFill>
                  <a:schemeClr val="accent2"/>
                </a:solidFill>
              </a:rPr>
              <a:t>measure</a:t>
            </a:r>
            <a:r>
              <a:rPr lang="es-ES" sz="1800" dirty="0">
                <a:solidFill>
                  <a:schemeClr val="accent2"/>
                </a:solidFill>
              </a:rPr>
              <a:t> </a:t>
            </a:r>
            <a:r>
              <a:rPr lang="es-ES" sz="1800" dirty="0" err="1">
                <a:solidFill>
                  <a:schemeClr val="accent2"/>
                </a:solidFill>
              </a:rPr>
              <a:t>change</a:t>
            </a:r>
            <a:r>
              <a:rPr lang="es-ES" sz="1800" dirty="0">
                <a:solidFill>
                  <a:schemeClr val="accent2"/>
                </a:solidFill>
              </a:rPr>
              <a:t> in </a:t>
            </a:r>
            <a:r>
              <a:rPr lang="es-ES" sz="1800" dirty="0" err="1">
                <a:solidFill>
                  <a:schemeClr val="accent2"/>
                </a:solidFill>
              </a:rPr>
              <a:t>state</a:t>
            </a:r>
            <a:r>
              <a:rPr lang="es-ES" sz="1800" b="0" dirty="0">
                <a:solidFill>
                  <a:schemeClr val="tx1"/>
                </a:solidFill>
              </a:rPr>
              <a:t>, </a:t>
            </a:r>
            <a:r>
              <a:rPr lang="es-ES" sz="1800" b="0" dirty="0" err="1">
                <a:solidFill>
                  <a:schemeClr val="tx1"/>
                </a:solidFill>
              </a:rPr>
              <a:t>regardless</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whether</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change</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relevant</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meaningful</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the</a:t>
            </a:r>
            <a:r>
              <a:rPr lang="es-ES" sz="1800" b="0" dirty="0">
                <a:solidFill>
                  <a:schemeClr val="tx1"/>
                </a:solidFill>
              </a:rPr>
              <a:t> decisión-</a:t>
            </a:r>
            <a:r>
              <a:rPr lang="es-ES" sz="1800" b="0" dirty="0" err="1">
                <a:solidFill>
                  <a:schemeClr val="tx1"/>
                </a:solidFill>
              </a:rPr>
              <a:t>maker</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related</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dirty="0" err="1">
                <a:solidFill>
                  <a:schemeClr val="accent2"/>
                </a:solidFill>
              </a:rPr>
              <a:t>evaluation</a:t>
            </a:r>
            <a:r>
              <a:rPr lang="es-ES" sz="1800" dirty="0">
                <a:solidFill>
                  <a:schemeClr val="accent2"/>
                </a:solidFill>
              </a:rPr>
              <a:t> </a:t>
            </a:r>
            <a:r>
              <a:rPr lang="es-ES" sz="1800" dirty="0" err="1">
                <a:solidFill>
                  <a:schemeClr val="accent2"/>
                </a:solidFill>
              </a:rPr>
              <a:t>of</a:t>
            </a:r>
            <a:r>
              <a:rPr lang="es-ES" sz="1800" dirty="0">
                <a:solidFill>
                  <a:schemeClr val="accent2"/>
                </a:solidFill>
              </a:rPr>
              <a:t> </a:t>
            </a:r>
            <a:r>
              <a:rPr lang="es-ES" sz="1800" dirty="0" err="1">
                <a:solidFill>
                  <a:schemeClr val="accent2"/>
                </a:solidFill>
              </a:rPr>
              <a:t>the</a:t>
            </a:r>
            <a:r>
              <a:rPr lang="es-ES" sz="1800" dirty="0">
                <a:solidFill>
                  <a:schemeClr val="accent2"/>
                </a:solidFill>
              </a:rPr>
              <a:t> </a:t>
            </a:r>
            <a:r>
              <a:rPr lang="es-ES" sz="1800" dirty="0" err="1">
                <a:solidFill>
                  <a:schemeClr val="accent2"/>
                </a:solidFill>
              </a:rPr>
              <a:t>impacts</a:t>
            </a:r>
            <a:r>
              <a:rPr lang="es-ES" sz="1800" dirty="0">
                <a:solidFill>
                  <a:schemeClr val="accent2"/>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programs</a:t>
            </a:r>
            <a:r>
              <a:rPr lang="es-ES" sz="1800" b="0" dirty="0">
                <a:solidFill>
                  <a:schemeClr val="tx1"/>
                </a:solidFill>
              </a:rPr>
              <a:t> and </a:t>
            </a:r>
            <a:r>
              <a:rPr lang="es-ES" sz="1800" b="0" dirty="0" err="1">
                <a:solidFill>
                  <a:schemeClr val="tx1"/>
                </a:solidFill>
              </a:rPr>
              <a:t>treatments</a:t>
            </a:r>
            <a:r>
              <a:rPr lang="es-ES" sz="1800" b="0" dirty="0">
                <a:solidFill>
                  <a:schemeClr val="tx1"/>
                </a:solidFill>
              </a:rPr>
              <a:t> in </a:t>
            </a:r>
            <a:r>
              <a:rPr lang="es-ES" sz="1800" b="0" dirty="0" err="1">
                <a:solidFill>
                  <a:schemeClr val="tx1"/>
                </a:solidFill>
              </a:rPr>
              <a:t>clinical</a:t>
            </a:r>
            <a:r>
              <a:rPr lang="es-ES" sz="1800" b="0" dirty="0">
                <a:solidFill>
                  <a:schemeClr val="tx1"/>
                </a:solidFill>
              </a:rPr>
              <a:t> </a:t>
            </a:r>
            <a:r>
              <a:rPr lang="es-ES" sz="1800" b="0" dirty="0" err="1">
                <a:solidFill>
                  <a:schemeClr val="tx1"/>
                </a:solidFill>
              </a:rPr>
              <a:t>science</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specially</a:t>
            </a:r>
            <a:r>
              <a:rPr lang="es-ES" sz="1800" b="0" dirty="0">
                <a:solidFill>
                  <a:schemeClr val="tx1"/>
                </a:solidFill>
              </a:rPr>
              <a:t> </a:t>
            </a:r>
            <a:r>
              <a:rPr lang="es-ES" sz="1800" b="0" dirty="0" err="1">
                <a:solidFill>
                  <a:schemeClr val="tx1"/>
                </a:solidFill>
              </a:rPr>
              <a:t>relevant</a:t>
            </a:r>
            <a:r>
              <a:rPr lang="es-ES" sz="1800" b="0" dirty="0">
                <a:solidFill>
                  <a:schemeClr val="tx1"/>
                </a:solidFill>
              </a:rPr>
              <a:t> in </a:t>
            </a:r>
            <a:r>
              <a:rPr lang="es-ES" sz="1800" b="0" dirty="0" err="1">
                <a:solidFill>
                  <a:schemeClr val="tx1"/>
                </a:solidFill>
              </a:rPr>
              <a:t>applied</a:t>
            </a:r>
            <a:r>
              <a:rPr lang="es-ES" sz="1800" b="0" dirty="0">
                <a:solidFill>
                  <a:schemeClr val="tx1"/>
                </a:solidFill>
              </a:rPr>
              <a:t> </a:t>
            </a:r>
            <a:r>
              <a:rPr lang="es-ES" sz="1800" b="0" dirty="0" err="1">
                <a:solidFill>
                  <a:schemeClr val="tx1"/>
                </a:solidFill>
              </a:rPr>
              <a:t>settings</a:t>
            </a:r>
            <a:r>
              <a:rPr lang="es-ES" sz="1800" b="0" dirty="0">
                <a:solidFill>
                  <a:schemeClr val="tx1"/>
                </a:solidFill>
              </a:rPr>
              <a:t> </a:t>
            </a:r>
            <a:r>
              <a:rPr lang="es-ES" sz="1800" b="0" dirty="0" err="1">
                <a:solidFill>
                  <a:schemeClr val="tx1"/>
                </a:solidFill>
              </a:rPr>
              <a:t>where</a:t>
            </a:r>
            <a:r>
              <a:rPr lang="es-ES" sz="1800" b="0" dirty="0">
                <a:solidFill>
                  <a:schemeClr val="tx1"/>
                </a:solidFill>
              </a:rPr>
              <a:t> </a:t>
            </a:r>
            <a:r>
              <a:rPr lang="es-ES" sz="1800" dirty="0" err="1">
                <a:solidFill>
                  <a:schemeClr val="accent2"/>
                </a:solidFill>
              </a:rPr>
              <a:t>program</a:t>
            </a:r>
            <a:r>
              <a:rPr lang="es-ES" sz="1800" dirty="0">
                <a:solidFill>
                  <a:schemeClr val="accent2"/>
                </a:solidFill>
              </a:rPr>
              <a:t> </a:t>
            </a:r>
            <a:r>
              <a:rPr lang="es-ES" sz="1800" dirty="0" err="1">
                <a:solidFill>
                  <a:schemeClr val="accent2"/>
                </a:solidFill>
              </a:rPr>
              <a:t>or</a:t>
            </a:r>
            <a:r>
              <a:rPr lang="es-ES" sz="1800" dirty="0">
                <a:solidFill>
                  <a:schemeClr val="accent2"/>
                </a:solidFill>
              </a:rPr>
              <a:t> </a:t>
            </a:r>
            <a:r>
              <a:rPr lang="es-ES" sz="1800" dirty="0" err="1">
                <a:solidFill>
                  <a:schemeClr val="accent2"/>
                </a:solidFill>
              </a:rPr>
              <a:t>treatment</a:t>
            </a:r>
            <a:r>
              <a:rPr lang="es-ES" sz="1800" dirty="0">
                <a:solidFill>
                  <a:schemeClr val="accent2"/>
                </a:solidFill>
              </a:rPr>
              <a:t> </a:t>
            </a:r>
            <a:r>
              <a:rPr lang="es-ES" sz="1800" dirty="0" err="1">
                <a:solidFill>
                  <a:schemeClr val="accent2"/>
                </a:solidFill>
              </a:rPr>
              <a:t>effects</a:t>
            </a:r>
            <a:r>
              <a:rPr lang="es-ES" sz="1800" dirty="0">
                <a:solidFill>
                  <a:schemeClr val="accent2"/>
                </a:solidFill>
              </a:rPr>
              <a:t> are </a:t>
            </a:r>
            <a:r>
              <a:rPr lang="es-ES" sz="1800" dirty="0" err="1">
                <a:solidFill>
                  <a:schemeClr val="accent2"/>
                </a:solidFill>
              </a:rPr>
              <a:t>often</a:t>
            </a:r>
            <a:r>
              <a:rPr lang="es-ES" sz="1800" dirty="0">
                <a:solidFill>
                  <a:schemeClr val="accent2"/>
                </a:solidFill>
              </a:rPr>
              <a:t> </a:t>
            </a:r>
            <a:r>
              <a:rPr lang="es-ES" sz="1800" dirty="0" err="1">
                <a:solidFill>
                  <a:schemeClr val="accent2"/>
                </a:solidFill>
              </a:rPr>
              <a:t>not</a:t>
            </a:r>
            <a:r>
              <a:rPr lang="es-ES" sz="1800" dirty="0">
                <a:solidFill>
                  <a:schemeClr val="accent2"/>
                </a:solidFill>
              </a:rPr>
              <a:t> </a:t>
            </a:r>
            <a:r>
              <a:rPr lang="es-ES" sz="1800" dirty="0" err="1">
                <a:solidFill>
                  <a:schemeClr val="accent2"/>
                </a:solidFill>
              </a:rPr>
              <a:t>particularly</a:t>
            </a:r>
            <a:r>
              <a:rPr lang="es-ES" sz="1800" dirty="0">
                <a:solidFill>
                  <a:schemeClr val="accent2"/>
                </a:solidFill>
              </a:rPr>
              <a:t> </a:t>
            </a:r>
            <a:r>
              <a:rPr lang="es-ES" sz="1800" dirty="0" err="1">
                <a:solidFill>
                  <a:schemeClr val="accent2"/>
                </a:solidFill>
              </a:rPr>
              <a:t>strong</a:t>
            </a:r>
            <a:r>
              <a:rPr lang="es-ES" sz="1800" b="0" dirty="0">
                <a:solidFill>
                  <a:schemeClr val="tx1"/>
                </a:solidFill>
              </a:rPr>
              <a:t>, and </a:t>
            </a:r>
            <a:r>
              <a:rPr lang="es-ES" sz="1800" b="0" dirty="0" err="1">
                <a:solidFill>
                  <a:schemeClr val="tx1"/>
                </a:solidFill>
              </a:rPr>
              <a:t>measurement</a:t>
            </a:r>
            <a:r>
              <a:rPr lang="es-ES" sz="1800" b="0" dirty="0">
                <a:solidFill>
                  <a:schemeClr val="tx1"/>
                </a:solidFill>
              </a:rPr>
              <a:t> </a:t>
            </a:r>
            <a:r>
              <a:rPr lang="es-ES" sz="1800" b="0" dirty="0" err="1">
                <a:solidFill>
                  <a:schemeClr val="tx1"/>
                </a:solidFill>
              </a:rPr>
              <a:t>conditions</a:t>
            </a:r>
            <a:r>
              <a:rPr lang="es-ES" sz="1800" b="0" dirty="0">
                <a:solidFill>
                  <a:schemeClr val="tx1"/>
                </a:solidFill>
              </a:rPr>
              <a:t> can be quite variable.</a:t>
            </a:r>
          </a:p>
        </p:txBody>
      </p:sp>
    </p:spTree>
    <p:extLst>
      <p:ext uri="{BB962C8B-B14F-4D97-AF65-F5344CB8AC3E}">
        <p14:creationId xmlns:p14="http://schemas.microsoft.com/office/powerpoint/2010/main" val="424675649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What are the advantages of the use of instrumental  techniques versus scales and physical examination to assess gait?</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798074" y="3593194"/>
            <a:ext cx="7547852" cy="769441"/>
          </a:xfrm>
          <a:prstGeom prst="rect">
            <a:avLst/>
          </a:prstGeom>
          <a:noFill/>
        </p:spPr>
        <p:txBody>
          <a:bodyPr wrap="square">
            <a:spAutoFit/>
          </a:bodyPr>
          <a:lstStyle/>
          <a:p>
            <a:pPr marL="457200" indent="-457200" algn="ctr">
              <a:buFont typeface="+mj-lt"/>
              <a:buAutoNum type="arabicPeriod"/>
              <a:defRPr/>
            </a:pPr>
            <a:r>
              <a:rPr lang="en-US" sz="4400" b="0" dirty="0">
                <a:solidFill>
                  <a:schemeClr val="accent2">
                    <a:lumMod val="75000"/>
                  </a:schemeClr>
                </a:solidFill>
              </a:rPr>
              <a:t>Introduction and objectives </a:t>
            </a:r>
          </a:p>
        </p:txBody>
      </p:sp>
    </p:spTree>
    <p:extLst>
      <p:ext uri="{BB962C8B-B14F-4D97-AF65-F5344CB8AC3E}">
        <p14:creationId xmlns:p14="http://schemas.microsoft.com/office/powerpoint/2010/main" val="319617323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2"/>
                </a:solidFill>
                <a:latin typeface="+mn-lt"/>
              </a:rPr>
              <a:t>2.6 </a:t>
            </a:r>
            <a:r>
              <a:rPr lang="es-ES" altLang="es-ES" sz="2000" b="0" dirty="0" err="1">
                <a:solidFill>
                  <a:schemeClr val="accent2"/>
                </a:solidFill>
                <a:latin typeface="+mn-lt"/>
              </a:rPr>
              <a:t>Sensitivity</a:t>
            </a:r>
            <a:r>
              <a:rPr lang="es-ES" altLang="es-ES" sz="2000" b="0" dirty="0">
                <a:solidFill>
                  <a:schemeClr val="accent2"/>
                </a:solidFill>
                <a:latin typeface="+mn-lt"/>
              </a:rPr>
              <a:t> </a:t>
            </a:r>
            <a:r>
              <a:rPr lang="es-ES" altLang="es-ES" sz="2000" b="0" dirty="0" err="1">
                <a:solidFill>
                  <a:schemeClr val="accent2"/>
                </a:solidFill>
                <a:latin typeface="+mn-lt"/>
              </a:rPr>
              <a:t>to</a:t>
            </a:r>
            <a:r>
              <a:rPr lang="es-ES" altLang="es-ES" sz="2000" b="0" dirty="0">
                <a:solidFill>
                  <a:schemeClr val="accent2"/>
                </a:solidFill>
                <a:latin typeface="+mn-lt"/>
              </a:rPr>
              <a:t> </a:t>
            </a:r>
            <a:r>
              <a:rPr lang="es-ES" altLang="es-ES" sz="2000" b="0" dirty="0" err="1">
                <a:solidFill>
                  <a:schemeClr val="accent2"/>
                </a:solidFill>
                <a:latin typeface="+mn-lt"/>
              </a:rPr>
              <a:t>change</a:t>
            </a:r>
            <a:r>
              <a:rPr lang="es-ES" altLang="es-ES" sz="2000" b="0" dirty="0">
                <a:solidFill>
                  <a:schemeClr val="accent2"/>
                </a:solidFill>
                <a:latin typeface="+mn-lt"/>
              </a:rPr>
              <a:t> and </a:t>
            </a:r>
            <a:r>
              <a:rPr lang="es-ES" altLang="es-ES" sz="2000" b="0" dirty="0" err="1">
                <a:solidFill>
                  <a:schemeClr val="accent2"/>
                </a:solidFill>
                <a:latin typeface="+mn-lt"/>
              </a:rPr>
              <a:t>Responsiveness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latin typeface="Arial" panose="020B0604020202020204" pitchFamily="34" charset="0"/>
                  <a:ea typeface="Calibri" panose="020F0502020204030204" pitchFamily="34" charset="0"/>
                </a:rPr>
                <a:t>Responsiveness</a:t>
              </a:r>
              <a:endParaRPr lang="es-ES" sz="1800" b="0" dirty="0">
                <a:effectLst/>
                <a:latin typeface="Arial" panose="020B0604020202020204" pitchFamily="34" charset="0"/>
                <a:ea typeface="Calibri" panose="020F0502020204030204" pitchFamily="34" charset="0"/>
              </a:endParaRPr>
            </a:p>
          </p:txBody>
        </p:sp>
      </p:grpSp>
      <p:sp>
        <p:nvSpPr>
          <p:cNvPr id="36" name="Prostokąt 3">
            <a:extLst>
              <a:ext uri="{FF2B5EF4-FFF2-40B4-BE49-F238E27FC236}">
                <a16:creationId xmlns:a16="http://schemas.microsoft.com/office/drawing/2014/main" id="{3762E2AD-ED92-42B2-B9D0-7E3BE6B5D326}"/>
              </a:ext>
            </a:extLst>
          </p:cNvPr>
          <p:cNvSpPr/>
          <p:nvPr/>
        </p:nvSpPr>
        <p:spPr>
          <a:xfrm>
            <a:off x="3347863" y="2708920"/>
            <a:ext cx="5364087" cy="3139321"/>
          </a:xfrm>
          <a:prstGeom prst="rect">
            <a:avLst/>
          </a:prstGeom>
        </p:spPr>
        <p:txBody>
          <a:bodyPr wrap="square">
            <a:spAutoFit/>
          </a:bodyPr>
          <a:lstStyle/>
          <a:p>
            <a:pPr lvl="0"/>
            <a:r>
              <a:rPr lang="es-ES" sz="1800" b="0" dirty="0">
                <a:solidFill>
                  <a:schemeClr val="tx1"/>
                </a:solidFill>
              </a:rPr>
              <a:t>• </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defined</a:t>
            </a:r>
            <a:r>
              <a:rPr lang="es-ES" sz="1800" b="0" dirty="0">
                <a:solidFill>
                  <a:schemeClr val="tx1"/>
                </a:solidFill>
              </a:rPr>
              <a:t> as </a:t>
            </a:r>
            <a:r>
              <a:rPr lang="es-ES" sz="1800" b="0" dirty="0" err="1">
                <a:solidFill>
                  <a:schemeClr val="tx1"/>
                </a:solidFill>
              </a:rPr>
              <a:t>the</a:t>
            </a:r>
            <a:r>
              <a:rPr lang="es-ES" sz="1800" b="0" dirty="0">
                <a:solidFill>
                  <a:schemeClr val="tx1"/>
                </a:solidFill>
              </a:rPr>
              <a:t> </a:t>
            </a:r>
            <a:r>
              <a:rPr lang="es-ES" sz="1800" b="0" dirty="0" err="1">
                <a:solidFill>
                  <a:schemeClr val="tx1"/>
                </a:solidFill>
              </a:rPr>
              <a:t>ability</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an</a:t>
            </a:r>
            <a:r>
              <a:rPr lang="es-ES" sz="1800" b="0" dirty="0">
                <a:solidFill>
                  <a:schemeClr val="tx1"/>
                </a:solidFill>
              </a:rPr>
              <a:t> </a:t>
            </a:r>
            <a:r>
              <a:rPr lang="es-ES" sz="1800" b="0" dirty="0" err="1">
                <a:solidFill>
                  <a:schemeClr val="tx1"/>
                </a:solidFill>
              </a:rPr>
              <a:t>instrument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dirty="0" err="1">
                <a:solidFill>
                  <a:schemeClr val="accent2"/>
                </a:solidFill>
              </a:rPr>
              <a:t>measure</a:t>
            </a:r>
            <a:r>
              <a:rPr lang="es-ES" sz="1800" dirty="0">
                <a:solidFill>
                  <a:schemeClr val="accent2"/>
                </a:solidFill>
              </a:rPr>
              <a:t> a </a:t>
            </a:r>
            <a:r>
              <a:rPr lang="es-ES" sz="1800" dirty="0" err="1">
                <a:solidFill>
                  <a:schemeClr val="accent2"/>
                </a:solidFill>
              </a:rPr>
              <a:t>meaningful</a:t>
            </a:r>
            <a:r>
              <a:rPr lang="es-ES" sz="1800" dirty="0">
                <a:solidFill>
                  <a:schemeClr val="accent2"/>
                </a:solidFill>
              </a:rPr>
              <a:t> </a:t>
            </a:r>
            <a:r>
              <a:rPr lang="es-ES" sz="1800" dirty="0" err="1">
                <a:solidFill>
                  <a:schemeClr val="accent2"/>
                </a:solidFill>
              </a:rPr>
              <a:t>or</a:t>
            </a:r>
            <a:r>
              <a:rPr lang="es-ES" sz="1800" dirty="0">
                <a:solidFill>
                  <a:schemeClr val="accent2"/>
                </a:solidFill>
              </a:rPr>
              <a:t> </a:t>
            </a:r>
            <a:r>
              <a:rPr lang="es-ES" sz="1800" dirty="0" err="1">
                <a:solidFill>
                  <a:schemeClr val="accent2"/>
                </a:solidFill>
              </a:rPr>
              <a:t>clinically</a:t>
            </a:r>
            <a:r>
              <a:rPr lang="es-ES" sz="1800" dirty="0">
                <a:solidFill>
                  <a:schemeClr val="accent2"/>
                </a:solidFill>
              </a:rPr>
              <a:t> </a:t>
            </a:r>
            <a:r>
              <a:rPr lang="es-ES" sz="1800" dirty="0" err="1">
                <a:solidFill>
                  <a:schemeClr val="accent2"/>
                </a:solidFill>
              </a:rPr>
              <a:t>important</a:t>
            </a:r>
            <a:r>
              <a:rPr lang="es-ES" sz="1800" dirty="0">
                <a:solidFill>
                  <a:schemeClr val="accent2"/>
                </a:solidFill>
              </a:rPr>
              <a:t> </a:t>
            </a:r>
            <a:r>
              <a:rPr lang="es-ES" sz="1800" dirty="0" err="1">
                <a:solidFill>
                  <a:schemeClr val="accent2"/>
                </a:solidFill>
              </a:rPr>
              <a:t>change</a:t>
            </a:r>
            <a:r>
              <a:rPr lang="es-ES" sz="1800" dirty="0">
                <a:solidFill>
                  <a:schemeClr val="accent2"/>
                </a:solidFill>
              </a:rPr>
              <a:t> </a:t>
            </a:r>
            <a:r>
              <a:rPr lang="es-ES" sz="1800" b="0" dirty="0">
                <a:solidFill>
                  <a:schemeClr val="tx1"/>
                </a:solidFill>
              </a:rPr>
              <a:t>in a </a:t>
            </a:r>
            <a:r>
              <a:rPr lang="es-ES" sz="1800" b="0" dirty="0" err="1">
                <a:solidFill>
                  <a:schemeClr val="tx1"/>
                </a:solidFill>
              </a:rPr>
              <a:t>clinical</a:t>
            </a:r>
            <a:r>
              <a:rPr lang="es-ES" sz="1800" b="0" dirty="0">
                <a:solidFill>
                  <a:schemeClr val="tx1"/>
                </a:solidFill>
              </a:rPr>
              <a:t> </a:t>
            </a:r>
            <a:r>
              <a:rPr lang="es-ES" sz="1800" b="0" dirty="0" err="1">
                <a:solidFill>
                  <a:schemeClr val="tx1"/>
                </a:solidFill>
              </a:rPr>
              <a:t>state</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It</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not</a:t>
            </a:r>
            <a:r>
              <a:rPr lang="es-ES" sz="1800" b="0" dirty="0">
                <a:solidFill>
                  <a:schemeClr val="tx1"/>
                </a:solidFill>
              </a:rPr>
              <a:t> </a:t>
            </a:r>
            <a:r>
              <a:rPr lang="es-ES" sz="1800" b="0" dirty="0" err="1">
                <a:solidFill>
                  <a:schemeClr val="tx1"/>
                </a:solidFill>
              </a:rPr>
              <a:t>considered</a:t>
            </a:r>
            <a:r>
              <a:rPr lang="es-ES" sz="1800" b="0" dirty="0">
                <a:solidFill>
                  <a:schemeClr val="tx1"/>
                </a:solidFill>
              </a:rPr>
              <a:t> a generalizable </a:t>
            </a:r>
            <a:r>
              <a:rPr lang="es-ES" sz="1800" b="0" dirty="0" err="1">
                <a:solidFill>
                  <a:schemeClr val="tx1"/>
                </a:solidFill>
              </a:rPr>
              <a:t>property</a:t>
            </a:r>
            <a:r>
              <a:rPr lang="es-ES" sz="1800" b="0" dirty="0">
                <a:solidFill>
                  <a:schemeClr val="tx1"/>
                </a:solidFill>
              </a:rPr>
              <a:t> and </a:t>
            </a:r>
            <a:r>
              <a:rPr lang="es-ES" sz="1800" dirty="0" err="1">
                <a:solidFill>
                  <a:schemeClr val="accent2"/>
                </a:solidFill>
              </a:rPr>
              <a:t>should</a:t>
            </a:r>
            <a:r>
              <a:rPr lang="es-ES" sz="1800" dirty="0">
                <a:solidFill>
                  <a:schemeClr val="accent2"/>
                </a:solidFill>
              </a:rPr>
              <a:t> be </a:t>
            </a:r>
            <a:r>
              <a:rPr lang="es-ES" sz="1800" dirty="0" err="1">
                <a:solidFill>
                  <a:schemeClr val="accent2"/>
                </a:solidFill>
              </a:rPr>
              <a:t>assessd</a:t>
            </a:r>
            <a:r>
              <a:rPr lang="es-ES" sz="1800" dirty="0">
                <a:solidFill>
                  <a:schemeClr val="accent2"/>
                </a:solidFill>
              </a:rPr>
              <a:t> </a:t>
            </a:r>
            <a:r>
              <a:rPr lang="es-ES" sz="1800" dirty="0" err="1">
                <a:solidFill>
                  <a:schemeClr val="accent2"/>
                </a:solidFill>
              </a:rPr>
              <a:t>for</a:t>
            </a:r>
            <a:r>
              <a:rPr lang="es-ES" sz="1800" dirty="0">
                <a:solidFill>
                  <a:schemeClr val="accent2"/>
                </a:solidFill>
              </a:rPr>
              <a:t> </a:t>
            </a:r>
            <a:r>
              <a:rPr lang="es-ES" sz="1800" dirty="0" err="1">
                <a:solidFill>
                  <a:schemeClr val="accent2"/>
                </a:solidFill>
              </a:rPr>
              <a:t>each</a:t>
            </a:r>
            <a:r>
              <a:rPr lang="es-ES" sz="1800" dirty="0">
                <a:solidFill>
                  <a:schemeClr val="accent2"/>
                </a:solidFill>
              </a:rPr>
              <a:t> </a:t>
            </a:r>
            <a:r>
              <a:rPr lang="es-ES" sz="1800" dirty="0" err="1">
                <a:solidFill>
                  <a:schemeClr val="accent2"/>
                </a:solidFill>
              </a:rPr>
              <a:t>population</a:t>
            </a:r>
            <a:r>
              <a:rPr lang="es-ES" sz="1800" dirty="0">
                <a:solidFill>
                  <a:schemeClr val="accent2"/>
                </a:solidFill>
              </a:rPr>
              <a:t> and </a:t>
            </a:r>
            <a:r>
              <a:rPr lang="es-ES" sz="1800" dirty="0" err="1">
                <a:solidFill>
                  <a:schemeClr val="accent2"/>
                </a:solidFill>
              </a:rPr>
              <a:t>purpose</a:t>
            </a:r>
            <a:r>
              <a:rPr lang="es-ES" sz="1800" b="0" dirty="0">
                <a:solidFill>
                  <a:schemeClr val="tx1"/>
                </a:solidFill>
              </a:rPr>
              <a:t> </a:t>
            </a:r>
            <a:r>
              <a:rPr lang="es-ES" sz="1800" b="0" dirty="0" err="1">
                <a:solidFill>
                  <a:schemeClr val="tx1"/>
                </a:solidFill>
              </a:rPr>
              <a:t>for</a:t>
            </a:r>
            <a:r>
              <a:rPr lang="es-ES" sz="1800" b="0" dirty="0">
                <a:solidFill>
                  <a:schemeClr val="tx1"/>
                </a:solidFill>
              </a:rPr>
              <a:t> </a:t>
            </a:r>
            <a:r>
              <a:rPr lang="es-ES" sz="1800" b="0" dirty="0" err="1">
                <a:solidFill>
                  <a:schemeClr val="tx1"/>
                </a:solidFill>
              </a:rPr>
              <a:t>which</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measure</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used</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 </a:t>
            </a:r>
            <a:r>
              <a:rPr lang="es-ES" sz="1800" b="0" dirty="0" err="1">
                <a:solidFill>
                  <a:schemeClr val="tx1"/>
                </a:solidFill>
              </a:rPr>
              <a:t>change</a:t>
            </a:r>
            <a:r>
              <a:rPr lang="es-ES" sz="1800" b="0" dirty="0">
                <a:solidFill>
                  <a:schemeClr val="tx1"/>
                </a:solidFill>
              </a:rPr>
              <a:t> score </a:t>
            </a:r>
            <a:r>
              <a:rPr lang="es-ES" sz="1800" b="0" dirty="0" err="1">
                <a:solidFill>
                  <a:schemeClr val="tx1"/>
                </a:solidFill>
              </a:rPr>
              <a:t>on</a:t>
            </a:r>
            <a:r>
              <a:rPr lang="es-ES" sz="1800" b="0" dirty="0">
                <a:solidFill>
                  <a:schemeClr val="tx1"/>
                </a:solidFill>
              </a:rPr>
              <a:t> a </a:t>
            </a:r>
            <a:r>
              <a:rPr lang="es-ES" sz="1800" b="0" dirty="0" err="1">
                <a:solidFill>
                  <a:schemeClr val="tx1"/>
                </a:solidFill>
              </a:rPr>
              <a:t>measure</a:t>
            </a:r>
            <a:r>
              <a:rPr lang="es-ES" sz="1800" b="0" dirty="0">
                <a:solidFill>
                  <a:schemeClr val="tx1"/>
                </a:solidFill>
              </a:rPr>
              <a:t> </a:t>
            </a:r>
            <a:r>
              <a:rPr lang="es-ES" sz="1800" b="0" dirty="0" err="1">
                <a:solidFill>
                  <a:schemeClr val="tx1"/>
                </a:solidFill>
              </a:rPr>
              <a:t>should</a:t>
            </a:r>
            <a:r>
              <a:rPr lang="es-ES" sz="1800" b="0" dirty="0">
                <a:solidFill>
                  <a:schemeClr val="tx1"/>
                </a:solidFill>
              </a:rPr>
              <a:t> </a:t>
            </a:r>
            <a:r>
              <a:rPr lang="es-ES" sz="1800" dirty="0" err="1">
                <a:solidFill>
                  <a:schemeClr val="accent2"/>
                </a:solidFill>
              </a:rPr>
              <a:t>equal</a:t>
            </a:r>
            <a:r>
              <a:rPr lang="es-ES" sz="1800" dirty="0">
                <a:solidFill>
                  <a:schemeClr val="accent2"/>
                </a:solidFill>
              </a:rPr>
              <a:t> </a:t>
            </a:r>
            <a:r>
              <a:rPr lang="es-ES" sz="1800" dirty="0" err="1">
                <a:solidFill>
                  <a:schemeClr val="accent2"/>
                </a:solidFill>
              </a:rPr>
              <a:t>of</a:t>
            </a:r>
            <a:r>
              <a:rPr lang="es-ES" sz="1800" dirty="0">
                <a:solidFill>
                  <a:schemeClr val="accent2"/>
                </a:solidFill>
              </a:rPr>
              <a:t> </a:t>
            </a:r>
            <a:r>
              <a:rPr lang="es-ES" sz="1800" dirty="0" err="1">
                <a:solidFill>
                  <a:schemeClr val="accent2"/>
                </a:solidFill>
              </a:rPr>
              <a:t>exceed</a:t>
            </a:r>
            <a:r>
              <a:rPr lang="es-ES" sz="1800" dirty="0">
                <a:solidFill>
                  <a:schemeClr val="accent2"/>
                </a:solidFill>
              </a:rPr>
              <a:t> </a:t>
            </a:r>
            <a:r>
              <a:rPr lang="es-ES" sz="1800" dirty="0" err="1">
                <a:solidFill>
                  <a:schemeClr val="accent2"/>
                </a:solidFill>
              </a:rPr>
              <a:t>its</a:t>
            </a:r>
            <a:r>
              <a:rPr lang="es-ES" sz="1800" dirty="0">
                <a:solidFill>
                  <a:schemeClr val="accent2"/>
                </a:solidFill>
              </a:rPr>
              <a:t> </a:t>
            </a:r>
            <a:r>
              <a:rPr lang="es-ES" sz="1800" dirty="0" err="1">
                <a:solidFill>
                  <a:schemeClr val="accent2"/>
                </a:solidFill>
              </a:rPr>
              <a:t>minimally</a:t>
            </a:r>
            <a:r>
              <a:rPr lang="es-ES" sz="1800" dirty="0">
                <a:solidFill>
                  <a:schemeClr val="accent2"/>
                </a:solidFill>
              </a:rPr>
              <a:t> </a:t>
            </a:r>
            <a:r>
              <a:rPr lang="es-ES" sz="1800" dirty="0" err="1">
                <a:solidFill>
                  <a:schemeClr val="accent2"/>
                </a:solidFill>
              </a:rPr>
              <a:t>important</a:t>
            </a:r>
            <a:r>
              <a:rPr lang="es-ES" sz="1800" dirty="0">
                <a:solidFill>
                  <a:schemeClr val="accent2"/>
                </a:solidFill>
              </a:rPr>
              <a:t> </a:t>
            </a:r>
            <a:r>
              <a:rPr lang="es-ES" sz="1800" dirty="0" err="1">
                <a:solidFill>
                  <a:schemeClr val="accent2"/>
                </a:solidFill>
              </a:rPr>
              <a:t>difference</a:t>
            </a:r>
            <a:r>
              <a:rPr lang="es-ES" sz="1800" dirty="0">
                <a:solidFill>
                  <a:schemeClr val="accent2"/>
                </a:solidFill>
              </a:rPr>
              <a:t> (MID) </a:t>
            </a:r>
            <a:r>
              <a:rPr lang="es-ES" sz="1800" b="0" dirty="0" err="1">
                <a:solidFill>
                  <a:schemeClr val="tx1"/>
                </a:solidFill>
              </a:rPr>
              <a:t>estimate</a:t>
            </a:r>
            <a:r>
              <a:rPr lang="es-ES" sz="1800" b="0" dirty="0">
                <a:solidFill>
                  <a:schemeClr val="tx1"/>
                </a:solidFill>
              </a:rPr>
              <a:t> </a:t>
            </a:r>
            <a:r>
              <a:rPr lang="es-ES" sz="1800" b="0" dirty="0" err="1">
                <a:solidFill>
                  <a:schemeClr val="tx1"/>
                </a:solidFill>
              </a:rPr>
              <a:t>to</a:t>
            </a:r>
            <a:r>
              <a:rPr lang="es-ES" sz="1800" b="0" dirty="0">
                <a:solidFill>
                  <a:schemeClr val="tx1"/>
                </a:solidFill>
              </a:rPr>
              <a:t> be </a:t>
            </a:r>
            <a:r>
              <a:rPr lang="es-ES" sz="1800" b="0" dirty="0" err="1">
                <a:solidFill>
                  <a:schemeClr val="tx1"/>
                </a:solidFill>
              </a:rPr>
              <a:t>considered</a:t>
            </a:r>
            <a:r>
              <a:rPr lang="es-ES" sz="1800" b="0" dirty="0">
                <a:solidFill>
                  <a:schemeClr val="tx1"/>
                </a:solidFill>
              </a:rPr>
              <a:t> </a:t>
            </a:r>
            <a:r>
              <a:rPr lang="es-ES" sz="1800" b="0" dirty="0" err="1">
                <a:solidFill>
                  <a:schemeClr val="tx1"/>
                </a:solidFill>
              </a:rPr>
              <a:t>important</a:t>
            </a:r>
            <a:r>
              <a:rPr lang="es-ES" sz="1800" b="0" dirty="0">
                <a:solidFill>
                  <a:schemeClr val="tx1"/>
                </a:solidFill>
              </a:rPr>
              <a:t>.</a:t>
            </a:r>
          </a:p>
        </p:txBody>
      </p:sp>
    </p:spTree>
    <p:extLst>
      <p:ext uri="{BB962C8B-B14F-4D97-AF65-F5344CB8AC3E}">
        <p14:creationId xmlns:p14="http://schemas.microsoft.com/office/powerpoint/2010/main" val="19721937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2"/>
                </a:solidFill>
                <a:latin typeface="+mn-lt"/>
              </a:rPr>
              <a:t>2.6 </a:t>
            </a:r>
            <a:r>
              <a:rPr lang="es-ES" altLang="es-ES" sz="2000" b="0" dirty="0" err="1">
                <a:solidFill>
                  <a:schemeClr val="accent2"/>
                </a:solidFill>
                <a:latin typeface="+mn-lt"/>
              </a:rPr>
              <a:t>Sensitivity</a:t>
            </a:r>
            <a:r>
              <a:rPr lang="es-ES" altLang="es-ES" sz="2000" b="0" dirty="0">
                <a:solidFill>
                  <a:schemeClr val="accent2"/>
                </a:solidFill>
                <a:latin typeface="+mn-lt"/>
              </a:rPr>
              <a:t> </a:t>
            </a:r>
            <a:r>
              <a:rPr lang="es-ES" altLang="es-ES" sz="2000" b="0" dirty="0" err="1">
                <a:solidFill>
                  <a:schemeClr val="accent2"/>
                </a:solidFill>
                <a:latin typeface="+mn-lt"/>
              </a:rPr>
              <a:t>to</a:t>
            </a:r>
            <a:r>
              <a:rPr lang="es-ES" altLang="es-ES" sz="2000" b="0" dirty="0">
                <a:solidFill>
                  <a:schemeClr val="accent2"/>
                </a:solidFill>
                <a:latin typeface="+mn-lt"/>
              </a:rPr>
              <a:t> </a:t>
            </a:r>
            <a:r>
              <a:rPr lang="es-ES" altLang="es-ES" sz="2000" b="0" dirty="0" err="1">
                <a:solidFill>
                  <a:schemeClr val="accent2"/>
                </a:solidFill>
                <a:latin typeface="+mn-lt"/>
              </a:rPr>
              <a:t>change</a:t>
            </a:r>
            <a:r>
              <a:rPr lang="es-ES" altLang="es-ES" sz="2000" b="0" dirty="0">
                <a:solidFill>
                  <a:schemeClr val="accent2"/>
                </a:solidFill>
                <a:latin typeface="+mn-lt"/>
              </a:rPr>
              <a:t> and </a:t>
            </a:r>
            <a:r>
              <a:rPr lang="es-ES" altLang="es-ES" sz="2000" b="0" dirty="0" err="1">
                <a:solidFill>
                  <a:schemeClr val="accent2"/>
                </a:solidFill>
                <a:latin typeface="+mn-lt"/>
              </a:rPr>
              <a:t>Responsiveness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a:extLst>
              <a:ext uri="{FF2B5EF4-FFF2-40B4-BE49-F238E27FC236}">
                <a16:creationId xmlns:a16="http://schemas.microsoft.com/office/drawing/2014/main" id="{4124EC2B-FA9E-459F-8B91-86A165BF37DD}"/>
              </a:ext>
            </a:extLst>
          </p:cNvPr>
          <p:cNvGrpSpPr/>
          <p:nvPr/>
        </p:nvGrpSpPr>
        <p:grpSpPr>
          <a:xfrm>
            <a:off x="1565666" y="3724813"/>
            <a:ext cx="2358262" cy="1075821"/>
            <a:chOff x="409" y="2219132"/>
            <a:chExt cx="1782216" cy="891108"/>
          </a:xfrm>
          <a:solidFill>
            <a:schemeClr val="accent2"/>
          </a:solidFill>
        </p:grpSpPr>
        <p:sp>
          <p:nvSpPr>
            <p:cNvPr id="14" name="Rectángulo 13">
              <a:extLst>
                <a:ext uri="{FF2B5EF4-FFF2-40B4-BE49-F238E27FC236}">
                  <a16:creationId xmlns:a16="http://schemas.microsoft.com/office/drawing/2014/main" id="{1711D323-D593-41B2-A52B-20B7195BCD3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a:extLst>
                <a:ext uri="{FF2B5EF4-FFF2-40B4-BE49-F238E27FC236}">
                  <a16:creationId xmlns:a16="http://schemas.microsoft.com/office/drawing/2014/main" id="{6C5D3E1F-56F6-4B3D-8081-34404D5CA41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Biomechanical</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techniques</a:t>
              </a:r>
              <a:endParaRPr lang="es-ES" sz="1800" b="0" dirty="0">
                <a:solidFill>
                  <a:schemeClr val="bg1"/>
                </a:solidFill>
              </a:endParaRPr>
            </a:p>
          </p:txBody>
        </p:sp>
      </p:grpSp>
      <p:grpSp>
        <p:nvGrpSpPr>
          <p:cNvPr id="17" name="Grupo 16">
            <a:extLst>
              <a:ext uri="{FF2B5EF4-FFF2-40B4-BE49-F238E27FC236}">
                <a16:creationId xmlns:a16="http://schemas.microsoft.com/office/drawing/2014/main" id="{8F855782-E048-49C5-B444-3EA76040CFF6}"/>
              </a:ext>
            </a:extLst>
          </p:cNvPr>
          <p:cNvGrpSpPr/>
          <p:nvPr/>
        </p:nvGrpSpPr>
        <p:grpSpPr>
          <a:xfrm>
            <a:off x="3635896" y="3216458"/>
            <a:ext cx="2358262" cy="360040"/>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4CC31638-2E7A-4DE1-AB19-9933BDFBF40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788C9056-83ED-4349-9A25-14C7275F5F48}"/>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Related</a:t>
              </a:r>
              <a:r>
                <a:rPr lang="es-ES" sz="1800" b="0" dirty="0">
                  <a:solidFill>
                    <a:schemeClr val="bg1"/>
                  </a:solidFill>
                </a:rPr>
                <a:t> </a:t>
              </a:r>
              <a:r>
                <a:rPr lang="es-ES" sz="1800" b="0" dirty="0" err="1">
                  <a:solidFill>
                    <a:schemeClr val="bg1"/>
                  </a:solidFill>
                </a:rPr>
                <a:t>to</a:t>
              </a:r>
              <a:r>
                <a:rPr lang="es-ES" sz="1800" b="0" dirty="0">
                  <a:solidFill>
                    <a:schemeClr val="bg1"/>
                  </a:solidFill>
                </a:rPr>
                <a:t> </a:t>
              </a:r>
              <a:r>
                <a:rPr lang="es-ES" sz="1800" b="0" dirty="0" err="1">
                  <a:solidFill>
                    <a:schemeClr val="bg1"/>
                  </a:solidFill>
                </a:rPr>
                <a:t>sensitivity</a:t>
              </a:r>
              <a:endParaRPr lang="es-ES" sz="1800" b="0" dirty="0">
                <a:solidFill>
                  <a:schemeClr val="bg1"/>
                </a:solidFill>
              </a:endParaRPr>
            </a:p>
          </p:txBody>
        </p:sp>
      </p:grpSp>
      <p:sp>
        <p:nvSpPr>
          <p:cNvPr id="20" name="Prostokąt 3">
            <a:extLst>
              <a:ext uri="{FF2B5EF4-FFF2-40B4-BE49-F238E27FC236}">
                <a16:creationId xmlns:a16="http://schemas.microsoft.com/office/drawing/2014/main" id="{61E444BB-2DCC-46BD-9778-A798BFFDD62B}"/>
              </a:ext>
            </a:extLst>
          </p:cNvPr>
          <p:cNvSpPr/>
          <p:nvPr/>
        </p:nvSpPr>
        <p:spPr>
          <a:xfrm>
            <a:off x="3923928" y="3936538"/>
            <a:ext cx="1800200" cy="1292662"/>
          </a:xfrm>
          <a:prstGeom prst="rect">
            <a:avLst/>
          </a:prstGeom>
        </p:spPr>
        <p:txBody>
          <a:bodyPr wrap="square">
            <a:spAutoFit/>
          </a:bodyPr>
          <a:lstStyle/>
          <a:p>
            <a:pPr lvl="0" algn="ctr"/>
            <a:r>
              <a:rPr lang="es-ES" sz="2400" dirty="0">
                <a:solidFill>
                  <a:schemeClr val="tx1"/>
                </a:solidFill>
              </a:rPr>
              <a:t>&gt;</a:t>
            </a:r>
          </a:p>
          <a:p>
            <a:pPr lvl="0" algn="ctr"/>
            <a:r>
              <a:rPr lang="es-ES" sz="1800" b="0" dirty="0" err="1">
                <a:solidFill>
                  <a:schemeClr val="tx1"/>
                </a:solidFill>
              </a:rPr>
              <a:t>Sensitivity</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detect</a:t>
            </a:r>
            <a:r>
              <a:rPr lang="es-ES" sz="1800" b="0" dirty="0">
                <a:solidFill>
                  <a:schemeClr val="tx1"/>
                </a:solidFill>
              </a:rPr>
              <a:t> </a:t>
            </a:r>
            <a:r>
              <a:rPr lang="es-ES" sz="1800" b="0" dirty="0" err="1">
                <a:solidFill>
                  <a:schemeClr val="tx1"/>
                </a:solidFill>
              </a:rPr>
              <a:t>changes</a:t>
            </a:r>
            <a:r>
              <a:rPr lang="es-ES" sz="1800" b="0" dirty="0">
                <a:solidFill>
                  <a:schemeClr val="tx1"/>
                </a:solidFill>
              </a:rPr>
              <a:t> </a:t>
            </a:r>
            <a:r>
              <a:rPr lang="es-ES" sz="1800" b="0" dirty="0" err="1">
                <a:solidFill>
                  <a:schemeClr val="tx1"/>
                </a:solidFill>
              </a:rPr>
              <a:t>on</a:t>
            </a:r>
            <a:r>
              <a:rPr lang="es-ES" sz="1800" b="0" dirty="0">
                <a:solidFill>
                  <a:schemeClr val="tx1"/>
                </a:solidFill>
              </a:rPr>
              <a:t> </a:t>
            </a:r>
            <a:r>
              <a:rPr lang="es-ES" sz="1800" b="0" dirty="0" err="1">
                <a:solidFill>
                  <a:schemeClr val="tx1"/>
                </a:solidFill>
              </a:rPr>
              <a:t>gait</a:t>
            </a:r>
            <a:r>
              <a:rPr lang="es-ES" sz="1800" b="0" dirty="0">
                <a:solidFill>
                  <a:schemeClr val="tx1"/>
                </a:solidFill>
              </a:rPr>
              <a:t> </a:t>
            </a:r>
            <a:r>
              <a:rPr lang="es-ES" sz="1800" b="0" dirty="0" err="1">
                <a:solidFill>
                  <a:schemeClr val="tx1"/>
                </a:solidFill>
              </a:rPr>
              <a:t>features</a:t>
            </a:r>
            <a:endParaRPr lang="es-ES" sz="1800" b="0" dirty="0">
              <a:solidFill>
                <a:schemeClr val="tx1"/>
              </a:solidFill>
            </a:endParaRPr>
          </a:p>
        </p:txBody>
      </p:sp>
      <p:grpSp>
        <p:nvGrpSpPr>
          <p:cNvPr id="23" name="Grupo 22">
            <a:extLst>
              <a:ext uri="{FF2B5EF4-FFF2-40B4-BE49-F238E27FC236}">
                <a16:creationId xmlns:a16="http://schemas.microsoft.com/office/drawing/2014/main" id="{CF38C353-228C-4407-B816-3CCC1034C900}"/>
              </a:ext>
            </a:extLst>
          </p:cNvPr>
          <p:cNvGrpSpPr/>
          <p:nvPr/>
        </p:nvGrpSpPr>
        <p:grpSpPr>
          <a:xfrm>
            <a:off x="5736073" y="3724813"/>
            <a:ext cx="2358262" cy="1075821"/>
            <a:chOff x="409" y="2219132"/>
            <a:chExt cx="1782216" cy="891108"/>
          </a:xfrm>
          <a:solidFill>
            <a:schemeClr val="accent2"/>
          </a:solidFill>
        </p:grpSpPr>
        <p:sp>
          <p:nvSpPr>
            <p:cNvPr id="24" name="Rectángulo 23">
              <a:extLst>
                <a:ext uri="{FF2B5EF4-FFF2-40B4-BE49-F238E27FC236}">
                  <a16:creationId xmlns:a16="http://schemas.microsoft.com/office/drawing/2014/main" id="{D47F0264-3B09-425B-8529-9DFA4188E6A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A55ED217-F4A2-403A-921F-8863FE8CDEE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Clinical</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scales</a:t>
              </a:r>
              <a:endParaRPr lang="es-ES" sz="1800" b="0" dirty="0">
                <a:solidFill>
                  <a:schemeClr val="bg1"/>
                </a:solidFill>
              </a:endParaRPr>
            </a:p>
          </p:txBody>
        </p:sp>
      </p:grpSp>
    </p:spTree>
    <p:extLst>
      <p:ext uri="{BB962C8B-B14F-4D97-AF65-F5344CB8AC3E}">
        <p14:creationId xmlns:p14="http://schemas.microsoft.com/office/powerpoint/2010/main" val="210853101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2"/>
                </a:solidFill>
                <a:latin typeface="+mn-lt"/>
              </a:rPr>
              <a:t>2.6 </a:t>
            </a:r>
            <a:r>
              <a:rPr lang="es-ES" altLang="es-ES" sz="2000" b="0" dirty="0" err="1">
                <a:solidFill>
                  <a:schemeClr val="accent2"/>
                </a:solidFill>
                <a:latin typeface="+mn-lt"/>
              </a:rPr>
              <a:t>Sensitivity</a:t>
            </a:r>
            <a:r>
              <a:rPr lang="es-ES" altLang="es-ES" sz="2000" b="0" dirty="0">
                <a:solidFill>
                  <a:schemeClr val="accent2"/>
                </a:solidFill>
                <a:latin typeface="+mn-lt"/>
              </a:rPr>
              <a:t> </a:t>
            </a:r>
            <a:r>
              <a:rPr lang="es-ES" altLang="es-ES" sz="2000" b="0" dirty="0" err="1">
                <a:solidFill>
                  <a:schemeClr val="accent2"/>
                </a:solidFill>
                <a:latin typeface="+mn-lt"/>
              </a:rPr>
              <a:t>to</a:t>
            </a:r>
            <a:r>
              <a:rPr lang="es-ES" altLang="es-ES" sz="2000" b="0" dirty="0">
                <a:solidFill>
                  <a:schemeClr val="accent2"/>
                </a:solidFill>
                <a:latin typeface="+mn-lt"/>
              </a:rPr>
              <a:t> </a:t>
            </a:r>
            <a:r>
              <a:rPr lang="es-ES" altLang="es-ES" sz="2000" b="0" dirty="0" err="1">
                <a:solidFill>
                  <a:schemeClr val="accent2"/>
                </a:solidFill>
                <a:latin typeface="+mn-lt"/>
              </a:rPr>
              <a:t>change</a:t>
            </a:r>
            <a:r>
              <a:rPr lang="es-ES" altLang="es-ES" sz="2000" b="0" dirty="0">
                <a:solidFill>
                  <a:schemeClr val="accent2"/>
                </a:solidFill>
                <a:latin typeface="+mn-lt"/>
              </a:rPr>
              <a:t> and </a:t>
            </a:r>
            <a:r>
              <a:rPr lang="es-ES" altLang="es-ES" sz="2000" b="0" dirty="0" err="1">
                <a:solidFill>
                  <a:schemeClr val="accent2"/>
                </a:solidFill>
                <a:latin typeface="+mn-lt"/>
              </a:rPr>
              <a:t>Responsiveness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21" name="Imagen 20" descr="Ver las imágenes de origen">
            <a:extLst>
              <a:ext uri="{FF2B5EF4-FFF2-40B4-BE49-F238E27FC236}">
                <a16:creationId xmlns:a16="http://schemas.microsoft.com/office/drawing/2014/main" id="{96E847E1-AA87-4684-B57E-CB04BC18A4BB}"/>
              </a:ext>
            </a:extLst>
          </p:cNvPr>
          <p:cNvPicPr/>
          <p:nvPr/>
        </p:nvPicPr>
        <p:blipFill rotWithShape="1">
          <a:blip r:embed="rId3">
            <a:extLst>
              <a:ext uri="{28A0092B-C50C-407E-A947-70E740481C1C}">
                <a14:useLocalDpi xmlns:a14="http://schemas.microsoft.com/office/drawing/2010/main" val="0"/>
              </a:ext>
            </a:extLst>
          </a:blip>
          <a:srcRect t="3035" b="48145"/>
          <a:stretch/>
        </p:blipFill>
        <p:spPr bwMode="auto">
          <a:xfrm>
            <a:off x="2312670" y="2937376"/>
            <a:ext cx="4518660" cy="1470660"/>
          </a:xfrm>
          <a:prstGeom prst="rect">
            <a:avLst/>
          </a:prstGeom>
          <a:noFill/>
          <a:ln w="9525">
            <a:solidFill>
              <a:schemeClr val="tx1"/>
            </a:solidFill>
            <a:miter lim="800000"/>
            <a:headEnd/>
            <a:tailEnd/>
          </a:ln>
          <a:extLst>
            <a:ext uri="{53640926-AAD7-44D8-BBD7-CCE9431645EC}">
              <a14:shadowObscured xmlns:a14="http://schemas.microsoft.com/office/drawing/2010/main"/>
            </a:ext>
          </a:extLst>
        </p:spPr>
      </p:pic>
      <p:sp>
        <p:nvSpPr>
          <p:cNvPr id="2" name="10 CuadroTexto">
            <a:extLst>
              <a:ext uri="{FF2B5EF4-FFF2-40B4-BE49-F238E27FC236}">
                <a16:creationId xmlns:a16="http://schemas.microsoft.com/office/drawing/2014/main" id="{5A3A377C-BE06-4A8B-B477-9E153A1F5072}"/>
              </a:ext>
            </a:extLst>
          </p:cNvPr>
          <p:cNvSpPr txBox="1"/>
          <p:nvPr/>
        </p:nvSpPr>
        <p:spPr>
          <a:xfrm>
            <a:off x="413779" y="4430319"/>
            <a:ext cx="8316441" cy="307777"/>
          </a:xfrm>
          <a:prstGeom prst="rect">
            <a:avLst/>
          </a:prstGeom>
          <a:noFill/>
        </p:spPr>
        <p:txBody>
          <a:bodyPr wrap="square" rtlCol="0">
            <a:spAutoFit/>
          </a:bodyPr>
          <a:lstStyle/>
          <a:p>
            <a:pPr algn="ctr"/>
            <a:r>
              <a:rPr lang="es-ES" sz="1400" b="0" dirty="0">
                <a:solidFill>
                  <a:schemeClr val="accent2"/>
                </a:solidFill>
              </a:rPr>
              <a:t>Figure 5</a:t>
            </a:r>
            <a:r>
              <a:rPr lang="es-ES" sz="1400" b="0" dirty="0">
                <a:solidFill>
                  <a:schemeClr val="accent2"/>
                </a:solidFill>
                <a:effectLst/>
                <a:ea typeface="Calibri" panose="020F0502020204030204" pitchFamily="34" charset="0"/>
              </a:rPr>
              <a:t>. </a:t>
            </a:r>
            <a:r>
              <a:rPr lang="es-ES" sz="1400" b="0" dirty="0" err="1">
                <a:solidFill>
                  <a:schemeClr val="accent2"/>
                </a:solidFill>
                <a:effectLst/>
                <a:ea typeface="Calibri" panose="020F0502020204030204" pitchFamily="34" charset="0"/>
              </a:rPr>
              <a:t>The</a:t>
            </a:r>
            <a:r>
              <a:rPr lang="es-ES" sz="1400" b="0" dirty="0">
                <a:solidFill>
                  <a:schemeClr val="accent2"/>
                </a:solidFill>
                <a:effectLst/>
                <a:ea typeface="Calibri" panose="020F0502020204030204" pitchFamily="34" charset="0"/>
              </a:rPr>
              <a:t> </a:t>
            </a:r>
            <a:r>
              <a:rPr lang="es-ES" sz="1400" b="0" dirty="0" err="1">
                <a:solidFill>
                  <a:schemeClr val="accent2"/>
                </a:solidFill>
                <a:effectLst/>
                <a:ea typeface="Calibri" panose="020F0502020204030204" pitchFamily="34" charset="0"/>
              </a:rPr>
              <a:t>image</a:t>
            </a:r>
            <a:r>
              <a:rPr lang="es-ES" sz="1400" b="0" dirty="0">
                <a:solidFill>
                  <a:schemeClr val="accent2"/>
                </a:solidFill>
                <a:effectLst/>
                <a:ea typeface="Calibri" panose="020F0502020204030204" pitchFamily="34" charset="0"/>
              </a:rPr>
              <a:t> shows </a:t>
            </a:r>
            <a:r>
              <a:rPr lang="es-ES" sz="1400" b="0" dirty="0" err="1">
                <a:solidFill>
                  <a:schemeClr val="accent2"/>
                </a:solidFill>
                <a:effectLst/>
                <a:ea typeface="Calibri" panose="020F0502020204030204" pitchFamily="34" charset="0"/>
              </a:rPr>
              <a:t>two</a:t>
            </a:r>
            <a:r>
              <a:rPr lang="es-ES" sz="1400" b="0" dirty="0">
                <a:solidFill>
                  <a:schemeClr val="accent2"/>
                </a:solidFill>
                <a:effectLst/>
                <a:ea typeface="Calibri" panose="020F0502020204030204" pitchFamily="34" charset="0"/>
              </a:rPr>
              <a:t> </a:t>
            </a:r>
            <a:r>
              <a:rPr lang="es-ES" sz="1400" b="0" dirty="0" err="1">
                <a:solidFill>
                  <a:schemeClr val="accent2"/>
                </a:solidFill>
                <a:effectLst/>
                <a:ea typeface="Calibri" panose="020F0502020204030204" pitchFamily="34" charset="0"/>
              </a:rPr>
              <a:t>rulers</a:t>
            </a:r>
            <a:r>
              <a:rPr lang="es-ES" sz="1400" b="0" dirty="0">
                <a:solidFill>
                  <a:schemeClr val="accent2"/>
                </a:solidFill>
                <a:effectLst/>
                <a:ea typeface="Calibri" panose="020F0502020204030204" pitchFamily="34" charset="0"/>
              </a:rPr>
              <a:t>.</a:t>
            </a:r>
            <a:endParaRPr lang="es-ES" sz="1400" b="0" dirty="0">
              <a:solidFill>
                <a:schemeClr val="accent2"/>
              </a:solidFill>
            </a:endParaRPr>
          </a:p>
        </p:txBody>
      </p:sp>
      <p:sp>
        <p:nvSpPr>
          <p:cNvPr id="27" name="Flecha: a la derecha 26">
            <a:extLst>
              <a:ext uri="{FF2B5EF4-FFF2-40B4-BE49-F238E27FC236}">
                <a16:creationId xmlns:a16="http://schemas.microsoft.com/office/drawing/2014/main" id="{DD8FB485-6684-49C2-B29B-158BF201E528}"/>
              </a:ext>
            </a:extLst>
          </p:cNvPr>
          <p:cNvSpPr/>
          <p:nvPr/>
        </p:nvSpPr>
        <p:spPr bwMode="auto">
          <a:xfrm>
            <a:off x="3779912" y="5301208"/>
            <a:ext cx="1584176" cy="365970"/>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8" name="Grupo 27">
            <a:extLst>
              <a:ext uri="{FF2B5EF4-FFF2-40B4-BE49-F238E27FC236}">
                <a16:creationId xmlns:a16="http://schemas.microsoft.com/office/drawing/2014/main" id="{E8F24C41-15CA-4F02-BB7A-BA26FA397830}"/>
              </a:ext>
            </a:extLst>
          </p:cNvPr>
          <p:cNvGrpSpPr/>
          <p:nvPr/>
        </p:nvGrpSpPr>
        <p:grpSpPr>
          <a:xfrm>
            <a:off x="1133539" y="4943900"/>
            <a:ext cx="2358262" cy="1075821"/>
            <a:chOff x="409" y="2219132"/>
            <a:chExt cx="1782216" cy="891108"/>
          </a:xfrm>
          <a:solidFill>
            <a:schemeClr val="accent2"/>
          </a:solidFill>
        </p:grpSpPr>
        <p:sp>
          <p:nvSpPr>
            <p:cNvPr id="29" name="Rectángulo 28">
              <a:extLst>
                <a:ext uri="{FF2B5EF4-FFF2-40B4-BE49-F238E27FC236}">
                  <a16:creationId xmlns:a16="http://schemas.microsoft.com/office/drawing/2014/main" id="{EF17BA39-00FE-4566-86EB-5F79F91148B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1FDFA39E-4902-4F71-A465-20DAD78FC28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The</a:t>
              </a:r>
              <a:r>
                <a:rPr lang="es-ES" sz="1800" b="0" dirty="0">
                  <a:solidFill>
                    <a:schemeClr val="bg1"/>
                  </a:solidFill>
                </a:rPr>
                <a:t> </a:t>
              </a:r>
              <a:r>
                <a:rPr lang="es-ES" sz="1800" b="0" dirty="0" err="1">
                  <a:solidFill>
                    <a:schemeClr val="bg1"/>
                  </a:solidFill>
                </a:rPr>
                <a:t>upper</a:t>
              </a:r>
              <a:r>
                <a:rPr lang="es-ES" sz="1800" b="0" dirty="0">
                  <a:solidFill>
                    <a:schemeClr val="bg1"/>
                  </a:solidFill>
                </a:rPr>
                <a:t> </a:t>
              </a:r>
              <a:r>
                <a:rPr lang="es-ES" sz="1800" b="0" dirty="0" err="1">
                  <a:solidFill>
                    <a:schemeClr val="bg1"/>
                  </a:solidFill>
                </a:rPr>
                <a:t>ruler</a:t>
              </a:r>
              <a:r>
                <a:rPr lang="es-ES" sz="1800" b="0" dirty="0">
                  <a:solidFill>
                    <a:schemeClr val="bg1"/>
                  </a:solidFill>
                </a:rPr>
                <a:t> </a:t>
              </a:r>
              <a:r>
                <a:rPr lang="es-ES" sz="1800" b="0" dirty="0" err="1">
                  <a:solidFill>
                    <a:schemeClr val="bg1"/>
                  </a:solidFill>
                </a:rPr>
                <a:t>is</a:t>
              </a:r>
              <a:r>
                <a:rPr lang="es-ES" sz="1800" b="0" dirty="0">
                  <a:solidFill>
                    <a:schemeClr val="bg1"/>
                  </a:solidFill>
                </a:rPr>
                <a:t> more precise tan </a:t>
              </a:r>
              <a:r>
                <a:rPr lang="es-ES" sz="1800" b="0" dirty="0" err="1">
                  <a:solidFill>
                    <a:schemeClr val="bg1"/>
                  </a:solidFill>
                </a:rPr>
                <a:t>the</a:t>
              </a:r>
              <a:r>
                <a:rPr lang="es-ES" sz="1800" b="0" dirty="0">
                  <a:solidFill>
                    <a:schemeClr val="bg1"/>
                  </a:solidFill>
                </a:rPr>
                <a:t> </a:t>
              </a:r>
              <a:r>
                <a:rPr lang="es-ES" sz="1800" b="0" dirty="0" err="1">
                  <a:solidFill>
                    <a:schemeClr val="bg1"/>
                  </a:solidFill>
                </a:rPr>
                <a:t>lower</a:t>
              </a:r>
              <a:r>
                <a:rPr lang="es-ES" sz="1800" b="0" dirty="0">
                  <a:solidFill>
                    <a:schemeClr val="bg1"/>
                  </a:solidFill>
                </a:rPr>
                <a:t> </a:t>
              </a:r>
              <a:r>
                <a:rPr lang="es-ES" sz="1800" b="0" dirty="0" err="1">
                  <a:solidFill>
                    <a:schemeClr val="bg1"/>
                  </a:solidFill>
                </a:rPr>
                <a:t>ruler</a:t>
              </a:r>
              <a:endParaRPr lang="es-ES" sz="1800" b="0" dirty="0">
                <a:solidFill>
                  <a:schemeClr val="bg1"/>
                </a:solidFill>
              </a:endParaRPr>
            </a:p>
          </p:txBody>
        </p:sp>
      </p:grpSp>
      <p:grpSp>
        <p:nvGrpSpPr>
          <p:cNvPr id="31" name="Grupo 30">
            <a:extLst>
              <a:ext uri="{FF2B5EF4-FFF2-40B4-BE49-F238E27FC236}">
                <a16:creationId xmlns:a16="http://schemas.microsoft.com/office/drawing/2014/main" id="{85B8679B-B297-404E-8140-08427F778C59}"/>
              </a:ext>
            </a:extLst>
          </p:cNvPr>
          <p:cNvGrpSpPr/>
          <p:nvPr/>
        </p:nvGrpSpPr>
        <p:grpSpPr>
          <a:xfrm>
            <a:off x="5652199" y="4943900"/>
            <a:ext cx="2358262" cy="1075821"/>
            <a:chOff x="409" y="2219132"/>
            <a:chExt cx="1782216" cy="891108"/>
          </a:xfrm>
          <a:solidFill>
            <a:schemeClr val="accent1">
              <a:lumMod val="50000"/>
              <a:lumOff val="50000"/>
            </a:schemeClr>
          </a:solidFill>
        </p:grpSpPr>
        <p:sp>
          <p:nvSpPr>
            <p:cNvPr id="32" name="Rectángulo 31">
              <a:extLst>
                <a:ext uri="{FF2B5EF4-FFF2-40B4-BE49-F238E27FC236}">
                  <a16:creationId xmlns:a16="http://schemas.microsoft.com/office/drawing/2014/main" id="{2CCB3D39-79AA-4B39-BB60-16BC3F0712D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ectángulo 32">
              <a:extLst>
                <a:ext uri="{FF2B5EF4-FFF2-40B4-BE49-F238E27FC236}">
                  <a16:creationId xmlns:a16="http://schemas.microsoft.com/office/drawing/2014/main" id="{9660866C-B91A-40D8-9C79-1A24533ECC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The</a:t>
              </a:r>
              <a:r>
                <a:rPr lang="es-ES" sz="1800" b="0" dirty="0">
                  <a:solidFill>
                    <a:schemeClr val="bg1"/>
                  </a:solidFill>
                </a:rPr>
                <a:t> </a:t>
              </a:r>
              <a:r>
                <a:rPr lang="es-ES" sz="1800" b="0" dirty="0" err="1">
                  <a:solidFill>
                    <a:schemeClr val="bg1"/>
                  </a:solidFill>
                </a:rPr>
                <a:t>upper</a:t>
              </a:r>
              <a:r>
                <a:rPr lang="es-ES" sz="1800" b="0" dirty="0">
                  <a:solidFill>
                    <a:schemeClr val="bg1"/>
                  </a:solidFill>
                </a:rPr>
                <a:t> </a:t>
              </a:r>
              <a:r>
                <a:rPr lang="es-ES" sz="1800" b="0" dirty="0" err="1">
                  <a:solidFill>
                    <a:schemeClr val="bg1"/>
                  </a:solidFill>
                </a:rPr>
                <a:t>ruler</a:t>
              </a:r>
              <a:r>
                <a:rPr lang="es-ES" sz="1800" b="0" dirty="0">
                  <a:solidFill>
                    <a:schemeClr val="bg1"/>
                  </a:solidFill>
                </a:rPr>
                <a:t> </a:t>
              </a:r>
              <a:r>
                <a:rPr lang="es-ES" sz="1800" b="0" dirty="0" err="1">
                  <a:solidFill>
                    <a:schemeClr val="bg1"/>
                  </a:solidFill>
                </a:rPr>
                <a:t>is</a:t>
              </a:r>
              <a:r>
                <a:rPr lang="es-ES" sz="1800" b="0" dirty="0">
                  <a:solidFill>
                    <a:schemeClr val="bg1"/>
                  </a:solidFill>
                </a:rPr>
                <a:t> more </a:t>
              </a:r>
              <a:r>
                <a:rPr lang="es-ES" sz="1800" b="0" dirty="0" err="1">
                  <a:solidFill>
                    <a:schemeClr val="bg1"/>
                  </a:solidFill>
                </a:rPr>
                <a:t>sensitive</a:t>
              </a:r>
              <a:r>
                <a:rPr lang="es-ES" sz="1800" b="0" dirty="0">
                  <a:solidFill>
                    <a:schemeClr val="bg1"/>
                  </a:solidFill>
                </a:rPr>
                <a:t> </a:t>
              </a:r>
              <a:r>
                <a:rPr lang="es-ES" sz="1800" b="0" dirty="0" err="1">
                  <a:solidFill>
                    <a:schemeClr val="bg1"/>
                  </a:solidFill>
                </a:rPr>
                <a:t>to</a:t>
              </a:r>
              <a:r>
                <a:rPr lang="es-ES" sz="1800" b="0" dirty="0">
                  <a:solidFill>
                    <a:schemeClr val="bg1"/>
                  </a:solidFill>
                </a:rPr>
                <a:t> </a:t>
              </a:r>
              <a:r>
                <a:rPr lang="es-ES" sz="1800" b="0" dirty="0" err="1">
                  <a:solidFill>
                    <a:schemeClr val="bg1"/>
                  </a:solidFill>
                </a:rPr>
                <a:t>length</a:t>
              </a:r>
              <a:r>
                <a:rPr lang="es-ES" sz="1800" b="0" dirty="0">
                  <a:solidFill>
                    <a:schemeClr val="bg1"/>
                  </a:solidFill>
                </a:rPr>
                <a:t> </a:t>
              </a:r>
              <a:r>
                <a:rPr lang="es-ES" sz="1800" b="0" dirty="0" err="1">
                  <a:solidFill>
                    <a:schemeClr val="bg1"/>
                  </a:solidFill>
                </a:rPr>
                <a:t>measure</a:t>
              </a:r>
              <a:r>
                <a:rPr lang="es-ES" sz="1800" b="0" dirty="0">
                  <a:solidFill>
                    <a:schemeClr val="bg1"/>
                  </a:solidFill>
                </a:rPr>
                <a:t> </a:t>
              </a:r>
              <a:r>
                <a:rPr lang="es-ES" sz="1800" b="0" dirty="0" err="1">
                  <a:solidFill>
                    <a:schemeClr val="bg1"/>
                  </a:solidFill>
                </a:rPr>
                <a:t>than</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lower</a:t>
              </a:r>
              <a:r>
                <a:rPr lang="es-ES" sz="1800" b="0" dirty="0">
                  <a:solidFill>
                    <a:schemeClr val="bg1"/>
                  </a:solidFill>
                </a:rPr>
                <a:t> </a:t>
              </a:r>
              <a:r>
                <a:rPr lang="es-ES" sz="1800" b="0" dirty="0" err="1">
                  <a:solidFill>
                    <a:schemeClr val="bg1"/>
                  </a:solidFill>
                </a:rPr>
                <a:t>one</a:t>
              </a:r>
              <a:endParaRPr lang="es-ES" sz="1800" b="0" dirty="0">
                <a:solidFill>
                  <a:schemeClr val="bg1"/>
                </a:solidFill>
              </a:endParaRPr>
            </a:p>
          </p:txBody>
        </p:sp>
      </p:grpSp>
    </p:spTree>
    <p:extLst>
      <p:ext uri="{BB962C8B-B14F-4D97-AF65-F5344CB8AC3E}">
        <p14:creationId xmlns:p14="http://schemas.microsoft.com/office/powerpoint/2010/main" val="31448650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2"/>
                </a:solidFill>
                <a:latin typeface="+mn-lt"/>
              </a:rPr>
              <a:t>2.6 </a:t>
            </a:r>
            <a:r>
              <a:rPr lang="es-ES" altLang="es-ES" sz="2000" b="0" dirty="0" err="1">
                <a:solidFill>
                  <a:schemeClr val="accent2"/>
                </a:solidFill>
                <a:latin typeface="+mn-lt"/>
              </a:rPr>
              <a:t>Sensitivity</a:t>
            </a:r>
            <a:r>
              <a:rPr lang="es-ES" altLang="es-ES" sz="2000" b="0" dirty="0">
                <a:solidFill>
                  <a:schemeClr val="accent2"/>
                </a:solidFill>
                <a:latin typeface="+mn-lt"/>
              </a:rPr>
              <a:t> </a:t>
            </a:r>
            <a:r>
              <a:rPr lang="es-ES" altLang="es-ES" sz="2000" b="0" dirty="0" err="1">
                <a:solidFill>
                  <a:schemeClr val="accent2"/>
                </a:solidFill>
                <a:latin typeface="+mn-lt"/>
              </a:rPr>
              <a:t>to</a:t>
            </a:r>
            <a:r>
              <a:rPr lang="es-ES" altLang="es-ES" sz="2000" b="0" dirty="0">
                <a:solidFill>
                  <a:schemeClr val="accent2"/>
                </a:solidFill>
                <a:latin typeface="+mn-lt"/>
              </a:rPr>
              <a:t> </a:t>
            </a:r>
            <a:r>
              <a:rPr lang="es-ES" altLang="es-ES" sz="2000" b="0" dirty="0" err="1">
                <a:solidFill>
                  <a:schemeClr val="accent2"/>
                </a:solidFill>
                <a:latin typeface="+mn-lt"/>
              </a:rPr>
              <a:t>change</a:t>
            </a:r>
            <a:r>
              <a:rPr lang="es-ES" altLang="es-ES" sz="2000" b="0" dirty="0">
                <a:solidFill>
                  <a:schemeClr val="accent2"/>
                </a:solidFill>
                <a:latin typeface="+mn-lt"/>
              </a:rPr>
              <a:t> and </a:t>
            </a:r>
            <a:r>
              <a:rPr lang="es-ES" altLang="es-ES" sz="2000" b="0" dirty="0" err="1">
                <a:solidFill>
                  <a:schemeClr val="accent2"/>
                </a:solidFill>
                <a:latin typeface="+mn-lt"/>
              </a:rPr>
              <a:t>Responsiveness</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18" name="Imagen 17">
            <a:extLst>
              <a:ext uri="{FF2B5EF4-FFF2-40B4-BE49-F238E27FC236}">
                <a16:creationId xmlns:a16="http://schemas.microsoft.com/office/drawing/2014/main" id="{C8F1B295-054E-481F-915F-86F3F6CA34F7}"/>
              </a:ext>
            </a:extLst>
          </p:cNvPr>
          <p:cNvPicPr/>
          <p:nvPr/>
        </p:nvPicPr>
        <p:blipFill>
          <a:blip r:embed="rId3" cstate="print"/>
          <a:srcRect l="19735" t="28800" r="69816" b="26133"/>
          <a:stretch>
            <a:fillRect/>
          </a:stretch>
        </p:blipFill>
        <p:spPr bwMode="auto">
          <a:xfrm>
            <a:off x="1115616" y="2708920"/>
            <a:ext cx="1066800" cy="2581275"/>
          </a:xfrm>
          <a:prstGeom prst="rect">
            <a:avLst/>
          </a:prstGeom>
          <a:noFill/>
          <a:ln w="9525">
            <a:noFill/>
            <a:miter lim="800000"/>
            <a:headEnd/>
            <a:tailEnd/>
          </a:ln>
        </p:spPr>
      </p:pic>
      <p:pic>
        <p:nvPicPr>
          <p:cNvPr id="19" name="Imagen 18">
            <a:extLst>
              <a:ext uri="{FF2B5EF4-FFF2-40B4-BE49-F238E27FC236}">
                <a16:creationId xmlns:a16="http://schemas.microsoft.com/office/drawing/2014/main" id="{FD6E8AC4-E3C3-4A3B-8494-BE2F2C7037F4}"/>
              </a:ext>
            </a:extLst>
          </p:cNvPr>
          <p:cNvPicPr/>
          <p:nvPr/>
        </p:nvPicPr>
        <p:blipFill>
          <a:blip r:embed="rId3" cstate="print"/>
          <a:srcRect l="63744" t="28800" r="21459" b="26133"/>
          <a:stretch>
            <a:fillRect/>
          </a:stretch>
        </p:blipFill>
        <p:spPr bwMode="auto">
          <a:xfrm>
            <a:off x="2163366" y="2708920"/>
            <a:ext cx="1504950" cy="2581275"/>
          </a:xfrm>
          <a:prstGeom prst="rect">
            <a:avLst/>
          </a:prstGeom>
          <a:noFill/>
          <a:ln w="9525">
            <a:noFill/>
            <a:miter lim="800000"/>
            <a:headEnd/>
            <a:tailEnd/>
          </a:ln>
        </p:spPr>
      </p:pic>
      <p:sp>
        <p:nvSpPr>
          <p:cNvPr id="3" name="10 CuadroTexto">
            <a:extLst>
              <a:ext uri="{FF2B5EF4-FFF2-40B4-BE49-F238E27FC236}">
                <a16:creationId xmlns:a16="http://schemas.microsoft.com/office/drawing/2014/main" id="{38D36A1C-C201-4807-8D39-9866697C9CCB}"/>
              </a:ext>
            </a:extLst>
          </p:cNvPr>
          <p:cNvSpPr txBox="1"/>
          <p:nvPr/>
        </p:nvSpPr>
        <p:spPr>
          <a:xfrm>
            <a:off x="251520" y="5354632"/>
            <a:ext cx="4211986" cy="738664"/>
          </a:xfrm>
          <a:prstGeom prst="rect">
            <a:avLst/>
          </a:prstGeom>
          <a:noFill/>
        </p:spPr>
        <p:txBody>
          <a:bodyPr wrap="square" rtlCol="0">
            <a:spAutoFit/>
          </a:bodyPr>
          <a:lstStyle/>
          <a:p>
            <a:pPr algn="ctr"/>
            <a:r>
              <a:rPr lang="es-ES" sz="1400" b="0" dirty="0">
                <a:solidFill>
                  <a:schemeClr val="accent2"/>
                </a:solidFill>
              </a:rPr>
              <a:t>Figure 4. </a:t>
            </a:r>
            <a:r>
              <a:rPr lang="pl-PL" sz="1400" b="0" dirty="0">
                <a:solidFill>
                  <a:schemeClr val="accent2"/>
                </a:solidFill>
                <a:effectLst/>
                <a:latin typeface="Arial" panose="020B0604020202020204" pitchFamily="34" charset="0"/>
                <a:ea typeface="Calibri" panose="020F0502020204030204" pitchFamily="34" charset="0"/>
              </a:rPr>
              <a:t>Comparison of the common technologies used to measured spatiotemporal gait parameters (Moissenet F. and Armand S. 2016).</a:t>
            </a:r>
            <a:endParaRPr lang="es-ES" sz="1400" b="0" dirty="0">
              <a:solidFill>
                <a:schemeClr val="accent2"/>
              </a:solidFill>
            </a:endParaRPr>
          </a:p>
        </p:txBody>
      </p:sp>
      <p:grpSp>
        <p:nvGrpSpPr>
          <p:cNvPr id="22" name="Grupo 21">
            <a:extLst>
              <a:ext uri="{FF2B5EF4-FFF2-40B4-BE49-F238E27FC236}">
                <a16:creationId xmlns:a16="http://schemas.microsoft.com/office/drawing/2014/main" id="{C7C0E89B-7A6A-46B0-8844-AEA5F78965CF}"/>
              </a:ext>
            </a:extLst>
          </p:cNvPr>
          <p:cNvGrpSpPr/>
          <p:nvPr/>
        </p:nvGrpSpPr>
        <p:grpSpPr>
          <a:xfrm>
            <a:off x="4718475" y="3369186"/>
            <a:ext cx="1811442" cy="707886"/>
            <a:chOff x="409" y="2219132"/>
            <a:chExt cx="1782216" cy="891108"/>
          </a:xfrm>
          <a:solidFill>
            <a:schemeClr val="accent2"/>
          </a:solidFill>
        </p:grpSpPr>
        <p:sp>
          <p:nvSpPr>
            <p:cNvPr id="23" name="Rectángulo 22">
              <a:extLst>
                <a:ext uri="{FF2B5EF4-FFF2-40B4-BE49-F238E27FC236}">
                  <a16:creationId xmlns:a16="http://schemas.microsoft.com/office/drawing/2014/main" id="{B2A75099-C147-41B2-B324-F7C069ABED9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Rectángulo 23">
              <a:extLst>
                <a:ext uri="{FF2B5EF4-FFF2-40B4-BE49-F238E27FC236}">
                  <a16:creationId xmlns:a16="http://schemas.microsoft.com/office/drawing/2014/main" id="{FD15F0AF-3406-4DC9-95D8-393EDF0C2A4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Photogrammetry</a:t>
              </a:r>
              <a:r>
                <a:rPr lang="es-ES" sz="1800" b="0" dirty="0">
                  <a:solidFill>
                    <a:schemeClr val="bg1"/>
                  </a:solidFill>
                </a:rPr>
                <a:t> </a:t>
              </a:r>
              <a:r>
                <a:rPr lang="es-ES" sz="1800" b="0" dirty="0" err="1">
                  <a:solidFill>
                    <a:schemeClr val="bg1"/>
                  </a:solidFill>
                </a:rPr>
                <a:t>systems</a:t>
              </a:r>
              <a:endParaRPr lang="es-ES" sz="1800" b="0" dirty="0">
                <a:solidFill>
                  <a:schemeClr val="bg1"/>
                </a:solidFill>
              </a:endParaRPr>
            </a:p>
          </p:txBody>
        </p:sp>
      </p:grpSp>
      <p:grpSp>
        <p:nvGrpSpPr>
          <p:cNvPr id="25" name="Grupo 24">
            <a:extLst>
              <a:ext uri="{FF2B5EF4-FFF2-40B4-BE49-F238E27FC236}">
                <a16:creationId xmlns:a16="http://schemas.microsoft.com/office/drawing/2014/main" id="{D3D6A187-FD0D-4CB9-B4D4-B192AE6F2547}"/>
              </a:ext>
            </a:extLst>
          </p:cNvPr>
          <p:cNvGrpSpPr/>
          <p:nvPr/>
        </p:nvGrpSpPr>
        <p:grpSpPr>
          <a:xfrm>
            <a:off x="6674355" y="3369186"/>
            <a:ext cx="1811442" cy="707886"/>
            <a:chOff x="409" y="2219132"/>
            <a:chExt cx="1782216" cy="891108"/>
          </a:xfrm>
          <a:solidFill>
            <a:schemeClr val="accent1">
              <a:lumMod val="50000"/>
              <a:lumOff val="50000"/>
            </a:schemeClr>
          </a:solidFill>
        </p:grpSpPr>
        <p:sp>
          <p:nvSpPr>
            <p:cNvPr id="26" name="Rectángulo 25">
              <a:extLst>
                <a:ext uri="{FF2B5EF4-FFF2-40B4-BE49-F238E27FC236}">
                  <a16:creationId xmlns:a16="http://schemas.microsoft.com/office/drawing/2014/main" id="{99241E7C-2227-4AA8-86E6-6CB7E089EF7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69BE8E38-ED1C-4A43-A478-9A6D0C4B87E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Optoelectronic</a:t>
              </a:r>
              <a:r>
                <a:rPr lang="es-ES" sz="1800" b="0" dirty="0">
                  <a:solidFill>
                    <a:schemeClr val="bg1"/>
                  </a:solidFill>
                </a:rPr>
                <a:t> cameras</a:t>
              </a:r>
            </a:p>
          </p:txBody>
        </p:sp>
      </p:grpSp>
      <p:grpSp>
        <p:nvGrpSpPr>
          <p:cNvPr id="35" name="Grupo 34">
            <a:extLst>
              <a:ext uri="{FF2B5EF4-FFF2-40B4-BE49-F238E27FC236}">
                <a16:creationId xmlns:a16="http://schemas.microsoft.com/office/drawing/2014/main" id="{029458C9-EE7A-49A7-A4D1-60B5BA365826}"/>
              </a:ext>
            </a:extLst>
          </p:cNvPr>
          <p:cNvGrpSpPr/>
          <p:nvPr/>
        </p:nvGrpSpPr>
        <p:grpSpPr>
          <a:xfrm>
            <a:off x="4702335" y="2852936"/>
            <a:ext cx="3783461" cy="459513"/>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303D9D72-9D3F-492E-B78B-E7EE434FC68F}"/>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C4B84700-7EF3-4B93-8488-1E4A5756A05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Most</a:t>
              </a:r>
              <a:r>
                <a:rPr lang="es-ES" sz="1800" b="0" dirty="0">
                  <a:solidFill>
                    <a:schemeClr val="bg1"/>
                  </a:solidFill>
                </a:rPr>
                <a:t> </a:t>
              </a:r>
              <a:r>
                <a:rPr lang="es-ES" sz="1800" b="0" dirty="0" err="1">
                  <a:solidFill>
                    <a:schemeClr val="bg1"/>
                  </a:solidFill>
                </a:rPr>
                <a:t>accurate</a:t>
              </a:r>
              <a:r>
                <a:rPr lang="es-ES" sz="1800" b="0" dirty="0">
                  <a:solidFill>
                    <a:schemeClr val="bg1"/>
                  </a:solidFill>
                </a:rPr>
                <a:t> </a:t>
              </a:r>
              <a:r>
                <a:rPr lang="es-ES" sz="1800" b="0" dirty="0" err="1">
                  <a:solidFill>
                    <a:schemeClr val="bg1"/>
                  </a:solidFill>
                </a:rPr>
                <a:t>systems</a:t>
              </a:r>
              <a:endParaRPr lang="es-ES" sz="1800" b="0" dirty="0">
                <a:solidFill>
                  <a:schemeClr val="bg1"/>
                </a:solidFill>
              </a:endParaRPr>
            </a:p>
          </p:txBody>
        </p:sp>
      </p:grpSp>
      <p:sp>
        <p:nvSpPr>
          <p:cNvPr id="38" name="Flecha: a la derecha 37">
            <a:extLst>
              <a:ext uri="{FF2B5EF4-FFF2-40B4-BE49-F238E27FC236}">
                <a16:creationId xmlns:a16="http://schemas.microsoft.com/office/drawing/2014/main" id="{9D973365-424D-428A-B04E-CAA272622F0B}"/>
              </a:ext>
            </a:extLst>
          </p:cNvPr>
          <p:cNvSpPr/>
          <p:nvPr/>
        </p:nvSpPr>
        <p:spPr bwMode="auto">
          <a:xfrm rot="5400000">
            <a:off x="6244031" y="4090372"/>
            <a:ext cx="707886"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9" name="Grupo 38">
            <a:extLst>
              <a:ext uri="{FF2B5EF4-FFF2-40B4-BE49-F238E27FC236}">
                <a16:creationId xmlns:a16="http://schemas.microsoft.com/office/drawing/2014/main" id="{715BF31A-489E-4D7E-BA76-9EC09BE5C3EE}"/>
              </a:ext>
            </a:extLst>
          </p:cNvPr>
          <p:cNvGrpSpPr/>
          <p:nvPr/>
        </p:nvGrpSpPr>
        <p:grpSpPr>
          <a:xfrm>
            <a:off x="4716066" y="4944925"/>
            <a:ext cx="3783461" cy="932347"/>
            <a:chOff x="409" y="2219132"/>
            <a:chExt cx="1782216" cy="891108"/>
          </a:xfrm>
          <a:solidFill>
            <a:schemeClr val="accent6">
              <a:lumMod val="60000"/>
              <a:lumOff val="40000"/>
            </a:schemeClr>
          </a:solidFill>
        </p:grpSpPr>
        <p:sp>
          <p:nvSpPr>
            <p:cNvPr id="40" name="Rectángulo 39">
              <a:extLst>
                <a:ext uri="{FF2B5EF4-FFF2-40B4-BE49-F238E27FC236}">
                  <a16:creationId xmlns:a16="http://schemas.microsoft.com/office/drawing/2014/main" id="{85A720A5-4A6F-4ADD-A76D-37C9931E041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1" name="Rectángulo 40">
              <a:extLst>
                <a:ext uri="{FF2B5EF4-FFF2-40B4-BE49-F238E27FC236}">
                  <a16:creationId xmlns:a16="http://schemas.microsoft.com/office/drawing/2014/main" id="{3E1F1A27-7906-413E-95F9-3BA86E37460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More </a:t>
              </a:r>
              <a:r>
                <a:rPr lang="es-ES" sz="1800" b="0" dirty="0" err="1">
                  <a:solidFill>
                    <a:schemeClr val="bg1"/>
                  </a:solidFill>
                </a:rPr>
                <a:t>sensitive</a:t>
              </a:r>
              <a:r>
                <a:rPr lang="es-ES" sz="1800" b="0" dirty="0">
                  <a:solidFill>
                    <a:schemeClr val="bg1"/>
                  </a:solidFill>
                </a:rPr>
                <a:t> </a:t>
              </a:r>
              <a:r>
                <a:rPr lang="es-ES" sz="1800" b="0" dirty="0" err="1">
                  <a:solidFill>
                    <a:schemeClr val="bg1"/>
                  </a:solidFill>
                </a:rPr>
                <a:t>to</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measurement</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spatio</a:t>
              </a:r>
              <a:r>
                <a:rPr lang="es-ES" sz="1800" b="0" dirty="0">
                  <a:solidFill>
                    <a:schemeClr val="bg1"/>
                  </a:solidFill>
                </a:rPr>
                <a:t>-temporal variables</a:t>
              </a:r>
            </a:p>
          </p:txBody>
        </p:sp>
      </p:grpSp>
    </p:spTree>
    <p:extLst>
      <p:ext uri="{BB962C8B-B14F-4D97-AF65-F5344CB8AC3E}">
        <p14:creationId xmlns:p14="http://schemas.microsoft.com/office/powerpoint/2010/main" val="29067943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Floor</a:t>
            </a:r>
            <a:r>
              <a:rPr lang="es-ES" altLang="es-ES" sz="2000" b="0" dirty="0">
                <a:solidFill>
                  <a:schemeClr val="accent2"/>
                </a:solidFill>
                <a:latin typeface="+mn-lt"/>
              </a:rPr>
              <a:t> and </a:t>
            </a:r>
            <a:r>
              <a:rPr lang="es-ES" altLang="es-ES" sz="2000" b="0" dirty="0" err="1">
                <a:solidFill>
                  <a:schemeClr val="accent2"/>
                </a:solidFill>
                <a:latin typeface="+mn-lt"/>
              </a:rPr>
              <a:t>ceiling</a:t>
            </a:r>
            <a:r>
              <a:rPr lang="es-ES" altLang="es-ES" sz="2000" b="0" dirty="0">
                <a:solidFill>
                  <a:schemeClr val="accent2"/>
                </a:solidFill>
                <a:latin typeface="+mn-lt"/>
              </a:rPr>
              <a:t> </a:t>
            </a:r>
            <a:r>
              <a:rPr lang="es-ES" altLang="es-ES" sz="2000" b="0" dirty="0" err="1">
                <a:solidFill>
                  <a:schemeClr val="accent2"/>
                </a:solidFill>
                <a:latin typeface="+mn-lt"/>
              </a:rPr>
              <a:t>effect</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2" name="Rectángulo 1">
            <a:extLst>
              <a:ext uri="{FF2B5EF4-FFF2-40B4-BE49-F238E27FC236}">
                <a16:creationId xmlns:a16="http://schemas.microsoft.com/office/drawing/2014/main" id="{2A320005-0A14-4D69-A609-896EA48FAF85}"/>
              </a:ext>
            </a:extLst>
          </p:cNvPr>
          <p:cNvSpPr/>
          <p:nvPr/>
        </p:nvSpPr>
        <p:spPr>
          <a:xfrm>
            <a:off x="685768" y="2847848"/>
            <a:ext cx="7772463" cy="769442"/>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Fenomenon</a:t>
            </a:r>
            <a:r>
              <a:rPr lang="es-ES" sz="1800" b="0" dirty="0">
                <a:solidFill>
                  <a:schemeClr val="bg1"/>
                </a:solidFill>
              </a:rPr>
              <a:t> </a:t>
            </a:r>
            <a:r>
              <a:rPr lang="es-ES" sz="1800" b="0" dirty="0" err="1">
                <a:solidFill>
                  <a:schemeClr val="bg1"/>
                </a:solidFill>
              </a:rPr>
              <a:t>produced</a:t>
            </a:r>
            <a:r>
              <a:rPr lang="es-ES" sz="1800" b="0" dirty="0">
                <a:solidFill>
                  <a:schemeClr val="bg1"/>
                </a:solidFill>
              </a:rPr>
              <a:t> </a:t>
            </a:r>
            <a:r>
              <a:rPr lang="es-ES" sz="1800" b="0" dirty="0" err="1">
                <a:solidFill>
                  <a:schemeClr val="bg1"/>
                </a:solidFill>
              </a:rPr>
              <a:t>when</a:t>
            </a:r>
            <a:r>
              <a:rPr lang="es-ES" sz="1800" b="0" dirty="0">
                <a:solidFill>
                  <a:schemeClr val="bg1"/>
                </a:solidFill>
              </a:rPr>
              <a:t>  a </a:t>
            </a:r>
            <a:r>
              <a:rPr lang="es-ES" sz="1800" b="0" dirty="0" err="1">
                <a:solidFill>
                  <a:schemeClr val="bg1"/>
                </a:solidFill>
              </a:rPr>
              <a:t>range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function</a:t>
            </a:r>
            <a:r>
              <a:rPr lang="es-ES" sz="1800" b="0" dirty="0">
                <a:solidFill>
                  <a:schemeClr val="bg1"/>
                </a:solidFill>
              </a:rPr>
              <a:t> </a:t>
            </a:r>
            <a:r>
              <a:rPr lang="es-ES" sz="1800" b="0" dirty="0" err="1">
                <a:solidFill>
                  <a:schemeClr val="bg1"/>
                </a:solidFill>
              </a:rPr>
              <a:t>covered</a:t>
            </a:r>
            <a:r>
              <a:rPr lang="es-ES" sz="1800" b="0" dirty="0">
                <a:solidFill>
                  <a:schemeClr val="bg1"/>
                </a:solidFill>
              </a:rPr>
              <a:t> </a:t>
            </a:r>
            <a:r>
              <a:rPr lang="es-ES" sz="1800" b="0" dirty="0" err="1">
                <a:solidFill>
                  <a:schemeClr val="bg1"/>
                </a:solidFill>
              </a:rPr>
              <a:t>by</a:t>
            </a:r>
            <a:r>
              <a:rPr lang="es-ES" sz="1800" b="0" dirty="0">
                <a:solidFill>
                  <a:schemeClr val="bg1"/>
                </a:solidFill>
              </a:rPr>
              <a:t> a </a:t>
            </a:r>
            <a:r>
              <a:rPr lang="es-ES" sz="1800" b="0" dirty="0" err="1">
                <a:solidFill>
                  <a:schemeClr val="bg1"/>
                </a:solidFill>
              </a:rPr>
              <a:t>measure</a:t>
            </a:r>
            <a:r>
              <a:rPr lang="es-ES" sz="1800" b="0" dirty="0">
                <a:solidFill>
                  <a:schemeClr val="bg1"/>
                </a:solidFill>
              </a:rPr>
              <a:t> </a:t>
            </a:r>
            <a:r>
              <a:rPr lang="es-ES" sz="1800" b="0" dirty="0" err="1">
                <a:solidFill>
                  <a:schemeClr val="bg1"/>
                </a:solidFill>
              </a:rPr>
              <a:t>is</a:t>
            </a:r>
            <a:r>
              <a:rPr lang="es-ES" sz="1800" b="0" dirty="0">
                <a:solidFill>
                  <a:schemeClr val="bg1"/>
                </a:solidFill>
              </a:rPr>
              <a:t> </a:t>
            </a:r>
            <a:r>
              <a:rPr lang="es-ES" sz="1800" b="0" dirty="0" err="1">
                <a:solidFill>
                  <a:schemeClr val="bg1"/>
                </a:solidFill>
              </a:rPr>
              <a:t>less</a:t>
            </a:r>
            <a:r>
              <a:rPr lang="es-ES" sz="1800" b="0" dirty="0">
                <a:solidFill>
                  <a:schemeClr val="bg1"/>
                </a:solidFill>
              </a:rPr>
              <a:t> </a:t>
            </a:r>
            <a:r>
              <a:rPr lang="es-ES" sz="1800" b="0" dirty="0" err="1">
                <a:solidFill>
                  <a:schemeClr val="bg1"/>
                </a:solidFill>
              </a:rPr>
              <a:t>than</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range</a:t>
            </a:r>
            <a:r>
              <a:rPr lang="es-ES" sz="1800" b="0" dirty="0">
                <a:solidFill>
                  <a:schemeClr val="bg1"/>
                </a:solidFill>
              </a:rPr>
              <a:t> </a:t>
            </a:r>
            <a:r>
              <a:rPr lang="es-ES" sz="1800" b="0" dirty="0" err="1">
                <a:solidFill>
                  <a:schemeClr val="bg1"/>
                </a:solidFill>
              </a:rPr>
              <a:t>experienced</a:t>
            </a:r>
            <a:r>
              <a:rPr lang="es-ES" sz="1800" b="0" dirty="0">
                <a:solidFill>
                  <a:schemeClr val="bg1"/>
                </a:solidFill>
              </a:rPr>
              <a:t> </a:t>
            </a:r>
            <a:r>
              <a:rPr lang="es-ES" sz="1800" b="0" dirty="0" err="1">
                <a:solidFill>
                  <a:schemeClr val="bg1"/>
                </a:solidFill>
              </a:rPr>
              <a:t>by</a:t>
            </a:r>
            <a:r>
              <a:rPr lang="es-ES" sz="1800" b="0" dirty="0">
                <a:solidFill>
                  <a:schemeClr val="bg1"/>
                </a:solidFill>
              </a:rPr>
              <a:t> </a:t>
            </a:r>
            <a:r>
              <a:rPr lang="es-ES" sz="1800" b="0" dirty="0" err="1">
                <a:solidFill>
                  <a:schemeClr val="bg1"/>
                </a:solidFill>
              </a:rPr>
              <a:t>patientes</a:t>
            </a:r>
            <a:r>
              <a:rPr lang="es-ES" sz="1800" b="0" dirty="0">
                <a:solidFill>
                  <a:schemeClr val="bg1"/>
                </a:solidFill>
              </a:rPr>
              <a:t>.</a:t>
            </a:r>
          </a:p>
        </p:txBody>
      </p:sp>
      <p:sp>
        <p:nvSpPr>
          <p:cNvPr id="28" name="Prostokąt 3">
            <a:extLst>
              <a:ext uri="{FF2B5EF4-FFF2-40B4-BE49-F238E27FC236}">
                <a16:creationId xmlns:a16="http://schemas.microsoft.com/office/drawing/2014/main" id="{98C35D70-EB09-438F-8C07-2096003959E7}"/>
              </a:ext>
            </a:extLst>
          </p:cNvPr>
          <p:cNvSpPr/>
          <p:nvPr/>
        </p:nvSpPr>
        <p:spPr>
          <a:xfrm>
            <a:off x="753102" y="3773939"/>
            <a:ext cx="7637796" cy="2031325"/>
          </a:xfrm>
          <a:prstGeom prst="rect">
            <a:avLst/>
          </a:prstGeom>
        </p:spPr>
        <p:txBody>
          <a:bodyPr wrap="square">
            <a:spAutoFit/>
          </a:bodyPr>
          <a:lstStyle/>
          <a:p>
            <a:pPr lvl="0"/>
            <a:r>
              <a:rPr lang="es-ES" sz="1800" b="0" dirty="0">
                <a:solidFill>
                  <a:schemeClr val="tx1"/>
                </a:solidFill>
              </a:rPr>
              <a:t>•</a:t>
            </a:r>
            <a:r>
              <a:rPr lang="es-ES" sz="1800" b="0" dirty="0" err="1">
                <a:solidFill>
                  <a:schemeClr val="tx1"/>
                </a:solidFill>
              </a:rPr>
              <a:t>Meassure</a:t>
            </a:r>
            <a:r>
              <a:rPr lang="es-ES" sz="1800" b="0" dirty="0">
                <a:solidFill>
                  <a:schemeClr val="tx1"/>
                </a:solidFill>
              </a:rPr>
              <a:t> </a:t>
            </a:r>
            <a:r>
              <a:rPr lang="es-ES" sz="1800" b="0" dirty="0" err="1">
                <a:solidFill>
                  <a:schemeClr val="tx1"/>
                </a:solidFill>
              </a:rPr>
              <a:t>may</a:t>
            </a:r>
            <a:r>
              <a:rPr lang="es-ES" sz="1800" b="0" dirty="0">
                <a:solidFill>
                  <a:schemeClr val="tx1"/>
                </a:solidFill>
              </a:rPr>
              <a:t> </a:t>
            </a:r>
            <a:r>
              <a:rPr lang="es-ES" sz="1800" b="0" dirty="0" err="1">
                <a:solidFill>
                  <a:schemeClr val="tx1"/>
                </a:solidFill>
              </a:rPr>
              <a:t>lack</a:t>
            </a:r>
            <a:r>
              <a:rPr lang="es-ES" sz="1800" b="0" dirty="0">
                <a:solidFill>
                  <a:schemeClr val="tx1"/>
                </a:solidFill>
              </a:rPr>
              <a:t> </a:t>
            </a:r>
            <a:r>
              <a:rPr lang="es-ES" sz="1800" b="0" dirty="0" err="1">
                <a:solidFill>
                  <a:schemeClr val="tx1"/>
                </a:solidFill>
              </a:rPr>
              <a:t>responsiveness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Spikes</a:t>
            </a:r>
            <a:r>
              <a:rPr lang="es-ES" sz="1800" b="0" dirty="0">
                <a:solidFill>
                  <a:schemeClr val="tx1"/>
                </a:solidFill>
              </a:rPr>
              <a:t> at </a:t>
            </a:r>
            <a:r>
              <a:rPr lang="es-ES" sz="1800" b="0" dirty="0" err="1">
                <a:solidFill>
                  <a:schemeClr val="tx1"/>
                </a:solidFill>
              </a:rPr>
              <a:t>highest</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lowest</a:t>
            </a:r>
            <a:r>
              <a:rPr lang="es-ES" sz="1800" b="0" dirty="0">
                <a:solidFill>
                  <a:schemeClr val="tx1"/>
                </a:solidFill>
              </a:rPr>
              <a:t> response </a:t>
            </a:r>
            <a:r>
              <a:rPr lang="es-ES" sz="1800" b="0" dirty="0" err="1">
                <a:solidFill>
                  <a:schemeClr val="tx1"/>
                </a:solidFill>
              </a:rPr>
              <a:t>option</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often</a:t>
            </a:r>
            <a:r>
              <a:rPr lang="es-ES" sz="1800" b="0" dirty="0">
                <a:solidFill>
                  <a:schemeClr val="tx1"/>
                </a:solidFill>
              </a:rPr>
              <a:t> </a:t>
            </a:r>
            <a:r>
              <a:rPr lang="es-ES" sz="1800" b="0" dirty="0" err="1">
                <a:solidFill>
                  <a:schemeClr val="tx1"/>
                </a:solidFill>
              </a:rPr>
              <a:t>interpreted</a:t>
            </a:r>
            <a:r>
              <a:rPr lang="es-ES" sz="1800" b="0" dirty="0">
                <a:solidFill>
                  <a:schemeClr val="tx1"/>
                </a:solidFill>
              </a:rPr>
              <a:t> as </a:t>
            </a:r>
            <a:r>
              <a:rPr lang="es-ES" sz="1800" b="0" dirty="0" err="1">
                <a:solidFill>
                  <a:schemeClr val="tx1"/>
                </a:solidFill>
              </a:rPr>
              <a:t>evidence</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ceiling</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floor</a:t>
            </a:r>
            <a:r>
              <a:rPr lang="es-ES" sz="1800" b="0" dirty="0">
                <a:solidFill>
                  <a:schemeClr val="tx1"/>
                </a:solidFill>
              </a:rPr>
              <a:t> </a:t>
            </a:r>
            <a:r>
              <a:rPr lang="es-ES" sz="1800" b="0" dirty="0" err="1">
                <a:solidFill>
                  <a:schemeClr val="tx1"/>
                </a:solidFill>
              </a:rPr>
              <a:t>effects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They</a:t>
            </a:r>
            <a:r>
              <a:rPr lang="es-ES" sz="1800" b="0" dirty="0">
                <a:solidFill>
                  <a:schemeClr val="tx1"/>
                </a:solidFill>
              </a:rPr>
              <a:t> are </a:t>
            </a:r>
            <a:r>
              <a:rPr lang="es-ES" sz="1800" b="0" dirty="0" err="1">
                <a:solidFill>
                  <a:schemeClr val="tx1"/>
                </a:solidFill>
              </a:rPr>
              <a:t>important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assess</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effectiveness</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interventions</a:t>
            </a:r>
            <a:r>
              <a:rPr lang="es-ES" sz="1800" b="0" dirty="0">
                <a:solidFill>
                  <a:schemeClr val="tx1"/>
                </a:solidFill>
              </a:rPr>
              <a:t> </a:t>
            </a:r>
            <a:r>
              <a:rPr lang="es-ES" sz="1800" b="0" dirty="0" err="1">
                <a:solidFill>
                  <a:schemeClr val="tx1"/>
                </a:solidFill>
              </a:rPr>
              <a:t>prospective</a:t>
            </a:r>
            <a:r>
              <a:rPr lang="es-ES" sz="1800" b="0" dirty="0">
                <a:solidFill>
                  <a:schemeClr val="tx1"/>
                </a:solidFill>
              </a:rPr>
              <a:t> </a:t>
            </a:r>
            <a:r>
              <a:rPr lang="es-ES" sz="1800" b="0" dirty="0" err="1">
                <a:solidFill>
                  <a:schemeClr val="tx1"/>
                </a:solidFill>
              </a:rPr>
              <a:t>evidence</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performance </a:t>
            </a:r>
            <a:r>
              <a:rPr lang="es-ES" sz="1800" b="0" dirty="0" err="1">
                <a:solidFill>
                  <a:schemeClr val="tx1"/>
                </a:solidFill>
              </a:rPr>
              <a:t>of</a:t>
            </a:r>
            <a:r>
              <a:rPr lang="es-ES" sz="1800" b="0" dirty="0">
                <a:solidFill>
                  <a:schemeClr val="tx1"/>
                </a:solidFill>
              </a:rPr>
              <a:t> a </a:t>
            </a:r>
            <a:r>
              <a:rPr lang="es-ES" sz="1800" b="0" dirty="0" err="1">
                <a:solidFill>
                  <a:schemeClr val="tx1"/>
                </a:solidFill>
              </a:rPr>
              <a:t>measure</a:t>
            </a:r>
            <a:r>
              <a:rPr lang="es-ES" sz="1800" b="0" dirty="0">
                <a:solidFill>
                  <a:schemeClr val="tx1"/>
                </a:solidFill>
              </a:rPr>
              <a:t>.</a:t>
            </a:r>
          </a:p>
        </p:txBody>
      </p:sp>
    </p:spTree>
    <p:extLst>
      <p:ext uri="{BB962C8B-B14F-4D97-AF65-F5344CB8AC3E}">
        <p14:creationId xmlns:p14="http://schemas.microsoft.com/office/powerpoint/2010/main" val="43238193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Floor</a:t>
            </a:r>
            <a:r>
              <a:rPr lang="es-ES" altLang="es-ES" sz="2000" b="0" dirty="0">
                <a:solidFill>
                  <a:schemeClr val="accent2"/>
                </a:solidFill>
                <a:latin typeface="+mn-lt"/>
              </a:rPr>
              <a:t> and </a:t>
            </a:r>
            <a:r>
              <a:rPr lang="es-ES" altLang="es-ES" sz="2000" b="0" dirty="0" err="1">
                <a:solidFill>
                  <a:schemeClr val="accent2"/>
                </a:solidFill>
                <a:latin typeface="+mn-lt"/>
              </a:rPr>
              <a:t>ceiling</a:t>
            </a:r>
            <a:r>
              <a:rPr lang="es-ES" altLang="es-ES" sz="2000" b="0" dirty="0">
                <a:solidFill>
                  <a:schemeClr val="accent2"/>
                </a:solidFill>
                <a:latin typeface="+mn-lt"/>
              </a:rPr>
              <a:t> </a:t>
            </a:r>
            <a:r>
              <a:rPr lang="es-ES" altLang="es-ES" sz="2000" b="0" dirty="0" err="1">
                <a:solidFill>
                  <a:schemeClr val="accent2"/>
                </a:solidFill>
                <a:latin typeface="+mn-lt"/>
              </a:rPr>
              <a:t>effect</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1">
              <a:lumMod val="50000"/>
              <a:lumOff val="50000"/>
            </a:schemeClr>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Ceiling</a:t>
              </a:r>
              <a:r>
                <a:rPr lang="es-ES" sz="1800" b="0" dirty="0">
                  <a:solidFill>
                    <a:schemeClr val="bg1"/>
                  </a:solidFill>
                </a:rPr>
                <a:t> </a:t>
              </a:r>
              <a:r>
                <a:rPr lang="es-ES" sz="1800" b="0" dirty="0" err="1">
                  <a:solidFill>
                    <a:schemeClr val="bg1"/>
                  </a:solidFill>
                </a:rPr>
                <a:t>effect</a:t>
              </a:r>
              <a:endParaRPr lang="es-ES" sz="1800" b="0" dirty="0">
                <a:solidFill>
                  <a:schemeClr val="bg1"/>
                </a:solidFill>
              </a:endParaRPr>
            </a:p>
            <a:p>
              <a:pPr lvl="0" algn="ctr" defTabSz="800100">
                <a:lnSpc>
                  <a:spcPct val="90000"/>
                </a:lnSpc>
                <a:spcAft>
                  <a:spcPct val="35000"/>
                </a:spcAft>
              </a:pPr>
              <a:r>
                <a:rPr lang="es-ES" sz="1800" b="0" dirty="0">
                  <a:solidFill>
                    <a:schemeClr val="bg1"/>
                  </a:solidFill>
                </a:rPr>
                <a:t>(Score </a:t>
              </a:r>
              <a:r>
                <a:rPr lang="es-ES" sz="1800" b="0" dirty="0" err="1">
                  <a:solidFill>
                    <a:schemeClr val="bg1"/>
                  </a:solidFill>
                </a:rPr>
                <a:t>toward</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high</a:t>
              </a:r>
              <a:r>
                <a:rPr lang="es-ES" sz="1800" b="0" dirty="0">
                  <a:solidFill>
                    <a:schemeClr val="bg1"/>
                  </a:solidFill>
                </a:rPr>
                <a:t> </a:t>
              </a:r>
              <a:r>
                <a:rPr lang="es-ES" sz="1800" b="0" dirty="0" err="1">
                  <a:solidFill>
                    <a:schemeClr val="bg1"/>
                  </a:solidFill>
                </a:rPr>
                <a:t>end</a:t>
              </a:r>
              <a:r>
                <a:rPr lang="es-ES" sz="1800" b="0" dirty="0">
                  <a:solidFill>
                    <a:schemeClr val="bg1"/>
                  </a:solidFill>
                </a:rPr>
                <a:t>)</a:t>
              </a: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1">
              <a:lumMod val="50000"/>
              <a:lumOff val="5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Floor</a:t>
              </a:r>
              <a:r>
                <a:rPr lang="es-ES" sz="1800" b="0" dirty="0">
                  <a:solidFill>
                    <a:schemeClr val="bg1"/>
                  </a:solidFill>
                </a:rPr>
                <a:t> </a:t>
              </a:r>
              <a:r>
                <a:rPr lang="es-ES" sz="1800" b="0" dirty="0" err="1">
                  <a:solidFill>
                    <a:schemeClr val="bg1"/>
                  </a:solidFill>
                </a:rPr>
                <a:t>effect</a:t>
              </a:r>
              <a:endParaRPr lang="es-ES" sz="1800" b="0" dirty="0">
                <a:solidFill>
                  <a:schemeClr val="bg1"/>
                </a:solidFill>
              </a:endParaRPr>
            </a:p>
            <a:p>
              <a:pPr lvl="0" algn="ctr" defTabSz="800100">
                <a:lnSpc>
                  <a:spcPct val="90000"/>
                </a:lnSpc>
                <a:spcAft>
                  <a:spcPct val="35000"/>
                </a:spcAft>
              </a:pPr>
              <a:r>
                <a:rPr lang="es-ES" sz="1800" b="0" dirty="0">
                  <a:solidFill>
                    <a:schemeClr val="bg1"/>
                  </a:solidFill>
                </a:rPr>
                <a:t>(Score </a:t>
              </a:r>
              <a:r>
                <a:rPr lang="es-ES" sz="1800" b="0" dirty="0" err="1">
                  <a:solidFill>
                    <a:schemeClr val="bg1"/>
                  </a:solidFill>
                </a:rPr>
                <a:t>toward</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down</a:t>
              </a:r>
              <a:r>
                <a:rPr lang="es-ES" sz="1800" b="0" dirty="0">
                  <a:solidFill>
                    <a:schemeClr val="bg1"/>
                  </a:solidFill>
                </a:rPr>
                <a:t> </a:t>
              </a:r>
              <a:r>
                <a:rPr lang="es-ES" sz="1800" b="0" dirty="0" err="1">
                  <a:solidFill>
                    <a:schemeClr val="bg1"/>
                  </a:solidFill>
                </a:rPr>
                <a:t>end</a:t>
              </a:r>
              <a:r>
                <a:rPr lang="es-ES" sz="1800" b="0" dirty="0">
                  <a:solidFill>
                    <a:schemeClr val="bg1"/>
                  </a:solidFill>
                </a:rPr>
                <a:t>)</a:t>
              </a:r>
            </a:p>
          </p:txBody>
        </p:sp>
      </p:grpSp>
      <p:sp>
        <p:nvSpPr>
          <p:cNvPr id="20" name="Flecha: a la derecha 19">
            <a:extLst>
              <a:ext uri="{FF2B5EF4-FFF2-40B4-BE49-F238E27FC236}">
                <a16:creationId xmlns:a16="http://schemas.microsoft.com/office/drawing/2014/main" id="{527C96F7-28BB-4C57-B880-B5C9EEBEC876}"/>
              </a:ext>
            </a:extLst>
          </p:cNvPr>
          <p:cNvSpPr/>
          <p:nvPr/>
        </p:nvSpPr>
        <p:spPr bwMode="auto">
          <a:xfrm rot="5400000">
            <a:off x="4582633" y="3852107"/>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1" name="Grupo 20">
            <a:extLst>
              <a:ext uri="{FF2B5EF4-FFF2-40B4-BE49-F238E27FC236}">
                <a16:creationId xmlns:a16="http://schemas.microsoft.com/office/drawing/2014/main" id="{ED352A18-1C02-4D61-AA81-8F45FCE63180}"/>
              </a:ext>
            </a:extLst>
          </p:cNvPr>
          <p:cNvGrpSpPr/>
          <p:nvPr/>
        </p:nvGrpSpPr>
        <p:grpSpPr>
          <a:xfrm>
            <a:off x="3059832" y="4544471"/>
            <a:ext cx="3456384" cy="482786"/>
            <a:chOff x="-116878" y="2219132"/>
            <a:chExt cx="2035181" cy="891108"/>
          </a:xfrm>
          <a:solidFill>
            <a:schemeClr val="accent6">
              <a:lumMod val="60000"/>
              <a:lumOff val="40000"/>
            </a:schemeClr>
          </a:solidFill>
        </p:grpSpPr>
        <p:sp>
          <p:nvSpPr>
            <p:cNvPr id="22" name="Rectángulo 21">
              <a:extLst>
                <a:ext uri="{FF2B5EF4-FFF2-40B4-BE49-F238E27FC236}">
                  <a16:creationId xmlns:a16="http://schemas.microsoft.com/office/drawing/2014/main" id="{0FD953A1-2233-421A-8B98-161BCF8E020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ectángulo 22">
              <a:extLst>
                <a:ext uri="{FF2B5EF4-FFF2-40B4-BE49-F238E27FC236}">
                  <a16:creationId xmlns:a16="http://schemas.microsoft.com/office/drawing/2014/main" id="{338F2FB7-BDCD-4E9E-B0F8-37151D15095E}"/>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Can be </a:t>
              </a:r>
              <a:r>
                <a:rPr lang="es-ES" sz="1800" b="0" dirty="0" err="1">
                  <a:solidFill>
                    <a:schemeClr val="bg1"/>
                  </a:solidFill>
                </a:rPr>
                <a:t>biased</a:t>
              </a:r>
              <a:endParaRPr lang="es-ES" sz="1800" b="0" dirty="0">
                <a:solidFill>
                  <a:schemeClr val="bg1"/>
                </a:solidFill>
              </a:endParaRPr>
            </a:p>
          </p:txBody>
        </p:sp>
      </p:grpSp>
      <p:grpSp>
        <p:nvGrpSpPr>
          <p:cNvPr id="24" name="Grupo 23">
            <a:extLst>
              <a:ext uri="{FF2B5EF4-FFF2-40B4-BE49-F238E27FC236}">
                <a16:creationId xmlns:a16="http://schemas.microsoft.com/office/drawing/2014/main" id="{62B15796-5958-485A-924A-B3FFEAD5D9F9}"/>
              </a:ext>
            </a:extLst>
          </p:cNvPr>
          <p:cNvGrpSpPr/>
          <p:nvPr/>
        </p:nvGrpSpPr>
        <p:grpSpPr>
          <a:xfrm>
            <a:off x="827584" y="5106454"/>
            <a:ext cx="7560839" cy="482786"/>
            <a:chOff x="409" y="2219132"/>
            <a:chExt cx="1782216" cy="891108"/>
          </a:xfrm>
          <a:solidFill>
            <a:schemeClr val="accent6"/>
          </a:solidFill>
        </p:grpSpPr>
        <p:sp>
          <p:nvSpPr>
            <p:cNvPr id="25" name="Rectángulo 24">
              <a:extLst>
                <a:ext uri="{FF2B5EF4-FFF2-40B4-BE49-F238E27FC236}">
                  <a16:creationId xmlns:a16="http://schemas.microsoft.com/office/drawing/2014/main" id="{35FE1D83-956D-47BD-8CF9-2E5892CEAE8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3A940D74-FAC7-4D8E-B241-33C55B34B1D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Patients</a:t>
              </a:r>
              <a:r>
                <a:rPr lang="es-ES" sz="1800" b="0" dirty="0">
                  <a:solidFill>
                    <a:schemeClr val="bg1"/>
                  </a:solidFill>
                </a:rPr>
                <a:t> </a:t>
              </a:r>
              <a:r>
                <a:rPr lang="es-ES" sz="1800" b="0" dirty="0" err="1">
                  <a:solidFill>
                    <a:schemeClr val="bg1"/>
                  </a:solidFill>
                </a:rPr>
                <a:t>could</a:t>
              </a:r>
              <a:r>
                <a:rPr lang="es-ES" sz="1800" b="0" dirty="0">
                  <a:solidFill>
                    <a:schemeClr val="bg1"/>
                  </a:solidFill>
                </a:rPr>
                <a:t> be “</a:t>
              </a:r>
              <a:r>
                <a:rPr lang="es-ES" sz="1800" b="0" dirty="0" err="1">
                  <a:solidFill>
                    <a:schemeClr val="bg1"/>
                  </a:solidFill>
                </a:rPr>
                <a:t>worse</a:t>
              </a:r>
              <a:r>
                <a:rPr lang="es-ES" sz="1800" b="0" dirty="0">
                  <a:solidFill>
                    <a:schemeClr val="bg1"/>
                  </a:solidFill>
                </a:rPr>
                <a:t> off” </a:t>
              </a:r>
              <a:r>
                <a:rPr lang="es-ES" sz="1800" b="0" dirty="0" err="1">
                  <a:solidFill>
                    <a:schemeClr val="bg1"/>
                  </a:solidFill>
                </a:rPr>
                <a:t>than</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measure</a:t>
              </a:r>
              <a:r>
                <a:rPr lang="es-ES" sz="1800" b="0" dirty="0">
                  <a:solidFill>
                    <a:schemeClr val="bg1"/>
                  </a:solidFill>
                </a:rPr>
                <a:t> </a:t>
              </a:r>
              <a:r>
                <a:rPr lang="es-ES" sz="1800" b="0" dirty="0" err="1">
                  <a:solidFill>
                    <a:schemeClr val="bg1"/>
                  </a:solidFill>
                </a:rPr>
                <a:t>could</a:t>
              </a:r>
              <a:r>
                <a:rPr lang="es-ES" sz="1800" b="0" dirty="0">
                  <a:solidFill>
                    <a:schemeClr val="bg1"/>
                  </a:solidFill>
                </a:rPr>
                <a:t> capture</a:t>
              </a:r>
            </a:p>
          </p:txBody>
        </p:sp>
      </p:grpSp>
      <p:grpSp>
        <p:nvGrpSpPr>
          <p:cNvPr id="27" name="Grupo 26">
            <a:extLst>
              <a:ext uri="{FF2B5EF4-FFF2-40B4-BE49-F238E27FC236}">
                <a16:creationId xmlns:a16="http://schemas.microsoft.com/office/drawing/2014/main" id="{34C3DDF1-3CF4-45A3-AB70-A9C469124B9A}"/>
              </a:ext>
            </a:extLst>
          </p:cNvPr>
          <p:cNvGrpSpPr/>
          <p:nvPr/>
        </p:nvGrpSpPr>
        <p:grpSpPr>
          <a:xfrm>
            <a:off x="827583" y="5619586"/>
            <a:ext cx="7560839" cy="482786"/>
            <a:chOff x="409" y="2219132"/>
            <a:chExt cx="1782216" cy="891108"/>
          </a:xfrm>
          <a:solidFill>
            <a:schemeClr val="accent6"/>
          </a:solidFill>
        </p:grpSpPr>
        <p:sp>
          <p:nvSpPr>
            <p:cNvPr id="29" name="Rectángulo 28">
              <a:extLst>
                <a:ext uri="{FF2B5EF4-FFF2-40B4-BE49-F238E27FC236}">
                  <a16:creationId xmlns:a16="http://schemas.microsoft.com/office/drawing/2014/main" id="{30213CD8-D8D5-4AC3-A978-88BB6EE247F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41260518-5C7A-4EE3-A849-88421F09DF7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Patients</a:t>
              </a:r>
              <a:r>
                <a:rPr lang="es-ES" sz="1800" b="0" dirty="0">
                  <a:solidFill>
                    <a:schemeClr val="bg1"/>
                  </a:solidFill>
                </a:rPr>
                <a:t> </a:t>
              </a:r>
              <a:r>
                <a:rPr lang="es-ES" sz="1800" b="0" dirty="0" err="1">
                  <a:solidFill>
                    <a:schemeClr val="bg1"/>
                  </a:solidFill>
                </a:rPr>
                <a:t>could</a:t>
              </a:r>
              <a:r>
                <a:rPr lang="es-ES" sz="1800" b="0" dirty="0">
                  <a:solidFill>
                    <a:schemeClr val="bg1"/>
                  </a:solidFill>
                </a:rPr>
                <a:t> be “</a:t>
              </a:r>
              <a:r>
                <a:rPr lang="es-ES" sz="1800" b="0" dirty="0" err="1">
                  <a:solidFill>
                    <a:schemeClr val="bg1"/>
                  </a:solidFill>
                </a:rPr>
                <a:t>better</a:t>
              </a:r>
              <a:r>
                <a:rPr lang="es-ES" sz="1800" b="0" dirty="0">
                  <a:solidFill>
                    <a:schemeClr val="bg1"/>
                  </a:solidFill>
                </a:rPr>
                <a:t> off” </a:t>
              </a:r>
              <a:r>
                <a:rPr lang="es-ES" sz="1800" b="0" dirty="0" err="1">
                  <a:solidFill>
                    <a:schemeClr val="bg1"/>
                  </a:solidFill>
                </a:rPr>
                <a:t>than</a:t>
              </a:r>
              <a:r>
                <a:rPr lang="es-ES" sz="1800" b="0" dirty="0">
                  <a:solidFill>
                    <a:schemeClr val="bg1"/>
                  </a:solidFill>
                </a:rPr>
                <a:t> </a:t>
              </a:r>
              <a:r>
                <a:rPr lang="es-ES" sz="1800" b="0" dirty="0" err="1">
                  <a:solidFill>
                    <a:schemeClr val="bg1"/>
                  </a:solidFill>
                </a:rPr>
                <a:t>the</a:t>
              </a:r>
              <a:r>
                <a:rPr lang="es-ES" sz="1800" b="0" dirty="0">
                  <a:solidFill>
                    <a:schemeClr val="bg1"/>
                  </a:solidFill>
                </a:rPr>
                <a:t> </a:t>
              </a:r>
              <a:r>
                <a:rPr lang="es-ES" sz="1800" b="0" dirty="0" err="1">
                  <a:solidFill>
                    <a:schemeClr val="bg1"/>
                  </a:solidFill>
                </a:rPr>
                <a:t>instrument</a:t>
              </a:r>
              <a:r>
                <a:rPr lang="es-ES" sz="1800" b="0" dirty="0">
                  <a:solidFill>
                    <a:schemeClr val="bg1"/>
                  </a:solidFill>
                </a:rPr>
                <a:t> can mesure</a:t>
              </a:r>
            </a:p>
          </p:txBody>
        </p:sp>
      </p:grpSp>
    </p:spTree>
    <p:extLst>
      <p:ext uri="{BB962C8B-B14F-4D97-AF65-F5344CB8AC3E}">
        <p14:creationId xmlns:p14="http://schemas.microsoft.com/office/powerpoint/2010/main" val="336754826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Floor</a:t>
            </a:r>
            <a:r>
              <a:rPr lang="es-ES" altLang="es-ES" sz="2000" b="0" dirty="0">
                <a:solidFill>
                  <a:schemeClr val="accent2"/>
                </a:solidFill>
                <a:latin typeface="+mn-lt"/>
              </a:rPr>
              <a:t> and </a:t>
            </a:r>
            <a:r>
              <a:rPr lang="es-ES" altLang="es-ES" sz="2000" b="0" dirty="0" err="1">
                <a:solidFill>
                  <a:schemeClr val="accent2"/>
                </a:solidFill>
                <a:latin typeface="+mn-lt"/>
              </a:rPr>
              <a:t>ceiling</a:t>
            </a:r>
            <a:r>
              <a:rPr lang="es-ES" altLang="es-ES" sz="2000" b="0" dirty="0">
                <a:solidFill>
                  <a:schemeClr val="accent2"/>
                </a:solidFill>
                <a:latin typeface="+mn-lt"/>
              </a:rPr>
              <a:t> </a:t>
            </a:r>
            <a:r>
              <a:rPr lang="es-ES" altLang="es-ES" sz="2000" b="0" dirty="0" err="1">
                <a:solidFill>
                  <a:schemeClr val="accent2"/>
                </a:solidFill>
                <a:latin typeface="+mn-lt"/>
              </a:rPr>
              <a:t>effect</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6"/>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Instrumental </a:t>
              </a:r>
              <a:r>
                <a:rPr lang="es-ES" sz="1800" b="0" dirty="0" err="1">
                  <a:solidFill>
                    <a:schemeClr val="bg1"/>
                  </a:solidFill>
                </a:rPr>
                <a:t>gait</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techniques</a:t>
              </a:r>
              <a:endParaRPr lang="es-ES" sz="1800" b="0" dirty="0">
                <a:solidFill>
                  <a:schemeClr val="bg1"/>
                </a:solidFill>
              </a:endParaRP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Clinical</a:t>
              </a:r>
              <a:r>
                <a:rPr lang="es-ES" sz="1800" b="0" dirty="0">
                  <a:solidFill>
                    <a:schemeClr val="bg1"/>
                  </a:solidFill>
                </a:rPr>
                <a:t> </a:t>
              </a:r>
              <a:r>
                <a:rPr lang="es-ES" sz="1800" b="0" dirty="0" err="1">
                  <a:solidFill>
                    <a:schemeClr val="bg1"/>
                  </a:solidFill>
                </a:rPr>
                <a:t>gait</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scales</a:t>
              </a:r>
              <a:endParaRPr lang="es-ES" sz="1800" b="0" dirty="0">
                <a:solidFill>
                  <a:schemeClr val="bg1"/>
                </a:solidFill>
              </a:endParaRPr>
            </a:p>
          </p:txBody>
        </p:sp>
      </p:grpSp>
      <p:sp>
        <p:nvSpPr>
          <p:cNvPr id="28" name="Flecha: a la derecha 27">
            <a:extLst>
              <a:ext uri="{FF2B5EF4-FFF2-40B4-BE49-F238E27FC236}">
                <a16:creationId xmlns:a16="http://schemas.microsoft.com/office/drawing/2014/main" id="{BABF6999-0938-4977-A1B2-63F55BF9397E}"/>
              </a:ext>
            </a:extLst>
          </p:cNvPr>
          <p:cNvSpPr/>
          <p:nvPr/>
        </p:nvSpPr>
        <p:spPr bwMode="auto">
          <a:xfrm rot="5400000">
            <a:off x="2926449" y="3829243"/>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1" name="Flecha: a la derecha 30">
            <a:extLst>
              <a:ext uri="{FF2B5EF4-FFF2-40B4-BE49-F238E27FC236}">
                <a16:creationId xmlns:a16="http://schemas.microsoft.com/office/drawing/2014/main" id="{D41821B3-9C71-4EB3-B134-CBF2D0820302}"/>
              </a:ext>
            </a:extLst>
          </p:cNvPr>
          <p:cNvSpPr/>
          <p:nvPr/>
        </p:nvSpPr>
        <p:spPr bwMode="auto">
          <a:xfrm rot="5400000">
            <a:off x="6166809" y="3825832"/>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2" name="Grupo 31">
            <a:extLst>
              <a:ext uri="{FF2B5EF4-FFF2-40B4-BE49-F238E27FC236}">
                <a16:creationId xmlns:a16="http://schemas.microsoft.com/office/drawing/2014/main" id="{31DFBB14-3E5F-4DD2-9F7D-D0156A2D7B02}"/>
              </a:ext>
            </a:extLst>
          </p:cNvPr>
          <p:cNvGrpSpPr/>
          <p:nvPr/>
        </p:nvGrpSpPr>
        <p:grpSpPr>
          <a:xfrm>
            <a:off x="1835695" y="4526559"/>
            <a:ext cx="2664296" cy="482786"/>
            <a:chOff x="-116878" y="2219132"/>
            <a:chExt cx="2035181" cy="891108"/>
          </a:xfrm>
          <a:solidFill>
            <a:schemeClr val="accent2">
              <a:lumMod val="50000"/>
            </a:schemeClr>
          </a:solidFill>
        </p:grpSpPr>
        <p:sp>
          <p:nvSpPr>
            <p:cNvPr id="33" name="Rectángulo 32">
              <a:extLst>
                <a:ext uri="{FF2B5EF4-FFF2-40B4-BE49-F238E27FC236}">
                  <a16:creationId xmlns:a16="http://schemas.microsoft.com/office/drawing/2014/main" id="{37C7A7CA-605C-4480-9731-187D9839A62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785307A0-FEBA-48D1-871D-FD8C429C7462}"/>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Floor</a:t>
              </a:r>
              <a:r>
                <a:rPr lang="es-ES" sz="1800" b="0" dirty="0">
                  <a:solidFill>
                    <a:schemeClr val="bg1"/>
                  </a:solidFill>
                </a:rPr>
                <a:t> </a:t>
              </a:r>
              <a:r>
                <a:rPr lang="es-ES" sz="1800" b="0" dirty="0" err="1">
                  <a:solidFill>
                    <a:schemeClr val="bg1"/>
                  </a:solidFill>
                </a:rPr>
                <a:t>effect</a:t>
              </a:r>
              <a:endParaRPr lang="es-ES" sz="1800" b="0" dirty="0">
                <a:solidFill>
                  <a:schemeClr val="bg1"/>
                </a:solidFill>
              </a:endParaRPr>
            </a:p>
          </p:txBody>
        </p:sp>
      </p:grpSp>
      <p:grpSp>
        <p:nvGrpSpPr>
          <p:cNvPr id="35" name="Grupo 34">
            <a:extLst>
              <a:ext uri="{FF2B5EF4-FFF2-40B4-BE49-F238E27FC236}">
                <a16:creationId xmlns:a16="http://schemas.microsoft.com/office/drawing/2014/main" id="{258E6499-04A6-4D9F-AFA9-B46CA7941D19}"/>
              </a:ext>
            </a:extLst>
          </p:cNvPr>
          <p:cNvGrpSpPr/>
          <p:nvPr/>
        </p:nvGrpSpPr>
        <p:grpSpPr>
          <a:xfrm>
            <a:off x="5076055" y="4526559"/>
            <a:ext cx="2664296" cy="482786"/>
            <a:chOff x="-116878" y="2219132"/>
            <a:chExt cx="2035181" cy="891108"/>
          </a:xfrm>
          <a:solidFill>
            <a:schemeClr val="accent2">
              <a:lumMod val="50000"/>
            </a:schemeClr>
          </a:solidFill>
        </p:grpSpPr>
        <p:sp>
          <p:nvSpPr>
            <p:cNvPr id="36" name="Rectángulo 35">
              <a:extLst>
                <a:ext uri="{FF2B5EF4-FFF2-40B4-BE49-F238E27FC236}">
                  <a16:creationId xmlns:a16="http://schemas.microsoft.com/office/drawing/2014/main" id="{EA994D12-AA06-4FDB-8CC1-0B9041DA5FA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96C3F34E-76A0-4723-A646-F27D9A83C719}"/>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Ceiling</a:t>
              </a:r>
              <a:r>
                <a:rPr lang="es-ES" sz="1800" b="0" dirty="0">
                  <a:solidFill>
                    <a:schemeClr val="bg1"/>
                  </a:solidFill>
                </a:rPr>
                <a:t> </a:t>
              </a:r>
              <a:r>
                <a:rPr lang="es-ES" sz="1800" b="0" dirty="0" err="1">
                  <a:solidFill>
                    <a:schemeClr val="bg1"/>
                  </a:solidFill>
                </a:rPr>
                <a:t>effect</a:t>
              </a:r>
              <a:endParaRPr lang="es-ES" sz="1800" b="0" dirty="0">
                <a:solidFill>
                  <a:schemeClr val="bg1"/>
                </a:solidFill>
              </a:endParaRPr>
            </a:p>
          </p:txBody>
        </p:sp>
      </p:grpSp>
      <p:grpSp>
        <p:nvGrpSpPr>
          <p:cNvPr id="38" name="Grupo 37">
            <a:extLst>
              <a:ext uri="{FF2B5EF4-FFF2-40B4-BE49-F238E27FC236}">
                <a16:creationId xmlns:a16="http://schemas.microsoft.com/office/drawing/2014/main" id="{10835B53-7356-4450-BC11-47DC825237A7}"/>
              </a:ext>
            </a:extLst>
          </p:cNvPr>
          <p:cNvGrpSpPr/>
          <p:nvPr/>
        </p:nvGrpSpPr>
        <p:grpSpPr>
          <a:xfrm>
            <a:off x="827584" y="5106453"/>
            <a:ext cx="7560839" cy="769441"/>
            <a:chOff x="409" y="2219132"/>
            <a:chExt cx="1782216" cy="891108"/>
          </a:xfrm>
          <a:solidFill>
            <a:schemeClr val="accent6"/>
          </a:solidFill>
        </p:grpSpPr>
        <p:sp>
          <p:nvSpPr>
            <p:cNvPr id="39" name="Rectángulo 38">
              <a:extLst>
                <a:ext uri="{FF2B5EF4-FFF2-40B4-BE49-F238E27FC236}">
                  <a16:creationId xmlns:a16="http://schemas.microsoft.com/office/drawing/2014/main" id="{CBFC6531-58C6-4A08-879F-64FEB061BD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0" name="Rectángulo 39">
              <a:extLst>
                <a:ext uri="{FF2B5EF4-FFF2-40B4-BE49-F238E27FC236}">
                  <a16:creationId xmlns:a16="http://schemas.microsoft.com/office/drawing/2014/main" id="{0DE1687A-CAFE-469B-8763-5FB1708F68A1}"/>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Reason: </a:t>
              </a:r>
              <a:r>
                <a:rPr lang="es-ES" sz="1800" b="0" dirty="0" err="1">
                  <a:solidFill>
                    <a:schemeClr val="bg1"/>
                  </a:solidFill>
                </a:rPr>
                <a:t>the</a:t>
              </a:r>
              <a:r>
                <a:rPr lang="es-ES" sz="1800" b="0" dirty="0">
                  <a:solidFill>
                    <a:schemeClr val="bg1"/>
                  </a:solidFill>
                </a:rPr>
                <a:t> </a:t>
              </a:r>
              <a:r>
                <a:rPr lang="es-ES" sz="1800" b="0" dirty="0" err="1">
                  <a:solidFill>
                    <a:schemeClr val="bg1"/>
                  </a:solidFill>
                </a:rPr>
                <a:t>difference</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ease</a:t>
              </a:r>
              <a:r>
                <a:rPr lang="es-ES" sz="1800" b="0" dirty="0">
                  <a:solidFill>
                    <a:schemeClr val="bg1"/>
                  </a:solidFill>
                </a:rPr>
                <a:t> </a:t>
              </a:r>
              <a:r>
                <a:rPr lang="es-ES" sz="1800" b="0" dirty="0" err="1">
                  <a:solidFill>
                    <a:schemeClr val="bg1"/>
                  </a:solidFill>
                </a:rPr>
                <a:t>or</a:t>
              </a:r>
              <a:r>
                <a:rPr lang="es-ES" sz="1800" b="0" dirty="0">
                  <a:solidFill>
                    <a:schemeClr val="bg1"/>
                  </a:solidFill>
                </a:rPr>
                <a:t> </a:t>
              </a:r>
              <a:r>
                <a:rPr lang="es-ES" sz="1800" b="0" dirty="0" err="1">
                  <a:solidFill>
                    <a:schemeClr val="bg1"/>
                  </a:solidFill>
                </a:rPr>
                <a:t>difficulty</a:t>
              </a:r>
              <a:r>
                <a:rPr lang="es-ES" sz="1800" b="0" dirty="0">
                  <a:solidFill>
                    <a:schemeClr val="bg1"/>
                  </a:solidFill>
                </a:rPr>
                <a:t> </a:t>
              </a:r>
              <a:r>
                <a:rPr lang="es-ES" sz="1800" b="0" dirty="0" err="1">
                  <a:solidFill>
                    <a:schemeClr val="bg1"/>
                  </a:solidFill>
                </a:rPr>
                <a:t>with</a:t>
              </a:r>
              <a:r>
                <a:rPr lang="es-ES" sz="1800" b="0" dirty="0">
                  <a:solidFill>
                    <a:schemeClr val="bg1"/>
                  </a:solidFill>
                </a:rPr>
                <a:t> </a:t>
              </a:r>
              <a:r>
                <a:rPr lang="es-ES" sz="1800" b="0" dirty="0" err="1">
                  <a:solidFill>
                    <a:schemeClr val="bg1"/>
                  </a:solidFill>
                </a:rPr>
                <a:t>which</a:t>
              </a:r>
              <a:r>
                <a:rPr lang="es-ES" sz="1800" b="0" dirty="0">
                  <a:solidFill>
                    <a:schemeClr val="bg1"/>
                  </a:solidFill>
                </a:rPr>
                <a:t> </a:t>
              </a:r>
              <a:r>
                <a:rPr lang="es-ES" sz="1800" b="0" dirty="0" err="1">
                  <a:solidFill>
                    <a:schemeClr val="bg1"/>
                  </a:solidFill>
                </a:rPr>
                <a:t>each</a:t>
              </a:r>
              <a:r>
                <a:rPr lang="es-ES" sz="1800" b="0" dirty="0">
                  <a:solidFill>
                    <a:schemeClr val="bg1"/>
                  </a:solidFill>
                </a:rPr>
                <a:t> </a:t>
              </a:r>
              <a:r>
                <a:rPr lang="es-ES" sz="1800" b="0" dirty="0" err="1">
                  <a:solidFill>
                    <a:schemeClr val="bg1"/>
                  </a:solidFill>
                </a:rPr>
                <a:t>of</a:t>
              </a:r>
              <a:r>
                <a:rPr lang="es-ES" sz="1800" b="0" dirty="0">
                  <a:solidFill>
                    <a:schemeClr val="bg1"/>
                  </a:solidFill>
                </a:rPr>
                <a:t> </a:t>
              </a:r>
              <a:r>
                <a:rPr lang="es-ES" sz="1800" b="0" dirty="0" err="1">
                  <a:solidFill>
                    <a:schemeClr val="bg1"/>
                  </a:solidFill>
                </a:rPr>
                <a:t>them</a:t>
              </a:r>
              <a:r>
                <a:rPr lang="es-ES" sz="1800" b="0" dirty="0">
                  <a:solidFill>
                    <a:schemeClr val="bg1"/>
                  </a:solidFill>
                </a:rPr>
                <a:t> can be </a:t>
              </a:r>
              <a:r>
                <a:rPr lang="es-ES" sz="1800" b="0" dirty="0" err="1">
                  <a:solidFill>
                    <a:schemeClr val="bg1"/>
                  </a:solidFill>
                </a:rPr>
                <a:t>performed</a:t>
              </a:r>
              <a:r>
                <a:rPr lang="es-ES" sz="1800" b="0" dirty="0">
                  <a:solidFill>
                    <a:schemeClr val="bg1"/>
                  </a:solidFill>
                </a:rPr>
                <a:t> </a:t>
              </a:r>
              <a:r>
                <a:rPr lang="es-ES" sz="1800" b="0" dirty="0" err="1">
                  <a:solidFill>
                    <a:schemeClr val="bg1"/>
                  </a:solidFill>
                </a:rPr>
                <a:t>by</a:t>
              </a:r>
              <a:r>
                <a:rPr lang="es-ES" sz="1800" b="0" dirty="0">
                  <a:solidFill>
                    <a:schemeClr val="bg1"/>
                  </a:solidFill>
                </a:rPr>
                <a:t> </a:t>
              </a:r>
              <a:r>
                <a:rPr lang="es-ES" sz="1800" b="0" dirty="0" err="1">
                  <a:solidFill>
                    <a:schemeClr val="bg1"/>
                  </a:solidFill>
                </a:rPr>
                <a:t>patients</a:t>
              </a:r>
              <a:endParaRPr lang="es-ES" sz="1800" b="0" dirty="0">
                <a:solidFill>
                  <a:schemeClr val="bg1"/>
                </a:solidFill>
              </a:endParaRPr>
            </a:p>
          </p:txBody>
        </p:sp>
      </p:grpSp>
    </p:spTree>
    <p:extLst>
      <p:ext uri="{BB962C8B-B14F-4D97-AF65-F5344CB8AC3E}">
        <p14:creationId xmlns:p14="http://schemas.microsoft.com/office/powerpoint/2010/main" val="176027391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Floor</a:t>
            </a:r>
            <a:r>
              <a:rPr lang="es-ES" altLang="es-ES" sz="2000" b="0" dirty="0">
                <a:solidFill>
                  <a:schemeClr val="accent2"/>
                </a:solidFill>
                <a:latin typeface="+mn-lt"/>
              </a:rPr>
              <a:t> and </a:t>
            </a:r>
            <a:r>
              <a:rPr lang="es-ES" altLang="es-ES" sz="2000" b="0" dirty="0" err="1">
                <a:solidFill>
                  <a:schemeClr val="accent2"/>
                </a:solidFill>
                <a:latin typeface="+mn-lt"/>
              </a:rPr>
              <a:t>ceiling</a:t>
            </a:r>
            <a:r>
              <a:rPr lang="es-ES" altLang="es-ES" sz="2000" b="0" dirty="0">
                <a:solidFill>
                  <a:schemeClr val="accent2"/>
                </a:solidFill>
                <a:latin typeface="+mn-lt"/>
              </a:rPr>
              <a:t> </a:t>
            </a:r>
            <a:r>
              <a:rPr lang="es-ES" altLang="es-ES" sz="2000" b="0" dirty="0" err="1">
                <a:solidFill>
                  <a:schemeClr val="accent2"/>
                </a:solidFill>
                <a:latin typeface="+mn-lt"/>
              </a:rPr>
              <a:t>effect</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7" name="Grupo 16">
            <a:extLst>
              <a:ext uri="{FF2B5EF4-FFF2-40B4-BE49-F238E27FC236}">
                <a16:creationId xmlns:a16="http://schemas.microsoft.com/office/drawing/2014/main" id="{D3B9A74D-4F92-4807-AA6C-4DABD7DA81B0}"/>
              </a:ext>
            </a:extLst>
          </p:cNvPr>
          <p:cNvGrpSpPr/>
          <p:nvPr/>
        </p:nvGrpSpPr>
        <p:grpSpPr>
          <a:xfrm>
            <a:off x="1331640" y="2859033"/>
            <a:ext cx="6696744" cy="769441"/>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Clinical</a:t>
              </a:r>
              <a:r>
                <a:rPr lang="es-ES" sz="1800" b="0" dirty="0">
                  <a:solidFill>
                    <a:schemeClr val="bg1"/>
                  </a:solidFill>
                </a:rPr>
                <a:t> </a:t>
              </a:r>
              <a:r>
                <a:rPr lang="es-ES" sz="1800" b="0" dirty="0" err="1">
                  <a:solidFill>
                    <a:schemeClr val="bg1"/>
                  </a:solidFill>
                </a:rPr>
                <a:t>gait</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scales</a:t>
              </a:r>
              <a:endParaRPr lang="es-ES" sz="1800" b="0" dirty="0">
                <a:solidFill>
                  <a:schemeClr val="bg1"/>
                </a:solidFill>
              </a:endParaRPr>
            </a:p>
          </p:txBody>
        </p:sp>
      </p:grpSp>
      <p:sp>
        <p:nvSpPr>
          <p:cNvPr id="26" name="Prostokąt 3">
            <a:extLst>
              <a:ext uri="{FF2B5EF4-FFF2-40B4-BE49-F238E27FC236}">
                <a16:creationId xmlns:a16="http://schemas.microsoft.com/office/drawing/2014/main" id="{A0436738-94CF-4AFE-AA6C-9B946FFE7EC8}"/>
              </a:ext>
            </a:extLst>
          </p:cNvPr>
          <p:cNvSpPr/>
          <p:nvPr/>
        </p:nvSpPr>
        <p:spPr>
          <a:xfrm>
            <a:off x="753102" y="3773939"/>
            <a:ext cx="7637796" cy="2031325"/>
          </a:xfrm>
          <a:prstGeom prst="rect">
            <a:avLst/>
          </a:prstGeom>
        </p:spPr>
        <p:txBody>
          <a:bodyPr wrap="square">
            <a:spAutoFit/>
          </a:bodyPr>
          <a:lstStyle/>
          <a:p>
            <a:pPr lvl="0"/>
            <a:r>
              <a:rPr lang="es-ES" sz="1800" b="0" dirty="0">
                <a:solidFill>
                  <a:schemeClr val="tx1"/>
                </a:solidFill>
              </a:rPr>
              <a:t>•</a:t>
            </a:r>
            <a:r>
              <a:rPr lang="es-ES" sz="1800" b="0" dirty="0" err="1">
                <a:solidFill>
                  <a:schemeClr val="tx1"/>
                </a:solidFill>
              </a:rPr>
              <a:t>Defined</a:t>
            </a:r>
            <a:r>
              <a:rPr lang="es-ES" sz="1800" b="0" dirty="0">
                <a:solidFill>
                  <a:schemeClr val="tx1"/>
                </a:solidFill>
              </a:rPr>
              <a:t> </a:t>
            </a:r>
            <a:r>
              <a:rPr lang="es-ES" sz="1800" b="0" dirty="0" err="1">
                <a:solidFill>
                  <a:schemeClr val="tx1"/>
                </a:solidFill>
              </a:rPr>
              <a:t>following</a:t>
            </a:r>
            <a:r>
              <a:rPr lang="es-ES" sz="1800" b="0" dirty="0">
                <a:solidFill>
                  <a:schemeClr val="tx1"/>
                </a:solidFill>
              </a:rPr>
              <a:t> </a:t>
            </a:r>
            <a:r>
              <a:rPr lang="es-ES" sz="1800" b="0" dirty="0" err="1">
                <a:solidFill>
                  <a:schemeClr val="tx1"/>
                </a:solidFill>
              </a:rPr>
              <a:t>structured</a:t>
            </a:r>
            <a:r>
              <a:rPr lang="es-ES" sz="1800" b="0" dirty="0">
                <a:solidFill>
                  <a:schemeClr val="tx1"/>
                </a:solidFill>
              </a:rPr>
              <a:t> </a:t>
            </a:r>
            <a:r>
              <a:rPr lang="es-ES" sz="1800" b="0" dirty="0" err="1">
                <a:solidFill>
                  <a:schemeClr val="tx1"/>
                </a:solidFill>
              </a:rPr>
              <a:t>questionnaires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They</a:t>
            </a:r>
            <a:r>
              <a:rPr lang="es-ES" sz="1800" b="0" dirty="0">
                <a:solidFill>
                  <a:schemeClr val="tx1"/>
                </a:solidFill>
              </a:rPr>
              <a:t> reduce </a:t>
            </a:r>
            <a:r>
              <a:rPr lang="es-ES" sz="1800" b="0" dirty="0" err="1">
                <a:solidFill>
                  <a:schemeClr val="tx1"/>
                </a:solidFill>
              </a:rPr>
              <a:t>sensitivity</a:t>
            </a:r>
            <a:r>
              <a:rPr lang="es-ES" sz="1800" b="0" dirty="0">
                <a:solidFill>
                  <a:schemeClr val="tx1"/>
                </a:solidFill>
              </a:rPr>
              <a:t> </a:t>
            </a:r>
            <a:r>
              <a:rPr lang="es-ES" sz="1800" b="0" dirty="0" err="1">
                <a:solidFill>
                  <a:schemeClr val="tx1"/>
                </a:solidFill>
              </a:rPr>
              <a:t>with</a:t>
            </a:r>
            <a:r>
              <a:rPr lang="es-ES" sz="1800" b="0" dirty="0">
                <a:solidFill>
                  <a:schemeClr val="tx1"/>
                </a:solidFill>
              </a:rPr>
              <a:t> </a:t>
            </a:r>
            <a:r>
              <a:rPr lang="es-ES" sz="1800" b="0" dirty="0" err="1">
                <a:solidFill>
                  <a:schemeClr val="tx1"/>
                </a:solidFill>
              </a:rPr>
              <a:t>other</a:t>
            </a:r>
            <a:r>
              <a:rPr lang="es-ES" sz="1800" b="0" dirty="0">
                <a:solidFill>
                  <a:schemeClr val="tx1"/>
                </a:solidFill>
              </a:rPr>
              <a:t> </a:t>
            </a:r>
            <a:r>
              <a:rPr lang="es-ES" sz="1800" b="0" dirty="0" err="1">
                <a:solidFill>
                  <a:schemeClr val="tx1"/>
                </a:solidFill>
              </a:rPr>
              <a:t>clinical</a:t>
            </a:r>
            <a:r>
              <a:rPr lang="es-ES" sz="1800" b="0" dirty="0">
                <a:solidFill>
                  <a:schemeClr val="tx1"/>
                </a:solidFill>
              </a:rPr>
              <a:t> </a:t>
            </a:r>
            <a:r>
              <a:rPr lang="es-ES" sz="1800" b="0" dirty="0" err="1">
                <a:solidFill>
                  <a:schemeClr val="tx1"/>
                </a:solidFill>
              </a:rPr>
              <a:t>assessment</a:t>
            </a:r>
            <a:r>
              <a:rPr lang="es-ES" sz="1800" b="0" dirty="0">
                <a:solidFill>
                  <a:schemeClr val="tx1"/>
                </a:solidFill>
              </a:rPr>
              <a:t> </a:t>
            </a:r>
            <a:r>
              <a:rPr lang="es-ES" sz="1800" b="0" dirty="0" err="1">
                <a:solidFill>
                  <a:schemeClr val="tx1"/>
                </a:solidFill>
              </a:rPr>
              <a:t>instruments</a:t>
            </a:r>
            <a:r>
              <a:rPr lang="es-ES" sz="1800" b="0" dirty="0">
                <a:solidFill>
                  <a:schemeClr val="tx1"/>
                </a:solidFill>
              </a:rPr>
              <a:t> </a:t>
            </a:r>
            <a:r>
              <a:rPr lang="es-ES" sz="1800" b="0" dirty="0" err="1">
                <a:solidFill>
                  <a:schemeClr val="tx1"/>
                </a:solidFill>
              </a:rPr>
              <a:t>or</a:t>
            </a:r>
            <a:r>
              <a:rPr lang="es-ES" sz="1800" b="0" dirty="0">
                <a:solidFill>
                  <a:schemeClr val="tx1"/>
                </a:solidFill>
              </a:rPr>
              <a:t> </a:t>
            </a:r>
            <a:r>
              <a:rPr lang="es-ES" sz="1800" b="0" dirty="0" err="1">
                <a:solidFill>
                  <a:schemeClr val="tx1"/>
                </a:solidFill>
              </a:rPr>
              <a:t>technologies</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•Small </a:t>
            </a:r>
            <a:r>
              <a:rPr lang="es-ES" sz="1800" b="0" dirty="0" err="1">
                <a:solidFill>
                  <a:schemeClr val="tx1"/>
                </a:solidFill>
              </a:rPr>
              <a:t>changes</a:t>
            </a:r>
            <a:r>
              <a:rPr lang="es-ES" sz="1800" b="0" dirty="0">
                <a:solidFill>
                  <a:schemeClr val="tx1"/>
                </a:solidFill>
              </a:rPr>
              <a:t> in </a:t>
            </a:r>
            <a:r>
              <a:rPr lang="es-ES" sz="1800" b="0" dirty="0" err="1">
                <a:solidFill>
                  <a:schemeClr val="tx1"/>
                </a:solidFill>
              </a:rPr>
              <a:t>the</a:t>
            </a:r>
            <a:r>
              <a:rPr lang="es-ES" sz="1800" b="0" dirty="0">
                <a:solidFill>
                  <a:schemeClr val="tx1"/>
                </a:solidFill>
              </a:rPr>
              <a:t> </a:t>
            </a:r>
            <a:r>
              <a:rPr lang="es-ES" sz="1800" b="0" dirty="0" err="1">
                <a:solidFill>
                  <a:schemeClr val="tx1"/>
                </a:solidFill>
              </a:rPr>
              <a:t>functional</a:t>
            </a:r>
            <a:r>
              <a:rPr lang="es-ES" sz="1800" b="0" dirty="0">
                <a:solidFill>
                  <a:schemeClr val="tx1"/>
                </a:solidFill>
              </a:rPr>
              <a:t> </a:t>
            </a:r>
            <a:r>
              <a:rPr lang="es-ES" sz="1800" b="0" dirty="0" err="1">
                <a:solidFill>
                  <a:schemeClr val="tx1"/>
                </a:solidFill>
              </a:rPr>
              <a:t>capacity</a:t>
            </a:r>
            <a:r>
              <a:rPr lang="es-ES" sz="1800" b="0" dirty="0">
                <a:solidFill>
                  <a:schemeClr val="tx1"/>
                </a:solidFill>
              </a:rPr>
              <a:t> </a:t>
            </a:r>
            <a:r>
              <a:rPr lang="es-ES" sz="1800" b="0" dirty="0" err="1">
                <a:solidFill>
                  <a:schemeClr val="tx1"/>
                </a:solidFill>
              </a:rPr>
              <a:t>due</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intervention</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the</a:t>
            </a:r>
            <a:r>
              <a:rPr lang="es-ES" sz="1800" b="0" dirty="0">
                <a:solidFill>
                  <a:schemeClr val="tx1"/>
                </a:solidFill>
              </a:rPr>
              <a:t> profesional are </a:t>
            </a:r>
            <a:r>
              <a:rPr lang="es-ES" sz="1800" b="0" dirty="0" err="1">
                <a:solidFill>
                  <a:schemeClr val="tx1"/>
                </a:solidFill>
              </a:rPr>
              <a:t>very</a:t>
            </a:r>
            <a:r>
              <a:rPr lang="es-ES" sz="1800" b="0" dirty="0">
                <a:solidFill>
                  <a:schemeClr val="tx1"/>
                </a:solidFill>
              </a:rPr>
              <a:t> </a:t>
            </a:r>
            <a:r>
              <a:rPr lang="es-ES" sz="1800" b="0" dirty="0" err="1">
                <a:solidFill>
                  <a:schemeClr val="tx1"/>
                </a:solidFill>
              </a:rPr>
              <a:t>difficult</a:t>
            </a:r>
            <a:r>
              <a:rPr lang="es-ES" sz="1800" b="0" dirty="0">
                <a:solidFill>
                  <a:schemeClr val="tx1"/>
                </a:solidFill>
              </a:rPr>
              <a:t> </a:t>
            </a:r>
            <a:r>
              <a:rPr lang="es-ES" sz="1800" b="0" dirty="0" err="1">
                <a:solidFill>
                  <a:schemeClr val="tx1"/>
                </a:solidFill>
              </a:rPr>
              <a:t>to</a:t>
            </a:r>
            <a:r>
              <a:rPr lang="es-ES" sz="1800" b="0" dirty="0">
                <a:solidFill>
                  <a:schemeClr val="tx1"/>
                </a:solidFill>
              </a:rPr>
              <a:t> </a:t>
            </a:r>
            <a:r>
              <a:rPr lang="es-ES" sz="1800" b="0" dirty="0" err="1">
                <a:solidFill>
                  <a:schemeClr val="tx1"/>
                </a:solidFill>
              </a:rPr>
              <a:t>identify</a:t>
            </a:r>
            <a:r>
              <a:rPr lang="es-ES" sz="1800" b="0" dirty="0">
                <a:solidFill>
                  <a:schemeClr val="tx1"/>
                </a:solidFill>
              </a:rPr>
              <a:t>.</a:t>
            </a:r>
          </a:p>
        </p:txBody>
      </p:sp>
    </p:spTree>
    <p:extLst>
      <p:ext uri="{BB962C8B-B14F-4D97-AF65-F5344CB8AC3E}">
        <p14:creationId xmlns:p14="http://schemas.microsoft.com/office/powerpoint/2010/main" val="77239833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Floor</a:t>
            </a:r>
            <a:r>
              <a:rPr lang="es-ES" altLang="es-ES" sz="2000" b="0" dirty="0">
                <a:solidFill>
                  <a:schemeClr val="accent2"/>
                </a:solidFill>
                <a:latin typeface="+mn-lt"/>
              </a:rPr>
              <a:t> and </a:t>
            </a:r>
            <a:r>
              <a:rPr lang="es-ES" altLang="es-ES" sz="2000" b="0" dirty="0" err="1">
                <a:solidFill>
                  <a:schemeClr val="accent2"/>
                </a:solidFill>
                <a:latin typeface="+mn-lt"/>
              </a:rPr>
              <a:t>ceiling</a:t>
            </a:r>
            <a:r>
              <a:rPr lang="es-ES" altLang="es-ES" sz="2000" b="0" dirty="0">
                <a:solidFill>
                  <a:schemeClr val="accent2"/>
                </a:solidFill>
                <a:latin typeface="+mn-lt"/>
              </a:rPr>
              <a:t> </a:t>
            </a:r>
            <a:r>
              <a:rPr lang="es-ES" altLang="es-ES" sz="2000" b="0" dirty="0" err="1">
                <a:solidFill>
                  <a:schemeClr val="accent2"/>
                </a:solidFill>
                <a:latin typeface="+mn-lt"/>
              </a:rPr>
              <a:t>effect</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7" name="Grupo 16">
            <a:extLst>
              <a:ext uri="{FF2B5EF4-FFF2-40B4-BE49-F238E27FC236}">
                <a16:creationId xmlns:a16="http://schemas.microsoft.com/office/drawing/2014/main" id="{D3B9A74D-4F92-4807-AA6C-4DABD7DA81B0}"/>
              </a:ext>
            </a:extLst>
          </p:cNvPr>
          <p:cNvGrpSpPr/>
          <p:nvPr/>
        </p:nvGrpSpPr>
        <p:grpSpPr>
          <a:xfrm>
            <a:off x="1331640" y="2859033"/>
            <a:ext cx="6696744" cy="769441"/>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Instrumental </a:t>
              </a:r>
              <a:r>
                <a:rPr lang="es-ES" sz="1800" b="0" dirty="0" err="1">
                  <a:solidFill>
                    <a:schemeClr val="bg1"/>
                  </a:solidFill>
                </a:rPr>
                <a:t>gait</a:t>
              </a:r>
              <a:r>
                <a:rPr lang="es-ES" sz="1800" b="0" dirty="0">
                  <a:solidFill>
                    <a:schemeClr val="bg1"/>
                  </a:solidFill>
                </a:rPr>
                <a:t> </a:t>
              </a:r>
              <a:r>
                <a:rPr lang="es-ES" sz="1800" b="0" dirty="0" err="1">
                  <a:solidFill>
                    <a:schemeClr val="bg1"/>
                  </a:solidFill>
                </a:rPr>
                <a:t>assessment</a:t>
              </a:r>
              <a:r>
                <a:rPr lang="es-ES" sz="1800" b="0" dirty="0">
                  <a:solidFill>
                    <a:schemeClr val="bg1"/>
                  </a:solidFill>
                </a:rPr>
                <a:t> </a:t>
              </a:r>
              <a:r>
                <a:rPr lang="es-ES" sz="1800" b="0" dirty="0" err="1">
                  <a:solidFill>
                    <a:schemeClr val="bg1"/>
                  </a:solidFill>
                </a:rPr>
                <a:t>techniques</a:t>
              </a:r>
              <a:endParaRPr lang="es-ES" sz="1800" b="0" dirty="0">
                <a:solidFill>
                  <a:schemeClr val="bg1"/>
                </a:solidFill>
              </a:endParaRPr>
            </a:p>
          </p:txBody>
        </p:sp>
      </p:grpSp>
      <p:sp>
        <p:nvSpPr>
          <p:cNvPr id="26" name="Prostokąt 3">
            <a:extLst>
              <a:ext uri="{FF2B5EF4-FFF2-40B4-BE49-F238E27FC236}">
                <a16:creationId xmlns:a16="http://schemas.microsoft.com/office/drawing/2014/main" id="{A0436738-94CF-4AFE-AA6C-9B946FFE7EC8}"/>
              </a:ext>
            </a:extLst>
          </p:cNvPr>
          <p:cNvSpPr/>
          <p:nvPr/>
        </p:nvSpPr>
        <p:spPr>
          <a:xfrm>
            <a:off x="753102" y="3773939"/>
            <a:ext cx="7637796" cy="1754326"/>
          </a:xfrm>
          <a:prstGeom prst="rect">
            <a:avLst/>
          </a:prstGeom>
        </p:spPr>
        <p:txBody>
          <a:bodyPr wrap="square">
            <a:spAutoFit/>
          </a:bodyPr>
          <a:lstStyle/>
          <a:p>
            <a:pPr lvl="0"/>
            <a:r>
              <a:rPr lang="es-ES" sz="1800" b="0" dirty="0">
                <a:solidFill>
                  <a:schemeClr val="tx1"/>
                </a:solidFill>
              </a:rPr>
              <a:t>•</a:t>
            </a:r>
            <a:r>
              <a:rPr lang="es-ES" sz="1800" b="0" dirty="0" err="1">
                <a:solidFill>
                  <a:schemeClr val="tx1"/>
                </a:solidFill>
              </a:rPr>
              <a:t>The</a:t>
            </a:r>
            <a:r>
              <a:rPr lang="es-ES" sz="1800" b="0" dirty="0">
                <a:solidFill>
                  <a:schemeClr val="tx1"/>
                </a:solidFill>
              </a:rPr>
              <a:t> </a:t>
            </a:r>
            <a:r>
              <a:rPr lang="es-ES" sz="1800" b="0" dirty="0" err="1">
                <a:solidFill>
                  <a:schemeClr val="tx1"/>
                </a:solidFill>
              </a:rPr>
              <a:t>assessment</a:t>
            </a:r>
            <a:r>
              <a:rPr lang="es-ES" sz="1800" b="0" dirty="0">
                <a:solidFill>
                  <a:schemeClr val="tx1"/>
                </a:solidFill>
              </a:rPr>
              <a:t> </a:t>
            </a:r>
            <a:r>
              <a:rPr lang="es-ES" sz="1800" b="0" dirty="0" err="1">
                <a:solidFill>
                  <a:schemeClr val="tx1"/>
                </a:solidFill>
              </a:rPr>
              <a:t>protocols</a:t>
            </a:r>
            <a:r>
              <a:rPr lang="es-ES" sz="1800" b="0" dirty="0">
                <a:solidFill>
                  <a:schemeClr val="tx1"/>
                </a:solidFill>
              </a:rPr>
              <a:t> </a:t>
            </a:r>
            <a:r>
              <a:rPr lang="es-ES" sz="1800" b="0" dirty="0" err="1">
                <a:solidFill>
                  <a:schemeClr val="tx1"/>
                </a:solidFill>
              </a:rPr>
              <a:t>require</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patient</a:t>
            </a:r>
            <a:r>
              <a:rPr lang="es-ES" sz="1800" b="0" dirty="0">
                <a:solidFill>
                  <a:schemeClr val="tx1"/>
                </a:solidFill>
              </a:rPr>
              <a:t> </a:t>
            </a:r>
            <a:r>
              <a:rPr lang="es-ES" sz="1800" b="0" dirty="0" err="1">
                <a:solidFill>
                  <a:schemeClr val="tx1"/>
                </a:solidFill>
              </a:rPr>
              <a:t>to</a:t>
            </a:r>
            <a:r>
              <a:rPr lang="es-ES" sz="1800" b="0" dirty="0">
                <a:solidFill>
                  <a:schemeClr val="tx1"/>
                </a:solidFill>
              </a:rPr>
              <a:t> be </a:t>
            </a:r>
            <a:r>
              <a:rPr lang="es-ES" sz="1800" b="0" dirty="0" err="1">
                <a:solidFill>
                  <a:schemeClr val="tx1"/>
                </a:solidFill>
              </a:rPr>
              <a:t>carried</a:t>
            </a:r>
            <a:r>
              <a:rPr lang="es-ES" sz="1800" b="0" dirty="0">
                <a:solidFill>
                  <a:schemeClr val="tx1"/>
                </a:solidFill>
              </a:rPr>
              <a:t> </a:t>
            </a:r>
            <a:r>
              <a:rPr lang="es-ES" sz="1800" b="0" dirty="0" err="1">
                <a:solidFill>
                  <a:schemeClr val="tx1"/>
                </a:solidFill>
              </a:rPr>
              <a:t>out</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Gait</a:t>
            </a:r>
            <a:r>
              <a:rPr lang="es-ES" sz="1800" b="0" dirty="0">
                <a:solidFill>
                  <a:schemeClr val="tx1"/>
                </a:solidFill>
              </a:rPr>
              <a:t> </a:t>
            </a:r>
            <a:r>
              <a:rPr lang="es-ES" sz="1800" b="0" dirty="0" err="1">
                <a:solidFill>
                  <a:schemeClr val="tx1"/>
                </a:solidFill>
              </a:rPr>
              <a:t>assessment</a:t>
            </a:r>
            <a:r>
              <a:rPr lang="es-ES" sz="1800" b="0" dirty="0">
                <a:solidFill>
                  <a:schemeClr val="tx1"/>
                </a:solidFill>
              </a:rPr>
              <a:t> in </a:t>
            </a:r>
            <a:r>
              <a:rPr lang="es-ES" sz="1800" b="0" dirty="0" err="1">
                <a:solidFill>
                  <a:schemeClr val="tx1"/>
                </a:solidFill>
              </a:rPr>
              <a:t>patients</a:t>
            </a:r>
            <a:r>
              <a:rPr lang="es-ES" sz="1800" b="0" dirty="0">
                <a:solidFill>
                  <a:schemeClr val="tx1"/>
                </a:solidFill>
              </a:rPr>
              <a:t> </a:t>
            </a:r>
            <a:r>
              <a:rPr lang="es-ES" sz="1800" b="0" dirty="0" err="1">
                <a:solidFill>
                  <a:schemeClr val="tx1"/>
                </a:solidFill>
              </a:rPr>
              <a:t>with</a:t>
            </a:r>
            <a:r>
              <a:rPr lang="es-ES" sz="1800" b="0" dirty="0">
                <a:solidFill>
                  <a:schemeClr val="tx1"/>
                </a:solidFill>
              </a:rPr>
              <a:t> </a:t>
            </a:r>
            <a:r>
              <a:rPr lang="es-ES" sz="1800" b="0" dirty="0" err="1">
                <a:solidFill>
                  <a:schemeClr val="tx1"/>
                </a:solidFill>
              </a:rPr>
              <a:t>severe</a:t>
            </a:r>
            <a:r>
              <a:rPr lang="es-ES" sz="1800" b="0" dirty="0">
                <a:solidFill>
                  <a:schemeClr val="tx1"/>
                </a:solidFill>
              </a:rPr>
              <a:t> </a:t>
            </a:r>
            <a:r>
              <a:rPr lang="es-ES" sz="1800" b="0" dirty="0" err="1">
                <a:solidFill>
                  <a:schemeClr val="tx1"/>
                </a:solidFill>
              </a:rPr>
              <a:t>impairment</a:t>
            </a:r>
            <a:r>
              <a:rPr lang="es-ES" sz="1800" b="0" dirty="0">
                <a:solidFill>
                  <a:schemeClr val="tx1"/>
                </a:solidFill>
              </a:rPr>
              <a:t> in </a:t>
            </a:r>
            <a:r>
              <a:rPr lang="es-ES" sz="1800" b="0" dirty="0" err="1">
                <a:solidFill>
                  <a:schemeClr val="tx1"/>
                </a:solidFill>
              </a:rPr>
              <a:t>ambulation</a:t>
            </a:r>
            <a:r>
              <a:rPr lang="es-ES" sz="1800" b="0" dirty="0">
                <a:solidFill>
                  <a:schemeClr val="tx1"/>
                </a:solidFill>
              </a:rPr>
              <a:t> </a:t>
            </a:r>
            <a:r>
              <a:rPr lang="es-ES" sz="1800" b="0" dirty="0" err="1">
                <a:solidFill>
                  <a:schemeClr val="tx1"/>
                </a:solidFill>
              </a:rPr>
              <a:t>is</a:t>
            </a:r>
            <a:r>
              <a:rPr lang="es-ES" sz="1800" b="0" dirty="0">
                <a:solidFill>
                  <a:schemeClr val="tx1"/>
                </a:solidFill>
              </a:rPr>
              <a:t> </a:t>
            </a:r>
            <a:r>
              <a:rPr lang="es-ES" sz="1800" b="0" dirty="0" err="1">
                <a:solidFill>
                  <a:schemeClr val="tx1"/>
                </a:solidFill>
              </a:rPr>
              <a:t>not</a:t>
            </a:r>
            <a:r>
              <a:rPr lang="es-ES" sz="1800" b="0" dirty="0">
                <a:solidFill>
                  <a:schemeClr val="tx1"/>
                </a:solidFill>
              </a:rPr>
              <a:t> </a:t>
            </a:r>
            <a:r>
              <a:rPr lang="es-ES" sz="1800" b="0" dirty="0" err="1">
                <a:solidFill>
                  <a:schemeClr val="tx1"/>
                </a:solidFill>
              </a:rPr>
              <a:t>possible</a:t>
            </a:r>
            <a:r>
              <a:rPr lang="es-ES" sz="1800" b="0" dirty="0">
                <a:solidFill>
                  <a:schemeClr val="tx1"/>
                </a:solidFill>
              </a:rPr>
              <a:t>.</a:t>
            </a:r>
          </a:p>
          <a:p>
            <a:pPr lvl="0"/>
            <a:endParaRPr lang="es-ES" sz="1800" b="0" dirty="0">
              <a:solidFill>
                <a:schemeClr val="tx1"/>
              </a:solidFill>
            </a:endParaRPr>
          </a:p>
          <a:p>
            <a:pPr lvl="0"/>
            <a:r>
              <a:rPr lang="es-ES" sz="1800" b="0" dirty="0">
                <a:solidFill>
                  <a:schemeClr val="tx1"/>
                </a:solidFill>
              </a:rPr>
              <a:t>•</a:t>
            </a:r>
            <a:r>
              <a:rPr lang="es-ES" sz="1800" b="0" dirty="0" err="1">
                <a:solidFill>
                  <a:schemeClr val="tx1"/>
                </a:solidFill>
              </a:rPr>
              <a:t>The</a:t>
            </a:r>
            <a:r>
              <a:rPr lang="es-ES" sz="1800" b="0" dirty="0">
                <a:solidFill>
                  <a:schemeClr val="tx1"/>
                </a:solidFill>
              </a:rPr>
              <a:t> </a:t>
            </a:r>
            <a:r>
              <a:rPr lang="es-ES" sz="1800" b="0" dirty="0" err="1">
                <a:solidFill>
                  <a:schemeClr val="tx1"/>
                </a:solidFill>
              </a:rPr>
              <a:t>floor</a:t>
            </a:r>
            <a:r>
              <a:rPr lang="es-ES" sz="1800" b="0" dirty="0">
                <a:solidFill>
                  <a:schemeClr val="tx1"/>
                </a:solidFill>
              </a:rPr>
              <a:t> </a:t>
            </a:r>
            <a:r>
              <a:rPr lang="es-ES" sz="1800" b="0" dirty="0" err="1">
                <a:solidFill>
                  <a:schemeClr val="tx1"/>
                </a:solidFill>
              </a:rPr>
              <a:t>effect</a:t>
            </a:r>
            <a:r>
              <a:rPr lang="es-ES" sz="1800" b="0" dirty="0">
                <a:solidFill>
                  <a:schemeClr val="tx1"/>
                </a:solidFill>
              </a:rPr>
              <a:t> </a:t>
            </a:r>
            <a:r>
              <a:rPr lang="es-ES" sz="1800" b="0" dirty="0" err="1">
                <a:solidFill>
                  <a:schemeClr val="tx1"/>
                </a:solidFill>
              </a:rPr>
              <a:t>may</a:t>
            </a:r>
            <a:r>
              <a:rPr lang="es-ES" sz="1800" b="0" dirty="0">
                <a:solidFill>
                  <a:schemeClr val="tx1"/>
                </a:solidFill>
              </a:rPr>
              <a:t> </a:t>
            </a:r>
            <a:r>
              <a:rPr lang="es-ES" sz="1800" b="0" dirty="0" err="1">
                <a:solidFill>
                  <a:schemeClr val="tx1"/>
                </a:solidFill>
              </a:rPr>
              <a:t>limit</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entry</a:t>
            </a:r>
            <a:r>
              <a:rPr lang="es-ES" sz="1800" b="0" dirty="0">
                <a:solidFill>
                  <a:schemeClr val="tx1"/>
                </a:solidFill>
              </a:rPr>
              <a:t> </a:t>
            </a:r>
            <a:r>
              <a:rPr lang="es-ES" sz="1800" b="0" dirty="0" err="1">
                <a:solidFill>
                  <a:schemeClr val="tx1"/>
                </a:solidFill>
              </a:rPr>
              <a:t>of</a:t>
            </a:r>
            <a:r>
              <a:rPr lang="es-ES" sz="1800" b="0" dirty="0">
                <a:solidFill>
                  <a:schemeClr val="tx1"/>
                </a:solidFill>
              </a:rPr>
              <a:t> </a:t>
            </a:r>
            <a:r>
              <a:rPr lang="es-ES" sz="1800" b="0" dirty="0" err="1">
                <a:solidFill>
                  <a:schemeClr val="tx1"/>
                </a:solidFill>
              </a:rPr>
              <a:t>severely</a:t>
            </a:r>
            <a:r>
              <a:rPr lang="es-ES" sz="1800" b="0" dirty="0">
                <a:solidFill>
                  <a:schemeClr val="tx1"/>
                </a:solidFill>
              </a:rPr>
              <a:t> </a:t>
            </a:r>
            <a:r>
              <a:rPr lang="es-ES" sz="1800" b="0" dirty="0" err="1">
                <a:solidFill>
                  <a:schemeClr val="tx1"/>
                </a:solidFill>
              </a:rPr>
              <a:t>injured</a:t>
            </a:r>
            <a:r>
              <a:rPr lang="es-ES" sz="1800" b="0" dirty="0">
                <a:solidFill>
                  <a:schemeClr val="tx1"/>
                </a:solidFill>
              </a:rPr>
              <a:t> </a:t>
            </a:r>
            <a:r>
              <a:rPr lang="es-ES" sz="1800" b="0" dirty="0" err="1">
                <a:solidFill>
                  <a:schemeClr val="tx1"/>
                </a:solidFill>
              </a:rPr>
              <a:t>individuals</a:t>
            </a:r>
            <a:r>
              <a:rPr lang="es-ES" sz="1800" b="0" dirty="0">
                <a:solidFill>
                  <a:schemeClr val="tx1"/>
                </a:solidFill>
              </a:rPr>
              <a:t>.</a:t>
            </a:r>
          </a:p>
        </p:txBody>
      </p:sp>
    </p:spTree>
    <p:extLst>
      <p:ext uri="{BB962C8B-B14F-4D97-AF65-F5344CB8AC3E}">
        <p14:creationId xmlns:p14="http://schemas.microsoft.com/office/powerpoint/2010/main" val="3448882304"/>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2940538" y="3573016"/>
            <a:ext cx="3262923" cy="1446550"/>
          </a:xfrm>
          <a:prstGeom prst="rect">
            <a:avLst/>
          </a:prstGeom>
          <a:noFill/>
        </p:spPr>
        <p:txBody>
          <a:bodyPr wrap="square">
            <a:spAutoFit/>
          </a:bodyPr>
          <a:lstStyle/>
          <a:p>
            <a:pPr>
              <a:defRPr/>
            </a:pPr>
            <a:r>
              <a:rPr lang="en-US" sz="4400" b="0" dirty="0">
                <a:solidFill>
                  <a:schemeClr val="accent2">
                    <a:lumMod val="75000"/>
                  </a:schemeClr>
                </a:solidFill>
              </a:rPr>
              <a:t>3. Key ideas</a:t>
            </a:r>
          </a:p>
          <a:p>
            <a:pPr algn="ctr">
              <a:defRPr/>
            </a:pPr>
            <a:r>
              <a:rPr lang="en-US" sz="4400" b="0" dirty="0">
                <a:solidFill>
                  <a:schemeClr val="accent2">
                    <a:lumMod val="75000"/>
                  </a:schemeClr>
                </a:solidFill>
              </a:rPr>
              <a:t>  </a:t>
            </a:r>
          </a:p>
        </p:txBody>
      </p:sp>
      <p:sp>
        <p:nvSpPr>
          <p:cNvPr id="2" name="Prostokąt 1">
            <a:extLst>
              <a:ext uri="{FF2B5EF4-FFF2-40B4-BE49-F238E27FC236}">
                <a16:creationId xmlns:a16="http://schemas.microsoft.com/office/drawing/2014/main" id="{74220122-B7F3-4A26-9256-9F022AD21E3F}"/>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What are the advantages of the use of instrumental  techniques versus scales and physical examination to assess gait?</a:t>
            </a:r>
            <a:endParaRPr lang="en-US" sz="2200" b="0" dirty="0">
              <a:solidFill>
                <a:schemeClr val="accent2">
                  <a:lumMod val="75000"/>
                </a:schemeClr>
              </a:solidFill>
              <a:latin typeface="+mn-lt"/>
            </a:endParaRPr>
          </a:p>
        </p:txBody>
      </p:sp>
      <p:sp>
        <p:nvSpPr>
          <p:cNvPr id="5" name="8 Rectángulo redondeado">
            <a:extLst>
              <a:ext uri="{FF2B5EF4-FFF2-40B4-BE49-F238E27FC236}">
                <a16:creationId xmlns:a16="http://schemas.microsoft.com/office/drawing/2014/main" id="{D18E2156-C5C1-4F17-B2F5-3BB0E1C766FF}"/>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352081243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INTRODUCTION AND OBJECTIVES</a:t>
            </a:r>
            <a:endParaRPr lang="en-US" sz="2200" b="0" dirty="0">
              <a:solidFill>
                <a:schemeClr val="accent2">
                  <a:lumMod val="75000"/>
                </a:schemeClr>
              </a:solidFill>
            </a:endParaRPr>
          </a:p>
        </p:txBody>
      </p:sp>
      <p:grpSp>
        <p:nvGrpSpPr>
          <p:cNvPr id="11" name="Grupo 10"/>
          <p:cNvGrpSpPr/>
          <p:nvPr/>
        </p:nvGrpSpPr>
        <p:grpSpPr>
          <a:xfrm>
            <a:off x="3226346" y="1988840"/>
            <a:ext cx="2691308" cy="504056"/>
            <a:chOff x="2156891" y="953758"/>
            <a:chExt cx="1782216" cy="891108"/>
          </a:xfrm>
        </p:grpSpPr>
        <p:sp>
          <p:nvSpPr>
            <p:cNvPr id="21" name="Rectángulo 20"/>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ángulo 21"/>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EVALUATION OF GAIT</a:t>
              </a:r>
            </a:p>
          </p:txBody>
        </p:sp>
      </p:grpSp>
      <p:grpSp>
        <p:nvGrpSpPr>
          <p:cNvPr id="12" name="Grupo 11"/>
          <p:cNvGrpSpPr/>
          <p:nvPr/>
        </p:nvGrpSpPr>
        <p:grpSpPr>
          <a:xfrm>
            <a:off x="1524410" y="2636912"/>
            <a:ext cx="1902978" cy="891108"/>
            <a:chOff x="409" y="2219132"/>
            <a:chExt cx="1782216" cy="891108"/>
          </a:xfrm>
        </p:grpSpPr>
        <p:sp>
          <p:nvSpPr>
            <p:cNvPr id="19" name="Rectángulo 18"/>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a:t>Observation</a:t>
              </a:r>
              <a:endParaRPr lang="es-ES" sz="1800" b="0" kern="1200" dirty="0"/>
            </a:p>
          </p:txBody>
        </p:sp>
      </p:grpSp>
      <p:grpSp>
        <p:nvGrpSpPr>
          <p:cNvPr id="13" name="Grupo 12"/>
          <p:cNvGrpSpPr/>
          <p:nvPr/>
        </p:nvGrpSpPr>
        <p:grpSpPr>
          <a:xfrm>
            <a:off x="3680892" y="2636912"/>
            <a:ext cx="1902978" cy="891108"/>
            <a:chOff x="2156891" y="2219132"/>
            <a:chExt cx="1782216" cy="891108"/>
          </a:xfrm>
        </p:grpSpPr>
        <p:sp>
          <p:nvSpPr>
            <p:cNvPr id="17" name="Rectángulo 16"/>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a:t>Clinical</a:t>
              </a:r>
              <a:r>
                <a:rPr lang="es-ES" sz="1800" b="0" kern="1200" dirty="0"/>
                <a:t> </a:t>
              </a:r>
              <a:r>
                <a:rPr lang="es-ES" sz="1800" b="0" kern="1200" dirty="0" err="1"/>
                <a:t>scales</a:t>
              </a:r>
              <a:r>
                <a:rPr lang="es-ES" sz="1800" b="0" kern="1200" dirty="0"/>
                <a:t> /test and </a:t>
              </a:r>
              <a:r>
                <a:rPr lang="es-ES" sz="1800" b="0" kern="1200" dirty="0" err="1"/>
                <a:t>questionnaires</a:t>
              </a:r>
              <a:endParaRPr lang="es-ES" sz="1800" b="0" kern="1200" dirty="0"/>
            </a:p>
          </p:txBody>
        </p:sp>
      </p:grpSp>
      <p:grpSp>
        <p:nvGrpSpPr>
          <p:cNvPr id="14" name="Grupo 13"/>
          <p:cNvGrpSpPr/>
          <p:nvPr/>
        </p:nvGrpSpPr>
        <p:grpSpPr>
          <a:xfrm>
            <a:off x="5837374" y="2636912"/>
            <a:ext cx="1902978" cy="891108"/>
            <a:chOff x="4313373" y="2219132"/>
            <a:chExt cx="1782216" cy="891108"/>
          </a:xfrm>
        </p:grpSpPr>
        <p:sp>
          <p:nvSpPr>
            <p:cNvPr id="15" name="Rectángulo 14"/>
            <p:cNvSpPr/>
            <p:nvPr/>
          </p:nvSpPr>
          <p:spPr>
            <a:xfrm>
              <a:off x="4313373"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p:cNvSpPr/>
            <p:nvPr/>
          </p:nvSpPr>
          <p:spPr>
            <a:xfrm>
              <a:off x="4313373"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Instrumental </a:t>
              </a:r>
              <a:r>
                <a:rPr lang="es-ES" sz="1800" b="0" kern="1200" dirty="0" err="1"/>
                <a:t>techniques</a:t>
              </a:r>
              <a:endParaRPr lang="es-ES" sz="1800" b="0" kern="1200" dirty="0"/>
            </a:p>
          </p:txBody>
        </p:sp>
      </p:grpSp>
      <p:grpSp>
        <p:nvGrpSpPr>
          <p:cNvPr id="24" name="Grupo 23"/>
          <p:cNvGrpSpPr/>
          <p:nvPr/>
        </p:nvGrpSpPr>
        <p:grpSpPr>
          <a:xfrm>
            <a:off x="2735418" y="4005064"/>
            <a:ext cx="3793926" cy="531068"/>
            <a:chOff x="2156891" y="953758"/>
            <a:chExt cx="1782216" cy="891108"/>
          </a:xfrm>
        </p:grpSpPr>
        <p:sp>
          <p:nvSpPr>
            <p:cNvPr id="25" name="Rectángulo 24"/>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Rectángulo 25"/>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FUNDAMENTAL DIFFERENCES</a:t>
              </a:r>
            </a:p>
          </p:txBody>
        </p:sp>
      </p:grpSp>
      <p:grpSp>
        <p:nvGrpSpPr>
          <p:cNvPr id="27" name="Grupo 26"/>
          <p:cNvGrpSpPr/>
          <p:nvPr/>
        </p:nvGrpSpPr>
        <p:grpSpPr>
          <a:xfrm>
            <a:off x="1944680" y="4680148"/>
            <a:ext cx="2563332" cy="891108"/>
            <a:chOff x="409" y="2219132"/>
            <a:chExt cx="1782216" cy="891108"/>
          </a:xfrm>
        </p:grpSpPr>
        <p:sp>
          <p:nvSpPr>
            <p:cNvPr id="28" name="Rectángulo 27"/>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t>Choose</a:t>
              </a:r>
              <a:r>
                <a:rPr lang="es-ES" sz="1800" b="0" dirty="0"/>
                <a:t> </a:t>
              </a:r>
              <a:r>
                <a:rPr lang="es-ES" sz="1800" b="0" dirty="0" err="1"/>
                <a:t>between</a:t>
              </a:r>
              <a:r>
                <a:rPr lang="es-ES" sz="1800" b="0" dirty="0"/>
                <a:t> </a:t>
              </a:r>
              <a:r>
                <a:rPr lang="es-ES" sz="1800" b="0" dirty="0" err="1"/>
                <a:t>evaluation</a:t>
              </a:r>
              <a:r>
                <a:rPr lang="es-ES" sz="1800" b="0" dirty="0"/>
                <a:t> </a:t>
              </a:r>
              <a:r>
                <a:rPr lang="es-ES" sz="1800" b="0" dirty="0" err="1"/>
                <a:t>types</a:t>
              </a:r>
              <a:endParaRPr lang="es-ES" sz="1800" b="0" kern="1200" dirty="0"/>
            </a:p>
          </p:txBody>
        </p:sp>
      </p:grpSp>
      <p:grpSp>
        <p:nvGrpSpPr>
          <p:cNvPr id="30" name="Grupo 29"/>
          <p:cNvGrpSpPr/>
          <p:nvPr/>
        </p:nvGrpSpPr>
        <p:grpSpPr>
          <a:xfrm>
            <a:off x="4680984" y="4680148"/>
            <a:ext cx="2563332" cy="891108"/>
            <a:chOff x="2156891" y="2219132"/>
            <a:chExt cx="1782216" cy="891108"/>
          </a:xfrm>
        </p:grpSpPr>
        <p:sp>
          <p:nvSpPr>
            <p:cNvPr id="31" name="Rectángulo 30"/>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a:t>Combination</a:t>
              </a:r>
              <a:r>
                <a:rPr lang="es-ES" sz="1800" b="0" kern="1200" dirty="0"/>
                <a:t> of </a:t>
              </a:r>
              <a:r>
                <a:rPr lang="es-ES" sz="1800" b="0" kern="1200" dirty="0" err="1"/>
                <a:t>evaluation</a:t>
              </a:r>
              <a:r>
                <a:rPr lang="es-ES" sz="1800" b="0" kern="1200" dirty="0"/>
                <a:t> </a:t>
              </a:r>
              <a:r>
                <a:rPr lang="es-ES" sz="1800" b="0" kern="1200" dirty="0" err="1"/>
                <a:t>types</a:t>
              </a:r>
              <a:endParaRPr lang="es-ES" sz="1800" b="0" kern="1200" dirty="0"/>
            </a:p>
          </p:txBody>
        </p:sp>
      </p:gr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rPr>
              <a:t>KEY IDEAS</a:t>
            </a: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3690754"/>
          </a:xfrm>
          <a:prstGeom prst="rect">
            <a:avLst/>
          </a:prstGeom>
        </p:spPr>
        <p:txBody>
          <a:bodyPr wrap="square">
            <a:spAutoFit/>
          </a:bodyPr>
          <a:lstStyle/>
          <a:p>
            <a:pPr marL="342900" lvl="0" indent="-342900" algn="just">
              <a:lnSpc>
                <a:spcPts val="1400"/>
              </a:lnSpc>
              <a:spcBef>
                <a:spcPts val="1200"/>
              </a:spcBef>
              <a:buFont typeface="Wingdings" panose="05000000000000000000" pitchFamily="2" charset="2"/>
              <a:buChar char="§"/>
            </a:pPr>
            <a:r>
              <a:rPr lang="pl-PL" sz="1800" b="0" dirty="0">
                <a:solidFill>
                  <a:schemeClr val="accent2"/>
                </a:solidFill>
              </a:rPr>
              <a:t>The medical staff have to know the methodological characteristics and statistical properties at the time of choosing a gait assessment tool. This is necessary to avoid methodological errors and biases in the measured results.</a:t>
            </a:r>
            <a:endParaRPr lang="es-ES" sz="1800" b="0" dirty="0">
              <a:solidFill>
                <a:schemeClr val="accent2"/>
              </a:solidFill>
            </a:endParaRPr>
          </a:p>
          <a:p>
            <a:pPr marL="457200" algn="just">
              <a:lnSpc>
                <a:spcPts val="1400"/>
              </a:lnSpc>
            </a:pPr>
            <a:r>
              <a:rPr lang="pl-PL" sz="1800" b="0" dirty="0">
                <a:solidFill>
                  <a:schemeClr val="accent2"/>
                </a:solidFill>
              </a:rPr>
              <a:t> </a:t>
            </a:r>
            <a:endParaRPr lang="es-ES"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Regarding usability, clinical scales and tests have the advantage that they are possible to develop in a short time, they do not require specialized training from the rater and they can be used in any context such as in clinical practice.</a:t>
            </a:r>
            <a:endParaRPr lang="es-ES" sz="1800" b="0" dirty="0">
              <a:solidFill>
                <a:schemeClr val="accent2"/>
              </a:solidFill>
            </a:endParaRPr>
          </a:p>
          <a:p>
            <a:pPr marL="457200" algn="just">
              <a:lnSpc>
                <a:spcPts val="1400"/>
              </a:lnSpc>
            </a:pPr>
            <a:r>
              <a:rPr lang="es-ES" sz="1800" b="0" dirty="0">
                <a:solidFill>
                  <a:schemeClr val="accent2"/>
                </a:solidFill>
              </a:rPr>
              <a:t> </a:t>
            </a:r>
          </a:p>
          <a:p>
            <a:pPr marL="342900" lvl="0" indent="-342900" algn="just">
              <a:lnSpc>
                <a:spcPts val="1400"/>
              </a:lnSpc>
              <a:buFont typeface="Wingdings" panose="05000000000000000000" pitchFamily="2" charset="2"/>
              <a:buChar char="§"/>
            </a:pP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equipment</a:t>
            </a:r>
            <a:r>
              <a:rPr lang="es-ES" sz="1800" b="0" dirty="0">
                <a:solidFill>
                  <a:schemeClr val="accent2"/>
                </a:solidFill>
              </a:rPr>
              <a:t> </a:t>
            </a:r>
            <a:r>
              <a:rPr lang="es-ES" sz="1800" b="0" dirty="0" err="1">
                <a:solidFill>
                  <a:schemeClr val="accent2"/>
                </a:solidFill>
              </a:rPr>
              <a:t>required</a:t>
            </a:r>
            <a:r>
              <a:rPr lang="es-ES" sz="1800" b="0" dirty="0">
                <a:solidFill>
                  <a:schemeClr val="accent2"/>
                </a:solidFill>
              </a:rPr>
              <a:t> </a:t>
            </a:r>
            <a:r>
              <a:rPr lang="es-ES" sz="1800" b="0" dirty="0" err="1">
                <a:solidFill>
                  <a:schemeClr val="accent2"/>
                </a:solidFill>
              </a:rPr>
              <a:t>to</a:t>
            </a:r>
            <a:r>
              <a:rPr lang="es-ES" sz="1800" b="0" dirty="0">
                <a:solidFill>
                  <a:schemeClr val="accent2"/>
                </a:solidFill>
              </a:rPr>
              <a:t> use </a:t>
            </a:r>
            <a:r>
              <a:rPr lang="es-ES" sz="1800" b="0" dirty="0" err="1">
                <a:solidFill>
                  <a:schemeClr val="accent2"/>
                </a:solidFill>
              </a:rPr>
              <a:t>clinical</a:t>
            </a:r>
            <a:r>
              <a:rPr lang="es-ES" sz="1800" b="0" dirty="0">
                <a:solidFill>
                  <a:schemeClr val="accent2"/>
                </a:solidFill>
              </a:rPr>
              <a:t> </a:t>
            </a:r>
            <a:r>
              <a:rPr lang="es-ES" sz="1800" b="0" dirty="0" err="1">
                <a:solidFill>
                  <a:schemeClr val="accent2"/>
                </a:solidFill>
              </a:rPr>
              <a:t>tests</a:t>
            </a:r>
            <a:r>
              <a:rPr lang="es-ES" sz="1800" b="0" dirty="0">
                <a:solidFill>
                  <a:schemeClr val="accent2"/>
                </a:solidFill>
              </a:rPr>
              <a:t> and </a:t>
            </a:r>
            <a:r>
              <a:rPr lang="es-ES" sz="1800" b="0" dirty="0" err="1">
                <a:solidFill>
                  <a:schemeClr val="accent2"/>
                </a:solidFill>
              </a:rPr>
              <a:t>scales</a:t>
            </a:r>
            <a:r>
              <a:rPr lang="es-ES" sz="1800" b="0" dirty="0">
                <a:solidFill>
                  <a:schemeClr val="accent2"/>
                </a:solidFill>
              </a:rPr>
              <a:t> </a:t>
            </a:r>
            <a:r>
              <a:rPr lang="es-ES" sz="1800" b="0" dirty="0" err="1">
                <a:solidFill>
                  <a:schemeClr val="accent2"/>
                </a:solidFill>
              </a:rPr>
              <a:t>is</a:t>
            </a:r>
            <a:r>
              <a:rPr lang="es-ES" sz="1800" b="0" dirty="0">
                <a:solidFill>
                  <a:schemeClr val="accent2"/>
                </a:solidFill>
              </a:rPr>
              <a:t> </a:t>
            </a:r>
            <a:r>
              <a:rPr lang="es-ES" sz="1800" b="0" dirty="0" err="1">
                <a:solidFill>
                  <a:schemeClr val="accent2"/>
                </a:solidFill>
              </a:rPr>
              <a:t>much</a:t>
            </a:r>
            <a:r>
              <a:rPr lang="es-ES" sz="1800" b="0" dirty="0">
                <a:solidFill>
                  <a:schemeClr val="accent2"/>
                </a:solidFill>
              </a:rPr>
              <a:t> </a:t>
            </a:r>
            <a:r>
              <a:rPr lang="es-ES" sz="1800" b="0" dirty="0" err="1">
                <a:solidFill>
                  <a:schemeClr val="accent2"/>
                </a:solidFill>
              </a:rPr>
              <a:t>less</a:t>
            </a:r>
            <a:r>
              <a:rPr lang="es-ES" sz="1800" b="0" dirty="0">
                <a:solidFill>
                  <a:schemeClr val="accent2"/>
                </a:solidFill>
              </a:rPr>
              <a:t> and </a:t>
            </a:r>
            <a:r>
              <a:rPr lang="es-ES" sz="1800" b="0" dirty="0" err="1">
                <a:solidFill>
                  <a:schemeClr val="accent2"/>
                </a:solidFill>
              </a:rPr>
              <a:t>accessible</a:t>
            </a:r>
            <a:r>
              <a:rPr lang="es-ES" sz="1800" b="0" dirty="0">
                <a:solidFill>
                  <a:schemeClr val="accent2"/>
                </a:solidFill>
              </a:rPr>
              <a:t> </a:t>
            </a:r>
            <a:r>
              <a:rPr lang="es-ES" sz="1800" b="0" dirty="0" err="1">
                <a:solidFill>
                  <a:schemeClr val="accent2"/>
                </a:solidFill>
              </a:rPr>
              <a:t>than</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equipment</a:t>
            </a:r>
            <a:r>
              <a:rPr lang="es-ES" sz="1800" b="0" dirty="0">
                <a:solidFill>
                  <a:schemeClr val="accent2"/>
                </a:solidFill>
              </a:rPr>
              <a:t> </a:t>
            </a:r>
            <a:r>
              <a:rPr lang="es-ES" sz="1800" b="0" dirty="0" err="1">
                <a:solidFill>
                  <a:schemeClr val="accent2"/>
                </a:solidFill>
              </a:rPr>
              <a:t>needed</a:t>
            </a:r>
            <a:r>
              <a:rPr lang="es-ES" sz="1800" b="0" dirty="0">
                <a:solidFill>
                  <a:schemeClr val="accent2"/>
                </a:solidFill>
              </a:rPr>
              <a:t> </a:t>
            </a:r>
            <a:r>
              <a:rPr lang="es-ES" sz="1800" b="0" dirty="0" err="1">
                <a:solidFill>
                  <a:schemeClr val="accent2"/>
                </a:solidFill>
              </a:rPr>
              <a:t>to</a:t>
            </a:r>
            <a:r>
              <a:rPr lang="es-ES" sz="1800" b="0" dirty="0">
                <a:solidFill>
                  <a:schemeClr val="accent2"/>
                </a:solidFill>
              </a:rPr>
              <a:t> </a:t>
            </a:r>
            <a:r>
              <a:rPr lang="es-ES" sz="1800" b="0" dirty="0" err="1">
                <a:solidFill>
                  <a:schemeClr val="accent2"/>
                </a:solidFill>
              </a:rPr>
              <a:t>perform</a:t>
            </a:r>
            <a:r>
              <a:rPr lang="es-ES" sz="1800" b="0" dirty="0">
                <a:solidFill>
                  <a:schemeClr val="accent2"/>
                </a:solidFill>
              </a:rPr>
              <a:t> a </a:t>
            </a:r>
            <a:r>
              <a:rPr lang="es-ES" sz="1800" b="0" dirty="0" err="1">
                <a:solidFill>
                  <a:schemeClr val="accent2"/>
                </a:solidFill>
              </a:rPr>
              <a:t>gait</a:t>
            </a:r>
            <a:r>
              <a:rPr lang="es-ES" sz="1800" b="0" dirty="0">
                <a:solidFill>
                  <a:schemeClr val="accent2"/>
                </a:solidFill>
              </a:rPr>
              <a:t> </a:t>
            </a:r>
            <a:r>
              <a:rPr lang="es-ES" sz="1800" b="0" dirty="0" err="1">
                <a:solidFill>
                  <a:schemeClr val="accent2"/>
                </a:solidFill>
              </a:rPr>
              <a:t>assessment</a:t>
            </a:r>
            <a:r>
              <a:rPr lang="es-ES" sz="1800" b="0" dirty="0">
                <a:solidFill>
                  <a:schemeClr val="accent2"/>
                </a:solidFill>
              </a:rPr>
              <a:t> </a:t>
            </a:r>
            <a:r>
              <a:rPr lang="es-ES" sz="1800" b="0" dirty="0" err="1">
                <a:solidFill>
                  <a:schemeClr val="accent2"/>
                </a:solidFill>
              </a:rPr>
              <a:t>with</a:t>
            </a:r>
            <a:r>
              <a:rPr lang="es-ES" sz="1800" b="0" dirty="0">
                <a:solidFill>
                  <a:schemeClr val="accent2"/>
                </a:solidFill>
              </a:rPr>
              <a:t> </a:t>
            </a:r>
            <a:r>
              <a:rPr lang="es-ES" sz="1800" b="0" dirty="0" err="1">
                <a:solidFill>
                  <a:schemeClr val="accent2"/>
                </a:solidFill>
              </a:rPr>
              <a:t>biomechanical</a:t>
            </a:r>
            <a:r>
              <a:rPr lang="es-ES" sz="1800" b="0" dirty="0">
                <a:solidFill>
                  <a:schemeClr val="accent2"/>
                </a:solidFill>
              </a:rPr>
              <a:t> </a:t>
            </a:r>
            <a:r>
              <a:rPr lang="es-ES" sz="1800" b="0" dirty="0" err="1">
                <a:solidFill>
                  <a:schemeClr val="accent2"/>
                </a:solidFill>
              </a:rPr>
              <a:t>assessment</a:t>
            </a:r>
            <a:r>
              <a:rPr lang="es-ES" sz="1800" b="0" dirty="0">
                <a:solidFill>
                  <a:schemeClr val="accent2"/>
                </a:solidFill>
              </a:rPr>
              <a:t> </a:t>
            </a:r>
            <a:r>
              <a:rPr lang="es-ES" sz="1800" b="0" dirty="0" err="1">
                <a:solidFill>
                  <a:schemeClr val="accent2"/>
                </a:solidFill>
              </a:rPr>
              <a:t>instruments</a:t>
            </a:r>
            <a:r>
              <a:rPr lang="es-ES" sz="1800" b="0" dirty="0">
                <a:solidFill>
                  <a:schemeClr val="accent2"/>
                </a:solidFill>
              </a:rPr>
              <a:t>.</a:t>
            </a:r>
          </a:p>
          <a:p>
            <a:pPr marL="457200" algn="just">
              <a:lnSpc>
                <a:spcPts val="1400"/>
              </a:lnSpc>
            </a:pPr>
            <a:r>
              <a:rPr lang="pl-PL" sz="1800" b="0" dirty="0">
                <a:solidFill>
                  <a:schemeClr val="accent2"/>
                </a:solidFill>
              </a:rPr>
              <a:t> </a:t>
            </a:r>
            <a:endParaRPr lang="es-ES" sz="1800" b="0" dirty="0">
              <a:solidFill>
                <a:schemeClr val="accent2"/>
              </a:solidFill>
            </a:endParaRPr>
          </a:p>
          <a:p>
            <a:pPr marL="342900" lvl="0" indent="-342900" algn="just">
              <a:lnSpc>
                <a:spcPts val="1400"/>
              </a:lnSpc>
              <a:buFont typeface="Wingdings" panose="05000000000000000000" pitchFamily="2" charset="2"/>
              <a:buChar char="§"/>
            </a:pP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most</a:t>
            </a:r>
            <a:r>
              <a:rPr lang="es-ES" sz="1800" b="0" dirty="0">
                <a:solidFill>
                  <a:schemeClr val="accent2"/>
                </a:solidFill>
              </a:rPr>
              <a:t> </a:t>
            </a:r>
            <a:r>
              <a:rPr lang="es-ES" sz="1800" b="0" dirty="0" err="1">
                <a:solidFill>
                  <a:schemeClr val="accent2"/>
                </a:solidFill>
              </a:rPr>
              <a:t>important</a:t>
            </a:r>
            <a:r>
              <a:rPr lang="es-ES" sz="1800" b="0" dirty="0">
                <a:solidFill>
                  <a:schemeClr val="accent2"/>
                </a:solidFill>
              </a:rPr>
              <a:t> </a:t>
            </a:r>
            <a:r>
              <a:rPr lang="es-ES" sz="1800" b="0" dirty="0" err="1">
                <a:solidFill>
                  <a:schemeClr val="accent2"/>
                </a:solidFill>
              </a:rPr>
              <a:t>quality</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instrumental </a:t>
            </a:r>
            <a:r>
              <a:rPr lang="es-ES" sz="1800" b="0" dirty="0" err="1">
                <a:solidFill>
                  <a:schemeClr val="accent2"/>
                </a:solidFill>
              </a:rPr>
              <a:t>biomechanical</a:t>
            </a:r>
            <a:r>
              <a:rPr lang="es-ES" sz="1800" b="0" dirty="0">
                <a:solidFill>
                  <a:schemeClr val="accent2"/>
                </a:solidFill>
              </a:rPr>
              <a:t> </a:t>
            </a:r>
            <a:r>
              <a:rPr lang="es-ES" sz="1800" b="0" dirty="0" err="1">
                <a:solidFill>
                  <a:schemeClr val="accent2"/>
                </a:solidFill>
              </a:rPr>
              <a:t>assessment</a:t>
            </a:r>
            <a:r>
              <a:rPr lang="es-ES" sz="1800" b="0" dirty="0">
                <a:solidFill>
                  <a:schemeClr val="accent2"/>
                </a:solidFill>
              </a:rPr>
              <a:t> </a:t>
            </a:r>
            <a:r>
              <a:rPr lang="es-ES" sz="1800" b="0" dirty="0" err="1">
                <a:solidFill>
                  <a:schemeClr val="accent2"/>
                </a:solidFill>
              </a:rPr>
              <a:t>techniques</a:t>
            </a:r>
            <a:r>
              <a:rPr lang="es-ES" sz="1800" b="0" dirty="0">
                <a:solidFill>
                  <a:schemeClr val="accent2"/>
                </a:solidFill>
              </a:rPr>
              <a:t> </a:t>
            </a:r>
            <a:r>
              <a:rPr lang="es-ES" sz="1800" b="0" dirty="0" err="1">
                <a:solidFill>
                  <a:schemeClr val="accent2"/>
                </a:solidFill>
              </a:rPr>
              <a:t>is</a:t>
            </a:r>
            <a:r>
              <a:rPr lang="es-ES" sz="1800" b="0" dirty="0">
                <a:solidFill>
                  <a:schemeClr val="accent2"/>
                </a:solidFill>
              </a:rPr>
              <a:t> </a:t>
            </a:r>
            <a:r>
              <a:rPr lang="es-ES" sz="1800" b="0" dirty="0" err="1">
                <a:solidFill>
                  <a:schemeClr val="accent2"/>
                </a:solidFill>
              </a:rPr>
              <a:t>that</a:t>
            </a:r>
            <a:r>
              <a:rPr lang="es-ES" sz="1800" b="0" dirty="0">
                <a:solidFill>
                  <a:schemeClr val="accent2"/>
                </a:solidFill>
              </a:rPr>
              <a:t> </a:t>
            </a:r>
            <a:r>
              <a:rPr lang="es-ES" sz="1800" b="0" dirty="0" err="1">
                <a:solidFill>
                  <a:schemeClr val="accent2"/>
                </a:solidFill>
              </a:rPr>
              <a:t>they</a:t>
            </a:r>
            <a:r>
              <a:rPr lang="es-ES" sz="1800" b="0" dirty="0">
                <a:solidFill>
                  <a:schemeClr val="accent2"/>
                </a:solidFill>
              </a:rPr>
              <a:t> </a:t>
            </a:r>
            <a:r>
              <a:rPr lang="es-ES" sz="1800" b="0" dirty="0" err="1">
                <a:solidFill>
                  <a:schemeClr val="accent2"/>
                </a:solidFill>
              </a:rPr>
              <a:t>provide</a:t>
            </a:r>
            <a:r>
              <a:rPr lang="es-ES" sz="1800" b="0" dirty="0">
                <a:solidFill>
                  <a:schemeClr val="accent2"/>
                </a:solidFill>
              </a:rPr>
              <a:t> </a:t>
            </a:r>
            <a:r>
              <a:rPr lang="es-ES" sz="1800" b="0" dirty="0" err="1">
                <a:solidFill>
                  <a:schemeClr val="accent2"/>
                </a:solidFill>
              </a:rPr>
              <a:t>objective</a:t>
            </a:r>
            <a:r>
              <a:rPr lang="es-ES" sz="1800" b="0" dirty="0">
                <a:solidFill>
                  <a:schemeClr val="accent2"/>
                </a:solidFill>
              </a:rPr>
              <a:t> data </a:t>
            </a:r>
            <a:r>
              <a:rPr lang="es-ES" sz="1800" b="0" dirty="0" err="1">
                <a:solidFill>
                  <a:schemeClr val="accent2"/>
                </a:solidFill>
              </a:rPr>
              <a:t>obtained</a:t>
            </a:r>
            <a:r>
              <a:rPr lang="es-ES" sz="1800" b="0" dirty="0">
                <a:solidFill>
                  <a:schemeClr val="accent2"/>
                </a:solidFill>
              </a:rPr>
              <a:t> </a:t>
            </a:r>
            <a:r>
              <a:rPr lang="es-ES" sz="1800" b="0" dirty="0" err="1">
                <a:solidFill>
                  <a:schemeClr val="accent2"/>
                </a:solidFill>
              </a:rPr>
              <a:t>without</a:t>
            </a:r>
            <a:r>
              <a:rPr lang="es-ES" sz="1800" b="0" dirty="0">
                <a:solidFill>
                  <a:schemeClr val="accent2"/>
                </a:solidFill>
              </a:rPr>
              <a:t> </a:t>
            </a:r>
            <a:r>
              <a:rPr lang="es-ES" sz="1800" b="0" dirty="0" err="1">
                <a:solidFill>
                  <a:schemeClr val="accent2"/>
                </a:solidFill>
              </a:rPr>
              <a:t>interpretation</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evaluator</a:t>
            </a:r>
            <a:r>
              <a:rPr lang="es-ES" sz="1800" b="0" dirty="0">
                <a:solidFill>
                  <a:schemeClr val="accent2"/>
                </a:solidFill>
              </a:rPr>
              <a:t> (i.e. </a:t>
            </a:r>
            <a:r>
              <a:rPr lang="es-ES" sz="1800" b="0" dirty="0" err="1">
                <a:solidFill>
                  <a:schemeClr val="accent2"/>
                </a:solidFill>
              </a:rPr>
              <a:t>directly</a:t>
            </a:r>
            <a:r>
              <a:rPr lang="es-ES" sz="1800" b="0" dirty="0">
                <a:solidFill>
                  <a:schemeClr val="accent2"/>
                </a:solidFill>
              </a:rPr>
              <a:t> </a:t>
            </a:r>
            <a:r>
              <a:rPr lang="es-ES" sz="1800" b="0" dirty="0" err="1">
                <a:solidFill>
                  <a:schemeClr val="accent2"/>
                </a:solidFill>
              </a:rPr>
              <a:t>assessment</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one</a:t>
            </a:r>
            <a:r>
              <a:rPr lang="es-ES" sz="1800" b="0" dirty="0">
                <a:solidFill>
                  <a:schemeClr val="accent2"/>
                </a:solidFill>
              </a:rPr>
              <a:t> </a:t>
            </a:r>
            <a:r>
              <a:rPr lang="es-ES" sz="1800" b="0" dirty="0" err="1">
                <a:solidFill>
                  <a:schemeClr val="accent2"/>
                </a:solidFill>
              </a:rPr>
              <a:t>or</a:t>
            </a:r>
            <a:r>
              <a:rPr lang="es-ES" sz="1800" b="0" dirty="0">
                <a:solidFill>
                  <a:schemeClr val="accent2"/>
                </a:solidFill>
              </a:rPr>
              <a:t> more </a:t>
            </a:r>
            <a:r>
              <a:rPr lang="es-ES" sz="1800" b="0" dirty="0" err="1">
                <a:solidFill>
                  <a:schemeClr val="accent2"/>
                </a:solidFill>
              </a:rPr>
              <a:t>dimensions</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gait</a:t>
            </a:r>
            <a:r>
              <a:rPr lang="es-ES" sz="1800" b="0" dirty="0">
                <a:solidFill>
                  <a:schemeClr val="accent2"/>
                </a:solidFill>
              </a:rPr>
              <a:t> </a:t>
            </a:r>
            <a:r>
              <a:rPr lang="es-ES" sz="1800" b="0" dirty="0" err="1">
                <a:solidFill>
                  <a:schemeClr val="accent2"/>
                </a:solidFill>
              </a:rPr>
              <a:t>pattern</a:t>
            </a:r>
            <a:r>
              <a:rPr lang="es-ES" sz="1800" b="0" dirty="0">
                <a:solidFill>
                  <a:schemeClr val="accent2"/>
                </a:solidFill>
              </a:rPr>
              <a:t>), so </a:t>
            </a:r>
            <a:r>
              <a:rPr lang="es-ES" sz="1800" b="0" dirty="0" err="1">
                <a:solidFill>
                  <a:schemeClr val="accent2"/>
                </a:solidFill>
              </a:rPr>
              <a:t>their</a:t>
            </a:r>
            <a:r>
              <a:rPr lang="es-ES" sz="1800" b="0" dirty="0">
                <a:solidFill>
                  <a:schemeClr val="accent2"/>
                </a:solidFill>
              </a:rPr>
              <a:t> use </a:t>
            </a:r>
            <a:r>
              <a:rPr lang="es-ES" sz="1800" b="0" dirty="0" err="1">
                <a:solidFill>
                  <a:schemeClr val="accent2"/>
                </a:solidFill>
              </a:rPr>
              <a:t>is</a:t>
            </a:r>
            <a:r>
              <a:rPr lang="es-ES" sz="1800" b="0" dirty="0">
                <a:solidFill>
                  <a:schemeClr val="accent2"/>
                </a:solidFill>
              </a:rPr>
              <a:t> </a:t>
            </a:r>
            <a:r>
              <a:rPr lang="es-ES" sz="1800" b="0" dirty="0" err="1">
                <a:solidFill>
                  <a:schemeClr val="accent2"/>
                </a:solidFill>
              </a:rPr>
              <a:t>mainly</a:t>
            </a:r>
            <a:r>
              <a:rPr lang="es-ES" sz="1800" b="0" dirty="0">
                <a:solidFill>
                  <a:schemeClr val="accent2"/>
                </a:solidFill>
              </a:rPr>
              <a:t> in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research</a:t>
            </a:r>
            <a:r>
              <a:rPr lang="es-ES" sz="1800" b="0" dirty="0">
                <a:solidFill>
                  <a:schemeClr val="accent2"/>
                </a:solidFill>
              </a:rPr>
              <a:t> </a:t>
            </a:r>
            <a:r>
              <a:rPr lang="es-ES" sz="1800" b="0" dirty="0" err="1">
                <a:solidFill>
                  <a:schemeClr val="accent2"/>
                </a:solidFill>
              </a:rPr>
              <a:t>area</a:t>
            </a:r>
            <a:r>
              <a:rPr lang="es-ES" sz="1800" b="0" dirty="0">
                <a:solidFill>
                  <a:schemeClr val="accent2"/>
                </a:solidFill>
              </a:rPr>
              <a:t>. </a:t>
            </a:r>
            <a:r>
              <a:rPr lang="es-ES" sz="1800" b="0" dirty="0" err="1">
                <a:solidFill>
                  <a:schemeClr val="accent2"/>
                </a:solidFill>
              </a:rPr>
              <a:t>On</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contrary</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information</a:t>
            </a:r>
            <a:r>
              <a:rPr lang="es-ES" sz="1800" b="0" dirty="0">
                <a:solidFill>
                  <a:schemeClr val="accent2"/>
                </a:solidFill>
              </a:rPr>
              <a:t> </a:t>
            </a:r>
            <a:r>
              <a:rPr lang="es-ES" sz="1800" b="0" dirty="0" err="1">
                <a:solidFill>
                  <a:schemeClr val="accent2"/>
                </a:solidFill>
              </a:rPr>
              <a:t>obtained</a:t>
            </a:r>
            <a:r>
              <a:rPr lang="es-ES" sz="1800" b="0" dirty="0">
                <a:solidFill>
                  <a:schemeClr val="accent2"/>
                </a:solidFill>
              </a:rPr>
              <a:t> </a:t>
            </a:r>
            <a:r>
              <a:rPr lang="es-ES" sz="1800" b="0" dirty="0" err="1">
                <a:solidFill>
                  <a:schemeClr val="accent2"/>
                </a:solidFill>
              </a:rPr>
              <a:t>through</a:t>
            </a:r>
            <a:r>
              <a:rPr lang="es-ES" sz="1800" b="0" dirty="0">
                <a:solidFill>
                  <a:schemeClr val="accent2"/>
                </a:solidFill>
              </a:rPr>
              <a:t> </a:t>
            </a:r>
            <a:r>
              <a:rPr lang="es-ES" sz="1800" b="0" dirty="0" err="1">
                <a:solidFill>
                  <a:schemeClr val="accent2"/>
                </a:solidFill>
              </a:rPr>
              <a:t>scales</a:t>
            </a:r>
            <a:r>
              <a:rPr lang="es-ES" sz="1800" b="0" dirty="0">
                <a:solidFill>
                  <a:schemeClr val="accent2"/>
                </a:solidFill>
              </a:rPr>
              <a:t> and </a:t>
            </a:r>
            <a:r>
              <a:rPr lang="es-ES" sz="1800" b="0" dirty="0" err="1">
                <a:solidFill>
                  <a:schemeClr val="accent2"/>
                </a:solidFill>
              </a:rPr>
              <a:t>clinical</a:t>
            </a:r>
            <a:r>
              <a:rPr lang="es-ES" sz="1800" b="0" dirty="0">
                <a:solidFill>
                  <a:schemeClr val="accent2"/>
                </a:solidFill>
              </a:rPr>
              <a:t> </a:t>
            </a:r>
            <a:r>
              <a:rPr lang="es-ES" sz="1800" b="0" dirty="0" err="1">
                <a:solidFill>
                  <a:schemeClr val="accent2"/>
                </a:solidFill>
              </a:rPr>
              <a:t>tests</a:t>
            </a:r>
            <a:r>
              <a:rPr lang="es-ES" sz="1800" b="0" dirty="0">
                <a:solidFill>
                  <a:schemeClr val="accent2"/>
                </a:solidFill>
              </a:rPr>
              <a:t> </a:t>
            </a:r>
            <a:r>
              <a:rPr lang="es-ES" sz="1800" b="0" dirty="0" err="1">
                <a:solidFill>
                  <a:schemeClr val="accent2"/>
                </a:solidFill>
              </a:rPr>
              <a:t>is</a:t>
            </a:r>
            <a:r>
              <a:rPr lang="es-ES" sz="1800" b="0" dirty="0">
                <a:solidFill>
                  <a:schemeClr val="accent2"/>
                </a:solidFill>
              </a:rPr>
              <a:t> </a:t>
            </a:r>
            <a:r>
              <a:rPr lang="es-ES" sz="1800" b="0" dirty="0" err="1">
                <a:solidFill>
                  <a:schemeClr val="accent2"/>
                </a:solidFill>
              </a:rPr>
              <a:t>influenced</a:t>
            </a:r>
            <a:r>
              <a:rPr lang="es-ES" sz="1800" b="0" dirty="0">
                <a:solidFill>
                  <a:schemeClr val="accent2"/>
                </a:solidFill>
              </a:rPr>
              <a:t> </a:t>
            </a:r>
            <a:r>
              <a:rPr lang="es-ES" sz="1800" b="0" dirty="0" err="1">
                <a:solidFill>
                  <a:schemeClr val="accent2"/>
                </a:solidFill>
              </a:rPr>
              <a:t>by</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interpretation</a:t>
            </a:r>
            <a:r>
              <a:rPr lang="es-ES" sz="1800" b="0" dirty="0">
                <a:solidFill>
                  <a:schemeClr val="accent2"/>
                </a:solidFill>
              </a:rPr>
              <a:t> and </a:t>
            </a:r>
            <a:r>
              <a:rPr lang="es-ES" sz="1800" b="0" dirty="0" err="1">
                <a:solidFill>
                  <a:schemeClr val="accent2"/>
                </a:solidFill>
              </a:rPr>
              <a:t>perception</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evaluator</a:t>
            </a:r>
            <a:r>
              <a:rPr lang="es-ES" sz="1800" b="0" dirty="0">
                <a:solidFill>
                  <a:schemeClr val="accent2"/>
                </a:solidFill>
              </a:rPr>
              <a:t>.</a:t>
            </a:r>
          </a:p>
        </p:txBody>
      </p:sp>
    </p:spTree>
    <p:extLst>
      <p:ext uri="{BB962C8B-B14F-4D97-AF65-F5344CB8AC3E}">
        <p14:creationId xmlns:p14="http://schemas.microsoft.com/office/powerpoint/2010/main" val="3769787588"/>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rPr>
              <a:t>KEY IDEAS</a:t>
            </a: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4216539"/>
          </a:xfrm>
          <a:prstGeom prst="rect">
            <a:avLst/>
          </a:prstGeom>
        </p:spPr>
        <p:txBody>
          <a:bodyPr wrap="square">
            <a:spAutoFit/>
          </a:bodyPr>
          <a:lstStyle/>
          <a:p>
            <a:pPr marL="342900" lvl="0" indent="-342900" algn="just">
              <a:lnSpc>
                <a:spcPts val="1400"/>
              </a:lnSpc>
              <a:buFont typeface="Wingdings" panose="05000000000000000000" pitchFamily="2" charset="2"/>
              <a:buChar char="§"/>
            </a:pP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high</a:t>
            </a:r>
            <a:r>
              <a:rPr lang="es-ES" sz="1800" b="0" dirty="0">
                <a:solidFill>
                  <a:schemeClr val="accent2"/>
                </a:solidFill>
              </a:rPr>
              <a:t> </a:t>
            </a:r>
            <a:r>
              <a:rPr lang="es-ES" sz="1800" b="0" dirty="0" err="1">
                <a:solidFill>
                  <a:schemeClr val="accent2"/>
                </a:solidFill>
              </a:rPr>
              <a:t>precision</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instrumental </a:t>
            </a:r>
            <a:r>
              <a:rPr lang="es-ES" sz="1800" b="0" dirty="0" err="1">
                <a:solidFill>
                  <a:schemeClr val="accent2"/>
                </a:solidFill>
              </a:rPr>
              <a:t>measurement</a:t>
            </a:r>
            <a:r>
              <a:rPr lang="es-ES" sz="1800" b="0" dirty="0">
                <a:solidFill>
                  <a:schemeClr val="accent2"/>
                </a:solidFill>
              </a:rPr>
              <a:t> </a:t>
            </a:r>
            <a:r>
              <a:rPr lang="es-ES" sz="1800" b="0" dirty="0" err="1">
                <a:solidFill>
                  <a:schemeClr val="accent2"/>
                </a:solidFill>
              </a:rPr>
              <a:t>techniques</a:t>
            </a:r>
            <a:r>
              <a:rPr lang="es-ES" sz="1800" b="0" dirty="0">
                <a:solidFill>
                  <a:schemeClr val="accent2"/>
                </a:solidFill>
              </a:rPr>
              <a:t> </a:t>
            </a:r>
            <a:r>
              <a:rPr lang="es-ES" sz="1800" b="0" dirty="0" err="1">
                <a:solidFill>
                  <a:schemeClr val="accent2"/>
                </a:solidFill>
              </a:rPr>
              <a:t>gives</a:t>
            </a:r>
            <a:r>
              <a:rPr lang="es-ES" sz="1800" b="0" dirty="0">
                <a:solidFill>
                  <a:schemeClr val="accent2"/>
                </a:solidFill>
              </a:rPr>
              <a:t> </a:t>
            </a:r>
            <a:r>
              <a:rPr lang="es-ES" sz="1800" b="0" dirty="0" err="1">
                <a:solidFill>
                  <a:schemeClr val="accent2"/>
                </a:solidFill>
              </a:rPr>
              <a:t>them</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quality</a:t>
            </a:r>
            <a:r>
              <a:rPr lang="es-ES" sz="1800" b="0" dirty="0">
                <a:solidFill>
                  <a:schemeClr val="accent2"/>
                </a:solidFill>
              </a:rPr>
              <a:t> </a:t>
            </a:r>
            <a:r>
              <a:rPr lang="es-ES" sz="1800" b="0" dirty="0" err="1">
                <a:solidFill>
                  <a:schemeClr val="accent2"/>
                </a:solidFill>
              </a:rPr>
              <a:t>of</a:t>
            </a:r>
            <a:r>
              <a:rPr lang="es-ES" sz="1800" b="0" dirty="0">
                <a:solidFill>
                  <a:schemeClr val="accent2"/>
                </a:solidFill>
              </a:rPr>
              <a:t> </a:t>
            </a:r>
            <a:r>
              <a:rPr lang="es-ES" sz="1800" b="0" dirty="0" err="1">
                <a:solidFill>
                  <a:schemeClr val="accent2"/>
                </a:solidFill>
              </a:rPr>
              <a:t>being</a:t>
            </a:r>
            <a:r>
              <a:rPr lang="es-ES" sz="1800" b="0" dirty="0">
                <a:solidFill>
                  <a:schemeClr val="accent2"/>
                </a:solidFill>
              </a:rPr>
              <a:t> more </a:t>
            </a:r>
            <a:r>
              <a:rPr lang="es-ES" sz="1800" b="0" dirty="0" err="1">
                <a:solidFill>
                  <a:schemeClr val="accent2"/>
                </a:solidFill>
              </a:rPr>
              <a:t>valid</a:t>
            </a:r>
            <a:r>
              <a:rPr lang="es-ES" sz="1800" b="0" dirty="0">
                <a:solidFill>
                  <a:schemeClr val="accent2"/>
                </a:solidFill>
              </a:rPr>
              <a:t> </a:t>
            </a:r>
            <a:r>
              <a:rPr lang="es-ES" sz="1800" b="0" dirty="0" err="1">
                <a:solidFill>
                  <a:schemeClr val="accent2"/>
                </a:solidFill>
              </a:rPr>
              <a:t>to</a:t>
            </a:r>
            <a:r>
              <a:rPr lang="es-ES" sz="1800" b="0" dirty="0">
                <a:solidFill>
                  <a:schemeClr val="accent2"/>
                </a:solidFill>
              </a:rPr>
              <a:t> </a:t>
            </a:r>
            <a:r>
              <a:rPr lang="es-ES" sz="1800" b="0" dirty="0" err="1">
                <a:solidFill>
                  <a:schemeClr val="accent2"/>
                </a:solidFill>
              </a:rPr>
              <a:t>measure</a:t>
            </a:r>
            <a:r>
              <a:rPr lang="es-ES" sz="1800" b="0" dirty="0">
                <a:solidFill>
                  <a:schemeClr val="accent2"/>
                </a:solidFill>
              </a:rPr>
              <a:t> a </a:t>
            </a:r>
            <a:r>
              <a:rPr lang="es-ES" sz="1800" b="0" dirty="0" err="1">
                <a:solidFill>
                  <a:schemeClr val="accent2"/>
                </a:solidFill>
              </a:rPr>
              <a:t>gait</a:t>
            </a:r>
            <a:r>
              <a:rPr lang="es-ES" sz="1800" b="0" dirty="0">
                <a:solidFill>
                  <a:schemeClr val="accent2"/>
                </a:solidFill>
              </a:rPr>
              <a:t> </a:t>
            </a:r>
            <a:r>
              <a:rPr lang="es-ES" sz="1800" b="0" dirty="0" err="1">
                <a:solidFill>
                  <a:schemeClr val="accent2"/>
                </a:solidFill>
              </a:rPr>
              <a:t>characteristic</a:t>
            </a:r>
            <a:r>
              <a:rPr lang="es-ES" sz="1800" b="0" dirty="0">
                <a:solidFill>
                  <a:schemeClr val="accent2"/>
                </a:solidFill>
              </a:rPr>
              <a:t> </a:t>
            </a:r>
            <a:r>
              <a:rPr lang="es-ES" sz="1800" b="0" dirty="0" err="1">
                <a:solidFill>
                  <a:schemeClr val="accent2"/>
                </a:solidFill>
              </a:rPr>
              <a:t>than</a:t>
            </a:r>
            <a:r>
              <a:rPr lang="es-ES" sz="1800" b="0" dirty="0">
                <a:solidFill>
                  <a:schemeClr val="accent2"/>
                </a:solidFill>
              </a:rPr>
              <a:t> </a:t>
            </a:r>
            <a:r>
              <a:rPr lang="es-ES" sz="1800" b="0" dirty="0" err="1">
                <a:solidFill>
                  <a:schemeClr val="accent2"/>
                </a:solidFill>
              </a:rPr>
              <a:t>the</a:t>
            </a:r>
            <a:r>
              <a:rPr lang="es-ES" sz="1800" b="0" dirty="0">
                <a:solidFill>
                  <a:schemeClr val="accent2"/>
                </a:solidFill>
              </a:rPr>
              <a:t> </a:t>
            </a:r>
            <a:r>
              <a:rPr lang="es-ES" sz="1800" b="0" dirty="0" err="1">
                <a:solidFill>
                  <a:schemeClr val="accent2"/>
                </a:solidFill>
              </a:rPr>
              <a:t>scales</a:t>
            </a:r>
            <a:r>
              <a:rPr lang="es-ES" sz="1800" b="0" dirty="0">
                <a:solidFill>
                  <a:schemeClr val="accent2"/>
                </a:solidFill>
              </a:rPr>
              <a:t> </a:t>
            </a:r>
            <a:r>
              <a:rPr lang="es-ES" sz="1800" b="0" dirty="0" err="1">
                <a:solidFill>
                  <a:schemeClr val="accent2"/>
                </a:solidFill>
              </a:rPr>
              <a:t>or</a:t>
            </a:r>
            <a:r>
              <a:rPr lang="es-ES" sz="1800" b="0" dirty="0">
                <a:solidFill>
                  <a:schemeClr val="accent2"/>
                </a:solidFill>
              </a:rPr>
              <a:t> </a:t>
            </a:r>
            <a:r>
              <a:rPr lang="es-ES" sz="1800" b="0" dirty="0" err="1">
                <a:solidFill>
                  <a:schemeClr val="accent2"/>
                </a:solidFill>
              </a:rPr>
              <a:t>clinical</a:t>
            </a:r>
            <a:r>
              <a:rPr lang="es-ES" sz="1800" b="0" dirty="0">
                <a:solidFill>
                  <a:schemeClr val="accent2"/>
                </a:solidFill>
              </a:rPr>
              <a:t> </a:t>
            </a:r>
            <a:r>
              <a:rPr lang="es-ES" sz="1800" b="0" dirty="0" err="1">
                <a:solidFill>
                  <a:schemeClr val="accent2"/>
                </a:solidFill>
              </a:rPr>
              <a:t>tests</a:t>
            </a:r>
            <a:r>
              <a:rPr lang="es-ES" sz="1800" b="0" dirty="0">
                <a:solidFill>
                  <a:schemeClr val="accent2"/>
                </a:solidFill>
              </a:rPr>
              <a:t>. </a:t>
            </a:r>
          </a:p>
          <a:p>
            <a:pPr marL="457200" algn="just">
              <a:lnSpc>
                <a:spcPts val="1400"/>
              </a:lnSpc>
            </a:pPr>
            <a:r>
              <a:rPr lang="pl-PL" sz="1800" b="0" dirty="0">
                <a:solidFill>
                  <a:schemeClr val="accent2"/>
                </a:solidFill>
              </a:rPr>
              <a:t> </a:t>
            </a:r>
            <a:endParaRPr lang="es-ES"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The reliability is usually better in biomechanical instruments because the repeatability of the measurement does not depend on the observer but on other factors, such as performing the measurement with a standardized protocol.</a:t>
            </a:r>
            <a:endParaRPr lang="es-ES" sz="1800" b="0" dirty="0">
              <a:solidFill>
                <a:schemeClr val="accent2"/>
              </a:solidFill>
            </a:endParaRPr>
          </a:p>
          <a:p>
            <a:pPr marL="457200" algn="just">
              <a:lnSpc>
                <a:spcPts val="1400"/>
              </a:lnSpc>
            </a:pPr>
            <a:r>
              <a:rPr lang="pl-PL" sz="1800" b="0" dirty="0">
                <a:solidFill>
                  <a:schemeClr val="accent2"/>
                </a:solidFill>
              </a:rPr>
              <a:t> </a:t>
            </a:r>
            <a:endParaRPr lang="es-ES"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The more accurate a measuring instrument is, the more sensitive to change the instrument will be. The sensitivity of equipment must be sufficient to measure minimal clinically important difference in the outcomes that professional intent to observe in a given population.</a:t>
            </a:r>
            <a:endParaRPr lang="es-ES" sz="1800" b="0" dirty="0">
              <a:solidFill>
                <a:schemeClr val="accent2"/>
              </a:solidFill>
            </a:endParaRPr>
          </a:p>
          <a:p>
            <a:pPr marL="457200" algn="just">
              <a:lnSpc>
                <a:spcPts val="1400"/>
              </a:lnSpc>
            </a:pPr>
            <a:endParaRPr lang="es-ES"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The clinical scales and tests have a greater tendency to have a ceiling effect, that is, the participants' scores cluster toward the high end (or best possible score) of the measure / instrument. On the other hand, the instrumental techniques have a greater floor effect, where the participants' scores cluster toward the down end. This is due to patients could be “better off” than the measure could capture or “worse off” than the instrument can measure.</a:t>
            </a:r>
            <a:endParaRPr lang="es-ES" sz="1800" b="0" dirty="0">
              <a:solidFill>
                <a:schemeClr val="accent2"/>
              </a:solidFill>
            </a:endParaRPr>
          </a:p>
          <a:p>
            <a:pPr marL="342900" indent="-342900">
              <a:spcBef>
                <a:spcPts val="600"/>
              </a:spcBef>
              <a:buFont typeface="Wingdings" panose="05000000000000000000" pitchFamily="2" charset="2"/>
              <a:buChar char="§"/>
              <a:defRPr/>
            </a:pPr>
            <a:endParaRPr lang="en-US" sz="1800" b="0" dirty="0">
              <a:solidFill>
                <a:schemeClr val="accent2"/>
              </a:solidFill>
            </a:endParaRPr>
          </a:p>
        </p:txBody>
      </p:sp>
    </p:spTree>
    <p:extLst>
      <p:ext uri="{BB962C8B-B14F-4D97-AF65-F5344CB8AC3E}">
        <p14:creationId xmlns:p14="http://schemas.microsoft.com/office/powerpoint/2010/main" val="3817724020"/>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324B1D6E-CC0D-4264-B493-BB9819A5CB1B}"/>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What are the advantages of the use of instrumental  techniques versus scales and physical examination to assess gait?</a:t>
            </a:r>
            <a:endParaRPr lang="en-US" sz="2200" b="0" dirty="0">
              <a:solidFill>
                <a:schemeClr val="accent2">
                  <a:lumMod val="75000"/>
                </a:schemeClr>
              </a:solidFill>
              <a:latin typeface="+mn-lt"/>
            </a:endParaRPr>
          </a:p>
        </p:txBody>
      </p:sp>
      <p:sp>
        <p:nvSpPr>
          <p:cNvPr id="3" name="Prostokąt 3">
            <a:extLst>
              <a:ext uri="{FF2B5EF4-FFF2-40B4-BE49-F238E27FC236}">
                <a16:creationId xmlns:a16="http://schemas.microsoft.com/office/drawing/2014/main" id="{7ED28B2A-B575-4246-8BAF-93EF01281168}"/>
              </a:ext>
            </a:extLst>
          </p:cNvPr>
          <p:cNvSpPr/>
          <p:nvPr/>
        </p:nvSpPr>
        <p:spPr>
          <a:xfrm>
            <a:off x="2699792" y="3573016"/>
            <a:ext cx="4464496" cy="1446550"/>
          </a:xfrm>
          <a:prstGeom prst="rect">
            <a:avLst/>
          </a:prstGeom>
          <a:noFill/>
        </p:spPr>
        <p:txBody>
          <a:bodyPr wrap="square">
            <a:spAutoFit/>
          </a:bodyPr>
          <a:lstStyle/>
          <a:p>
            <a:pPr>
              <a:defRPr/>
            </a:pPr>
            <a:r>
              <a:rPr lang="en-US" sz="4400" b="0" dirty="0">
                <a:solidFill>
                  <a:schemeClr val="accent2">
                    <a:lumMod val="75000"/>
                  </a:schemeClr>
                </a:solidFill>
              </a:rPr>
              <a:t>4. Bibliography</a:t>
            </a:r>
          </a:p>
          <a:p>
            <a:pPr algn="ctr">
              <a:defRPr/>
            </a:pPr>
            <a:r>
              <a:rPr lang="en-US" sz="4400" b="0" dirty="0">
                <a:solidFill>
                  <a:schemeClr val="accent2">
                    <a:lumMod val="75000"/>
                  </a:schemeClr>
                </a:solidFill>
              </a:rPr>
              <a:t>  </a:t>
            </a:r>
          </a:p>
        </p:txBody>
      </p:sp>
      <p:sp>
        <p:nvSpPr>
          <p:cNvPr id="4" name="8 Rectángulo redondeado">
            <a:extLst>
              <a:ext uri="{FF2B5EF4-FFF2-40B4-BE49-F238E27FC236}">
                <a16:creationId xmlns:a16="http://schemas.microsoft.com/office/drawing/2014/main" id="{85127C42-51DB-4B84-A03C-CBDCC917C8D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478871351"/>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Gutierrez-Clavería M, Beroíza T, Cartagena C, Caviedes I, Céspedes J, Gutiérrez-Navas M, Oyarzún M, Palacios S, Schönffeldt P. Guidelines for the six-minute walk test. RevChil Enf Respir2009; 25: 15-24.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Innerd P, Catt M, Collerton J, Davies K, Trenell M, Kirkwood T, Jagger C. A comparision of subjective and objective measures of physical activity from the Newcastle 85+ study. Age Ageing. 2015 Jul;44(4):691-4.</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Crémers J, Phan R, Delvaux V, Garrauxa G. Construction and validation of the Dynamic Parkinson Gait Scale (DYPAGS). Parkinsonism &amp; Related Disorders. Volume 18, Issue 6, July 2012, Pages 759-764.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Tinetti M.E. Performance-Oriented Assessment of Mobility Problems in Elderly Patients. J Am Geriatr Soc. 1986 Feb;34(2):119-26.</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Wrisley D, Kumar N. Functional Gait Assessment: Concurrent, Discriminative, and Predictive Validity in Community-Dwelling Older Adults. Phys Ther. 2010 May;90(5):761-73.</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Pinto R, Birmingham T, Leitch K, Atkinson H, Jones I, Giffin J.R. Reliability and validity of knee angles and moments in patients with osteoarthritis using a treadmill-based gait analysis system. Gait &amp; Posture 80 (2020) 155-161.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Taherdoost H. Validity and Reliability of the Research Instrument: How to Test the Validation of a Questionnaire/Survey in a Research. International Journal of Academic Research in Management (IJARM). Vol. 5, No. 3, 2016, Page: 28-36.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De Souza A, Costa N, de Brito E. Psychometric properties in instruments evaluation of reliability and validity. Epidemiol. Serv. Saude, Brasília, 26(3), Jul-Sep 2017. </a:t>
            </a:r>
            <a:endParaRPr lang="es-ES" sz="1250" b="0" dirty="0">
              <a:solidFill>
                <a:schemeClr val="accent2"/>
              </a:solidFill>
            </a:endParaRPr>
          </a:p>
        </p:txBody>
      </p:sp>
    </p:spTree>
    <p:extLst>
      <p:ext uri="{BB962C8B-B14F-4D97-AF65-F5344CB8AC3E}">
        <p14:creationId xmlns:p14="http://schemas.microsoft.com/office/powerpoint/2010/main" val="1415187671"/>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Sullivan G. A primer on the Validity of Assessment Instruments. J Grad Med Educ. 2011.</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Meng L, Millar L, Childs C, Buis A. A strathclyde cluster model for gait kinematic measurement using functional methods: a study of inter-assessor reliability analysis with comparison to anatomical models. Computer methods in biomechanics and biomedcal engineering. Comput Methods Biomech Biomed Engin. 2020 Jun 16;1-10.</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Geerse D, Coolen B, Roerdink M. Quantifying Spatiotemporal Gait Parameters with HoloLens in Healthy Adults and People with Parkinson’s Disease: Test-Retest Reliability, Concurrent Validity, and Face Validity. Sensors (Basel). 2020 Jun 5;20(11):3216.</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Hee-jae Kim, Ilhyoek Park, Hyo joo Lee, On Lee. The reliability and validity of gait speed with different walking pace and distances against general health, physical function, and chronic disease in aged adults. J Exerc Nutrition Biochem. 2016;20(3):046-050.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Wrisley D, Marchetti G, Kuharsky D, Whitney S. Reliability, Internal Consistency, and Validity of Data Obtained With the Functional Gait Assessment. Phys Ther. 2004 Oct;84(10):906-18.</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McHugh M. Interrater reliability: the kappa statistic. Biochem Med (Zagreb). 2012 Oct; 22(3): 276-282.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Lipsey, M. W. (1983). A scheme for assessing measurement sensitivity in program evaluation and other applied research. Psychological Bulletin, 94(1), 152–165.</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Jaeschke R, Singer J, Guyatt GH. Ascertaining the minimal clinically important difference. Cont Clin Trials. 1989;10:407–415.</a:t>
            </a:r>
            <a:endParaRPr lang="es-ES" sz="1250" b="0" dirty="0">
              <a:solidFill>
                <a:schemeClr val="accent2"/>
              </a:solidFill>
            </a:endParaRPr>
          </a:p>
        </p:txBody>
      </p:sp>
    </p:spTree>
    <p:extLst>
      <p:ext uri="{BB962C8B-B14F-4D97-AF65-F5344CB8AC3E}">
        <p14:creationId xmlns:p14="http://schemas.microsoft.com/office/powerpoint/2010/main" val="3127785322"/>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080604"/>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McGlothlin A. and Lewis R. Minimal Clinically Important Difference Defining What Really Matters to Patients. JAMA October 1, 2014 Volume 312, Number 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Bohannon R and Glenney S. Minimal clinically important difference for change in comfortable gait speed of adults with pathology: a systematic review. Journal of Evaluation in Clinical Practice 20 (2014) 295–300.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Moissenet F, Armand S. Chapter 17: Qualitative and quantitative methods of assessing gait disorders. Orthopedic Management of Children with Cerebral Palsy. 2015 Ed. Nova Science Publishers, Inc. ISBN: 978-1-63483-318-9-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Jackson A, Carnel C, Ditunno J, Schmidt M. Boninger M, Schmeler M, Williams S, Donovan W. Outcome Measures for Gait and Ambulation in the Spinal Cord Injury Population. J Spinal Cord Med. 2008;31:487–499.</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Feeny DH, Eckstrom E, Whitlock EP, Perdue LA. Agency for Healthcare Research and Quality, US. A Primer for Systematic Reviewers on the Measurement of Functional Status and Health-Related Quality of Life in Older Adults. September 2013.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Middleton A, Fritz S. Assessment of Gait, Balance, and Mobility in Older Adults: Considerations for Clinicians. Curr Transl Geriatr and Exp Gerontol Rep (2013) 2:205–214.</a:t>
            </a:r>
          </a:p>
          <a:p>
            <a:pPr marL="342900" indent="-342900" algn="just">
              <a:lnSpc>
                <a:spcPts val="1400"/>
              </a:lnSpc>
              <a:spcBef>
                <a:spcPts val="1200"/>
              </a:spcBef>
              <a:buFont typeface="+mj-lt"/>
              <a:buAutoNum type="arabicPeriod" startAt="17"/>
            </a:pPr>
            <a:endParaRPr lang="pl-PL" sz="1250" b="0" dirty="0">
              <a:solidFill>
                <a:schemeClr val="accent2"/>
              </a:solidFill>
              <a:effectLst/>
              <a:latin typeface="Arial" panose="020B0604020202020204" pitchFamily="34" charset="0"/>
              <a:ea typeface="Calibri" panose="020F0502020204030204" pitchFamily="34" charset="0"/>
            </a:endParaRPr>
          </a:p>
          <a:p>
            <a:pPr marL="342900" indent="-342900" algn="just">
              <a:buFont typeface="+mj-lt"/>
              <a:buAutoNum type="arabicPeriod" startAt="17"/>
            </a:pPr>
            <a:endParaRPr lang="es-ES" sz="1250" b="0" dirty="0">
              <a:solidFill>
                <a:schemeClr val="accent2"/>
              </a:solidFill>
            </a:endParaRPr>
          </a:p>
        </p:txBody>
      </p:sp>
    </p:spTree>
    <p:extLst>
      <p:ext uri="{BB962C8B-B14F-4D97-AF65-F5344CB8AC3E}">
        <p14:creationId xmlns:p14="http://schemas.microsoft.com/office/powerpoint/2010/main" val="1328850097"/>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a:extLst>
              <a:ext uri="{FF2B5EF4-FFF2-40B4-BE49-F238E27FC236}">
                <a16:creationId xmlns:a16="http://schemas.microsoft.com/office/drawing/2014/main" id="{AB118856-FF67-4334-A51E-9A6DC8E79E22}"/>
              </a:ext>
            </a:extLst>
          </p:cNvPr>
          <p:cNvSpPr txBox="1">
            <a:spLocks noChangeArrowheads="1"/>
          </p:cNvSpPr>
          <p:nvPr/>
        </p:nvSpPr>
        <p:spPr bwMode="auto">
          <a:xfrm>
            <a:off x="1979712" y="4941168"/>
            <a:ext cx="5760720" cy="794769"/>
          </a:xfrm>
          <a:prstGeom prst="rect">
            <a:avLst/>
          </a:prstGeom>
          <a:noFill/>
          <a:ln w="9525">
            <a:noFill/>
            <a:miter lim="800000"/>
            <a:headEnd/>
            <a:tailEnd/>
          </a:ln>
        </p:spPr>
        <p:txBody>
          <a:bodyPr rot="0" vert="horz" wrap="square" lIns="91440" tIns="45720" rIns="91440" bIns="45720" anchor="t" anchorCtr="0">
            <a:spAutoFit/>
          </a:bodyPr>
          <a:lstStyle/>
          <a:p>
            <a:pPr algn="ctr">
              <a:lnSpc>
                <a:spcPts val="1400"/>
              </a:lnSpc>
              <a:spcBef>
                <a:spcPts val="1200"/>
              </a:spcBef>
            </a:pPr>
            <a:r>
              <a:rPr lang="pl-PL" sz="1000">
                <a:solidFill>
                  <a:schemeClr val="tx1"/>
                </a:solidFill>
                <a:effectLst/>
                <a:latin typeface="Arial" panose="020B0604020202020204" pitchFamily="34" charset="0"/>
                <a:ea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pl-PL" sz="110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4305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750" y="2438886"/>
            <a:ext cx="7776666" cy="2585323"/>
          </a:xfrm>
          <a:prstGeom prst="rect">
            <a:avLst/>
          </a:prstGeom>
        </p:spPr>
        <p:txBody>
          <a:bodyPr wrap="square">
            <a:spAutoFit/>
          </a:bodyPr>
          <a:lstStyle/>
          <a:p>
            <a:pPr marL="457200" lvl="0" indent="-457200">
              <a:buFont typeface="+mj-lt"/>
              <a:buAutoNum type="arabicPeriod"/>
            </a:pPr>
            <a:r>
              <a:rPr lang="en-US" sz="1800" b="0" dirty="0">
                <a:solidFill>
                  <a:schemeClr val="tx1"/>
                </a:solidFill>
              </a:rPr>
              <a:t>To review the advantages and disadvantages of valuation methodologies for human gait.</a:t>
            </a:r>
            <a:endParaRPr lang="es-ES" sz="1800" b="0" dirty="0">
              <a:solidFill>
                <a:schemeClr val="tx1"/>
              </a:solidFill>
            </a:endParaRPr>
          </a:p>
          <a:p>
            <a:pPr marL="457200" lvl="0" indent="-457200">
              <a:buFont typeface="+mj-lt"/>
              <a:buAutoNum type="arabicPeriod"/>
            </a:pPr>
            <a:endParaRPr lang="es-ES" sz="1800" b="0" dirty="0">
              <a:solidFill>
                <a:schemeClr val="tx1"/>
              </a:solidFill>
            </a:endParaRPr>
          </a:p>
          <a:p>
            <a:pPr marL="457200" lvl="0" indent="-457200">
              <a:buFont typeface="+mj-lt"/>
              <a:buAutoNum type="arabicPeriod"/>
            </a:pPr>
            <a:r>
              <a:rPr lang="en-US" sz="1800" b="0" dirty="0">
                <a:solidFill>
                  <a:schemeClr val="tx1"/>
                </a:solidFill>
              </a:rPr>
              <a:t>To know the statistical properties of the gait assessment methodologies available.</a:t>
            </a:r>
            <a:endParaRPr lang="es-ES" sz="1800" b="0" dirty="0">
              <a:solidFill>
                <a:schemeClr val="tx1"/>
              </a:solidFill>
            </a:endParaRPr>
          </a:p>
          <a:p>
            <a:pPr marL="457200" lvl="0" indent="-457200">
              <a:buFont typeface="+mj-lt"/>
              <a:buAutoNum type="arabicPeriod"/>
            </a:pPr>
            <a:endParaRPr lang="es-ES" sz="1800" b="0" dirty="0">
              <a:solidFill>
                <a:schemeClr val="tx1"/>
              </a:solidFill>
            </a:endParaRPr>
          </a:p>
          <a:p>
            <a:pPr marL="457200" lvl="0" indent="-457200">
              <a:buFont typeface="+mj-lt"/>
              <a:buAutoNum type="arabicPeriod"/>
            </a:pPr>
            <a:r>
              <a:rPr lang="en-US" sz="1800" b="0" dirty="0">
                <a:solidFill>
                  <a:schemeClr val="tx1"/>
                </a:solidFill>
              </a:rPr>
              <a:t>To establish the technical knowledge that allow healthcare professionals to choose the most appropriate gait assessment technique for their </a:t>
            </a:r>
            <a:r>
              <a:rPr lang="pl-PL" sz="1800" b="0" dirty="0">
                <a:solidFill>
                  <a:schemeClr val="tx1"/>
                </a:solidFill>
              </a:rPr>
              <a:t>clinical or research </a:t>
            </a:r>
            <a:r>
              <a:rPr lang="en-US" sz="1800" b="0" dirty="0">
                <a:solidFill>
                  <a:schemeClr val="tx1"/>
                </a:solidFill>
              </a:rPr>
              <a:t>context.</a:t>
            </a:r>
            <a:endParaRPr lang="es-ES" sz="1800" b="0" dirty="0">
              <a:solidFill>
                <a:schemeClr val="tx1"/>
              </a:solidFill>
            </a:endParaRPr>
          </a:p>
        </p:txBody>
      </p:sp>
      <p:sp>
        <p:nvSpPr>
          <p:cNvPr id="10"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INTRODUCTION AND OBJECTIVES</a:t>
            </a:r>
            <a:endParaRPr lang="en-US" sz="2200" b="0" dirty="0">
              <a:solidFill>
                <a:schemeClr val="accent2">
                  <a:lumMod val="75000"/>
                </a:schemeClr>
              </a:solidFill>
            </a:endParaRPr>
          </a:p>
        </p:txBody>
      </p:sp>
      <p:sp>
        <p:nvSpPr>
          <p:cNvPr id="11" name="Prostokąt 1">
            <a:extLst>
              <a:ext uri="{FF2B5EF4-FFF2-40B4-BE49-F238E27FC236}">
                <a16:creationId xmlns:a16="http://schemas.microsoft.com/office/drawing/2014/main" id="{7A9F12F9-A23F-4CF0-B89E-3E3E9F56A19D}"/>
              </a:ext>
            </a:extLst>
          </p:cNvPr>
          <p:cNvSpPr/>
          <p:nvPr/>
        </p:nvSpPr>
        <p:spPr>
          <a:xfrm>
            <a:off x="3500980" y="1785010"/>
            <a:ext cx="1854206" cy="707886"/>
          </a:xfrm>
          <a:prstGeom prst="rect">
            <a:avLst/>
          </a:prstGeom>
        </p:spPr>
        <p:txBody>
          <a:bodyPr wrap="square">
            <a:spAutoFit/>
          </a:bodyPr>
          <a:lstStyle/>
          <a:p>
            <a:pPr>
              <a:defRPr/>
            </a:pPr>
            <a:r>
              <a:rPr lang="es-ES" altLang="es-ES" sz="2000" dirty="0">
                <a:solidFill>
                  <a:schemeClr val="accent2"/>
                </a:solidFill>
                <a:latin typeface="+mn-lt"/>
              </a:rPr>
              <a:t>OBJECTIVES</a:t>
            </a:r>
          </a:p>
          <a:p>
            <a:pPr>
              <a:defRPr/>
            </a:pPr>
            <a:endParaRPr lang="es-ES" sz="2000" dirty="0">
              <a:solidFill>
                <a:schemeClr val="accent2"/>
              </a:solidFill>
              <a:latin typeface="+mn-lt"/>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What are the advantages of the use of instrumental  techniques versus scales and physical examination to assess gait?</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591134" y="2708920"/>
            <a:ext cx="7868654" cy="3180986"/>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798074" y="2924944"/>
            <a:ext cx="7547852" cy="2800767"/>
          </a:xfrm>
          <a:prstGeom prst="rect">
            <a:avLst/>
          </a:prstGeom>
          <a:noFill/>
        </p:spPr>
        <p:txBody>
          <a:bodyPr wrap="square">
            <a:spAutoFit/>
          </a:bodyPr>
          <a:lstStyle/>
          <a:p>
            <a:pPr marL="742950" indent="-742950">
              <a:buFont typeface="+mj-lt"/>
              <a:buAutoNum type="arabicPeriod" startAt="2"/>
              <a:defRPr/>
            </a:pPr>
            <a:r>
              <a:rPr lang="en-US" sz="4400" b="0" dirty="0">
                <a:solidFill>
                  <a:schemeClr val="accent2">
                    <a:lumMod val="75000"/>
                  </a:schemeClr>
                </a:solidFill>
              </a:rPr>
              <a:t>Features and properties of gait assessment tools: comparison between available techniques</a:t>
            </a:r>
          </a:p>
        </p:txBody>
      </p:sp>
    </p:spTree>
    <p:extLst>
      <p:ext uri="{BB962C8B-B14F-4D97-AF65-F5344CB8AC3E}">
        <p14:creationId xmlns:p14="http://schemas.microsoft.com/office/powerpoint/2010/main" val="385266868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3761910" y="2232740"/>
            <a:ext cx="1620180"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Usability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p:cNvGrpSpPr/>
          <p:nvPr/>
        </p:nvGrpSpPr>
        <p:grpSpPr>
          <a:xfrm>
            <a:off x="755576" y="2708920"/>
            <a:ext cx="2671812" cy="1512168"/>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The</a:t>
              </a:r>
              <a:r>
                <a:rPr lang="es-ES" sz="1800" b="0" dirty="0"/>
                <a:t> </a:t>
              </a:r>
              <a:r>
                <a:rPr lang="es-ES" sz="1800" b="0" dirty="0" err="1"/>
                <a:t>ease</a:t>
              </a:r>
              <a:r>
                <a:rPr lang="es-ES" sz="1800" b="0" dirty="0"/>
                <a:t> </a:t>
              </a:r>
              <a:r>
                <a:rPr lang="es-ES" sz="1800" b="0" dirty="0" err="1"/>
                <a:t>which</a:t>
              </a:r>
              <a:r>
                <a:rPr lang="es-ES" sz="1800" b="0" dirty="0"/>
                <a:t> </a:t>
              </a:r>
              <a:r>
                <a:rPr lang="es-ES" sz="1800" b="0" dirty="0" err="1"/>
                <a:t>people</a:t>
              </a:r>
              <a:r>
                <a:rPr lang="es-ES" sz="1800" b="0" dirty="0"/>
                <a:t> can use a particular </a:t>
              </a:r>
              <a:r>
                <a:rPr lang="es-ES" sz="1800" b="0" dirty="0" err="1"/>
                <a:t>tool</a:t>
              </a:r>
              <a:endParaRPr lang="es-ES" sz="1800" b="0" kern="1200" dirty="0"/>
            </a:p>
          </p:txBody>
        </p:sp>
      </p:grpSp>
      <p:grpSp>
        <p:nvGrpSpPr>
          <p:cNvPr id="16" name="Grupo 15"/>
          <p:cNvGrpSpPr/>
          <p:nvPr/>
        </p:nvGrpSpPr>
        <p:grpSpPr>
          <a:xfrm>
            <a:off x="755576" y="4253235"/>
            <a:ext cx="2671812" cy="1512168"/>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To </a:t>
              </a:r>
              <a:r>
                <a:rPr lang="es-ES" sz="1800" b="0" dirty="0" err="1">
                  <a:solidFill>
                    <a:schemeClr val="bg1"/>
                  </a:solidFill>
                </a:rPr>
                <a:t>achieve</a:t>
              </a:r>
              <a:r>
                <a:rPr lang="es-ES" sz="1800" b="0" dirty="0">
                  <a:solidFill>
                    <a:schemeClr val="bg1"/>
                  </a:solidFill>
                </a:rPr>
                <a:t> </a:t>
              </a:r>
              <a:r>
                <a:rPr lang="es-ES" sz="1800" b="0" dirty="0" err="1">
                  <a:solidFill>
                    <a:schemeClr val="bg1"/>
                  </a:solidFill>
                </a:rPr>
                <a:t>an</a:t>
              </a:r>
              <a:r>
                <a:rPr lang="es-ES" sz="1800" b="0" dirty="0">
                  <a:solidFill>
                    <a:schemeClr val="bg1"/>
                  </a:solidFill>
                </a:rPr>
                <a:t> </a:t>
              </a:r>
              <a:r>
                <a:rPr lang="es-ES" sz="1800" b="0" dirty="0" err="1">
                  <a:solidFill>
                    <a:schemeClr val="bg1"/>
                  </a:solidFill>
                </a:rPr>
                <a:t>specific</a:t>
              </a:r>
              <a:r>
                <a:rPr lang="es-ES" sz="1800" b="0" dirty="0">
                  <a:solidFill>
                    <a:schemeClr val="bg1"/>
                  </a:solidFill>
                </a:rPr>
                <a:t> </a:t>
              </a:r>
              <a:r>
                <a:rPr lang="es-ES" sz="1800" b="0" dirty="0" err="1">
                  <a:solidFill>
                    <a:schemeClr val="bg1"/>
                  </a:solidFill>
                </a:rPr>
                <a:t>goal</a:t>
              </a:r>
              <a:endParaRPr lang="es-ES" sz="1800" b="0" dirty="0">
                <a:solidFill>
                  <a:schemeClr val="bg1"/>
                </a:solidFill>
              </a:endParaRPr>
            </a:p>
          </p:txBody>
        </p:sp>
      </p:grpSp>
      <p:sp>
        <p:nvSpPr>
          <p:cNvPr id="19" name="Prostokąt 3">
            <a:extLst>
              <a:ext uri="{FF2B5EF4-FFF2-40B4-BE49-F238E27FC236}">
                <a16:creationId xmlns:a16="http://schemas.microsoft.com/office/drawing/2014/main" id="{6F1E17A5-99A2-450F-AC97-BC84B3D4606F}"/>
              </a:ext>
            </a:extLst>
          </p:cNvPr>
          <p:cNvSpPr/>
          <p:nvPr/>
        </p:nvSpPr>
        <p:spPr>
          <a:xfrm>
            <a:off x="3635896" y="3402866"/>
            <a:ext cx="4824536" cy="1754326"/>
          </a:xfrm>
          <a:prstGeom prst="rect">
            <a:avLst/>
          </a:prstGeom>
        </p:spPr>
        <p:txBody>
          <a:bodyPr wrap="square">
            <a:spAutoFit/>
          </a:bodyPr>
          <a:lstStyle/>
          <a:p>
            <a:pPr marL="457200" lvl="0" indent="-457200">
              <a:buFont typeface="Arial" panose="020B0604020202020204" pitchFamily="34" charset="0"/>
              <a:buChar char="•"/>
            </a:pPr>
            <a:r>
              <a:rPr lang="es-ES" sz="1800" b="0" dirty="0" err="1">
                <a:solidFill>
                  <a:schemeClr val="tx1"/>
                </a:solidFill>
              </a:rPr>
              <a:t>Is</a:t>
            </a:r>
            <a:r>
              <a:rPr lang="es-ES" sz="1800" b="0" dirty="0">
                <a:solidFill>
                  <a:schemeClr val="tx1"/>
                </a:solidFill>
              </a:rPr>
              <a:t> </a:t>
            </a:r>
            <a:r>
              <a:rPr lang="es-ES" sz="1800" b="0" dirty="0" err="1">
                <a:solidFill>
                  <a:schemeClr val="tx1"/>
                </a:solidFill>
              </a:rPr>
              <a:t>it</a:t>
            </a:r>
            <a:r>
              <a:rPr lang="es-ES" sz="1800" b="0" dirty="0">
                <a:solidFill>
                  <a:schemeClr val="tx1"/>
                </a:solidFill>
              </a:rPr>
              <a:t> </a:t>
            </a:r>
            <a:r>
              <a:rPr lang="es-ES" sz="1800" b="0" dirty="0" err="1">
                <a:solidFill>
                  <a:schemeClr val="tx1"/>
                </a:solidFill>
              </a:rPr>
              <a:t>easy</a:t>
            </a:r>
            <a:r>
              <a:rPr lang="es-ES" sz="1800" b="0" dirty="0">
                <a:solidFill>
                  <a:schemeClr val="tx1"/>
                </a:solidFill>
              </a:rPr>
              <a:t> to use?</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Does</a:t>
            </a:r>
            <a:r>
              <a:rPr lang="es-ES" sz="1800" b="0" dirty="0">
                <a:solidFill>
                  <a:schemeClr val="tx1"/>
                </a:solidFill>
              </a:rPr>
              <a:t> </a:t>
            </a:r>
            <a:r>
              <a:rPr lang="es-ES" sz="1800" b="0" dirty="0" err="1">
                <a:solidFill>
                  <a:schemeClr val="tx1"/>
                </a:solidFill>
              </a:rPr>
              <a:t>it</a:t>
            </a:r>
            <a:r>
              <a:rPr lang="es-ES" sz="1800" b="0" dirty="0">
                <a:solidFill>
                  <a:schemeClr val="tx1"/>
                </a:solidFill>
              </a:rPr>
              <a:t> </a:t>
            </a:r>
            <a:r>
              <a:rPr lang="es-ES" sz="1800" b="0" dirty="0" err="1">
                <a:solidFill>
                  <a:schemeClr val="tx1"/>
                </a:solidFill>
              </a:rPr>
              <a:t>take</a:t>
            </a:r>
            <a:r>
              <a:rPr lang="es-ES" sz="1800" b="0" dirty="0">
                <a:solidFill>
                  <a:schemeClr val="tx1"/>
                </a:solidFill>
              </a:rPr>
              <a:t> a </a:t>
            </a:r>
            <a:r>
              <a:rPr lang="es-ES" sz="1800" b="0" dirty="0" err="1">
                <a:solidFill>
                  <a:schemeClr val="tx1"/>
                </a:solidFill>
              </a:rPr>
              <a:t>long</a:t>
            </a:r>
            <a:r>
              <a:rPr lang="es-ES" sz="1800" b="0" dirty="0">
                <a:solidFill>
                  <a:schemeClr val="tx1"/>
                </a:solidFill>
              </a:rPr>
              <a:t> time?</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Is</a:t>
            </a:r>
            <a:r>
              <a:rPr lang="es-ES" sz="1800" b="0" dirty="0">
                <a:solidFill>
                  <a:schemeClr val="tx1"/>
                </a:solidFill>
              </a:rPr>
              <a:t> </a:t>
            </a:r>
            <a:r>
              <a:rPr lang="es-ES" sz="1800" b="0" dirty="0" err="1">
                <a:solidFill>
                  <a:schemeClr val="tx1"/>
                </a:solidFill>
              </a:rPr>
              <a:t>it</a:t>
            </a:r>
            <a:r>
              <a:rPr lang="es-ES" sz="1800" b="0" dirty="0">
                <a:solidFill>
                  <a:schemeClr val="tx1"/>
                </a:solidFill>
              </a:rPr>
              <a:t> </a:t>
            </a:r>
            <a:r>
              <a:rPr lang="es-ES" sz="1800" b="0" dirty="0" err="1">
                <a:solidFill>
                  <a:schemeClr val="tx1"/>
                </a:solidFill>
              </a:rPr>
              <a:t>feasible</a:t>
            </a:r>
            <a:r>
              <a:rPr lang="es-ES" sz="1800" b="0" dirty="0">
                <a:solidFill>
                  <a:schemeClr val="tx1"/>
                </a:solidFill>
              </a:rPr>
              <a:t> to use </a:t>
            </a:r>
            <a:r>
              <a:rPr lang="es-ES" sz="1800" b="0" dirty="0" err="1">
                <a:solidFill>
                  <a:schemeClr val="tx1"/>
                </a:solidFill>
              </a:rPr>
              <a:t>it</a:t>
            </a:r>
            <a:r>
              <a:rPr lang="es-ES" sz="1800" b="0" dirty="0">
                <a:solidFill>
                  <a:schemeClr val="tx1"/>
                </a:solidFill>
              </a:rPr>
              <a:t> in </a:t>
            </a:r>
            <a:r>
              <a:rPr lang="es-ES" sz="1800" b="0" dirty="0" err="1">
                <a:solidFill>
                  <a:schemeClr val="tx1"/>
                </a:solidFill>
              </a:rPr>
              <a:t>my</a:t>
            </a:r>
            <a:r>
              <a:rPr lang="es-ES" sz="1800" b="0" dirty="0">
                <a:solidFill>
                  <a:schemeClr val="tx1"/>
                </a:solidFill>
              </a:rPr>
              <a:t> </a:t>
            </a:r>
            <a:r>
              <a:rPr lang="es-ES" sz="1800" b="0" dirty="0" err="1">
                <a:solidFill>
                  <a:schemeClr val="tx1"/>
                </a:solidFill>
              </a:rPr>
              <a:t>work</a:t>
            </a:r>
            <a:r>
              <a:rPr lang="es-ES" sz="1800" b="0" dirty="0">
                <a:solidFill>
                  <a:schemeClr val="tx1"/>
                </a:solidFill>
              </a:rPr>
              <a:t> </a:t>
            </a:r>
            <a:r>
              <a:rPr lang="es-ES" sz="1800" b="0" dirty="0" err="1">
                <a:solidFill>
                  <a:schemeClr val="tx1"/>
                </a:solidFill>
              </a:rPr>
              <a:t>area</a:t>
            </a:r>
            <a:r>
              <a:rPr lang="es-ES" sz="1800" b="0" dirty="0">
                <a:solidFill>
                  <a:schemeClr val="tx1"/>
                </a:solidFill>
              </a:rPr>
              <a:t>?</a:t>
            </a:r>
            <a:endParaRPr lang="en-U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p:txBody>
      </p:sp>
    </p:spTree>
    <p:extLst>
      <p:ext uri="{BB962C8B-B14F-4D97-AF65-F5344CB8AC3E}">
        <p14:creationId xmlns:p14="http://schemas.microsoft.com/office/powerpoint/2010/main" val="399477076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3761910" y="2232740"/>
            <a:ext cx="1620180"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Usability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p:cNvGrpSpPr/>
          <p:nvPr/>
        </p:nvGrpSpPr>
        <p:grpSpPr>
          <a:xfrm>
            <a:off x="827584" y="2708920"/>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Instrumental </a:t>
              </a:r>
              <a:r>
                <a:rPr lang="es-ES" sz="1800" b="0" dirty="0" err="1"/>
                <a:t>techniques</a:t>
              </a:r>
              <a:endParaRPr lang="es-ES" sz="1800" b="0" kern="1200" dirty="0"/>
            </a:p>
          </p:txBody>
        </p:sp>
      </p:grpSp>
      <p:grpSp>
        <p:nvGrpSpPr>
          <p:cNvPr id="16" name="Grupo 15"/>
          <p:cNvGrpSpPr/>
          <p:nvPr/>
        </p:nvGrpSpPr>
        <p:grpSpPr>
          <a:xfrm>
            <a:off x="5580112" y="2708920"/>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Clinical</a:t>
              </a:r>
              <a:r>
                <a:rPr lang="es-ES" sz="1800" b="0" dirty="0">
                  <a:solidFill>
                    <a:schemeClr val="bg1"/>
                  </a:solidFill>
                </a:rPr>
                <a:t> </a:t>
              </a:r>
              <a:r>
                <a:rPr lang="es-ES" sz="1800" b="0" dirty="0" err="1">
                  <a:solidFill>
                    <a:schemeClr val="bg1"/>
                  </a:solidFill>
                </a:rPr>
                <a:t>scales</a:t>
              </a:r>
              <a:r>
                <a:rPr lang="es-ES" sz="1800" b="0" dirty="0">
                  <a:solidFill>
                    <a:schemeClr val="bg1"/>
                  </a:solidFill>
                </a:rPr>
                <a:t> / Test and </a:t>
              </a:r>
              <a:r>
                <a:rPr lang="es-ES" sz="1800" b="0" dirty="0" err="1">
                  <a:solidFill>
                    <a:schemeClr val="bg1"/>
                  </a:solidFill>
                </a:rPr>
                <a:t>questionnaires</a:t>
              </a:r>
              <a:endParaRPr lang="es-ES" sz="1800" b="0" dirty="0">
                <a:solidFill>
                  <a:schemeClr val="bg1"/>
                </a:solidFill>
              </a:endParaRPr>
            </a:p>
          </p:txBody>
        </p:sp>
      </p:grpSp>
      <p:sp>
        <p:nvSpPr>
          <p:cNvPr id="20" name="Prostokąt 3">
            <a:extLst>
              <a:ext uri="{FF2B5EF4-FFF2-40B4-BE49-F238E27FC236}">
                <a16:creationId xmlns:a16="http://schemas.microsoft.com/office/drawing/2014/main" id="{6F1E17A5-99A2-450F-AC97-BC84B3D4606F}"/>
              </a:ext>
            </a:extLst>
          </p:cNvPr>
          <p:cNvSpPr/>
          <p:nvPr/>
        </p:nvSpPr>
        <p:spPr>
          <a:xfrm>
            <a:off x="539552" y="3501008"/>
            <a:ext cx="4176464" cy="2585323"/>
          </a:xfrm>
          <a:prstGeom prst="rect">
            <a:avLst/>
          </a:prstGeom>
        </p:spPr>
        <p:txBody>
          <a:bodyPr wrap="square">
            <a:spAutoFit/>
          </a:bodyPr>
          <a:lstStyle/>
          <a:p>
            <a:pPr marL="457200" lvl="0" indent="-457200">
              <a:buFont typeface="Arial" panose="020B0604020202020204" pitchFamily="34" charset="0"/>
              <a:buChar char="•"/>
            </a:pPr>
            <a:r>
              <a:rPr lang="es-ES" sz="1800" b="0" dirty="0" err="1">
                <a:solidFill>
                  <a:schemeClr val="tx1"/>
                </a:solidFill>
              </a:rPr>
              <a:t>Strict</a:t>
            </a:r>
            <a:r>
              <a:rPr lang="es-ES" sz="1800" b="0" dirty="0">
                <a:solidFill>
                  <a:schemeClr val="tx1"/>
                </a:solidFill>
              </a:rPr>
              <a:t> </a:t>
            </a:r>
            <a:r>
              <a:rPr lang="es-ES" sz="1800" b="0" dirty="0" err="1">
                <a:solidFill>
                  <a:schemeClr val="tx1"/>
                </a:solidFill>
              </a:rPr>
              <a:t>protocol</a:t>
            </a:r>
            <a:r>
              <a:rPr lang="es-ES" sz="1800" b="0" dirty="0">
                <a:solidFill>
                  <a:schemeClr val="tx1"/>
                </a:solidFill>
              </a:rPr>
              <a:t> </a:t>
            </a:r>
            <a:r>
              <a:rPr lang="es-ES" sz="1800" b="0" dirty="0" err="1">
                <a:solidFill>
                  <a:schemeClr val="tx1"/>
                </a:solidFill>
              </a:rPr>
              <a:t>framed</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Manage</a:t>
            </a:r>
            <a:r>
              <a:rPr lang="es-ES" sz="1800" b="0" dirty="0">
                <a:solidFill>
                  <a:schemeClr val="tx1"/>
                </a:solidFill>
              </a:rPr>
              <a:t> </a:t>
            </a:r>
            <a:r>
              <a:rPr lang="es-ES" sz="1800" b="0" dirty="0" err="1">
                <a:solidFill>
                  <a:schemeClr val="tx1"/>
                </a:solidFill>
              </a:rPr>
              <a:t>correctly</a:t>
            </a:r>
            <a:r>
              <a:rPr lang="es-ES" sz="1800" b="0" dirty="0">
                <a:solidFill>
                  <a:schemeClr val="tx1"/>
                </a:solidFill>
              </a:rPr>
              <a:t> </a:t>
            </a:r>
            <a:r>
              <a:rPr lang="es-ES" sz="1800" b="0" dirty="0" err="1">
                <a:solidFill>
                  <a:schemeClr val="tx1"/>
                </a:solidFill>
              </a:rPr>
              <a:t>the</a:t>
            </a:r>
            <a:r>
              <a:rPr lang="es-ES" sz="1800" b="0" dirty="0">
                <a:solidFill>
                  <a:schemeClr val="tx1"/>
                </a:solidFill>
              </a:rPr>
              <a:t> </a:t>
            </a:r>
            <a:r>
              <a:rPr lang="es-ES" sz="1800" b="0" dirty="0" err="1">
                <a:solidFill>
                  <a:schemeClr val="tx1"/>
                </a:solidFill>
              </a:rPr>
              <a:t>instrumentation</a:t>
            </a:r>
            <a:r>
              <a:rPr lang="es-ES" sz="1800" b="0" dirty="0">
                <a:solidFill>
                  <a:schemeClr val="tx1"/>
                </a:solidFill>
              </a:rPr>
              <a:t> of </a:t>
            </a:r>
            <a:r>
              <a:rPr lang="es-ES" sz="1800" b="0" dirty="0" err="1">
                <a:solidFill>
                  <a:schemeClr val="tx1"/>
                </a:solidFill>
              </a:rPr>
              <a:t>the</a:t>
            </a:r>
            <a:r>
              <a:rPr lang="es-ES" sz="1800" b="0" dirty="0">
                <a:solidFill>
                  <a:schemeClr val="tx1"/>
                </a:solidFill>
              </a:rPr>
              <a:t> </a:t>
            </a:r>
            <a:r>
              <a:rPr lang="es-ES" sz="1800" b="0" dirty="0" err="1">
                <a:solidFill>
                  <a:schemeClr val="tx1"/>
                </a:solidFill>
              </a:rPr>
              <a:t>subject</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Post-</a:t>
            </a:r>
            <a:r>
              <a:rPr lang="es-ES" sz="1800" b="0" dirty="0" err="1">
                <a:solidFill>
                  <a:schemeClr val="tx1"/>
                </a:solidFill>
              </a:rPr>
              <a:t>treatment</a:t>
            </a:r>
            <a:r>
              <a:rPr lang="es-ES" sz="1800" b="0" dirty="0">
                <a:solidFill>
                  <a:schemeClr val="tx1"/>
                </a:solidFill>
              </a:rPr>
              <a:t> of data </a:t>
            </a:r>
            <a:r>
              <a:rPr lang="es-ES" sz="1800" b="0" dirty="0" err="1">
                <a:solidFill>
                  <a:schemeClr val="tx1"/>
                </a:solidFill>
              </a:rPr>
              <a:t>after</a:t>
            </a:r>
            <a:r>
              <a:rPr lang="es-ES" sz="1800" b="0" dirty="0">
                <a:solidFill>
                  <a:schemeClr val="tx1"/>
                </a:solidFill>
              </a:rPr>
              <a:t> </a:t>
            </a:r>
            <a:r>
              <a:rPr lang="es-ES" sz="1800" b="0" dirty="0" err="1">
                <a:solidFill>
                  <a:schemeClr val="tx1"/>
                </a:solidFill>
              </a:rPr>
              <a:t>measurement</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accent1">
                    <a:lumMod val="50000"/>
                    <a:lumOff val="50000"/>
                  </a:schemeClr>
                </a:solidFill>
              </a:rPr>
              <a:t>Long time </a:t>
            </a:r>
            <a:r>
              <a:rPr lang="es-ES" sz="1800" b="0" dirty="0" err="1">
                <a:solidFill>
                  <a:schemeClr val="accent1">
                    <a:lumMod val="50000"/>
                    <a:lumOff val="50000"/>
                  </a:schemeClr>
                </a:solidFill>
              </a:rPr>
              <a:t>spent</a:t>
            </a:r>
            <a:endParaRPr lang="es-ES" sz="1800" b="0" dirty="0">
              <a:solidFill>
                <a:schemeClr val="accent1">
                  <a:lumMod val="50000"/>
                  <a:lumOff val="50000"/>
                </a:schemeClr>
              </a:solidFill>
            </a:endParaRPr>
          </a:p>
        </p:txBody>
      </p:sp>
      <p:sp>
        <p:nvSpPr>
          <p:cNvPr id="21" name="Prostokąt 3">
            <a:extLst>
              <a:ext uri="{FF2B5EF4-FFF2-40B4-BE49-F238E27FC236}">
                <a16:creationId xmlns:a16="http://schemas.microsoft.com/office/drawing/2014/main" id="{6F1E17A5-99A2-450F-AC97-BC84B3D4606F}"/>
              </a:ext>
            </a:extLst>
          </p:cNvPr>
          <p:cNvSpPr/>
          <p:nvPr/>
        </p:nvSpPr>
        <p:spPr>
          <a:xfrm>
            <a:off x="5039544" y="3501008"/>
            <a:ext cx="4032448" cy="2585323"/>
          </a:xfrm>
          <a:prstGeom prst="rect">
            <a:avLst/>
          </a:prstGeom>
        </p:spPr>
        <p:txBody>
          <a:bodyPr wrap="square">
            <a:spAutoFit/>
          </a:bodyPr>
          <a:lstStyle/>
          <a:p>
            <a:pPr marL="457200" lvl="0" indent="-457200">
              <a:buFont typeface="Arial" panose="020B0604020202020204" pitchFamily="34" charset="0"/>
              <a:buChar char="•"/>
            </a:pPr>
            <a:r>
              <a:rPr lang="es-ES" sz="1800" b="0" dirty="0" err="1">
                <a:solidFill>
                  <a:schemeClr val="tx1"/>
                </a:solidFill>
              </a:rPr>
              <a:t>Protocol</a:t>
            </a:r>
            <a:r>
              <a:rPr lang="es-ES" sz="1800" b="0" dirty="0">
                <a:solidFill>
                  <a:schemeClr val="tx1"/>
                </a:solidFill>
              </a:rPr>
              <a:t> </a:t>
            </a:r>
            <a:r>
              <a:rPr lang="es-ES" sz="1800" b="0" dirty="0" err="1">
                <a:solidFill>
                  <a:schemeClr val="tx1"/>
                </a:solidFill>
              </a:rPr>
              <a:t>biased</a:t>
            </a:r>
            <a:r>
              <a:rPr lang="es-ES" sz="1800" b="0" dirty="0">
                <a:solidFill>
                  <a:schemeClr val="tx1"/>
                </a:solidFill>
              </a:rPr>
              <a:t> </a:t>
            </a:r>
            <a:r>
              <a:rPr lang="es-ES" sz="1800" b="0" dirty="0" err="1">
                <a:solidFill>
                  <a:schemeClr val="tx1"/>
                </a:solidFill>
              </a:rPr>
              <a:t>by</a:t>
            </a:r>
            <a:r>
              <a:rPr lang="es-ES" sz="1800" b="0" dirty="0">
                <a:solidFill>
                  <a:schemeClr val="tx1"/>
                </a:solidFill>
              </a:rPr>
              <a:t> </a:t>
            </a:r>
            <a:r>
              <a:rPr lang="es-ES" sz="1800" b="0" dirty="0" err="1">
                <a:solidFill>
                  <a:schemeClr val="tx1"/>
                </a:solidFill>
              </a:rPr>
              <a:t>subjectivity</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No </a:t>
            </a:r>
            <a:r>
              <a:rPr lang="es-ES" sz="1800" b="0" dirty="0" err="1">
                <a:solidFill>
                  <a:schemeClr val="tx1"/>
                </a:solidFill>
              </a:rPr>
              <a:t>instrumentation</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No data </a:t>
            </a:r>
            <a:r>
              <a:rPr lang="es-ES" sz="1800" b="0" dirty="0" err="1">
                <a:solidFill>
                  <a:schemeClr val="tx1"/>
                </a:solidFill>
              </a:rPr>
              <a:t>treatment</a:t>
            </a:r>
            <a:r>
              <a:rPr lang="es-ES" sz="1800" b="0" dirty="0">
                <a:solidFill>
                  <a:schemeClr val="tx1"/>
                </a:solidFill>
              </a:rPr>
              <a:t> </a:t>
            </a:r>
            <a:r>
              <a:rPr lang="es-ES" sz="1800" b="0" dirty="0" err="1">
                <a:solidFill>
                  <a:schemeClr val="tx1"/>
                </a:solidFill>
              </a:rPr>
              <a:t>after</a:t>
            </a:r>
            <a:r>
              <a:rPr lang="es-ES" sz="1800" b="0" dirty="0">
                <a:solidFill>
                  <a:schemeClr val="tx1"/>
                </a:solidFill>
              </a:rPr>
              <a:t> </a:t>
            </a:r>
            <a:r>
              <a:rPr lang="es-ES" sz="1800" b="0" dirty="0" err="1">
                <a:solidFill>
                  <a:schemeClr val="tx1"/>
                </a:solidFill>
              </a:rPr>
              <a:t>measurement</a:t>
            </a:r>
            <a:endParaRPr lang="es-E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accent1">
                    <a:lumMod val="50000"/>
                    <a:lumOff val="50000"/>
                  </a:schemeClr>
                </a:solidFill>
              </a:rPr>
              <a:t>Short time </a:t>
            </a:r>
            <a:r>
              <a:rPr lang="es-ES" sz="1800" b="0" dirty="0" err="1">
                <a:solidFill>
                  <a:schemeClr val="accent1">
                    <a:lumMod val="50000"/>
                    <a:lumOff val="50000"/>
                  </a:schemeClr>
                </a:solidFill>
              </a:rPr>
              <a:t>spent</a:t>
            </a:r>
            <a:endParaRPr lang="en-US" sz="1800" b="0" dirty="0">
              <a:solidFill>
                <a:schemeClr val="accent1">
                  <a:lumMod val="50000"/>
                  <a:lumOff val="50000"/>
                </a:schemeClr>
              </a:solidFill>
            </a:endParaRPr>
          </a:p>
          <a:p>
            <a:pPr marL="457200" lvl="0" indent="-457200">
              <a:buFont typeface="Arial" panose="020B0604020202020204" pitchFamily="34" charset="0"/>
              <a:buChar char="•"/>
            </a:pPr>
            <a:endParaRPr lang="es-ES" sz="1800" b="0" dirty="0">
              <a:solidFill>
                <a:schemeClr val="tx1"/>
              </a:solidFill>
            </a:endParaRPr>
          </a:p>
        </p:txBody>
      </p:sp>
    </p:spTree>
    <p:extLst>
      <p:ext uri="{BB962C8B-B14F-4D97-AF65-F5344CB8AC3E}">
        <p14:creationId xmlns:p14="http://schemas.microsoft.com/office/powerpoint/2010/main" val="40642963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sp>
        <p:nvSpPr>
          <p:cNvPr id="12" name="Prostokąt 1">
            <a:extLst>
              <a:ext uri="{FF2B5EF4-FFF2-40B4-BE49-F238E27FC236}">
                <a16:creationId xmlns:a16="http://schemas.microsoft.com/office/drawing/2014/main" id="{F33F8457-1BBC-4FD9-B8C0-D8C009E17D2C}"/>
              </a:ext>
            </a:extLst>
          </p:cNvPr>
          <p:cNvSpPr/>
          <p:nvPr/>
        </p:nvSpPr>
        <p:spPr>
          <a:xfrm>
            <a:off x="3761910" y="2232740"/>
            <a:ext cx="1620180"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Usability</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pic>
        <p:nvPicPr>
          <p:cNvPr id="19" name="Imagen 18" descr="C:\Users\Constanza\Documents\Constanza\8 - IO3 - WP3 - WP4\MODULE GAIT - UNIT C.3\Bibliografía\walkway versus photo.png"/>
          <p:cNvPicPr/>
          <p:nvPr/>
        </p:nvPicPr>
        <p:blipFill>
          <a:blip r:embed="rId3" cstate="print"/>
          <a:srcRect l="9403" t="20160" r="3297" b="30486"/>
          <a:stretch>
            <a:fillRect/>
          </a:stretch>
        </p:blipFill>
        <p:spPr bwMode="auto">
          <a:xfrm>
            <a:off x="1589157" y="2911428"/>
            <a:ext cx="7015291" cy="2929771"/>
          </a:xfrm>
          <a:prstGeom prst="rect">
            <a:avLst/>
          </a:prstGeom>
          <a:noFill/>
          <a:ln w="9525">
            <a:noFill/>
            <a:miter lim="800000"/>
            <a:headEnd/>
            <a:tailEnd/>
          </a:ln>
        </p:spPr>
      </p:pic>
      <p:grpSp>
        <p:nvGrpSpPr>
          <p:cNvPr id="25" name="Grupo 24"/>
          <p:cNvGrpSpPr/>
          <p:nvPr/>
        </p:nvGrpSpPr>
        <p:grpSpPr>
          <a:xfrm>
            <a:off x="539552" y="2708920"/>
            <a:ext cx="3744416" cy="1512168"/>
            <a:chOff x="409" y="2219132"/>
            <a:chExt cx="1782216" cy="891108"/>
          </a:xfrm>
          <a:solidFill>
            <a:schemeClr val="accent2">
              <a:lumMod val="60000"/>
              <a:lumOff val="40000"/>
            </a:schemeClr>
          </a:solidFill>
        </p:grpSpPr>
        <p:sp>
          <p:nvSpPr>
            <p:cNvPr id="26" name="Rectángulo 25"/>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r>
                <a:rPr lang="es-ES" sz="1800" u="sng" dirty="0" err="1"/>
                <a:t>Gait</a:t>
              </a:r>
              <a:r>
                <a:rPr lang="es-ES" sz="1800" u="sng" dirty="0"/>
                <a:t> </a:t>
              </a:r>
              <a:r>
                <a:rPr lang="es-ES" sz="1800" u="sng" dirty="0" err="1"/>
                <a:t>cycle</a:t>
              </a:r>
              <a:endParaRPr lang="es-ES" sz="1800" u="sng" dirty="0"/>
            </a:p>
            <a:p>
              <a:pPr algn="ctr"/>
              <a:r>
                <a:rPr lang="es-ES" sz="1600" b="0" dirty="0" err="1"/>
                <a:t>Gait</a:t>
              </a:r>
              <a:r>
                <a:rPr lang="es-ES" sz="1600" b="0" dirty="0"/>
                <a:t> </a:t>
              </a:r>
              <a:r>
                <a:rPr lang="es-ES" sz="1600" b="0" dirty="0" err="1"/>
                <a:t>velocity</a:t>
              </a:r>
              <a:r>
                <a:rPr lang="es-ES" sz="1600" b="0" dirty="0"/>
                <a:t>, </a:t>
              </a:r>
              <a:r>
                <a:rPr lang="es-ES" sz="1600" b="0" dirty="0" err="1"/>
                <a:t>stride</a:t>
              </a:r>
              <a:r>
                <a:rPr lang="es-ES" sz="1600" b="0" dirty="0"/>
                <a:t> </a:t>
              </a:r>
              <a:r>
                <a:rPr lang="es-ES" sz="1600" b="0" dirty="0" err="1"/>
                <a:t>lenght</a:t>
              </a:r>
              <a:r>
                <a:rPr lang="es-ES" sz="1600" b="0" dirty="0"/>
                <a:t>, </a:t>
              </a:r>
              <a:r>
                <a:rPr lang="es-ES" sz="1600" b="0" dirty="0" err="1"/>
                <a:t>step</a:t>
              </a:r>
              <a:r>
                <a:rPr lang="es-ES" sz="1600" b="0" dirty="0"/>
                <a:t> </a:t>
              </a:r>
              <a:r>
                <a:rPr lang="es-ES" sz="1600" b="0" dirty="0" err="1"/>
                <a:t>lenght</a:t>
              </a:r>
              <a:r>
                <a:rPr lang="es-ES" sz="1600" b="0" dirty="0"/>
                <a:t>, </a:t>
              </a:r>
              <a:r>
                <a:rPr lang="es-ES" sz="1600" b="0" dirty="0" err="1"/>
                <a:t>cadence</a:t>
              </a:r>
              <a:r>
                <a:rPr lang="es-ES" sz="1600" b="0" dirty="0"/>
                <a:t>, </a:t>
              </a:r>
              <a:r>
                <a:rPr lang="es-ES" sz="1600" b="0" dirty="0" err="1"/>
                <a:t>double</a:t>
              </a:r>
              <a:r>
                <a:rPr lang="es-ES" sz="1600" b="0" dirty="0"/>
                <a:t> </a:t>
              </a:r>
              <a:r>
                <a:rPr lang="es-ES" sz="1600" b="0" dirty="0" err="1"/>
                <a:t>support</a:t>
              </a:r>
              <a:r>
                <a:rPr lang="es-ES" sz="1600" b="0" dirty="0"/>
                <a:t> time, </a:t>
              </a:r>
              <a:r>
                <a:rPr lang="es-ES" sz="1600" b="0" dirty="0" err="1"/>
                <a:t>support</a:t>
              </a:r>
              <a:r>
                <a:rPr lang="es-ES" sz="1600" b="0" dirty="0"/>
                <a:t> and swing </a:t>
              </a:r>
              <a:r>
                <a:rPr lang="es-ES" sz="1600" b="0" dirty="0" err="1"/>
                <a:t>phase</a:t>
              </a:r>
              <a:r>
                <a:rPr lang="es-ES" sz="1600" b="0" dirty="0"/>
                <a:t> time</a:t>
              </a:r>
            </a:p>
          </p:txBody>
        </p:sp>
      </p:grpSp>
      <p:sp>
        <p:nvSpPr>
          <p:cNvPr id="13" name="10 CuadroTexto">
            <a:extLst>
              <a:ext uri="{FF2B5EF4-FFF2-40B4-BE49-F238E27FC236}">
                <a16:creationId xmlns:a16="http://schemas.microsoft.com/office/drawing/2014/main" id="{E56C3AC4-FC51-4016-941F-5528AC6557E5}"/>
              </a:ext>
            </a:extLst>
          </p:cNvPr>
          <p:cNvSpPr txBox="1"/>
          <p:nvPr/>
        </p:nvSpPr>
        <p:spPr>
          <a:xfrm>
            <a:off x="1187624" y="5785519"/>
            <a:ext cx="7848872" cy="307777"/>
          </a:xfrm>
          <a:prstGeom prst="rect">
            <a:avLst/>
          </a:prstGeom>
          <a:noFill/>
        </p:spPr>
        <p:txBody>
          <a:bodyPr wrap="square" rtlCol="0">
            <a:spAutoFit/>
          </a:bodyPr>
          <a:lstStyle/>
          <a:p>
            <a:pPr algn="ctr"/>
            <a:r>
              <a:rPr lang="es-ES" sz="1400" b="0" dirty="0">
                <a:solidFill>
                  <a:schemeClr val="accent6"/>
                </a:solidFill>
              </a:rPr>
              <a:t>Table 1. </a:t>
            </a:r>
            <a:r>
              <a:rPr lang="es-ES" sz="1400" b="0" dirty="0" err="1">
                <a:solidFill>
                  <a:schemeClr val="accent6"/>
                </a:solidFill>
              </a:rPr>
              <a:t>Comparation</a:t>
            </a:r>
            <a:r>
              <a:rPr lang="es-ES" sz="1400" b="0" dirty="0">
                <a:solidFill>
                  <a:schemeClr val="accent6"/>
                </a:solidFill>
              </a:rPr>
              <a:t> of </a:t>
            </a:r>
            <a:r>
              <a:rPr lang="es-ES" sz="1400" b="0" dirty="0" err="1">
                <a:solidFill>
                  <a:schemeClr val="accent6"/>
                </a:solidFill>
              </a:rPr>
              <a:t>features</a:t>
            </a:r>
            <a:r>
              <a:rPr lang="es-ES" sz="1400" b="0" dirty="0">
                <a:solidFill>
                  <a:schemeClr val="accent6"/>
                </a:solidFill>
              </a:rPr>
              <a:t> </a:t>
            </a:r>
            <a:r>
              <a:rPr lang="es-ES" sz="1400" b="0" dirty="0" err="1">
                <a:solidFill>
                  <a:schemeClr val="accent6"/>
                </a:solidFill>
              </a:rPr>
              <a:t>between</a:t>
            </a:r>
            <a:r>
              <a:rPr lang="es-ES" sz="1400" b="0" dirty="0">
                <a:solidFill>
                  <a:schemeClr val="accent6"/>
                </a:solidFill>
              </a:rPr>
              <a:t> </a:t>
            </a:r>
            <a:r>
              <a:rPr lang="es-ES" sz="1400" b="0" dirty="0" err="1">
                <a:solidFill>
                  <a:schemeClr val="accent6"/>
                </a:solidFill>
              </a:rPr>
              <a:t>Instrumented</a:t>
            </a:r>
            <a:r>
              <a:rPr lang="es-ES" sz="1400" b="0" dirty="0">
                <a:solidFill>
                  <a:schemeClr val="accent6"/>
                </a:solidFill>
              </a:rPr>
              <a:t> </a:t>
            </a:r>
            <a:r>
              <a:rPr lang="es-ES" sz="1400" b="0" dirty="0" err="1">
                <a:solidFill>
                  <a:schemeClr val="accent6"/>
                </a:solidFill>
              </a:rPr>
              <a:t>walkway</a:t>
            </a:r>
            <a:r>
              <a:rPr lang="es-ES" sz="1400" b="0" dirty="0">
                <a:solidFill>
                  <a:schemeClr val="accent6"/>
                </a:solidFill>
              </a:rPr>
              <a:t> and </a:t>
            </a:r>
            <a:r>
              <a:rPr lang="es-ES" sz="1400" b="0" dirty="0" err="1">
                <a:solidFill>
                  <a:schemeClr val="accent6"/>
                </a:solidFill>
              </a:rPr>
              <a:t>photogrammetry</a:t>
            </a:r>
            <a:r>
              <a:rPr lang="es-ES" sz="1400" b="0" dirty="0">
                <a:solidFill>
                  <a:schemeClr val="accent6"/>
                </a:solidFill>
              </a:rPr>
              <a:t> </a:t>
            </a:r>
            <a:r>
              <a:rPr lang="es-ES" sz="1400" b="0" dirty="0" err="1">
                <a:solidFill>
                  <a:schemeClr val="accent6"/>
                </a:solidFill>
              </a:rPr>
              <a:t>system</a:t>
            </a:r>
            <a:r>
              <a:rPr lang="es-ES" sz="1400" b="0" dirty="0">
                <a:solidFill>
                  <a:schemeClr val="accent6"/>
                </a:solidFill>
              </a:rPr>
              <a:t>.</a:t>
            </a:r>
          </a:p>
        </p:txBody>
      </p:sp>
    </p:spTree>
    <p:extLst>
      <p:ext uri="{BB962C8B-B14F-4D97-AF65-F5344CB8AC3E}">
        <p14:creationId xmlns:p14="http://schemas.microsoft.com/office/powerpoint/2010/main" val="30971311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12</TotalTime>
  <Pages>0</Pages>
  <Words>3648</Words>
  <Characters>0</Characters>
  <Application>Microsoft Office PowerPoint</Application>
  <PresentationFormat>Pokaz na ekranie (4:3)</PresentationFormat>
  <Lines>0</Lines>
  <Paragraphs>431</Paragraphs>
  <Slides>46</Slides>
  <Notes>41</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46</vt:i4>
      </vt:variant>
    </vt:vector>
  </HeadingPairs>
  <TitlesOfParts>
    <vt:vector size="56"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1218</cp:revision>
  <cp:lastPrinted>2011-07-18T19:05:36Z</cp:lastPrinted>
  <dcterms:created xsi:type="dcterms:W3CDTF">2010-06-23T19:02:16Z</dcterms:created>
  <dcterms:modified xsi:type="dcterms:W3CDTF">2021-07-05T10:28:51Z</dcterms:modified>
</cp:coreProperties>
</file>