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48"/>
  </p:notesMasterIdLst>
  <p:handoutMasterIdLst>
    <p:handoutMasterId r:id="rId49"/>
  </p:handoutMasterIdLst>
  <p:sldIdLst>
    <p:sldId id="627" r:id="rId4"/>
    <p:sldId id="635" r:id="rId5"/>
    <p:sldId id="636" r:id="rId6"/>
    <p:sldId id="622" r:id="rId7"/>
    <p:sldId id="624" r:id="rId8"/>
    <p:sldId id="637" r:id="rId9"/>
    <p:sldId id="638" r:id="rId10"/>
    <p:sldId id="639" r:id="rId11"/>
    <p:sldId id="640" r:id="rId12"/>
    <p:sldId id="641" r:id="rId13"/>
    <p:sldId id="644" r:id="rId14"/>
    <p:sldId id="645" r:id="rId15"/>
    <p:sldId id="646" r:id="rId16"/>
    <p:sldId id="647" r:id="rId17"/>
    <p:sldId id="648" r:id="rId18"/>
    <p:sldId id="650" r:id="rId19"/>
    <p:sldId id="651" r:id="rId20"/>
    <p:sldId id="652"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719" r:id="rId34"/>
    <p:sldId id="720" r:id="rId35"/>
    <p:sldId id="721" r:id="rId36"/>
    <p:sldId id="724" r:id="rId37"/>
    <p:sldId id="725" r:id="rId38"/>
    <p:sldId id="688" r:id="rId39"/>
    <p:sldId id="718" r:id="rId40"/>
    <p:sldId id="730" r:id="rId41"/>
    <p:sldId id="731" r:id="rId42"/>
    <p:sldId id="689" r:id="rId43"/>
    <p:sldId id="680" r:id="rId44"/>
    <p:sldId id="729" r:id="rId45"/>
    <p:sldId id="728" r:id="rId46"/>
    <p:sldId id="626" r:id="rId4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5226" autoAdjust="0"/>
  </p:normalViewPr>
  <p:slideViewPr>
    <p:cSldViewPr>
      <p:cViewPr varScale="1">
        <p:scale>
          <a:sx n="63" d="100"/>
          <a:sy n="63" d="100"/>
        </p:scale>
        <p:origin x="1638"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 San Martín" userId="086299404871f465" providerId="LiveId" clId="{74B7AF4E-EDFC-4BB5-8A58-F1CD6D382FD8}"/>
    <pc:docChg chg="modSld">
      <pc:chgData name="Anto San Martín" userId="086299404871f465" providerId="LiveId" clId="{74B7AF4E-EDFC-4BB5-8A58-F1CD6D382FD8}" dt="2021-07-02T16:29:44.434" v="25" actId="1036"/>
      <pc:docMkLst>
        <pc:docMk/>
      </pc:docMkLst>
      <pc:sldChg chg="addSp modSp mod">
        <pc:chgData name="Anto San Martín" userId="086299404871f465" providerId="LiveId" clId="{74B7AF4E-EDFC-4BB5-8A58-F1CD6D382FD8}" dt="2021-07-02T16:29:44.434" v="25" actId="1036"/>
        <pc:sldMkLst>
          <pc:docMk/>
          <pc:sldMk cId="1543052061" sldId="626"/>
        </pc:sldMkLst>
        <pc:spChg chg="add mod">
          <ac:chgData name="Anto San Martín" userId="086299404871f465" providerId="LiveId" clId="{74B7AF4E-EDFC-4BB5-8A58-F1CD6D382FD8}" dt="2021-07-02T16:29:44.434" v="25" actId="1036"/>
          <ac:spMkLst>
            <pc:docMk/>
            <pc:sldMk cId="1543052061" sldId="626"/>
            <ac:spMk id="2" creationId="{A43D39BF-8C73-470E-AD76-3879868006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extLst>
      <p:ext uri="{BB962C8B-B14F-4D97-AF65-F5344CB8AC3E}">
        <p14:creationId xmlns:p14="http://schemas.microsoft.com/office/powerpoint/2010/main" val="10576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extLst>
      <p:ext uri="{BB962C8B-B14F-4D97-AF65-F5344CB8AC3E}">
        <p14:creationId xmlns:p14="http://schemas.microsoft.com/office/powerpoint/2010/main" val="369280816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3093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8161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5145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8477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7048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5048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1701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879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3218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35505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8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3703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6237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1843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70194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0216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5040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3162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64881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7595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438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605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5866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05535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782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10822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90296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7269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15059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37385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94795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04287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7598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4000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2902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6007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6135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5863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254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pPr/>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pPr/>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403648" y="3717032"/>
            <a:ext cx="640871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MÓDULO BIOMECÁNICA DE LA MARCHA</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Unidad </a:t>
            </a:r>
            <a:r>
              <a:rPr lang="es-ES" sz="2000" dirty="0">
                <a:solidFill>
                  <a:schemeClr val="accent2">
                    <a:lumMod val="75000"/>
                  </a:schemeClr>
                </a:solidFill>
                <a:latin typeface="Bradley Hand ITC" panose="03070402050302030203" pitchFamily="66" charset="0"/>
                <a:cs typeface="+mn-cs"/>
                <a:sym typeface="Arial" charset="0"/>
              </a:rPr>
              <a:t>Didáctica</a:t>
            </a:r>
            <a:r>
              <a:rPr lang="en-US" sz="2000" dirty="0">
                <a:solidFill>
                  <a:schemeClr val="accent2">
                    <a:lumMod val="75000"/>
                  </a:schemeClr>
                </a:solidFill>
                <a:latin typeface="Bradley Hand ITC" panose="03070402050302030203" pitchFamily="66" charset="0"/>
                <a:cs typeface="+mn-cs"/>
                <a:sym typeface="Arial" charset="0"/>
              </a:rPr>
              <a:t> C: ¿CÓMO EVALUAR LA MARCHA?</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C.3 </a:t>
            </a:r>
            <a:r>
              <a:rPr lang="es-ES" sz="2000" dirty="0">
                <a:solidFill>
                  <a:schemeClr val="accent2">
                    <a:lumMod val="75000"/>
                  </a:schemeClr>
                </a:solidFill>
                <a:latin typeface="Bradley Hand ITC" panose="03070402050302030203" pitchFamily="66" charset="0"/>
                <a:cs typeface="+mn-cs"/>
                <a:sym typeface="Arial" charset="0"/>
              </a:rPr>
              <a:t>¿Cuáles son las ventajas del uso de técnicas instrumentales frente a las escalas y exploración física para evaluar la marcha</a:t>
            </a:r>
            <a:r>
              <a:rPr lang="en-US" sz="2000" dirty="0">
                <a:solidFill>
                  <a:schemeClr val="accent2">
                    <a:lumMod val="75000"/>
                  </a:schemeClr>
                </a:solidFill>
                <a:latin typeface="Bradley Hand ITC" panose="03070402050302030203" pitchFamily="66" charset="0"/>
                <a:cs typeface="+mn-cs"/>
                <a:sym typeface="Arial" charset="0"/>
              </a:rPr>
              <a:t>?</a:t>
            </a:r>
            <a:r>
              <a:rPr lang="es-ES" sz="2000" dirty="0">
                <a:solidFill>
                  <a:schemeClr val="accent2">
                    <a:lumMod val="75000"/>
                  </a:schemeClr>
                </a:solidFill>
                <a:latin typeface="Bradley Hand ITC" panose="03070402050302030203" pitchFamily="66" charset="0"/>
                <a:cs typeface="+mn-cs"/>
                <a:sym typeface="Arial" charset="0"/>
              </a:rPr>
              <a:t>  </a:t>
            </a:r>
            <a:endParaRPr lang="pl-PL"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aphicFrame>
        <p:nvGraphicFramePr>
          <p:cNvPr id="3" name="Tabla 2"/>
          <p:cNvGraphicFramePr>
            <a:graphicFrameLocks noGrp="1"/>
          </p:cNvGraphicFramePr>
          <p:nvPr>
            <p:extLst>
              <p:ext uri="{D42A27DB-BD31-4B8C-83A1-F6EECF244321}">
                <p14:modId xmlns:p14="http://schemas.microsoft.com/office/powerpoint/2010/main" val="4062806914"/>
              </p:ext>
            </p:extLst>
          </p:nvPr>
        </p:nvGraphicFramePr>
        <p:xfrm>
          <a:off x="701810" y="2473046"/>
          <a:ext cx="7740377" cy="3078082"/>
        </p:xfrm>
        <a:graphic>
          <a:graphicData uri="http://schemas.openxmlformats.org/drawingml/2006/table">
            <a:tbl>
              <a:tblPr firstRow="1" firstCol="1" bandRow="1">
                <a:tableStyleId>{21E4AEA4-8DFA-4A89-87EB-49C32662AFE0}</a:tableStyleId>
              </a:tblPr>
              <a:tblGrid>
                <a:gridCol w="1814762">
                  <a:extLst>
                    <a:ext uri="{9D8B030D-6E8A-4147-A177-3AD203B41FA5}">
                      <a16:colId xmlns:a16="http://schemas.microsoft.com/office/drawing/2014/main" val="20000"/>
                    </a:ext>
                  </a:extLst>
                </a:gridCol>
                <a:gridCol w="1787517">
                  <a:extLst>
                    <a:ext uri="{9D8B030D-6E8A-4147-A177-3AD203B41FA5}">
                      <a16:colId xmlns:a16="http://schemas.microsoft.com/office/drawing/2014/main" val="20001"/>
                    </a:ext>
                  </a:extLst>
                </a:gridCol>
                <a:gridCol w="2145838">
                  <a:extLst>
                    <a:ext uri="{9D8B030D-6E8A-4147-A177-3AD203B41FA5}">
                      <a16:colId xmlns:a16="http://schemas.microsoft.com/office/drawing/2014/main" val="20002"/>
                    </a:ext>
                  </a:extLst>
                </a:gridCol>
                <a:gridCol w="1992260">
                  <a:extLst>
                    <a:ext uri="{9D8B030D-6E8A-4147-A177-3AD203B41FA5}">
                      <a16:colId xmlns:a16="http://schemas.microsoft.com/office/drawing/2014/main" val="20003"/>
                    </a:ext>
                  </a:extLst>
                </a:gridCol>
              </a:tblGrid>
              <a:tr h="602012">
                <a:tc>
                  <a:txBody>
                    <a:bodyPr/>
                    <a:lstStyle/>
                    <a:p>
                      <a:pPr algn="ctr">
                        <a:lnSpc>
                          <a:spcPct val="100000"/>
                        </a:lnSpc>
                        <a:spcBef>
                          <a:spcPts val="1200"/>
                        </a:spcBef>
                        <a:spcAft>
                          <a:spcPts val="0"/>
                        </a:spcAft>
                      </a:pPr>
                      <a:r>
                        <a:rPr lang="es-ES" sz="1200" dirty="0">
                          <a:effectLst/>
                        </a:rPr>
                        <a:t>CARACTERÍSTICAS</a:t>
                      </a:r>
                      <a:endParaRPr lang="es-ES" sz="12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es-ES" sz="1600" dirty="0">
                          <a:effectLst/>
                        </a:rPr>
                        <a:t>Análisis observacional</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es-ES" sz="1600" dirty="0">
                          <a:effectLst/>
                        </a:rPr>
                        <a:t>Escalas, Test, Cuestionarios</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es-ES" sz="1600" dirty="0">
                          <a:effectLst/>
                        </a:rPr>
                        <a:t>Técnicas Instrumentales</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849237">
                <a:tc>
                  <a:txBody>
                    <a:bodyPr/>
                    <a:lstStyle/>
                    <a:p>
                      <a:pPr algn="just">
                        <a:lnSpc>
                          <a:spcPct val="100000"/>
                        </a:lnSpc>
                        <a:spcBef>
                          <a:spcPts val="1200"/>
                        </a:spcBef>
                        <a:spcAft>
                          <a:spcPts val="0"/>
                        </a:spcAft>
                      </a:pPr>
                      <a:r>
                        <a:rPr lang="es-ES" sz="1600" dirty="0">
                          <a:effectLst/>
                        </a:rPr>
                        <a:t>Tiempo empleado</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0"/>
                        </a:spcBef>
                        <a:spcAft>
                          <a:spcPts val="0"/>
                        </a:spcAft>
                      </a:pPr>
                      <a:r>
                        <a:rPr lang="pl-PL" sz="1600" dirty="0">
                          <a:effectLst/>
                        </a:rPr>
                        <a:t>+ / ++/ +++</a:t>
                      </a:r>
                      <a:r>
                        <a:rPr lang="es-ES" sz="1600" dirty="0">
                          <a:effectLst/>
                        </a:rPr>
                        <a:t> </a:t>
                      </a:r>
                      <a:r>
                        <a:rPr lang="pl-PL" sz="1600" dirty="0">
                          <a:effectLst/>
                        </a:rPr>
                        <a:t>(</a:t>
                      </a:r>
                      <a:r>
                        <a:rPr lang="es-ES" sz="1600" dirty="0">
                          <a:effectLst/>
                        </a:rPr>
                        <a:t>dependiendo del sistema</a:t>
                      </a: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849237">
                <a:tc>
                  <a:txBody>
                    <a:bodyPr/>
                    <a:lstStyle/>
                    <a:p>
                      <a:pPr algn="just">
                        <a:lnSpc>
                          <a:spcPct val="100000"/>
                        </a:lnSpc>
                        <a:spcBef>
                          <a:spcPts val="1200"/>
                        </a:spcBef>
                        <a:spcAft>
                          <a:spcPts val="0"/>
                        </a:spcAft>
                      </a:pPr>
                      <a:r>
                        <a:rPr lang="es-ES" sz="1600" dirty="0">
                          <a:effectLst/>
                        </a:rPr>
                        <a:t>Formación evaluador</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dirty="0">
                          <a:effectLst/>
                        </a:rPr>
                        <a:t>++ / +++</a:t>
                      </a:r>
                      <a:r>
                        <a:rPr lang="es-ES" sz="1600" dirty="0">
                          <a:effectLst/>
                        </a:rPr>
                        <a:t> </a:t>
                      </a:r>
                      <a:r>
                        <a:rPr lang="pl-PL" sz="1600" dirty="0">
                          <a:effectLst/>
                        </a:rPr>
                        <a:t>(</a:t>
                      </a:r>
                      <a:r>
                        <a:rPr lang="es-ES" sz="1600" dirty="0">
                          <a:effectLst/>
                        </a:rPr>
                        <a:t>dependiendo del sistema</a:t>
                      </a: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89916">
                <a:tc>
                  <a:txBody>
                    <a:bodyPr/>
                    <a:lstStyle/>
                    <a:p>
                      <a:pPr algn="just">
                        <a:lnSpc>
                          <a:spcPct val="100000"/>
                        </a:lnSpc>
                        <a:spcBef>
                          <a:spcPts val="1200"/>
                        </a:spcBef>
                        <a:spcAft>
                          <a:spcPts val="0"/>
                        </a:spcAft>
                      </a:pPr>
                      <a:r>
                        <a:rPr lang="es-ES" sz="1600" dirty="0">
                          <a:effectLst/>
                        </a:rPr>
                        <a:t>Contexto de uso</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dirty="0">
                          <a:effectLst/>
                        </a:rPr>
                        <a:t>Cl</a:t>
                      </a:r>
                      <a:r>
                        <a:rPr lang="es-ES" sz="1600" dirty="0" err="1">
                          <a:effectLst/>
                        </a:rPr>
                        <a:t>ínico</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dirty="0">
                          <a:effectLst/>
                        </a:rPr>
                        <a:t>Cl</a:t>
                      </a:r>
                      <a:r>
                        <a:rPr lang="es-ES" sz="1600" dirty="0" err="1">
                          <a:effectLst/>
                        </a:rPr>
                        <a:t>ínico</a:t>
                      </a:r>
                      <a:r>
                        <a:rPr lang="es-ES" sz="1600" dirty="0">
                          <a:effectLst/>
                        </a:rPr>
                        <a:t> e Investigación</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es-ES" sz="1600" dirty="0">
                          <a:effectLst/>
                          <a:latin typeface="Arial" panose="020B0604020202020204" pitchFamily="34" charset="0"/>
                          <a:ea typeface="Calibri" panose="020F0502020204030204" pitchFamily="34" charset="0"/>
                        </a:rPr>
                        <a:t>Investigación</a:t>
                      </a:r>
                    </a:p>
                  </a:txBody>
                  <a:tcPr marL="68580" marR="68580" marT="0" marB="0" anchor="ctr"/>
                </a:tc>
                <a:extLst>
                  <a:ext uri="{0D108BD9-81ED-4DB2-BD59-A6C34878D82A}">
                    <a16:rowId xmlns:a16="http://schemas.microsoft.com/office/drawing/2014/main" val="10003"/>
                  </a:ext>
                </a:extLst>
              </a:tr>
              <a:tr h="289916">
                <a:tc>
                  <a:txBody>
                    <a:bodyPr/>
                    <a:lstStyle/>
                    <a:p>
                      <a:pPr algn="just">
                        <a:lnSpc>
                          <a:spcPct val="100000"/>
                        </a:lnSpc>
                        <a:spcBef>
                          <a:spcPts val="1200"/>
                        </a:spcBef>
                        <a:spcAft>
                          <a:spcPts val="0"/>
                        </a:spcAft>
                      </a:pPr>
                      <a:r>
                        <a:rPr lang="pl-PL" sz="1600" dirty="0">
                          <a:effectLst/>
                        </a:rPr>
                        <a:t>Usabi</a:t>
                      </a:r>
                      <a:r>
                        <a:rPr lang="es-ES" sz="1600" dirty="0" err="1">
                          <a:effectLst/>
                        </a:rPr>
                        <a:t>lidad</a:t>
                      </a:r>
                      <a:r>
                        <a:rPr lang="es-ES" sz="1600" dirty="0">
                          <a:effectLst/>
                        </a:rPr>
                        <a:t> </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0000"/>
                        </a:lnSpc>
                        <a:spcBef>
                          <a:spcPts val="1200"/>
                        </a:spcBef>
                        <a:spcAft>
                          <a:spcPts val="0"/>
                        </a:spcAft>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1" name="10 CuadroTexto">
            <a:extLst>
              <a:ext uri="{FF2B5EF4-FFF2-40B4-BE49-F238E27FC236}">
                <a16:creationId xmlns:a16="http://schemas.microsoft.com/office/drawing/2014/main" id="{E56C3AC4-FC51-4016-941F-5528AC6557E5}"/>
              </a:ext>
            </a:extLst>
          </p:cNvPr>
          <p:cNvSpPr txBox="1"/>
          <p:nvPr/>
        </p:nvSpPr>
        <p:spPr>
          <a:xfrm>
            <a:off x="647563" y="5642084"/>
            <a:ext cx="7848872" cy="523220"/>
          </a:xfrm>
          <a:prstGeom prst="rect">
            <a:avLst/>
          </a:prstGeom>
          <a:noFill/>
        </p:spPr>
        <p:txBody>
          <a:bodyPr wrap="square" rtlCol="0">
            <a:spAutoFit/>
          </a:bodyPr>
          <a:lstStyle/>
          <a:p>
            <a:pPr algn="ctr"/>
            <a:r>
              <a:rPr lang="es-ES" sz="1400" b="0" dirty="0">
                <a:solidFill>
                  <a:schemeClr val="accent6"/>
                </a:solidFill>
              </a:rPr>
              <a:t>Tabla 2 - Comparación de características entre análisis de observación, cuestionario, escalas y pruebas clínicas y técnicas instrumentales.</a:t>
            </a:r>
          </a:p>
        </p:txBody>
      </p:sp>
      <p:sp>
        <p:nvSpPr>
          <p:cNvPr id="13" name="Prostokąt 1">
            <a:extLst>
              <a:ext uri="{FF2B5EF4-FFF2-40B4-BE49-F238E27FC236}">
                <a16:creationId xmlns:a16="http://schemas.microsoft.com/office/drawing/2014/main" id="{D7918F75-E12A-41DD-AAF0-E1402EE839AC}"/>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4" name="Prostokąt 1">
            <a:extLst>
              <a:ext uri="{FF2B5EF4-FFF2-40B4-BE49-F238E27FC236}">
                <a16:creationId xmlns:a16="http://schemas.microsoft.com/office/drawing/2014/main" id="{98FF4C88-49CE-4793-ACC9-E53C757BDFAF}"/>
              </a:ext>
            </a:extLst>
          </p:cNvPr>
          <p:cNvSpPr/>
          <p:nvPr/>
        </p:nvSpPr>
        <p:spPr>
          <a:xfrm>
            <a:off x="3518882" y="2067712"/>
            <a:ext cx="2106234" cy="400110"/>
          </a:xfrm>
          <a:prstGeom prst="rect">
            <a:avLst/>
          </a:prstGeom>
        </p:spPr>
        <p:txBody>
          <a:bodyPr wrap="square">
            <a:spAutoFit/>
          </a:bodyPr>
          <a:lstStyle/>
          <a:p>
            <a:pPr algn="ctr">
              <a:defRPr/>
            </a:pPr>
            <a:r>
              <a:rPr lang="es-ES" altLang="es-ES" sz="2000" b="0" dirty="0">
                <a:solidFill>
                  <a:schemeClr val="accent2"/>
                </a:solidFill>
                <a:latin typeface="+mn-lt"/>
              </a:rPr>
              <a:t>2.1 Usabilidad</a:t>
            </a:r>
            <a:endParaRPr lang="es-ES" sz="2000" b="0" dirty="0">
              <a:solidFill>
                <a:schemeClr val="accent2"/>
              </a:solidFill>
              <a:latin typeface="+mn-lt"/>
            </a:endParaRPr>
          </a:p>
        </p:txBody>
      </p:sp>
    </p:spTree>
    <p:extLst>
      <p:ext uri="{BB962C8B-B14F-4D97-AF65-F5344CB8AC3E}">
        <p14:creationId xmlns:p14="http://schemas.microsoft.com/office/powerpoint/2010/main" val="228692063"/>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880" y="3775724"/>
            <a:ext cx="1823985" cy="2101548"/>
          </a:xfrm>
          <a:prstGeom prst="rect">
            <a:avLst/>
          </a:prstGeom>
        </p:spPr>
      </p:pic>
      <p:grpSp>
        <p:nvGrpSpPr>
          <p:cNvPr id="13" name="Grupo 12"/>
          <p:cNvGrpSpPr/>
          <p:nvPr/>
        </p:nvGrpSpPr>
        <p:grpSpPr>
          <a:xfrm>
            <a:off x="1036092" y="2940626"/>
            <a:ext cx="2671812" cy="648563"/>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Escala de evaluación o cuestionario</a:t>
              </a:r>
              <a:endParaRPr lang="es-ES" sz="1800" b="0" kern="1200" dirty="0"/>
            </a:p>
          </p:txBody>
        </p:sp>
      </p:grpSp>
      <p:grpSp>
        <p:nvGrpSpPr>
          <p:cNvPr id="16" name="Grupo 15"/>
          <p:cNvGrpSpPr/>
          <p:nvPr/>
        </p:nvGrpSpPr>
        <p:grpSpPr>
          <a:xfrm>
            <a:off x="4913737" y="2940625"/>
            <a:ext cx="2671812" cy="648563"/>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Test clínico</a:t>
              </a:r>
            </a:p>
          </p:txBody>
        </p:sp>
      </p:gr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122" y="3762238"/>
            <a:ext cx="1859087" cy="2128520"/>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7209" y="3972704"/>
            <a:ext cx="1823183" cy="1823183"/>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822" y="3753922"/>
            <a:ext cx="831981" cy="1039420"/>
          </a:xfrm>
          <a:prstGeom prst="rect">
            <a:avLst/>
          </a:prstGeom>
        </p:spPr>
      </p:pic>
      <p:sp>
        <p:nvSpPr>
          <p:cNvPr id="19" name="Prostokąt 1">
            <a:extLst>
              <a:ext uri="{FF2B5EF4-FFF2-40B4-BE49-F238E27FC236}">
                <a16:creationId xmlns:a16="http://schemas.microsoft.com/office/drawing/2014/main" id="{92C7D6B6-DE9A-419F-8D10-6A0B47151532}"/>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0" name="Prostokąt 1">
            <a:extLst>
              <a:ext uri="{FF2B5EF4-FFF2-40B4-BE49-F238E27FC236}">
                <a16:creationId xmlns:a16="http://schemas.microsoft.com/office/drawing/2014/main" id="{E7A6FBFA-788F-4928-BBC1-6BFDA6BD193D}"/>
              </a:ext>
            </a:extLst>
          </p:cNvPr>
          <p:cNvSpPr/>
          <p:nvPr/>
        </p:nvSpPr>
        <p:spPr>
          <a:xfrm>
            <a:off x="2870810" y="2067712"/>
            <a:ext cx="3357374" cy="400110"/>
          </a:xfrm>
          <a:prstGeom prst="rect">
            <a:avLst/>
          </a:prstGeom>
        </p:spPr>
        <p:txBody>
          <a:bodyPr wrap="square">
            <a:spAutoFit/>
          </a:bodyPr>
          <a:lstStyle/>
          <a:p>
            <a:pPr algn="ctr">
              <a:defRPr/>
            </a:pPr>
            <a:r>
              <a:rPr lang="es-ES" altLang="es-ES" sz="2000" b="0" dirty="0">
                <a:solidFill>
                  <a:schemeClr val="accent2"/>
                </a:solidFill>
                <a:latin typeface="+mn-lt"/>
              </a:rPr>
              <a:t>2.2 Equipamiento requerido</a:t>
            </a:r>
            <a:endParaRPr lang="es-ES" sz="2000" b="0" dirty="0">
              <a:solidFill>
                <a:schemeClr val="accent2"/>
              </a:solidFill>
              <a:latin typeface="+mn-lt"/>
            </a:endParaRPr>
          </a:p>
        </p:txBody>
      </p:sp>
    </p:spTree>
    <p:extLst>
      <p:ext uri="{BB962C8B-B14F-4D97-AF65-F5344CB8AC3E}">
        <p14:creationId xmlns:p14="http://schemas.microsoft.com/office/powerpoint/2010/main" val="167527248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3" name="Grupo 12"/>
          <p:cNvGrpSpPr/>
          <p:nvPr/>
        </p:nvGrpSpPr>
        <p:grpSpPr>
          <a:xfrm>
            <a:off x="467544" y="2708920"/>
            <a:ext cx="2671812" cy="648565"/>
            <a:chOff x="409" y="2219132"/>
            <a:chExt cx="1782216" cy="891111"/>
          </a:xfrm>
        </p:grpSpPr>
        <p:sp>
          <p:nvSpPr>
            <p:cNvPr id="14" name="Rectángulo 13"/>
            <p:cNvSpPr/>
            <p:nvPr/>
          </p:nvSpPr>
          <p:spPr>
            <a:xfrm>
              <a:off x="409" y="2219135"/>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6-minutes </a:t>
              </a:r>
              <a:r>
                <a:rPr lang="es-ES" sz="1800" b="0" dirty="0" err="1"/>
                <a:t>walking</a:t>
              </a:r>
              <a:r>
                <a:rPr lang="es-ES" sz="1800" b="0" dirty="0"/>
                <a:t> test</a:t>
              </a:r>
              <a:endParaRPr lang="es-ES" sz="1800" b="0" kern="1200" dirty="0"/>
            </a:p>
          </p:txBody>
        </p:sp>
      </p:grpSp>
      <p:pic>
        <p:nvPicPr>
          <p:cNvPr id="19" name="Imagen 18" descr="6MWT v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85" y="3447404"/>
            <a:ext cx="2611755" cy="2311400"/>
          </a:xfrm>
          <a:prstGeom prst="rect">
            <a:avLst/>
          </a:prstGeom>
          <a:noFill/>
          <a:ln>
            <a:noFill/>
          </a:ln>
        </p:spPr>
      </p:pic>
      <p:sp>
        <p:nvSpPr>
          <p:cNvPr id="20" name="10 CuadroTexto">
            <a:extLst>
              <a:ext uri="{FF2B5EF4-FFF2-40B4-BE49-F238E27FC236}">
                <a16:creationId xmlns:a16="http://schemas.microsoft.com/office/drawing/2014/main" id="{E56C3AC4-FC51-4016-941F-5528AC6557E5}"/>
              </a:ext>
            </a:extLst>
          </p:cNvPr>
          <p:cNvSpPr txBox="1"/>
          <p:nvPr/>
        </p:nvSpPr>
        <p:spPr>
          <a:xfrm>
            <a:off x="115771" y="5758804"/>
            <a:ext cx="3420381" cy="307777"/>
          </a:xfrm>
          <a:prstGeom prst="rect">
            <a:avLst/>
          </a:prstGeom>
          <a:noFill/>
        </p:spPr>
        <p:txBody>
          <a:bodyPr wrap="square" rtlCol="0">
            <a:spAutoFit/>
          </a:bodyPr>
          <a:lstStyle/>
          <a:p>
            <a:pPr algn="ctr"/>
            <a:r>
              <a:rPr lang="es-ES" sz="1400" b="0" dirty="0">
                <a:solidFill>
                  <a:schemeClr val="accent6"/>
                </a:solidFill>
              </a:rPr>
              <a:t>Figura 1 - 6-minutes </a:t>
            </a:r>
            <a:r>
              <a:rPr lang="es-ES" sz="1400" b="0" dirty="0" err="1">
                <a:solidFill>
                  <a:schemeClr val="accent6"/>
                </a:solidFill>
              </a:rPr>
              <a:t>walking</a:t>
            </a:r>
            <a:r>
              <a:rPr lang="es-ES" sz="1400" b="0" dirty="0">
                <a:solidFill>
                  <a:schemeClr val="accent6"/>
                </a:solidFill>
              </a:rPr>
              <a:t> test</a:t>
            </a:r>
          </a:p>
        </p:txBody>
      </p:sp>
      <p:sp>
        <p:nvSpPr>
          <p:cNvPr id="22" name="Prostokąt 3">
            <a:extLst>
              <a:ext uri="{FF2B5EF4-FFF2-40B4-BE49-F238E27FC236}">
                <a16:creationId xmlns:a16="http://schemas.microsoft.com/office/drawing/2014/main" id="{6F1E17A5-99A2-450F-AC97-BC84B3D4606F}"/>
              </a:ext>
            </a:extLst>
          </p:cNvPr>
          <p:cNvSpPr/>
          <p:nvPr/>
        </p:nvSpPr>
        <p:spPr>
          <a:xfrm>
            <a:off x="3419872" y="2951931"/>
            <a:ext cx="5472607" cy="2970044"/>
          </a:xfrm>
          <a:prstGeom prst="rect">
            <a:avLst/>
          </a:prstGeom>
        </p:spPr>
        <p:txBody>
          <a:bodyPr wrap="square">
            <a:spAutoFit/>
          </a:bodyPr>
          <a:lstStyle/>
          <a:p>
            <a:pPr marL="457200" lvl="0" indent="-457200">
              <a:spcAft>
                <a:spcPts val="600"/>
              </a:spcAft>
              <a:buFont typeface="Arial" panose="020B0604020202020204" pitchFamily="34" charset="0"/>
              <a:buChar char="•"/>
            </a:pPr>
            <a:r>
              <a:rPr lang="es-ES" sz="1800" b="0" dirty="0">
                <a:solidFill>
                  <a:schemeClr val="tx1"/>
                </a:solidFill>
              </a:rPr>
              <a:t>Mide la distancia que un paciente puede caminar rápidamente en un período de 6 minutos.</a:t>
            </a:r>
          </a:p>
          <a:p>
            <a:pPr marL="457200" lvl="0" indent="-457200">
              <a:spcAft>
                <a:spcPts val="600"/>
              </a:spcAft>
              <a:buFont typeface="Arial" panose="020B0604020202020204" pitchFamily="34" charset="0"/>
              <a:buChar char="•"/>
            </a:pPr>
            <a:r>
              <a:rPr lang="es-ES" sz="1800" b="0" dirty="0">
                <a:solidFill>
                  <a:schemeClr val="tx1"/>
                </a:solidFill>
              </a:rPr>
              <a:t>Valorar el nivel </a:t>
            </a:r>
            <a:r>
              <a:rPr lang="es-ES" sz="1800" b="0" dirty="0" err="1">
                <a:solidFill>
                  <a:schemeClr val="tx1"/>
                </a:solidFill>
              </a:rPr>
              <a:t>submáximo</a:t>
            </a:r>
            <a:r>
              <a:rPr lang="es-ES" sz="1800" b="0" dirty="0">
                <a:solidFill>
                  <a:schemeClr val="tx1"/>
                </a:solidFill>
              </a:rPr>
              <a:t> de capacidad funcional.</a:t>
            </a:r>
          </a:p>
          <a:p>
            <a:pPr marL="457200" lvl="0" indent="-457200">
              <a:spcAft>
                <a:spcPts val="600"/>
              </a:spcAft>
              <a:buFont typeface="Arial" panose="020B0604020202020204" pitchFamily="34" charset="0"/>
              <a:buChar char="•"/>
            </a:pPr>
            <a:r>
              <a:rPr lang="es-ES" sz="1800" b="0" dirty="0">
                <a:solidFill>
                  <a:schemeClr val="tx1"/>
                </a:solidFill>
              </a:rPr>
              <a:t>Pasillo de 100 pies.</a:t>
            </a:r>
          </a:p>
          <a:p>
            <a:pPr marL="457200" lvl="0" indent="-457200">
              <a:spcAft>
                <a:spcPts val="600"/>
              </a:spcAft>
              <a:buFont typeface="Arial" panose="020B0604020202020204" pitchFamily="34" charset="0"/>
              <a:buChar char="•"/>
            </a:pPr>
            <a:r>
              <a:rPr lang="es-ES" sz="1800" b="0" dirty="0">
                <a:solidFill>
                  <a:schemeClr val="tx1"/>
                </a:solidFill>
              </a:rPr>
              <a:t>Sin equipo de ejercicio.</a:t>
            </a:r>
          </a:p>
          <a:p>
            <a:pPr marL="457200" lvl="0" indent="-457200">
              <a:spcAft>
                <a:spcPts val="600"/>
              </a:spcAft>
              <a:buFont typeface="Arial" panose="020B0604020202020204" pitchFamily="34" charset="0"/>
              <a:buChar char="•"/>
            </a:pPr>
            <a:r>
              <a:rPr lang="es-ES" sz="1800" b="0" dirty="0">
                <a:solidFill>
                  <a:schemeClr val="tx1"/>
                </a:solidFill>
              </a:rPr>
              <a:t>Sin formación avanzada para técnicos. </a:t>
            </a:r>
            <a:endParaRPr lang="en-US" sz="1800" b="0" dirty="0">
              <a:solidFill>
                <a:schemeClr val="tx1"/>
              </a:solidFill>
            </a:endParaRPr>
          </a:p>
          <a:p>
            <a:pPr marL="457200" lvl="0" indent="-457200">
              <a:spcAft>
                <a:spcPts val="600"/>
              </a:spcAft>
              <a:buFont typeface="Arial" panose="020B0604020202020204" pitchFamily="34" charset="0"/>
              <a:buChar char="•"/>
            </a:pPr>
            <a:endParaRPr lang="es-ES" sz="1800" b="0" dirty="0">
              <a:solidFill>
                <a:schemeClr val="tx1"/>
              </a:solidFill>
            </a:endParaRPr>
          </a:p>
        </p:txBody>
      </p:sp>
      <p:sp>
        <p:nvSpPr>
          <p:cNvPr id="16" name="Prostokąt 1">
            <a:extLst>
              <a:ext uri="{FF2B5EF4-FFF2-40B4-BE49-F238E27FC236}">
                <a16:creationId xmlns:a16="http://schemas.microsoft.com/office/drawing/2014/main" id="{2ADB05B2-BCC2-4FE3-B767-70C02C00B6B8}"/>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7" name="Prostokąt 1">
            <a:extLst>
              <a:ext uri="{FF2B5EF4-FFF2-40B4-BE49-F238E27FC236}">
                <a16:creationId xmlns:a16="http://schemas.microsoft.com/office/drawing/2014/main" id="{14339289-4F73-463E-A24B-14056428E600}"/>
              </a:ext>
            </a:extLst>
          </p:cNvPr>
          <p:cNvSpPr/>
          <p:nvPr/>
        </p:nvSpPr>
        <p:spPr>
          <a:xfrm>
            <a:off x="2870810" y="2067712"/>
            <a:ext cx="3357374" cy="400110"/>
          </a:xfrm>
          <a:prstGeom prst="rect">
            <a:avLst/>
          </a:prstGeom>
        </p:spPr>
        <p:txBody>
          <a:bodyPr wrap="square">
            <a:spAutoFit/>
          </a:bodyPr>
          <a:lstStyle/>
          <a:p>
            <a:pPr algn="ctr">
              <a:defRPr/>
            </a:pPr>
            <a:r>
              <a:rPr lang="es-ES" altLang="es-ES" sz="2000" b="0" dirty="0">
                <a:solidFill>
                  <a:schemeClr val="accent2"/>
                </a:solidFill>
                <a:latin typeface="+mn-lt"/>
              </a:rPr>
              <a:t>2.2 Equipamiento requerido</a:t>
            </a:r>
            <a:endParaRPr lang="es-ES" sz="2000" b="0" dirty="0">
              <a:solidFill>
                <a:schemeClr val="accent2"/>
              </a:solidFill>
              <a:latin typeface="+mn-lt"/>
            </a:endParaRPr>
          </a:p>
        </p:txBody>
      </p:sp>
    </p:spTree>
    <p:extLst>
      <p:ext uri="{BB962C8B-B14F-4D97-AF65-F5344CB8AC3E}">
        <p14:creationId xmlns:p14="http://schemas.microsoft.com/office/powerpoint/2010/main" val="24616256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3" name="Grupo 12"/>
          <p:cNvGrpSpPr/>
          <p:nvPr/>
        </p:nvGrpSpPr>
        <p:grpSpPr>
          <a:xfrm>
            <a:off x="467544" y="2708920"/>
            <a:ext cx="2671812" cy="648565"/>
            <a:chOff x="409" y="2219132"/>
            <a:chExt cx="1782216" cy="891111"/>
          </a:xfrm>
        </p:grpSpPr>
        <p:sp>
          <p:nvSpPr>
            <p:cNvPr id="14" name="Rectángulo 13"/>
            <p:cNvSpPr/>
            <p:nvPr/>
          </p:nvSpPr>
          <p:spPr>
            <a:xfrm>
              <a:off x="409" y="2219135"/>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6-minutes </a:t>
              </a:r>
              <a:r>
                <a:rPr lang="es-ES" sz="1800" b="0" dirty="0" err="1"/>
                <a:t>walking</a:t>
              </a:r>
              <a:r>
                <a:rPr lang="es-ES" sz="1800" b="0" dirty="0"/>
                <a:t> test</a:t>
              </a:r>
              <a:endParaRPr lang="es-ES" sz="1800" b="0" kern="1200" dirty="0"/>
            </a:p>
          </p:txBody>
        </p:sp>
      </p:grpSp>
      <p:pic>
        <p:nvPicPr>
          <p:cNvPr id="19" name="Imagen 18" descr="6MWT v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85" y="3447404"/>
            <a:ext cx="2611755" cy="2311400"/>
          </a:xfrm>
          <a:prstGeom prst="rect">
            <a:avLst/>
          </a:prstGeom>
          <a:noFill/>
          <a:ln>
            <a:noFill/>
          </a:ln>
        </p:spPr>
      </p:pic>
      <p:sp>
        <p:nvSpPr>
          <p:cNvPr id="24" name="Prostokąt 3">
            <a:extLst>
              <a:ext uri="{FF2B5EF4-FFF2-40B4-BE49-F238E27FC236}">
                <a16:creationId xmlns:a16="http://schemas.microsoft.com/office/drawing/2014/main" id="{6F1E17A5-99A2-450F-AC97-BC84B3D4606F}"/>
              </a:ext>
            </a:extLst>
          </p:cNvPr>
          <p:cNvSpPr/>
          <p:nvPr/>
        </p:nvSpPr>
        <p:spPr>
          <a:xfrm>
            <a:off x="3672408" y="2708920"/>
            <a:ext cx="5355821" cy="3293209"/>
          </a:xfrm>
          <a:prstGeom prst="rect">
            <a:avLst/>
          </a:prstGeom>
        </p:spPr>
        <p:txBody>
          <a:bodyPr wrap="square">
            <a:spAutoFit/>
          </a:bodyPr>
          <a:lstStyle/>
          <a:p>
            <a:pPr marL="457200" lvl="0" indent="-457200">
              <a:buFont typeface="+mj-lt"/>
              <a:buAutoNum type="arabicPeriod"/>
            </a:pPr>
            <a:r>
              <a:rPr lang="es-ES" sz="1600" b="0" dirty="0">
                <a:solidFill>
                  <a:schemeClr val="tx1"/>
                </a:solidFill>
              </a:rPr>
              <a:t>Contador regresivo.</a:t>
            </a:r>
          </a:p>
          <a:p>
            <a:pPr marL="457200" lvl="0" indent="-457200">
              <a:buFont typeface="+mj-lt"/>
              <a:buAutoNum type="arabicPeriod"/>
            </a:pPr>
            <a:r>
              <a:rPr lang="es-ES" sz="1600" b="0" dirty="0">
                <a:solidFill>
                  <a:schemeClr val="tx1"/>
                </a:solidFill>
              </a:rPr>
              <a:t>Contador de vueltas mecánico.</a:t>
            </a:r>
          </a:p>
          <a:p>
            <a:pPr marL="457200" lvl="0" indent="-457200">
              <a:buFont typeface="+mj-lt"/>
              <a:buAutoNum type="arabicPeriod"/>
            </a:pPr>
            <a:r>
              <a:rPr lang="es-ES" sz="1600" b="0" dirty="0">
                <a:solidFill>
                  <a:schemeClr val="tx1"/>
                </a:solidFill>
              </a:rPr>
              <a:t>Dos pequeños conos.</a:t>
            </a:r>
          </a:p>
          <a:p>
            <a:pPr marL="457200" lvl="0" indent="-457200">
              <a:buFont typeface="+mj-lt"/>
              <a:buAutoNum type="arabicPeriod"/>
            </a:pPr>
            <a:r>
              <a:rPr lang="es-ES" sz="1600" b="0" dirty="0">
                <a:solidFill>
                  <a:schemeClr val="tx1"/>
                </a:solidFill>
              </a:rPr>
              <a:t>Una silla que se puede mover fácilmente a lo largo del recorrido a pie.</a:t>
            </a:r>
          </a:p>
          <a:p>
            <a:pPr marL="457200" lvl="0" indent="-457200">
              <a:buFont typeface="+mj-lt"/>
              <a:buAutoNum type="arabicPeriod"/>
            </a:pPr>
            <a:r>
              <a:rPr lang="es-ES" sz="1600" b="0" dirty="0">
                <a:solidFill>
                  <a:schemeClr val="tx1"/>
                </a:solidFill>
              </a:rPr>
              <a:t>Hojas de trabajo en un portapapeles.</a:t>
            </a:r>
          </a:p>
          <a:p>
            <a:pPr marL="457200" lvl="0" indent="-457200">
              <a:buFont typeface="+mj-lt"/>
              <a:buAutoNum type="arabicPeriod"/>
            </a:pPr>
            <a:r>
              <a:rPr lang="es-ES" sz="1600" b="0" dirty="0">
                <a:solidFill>
                  <a:schemeClr val="tx1"/>
                </a:solidFill>
              </a:rPr>
              <a:t>Cinta adhesiva o pegatinas de colores.</a:t>
            </a:r>
          </a:p>
          <a:p>
            <a:pPr marL="457200" lvl="0" indent="-457200">
              <a:buFont typeface="+mj-lt"/>
              <a:buAutoNum type="arabicPeriod"/>
            </a:pPr>
            <a:r>
              <a:rPr lang="es-ES" sz="1600" b="0" dirty="0">
                <a:solidFill>
                  <a:schemeClr val="tx1"/>
                </a:solidFill>
              </a:rPr>
              <a:t>Escala de Borg.</a:t>
            </a:r>
          </a:p>
          <a:p>
            <a:pPr marL="457200" lvl="0" indent="-457200">
              <a:buFont typeface="+mj-lt"/>
              <a:buAutoNum type="arabicPeriod"/>
            </a:pPr>
            <a:r>
              <a:rPr lang="es-ES" sz="1600" b="0" dirty="0">
                <a:solidFill>
                  <a:schemeClr val="tx1"/>
                </a:solidFill>
              </a:rPr>
              <a:t>Oxímetro de pulso.</a:t>
            </a:r>
          </a:p>
          <a:p>
            <a:pPr marL="457200" lvl="0" indent="-457200">
              <a:buFont typeface="+mj-lt"/>
              <a:buAutoNum type="arabicPeriod"/>
            </a:pPr>
            <a:r>
              <a:rPr lang="es-ES" sz="1600" b="0" dirty="0">
                <a:solidFill>
                  <a:schemeClr val="tx1"/>
                </a:solidFill>
              </a:rPr>
              <a:t>Esfigmomanómetro y estetoscopio.</a:t>
            </a:r>
          </a:p>
          <a:p>
            <a:pPr marL="457200" lvl="0" indent="-457200">
              <a:buFont typeface="+mj-lt"/>
              <a:buAutoNum type="arabicPeriod"/>
            </a:pPr>
            <a:r>
              <a:rPr lang="es-ES" sz="1600" b="0" dirty="0">
                <a:solidFill>
                  <a:schemeClr val="tx1"/>
                </a:solidFill>
              </a:rPr>
              <a:t>Teléfono.</a:t>
            </a:r>
          </a:p>
          <a:p>
            <a:pPr marL="457200" lvl="0" indent="-457200">
              <a:buFont typeface="+mj-lt"/>
              <a:buAutoNum type="arabicPeriod"/>
            </a:pPr>
            <a:r>
              <a:rPr lang="es-ES" sz="1600" b="0" dirty="0">
                <a:solidFill>
                  <a:schemeClr val="tx1"/>
                </a:solidFill>
              </a:rPr>
              <a:t>Fuente de oxigeno.</a:t>
            </a:r>
          </a:p>
          <a:p>
            <a:pPr marL="457200" lvl="0" indent="-457200">
              <a:buFont typeface="+mj-lt"/>
              <a:buAutoNum type="arabicPeriod"/>
            </a:pPr>
            <a:r>
              <a:rPr lang="es-ES" sz="1600" b="0" dirty="0">
                <a:solidFill>
                  <a:schemeClr val="tx1"/>
                </a:solidFill>
              </a:rPr>
              <a:t>Desfibrilador electrónico automatizado. </a:t>
            </a:r>
          </a:p>
        </p:txBody>
      </p:sp>
      <p:sp>
        <p:nvSpPr>
          <p:cNvPr id="16" name="Prostokąt 1">
            <a:extLst>
              <a:ext uri="{FF2B5EF4-FFF2-40B4-BE49-F238E27FC236}">
                <a16:creationId xmlns:a16="http://schemas.microsoft.com/office/drawing/2014/main" id="{A3A1A35C-97DA-49DA-B2FC-257B137052D6}"/>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7" name="Prostokąt 1">
            <a:extLst>
              <a:ext uri="{FF2B5EF4-FFF2-40B4-BE49-F238E27FC236}">
                <a16:creationId xmlns:a16="http://schemas.microsoft.com/office/drawing/2014/main" id="{CCC523C6-FC8C-484A-96C7-3956C9E0C385}"/>
              </a:ext>
            </a:extLst>
          </p:cNvPr>
          <p:cNvSpPr/>
          <p:nvPr/>
        </p:nvSpPr>
        <p:spPr>
          <a:xfrm>
            <a:off x="2870810" y="2067712"/>
            <a:ext cx="3357374" cy="400110"/>
          </a:xfrm>
          <a:prstGeom prst="rect">
            <a:avLst/>
          </a:prstGeom>
        </p:spPr>
        <p:txBody>
          <a:bodyPr wrap="square">
            <a:spAutoFit/>
          </a:bodyPr>
          <a:lstStyle/>
          <a:p>
            <a:pPr algn="ctr">
              <a:defRPr/>
            </a:pPr>
            <a:r>
              <a:rPr lang="es-ES" altLang="es-ES" sz="2000" b="0" dirty="0">
                <a:solidFill>
                  <a:schemeClr val="accent2"/>
                </a:solidFill>
                <a:latin typeface="+mn-lt"/>
              </a:rPr>
              <a:t>2.2 Equipamiento requerido</a:t>
            </a:r>
            <a:endParaRPr lang="es-ES" sz="2000" b="0" dirty="0">
              <a:solidFill>
                <a:schemeClr val="accent2"/>
              </a:solidFill>
              <a:latin typeface="+mn-lt"/>
            </a:endParaRPr>
          </a:p>
        </p:txBody>
      </p:sp>
      <p:sp>
        <p:nvSpPr>
          <p:cNvPr id="18" name="10 CuadroTexto">
            <a:extLst>
              <a:ext uri="{FF2B5EF4-FFF2-40B4-BE49-F238E27FC236}">
                <a16:creationId xmlns:a16="http://schemas.microsoft.com/office/drawing/2014/main" id="{F2ABF22B-CD63-4AB7-A82D-76F7F7365CF4}"/>
              </a:ext>
            </a:extLst>
          </p:cNvPr>
          <p:cNvSpPr txBox="1"/>
          <p:nvPr/>
        </p:nvSpPr>
        <p:spPr>
          <a:xfrm>
            <a:off x="115771" y="5758804"/>
            <a:ext cx="3420381" cy="307777"/>
          </a:xfrm>
          <a:prstGeom prst="rect">
            <a:avLst/>
          </a:prstGeom>
          <a:noFill/>
        </p:spPr>
        <p:txBody>
          <a:bodyPr wrap="square" rtlCol="0">
            <a:spAutoFit/>
          </a:bodyPr>
          <a:lstStyle/>
          <a:p>
            <a:pPr algn="ctr"/>
            <a:r>
              <a:rPr lang="es-ES" sz="1400" b="0" dirty="0">
                <a:solidFill>
                  <a:schemeClr val="accent6"/>
                </a:solidFill>
              </a:rPr>
              <a:t>Figura 1 - 6-minutes </a:t>
            </a:r>
            <a:r>
              <a:rPr lang="es-ES" sz="1400" b="0" dirty="0" err="1">
                <a:solidFill>
                  <a:schemeClr val="accent6"/>
                </a:solidFill>
              </a:rPr>
              <a:t>walking</a:t>
            </a:r>
            <a:r>
              <a:rPr lang="es-ES" sz="1400" b="0" dirty="0">
                <a:solidFill>
                  <a:schemeClr val="accent6"/>
                </a:solidFill>
              </a:rPr>
              <a:t> test</a:t>
            </a:r>
          </a:p>
        </p:txBody>
      </p:sp>
    </p:spTree>
    <p:extLst>
      <p:ext uri="{BB962C8B-B14F-4D97-AF65-F5344CB8AC3E}">
        <p14:creationId xmlns:p14="http://schemas.microsoft.com/office/powerpoint/2010/main" val="3975546052"/>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4" name="Grupo 13">
            <a:extLst>
              <a:ext uri="{FF2B5EF4-FFF2-40B4-BE49-F238E27FC236}">
                <a16:creationId xmlns:a16="http://schemas.microsoft.com/office/drawing/2014/main" id="{0CAB92E8-8A48-4F6D-95D7-313211220516}"/>
              </a:ext>
            </a:extLst>
          </p:cNvPr>
          <p:cNvGrpSpPr/>
          <p:nvPr/>
        </p:nvGrpSpPr>
        <p:grpSpPr>
          <a:xfrm>
            <a:off x="907404" y="2980396"/>
            <a:ext cx="2671812" cy="936104"/>
            <a:chOff x="409" y="2219132"/>
            <a:chExt cx="1782216" cy="891108"/>
          </a:xfrm>
        </p:grpSpPr>
        <p:sp>
          <p:nvSpPr>
            <p:cNvPr id="15" name="Rectángulo 14">
              <a:extLst>
                <a:ext uri="{FF2B5EF4-FFF2-40B4-BE49-F238E27FC236}">
                  <a16:creationId xmlns:a16="http://schemas.microsoft.com/office/drawing/2014/main" id="{72B98216-209D-4DC9-84F4-1EB8B6E752AB}"/>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a:extLst>
                <a:ext uri="{FF2B5EF4-FFF2-40B4-BE49-F238E27FC236}">
                  <a16:creationId xmlns:a16="http://schemas.microsoft.com/office/drawing/2014/main" id="{7E7BE488-608A-497D-892A-FE1D90B7F1DF}"/>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Valoración con técnicas instrumentales </a:t>
              </a:r>
              <a:endParaRPr lang="es-ES" sz="1800" b="0" kern="1200" dirty="0"/>
            </a:p>
          </p:txBody>
        </p:sp>
      </p:grpSp>
      <p:sp>
        <p:nvSpPr>
          <p:cNvPr id="4" name="Flecha: a la derecha 3">
            <a:extLst>
              <a:ext uri="{FF2B5EF4-FFF2-40B4-BE49-F238E27FC236}">
                <a16:creationId xmlns:a16="http://schemas.microsoft.com/office/drawing/2014/main" id="{82729E63-2E13-4626-9091-CC828C40E1B1}"/>
              </a:ext>
            </a:extLst>
          </p:cNvPr>
          <p:cNvSpPr/>
          <p:nvPr/>
        </p:nvSpPr>
        <p:spPr bwMode="auto">
          <a:xfrm>
            <a:off x="3894344" y="3167243"/>
            <a:ext cx="864096" cy="615381"/>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17" name="Grupo 16">
            <a:extLst>
              <a:ext uri="{FF2B5EF4-FFF2-40B4-BE49-F238E27FC236}">
                <a16:creationId xmlns:a16="http://schemas.microsoft.com/office/drawing/2014/main" id="{1F015FD9-CE9F-4383-99B3-1B4E9739DE58}"/>
              </a:ext>
            </a:extLst>
          </p:cNvPr>
          <p:cNvGrpSpPr/>
          <p:nvPr/>
        </p:nvGrpSpPr>
        <p:grpSpPr>
          <a:xfrm>
            <a:off x="5004048" y="2960948"/>
            <a:ext cx="3570815" cy="936104"/>
            <a:chOff x="409" y="2219132"/>
            <a:chExt cx="1782216" cy="891108"/>
          </a:xfrm>
          <a:solidFill>
            <a:schemeClr val="accent2">
              <a:lumMod val="60000"/>
              <a:lumOff val="40000"/>
            </a:schemeClr>
          </a:solidFill>
        </p:grpSpPr>
        <p:sp>
          <p:nvSpPr>
            <p:cNvPr id="18" name="Rectángulo 17">
              <a:extLst>
                <a:ext uri="{FF2B5EF4-FFF2-40B4-BE49-F238E27FC236}">
                  <a16:creationId xmlns:a16="http://schemas.microsoft.com/office/drawing/2014/main" id="{1DF3B508-54A5-430F-8972-E0238036D3A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86F6C390-8742-42F5-8FC3-E01D39131DAD}"/>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Mayor cantidad de material requerido y más especializado</a:t>
              </a:r>
            </a:p>
          </p:txBody>
        </p:sp>
      </p:grpSp>
      <p:grpSp>
        <p:nvGrpSpPr>
          <p:cNvPr id="20" name="Grupo 19">
            <a:extLst>
              <a:ext uri="{FF2B5EF4-FFF2-40B4-BE49-F238E27FC236}">
                <a16:creationId xmlns:a16="http://schemas.microsoft.com/office/drawing/2014/main" id="{92122651-BA20-4D3C-95B4-948A7294985C}"/>
              </a:ext>
            </a:extLst>
          </p:cNvPr>
          <p:cNvGrpSpPr/>
          <p:nvPr/>
        </p:nvGrpSpPr>
        <p:grpSpPr>
          <a:xfrm>
            <a:off x="1475656" y="4629754"/>
            <a:ext cx="1656184" cy="1208455"/>
            <a:chOff x="409" y="2219132"/>
            <a:chExt cx="1782216" cy="891108"/>
          </a:xfrm>
          <a:solidFill>
            <a:schemeClr val="accent1">
              <a:lumMod val="50000"/>
              <a:lumOff val="50000"/>
            </a:schemeClr>
          </a:solidFill>
        </p:grpSpPr>
        <p:sp>
          <p:nvSpPr>
            <p:cNvPr id="21" name="Rectángulo 20">
              <a:extLst>
                <a:ext uri="{FF2B5EF4-FFF2-40B4-BE49-F238E27FC236}">
                  <a16:creationId xmlns:a16="http://schemas.microsoft.com/office/drawing/2014/main" id="{F553CB9F-3995-4CB3-B559-460414C1355E}"/>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C0BB5BCB-2508-4460-8C36-7F6C55BB804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Equipo de medición o sensor </a:t>
              </a:r>
            </a:p>
          </p:txBody>
        </p:sp>
      </p:grpSp>
      <p:grpSp>
        <p:nvGrpSpPr>
          <p:cNvPr id="23" name="Grupo 22">
            <a:extLst>
              <a:ext uri="{FF2B5EF4-FFF2-40B4-BE49-F238E27FC236}">
                <a16:creationId xmlns:a16="http://schemas.microsoft.com/office/drawing/2014/main" id="{FDDCC28A-3164-4341-B4D5-30F4BCDCA4D8}"/>
              </a:ext>
            </a:extLst>
          </p:cNvPr>
          <p:cNvGrpSpPr/>
          <p:nvPr/>
        </p:nvGrpSpPr>
        <p:grpSpPr>
          <a:xfrm>
            <a:off x="3635896" y="4629754"/>
            <a:ext cx="1656184" cy="1208455"/>
            <a:chOff x="409" y="2219132"/>
            <a:chExt cx="1782216" cy="891108"/>
          </a:xfrm>
          <a:solidFill>
            <a:schemeClr val="accent2"/>
          </a:solidFill>
        </p:grpSpPr>
        <p:sp>
          <p:nvSpPr>
            <p:cNvPr id="24" name="Rectángulo 23">
              <a:extLst>
                <a:ext uri="{FF2B5EF4-FFF2-40B4-BE49-F238E27FC236}">
                  <a16:creationId xmlns:a16="http://schemas.microsoft.com/office/drawing/2014/main" id="{8919B9EE-1F93-452E-92DA-42384238FAE8}"/>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ectángulo 24">
              <a:extLst>
                <a:ext uri="{FF2B5EF4-FFF2-40B4-BE49-F238E27FC236}">
                  <a16:creationId xmlns:a16="http://schemas.microsoft.com/office/drawing/2014/main" id="{C70D3412-7973-47FD-8EDC-DEFF5649A41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Software y ordenador</a:t>
              </a:r>
            </a:p>
          </p:txBody>
        </p:sp>
      </p:grpSp>
      <p:grpSp>
        <p:nvGrpSpPr>
          <p:cNvPr id="26" name="Grupo 25">
            <a:extLst>
              <a:ext uri="{FF2B5EF4-FFF2-40B4-BE49-F238E27FC236}">
                <a16:creationId xmlns:a16="http://schemas.microsoft.com/office/drawing/2014/main" id="{AB3E4413-409F-47AD-898A-7D66620001B4}"/>
              </a:ext>
            </a:extLst>
          </p:cNvPr>
          <p:cNvGrpSpPr/>
          <p:nvPr/>
        </p:nvGrpSpPr>
        <p:grpSpPr>
          <a:xfrm>
            <a:off x="5796136" y="4629753"/>
            <a:ext cx="1656184" cy="1208455"/>
            <a:chOff x="409" y="2219132"/>
            <a:chExt cx="1782216" cy="891108"/>
          </a:xfrm>
          <a:solidFill>
            <a:schemeClr val="accent6">
              <a:lumMod val="40000"/>
              <a:lumOff val="60000"/>
            </a:schemeClr>
          </a:solidFill>
        </p:grpSpPr>
        <p:sp>
          <p:nvSpPr>
            <p:cNvPr id="27" name="Rectángulo 26">
              <a:extLst>
                <a:ext uri="{FF2B5EF4-FFF2-40B4-BE49-F238E27FC236}">
                  <a16:creationId xmlns:a16="http://schemas.microsoft.com/office/drawing/2014/main" id="{AEDAB270-5DCA-4D50-95F9-5CCCB95EFB6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ectángulo 27">
              <a:extLst>
                <a:ext uri="{FF2B5EF4-FFF2-40B4-BE49-F238E27FC236}">
                  <a16:creationId xmlns:a16="http://schemas.microsoft.com/office/drawing/2014/main" id="{C159CEA9-3E86-423D-A7DA-D0CB2A9ACDAD}"/>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Accesorios de protocolo</a:t>
              </a:r>
            </a:p>
          </p:txBody>
        </p:sp>
      </p:grpSp>
      <p:sp>
        <p:nvSpPr>
          <p:cNvPr id="29" name="Prostokąt 1">
            <a:extLst>
              <a:ext uri="{FF2B5EF4-FFF2-40B4-BE49-F238E27FC236}">
                <a16:creationId xmlns:a16="http://schemas.microsoft.com/office/drawing/2014/main" id="{F2380E8E-90C3-4686-83EA-DDD92A8457C7}"/>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30" name="Prostokąt 1">
            <a:extLst>
              <a:ext uri="{FF2B5EF4-FFF2-40B4-BE49-F238E27FC236}">
                <a16:creationId xmlns:a16="http://schemas.microsoft.com/office/drawing/2014/main" id="{D9CE7FBB-5A3E-4940-A741-9035F3DCF5A7}"/>
              </a:ext>
            </a:extLst>
          </p:cNvPr>
          <p:cNvSpPr/>
          <p:nvPr/>
        </p:nvSpPr>
        <p:spPr>
          <a:xfrm>
            <a:off x="2870810" y="2067712"/>
            <a:ext cx="3357374" cy="400110"/>
          </a:xfrm>
          <a:prstGeom prst="rect">
            <a:avLst/>
          </a:prstGeom>
        </p:spPr>
        <p:txBody>
          <a:bodyPr wrap="square">
            <a:spAutoFit/>
          </a:bodyPr>
          <a:lstStyle/>
          <a:p>
            <a:pPr algn="ctr">
              <a:defRPr/>
            </a:pPr>
            <a:r>
              <a:rPr lang="es-ES" altLang="es-ES" sz="2000" b="0" dirty="0">
                <a:solidFill>
                  <a:schemeClr val="accent2"/>
                </a:solidFill>
                <a:latin typeface="+mn-lt"/>
              </a:rPr>
              <a:t>2.2 Equipamiento requerido</a:t>
            </a:r>
            <a:endParaRPr lang="es-ES" sz="2000" b="0" dirty="0">
              <a:solidFill>
                <a:schemeClr val="accent2"/>
              </a:solidFill>
              <a:latin typeface="+mn-lt"/>
            </a:endParaRPr>
          </a:p>
        </p:txBody>
      </p:sp>
    </p:spTree>
    <p:extLst>
      <p:ext uri="{BB962C8B-B14F-4D97-AF65-F5344CB8AC3E}">
        <p14:creationId xmlns:p14="http://schemas.microsoft.com/office/powerpoint/2010/main" val="977743566"/>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29" name="Grupo 28">
            <a:extLst>
              <a:ext uri="{FF2B5EF4-FFF2-40B4-BE49-F238E27FC236}">
                <a16:creationId xmlns:a16="http://schemas.microsoft.com/office/drawing/2014/main" id="{12BCA405-F098-4077-A8CD-ADC93175D13D}"/>
              </a:ext>
            </a:extLst>
          </p:cNvPr>
          <p:cNvGrpSpPr/>
          <p:nvPr/>
        </p:nvGrpSpPr>
        <p:grpSpPr>
          <a:xfrm>
            <a:off x="972653" y="2610081"/>
            <a:ext cx="7416824" cy="950865"/>
            <a:chOff x="409" y="2219132"/>
            <a:chExt cx="1782216" cy="891108"/>
          </a:xfrm>
        </p:grpSpPr>
        <p:sp>
          <p:nvSpPr>
            <p:cNvPr id="30" name="Rectángulo 29">
              <a:extLst>
                <a:ext uri="{FF2B5EF4-FFF2-40B4-BE49-F238E27FC236}">
                  <a16:creationId xmlns:a16="http://schemas.microsoft.com/office/drawing/2014/main" id="{72457E07-B114-422F-A6B6-D085D9A06023}"/>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F4E76FF8-D40A-4D1D-A612-846EF338E73C}"/>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spcBef>
                  <a:spcPts val="1200"/>
                </a:spcBef>
              </a:pPr>
              <a:r>
                <a:rPr lang="es-ES" sz="1800" b="0" dirty="0">
                  <a:latin typeface="Arial" panose="020B0604020202020204" pitchFamily="34" charset="0"/>
                  <a:ea typeface="Calibri" panose="020F0502020204030204" pitchFamily="34" charset="0"/>
                </a:rPr>
                <a:t>Materiales necesarios para realizar una evaluación de la marcha con un sistema de fotogrametría </a:t>
              </a:r>
              <a:endParaRPr lang="es-ES" sz="1800" b="0" dirty="0">
                <a:effectLst/>
                <a:latin typeface="Arial" panose="020B0604020202020204" pitchFamily="34" charset="0"/>
                <a:ea typeface="Calibri" panose="020F0502020204030204" pitchFamily="34" charset="0"/>
              </a:endParaRPr>
            </a:p>
          </p:txBody>
        </p:sp>
      </p:grpSp>
      <p:pic>
        <p:nvPicPr>
          <p:cNvPr id="32" name="Imagen 31">
            <a:extLst>
              <a:ext uri="{FF2B5EF4-FFF2-40B4-BE49-F238E27FC236}">
                <a16:creationId xmlns:a16="http://schemas.microsoft.com/office/drawing/2014/main" id="{D9DA2334-2DC8-47AA-AC7A-59D1232191CE}"/>
              </a:ext>
            </a:extLst>
          </p:cNvPr>
          <p:cNvPicPr/>
          <p:nvPr/>
        </p:nvPicPr>
        <p:blipFill>
          <a:blip r:embed="rId3" cstate="print"/>
          <a:srcRect/>
          <a:stretch>
            <a:fillRect/>
          </a:stretch>
        </p:blipFill>
        <p:spPr bwMode="auto">
          <a:xfrm>
            <a:off x="5815174" y="3646146"/>
            <a:ext cx="2069194" cy="1395251"/>
          </a:xfrm>
          <a:prstGeom prst="rect">
            <a:avLst/>
          </a:prstGeom>
          <a:noFill/>
          <a:ln w="9525">
            <a:noFill/>
            <a:miter lim="800000"/>
            <a:headEnd/>
            <a:tailEnd/>
          </a:ln>
        </p:spPr>
      </p:pic>
      <p:pic>
        <p:nvPicPr>
          <p:cNvPr id="33" name="Imagen 32">
            <a:extLst>
              <a:ext uri="{FF2B5EF4-FFF2-40B4-BE49-F238E27FC236}">
                <a16:creationId xmlns:a16="http://schemas.microsoft.com/office/drawing/2014/main" id="{227CECDA-CBDC-46C2-BCAF-9384BED4D9D0}"/>
              </a:ext>
            </a:extLst>
          </p:cNvPr>
          <p:cNvPicPr/>
          <p:nvPr/>
        </p:nvPicPr>
        <p:blipFill>
          <a:blip r:embed="rId4" cstate="print"/>
          <a:srcRect/>
          <a:stretch>
            <a:fillRect/>
          </a:stretch>
        </p:blipFill>
        <p:spPr bwMode="auto">
          <a:xfrm>
            <a:off x="1259632" y="3646782"/>
            <a:ext cx="2269991" cy="1366394"/>
          </a:xfrm>
          <a:prstGeom prst="rect">
            <a:avLst/>
          </a:prstGeom>
          <a:noFill/>
          <a:ln w="9525">
            <a:noFill/>
            <a:miter lim="800000"/>
            <a:headEnd/>
            <a:tailEnd/>
          </a:ln>
        </p:spPr>
      </p:pic>
      <p:pic>
        <p:nvPicPr>
          <p:cNvPr id="34" name="Imagen 33">
            <a:extLst>
              <a:ext uri="{FF2B5EF4-FFF2-40B4-BE49-F238E27FC236}">
                <a16:creationId xmlns:a16="http://schemas.microsoft.com/office/drawing/2014/main" id="{801DB51A-E6FF-42F1-992B-55133245498D}"/>
              </a:ext>
            </a:extLst>
          </p:cNvPr>
          <p:cNvPicPr/>
          <p:nvPr/>
        </p:nvPicPr>
        <p:blipFill>
          <a:blip r:embed="rId5" cstate="print"/>
          <a:srcRect/>
          <a:stretch>
            <a:fillRect/>
          </a:stretch>
        </p:blipFill>
        <p:spPr bwMode="auto">
          <a:xfrm>
            <a:off x="3926034" y="3646147"/>
            <a:ext cx="1510062" cy="1366394"/>
          </a:xfrm>
          <a:prstGeom prst="rect">
            <a:avLst/>
          </a:prstGeom>
          <a:noFill/>
          <a:ln w="9525">
            <a:noFill/>
            <a:miter lim="800000"/>
            <a:headEnd/>
            <a:tailEnd/>
          </a:ln>
        </p:spPr>
      </p:pic>
      <p:sp>
        <p:nvSpPr>
          <p:cNvPr id="3" name="10 CuadroTexto">
            <a:extLst>
              <a:ext uri="{FF2B5EF4-FFF2-40B4-BE49-F238E27FC236}">
                <a16:creationId xmlns:a16="http://schemas.microsoft.com/office/drawing/2014/main" id="{168E66AA-361E-427F-B6CA-370C01DEB881}"/>
              </a:ext>
            </a:extLst>
          </p:cNvPr>
          <p:cNvSpPr txBox="1"/>
          <p:nvPr/>
        </p:nvSpPr>
        <p:spPr>
          <a:xfrm>
            <a:off x="2340111" y="5733256"/>
            <a:ext cx="4644277" cy="307777"/>
          </a:xfrm>
          <a:prstGeom prst="rect">
            <a:avLst/>
          </a:prstGeom>
          <a:noFill/>
        </p:spPr>
        <p:txBody>
          <a:bodyPr wrap="square" rtlCol="0">
            <a:spAutoFit/>
          </a:bodyPr>
          <a:lstStyle/>
          <a:p>
            <a:pPr algn="ctr"/>
            <a:r>
              <a:rPr lang="es-ES" sz="1400" b="0" dirty="0">
                <a:solidFill>
                  <a:schemeClr val="accent6"/>
                </a:solidFill>
              </a:rPr>
              <a:t>Figura 2 - Sistema de fotogrametría y sus componentes.</a:t>
            </a:r>
          </a:p>
        </p:txBody>
      </p:sp>
      <p:grpSp>
        <p:nvGrpSpPr>
          <p:cNvPr id="36" name="Grupo 35">
            <a:extLst>
              <a:ext uri="{FF2B5EF4-FFF2-40B4-BE49-F238E27FC236}">
                <a16:creationId xmlns:a16="http://schemas.microsoft.com/office/drawing/2014/main" id="{4D533C2E-7D14-41D7-8357-4ED78FCA313A}"/>
              </a:ext>
            </a:extLst>
          </p:cNvPr>
          <p:cNvGrpSpPr/>
          <p:nvPr/>
        </p:nvGrpSpPr>
        <p:grpSpPr>
          <a:xfrm>
            <a:off x="1512019" y="5126597"/>
            <a:ext cx="1656184" cy="521460"/>
            <a:chOff x="409" y="2219132"/>
            <a:chExt cx="1782216" cy="891108"/>
          </a:xfrm>
          <a:solidFill>
            <a:schemeClr val="accent1">
              <a:lumMod val="50000"/>
              <a:lumOff val="50000"/>
            </a:schemeClr>
          </a:solidFill>
        </p:grpSpPr>
        <p:sp>
          <p:nvSpPr>
            <p:cNvPr id="37" name="Rectángulo 36">
              <a:extLst>
                <a:ext uri="{FF2B5EF4-FFF2-40B4-BE49-F238E27FC236}">
                  <a16:creationId xmlns:a16="http://schemas.microsoft.com/office/drawing/2014/main" id="{1D68A4F9-4E97-4E82-A23B-6178A7B61EC2}"/>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8" name="Rectángulo 37">
              <a:extLst>
                <a:ext uri="{FF2B5EF4-FFF2-40B4-BE49-F238E27FC236}">
                  <a16:creationId xmlns:a16="http://schemas.microsoft.com/office/drawing/2014/main" id="{A3AB5A59-C53B-4E1B-AC9A-88D6D3371DD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Cámara</a:t>
              </a:r>
            </a:p>
          </p:txBody>
        </p:sp>
      </p:grpSp>
      <p:grpSp>
        <p:nvGrpSpPr>
          <p:cNvPr id="42" name="Grupo 41">
            <a:extLst>
              <a:ext uri="{FF2B5EF4-FFF2-40B4-BE49-F238E27FC236}">
                <a16:creationId xmlns:a16="http://schemas.microsoft.com/office/drawing/2014/main" id="{9EE69196-1FD7-4CF8-BA7C-AF061B0AB39E}"/>
              </a:ext>
            </a:extLst>
          </p:cNvPr>
          <p:cNvGrpSpPr/>
          <p:nvPr/>
        </p:nvGrpSpPr>
        <p:grpSpPr>
          <a:xfrm>
            <a:off x="3779912" y="5126597"/>
            <a:ext cx="1656184" cy="521460"/>
            <a:chOff x="409" y="2219132"/>
            <a:chExt cx="1782216" cy="891108"/>
          </a:xfrm>
          <a:solidFill>
            <a:schemeClr val="accent1">
              <a:lumMod val="50000"/>
              <a:lumOff val="50000"/>
            </a:schemeClr>
          </a:solidFill>
        </p:grpSpPr>
        <p:sp>
          <p:nvSpPr>
            <p:cNvPr id="43" name="Rectángulo 42">
              <a:extLst>
                <a:ext uri="{FF2B5EF4-FFF2-40B4-BE49-F238E27FC236}">
                  <a16:creationId xmlns:a16="http://schemas.microsoft.com/office/drawing/2014/main" id="{D601C9D3-1B0B-441E-9E9E-8B07D0500A18}"/>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4" name="Rectángulo 43">
              <a:extLst>
                <a:ext uri="{FF2B5EF4-FFF2-40B4-BE49-F238E27FC236}">
                  <a16:creationId xmlns:a16="http://schemas.microsoft.com/office/drawing/2014/main" id="{EBCD966D-9E19-4D8A-B63C-0B53687757A8}"/>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Software y ordenador</a:t>
              </a:r>
            </a:p>
          </p:txBody>
        </p:sp>
      </p:grpSp>
      <p:grpSp>
        <p:nvGrpSpPr>
          <p:cNvPr id="45" name="Grupo 44">
            <a:extLst>
              <a:ext uri="{FF2B5EF4-FFF2-40B4-BE49-F238E27FC236}">
                <a16:creationId xmlns:a16="http://schemas.microsoft.com/office/drawing/2014/main" id="{A1204E95-EA5B-41EE-9F17-9E141C3CCE94}"/>
              </a:ext>
            </a:extLst>
          </p:cNvPr>
          <p:cNvGrpSpPr/>
          <p:nvPr/>
        </p:nvGrpSpPr>
        <p:grpSpPr>
          <a:xfrm>
            <a:off x="6156296" y="5126596"/>
            <a:ext cx="1656184" cy="521460"/>
            <a:chOff x="409" y="2219132"/>
            <a:chExt cx="1782216" cy="891108"/>
          </a:xfrm>
          <a:solidFill>
            <a:schemeClr val="accent1">
              <a:lumMod val="50000"/>
              <a:lumOff val="50000"/>
            </a:schemeClr>
          </a:solidFill>
        </p:grpSpPr>
        <p:sp>
          <p:nvSpPr>
            <p:cNvPr id="46" name="Rectángulo 45">
              <a:extLst>
                <a:ext uri="{FF2B5EF4-FFF2-40B4-BE49-F238E27FC236}">
                  <a16:creationId xmlns:a16="http://schemas.microsoft.com/office/drawing/2014/main" id="{B5FCB0F6-A26B-4DA4-A7CD-91146A5BB06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7" name="Rectángulo 46">
              <a:extLst>
                <a:ext uri="{FF2B5EF4-FFF2-40B4-BE49-F238E27FC236}">
                  <a16:creationId xmlns:a16="http://schemas.microsoft.com/office/drawing/2014/main" id="{03E9748D-BD2E-4F31-848D-54EBDC135DFE}"/>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Marcadores</a:t>
              </a:r>
            </a:p>
          </p:txBody>
        </p:sp>
      </p:grpSp>
      <p:sp>
        <p:nvSpPr>
          <p:cNvPr id="25" name="Prostokąt 1">
            <a:extLst>
              <a:ext uri="{FF2B5EF4-FFF2-40B4-BE49-F238E27FC236}">
                <a16:creationId xmlns:a16="http://schemas.microsoft.com/office/drawing/2014/main" id="{C3D28760-3871-47F8-AEDE-334D82025165}"/>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6" name="Prostokąt 1">
            <a:extLst>
              <a:ext uri="{FF2B5EF4-FFF2-40B4-BE49-F238E27FC236}">
                <a16:creationId xmlns:a16="http://schemas.microsoft.com/office/drawing/2014/main" id="{68F55B9C-32A2-4B16-8973-572FB654C088}"/>
              </a:ext>
            </a:extLst>
          </p:cNvPr>
          <p:cNvSpPr/>
          <p:nvPr/>
        </p:nvSpPr>
        <p:spPr>
          <a:xfrm>
            <a:off x="2870810" y="2067712"/>
            <a:ext cx="3357374" cy="400110"/>
          </a:xfrm>
          <a:prstGeom prst="rect">
            <a:avLst/>
          </a:prstGeom>
        </p:spPr>
        <p:txBody>
          <a:bodyPr wrap="square">
            <a:spAutoFit/>
          </a:bodyPr>
          <a:lstStyle/>
          <a:p>
            <a:pPr algn="ctr">
              <a:defRPr/>
            </a:pPr>
            <a:r>
              <a:rPr lang="es-ES" altLang="es-ES" sz="2000" b="0" dirty="0">
                <a:solidFill>
                  <a:schemeClr val="accent2"/>
                </a:solidFill>
                <a:latin typeface="+mn-lt"/>
              </a:rPr>
              <a:t>2.2 Equipamiento requerido</a:t>
            </a:r>
            <a:endParaRPr lang="es-ES" sz="2000" b="0" dirty="0">
              <a:solidFill>
                <a:schemeClr val="accent2"/>
              </a:solidFill>
              <a:latin typeface="+mn-lt"/>
            </a:endParaRPr>
          </a:p>
        </p:txBody>
      </p:sp>
    </p:spTree>
    <p:extLst>
      <p:ext uri="{BB962C8B-B14F-4D97-AF65-F5344CB8AC3E}">
        <p14:creationId xmlns:p14="http://schemas.microsoft.com/office/powerpoint/2010/main" val="402950002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10 CuadroTexto">
            <a:extLst>
              <a:ext uri="{FF2B5EF4-FFF2-40B4-BE49-F238E27FC236}">
                <a16:creationId xmlns:a16="http://schemas.microsoft.com/office/drawing/2014/main" id="{168E66AA-361E-427F-B6CA-370C01DEB881}"/>
              </a:ext>
            </a:extLst>
          </p:cNvPr>
          <p:cNvSpPr txBox="1"/>
          <p:nvPr/>
        </p:nvSpPr>
        <p:spPr>
          <a:xfrm>
            <a:off x="2340111" y="5517232"/>
            <a:ext cx="4644277" cy="523220"/>
          </a:xfrm>
          <a:prstGeom prst="rect">
            <a:avLst/>
          </a:prstGeom>
          <a:noFill/>
        </p:spPr>
        <p:txBody>
          <a:bodyPr wrap="square" rtlCol="0">
            <a:spAutoFit/>
          </a:bodyPr>
          <a:lstStyle/>
          <a:p>
            <a:pPr algn="ctr"/>
            <a:r>
              <a:rPr lang="es-ES" sz="1400" b="0" dirty="0">
                <a:solidFill>
                  <a:schemeClr val="accent6"/>
                </a:solidFill>
              </a:rPr>
              <a:t>Table 3 - Requisitos de las herramientas de evaluación de la marcha.</a:t>
            </a:r>
          </a:p>
        </p:txBody>
      </p:sp>
      <p:graphicFrame>
        <p:nvGraphicFramePr>
          <p:cNvPr id="4" name="Tabla 3">
            <a:extLst>
              <a:ext uri="{FF2B5EF4-FFF2-40B4-BE49-F238E27FC236}">
                <a16:creationId xmlns:a16="http://schemas.microsoft.com/office/drawing/2014/main" id="{046D7F7A-14A8-4B48-A8F9-D9E3E5384FF7}"/>
              </a:ext>
            </a:extLst>
          </p:cNvPr>
          <p:cNvGraphicFramePr>
            <a:graphicFrameLocks noGrp="1"/>
          </p:cNvGraphicFramePr>
          <p:nvPr>
            <p:extLst>
              <p:ext uri="{D42A27DB-BD31-4B8C-83A1-F6EECF244321}">
                <p14:modId xmlns:p14="http://schemas.microsoft.com/office/powerpoint/2010/main" val="3642847820"/>
              </p:ext>
            </p:extLst>
          </p:nvPr>
        </p:nvGraphicFramePr>
        <p:xfrm>
          <a:off x="1043606" y="2708920"/>
          <a:ext cx="7056785" cy="2684495"/>
        </p:xfrm>
        <a:graphic>
          <a:graphicData uri="http://schemas.openxmlformats.org/drawingml/2006/table">
            <a:tbl>
              <a:tblPr firstRow="1" firstCol="1" bandRow="1">
                <a:tableStyleId>{21E4AEA4-8DFA-4A89-87EB-49C32662AFE0}</a:tableStyleId>
              </a:tblPr>
              <a:tblGrid>
                <a:gridCol w="1655064">
                  <a:extLst>
                    <a:ext uri="{9D8B030D-6E8A-4147-A177-3AD203B41FA5}">
                      <a16:colId xmlns:a16="http://schemas.microsoft.com/office/drawing/2014/main" val="796370748"/>
                    </a:ext>
                  </a:extLst>
                </a:gridCol>
                <a:gridCol w="1762446">
                  <a:extLst>
                    <a:ext uri="{9D8B030D-6E8A-4147-A177-3AD203B41FA5}">
                      <a16:colId xmlns:a16="http://schemas.microsoft.com/office/drawing/2014/main" val="2867975184"/>
                    </a:ext>
                  </a:extLst>
                </a:gridCol>
                <a:gridCol w="1984989">
                  <a:extLst>
                    <a:ext uri="{9D8B030D-6E8A-4147-A177-3AD203B41FA5}">
                      <a16:colId xmlns:a16="http://schemas.microsoft.com/office/drawing/2014/main" val="3489085555"/>
                    </a:ext>
                  </a:extLst>
                </a:gridCol>
                <a:gridCol w="1654286">
                  <a:extLst>
                    <a:ext uri="{9D8B030D-6E8A-4147-A177-3AD203B41FA5}">
                      <a16:colId xmlns:a16="http://schemas.microsoft.com/office/drawing/2014/main" val="3397325809"/>
                    </a:ext>
                  </a:extLst>
                </a:gridCol>
              </a:tblGrid>
              <a:tr h="1098071">
                <a:tc>
                  <a:txBody>
                    <a:bodyPr/>
                    <a:lstStyle/>
                    <a:p>
                      <a:pPr algn="ctr">
                        <a:lnSpc>
                          <a:spcPts val="1400"/>
                        </a:lnSpc>
                        <a:spcBef>
                          <a:spcPts val="1200"/>
                        </a:spcBef>
                      </a:pPr>
                      <a:r>
                        <a:rPr lang="pl-PL" sz="1200" dirty="0">
                          <a:effectLst/>
                        </a:rPr>
                        <a:t>C</a:t>
                      </a:r>
                      <a:r>
                        <a:rPr lang="es-ES" sz="1200" dirty="0">
                          <a:effectLst/>
                        </a:rPr>
                        <a:t>ARACTERÍSTICAS</a:t>
                      </a:r>
                      <a:endParaRPr lang="es-ES" sz="12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es-ES" sz="1600" dirty="0">
                          <a:effectLst/>
                        </a:rPr>
                        <a:t>Análisis observacional</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es-ES" sz="1600" dirty="0">
                          <a:effectLst/>
                        </a:rPr>
                        <a:t>Escalas, Test, Cuestionarios</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es-ES" sz="1600" dirty="0">
                          <a:effectLst/>
                        </a:rPr>
                        <a:t>Técnicas Instrumentales </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60741666"/>
                  </a:ext>
                </a:extLst>
              </a:tr>
              <a:tr h="528808">
                <a:tc>
                  <a:txBody>
                    <a:bodyPr/>
                    <a:lstStyle/>
                    <a:p>
                      <a:pPr algn="just">
                        <a:lnSpc>
                          <a:spcPts val="1400"/>
                        </a:lnSpc>
                        <a:spcBef>
                          <a:spcPts val="1200"/>
                        </a:spcBef>
                      </a:pPr>
                      <a:r>
                        <a:rPr lang="es-ES" sz="1600" dirty="0">
                          <a:effectLst/>
                          <a:latin typeface="Arial" panose="020B0604020202020204" pitchFamily="34" charset="0"/>
                          <a:ea typeface="Calibri" panose="020F0502020204030204" pitchFamily="34" charset="0"/>
                        </a:rPr>
                        <a:t>Equipamiento</a:t>
                      </a: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44125495"/>
                  </a:ext>
                </a:extLst>
              </a:tr>
              <a:tr h="528808">
                <a:tc>
                  <a:txBody>
                    <a:bodyPr/>
                    <a:lstStyle/>
                    <a:p>
                      <a:pPr algn="just">
                        <a:lnSpc>
                          <a:spcPts val="1400"/>
                        </a:lnSpc>
                        <a:spcBef>
                          <a:spcPts val="1200"/>
                        </a:spcBef>
                      </a:pPr>
                      <a:r>
                        <a:rPr lang="es-ES" sz="1600" dirty="0">
                          <a:effectLst/>
                        </a:rPr>
                        <a:t>Accesorios</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41278544"/>
                  </a:ext>
                </a:extLst>
              </a:tr>
              <a:tr h="528808">
                <a:tc>
                  <a:txBody>
                    <a:bodyPr/>
                    <a:lstStyle/>
                    <a:p>
                      <a:pPr algn="l">
                        <a:lnSpc>
                          <a:spcPts val="1400"/>
                        </a:lnSpc>
                        <a:spcBef>
                          <a:spcPts val="1200"/>
                        </a:spcBef>
                      </a:pPr>
                      <a:r>
                        <a:rPr lang="es-ES" sz="1600" dirty="0">
                          <a:effectLst/>
                        </a:rPr>
                        <a:t>Coste económico</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32365211"/>
                  </a:ext>
                </a:extLst>
              </a:tr>
            </a:tbl>
          </a:graphicData>
        </a:graphic>
      </p:graphicFrame>
      <p:sp>
        <p:nvSpPr>
          <p:cNvPr id="11" name="Prostokąt 1">
            <a:extLst>
              <a:ext uri="{FF2B5EF4-FFF2-40B4-BE49-F238E27FC236}">
                <a16:creationId xmlns:a16="http://schemas.microsoft.com/office/drawing/2014/main" id="{0AAD6F3A-822F-4ABC-90AB-11E071F3428F}"/>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2" name="Prostokąt 1">
            <a:extLst>
              <a:ext uri="{FF2B5EF4-FFF2-40B4-BE49-F238E27FC236}">
                <a16:creationId xmlns:a16="http://schemas.microsoft.com/office/drawing/2014/main" id="{2616996F-87CF-4419-BAA7-485106B738F0}"/>
              </a:ext>
            </a:extLst>
          </p:cNvPr>
          <p:cNvSpPr/>
          <p:nvPr/>
        </p:nvSpPr>
        <p:spPr>
          <a:xfrm>
            <a:off x="2870810" y="2067712"/>
            <a:ext cx="3357374" cy="400110"/>
          </a:xfrm>
          <a:prstGeom prst="rect">
            <a:avLst/>
          </a:prstGeom>
        </p:spPr>
        <p:txBody>
          <a:bodyPr wrap="square">
            <a:spAutoFit/>
          </a:bodyPr>
          <a:lstStyle/>
          <a:p>
            <a:pPr algn="ctr">
              <a:defRPr/>
            </a:pPr>
            <a:r>
              <a:rPr lang="es-ES" altLang="es-ES" sz="2000" b="0" dirty="0">
                <a:solidFill>
                  <a:schemeClr val="accent2"/>
                </a:solidFill>
                <a:latin typeface="+mn-lt"/>
              </a:rPr>
              <a:t>2.2 Equipamiento requerido</a:t>
            </a:r>
            <a:endParaRPr lang="es-ES" sz="2000" b="0" dirty="0">
              <a:solidFill>
                <a:schemeClr val="accent2"/>
              </a:solidFill>
              <a:latin typeface="+mn-lt"/>
            </a:endParaRPr>
          </a:p>
        </p:txBody>
      </p:sp>
    </p:spTree>
    <p:extLst>
      <p:ext uri="{BB962C8B-B14F-4D97-AF65-F5344CB8AC3E}">
        <p14:creationId xmlns:p14="http://schemas.microsoft.com/office/powerpoint/2010/main" val="4240195514"/>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1" name="Grupo 10">
            <a:extLst>
              <a:ext uri="{FF2B5EF4-FFF2-40B4-BE49-F238E27FC236}">
                <a16:creationId xmlns:a16="http://schemas.microsoft.com/office/drawing/2014/main" id="{428B735A-973E-4F42-B246-0A9A7752103D}"/>
              </a:ext>
            </a:extLst>
          </p:cNvPr>
          <p:cNvGrpSpPr/>
          <p:nvPr/>
        </p:nvGrpSpPr>
        <p:grpSpPr>
          <a:xfrm>
            <a:off x="755576" y="2708920"/>
            <a:ext cx="2952328" cy="769441"/>
            <a:chOff x="409" y="2219132"/>
            <a:chExt cx="1782216" cy="891108"/>
          </a:xfrm>
        </p:grpSpPr>
        <p:sp>
          <p:nvSpPr>
            <p:cNvPr id="12" name="Rectángulo 11">
              <a:extLst>
                <a:ext uri="{FF2B5EF4-FFF2-40B4-BE49-F238E27FC236}">
                  <a16:creationId xmlns:a16="http://schemas.microsoft.com/office/drawing/2014/main" id="{B750BAF5-6199-430A-BDBC-BDFED7E51EB1}"/>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1C0F2905-7CCE-44DD-B41B-F80ED7CB4EE6}"/>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Herramientas de evaluación instrumental</a:t>
              </a:r>
              <a:endParaRPr lang="es-ES" sz="1800" b="0" kern="1200" dirty="0"/>
            </a:p>
          </p:txBody>
        </p:sp>
      </p:grpSp>
      <p:grpSp>
        <p:nvGrpSpPr>
          <p:cNvPr id="14" name="Grupo 13">
            <a:extLst>
              <a:ext uri="{FF2B5EF4-FFF2-40B4-BE49-F238E27FC236}">
                <a16:creationId xmlns:a16="http://schemas.microsoft.com/office/drawing/2014/main" id="{B8260685-E840-40AC-B2EE-DD430776D5A1}"/>
              </a:ext>
            </a:extLst>
          </p:cNvPr>
          <p:cNvGrpSpPr/>
          <p:nvPr/>
        </p:nvGrpSpPr>
        <p:grpSpPr>
          <a:xfrm>
            <a:off x="755576" y="3573016"/>
            <a:ext cx="2952328" cy="769441"/>
            <a:chOff x="409" y="2219132"/>
            <a:chExt cx="1782216" cy="891108"/>
          </a:xfrm>
          <a:solidFill>
            <a:schemeClr val="accent2">
              <a:lumMod val="60000"/>
              <a:lumOff val="40000"/>
            </a:schemeClr>
          </a:solidFill>
        </p:grpSpPr>
        <p:sp>
          <p:nvSpPr>
            <p:cNvPr id="15" name="Rectángulo 14">
              <a:extLst>
                <a:ext uri="{FF2B5EF4-FFF2-40B4-BE49-F238E27FC236}">
                  <a16:creationId xmlns:a16="http://schemas.microsoft.com/office/drawing/2014/main" id="{CB5194A7-CE3D-40FC-900F-0A4BB72D1957}"/>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a:extLst>
                <a:ext uri="{FF2B5EF4-FFF2-40B4-BE49-F238E27FC236}">
                  <a16:creationId xmlns:a16="http://schemas.microsoft.com/office/drawing/2014/main" id="{0E818011-33D3-41AE-91C7-AD06122FB25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Análisis a través de la observación</a:t>
              </a:r>
            </a:p>
          </p:txBody>
        </p:sp>
      </p:grpSp>
      <p:grpSp>
        <p:nvGrpSpPr>
          <p:cNvPr id="17" name="Grupo 16">
            <a:extLst>
              <a:ext uri="{FF2B5EF4-FFF2-40B4-BE49-F238E27FC236}">
                <a16:creationId xmlns:a16="http://schemas.microsoft.com/office/drawing/2014/main" id="{495F450C-7F66-4546-9B07-FB4504C81B6C}"/>
              </a:ext>
            </a:extLst>
          </p:cNvPr>
          <p:cNvGrpSpPr/>
          <p:nvPr/>
        </p:nvGrpSpPr>
        <p:grpSpPr>
          <a:xfrm>
            <a:off x="772879" y="4459759"/>
            <a:ext cx="2952328" cy="769441"/>
            <a:chOff x="409" y="2219132"/>
            <a:chExt cx="1782216" cy="891108"/>
          </a:xfrm>
          <a:solidFill>
            <a:schemeClr val="accent2">
              <a:lumMod val="60000"/>
              <a:lumOff val="40000"/>
            </a:schemeClr>
          </a:solidFill>
        </p:grpSpPr>
        <p:sp>
          <p:nvSpPr>
            <p:cNvPr id="18" name="Rectángulo 17">
              <a:extLst>
                <a:ext uri="{FF2B5EF4-FFF2-40B4-BE49-F238E27FC236}">
                  <a16:creationId xmlns:a16="http://schemas.microsoft.com/office/drawing/2014/main" id="{AC1AF714-DB1F-4E1D-A3F4-EF827DD08D9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1626759D-866F-4B7D-8845-100C06BE261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Análisis a través de cuestionarios</a:t>
              </a:r>
            </a:p>
          </p:txBody>
        </p:sp>
      </p:grpSp>
      <p:grpSp>
        <p:nvGrpSpPr>
          <p:cNvPr id="20" name="Grupo 19">
            <a:extLst>
              <a:ext uri="{FF2B5EF4-FFF2-40B4-BE49-F238E27FC236}">
                <a16:creationId xmlns:a16="http://schemas.microsoft.com/office/drawing/2014/main" id="{2A22F6AF-2446-4595-8810-90CBBC5AC755}"/>
              </a:ext>
            </a:extLst>
          </p:cNvPr>
          <p:cNvGrpSpPr/>
          <p:nvPr/>
        </p:nvGrpSpPr>
        <p:grpSpPr>
          <a:xfrm>
            <a:off x="772879" y="5323855"/>
            <a:ext cx="2952328" cy="769441"/>
            <a:chOff x="409" y="2219132"/>
            <a:chExt cx="1782216" cy="891108"/>
          </a:xfrm>
          <a:solidFill>
            <a:schemeClr val="accent2">
              <a:lumMod val="60000"/>
              <a:lumOff val="40000"/>
            </a:schemeClr>
          </a:solidFill>
        </p:grpSpPr>
        <p:sp>
          <p:nvSpPr>
            <p:cNvPr id="21" name="Rectángulo 20">
              <a:extLst>
                <a:ext uri="{FF2B5EF4-FFF2-40B4-BE49-F238E27FC236}">
                  <a16:creationId xmlns:a16="http://schemas.microsoft.com/office/drawing/2014/main" id="{B7C861AA-9DED-4B7A-906B-C9EE9C49F8FA}"/>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AF423F97-D2F5-41F5-A915-E673AC262400}"/>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Análisis a través de escalas</a:t>
              </a:r>
            </a:p>
          </p:txBody>
        </p:sp>
      </p:grpSp>
      <p:sp>
        <p:nvSpPr>
          <p:cNvPr id="23" name="Flecha: a la derecha 22">
            <a:extLst>
              <a:ext uri="{FF2B5EF4-FFF2-40B4-BE49-F238E27FC236}">
                <a16:creationId xmlns:a16="http://schemas.microsoft.com/office/drawing/2014/main" id="{F6C38FC4-EAFC-48F9-8295-05E14E15FFB8}"/>
              </a:ext>
            </a:extLst>
          </p:cNvPr>
          <p:cNvSpPr/>
          <p:nvPr/>
        </p:nvSpPr>
        <p:spPr bwMode="auto">
          <a:xfrm>
            <a:off x="3834158" y="2950728"/>
            <a:ext cx="1205386" cy="338555"/>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5" name="Cerrar llave 4">
            <a:extLst>
              <a:ext uri="{FF2B5EF4-FFF2-40B4-BE49-F238E27FC236}">
                <a16:creationId xmlns:a16="http://schemas.microsoft.com/office/drawing/2014/main" id="{72CC50DE-2204-463A-AE17-296DEE21B0D9}"/>
              </a:ext>
            </a:extLst>
          </p:cNvPr>
          <p:cNvSpPr/>
          <p:nvPr/>
        </p:nvSpPr>
        <p:spPr bwMode="auto">
          <a:xfrm>
            <a:off x="3995936" y="3573016"/>
            <a:ext cx="1043608" cy="2520280"/>
          </a:xfrm>
          <a:prstGeom prst="rightBrace">
            <a:avLst>
              <a:gd name="adj1" fmla="val 8333"/>
              <a:gd name="adj2" fmla="val 50550"/>
            </a:avLst>
          </a:prstGeom>
          <a:noFill/>
          <a:ln w="38100" cap="flat" cmpd="sng" algn="ctr">
            <a:solidFill>
              <a:schemeClr val="tx2"/>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5" name="Prostokąt 3">
            <a:extLst>
              <a:ext uri="{FF2B5EF4-FFF2-40B4-BE49-F238E27FC236}">
                <a16:creationId xmlns:a16="http://schemas.microsoft.com/office/drawing/2014/main" id="{A953ED7A-FCC7-4A07-9E11-2CB2D0D6D128}"/>
              </a:ext>
            </a:extLst>
          </p:cNvPr>
          <p:cNvSpPr/>
          <p:nvPr/>
        </p:nvSpPr>
        <p:spPr>
          <a:xfrm>
            <a:off x="5148064" y="2782669"/>
            <a:ext cx="4104456" cy="646331"/>
          </a:xfrm>
          <a:prstGeom prst="rect">
            <a:avLst/>
          </a:prstGeom>
        </p:spPr>
        <p:txBody>
          <a:bodyPr wrap="square">
            <a:spAutoFit/>
          </a:bodyPr>
          <a:lstStyle/>
          <a:p>
            <a:pPr lvl="0"/>
            <a:r>
              <a:rPr lang="es-ES" sz="1800" b="0" dirty="0">
                <a:solidFill>
                  <a:schemeClr val="tx1"/>
                </a:solidFill>
              </a:rPr>
              <a:t>Datos objetivos obtenidos.</a:t>
            </a:r>
          </a:p>
          <a:p>
            <a:pPr lvl="0"/>
            <a:r>
              <a:rPr lang="es-ES" sz="1800" b="0" dirty="0">
                <a:solidFill>
                  <a:schemeClr val="tx1"/>
                </a:solidFill>
              </a:rPr>
              <a:t>Sin interpretación del evaluador. </a:t>
            </a:r>
          </a:p>
        </p:txBody>
      </p:sp>
      <p:sp>
        <p:nvSpPr>
          <p:cNvPr id="26" name="Prostokąt 3">
            <a:extLst>
              <a:ext uri="{FF2B5EF4-FFF2-40B4-BE49-F238E27FC236}">
                <a16:creationId xmlns:a16="http://schemas.microsoft.com/office/drawing/2014/main" id="{CAF56717-E4D7-4FDC-B45F-DBD67C8DA7DC}"/>
              </a:ext>
            </a:extLst>
          </p:cNvPr>
          <p:cNvSpPr/>
          <p:nvPr/>
        </p:nvSpPr>
        <p:spPr>
          <a:xfrm>
            <a:off x="5183560" y="3573016"/>
            <a:ext cx="3852936" cy="2585323"/>
          </a:xfrm>
          <a:prstGeom prst="rect">
            <a:avLst/>
          </a:prstGeom>
        </p:spPr>
        <p:txBody>
          <a:bodyPr wrap="square">
            <a:spAutoFit/>
          </a:bodyPr>
          <a:lstStyle/>
          <a:p>
            <a:pPr lvl="0"/>
            <a:r>
              <a:rPr lang="es-ES" sz="1800" b="0" dirty="0">
                <a:solidFill>
                  <a:schemeClr val="tx1"/>
                </a:solidFill>
              </a:rPr>
              <a:t>•Datos obtenidos subjetivos.</a:t>
            </a:r>
          </a:p>
          <a:p>
            <a:pPr lvl="0"/>
            <a:endParaRPr lang="es-ES" sz="1800" b="0" dirty="0">
              <a:solidFill>
                <a:schemeClr val="tx1"/>
              </a:solidFill>
            </a:endParaRPr>
          </a:p>
          <a:p>
            <a:pPr lvl="0"/>
            <a:r>
              <a:rPr lang="es-ES" sz="1800" b="0" dirty="0">
                <a:solidFill>
                  <a:schemeClr val="tx1"/>
                </a:solidFill>
              </a:rPr>
              <a:t>•Resultados sujetos a interpretación.</a:t>
            </a:r>
          </a:p>
          <a:p>
            <a:pPr lvl="0"/>
            <a:endParaRPr lang="es-ES" sz="1800" b="0" dirty="0">
              <a:solidFill>
                <a:schemeClr val="tx1"/>
              </a:solidFill>
            </a:endParaRPr>
          </a:p>
          <a:p>
            <a:pPr lvl="0"/>
            <a:r>
              <a:rPr lang="es-ES" sz="1800" b="0" dirty="0">
                <a:solidFill>
                  <a:schemeClr val="tx1"/>
                </a:solidFill>
              </a:rPr>
              <a:t>•Las escalas clínicas son instrumentos muy útiles, pero están sujetos a una doble subjetividad (paciente y evaluador). </a:t>
            </a:r>
          </a:p>
        </p:txBody>
      </p:sp>
      <p:sp>
        <p:nvSpPr>
          <p:cNvPr id="27" name="Prostokąt 1">
            <a:extLst>
              <a:ext uri="{FF2B5EF4-FFF2-40B4-BE49-F238E27FC236}">
                <a16:creationId xmlns:a16="http://schemas.microsoft.com/office/drawing/2014/main" id="{EB0D5CB8-DFC5-4D38-9A54-F698FD6F1B3C}"/>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8" name="Prostokąt 1">
            <a:extLst>
              <a:ext uri="{FF2B5EF4-FFF2-40B4-BE49-F238E27FC236}">
                <a16:creationId xmlns:a16="http://schemas.microsoft.com/office/drawing/2014/main" id="{0CB0D257-5764-4336-811B-B41EA413D73E}"/>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2.3 Objetividad de los resultados y análisis estadísticos</a:t>
            </a:r>
            <a:endParaRPr lang="es-ES" sz="2000" b="0" dirty="0">
              <a:solidFill>
                <a:schemeClr val="accent2"/>
              </a:solidFill>
              <a:latin typeface="+mn-lt"/>
            </a:endParaRPr>
          </a:p>
        </p:txBody>
      </p:sp>
    </p:spTree>
    <p:extLst>
      <p:ext uri="{BB962C8B-B14F-4D97-AF65-F5344CB8AC3E}">
        <p14:creationId xmlns:p14="http://schemas.microsoft.com/office/powerpoint/2010/main" val="379385344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27" name="Grupo 26">
            <a:extLst>
              <a:ext uri="{FF2B5EF4-FFF2-40B4-BE49-F238E27FC236}">
                <a16:creationId xmlns:a16="http://schemas.microsoft.com/office/drawing/2014/main" id="{C696E964-B011-4EE9-B201-566E6757AFD4}"/>
              </a:ext>
            </a:extLst>
          </p:cNvPr>
          <p:cNvGrpSpPr/>
          <p:nvPr/>
        </p:nvGrpSpPr>
        <p:grpSpPr>
          <a:xfrm>
            <a:off x="1997714" y="2694646"/>
            <a:ext cx="5148572" cy="648563"/>
            <a:chOff x="409" y="2219132"/>
            <a:chExt cx="1782216" cy="891108"/>
          </a:xfrm>
        </p:grpSpPr>
        <p:sp>
          <p:nvSpPr>
            <p:cNvPr id="28" name="Rectángulo 27">
              <a:extLst>
                <a:ext uri="{FF2B5EF4-FFF2-40B4-BE49-F238E27FC236}">
                  <a16:creationId xmlns:a16="http://schemas.microsoft.com/office/drawing/2014/main" id="{46C377FD-9FD2-4192-898D-AE94E6252B80}"/>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a:extLst>
                <a:ext uri="{FF2B5EF4-FFF2-40B4-BE49-F238E27FC236}">
                  <a16:creationId xmlns:a16="http://schemas.microsoft.com/office/drawing/2014/main" id="{80B88C34-BD24-4F1F-9ECD-1F7DAB6E90DE}"/>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a:effectLst/>
                  <a:latin typeface="Arial" panose="020B0604020202020204" pitchFamily="34" charset="0"/>
                  <a:ea typeface="Calibri" panose="020F0502020204030204" pitchFamily="34" charset="0"/>
                </a:rPr>
                <a:t>Medidas objetivas y subjetivas del lago del paso</a:t>
              </a:r>
            </a:p>
          </p:txBody>
        </p:sp>
      </p:grpSp>
      <p:pic>
        <p:nvPicPr>
          <p:cNvPr id="30" name="Imagen 29">
            <a:extLst>
              <a:ext uri="{FF2B5EF4-FFF2-40B4-BE49-F238E27FC236}">
                <a16:creationId xmlns:a16="http://schemas.microsoft.com/office/drawing/2014/main" id="{EEB107DA-2FC5-45BF-ADEB-DDA4BFCB05E5}"/>
              </a:ext>
            </a:extLst>
          </p:cNvPr>
          <p:cNvPicPr/>
          <p:nvPr/>
        </p:nvPicPr>
        <p:blipFill>
          <a:blip r:embed="rId3" cstate="print"/>
          <a:srcRect l="5485" t="37045" r="10062" b="4988"/>
          <a:stretch>
            <a:fillRect/>
          </a:stretch>
        </p:blipFill>
        <p:spPr bwMode="auto">
          <a:xfrm>
            <a:off x="760117" y="3514792"/>
            <a:ext cx="3401051" cy="1673225"/>
          </a:xfrm>
          <a:prstGeom prst="rect">
            <a:avLst/>
          </a:prstGeom>
          <a:noFill/>
          <a:ln w="9525">
            <a:noFill/>
            <a:miter lim="800000"/>
            <a:headEnd/>
            <a:tailEnd/>
          </a:ln>
        </p:spPr>
      </p:pic>
      <p:pic>
        <p:nvPicPr>
          <p:cNvPr id="32" name="Imagen 31">
            <a:extLst>
              <a:ext uri="{FF2B5EF4-FFF2-40B4-BE49-F238E27FC236}">
                <a16:creationId xmlns:a16="http://schemas.microsoft.com/office/drawing/2014/main" id="{49A8EBF1-E956-4C0B-89ED-E4D65C7257AF}"/>
              </a:ext>
            </a:extLst>
          </p:cNvPr>
          <p:cNvPicPr/>
          <p:nvPr/>
        </p:nvPicPr>
        <p:blipFill>
          <a:blip r:embed="rId4" cstate="print"/>
          <a:srcRect l="14861" t="26375" r="64389" b="52953"/>
          <a:stretch>
            <a:fillRect/>
          </a:stretch>
        </p:blipFill>
        <p:spPr bwMode="auto">
          <a:xfrm>
            <a:off x="4538222" y="3817724"/>
            <a:ext cx="2077085" cy="1267460"/>
          </a:xfrm>
          <a:prstGeom prst="rect">
            <a:avLst/>
          </a:prstGeom>
          <a:noFill/>
          <a:ln w="9525">
            <a:noFill/>
            <a:miter lim="800000"/>
            <a:headEnd/>
            <a:tailEnd/>
          </a:ln>
        </p:spPr>
      </p:pic>
      <p:sp>
        <p:nvSpPr>
          <p:cNvPr id="4" name="Rectangle 2">
            <a:extLst>
              <a:ext uri="{FF2B5EF4-FFF2-40B4-BE49-F238E27FC236}">
                <a16:creationId xmlns:a16="http://schemas.microsoft.com/office/drawing/2014/main" id="{C24A6C2E-4BE0-483D-A965-AE4B9BF56243}"/>
              </a:ext>
            </a:extLst>
          </p:cNvPr>
          <p:cNvSpPr>
            <a:spLocks noChangeArrowheads="1"/>
          </p:cNvSpPr>
          <p:nvPr/>
        </p:nvSpPr>
        <p:spPr bwMode="auto">
          <a:xfrm>
            <a:off x="6732240" y="3817724"/>
            <a:ext cx="2088231" cy="561975"/>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6" name="Text Box 3">
            <a:extLst>
              <a:ext uri="{FF2B5EF4-FFF2-40B4-BE49-F238E27FC236}">
                <a16:creationId xmlns:a16="http://schemas.microsoft.com/office/drawing/2014/main" id="{2B605288-1AD0-4D28-B840-52DA250B7CD9}"/>
              </a:ext>
            </a:extLst>
          </p:cNvPr>
          <p:cNvSpPr txBox="1">
            <a:spLocks noChangeArrowheads="1"/>
          </p:cNvSpPr>
          <p:nvPr/>
        </p:nvSpPr>
        <p:spPr bwMode="auto">
          <a:xfrm>
            <a:off x="6732240" y="4512096"/>
            <a:ext cx="2088231" cy="573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US" altLang="es-ES" sz="1100" b="0" i="0" u="none" strike="noStrike" cap="none" normalizeH="0" baseline="0" dirty="0">
                <a:ln>
                  <a:noFill/>
                </a:ln>
                <a:solidFill>
                  <a:schemeClr val="tx1"/>
                </a:solidFill>
                <a:effectLst/>
                <a:latin typeface="Calibri" panose="020F0502020204030204" pitchFamily="34" charset="0"/>
              </a:rPr>
              <a:t>Step length = 0,46 m</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10 CuadroTexto">
            <a:extLst>
              <a:ext uri="{FF2B5EF4-FFF2-40B4-BE49-F238E27FC236}">
                <a16:creationId xmlns:a16="http://schemas.microsoft.com/office/drawing/2014/main" id="{632E6429-68DF-47AF-8F3B-50D47022F5E7}"/>
              </a:ext>
            </a:extLst>
          </p:cNvPr>
          <p:cNvSpPr txBox="1"/>
          <p:nvPr/>
        </p:nvSpPr>
        <p:spPr>
          <a:xfrm>
            <a:off x="512229" y="5405683"/>
            <a:ext cx="3915755" cy="738664"/>
          </a:xfrm>
          <a:prstGeom prst="rect">
            <a:avLst/>
          </a:prstGeom>
          <a:noFill/>
        </p:spPr>
        <p:txBody>
          <a:bodyPr wrap="square" rtlCol="0">
            <a:spAutoFit/>
          </a:bodyPr>
          <a:lstStyle/>
          <a:p>
            <a:pPr algn="ctr"/>
            <a:r>
              <a:rPr lang="es-ES" sz="1400" b="0" dirty="0">
                <a:solidFill>
                  <a:schemeClr val="accent2"/>
                </a:solidFill>
              </a:rPr>
              <a:t>Figura 3 – Largo del paso y altura del ítem de la escala </a:t>
            </a:r>
            <a:r>
              <a:rPr lang="pl-PL" sz="1400" b="0" dirty="0">
                <a:solidFill>
                  <a:schemeClr val="accent2"/>
                </a:solidFill>
                <a:effectLst/>
                <a:ea typeface="Calibri" panose="020F0502020204030204" pitchFamily="34" charset="0"/>
              </a:rPr>
              <a:t>Tinetti Mobility Test</a:t>
            </a:r>
            <a:r>
              <a:rPr lang="es-ES" sz="1400" b="0" dirty="0">
                <a:solidFill>
                  <a:schemeClr val="accent2"/>
                </a:solidFill>
                <a:effectLst/>
                <a:ea typeface="Calibri" panose="020F0502020204030204" pitchFamily="34" charset="0"/>
              </a:rPr>
              <a:t> (sección de marcha).</a:t>
            </a:r>
            <a:endParaRPr lang="es-ES" sz="1400" b="0" dirty="0">
              <a:solidFill>
                <a:schemeClr val="accent2"/>
              </a:solidFill>
            </a:endParaRPr>
          </a:p>
        </p:txBody>
      </p:sp>
      <p:sp>
        <p:nvSpPr>
          <p:cNvPr id="8" name="10 CuadroTexto">
            <a:extLst>
              <a:ext uri="{FF2B5EF4-FFF2-40B4-BE49-F238E27FC236}">
                <a16:creationId xmlns:a16="http://schemas.microsoft.com/office/drawing/2014/main" id="{B3A1EA83-70A7-43A9-83D4-D1F6B446B156}"/>
              </a:ext>
            </a:extLst>
          </p:cNvPr>
          <p:cNvSpPr txBox="1"/>
          <p:nvPr/>
        </p:nvSpPr>
        <p:spPr>
          <a:xfrm>
            <a:off x="4977324" y="5405683"/>
            <a:ext cx="3275965" cy="954107"/>
          </a:xfrm>
          <a:prstGeom prst="rect">
            <a:avLst/>
          </a:prstGeom>
          <a:noFill/>
        </p:spPr>
        <p:txBody>
          <a:bodyPr wrap="square" rtlCol="0">
            <a:spAutoFit/>
          </a:bodyPr>
          <a:lstStyle/>
          <a:p>
            <a:pPr algn="ctr"/>
            <a:r>
              <a:rPr lang="es-ES" sz="1400" b="0" dirty="0">
                <a:solidFill>
                  <a:schemeClr val="accent2"/>
                </a:solidFill>
              </a:rPr>
              <a:t>Figura 4 – </a:t>
            </a:r>
            <a:r>
              <a:rPr lang="es-ES" sz="1400" b="0" dirty="0">
                <a:solidFill>
                  <a:schemeClr val="accent2"/>
                </a:solidFill>
                <a:effectLst/>
                <a:latin typeface="Arial" panose="020B0604020202020204" pitchFamily="34" charset="0"/>
                <a:ea typeface="Calibri" panose="020F0502020204030204" pitchFamily="34" charset="0"/>
              </a:rPr>
              <a:t>Evaluación de la longitud de paso con pasillo instrumentado </a:t>
            </a:r>
            <a:r>
              <a:rPr lang="pl-PL" sz="1400" b="0" dirty="0">
                <a:solidFill>
                  <a:schemeClr val="accent2"/>
                </a:solidFill>
                <a:effectLst/>
                <a:latin typeface="Arial" panose="020B0604020202020204" pitchFamily="34" charset="0"/>
                <a:ea typeface="Calibri" panose="020F0502020204030204" pitchFamily="34" charset="0"/>
              </a:rPr>
              <a:t>(GAITrite)</a:t>
            </a:r>
            <a:r>
              <a:rPr lang="es-ES" sz="1400" b="0" dirty="0">
                <a:solidFill>
                  <a:schemeClr val="accent2"/>
                </a:solidFill>
                <a:effectLst/>
                <a:latin typeface="Arial" panose="020B0604020202020204" pitchFamily="34" charset="0"/>
                <a:ea typeface="Calibri" panose="020F0502020204030204" pitchFamily="34" charset="0"/>
              </a:rPr>
              <a:t>.</a:t>
            </a:r>
          </a:p>
          <a:p>
            <a:pPr algn="ctr"/>
            <a:r>
              <a:rPr lang="es-ES" sz="1400" b="0" dirty="0">
                <a:solidFill>
                  <a:schemeClr val="accent2"/>
                </a:solidFill>
              </a:rPr>
              <a:t> </a:t>
            </a:r>
          </a:p>
        </p:txBody>
      </p:sp>
      <p:sp>
        <p:nvSpPr>
          <p:cNvPr id="18" name="Prostokąt 1">
            <a:extLst>
              <a:ext uri="{FF2B5EF4-FFF2-40B4-BE49-F238E27FC236}">
                <a16:creationId xmlns:a16="http://schemas.microsoft.com/office/drawing/2014/main" id="{549968F4-527F-4673-A768-130D29B6FDAC}"/>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9" name="Prostokąt 1">
            <a:extLst>
              <a:ext uri="{FF2B5EF4-FFF2-40B4-BE49-F238E27FC236}">
                <a16:creationId xmlns:a16="http://schemas.microsoft.com/office/drawing/2014/main" id="{91543E88-D05F-49AF-A52E-E419B9554765}"/>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2.3 Objetividad de los resultados y análisis estadísticos</a:t>
            </a:r>
            <a:endParaRPr lang="es-ES" sz="2000" b="0" dirty="0">
              <a:solidFill>
                <a:schemeClr val="accent2"/>
              </a:solidFill>
              <a:latin typeface="+mn-lt"/>
            </a:endParaRPr>
          </a:p>
        </p:txBody>
      </p:sp>
    </p:spTree>
    <p:extLst>
      <p:ext uri="{BB962C8B-B14F-4D97-AF65-F5344CB8AC3E}">
        <p14:creationId xmlns:p14="http://schemas.microsoft.com/office/powerpoint/2010/main" val="1364008041"/>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3074" name="Picture 2" descr="Icono Ok Gratis de Super Flat Remix V1.08 Emblems">
            <a:extLst>
              <a:ext uri="{FF2B5EF4-FFF2-40B4-BE49-F238E27FC236}">
                <a16:creationId xmlns:a16="http://schemas.microsoft.com/office/drawing/2014/main" id="{77613DCC-BF95-4177-AE0C-3DAB3EF3D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45245"/>
            <a:ext cx="1075172" cy="10751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a:extLst>
              <a:ext uri="{FF2B5EF4-FFF2-40B4-BE49-F238E27FC236}">
                <a16:creationId xmlns:a16="http://schemas.microsoft.com/office/drawing/2014/main" id="{8EF1A02E-1BFE-4C4E-93CD-C855BAC7F9F4}"/>
              </a:ext>
            </a:extLst>
          </p:cNvPr>
          <p:cNvGrpSpPr/>
          <p:nvPr/>
        </p:nvGrpSpPr>
        <p:grpSpPr>
          <a:xfrm>
            <a:off x="1684166" y="2928888"/>
            <a:ext cx="3967954" cy="707886"/>
            <a:chOff x="409" y="2219132"/>
            <a:chExt cx="1782216" cy="891108"/>
          </a:xfrm>
          <a:solidFill>
            <a:schemeClr val="accent2">
              <a:lumMod val="60000"/>
              <a:lumOff val="40000"/>
            </a:schemeClr>
          </a:solidFill>
        </p:grpSpPr>
        <p:sp>
          <p:nvSpPr>
            <p:cNvPr id="20" name="Rectángulo 19">
              <a:extLst>
                <a:ext uri="{FF2B5EF4-FFF2-40B4-BE49-F238E27FC236}">
                  <a16:creationId xmlns:a16="http://schemas.microsoft.com/office/drawing/2014/main" id="{D8A1594A-D571-46EF-B73D-88B6100041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ectángulo 20">
              <a:extLst>
                <a:ext uri="{FF2B5EF4-FFF2-40B4-BE49-F238E27FC236}">
                  <a16:creationId xmlns:a16="http://schemas.microsoft.com/office/drawing/2014/main" id="{8E45070C-C98A-430F-BA31-3725A5A3015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Resultados objetivos medidos con técnicas instrumentales </a:t>
              </a:r>
            </a:p>
          </p:txBody>
        </p:sp>
      </p:grpSp>
      <p:sp>
        <p:nvSpPr>
          <p:cNvPr id="22" name="Prostokąt 3">
            <a:extLst>
              <a:ext uri="{FF2B5EF4-FFF2-40B4-BE49-F238E27FC236}">
                <a16:creationId xmlns:a16="http://schemas.microsoft.com/office/drawing/2014/main" id="{A27E9023-0A48-4A9E-A98B-141CDC58DA8B}"/>
              </a:ext>
            </a:extLst>
          </p:cNvPr>
          <p:cNvSpPr/>
          <p:nvPr/>
        </p:nvSpPr>
        <p:spPr>
          <a:xfrm>
            <a:off x="899592" y="4004060"/>
            <a:ext cx="7709804" cy="1754326"/>
          </a:xfrm>
          <a:prstGeom prst="rect">
            <a:avLst/>
          </a:prstGeom>
        </p:spPr>
        <p:txBody>
          <a:bodyPr wrap="square">
            <a:spAutoFit/>
          </a:bodyPr>
          <a:lstStyle/>
          <a:p>
            <a:pPr lvl="0"/>
            <a:r>
              <a:rPr lang="es-ES" sz="1800" b="0" dirty="0">
                <a:solidFill>
                  <a:schemeClr val="tx1"/>
                </a:solidFill>
              </a:rPr>
              <a:t>• Los datos pueden ser comparables con otros datos del mismo paciente.</a:t>
            </a:r>
          </a:p>
          <a:p>
            <a:pPr lvl="0"/>
            <a:endParaRPr lang="es-ES" sz="1800" b="0" dirty="0">
              <a:solidFill>
                <a:schemeClr val="tx1"/>
              </a:solidFill>
            </a:endParaRPr>
          </a:p>
          <a:p>
            <a:pPr lvl="0"/>
            <a:r>
              <a:rPr lang="es-ES" sz="1800" b="0" dirty="0">
                <a:solidFill>
                  <a:schemeClr val="tx1"/>
                </a:solidFill>
              </a:rPr>
              <a:t>• Los datos pueden ser comparables con otros resultados entre pacientes.</a:t>
            </a:r>
          </a:p>
          <a:p>
            <a:pPr lvl="0"/>
            <a:endParaRPr lang="es-ES" sz="1800" b="0" dirty="0">
              <a:solidFill>
                <a:schemeClr val="tx1"/>
              </a:solidFill>
            </a:endParaRPr>
          </a:p>
          <a:p>
            <a:pPr lvl="0"/>
            <a:r>
              <a:rPr lang="es-ES" sz="1800" b="0" dirty="0">
                <a:solidFill>
                  <a:schemeClr val="tx1"/>
                </a:solidFill>
              </a:rPr>
              <a:t>• Los datos objetivos entre sujetos deben normalizarse para ser comparados.</a:t>
            </a:r>
          </a:p>
        </p:txBody>
      </p:sp>
      <p:sp>
        <p:nvSpPr>
          <p:cNvPr id="14" name="Prostokąt 1">
            <a:extLst>
              <a:ext uri="{FF2B5EF4-FFF2-40B4-BE49-F238E27FC236}">
                <a16:creationId xmlns:a16="http://schemas.microsoft.com/office/drawing/2014/main" id="{E9644AE9-E903-41D9-A9C4-90C667F832C1}"/>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5" name="Prostokąt 1">
            <a:extLst>
              <a:ext uri="{FF2B5EF4-FFF2-40B4-BE49-F238E27FC236}">
                <a16:creationId xmlns:a16="http://schemas.microsoft.com/office/drawing/2014/main" id="{D52C107E-5BC8-4B6A-B370-3FEB220DCEE6}"/>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2.3 Objetividad de los resultados y análisis estadísticos</a:t>
            </a:r>
            <a:endParaRPr lang="es-ES" sz="2000" b="0" dirty="0">
              <a:solidFill>
                <a:schemeClr val="accent2"/>
              </a:solidFill>
              <a:latin typeface="+mn-lt"/>
            </a:endParaRPr>
          </a:p>
        </p:txBody>
      </p:sp>
    </p:spTree>
    <p:extLst>
      <p:ext uri="{BB962C8B-B14F-4D97-AF65-F5344CB8AC3E}">
        <p14:creationId xmlns:p14="http://schemas.microsoft.com/office/powerpoint/2010/main" val="314378873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683568" y="2924944"/>
            <a:ext cx="7560840" cy="2616101"/>
          </a:xfrm>
          <a:prstGeom prst="rect">
            <a:avLst/>
          </a:prstGeom>
          <a:noFill/>
        </p:spPr>
        <p:txBody>
          <a:bodyPr wrap="square">
            <a:spAutoFit/>
          </a:bodyPr>
          <a:lstStyle/>
          <a:p>
            <a:pPr marL="457200" indent="-457200">
              <a:buFont typeface="+mj-lt"/>
              <a:buAutoNum type="arabicPeriod"/>
              <a:defRPr/>
            </a:pPr>
            <a:r>
              <a:rPr lang="en-US" sz="1800" b="0" dirty="0" err="1">
                <a:solidFill>
                  <a:schemeClr val="accent2">
                    <a:lumMod val="75000"/>
                  </a:schemeClr>
                </a:solidFill>
              </a:rPr>
              <a:t>Introducción</a:t>
            </a:r>
            <a:r>
              <a:rPr lang="en-US" sz="1800" b="0" dirty="0">
                <a:solidFill>
                  <a:schemeClr val="accent2">
                    <a:lumMod val="75000"/>
                  </a:schemeClr>
                </a:solidFill>
              </a:rPr>
              <a:t> y </a:t>
            </a:r>
            <a:r>
              <a:rPr lang="en-US" sz="1800" b="0" dirty="0" err="1">
                <a:solidFill>
                  <a:schemeClr val="accent2">
                    <a:lumMod val="75000"/>
                  </a:schemeClr>
                </a:solidFill>
              </a:rPr>
              <a:t>objetivos</a:t>
            </a:r>
            <a:r>
              <a:rPr lang="en-US" sz="1800" b="0" dirty="0">
                <a:solidFill>
                  <a:schemeClr val="accent2">
                    <a:lumMod val="75000"/>
                  </a:schemeClr>
                </a:solidFill>
              </a:rPr>
              <a:t>.</a:t>
            </a:r>
          </a:p>
          <a:p>
            <a:pPr marL="457200" indent="-457200">
              <a:buFont typeface="+mj-lt"/>
              <a:buAutoNum type="arabicPeriod"/>
              <a:defRPr/>
            </a:pPr>
            <a:endParaRPr lang="en-US" sz="1800" b="0" dirty="0">
              <a:solidFill>
                <a:schemeClr val="accent2">
                  <a:lumMod val="75000"/>
                </a:schemeClr>
              </a:solidFill>
            </a:endParaRPr>
          </a:p>
          <a:p>
            <a:pPr marL="457200" indent="-457200">
              <a:buFont typeface="+mj-lt"/>
              <a:buAutoNum type="arabicPeriod"/>
              <a:defRPr/>
            </a:pPr>
            <a:r>
              <a:rPr lang="es-ES" sz="1800" b="0" dirty="0">
                <a:solidFill>
                  <a:schemeClr val="accent2">
                    <a:lumMod val="75000"/>
                  </a:schemeClr>
                </a:solidFill>
              </a:rPr>
              <a:t>Características y propiedades de las herramientas de evaluación de la marcha: comparación entre las técnicas disponibles</a:t>
            </a:r>
            <a:r>
              <a:rPr lang="en-US" sz="1800" b="0" dirty="0">
                <a:solidFill>
                  <a:schemeClr val="accent2">
                    <a:lumMod val="75000"/>
                  </a:schemeClr>
                </a:solidFill>
              </a:rPr>
              <a:t>.</a:t>
            </a:r>
          </a:p>
          <a:p>
            <a:pPr marL="457200" indent="-457200">
              <a:buFont typeface="+mj-lt"/>
              <a:buAutoNum type="arabicPeriod"/>
              <a:defRPr/>
            </a:pPr>
            <a:endParaRPr lang="en-US" sz="1800" b="0" dirty="0">
              <a:solidFill>
                <a:schemeClr val="accent2">
                  <a:lumMod val="75000"/>
                </a:schemeClr>
              </a:solidFill>
            </a:endParaRPr>
          </a:p>
          <a:p>
            <a:pPr marL="457200" indent="-457200">
              <a:buFont typeface="+mj-lt"/>
              <a:buAutoNum type="arabicPeriod"/>
              <a:defRPr/>
            </a:pPr>
            <a:r>
              <a:rPr lang="en-US" sz="1800" b="0" dirty="0">
                <a:solidFill>
                  <a:schemeClr val="accent2">
                    <a:lumMod val="75000"/>
                  </a:schemeClr>
                </a:solidFill>
              </a:rPr>
              <a:t>Ideas </a:t>
            </a:r>
            <a:r>
              <a:rPr lang="en-US" sz="1800" b="0" dirty="0" err="1">
                <a:solidFill>
                  <a:schemeClr val="accent2">
                    <a:lumMod val="75000"/>
                  </a:schemeClr>
                </a:solidFill>
              </a:rPr>
              <a:t>principales</a:t>
            </a:r>
            <a:r>
              <a:rPr lang="en-US" sz="1800" b="0" dirty="0">
                <a:solidFill>
                  <a:schemeClr val="accent2">
                    <a:lumMod val="75000"/>
                  </a:schemeClr>
                </a:solidFill>
              </a:rPr>
              <a:t>.</a:t>
            </a:r>
          </a:p>
          <a:p>
            <a:pPr marL="457200" indent="-457200">
              <a:buFont typeface="+mj-lt"/>
              <a:buAutoNum type="arabicPeriod"/>
              <a:defRPr/>
            </a:pPr>
            <a:endParaRPr lang="en-US" sz="1800" b="0" dirty="0">
              <a:solidFill>
                <a:schemeClr val="accent2">
                  <a:lumMod val="75000"/>
                </a:schemeClr>
              </a:solidFill>
            </a:endParaRPr>
          </a:p>
          <a:p>
            <a:pPr marL="457200" indent="-457200">
              <a:buFont typeface="+mj-lt"/>
              <a:buAutoNum type="arabicPeriod"/>
              <a:defRPr/>
            </a:pPr>
            <a:r>
              <a:rPr lang="en-US" sz="1800" b="0" dirty="0" err="1">
                <a:solidFill>
                  <a:schemeClr val="accent2">
                    <a:lumMod val="75000"/>
                  </a:schemeClr>
                </a:solidFill>
              </a:rPr>
              <a:t>Bibliografía</a:t>
            </a:r>
            <a:r>
              <a:rPr lang="en-US" sz="1800" b="0" dirty="0">
                <a:solidFill>
                  <a:schemeClr val="accent2">
                    <a:lumMod val="75000"/>
                  </a:schemeClr>
                </a:solidFill>
              </a:rPr>
              <a:t>.</a:t>
            </a:r>
          </a:p>
          <a:p>
            <a:pPr marL="514350" indent="-514350">
              <a:buFont typeface="+mj-lt"/>
              <a:buAutoNum type="arabicPeriod"/>
              <a:defRPr/>
            </a:pPr>
            <a:endParaRPr lang="en-US" sz="2000" b="0" dirty="0">
              <a:solidFill>
                <a:schemeClr val="accent2">
                  <a:lumMod val="75000"/>
                </a:schemeClr>
              </a:solidFill>
            </a:endParaRPr>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015663"/>
          </a:xfrm>
          <a:prstGeom prst="rect">
            <a:avLst/>
          </a:prstGeom>
        </p:spPr>
        <p:txBody>
          <a:bodyPr>
            <a:spAutoFit/>
          </a:bodyPr>
          <a:lstStyle/>
          <a:p>
            <a:pPr algn="ctr">
              <a:defRPr/>
            </a:pPr>
            <a:r>
              <a:rPr lang="en-US" sz="2000" dirty="0">
                <a:solidFill>
                  <a:schemeClr val="accent2">
                    <a:lumMod val="75000"/>
                  </a:schemeClr>
                </a:solidFill>
                <a:latin typeface="+mn-lt"/>
                <a:sym typeface="Arial" charset="0"/>
              </a:rPr>
              <a:t>C.3 </a:t>
            </a:r>
            <a:r>
              <a:rPr lang="es-ES" sz="2000" dirty="0">
                <a:solidFill>
                  <a:schemeClr val="accent2">
                    <a:lumMod val="75000"/>
                  </a:schemeClr>
                </a:solidFill>
                <a:latin typeface="+mn-lt"/>
                <a:sym typeface="Arial" charset="0"/>
              </a:rPr>
              <a:t>¿CUÁLES SON LAS VENTAJAS DEL USO DE TÉCNICAS INSTRUMENTALES FRENTE A LAS ESCALAS Y EXPLORACIÓN FÍSICA PARA EVALUAR LA MARCHA? </a:t>
            </a:r>
            <a:endParaRPr lang="en-US" sz="2000" b="0" dirty="0">
              <a:solidFill>
                <a:schemeClr val="accent2">
                  <a:lumMod val="75000"/>
                </a:schemeClr>
              </a:solidFill>
              <a:latin typeface="+mn-lt"/>
            </a:endParaRPr>
          </a:p>
        </p:txBody>
      </p:sp>
      <p:sp>
        <p:nvSpPr>
          <p:cNvPr id="10" name="Prostokąt 1">
            <a:extLst>
              <a:ext uri="{FF2B5EF4-FFF2-40B4-BE49-F238E27FC236}">
                <a16:creationId xmlns:a16="http://schemas.microsoft.com/office/drawing/2014/main" id="{7A9F12F9-A23F-4CF0-B89E-3E3E9F56A19D}"/>
              </a:ext>
            </a:extLst>
          </p:cNvPr>
          <p:cNvSpPr/>
          <p:nvPr/>
        </p:nvSpPr>
        <p:spPr>
          <a:xfrm>
            <a:off x="3968933" y="2420888"/>
            <a:ext cx="1206134" cy="707886"/>
          </a:xfrm>
          <a:prstGeom prst="rect">
            <a:avLst/>
          </a:prstGeom>
        </p:spPr>
        <p:txBody>
          <a:bodyPr wrap="square">
            <a:spAutoFit/>
          </a:bodyPr>
          <a:lstStyle/>
          <a:p>
            <a:pPr>
              <a:defRPr/>
            </a:pPr>
            <a:r>
              <a:rPr lang="es-ES" altLang="es-ES" sz="2000" dirty="0">
                <a:solidFill>
                  <a:schemeClr val="accent2"/>
                </a:solidFill>
                <a:latin typeface="+mn-lt"/>
              </a:rPr>
              <a:t>ÍNDICE</a:t>
            </a:r>
          </a:p>
          <a:p>
            <a:pPr>
              <a:defRPr/>
            </a:pPr>
            <a:endParaRPr lang="es-ES" sz="2000" dirty="0">
              <a:solidFill>
                <a:schemeClr val="accent2"/>
              </a:solidFill>
              <a:latin typeface="+mn-lt"/>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9" name="Grupo 18">
            <a:extLst>
              <a:ext uri="{FF2B5EF4-FFF2-40B4-BE49-F238E27FC236}">
                <a16:creationId xmlns:a16="http://schemas.microsoft.com/office/drawing/2014/main" id="{8EF1A02E-1BFE-4C4E-93CD-C855BAC7F9F4}"/>
              </a:ext>
            </a:extLst>
          </p:cNvPr>
          <p:cNvGrpSpPr/>
          <p:nvPr/>
        </p:nvGrpSpPr>
        <p:grpSpPr>
          <a:xfrm>
            <a:off x="1691680" y="2928888"/>
            <a:ext cx="3967954" cy="707886"/>
            <a:chOff x="409" y="2219132"/>
            <a:chExt cx="1782216" cy="891108"/>
          </a:xfrm>
          <a:solidFill>
            <a:schemeClr val="accent2">
              <a:lumMod val="60000"/>
              <a:lumOff val="40000"/>
            </a:schemeClr>
          </a:solidFill>
        </p:grpSpPr>
        <p:sp>
          <p:nvSpPr>
            <p:cNvPr id="20" name="Rectángulo 19">
              <a:extLst>
                <a:ext uri="{FF2B5EF4-FFF2-40B4-BE49-F238E27FC236}">
                  <a16:creationId xmlns:a16="http://schemas.microsoft.com/office/drawing/2014/main" id="{D8A1594A-D571-46EF-B73D-88B6100041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ectángulo 20">
              <a:extLst>
                <a:ext uri="{FF2B5EF4-FFF2-40B4-BE49-F238E27FC236}">
                  <a16:creationId xmlns:a16="http://schemas.microsoft.com/office/drawing/2014/main" id="{8E45070C-C98A-430F-BA31-3725A5A3015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Datos subjetivos medidos con escalas y cuestionarios</a:t>
              </a:r>
            </a:p>
          </p:txBody>
        </p:sp>
      </p:grpSp>
      <p:sp>
        <p:nvSpPr>
          <p:cNvPr id="22" name="Prostokąt 3">
            <a:extLst>
              <a:ext uri="{FF2B5EF4-FFF2-40B4-BE49-F238E27FC236}">
                <a16:creationId xmlns:a16="http://schemas.microsoft.com/office/drawing/2014/main" id="{A27E9023-0A48-4A9E-A98B-141CDC58DA8B}"/>
              </a:ext>
            </a:extLst>
          </p:cNvPr>
          <p:cNvSpPr/>
          <p:nvPr/>
        </p:nvSpPr>
        <p:spPr>
          <a:xfrm>
            <a:off x="899591" y="3895888"/>
            <a:ext cx="7992887" cy="2308324"/>
          </a:xfrm>
          <a:prstGeom prst="rect">
            <a:avLst/>
          </a:prstGeom>
        </p:spPr>
        <p:txBody>
          <a:bodyPr wrap="square">
            <a:spAutoFit/>
          </a:bodyPr>
          <a:lstStyle/>
          <a:p>
            <a:pPr lvl="0"/>
            <a:r>
              <a:rPr lang="es-ES" sz="1800" b="0" dirty="0">
                <a:solidFill>
                  <a:schemeClr val="tx1"/>
                </a:solidFill>
              </a:rPr>
              <a:t>•Las medidas subjetivas pueden estar altamente correlacionadas con medidas objetivas.</a:t>
            </a:r>
          </a:p>
          <a:p>
            <a:pPr lvl="0"/>
            <a:endParaRPr lang="es-ES" sz="1800" b="0" dirty="0">
              <a:solidFill>
                <a:schemeClr val="tx1"/>
              </a:solidFill>
            </a:endParaRPr>
          </a:p>
          <a:p>
            <a:pPr lvl="0"/>
            <a:r>
              <a:rPr lang="es-ES" sz="1800" b="0" dirty="0">
                <a:solidFill>
                  <a:schemeClr val="tx1"/>
                </a:solidFill>
              </a:rPr>
              <a:t>• Valor agregado a las escalas de evaluación utilizadas en entornos clínicos.</a:t>
            </a:r>
          </a:p>
          <a:p>
            <a:pPr lvl="0"/>
            <a:endParaRPr lang="es-ES" sz="1800" b="0" dirty="0">
              <a:solidFill>
                <a:schemeClr val="tx1"/>
              </a:solidFill>
            </a:endParaRPr>
          </a:p>
          <a:p>
            <a:pPr lvl="0"/>
            <a:r>
              <a:rPr lang="es-ES" sz="1800" b="0" dirty="0">
                <a:solidFill>
                  <a:schemeClr val="tx1"/>
                </a:solidFill>
              </a:rPr>
              <a:t>• Si están altamente correlacionados con los resultados de la evaluación utilizando una técnica instrumental, la medida de datos subjetivos será válida. </a:t>
            </a:r>
          </a:p>
        </p:txBody>
      </p:sp>
      <p:sp>
        <p:nvSpPr>
          <p:cNvPr id="14" name="Prostokąt 1">
            <a:extLst>
              <a:ext uri="{FF2B5EF4-FFF2-40B4-BE49-F238E27FC236}">
                <a16:creationId xmlns:a16="http://schemas.microsoft.com/office/drawing/2014/main" id="{6F0F7EFD-F036-460F-B5D5-514BF3D88E38}"/>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5" name="Prostokąt 1">
            <a:extLst>
              <a:ext uri="{FF2B5EF4-FFF2-40B4-BE49-F238E27FC236}">
                <a16:creationId xmlns:a16="http://schemas.microsoft.com/office/drawing/2014/main" id="{3C149C7C-D229-4A64-AF85-6EF6C8B4B4D6}"/>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2.3 Objetividad de los resultados y análisis estadísticos</a:t>
            </a:r>
            <a:endParaRPr lang="es-ES" sz="2000" b="0" dirty="0">
              <a:solidFill>
                <a:schemeClr val="accent2"/>
              </a:solidFill>
              <a:latin typeface="+mn-lt"/>
            </a:endParaRPr>
          </a:p>
        </p:txBody>
      </p:sp>
      <p:pic>
        <p:nvPicPr>
          <p:cNvPr id="16" name="Picture 2" descr="Icono Ok Gratis de Super Flat Remix V1.08 Emblems">
            <a:extLst>
              <a:ext uri="{FF2B5EF4-FFF2-40B4-BE49-F238E27FC236}">
                <a16:creationId xmlns:a16="http://schemas.microsoft.com/office/drawing/2014/main" id="{BE4791E0-A8F2-4DB8-A6A2-49A1C0DD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45245"/>
            <a:ext cx="1075172" cy="107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8813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5" name="Grupo 14">
            <a:extLst>
              <a:ext uri="{FF2B5EF4-FFF2-40B4-BE49-F238E27FC236}">
                <a16:creationId xmlns:a16="http://schemas.microsoft.com/office/drawing/2014/main" id="{556AD9A9-AD56-4A5D-A30F-2968DA80E771}"/>
              </a:ext>
            </a:extLst>
          </p:cNvPr>
          <p:cNvGrpSpPr/>
          <p:nvPr/>
        </p:nvGrpSpPr>
        <p:grpSpPr>
          <a:xfrm>
            <a:off x="831985" y="2992437"/>
            <a:ext cx="3967954" cy="1114721"/>
            <a:chOff x="409" y="2219132"/>
            <a:chExt cx="1782216" cy="891108"/>
          </a:xfrm>
          <a:solidFill>
            <a:schemeClr val="accent2">
              <a:lumMod val="75000"/>
            </a:schemeClr>
          </a:solidFill>
        </p:grpSpPr>
        <p:sp>
          <p:nvSpPr>
            <p:cNvPr id="16" name="Rectángulo 15">
              <a:extLst>
                <a:ext uri="{FF2B5EF4-FFF2-40B4-BE49-F238E27FC236}">
                  <a16:creationId xmlns:a16="http://schemas.microsoft.com/office/drawing/2014/main" id="{C35176D9-90F7-42E8-9081-D36C4F076779}"/>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6F00AE64-123F-4BCB-A469-111C178BD1B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Datos subjetivos obtenidos mediante escalas y cuestionarios</a:t>
              </a:r>
            </a:p>
            <a:p>
              <a:pPr lvl="0" algn="ctr" defTabSz="800100">
                <a:lnSpc>
                  <a:spcPct val="90000"/>
                </a:lnSpc>
                <a:spcAft>
                  <a:spcPct val="35000"/>
                </a:spcAft>
              </a:pPr>
              <a:r>
                <a:rPr lang="es-ES" sz="1800" b="0" dirty="0">
                  <a:solidFill>
                    <a:schemeClr val="bg1"/>
                  </a:solidFill>
                </a:rPr>
                <a:t>(puntuado como un número) </a:t>
              </a:r>
            </a:p>
          </p:txBody>
        </p:sp>
      </p:grpSp>
      <p:sp>
        <p:nvSpPr>
          <p:cNvPr id="24" name="Rectángulo 23">
            <a:extLst>
              <a:ext uri="{FF2B5EF4-FFF2-40B4-BE49-F238E27FC236}">
                <a16:creationId xmlns:a16="http://schemas.microsoft.com/office/drawing/2014/main" id="{1E7BFC4D-882B-4EEC-B4C2-812ECC1B94F9}"/>
              </a:ext>
            </a:extLst>
          </p:cNvPr>
          <p:cNvSpPr/>
          <p:nvPr/>
        </p:nvSpPr>
        <p:spPr>
          <a:xfrm>
            <a:off x="827584" y="4353193"/>
            <a:ext cx="3967954"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Datos objetivos obtenidos de una técnica instrumental </a:t>
            </a:r>
          </a:p>
        </p:txBody>
      </p:sp>
      <p:grpSp>
        <p:nvGrpSpPr>
          <p:cNvPr id="25" name="Grupo 24">
            <a:extLst>
              <a:ext uri="{FF2B5EF4-FFF2-40B4-BE49-F238E27FC236}">
                <a16:creationId xmlns:a16="http://schemas.microsoft.com/office/drawing/2014/main" id="{7141DF02-2239-4114-B93F-5B2F42CD8FD1}"/>
              </a:ext>
            </a:extLst>
          </p:cNvPr>
          <p:cNvGrpSpPr/>
          <p:nvPr/>
        </p:nvGrpSpPr>
        <p:grpSpPr>
          <a:xfrm>
            <a:off x="5940152" y="3633113"/>
            <a:ext cx="2448272" cy="1208455"/>
            <a:chOff x="409" y="2219132"/>
            <a:chExt cx="1782216" cy="891108"/>
          </a:xfrm>
          <a:solidFill>
            <a:schemeClr val="accent6">
              <a:lumMod val="60000"/>
              <a:lumOff val="40000"/>
            </a:schemeClr>
          </a:solidFill>
        </p:grpSpPr>
        <p:sp>
          <p:nvSpPr>
            <p:cNvPr id="26" name="Rectángulo 25">
              <a:extLst>
                <a:ext uri="{FF2B5EF4-FFF2-40B4-BE49-F238E27FC236}">
                  <a16:creationId xmlns:a16="http://schemas.microsoft.com/office/drawing/2014/main" id="{944009EC-85F2-44D0-B2D6-886DC731570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a:extLst>
                <a:ext uri="{FF2B5EF4-FFF2-40B4-BE49-F238E27FC236}">
                  <a16:creationId xmlns:a16="http://schemas.microsoft.com/office/drawing/2014/main" id="{2C6DBB01-61B7-4637-91F8-89644FB759C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Ambos capaces de ser analizados estadísticamente </a:t>
              </a:r>
            </a:p>
          </p:txBody>
        </p:sp>
      </p:grpSp>
      <p:sp>
        <p:nvSpPr>
          <p:cNvPr id="28" name="Flecha: a la derecha 27">
            <a:extLst>
              <a:ext uri="{FF2B5EF4-FFF2-40B4-BE49-F238E27FC236}">
                <a16:creationId xmlns:a16="http://schemas.microsoft.com/office/drawing/2014/main" id="{93C2C161-C93D-463E-A702-AD9AC81C1214}"/>
              </a:ext>
            </a:extLst>
          </p:cNvPr>
          <p:cNvSpPr/>
          <p:nvPr/>
        </p:nvSpPr>
        <p:spPr bwMode="auto">
          <a:xfrm>
            <a:off x="5004048" y="3917405"/>
            <a:ext cx="792088" cy="6841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8" name="Prostokąt 1">
            <a:extLst>
              <a:ext uri="{FF2B5EF4-FFF2-40B4-BE49-F238E27FC236}">
                <a16:creationId xmlns:a16="http://schemas.microsoft.com/office/drawing/2014/main" id="{86D573C5-30BE-48DF-9F2B-0790D374BF84}"/>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9" name="Prostokąt 1">
            <a:extLst>
              <a:ext uri="{FF2B5EF4-FFF2-40B4-BE49-F238E27FC236}">
                <a16:creationId xmlns:a16="http://schemas.microsoft.com/office/drawing/2014/main" id="{D3FCD9D4-7C6E-45DA-826B-4E0362431C99}"/>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2.3 Objetividad de los resultados y análisis estadísticos</a:t>
            </a:r>
            <a:endParaRPr lang="es-ES" sz="2000" b="0" dirty="0">
              <a:solidFill>
                <a:schemeClr val="accent2"/>
              </a:solidFill>
              <a:latin typeface="+mn-lt"/>
            </a:endParaRPr>
          </a:p>
        </p:txBody>
      </p:sp>
    </p:spTree>
    <p:extLst>
      <p:ext uri="{BB962C8B-B14F-4D97-AF65-F5344CB8AC3E}">
        <p14:creationId xmlns:p14="http://schemas.microsoft.com/office/powerpoint/2010/main" val="112486049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4" name="Flecha: a la derecha 23">
            <a:extLst>
              <a:ext uri="{FF2B5EF4-FFF2-40B4-BE49-F238E27FC236}">
                <a16:creationId xmlns:a16="http://schemas.microsoft.com/office/drawing/2014/main" id="{390ED7DA-9D37-4E1E-B487-20116F7EA73C}"/>
              </a:ext>
            </a:extLst>
          </p:cNvPr>
          <p:cNvSpPr/>
          <p:nvPr/>
        </p:nvSpPr>
        <p:spPr bwMode="auto">
          <a:xfrm>
            <a:off x="4427984" y="4319098"/>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5" name="Flecha: a la derecha 24">
            <a:extLst>
              <a:ext uri="{FF2B5EF4-FFF2-40B4-BE49-F238E27FC236}">
                <a16:creationId xmlns:a16="http://schemas.microsoft.com/office/drawing/2014/main" id="{732960FC-9354-4735-82EF-CC13812915B2}"/>
              </a:ext>
            </a:extLst>
          </p:cNvPr>
          <p:cNvSpPr/>
          <p:nvPr/>
        </p:nvSpPr>
        <p:spPr bwMode="auto">
          <a:xfrm>
            <a:off x="4427984" y="3293338"/>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6" name="Grupo 25">
            <a:extLst>
              <a:ext uri="{FF2B5EF4-FFF2-40B4-BE49-F238E27FC236}">
                <a16:creationId xmlns:a16="http://schemas.microsoft.com/office/drawing/2014/main" id="{7D35CCC2-4C99-4B35-804D-1DF7B6F87099}"/>
              </a:ext>
            </a:extLst>
          </p:cNvPr>
          <p:cNvGrpSpPr/>
          <p:nvPr/>
        </p:nvGrpSpPr>
        <p:grpSpPr>
          <a:xfrm>
            <a:off x="5166791" y="3212976"/>
            <a:ext cx="3372980" cy="593440"/>
            <a:chOff x="409" y="2219132"/>
            <a:chExt cx="1782216" cy="891108"/>
          </a:xfrm>
          <a:solidFill>
            <a:schemeClr val="accent6">
              <a:lumMod val="60000"/>
              <a:lumOff val="40000"/>
            </a:schemeClr>
          </a:solidFill>
        </p:grpSpPr>
        <p:sp>
          <p:nvSpPr>
            <p:cNvPr id="27" name="Rectángulo 26">
              <a:extLst>
                <a:ext uri="{FF2B5EF4-FFF2-40B4-BE49-F238E27FC236}">
                  <a16:creationId xmlns:a16="http://schemas.microsoft.com/office/drawing/2014/main" id="{F6AB3E60-5222-4F63-987C-2148BC15CD2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ectángulo 27">
              <a:extLst>
                <a:ext uri="{FF2B5EF4-FFF2-40B4-BE49-F238E27FC236}">
                  <a16:creationId xmlns:a16="http://schemas.microsoft.com/office/drawing/2014/main" id="{327E2E19-5F34-4F84-871F-5D2EFEFA628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Variable </a:t>
              </a:r>
              <a:r>
                <a:rPr lang="es-ES" sz="1800" b="0" dirty="0" err="1">
                  <a:solidFill>
                    <a:schemeClr val="bg1"/>
                  </a:solidFill>
                </a:rPr>
                <a:t>semi-cuantitativa</a:t>
              </a:r>
              <a:endParaRPr lang="es-ES" sz="1800" b="0" dirty="0">
                <a:solidFill>
                  <a:schemeClr val="bg1"/>
                </a:solidFill>
              </a:endParaRPr>
            </a:p>
          </p:txBody>
        </p:sp>
      </p:grpSp>
      <p:grpSp>
        <p:nvGrpSpPr>
          <p:cNvPr id="29" name="Grupo 28">
            <a:extLst>
              <a:ext uri="{FF2B5EF4-FFF2-40B4-BE49-F238E27FC236}">
                <a16:creationId xmlns:a16="http://schemas.microsoft.com/office/drawing/2014/main" id="{94CFB326-D655-4F15-9AD1-0123CDF11C59}"/>
              </a:ext>
            </a:extLst>
          </p:cNvPr>
          <p:cNvGrpSpPr/>
          <p:nvPr/>
        </p:nvGrpSpPr>
        <p:grpSpPr>
          <a:xfrm>
            <a:off x="5138043" y="4149080"/>
            <a:ext cx="3401727" cy="769439"/>
            <a:chOff x="409" y="2219132"/>
            <a:chExt cx="1782216" cy="891108"/>
          </a:xfrm>
          <a:solidFill>
            <a:schemeClr val="accent6">
              <a:lumMod val="60000"/>
              <a:lumOff val="40000"/>
            </a:schemeClr>
          </a:solidFill>
        </p:grpSpPr>
        <p:sp>
          <p:nvSpPr>
            <p:cNvPr id="30" name="Rectángulo 29">
              <a:extLst>
                <a:ext uri="{FF2B5EF4-FFF2-40B4-BE49-F238E27FC236}">
                  <a16:creationId xmlns:a16="http://schemas.microsoft.com/office/drawing/2014/main" id="{4DA4F62D-6B9A-4084-AE5F-15E0D1780C0A}"/>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10AEAB11-636C-4AA5-9DD3-2A02183AB9C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Variable cualitativa categórica</a:t>
              </a:r>
            </a:p>
          </p:txBody>
        </p:sp>
      </p:grpSp>
      <p:sp>
        <p:nvSpPr>
          <p:cNvPr id="32" name="Prostokąt 3">
            <a:extLst>
              <a:ext uri="{FF2B5EF4-FFF2-40B4-BE49-F238E27FC236}">
                <a16:creationId xmlns:a16="http://schemas.microsoft.com/office/drawing/2014/main" id="{F2D62E72-C1F1-4613-ABB3-050EC7AF793D}"/>
              </a:ext>
            </a:extLst>
          </p:cNvPr>
          <p:cNvSpPr/>
          <p:nvPr/>
        </p:nvSpPr>
        <p:spPr>
          <a:xfrm>
            <a:off x="971600" y="5025950"/>
            <a:ext cx="3124942" cy="923330"/>
          </a:xfrm>
          <a:prstGeom prst="rect">
            <a:avLst/>
          </a:prstGeom>
        </p:spPr>
        <p:txBody>
          <a:bodyPr wrap="square">
            <a:spAutoFit/>
          </a:bodyPr>
          <a:lstStyle/>
          <a:p>
            <a:pPr lvl="0" algn="r"/>
            <a:r>
              <a:rPr lang="es-ES" sz="1800" b="0" dirty="0">
                <a:solidFill>
                  <a:schemeClr val="tx1"/>
                </a:solidFill>
              </a:rPr>
              <a:t>Análisis a simple vista obteniendo características de la marcha humana </a:t>
            </a:r>
          </a:p>
        </p:txBody>
      </p:sp>
      <p:sp>
        <p:nvSpPr>
          <p:cNvPr id="33" name="Flecha: a la derecha 32">
            <a:extLst>
              <a:ext uri="{FF2B5EF4-FFF2-40B4-BE49-F238E27FC236}">
                <a16:creationId xmlns:a16="http://schemas.microsoft.com/office/drawing/2014/main" id="{5EF19C21-3AA1-4D89-B5EB-0D65FF5BD8B3}"/>
              </a:ext>
            </a:extLst>
          </p:cNvPr>
          <p:cNvSpPr/>
          <p:nvPr/>
        </p:nvSpPr>
        <p:spPr bwMode="auto">
          <a:xfrm>
            <a:off x="4406279" y="5283833"/>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4" name="Grupo 33">
            <a:extLst>
              <a:ext uri="{FF2B5EF4-FFF2-40B4-BE49-F238E27FC236}">
                <a16:creationId xmlns:a16="http://schemas.microsoft.com/office/drawing/2014/main" id="{69988B00-6BC1-4C0A-8B17-3EF80688DD1A}"/>
              </a:ext>
            </a:extLst>
          </p:cNvPr>
          <p:cNvGrpSpPr/>
          <p:nvPr/>
        </p:nvGrpSpPr>
        <p:grpSpPr>
          <a:xfrm>
            <a:off x="5148064" y="5299817"/>
            <a:ext cx="3391706" cy="397435"/>
            <a:chOff x="409" y="2219132"/>
            <a:chExt cx="1782216" cy="891108"/>
          </a:xfrm>
          <a:solidFill>
            <a:schemeClr val="accent6">
              <a:lumMod val="60000"/>
              <a:lumOff val="40000"/>
            </a:schemeClr>
          </a:solidFill>
        </p:grpSpPr>
        <p:sp>
          <p:nvSpPr>
            <p:cNvPr id="35" name="Rectángulo 34">
              <a:extLst>
                <a:ext uri="{FF2B5EF4-FFF2-40B4-BE49-F238E27FC236}">
                  <a16:creationId xmlns:a16="http://schemas.microsoft.com/office/drawing/2014/main" id="{53DDC35A-AD75-48D5-A844-97B22E82D1B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6" name="Rectángulo 35">
              <a:extLst>
                <a:ext uri="{FF2B5EF4-FFF2-40B4-BE49-F238E27FC236}">
                  <a16:creationId xmlns:a16="http://schemas.microsoft.com/office/drawing/2014/main" id="{3B88443C-BCF0-404F-BE7A-45BDAED0DEF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Variable cualitativa</a:t>
              </a:r>
            </a:p>
          </p:txBody>
        </p:sp>
      </p:grpSp>
      <p:sp>
        <p:nvSpPr>
          <p:cNvPr id="3" name="Prostokąt 3">
            <a:extLst>
              <a:ext uri="{FF2B5EF4-FFF2-40B4-BE49-F238E27FC236}">
                <a16:creationId xmlns:a16="http://schemas.microsoft.com/office/drawing/2014/main" id="{81AE3988-ABE5-419C-A156-1234D7170854}"/>
              </a:ext>
            </a:extLst>
          </p:cNvPr>
          <p:cNvSpPr/>
          <p:nvPr/>
        </p:nvSpPr>
        <p:spPr>
          <a:xfrm>
            <a:off x="683568" y="3214717"/>
            <a:ext cx="3994131" cy="646331"/>
          </a:xfrm>
          <a:prstGeom prst="rect">
            <a:avLst/>
          </a:prstGeom>
        </p:spPr>
        <p:txBody>
          <a:bodyPr wrap="square">
            <a:spAutoFit/>
          </a:bodyPr>
          <a:lstStyle/>
          <a:p>
            <a:pPr lvl="0" algn="ctr"/>
            <a:r>
              <a:rPr lang="es-ES" sz="1800" b="0" dirty="0">
                <a:solidFill>
                  <a:schemeClr val="tx1"/>
                </a:solidFill>
              </a:rPr>
              <a:t>Dynamic Parkinson </a:t>
            </a:r>
            <a:r>
              <a:rPr lang="es-ES" sz="1800" b="0" dirty="0" err="1">
                <a:solidFill>
                  <a:schemeClr val="tx1"/>
                </a:solidFill>
              </a:rPr>
              <a:t>Gait</a:t>
            </a:r>
            <a:r>
              <a:rPr lang="es-ES" sz="1800" b="0" dirty="0">
                <a:solidFill>
                  <a:schemeClr val="tx1"/>
                </a:solidFill>
              </a:rPr>
              <a:t> </a:t>
            </a:r>
            <a:r>
              <a:rPr lang="es-ES" sz="1800" b="0" dirty="0" err="1">
                <a:solidFill>
                  <a:schemeClr val="tx1"/>
                </a:solidFill>
              </a:rPr>
              <a:t>Scale</a:t>
            </a:r>
            <a:r>
              <a:rPr lang="es-ES" sz="1800" b="0" dirty="0">
                <a:solidFill>
                  <a:schemeClr val="tx1"/>
                </a:solidFill>
              </a:rPr>
              <a:t> (DYPAGS)</a:t>
            </a:r>
          </a:p>
        </p:txBody>
      </p:sp>
      <p:sp>
        <p:nvSpPr>
          <p:cNvPr id="4" name="Prostokąt 3">
            <a:extLst>
              <a:ext uri="{FF2B5EF4-FFF2-40B4-BE49-F238E27FC236}">
                <a16:creationId xmlns:a16="http://schemas.microsoft.com/office/drawing/2014/main" id="{3002CBD3-4ADF-4384-B5EA-FBA4C23FD41D}"/>
              </a:ext>
            </a:extLst>
          </p:cNvPr>
          <p:cNvSpPr/>
          <p:nvPr/>
        </p:nvSpPr>
        <p:spPr>
          <a:xfrm>
            <a:off x="721885" y="4332127"/>
            <a:ext cx="3994131" cy="369332"/>
          </a:xfrm>
          <a:prstGeom prst="rect">
            <a:avLst/>
          </a:prstGeom>
        </p:spPr>
        <p:txBody>
          <a:bodyPr wrap="square">
            <a:spAutoFit/>
          </a:bodyPr>
          <a:lstStyle/>
          <a:p>
            <a:pPr lvl="0" algn="ctr"/>
            <a:r>
              <a:rPr lang="es-ES" sz="1800" b="0" dirty="0">
                <a:solidFill>
                  <a:schemeClr val="tx1"/>
                </a:solidFill>
              </a:rPr>
              <a:t>Tinetti </a:t>
            </a:r>
            <a:r>
              <a:rPr lang="es-ES" sz="1800" b="0" dirty="0" err="1">
                <a:solidFill>
                  <a:schemeClr val="tx1"/>
                </a:solidFill>
              </a:rPr>
              <a:t>Mobility</a:t>
            </a:r>
            <a:r>
              <a:rPr lang="es-ES" sz="1800" b="0" dirty="0">
                <a:solidFill>
                  <a:schemeClr val="tx1"/>
                </a:solidFill>
              </a:rPr>
              <a:t> Test (TMT)</a:t>
            </a:r>
          </a:p>
        </p:txBody>
      </p:sp>
      <p:sp>
        <p:nvSpPr>
          <p:cNvPr id="37" name="Prostokąt 1">
            <a:extLst>
              <a:ext uri="{FF2B5EF4-FFF2-40B4-BE49-F238E27FC236}">
                <a16:creationId xmlns:a16="http://schemas.microsoft.com/office/drawing/2014/main" id="{BC8AFF40-A217-4DA1-8FEF-00B767F546D7}"/>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38" name="Prostokąt 1">
            <a:extLst>
              <a:ext uri="{FF2B5EF4-FFF2-40B4-BE49-F238E27FC236}">
                <a16:creationId xmlns:a16="http://schemas.microsoft.com/office/drawing/2014/main" id="{A8BA62CD-3390-40A1-BA10-4D8DCE097967}"/>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2.3 Objetividad de los resultados y análisis estadísticos</a:t>
            </a:r>
            <a:endParaRPr lang="es-ES" sz="2000" b="0" dirty="0">
              <a:solidFill>
                <a:schemeClr val="accent2"/>
              </a:solidFill>
              <a:latin typeface="+mn-lt"/>
            </a:endParaRPr>
          </a:p>
        </p:txBody>
      </p:sp>
      <p:sp>
        <p:nvSpPr>
          <p:cNvPr id="39" name="Prostokąt 3">
            <a:extLst>
              <a:ext uri="{FF2B5EF4-FFF2-40B4-BE49-F238E27FC236}">
                <a16:creationId xmlns:a16="http://schemas.microsoft.com/office/drawing/2014/main" id="{36502A00-B844-461F-89D7-23B89D48A241}"/>
              </a:ext>
            </a:extLst>
          </p:cNvPr>
          <p:cNvSpPr/>
          <p:nvPr/>
        </p:nvSpPr>
        <p:spPr>
          <a:xfrm>
            <a:off x="1139494" y="2691768"/>
            <a:ext cx="7109633" cy="338554"/>
          </a:xfrm>
          <a:prstGeom prst="rect">
            <a:avLst/>
          </a:prstGeom>
        </p:spPr>
        <p:txBody>
          <a:bodyPr wrap="square">
            <a:spAutoFit/>
          </a:bodyPr>
          <a:lstStyle/>
          <a:p>
            <a:pPr lvl="0" algn="ctr"/>
            <a:r>
              <a:rPr lang="es-ES" sz="1600" b="0" i="1" dirty="0">
                <a:solidFill>
                  <a:schemeClr val="tx1"/>
                </a:solidFill>
              </a:rPr>
              <a:t>Según como se expresen los resultados de la evaluación…</a:t>
            </a:r>
          </a:p>
        </p:txBody>
      </p:sp>
    </p:spTree>
    <p:extLst>
      <p:ext uri="{BB962C8B-B14F-4D97-AF65-F5344CB8AC3E}">
        <p14:creationId xmlns:p14="http://schemas.microsoft.com/office/powerpoint/2010/main" val="12490473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9" name="Prostokąt 3">
            <a:extLst>
              <a:ext uri="{FF2B5EF4-FFF2-40B4-BE49-F238E27FC236}">
                <a16:creationId xmlns:a16="http://schemas.microsoft.com/office/drawing/2014/main" id="{7894E201-D329-4EDC-9949-E0A517B4EE97}"/>
              </a:ext>
            </a:extLst>
          </p:cNvPr>
          <p:cNvSpPr/>
          <p:nvPr/>
        </p:nvSpPr>
        <p:spPr>
          <a:xfrm>
            <a:off x="611560" y="2693819"/>
            <a:ext cx="8211386" cy="2031325"/>
          </a:xfrm>
          <a:prstGeom prst="rect">
            <a:avLst/>
          </a:prstGeom>
        </p:spPr>
        <p:txBody>
          <a:bodyPr wrap="square">
            <a:spAutoFit/>
          </a:bodyPr>
          <a:lstStyle/>
          <a:p>
            <a:pPr lvl="0"/>
            <a:r>
              <a:rPr lang="es-ES" sz="1800" b="0" dirty="0">
                <a:solidFill>
                  <a:schemeClr val="tx1"/>
                </a:solidFill>
              </a:rPr>
              <a:t>• La validez se refiere a la precisión de la medición.</a:t>
            </a:r>
          </a:p>
          <a:p>
            <a:pPr lvl="0"/>
            <a:endParaRPr lang="es-ES" sz="1800" b="0" dirty="0">
              <a:solidFill>
                <a:schemeClr val="tx1"/>
              </a:solidFill>
            </a:endParaRPr>
          </a:p>
          <a:p>
            <a:pPr lvl="0"/>
            <a:r>
              <a:rPr lang="es-ES" sz="1800" b="0" dirty="0">
                <a:solidFill>
                  <a:schemeClr val="tx1"/>
                </a:solidFill>
              </a:rPr>
              <a:t>• Un instrumento válido debe ofrecer datos interpretables precisos y válidos.</a:t>
            </a:r>
          </a:p>
          <a:p>
            <a:pPr lvl="0"/>
            <a:endParaRPr lang="es-ES" sz="1800" b="0" dirty="0">
              <a:solidFill>
                <a:schemeClr val="tx1"/>
              </a:solidFill>
            </a:endParaRPr>
          </a:p>
          <a:p>
            <a:pPr lvl="0"/>
            <a:r>
              <a:rPr lang="es-ES" sz="1800" b="0" dirty="0">
                <a:solidFill>
                  <a:schemeClr val="tx1"/>
                </a:solidFill>
              </a:rPr>
              <a:t>• La validez se refiere a un asunto específico y sobre una población definida.</a:t>
            </a:r>
          </a:p>
          <a:p>
            <a:pPr lvl="0"/>
            <a:endParaRPr lang="es-ES" sz="1800" b="0" dirty="0">
              <a:solidFill>
                <a:schemeClr val="tx1"/>
              </a:solidFill>
            </a:endParaRPr>
          </a:p>
          <a:p>
            <a:pPr lvl="0"/>
            <a:r>
              <a:rPr lang="es-ES" sz="1800" b="0" dirty="0">
                <a:solidFill>
                  <a:schemeClr val="tx1"/>
                </a:solidFill>
              </a:rPr>
              <a:t>• La confiabilidad y la validez no son totalmente independientes: </a:t>
            </a:r>
          </a:p>
        </p:txBody>
      </p:sp>
      <p:sp>
        <p:nvSpPr>
          <p:cNvPr id="40" name="Flecha: a la derecha 39">
            <a:extLst>
              <a:ext uri="{FF2B5EF4-FFF2-40B4-BE49-F238E27FC236}">
                <a16:creationId xmlns:a16="http://schemas.microsoft.com/office/drawing/2014/main" id="{12B28117-8E06-4674-9759-EE52DCDE1E3B}"/>
              </a:ext>
            </a:extLst>
          </p:cNvPr>
          <p:cNvSpPr/>
          <p:nvPr/>
        </p:nvSpPr>
        <p:spPr bwMode="auto">
          <a:xfrm>
            <a:off x="4913313" y="5119206"/>
            <a:ext cx="576064" cy="2290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41" name="Grupo 40">
            <a:extLst>
              <a:ext uri="{FF2B5EF4-FFF2-40B4-BE49-F238E27FC236}">
                <a16:creationId xmlns:a16="http://schemas.microsoft.com/office/drawing/2014/main" id="{E1854032-1B71-40D8-8E21-5DEFA8CEB8BF}"/>
              </a:ext>
            </a:extLst>
          </p:cNvPr>
          <p:cNvGrpSpPr/>
          <p:nvPr/>
        </p:nvGrpSpPr>
        <p:grpSpPr>
          <a:xfrm>
            <a:off x="5652120" y="5085184"/>
            <a:ext cx="1440160" cy="316546"/>
            <a:chOff x="409" y="2219132"/>
            <a:chExt cx="1782216" cy="891108"/>
          </a:xfrm>
          <a:solidFill>
            <a:schemeClr val="accent6">
              <a:lumMod val="60000"/>
              <a:lumOff val="40000"/>
            </a:schemeClr>
          </a:solidFill>
        </p:grpSpPr>
        <p:sp>
          <p:nvSpPr>
            <p:cNvPr id="42" name="Rectángulo 41">
              <a:extLst>
                <a:ext uri="{FF2B5EF4-FFF2-40B4-BE49-F238E27FC236}">
                  <a16:creationId xmlns:a16="http://schemas.microsoft.com/office/drawing/2014/main" id="{E81A3DE3-151A-471B-925C-97ABE382458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3" name="Rectángulo 42">
              <a:extLst>
                <a:ext uri="{FF2B5EF4-FFF2-40B4-BE49-F238E27FC236}">
                  <a16:creationId xmlns:a16="http://schemas.microsoft.com/office/drawing/2014/main" id="{765C1DD3-326B-4DEA-84E2-B07A23294915}"/>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Válido</a:t>
              </a:r>
            </a:p>
          </p:txBody>
        </p:sp>
      </p:grpSp>
      <p:sp>
        <p:nvSpPr>
          <p:cNvPr id="44" name="Flecha: a la derecha 43">
            <a:extLst>
              <a:ext uri="{FF2B5EF4-FFF2-40B4-BE49-F238E27FC236}">
                <a16:creationId xmlns:a16="http://schemas.microsoft.com/office/drawing/2014/main" id="{002BA33D-1A58-472C-A5EE-12149D6D58ED}"/>
              </a:ext>
            </a:extLst>
          </p:cNvPr>
          <p:cNvSpPr/>
          <p:nvPr/>
        </p:nvSpPr>
        <p:spPr bwMode="auto">
          <a:xfrm>
            <a:off x="4913313" y="5584472"/>
            <a:ext cx="576064" cy="2290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45" name="Grupo 44">
            <a:extLst>
              <a:ext uri="{FF2B5EF4-FFF2-40B4-BE49-F238E27FC236}">
                <a16:creationId xmlns:a16="http://schemas.microsoft.com/office/drawing/2014/main" id="{0305E4EA-AE6A-4166-A320-D0D0ECB538AB}"/>
              </a:ext>
            </a:extLst>
          </p:cNvPr>
          <p:cNvGrpSpPr/>
          <p:nvPr/>
        </p:nvGrpSpPr>
        <p:grpSpPr>
          <a:xfrm>
            <a:off x="5652120" y="5560726"/>
            <a:ext cx="2088232" cy="316546"/>
            <a:chOff x="409" y="2219132"/>
            <a:chExt cx="1782216" cy="891108"/>
          </a:xfrm>
          <a:solidFill>
            <a:schemeClr val="accent6">
              <a:lumMod val="60000"/>
              <a:lumOff val="40000"/>
            </a:schemeClr>
          </a:solidFill>
        </p:grpSpPr>
        <p:sp>
          <p:nvSpPr>
            <p:cNvPr id="46" name="Rectángulo 45">
              <a:extLst>
                <a:ext uri="{FF2B5EF4-FFF2-40B4-BE49-F238E27FC236}">
                  <a16:creationId xmlns:a16="http://schemas.microsoft.com/office/drawing/2014/main" id="{E920EFF6-47A6-4EE5-B74A-BF65CC4D624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7" name="Rectángulo 46">
              <a:extLst>
                <a:ext uri="{FF2B5EF4-FFF2-40B4-BE49-F238E27FC236}">
                  <a16:creationId xmlns:a16="http://schemas.microsoft.com/office/drawing/2014/main" id="{A212B038-E76E-4F87-8E06-760B88BA381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Puede ser no válido</a:t>
              </a:r>
            </a:p>
          </p:txBody>
        </p:sp>
      </p:grpSp>
      <p:grpSp>
        <p:nvGrpSpPr>
          <p:cNvPr id="48" name="Grupo 47">
            <a:extLst>
              <a:ext uri="{FF2B5EF4-FFF2-40B4-BE49-F238E27FC236}">
                <a16:creationId xmlns:a16="http://schemas.microsoft.com/office/drawing/2014/main" id="{90DF00D6-0769-4F9B-96E3-BE391A763FFE}"/>
              </a:ext>
            </a:extLst>
          </p:cNvPr>
          <p:cNvGrpSpPr/>
          <p:nvPr/>
        </p:nvGrpSpPr>
        <p:grpSpPr>
          <a:xfrm>
            <a:off x="1456928" y="5075457"/>
            <a:ext cx="3331096" cy="316546"/>
            <a:chOff x="409" y="2219132"/>
            <a:chExt cx="1782216" cy="891108"/>
          </a:xfrm>
          <a:solidFill>
            <a:schemeClr val="accent6">
              <a:lumMod val="60000"/>
              <a:lumOff val="40000"/>
            </a:schemeClr>
          </a:solidFill>
        </p:grpSpPr>
        <p:sp>
          <p:nvSpPr>
            <p:cNvPr id="49" name="Rectángulo 48">
              <a:extLst>
                <a:ext uri="{FF2B5EF4-FFF2-40B4-BE49-F238E27FC236}">
                  <a16:creationId xmlns:a16="http://schemas.microsoft.com/office/drawing/2014/main" id="{354E6B65-80E0-4783-898A-0B3718140D2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0" name="Rectángulo 49">
              <a:extLst>
                <a:ext uri="{FF2B5EF4-FFF2-40B4-BE49-F238E27FC236}">
                  <a16:creationId xmlns:a16="http://schemas.microsoft.com/office/drawing/2014/main" id="{8D2A9732-22A5-4439-A9C0-E356F3EE2DF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Un instrumento no fiable </a:t>
              </a:r>
            </a:p>
          </p:txBody>
        </p:sp>
      </p:grpSp>
      <p:grpSp>
        <p:nvGrpSpPr>
          <p:cNvPr id="51" name="Grupo 50">
            <a:extLst>
              <a:ext uri="{FF2B5EF4-FFF2-40B4-BE49-F238E27FC236}">
                <a16:creationId xmlns:a16="http://schemas.microsoft.com/office/drawing/2014/main" id="{FECD6C72-C6A7-43E2-8505-ED521A9850C6}"/>
              </a:ext>
            </a:extLst>
          </p:cNvPr>
          <p:cNvGrpSpPr/>
          <p:nvPr/>
        </p:nvGrpSpPr>
        <p:grpSpPr>
          <a:xfrm>
            <a:off x="1456928" y="5540723"/>
            <a:ext cx="3331096" cy="316546"/>
            <a:chOff x="409" y="2219132"/>
            <a:chExt cx="1782216" cy="891108"/>
          </a:xfrm>
          <a:solidFill>
            <a:schemeClr val="accent6">
              <a:lumMod val="60000"/>
              <a:lumOff val="40000"/>
            </a:schemeClr>
          </a:solidFill>
        </p:grpSpPr>
        <p:sp>
          <p:nvSpPr>
            <p:cNvPr id="52" name="Rectángulo 51">
              <a:extLst>
                <a:ext uri="{FF2B5EF4-FFF2-40B4-BE49-F238E27FC236}">
                  <a16:creationId xmlns:a16="http://schemas.microsoft.com/office/drawing/2014/main" id="{2195BB4D-BE14-44CC-AF8D-75ABD4359C3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3" name="Rectángulo 52">
              <a:extLst>
                <a:ext uri="{FF2B5EF4-FFF2-40B4-BE49-F238E27FC236}">
                  <a16:creationId xmlns:a16="http://schemas.microsoft.com/office/drawing/2014/main" id="{D2735037-05B2-4615-9E58-93C1E6DEF5B9}"/>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Un instrumentos fiable</a:t>
              </a:r>
            </a:p>
          </p:txBody>
        </p:sp>
      </p:grpSp>
      <p:cxnSp>
        <p:nvCxnSpPr>
          <p:cNvPr id="6" name="Conector recto 5">
            <a:extLst>
              <a:ext uri="{FF2B5EF4-FFF2-40B4-BE49-F238E27FC236}">
                <a16:creationId xmlns:a16="http://schemas.microsoft.com/office/drawing/2014/main" id="{23495568-7455-4D2B-A17C-D34079505A80}"/>
              </a:ext>
            </a:extLst>
          </p:cNvPr>
          <p:cNvCxnSpPr/>
          <p:nvPr/>
        </p:nvCxnSpPr>
        <p:spPr bwMode="auto">
          <a:xfrm flipV="1">
            <a:off x="5004048" y="5038844"/>
            <a:ext cx="360040" cy="353159"/>
          </a:xfrm>
          <a:prstGeom prst="line">
            <a:avLst/>
          </a:prstGeom>
          <a:noFill/>
          <a:ln w="38100" cap="flat" cmpd="sng" algn="ctr">
            <a:solidFill>
              <a:srgbClr val="FF0000"/>
            </a:solidFill>
            <a:prstDash val="solid"/>
            <a:round/>
            <a:headEnd type="none" w="med" len="med"/>
            <a:tailEnd type="none" w="med" len="med"/>
          </a:ln>
          <a:effectLst/>
        </p:spPr>
      </p:cxnSp>
      <p:sp>
        <p:nvSpPr>
          <p:cNvPr id="25" name="Prostokąt 1">
            <a:extLst>
              <a:ext uri="{FF2B5EF4-FFF2-40B4-BE49-F238E27FC236}">
                <a16:creationId xmlns:a16="http://schemas.microsoft.com/office/drawing/2014/main" id="{1B6B603F-C641-406B-B29B-F5F7E5CEE8AA}"/>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6" name="Prostokąt 1">
            <a:extLst>
              <a:ext uri="{FF2B5EF4-FFF2-40B4-BE49-F238E27FC236}">
                <a16:creationId xmlns:a16="http://schemas.microsoft.com/office/drawing/2014/main" id="{FA098677-E3B2-4600-93B5-8E770DDC4CDB}"/>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2.4 Validez</a:t>
            </a:r>
            <a:endParaRPr lang="es-ES" sz="2000" b="0" dirty="0">
              <a:solidFill>
                <a:schemeClr val="accent2"/>
              </a:solidFill>
              <a:latin typeface="+mn-lt"/>
            </a:endParaRPr>
          </a:p>
        </p:txBody>
      </p:sp>
    </p:spTree>
    <p:extLst>
      <p:ext uri="{BB962C8B-B14F-4D97-AF65-F5344CB8AC3E}">
        <p14:creationId xmlns:p14="http://schemas.microsoft.com/office/powerpoint/2010/main" val="2546181037"/>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25" name="Grupo 24">
            <a:extLst>
              <a:ext uri="{FF2B5EF4-FFF2-40B4-BE49-F238E27FC236}">
                <a16:creationId xmlns:a16="http://schemas.microsoft.com/office/drawing/2014/main" id="{87EEBDFD-3D5C-4C33-B7F5-259CAB30CCD1}"/>
              </a:ext>
            </a:extLst>
          </p:cNvPr>
          <p:cNvGrpSpPr/>
          <p:nvPr/>
        </p:nvGrpSpPr>
        <p:grpSpPr>
          <a:xfrm>
            <a:off x="777087" y="2582962"/>
            <a:ext cx="6393185" cy="603171"/>
            <a:chOff x="409" y="2219132"/>
            <a:chExt cx="1782216" cy="891108"/>
          </a:xfrm>
        </p:grpSpPr>
        <p:sp>
          <p:nvSpPr>
            <p:cNvPr id="26" name="Rectángulo 25">
              <a:extLst>
                <a:ext uri="{FF2B5EF4-FFF2-40B4-BE49-F238E27FC236}">
                  <a16:creationId xmlns:a16="http://schemas.microsoft.com/office/drawing/2014/main" id="{9D15043E-1B1E-4AD3-9E53-09C1B92AA9ED}"/>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a:extLst>
                <a:ext uri="{FF2B5EF4-FFF2-40B4-BE49-F238E27FC236}">
                  <a16:creationId xmlns:a16="http://schemas.microsoft.com/office/drawing/2014/main" id="{FAB2D50E-D0CB-4881-B11A-11F1182C5765}"/>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spcBef>
                  <a:spcPts val="1200"/>
                </a:spcBef>
              </a:pPr>
              <a:r>
                <a:rPr lang="es-ES" sz="1800" b="0" dirty="0">
                  <a:effectLst/>
                  <a:latin typeface="Arial" panose="020B0604020202020204" pitchFamily="34" charset="0"/>
                  <a:ea typeface="Calibri" panose="020F0502020204030204" pitchFamily="34" charset="0"/>
                </a:rPr>
                <a:t>Procedimiento para medir la validez de una herramienta</a:t>
              </a:r>
            </a:p>
          </p:txBody>
        </p:sp>
      </p:grpSp>
      <p:sp>
        <p:nvSpPr>
          <p:cNvPr id="28" name="Prostokąt 3">
            <a:extLst>
              <a:ext uri="{FF2B5EF4-FFF2-40B4-BE49-F238E27FC236}">
                <a16:creationId xmlns:a16="http://schemas.microsoft.com/office/drawing/2014/main" id="{2C02B949-D804-443F-B056-4F429815A92E}"/>
              </a:ext>
            </a:extLst>
          </p:cNvPr>
          <p:cNvSpPr/>
          <p:nvPr/>
        </p:nvSpPr>
        <p:spPr>
          <a:xfrm>
            <a:off x="683568" y="3329424"/>
            <a:ext cx="8366914" cy="2185214"/>
          </a:xfrm>
          <a:prstGeom prst="rect">
            <a:avLst/>
          </a:prstGeom>
        </p:spPr>
        <p:txBody>
          <a:bodyPr wrap="square">
            <a:spAutoFit/>
          </a:bodyPr>
          <a:lstStyle/>
          <a:p>
            <a:pPr lvl="0"/>
            <a:r>
              <a:rPr lang="es-ES" sz="1700" b="0" dirty="0">
                <a:solidFill>
                  <a:schemeClr val="tx1"/>
                </a:solidFill>
              </a:rPr>
              <a:t>•Las nuevas técnicas o herramientas deben compararse con un "estándar de oro".</a:t>
            </a:r>
          </a:p>
          <a:p>
            <a:pPr lvl="0"/>
            <a:endParaRPr lang="es-ES" sz="1700" b="0" dirty="0">
              <a:solidFill>
                <a:schemeClr val="tx1"/>
              </a:solidFill>
            </a:endParaRPr>
          </a:p>
          <a:p>
            <a:pPr lvl="0"/>
            <a:r>
              <a:rPr lang="es-ES" sz="1700" b="0" dirty="0">
                <a:solidFill>
                  <a:schemeClr val="tx1"/>
                </a:solidFill>
              </a:rPr>
              <a:t>• ¿La herramienta A mide con tanta precisión como la herramienta B en la marcha humana?</a:t>
            </a:r>
          </a:p>
          <a:p>
            <a:pPr lvl="0"/>
            <a:endParaRPr lang="es-ES" sz="1700" b="0" dirty="0">
              <a:solidFill>
                <a:schemeClr val="tx1"/>
              </a:solidFill>
            </a:endParaRPr>
          </a:p>
          <a:p>
            <a:pPr lvl="0"/>
            <a:r>
              <a:rPr lang="es-ES" sz="1700" b="0" dirty="0">
                <a:solidFill>
                  <a:schemeClr val="tx1"/>
                </a:solidFill>
              </a:rPr>
              <a:t>• Suele analizarse con el coeficiente de correlación de Pearson o Spearman (r).</a:t>
            </a:r>
          </a:p>
          <a:p>
            <a:pPr lvl="0"/>
            <a:endParaRPr lang="es-ES" sz="1700" b="0" dirty="0">
              <a:solidFill>
                <a:schemeClr val="tx1"/>
              </a:solidFill>
            </a:endParaRPr>
          </a:p>
          <a:p>
            <a:pPr lvl="0"/>
            <a:r>
              <a:rPr lang="es-ES" sz="1700" b="0" dirty="0">
                <a:solidFill>
                  <a:schemeClr val="tx1"/>
                </a:solidFill>
              </a:rPr>
              <a:t>• Nivel de validez considerado como :</a:t>
            </a:r>
          </a:p>
        </p:txBody>
      </p:sp>
      <p:grpSp>
        <p:nvGrpSpPr>
          <p:cNvPr id="29" name="Grupo 28">
            <a:extLst>
              <a:ext uri="{FF2B5EF4-FFF2-40B4-BE49-F238E27FC236}">
                <a16:creationId xmlns:a16="http://schemas.microsoft.com/office/drawing/2014/main" id="{CF057900-20F6-4660-99FA-C06D198F674D}"/>
              </a:ext>
            </a:extLst>
          </p:cNvPr>
          <p:cNvGrpSpPr/>
          <p:nvPr/>
        </p:nvGrpSpPr>
        <p:grpSpPr>
          <a:xfrm>
            <a:off x="971600" y="5616128"/>
            <a:ext cx="2358262" cy="360040"/>
            <a:chOff x="409" y="2219132"/>
            <a:chExt cx="1782216" cy="891108"/>
          </a:xfrm>
          <a:solidFill>
            <a:schemeClr val="accent6">
              <a:lumMod val="60000"/>
              <a:lumOff val="40000"/>
            </a:schemeClr>
          </a:solidFill>
        </p:grpSpPr>
        <p:sp>
          <p:nvSpPr>
            <p:cNvPr id="30" name="Rectángulo 29">
              <a:extLst>
                <a:ext uri="{FF2B5EF4-FFF2-40B4-BE49-F238E27FC236}">
                  <a16:creationId xmlns:a16="http://schemas.microsoft.com/office/drawing/2014/main" id="{E7B359B7-36A1-4F22-981F-C8C6C4F479A2}"/>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B0C1BDAF-2940-4CD3-99C5-EF8ACB37AF7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Excelente: &gt; 0.6</a:t>
              </a:r>
            </a:p>
          </p:txBody>
        </p:sp>
      </p:grpSp>
      <p:grpSp>
        <p:nvGrpSpPr>
          <p:cNvPr id="32" name="Grupo 31">
            <a:extLst>
              <a:ext uri="{FF2B5EF4-FFF2-40B4-BE49-F238E27FC236}">
                <a16:creationId xmlns:a16="http://schemas.microsoft.com/office/drawing/2014/main" id="{E020ED83-7F03-4F73-B1AC-687EF79F73A1}"/>
              </a:ext>
            </a:extLst>
          </p:cNvPr>
          <p:cNvGrpSpPr/>
          <p:nvPr/>
        </p:nvGrpSpPr>
        <p:grpSpPr>
          <a:xfrm>
            <a:off x="3590891" y="5616128"/>
            <a:ext cx="2358262" cy="360040"/>
            <a:chOff x="409" y="2219132"/>
            <a:chExt cx="1782216" cy="891108"/>
          </a:xfrm>
          <a:solidFill>
            <a:schemeClr val="accent6">
              <a:lumMod val="60000"/>
              <a:lumOff val="40000"/>
            </a:schemeClr>
          </a:solidFill>
        </p:grpSpPr>
        <p:sp>
          <p:nvSpPr>
            <p:cNvPr id="33" name="Rectángulo 32">
              <a:extLst>
                <a:ext uri="{FF2B5EF4-FFF2-40B4-BE49-F238E27FC236}">
                  <a16:creationId xmlns:a16="http://schemas.microsoft.com/office/drawing/2014/main" id="{D0AA597E-8BA1-49C3-89D0-BF2F0655A45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01D1F2B0-17D5-4659-BB02-8DFDDAEDE6F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Adecuado: 0.59 – 0.31</a:t>
              </a:r>
            </a:p>
          </p:txBody>
        </p:sp>
      </p:grpSp>
      <p:grpSp>
        <p:nvGrpSpPr>
          <p:cNvPr id="35" name="Grupo 34">
            <a:extLst>
              <a:ext uri="{FF2B5EF4-FFF2-40B4-BE49-F238E27FC236}">
                <a16:creationId xmlns:a16="http://schemas.microsoft.com/office/drawing/2014/main" id="{2C3BE500-AE31-4396-A20F-9D158931C8A8}"/>
              </a:ext>
            </a:extLst>
          </p:cNvPr>
          <p:cNvGrpSpPr/>
          <p:nvPr/>
        </p:nvGrpSpPr>
        <p:grpSpPr>
          <a:xfrm>
            <a:off x="6210182" y="5624765"/>
            <a:ext cx="2358262" cy="360040"/>
            <a:chOff x="409" y="2219132"/>
            <a:chExt cx="1782216" cy="891108"/>
          </a:xfrm>
          <a:solidFill>
            <a:schemeClr val="accent6">
              <a:lumMod val="60000"/>
              <a:lumOff val="40000"/>
            </a:schemeClr>
          </a:solidFill>
        </p:grpSpPr>
        <p:sp>
          <p:nvSpPr>
            <p:cNvPr id="36" name="Rectángulo 35">
              <a:extLst>
                <a:ext uri="{FF2B5EF4-FFF2-40B4-BE49-F238E27FC236}">
                  <a16:creationId xmlns:a16="http://schemas.microsoft.com/office/drawing/2014/main" id="{00CFAC42-D222-472C-91F6-AFC4F6DB4B6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1FF37B4E-D0D1-4A8C-A5AF-82CD4930627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Pobre: &lt; 0.6</a:t>
              </a:r>
            </a:p>
          </p:txBody>
        </p:sp>
      </p:grpSp>
      <p:sp>
        <p:nvSpPr>
          <p:cNvPr id="22" name="Prostokąt 1">
            <a:extLst>
              <a:ext uri="{FF2B5EF4-FFF2-40B4-BE49-F238E27FC236}">
                <a16:creationId xmlns:a16="http://schemas.microsoft.com/office/drawing/2014/main" id="{DF7679A8-7BF6-42FB-BF35-768DFE166FAA}"/>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3" name="Prostokąt 1">
            <a:extLst>
              <a:ext uri="{FF2B5EF4-FFF2-40B4-BE49-F238E27FC236}">
                <a16:creationId xmlns:a16="http://schemas.microsoft.com/office/drawing/2014/main" id="{450C06B9-17AA-4CC3-ACE1-07CD93753C4C}"/>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2.4 Validez</a:t>
            </a:r>
            <a:endParaRPr lang="es-ES" sz="2000" b="0" dirty="0">
              <a:solidFill>
                <a:schemeClr val="accent2"/>
              </a:solidFill>
              <a:latin typeface="+mn-lt"/>
            </a:endParaRPr>
          </a:p>
        </p:txBody>
      </p:sp>
    </p:spTree>
    <p:extLst>
      <p:ext uri="{BB962C8B-B14F-4D97-AF65-F5344CB8AC3E}">
        <p14:creationId xmlns:p14="http://schemas.microsoft.com/office/powerpoint/2010/main" val="120845338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Rectángulo 1">
            <a:extLst>
              <a:ext uri="{FF2B5EF4-FFF2-40B4-BE49-F238E27FC236}">
                <a16:creationId xmlns:a16="http://schemas.microsoft.com/office/drawing/2014/main" id="{6CE28F27-B08B-46F5-89AA-33D2C32B0464}"/>
              </a:ext>
            </a:extLst>
          </p:cNvPr>
          <p:cNvSpPr/>
          <p:nvPr/>
        </p:nvSpPr>
        <p:spPr>
          <a:xfrm>
            <a:off x="685768" y="2847848"/>
            <a:ext cx="7772463" cy="769442"/>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¿Qué tipo de herramientas tienen más validez para medir la marcha o una característica específica de la marcha? </a:t>
            </a:r>
          </a:p>
        </p:txBody>
      </p:sp>
      <p:sp>
        <p:nvSpPr>
          <p:cNvPr id="3" name="Rectángulo 2">
            <a:extLst>
              <a:ext uri="{FF2B5EF4-FFF2-40B4-BE49-F238E27FC236}">
                <a16:creationId xmlns:a16="http://schemas.microsoft.com/office/drawing/2014/main" id="{E7238228-1AF7-4DBD-9DF1-30C2A64C1A8C}"/>
              </a:ext>
            </a:extLst>
          </p:cNvPr>
          <p:cNvSpPr/>
          <p:nvPr/>
        </p:nvSpPr>
        <p:spPr>
          <a:xfrm>
            <a:off x="683568" y="4077072"/>
            <a:ext cx="3240360"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Técnicas de medición instrumental </a:t>
            </a:r>
          </a:p>
        </p:txBody>
      </p:sp>
      <p:sp>
        <p:nvSpPr>
          <p:cNvPr id="5" name="Rectángulo 4">
            <a:extLst>
              <a:ext uri="{FF2B5EF4-FFF2-40B4-BE49-F238E27FC236}">
                <a16:creationId xmlns:a16="http://schemas.microsoft.com/office/drawing/2014/main" id="{D294D167-B908-4904-9EC8-1F67CD7D6FC9}"/>
              </a:ext>
            </a:extLst>
          </p:cNvPr>
          <p:cNvSpPr/>
          <p:nvPr/>
        </p:nvSpPr>
        <p:spPr>
          <a:xfrm>
            <a:off x="5220072" y="4087409"/>
            <a:ext cx="3240360"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Escalas y test clínicos</a:t>
            </a:r>
          </a:p>
        </p:txBody>
      </p:sp>
      <p:sp>
        <p:nvSpPr>
          <p:cNvPr id="39" name="Prostokąt 3">
            <a:extLst>
              <a:ext uri="{FF2B5EF4-FFF2-40B4-BE49-F238E27FC236}">
                <a16:creationId xmlns:a16="http://schemas.microsoft.com/office/drawing/2014/main" id="{6D0E89BB-49B7-4C52-918B-DEA6DFA7A317}"/>
              </a:ext>
            </a:extLst>
          </p:cNvPr>
          <p:cNvSpPr/>
          <p:nvPr/>
        </p:nvSpPr>
        <p:spPr>
          <a:xfrm>
            <a:off x="3859340" y="4192536"/>
            <a:ext cx="1425318" cy="461665"/>
          </a:xfrm>
          <a:prstGeom prst="rect">
            <a:avLst/>
          </a:prstGeom>
        </p:spPr>
        <p:txBody>
          <a:bodyPr wrap="square">
            <a:spAutoFit/>
          </a:bodyPr>
          <a:lstStyle/>
          <a:p>
            <a:pPr lvl="0" algn="ctr"/>
            <a:r>
              <a:rPr lang="es-ES" sz="2400" dirty="0">
                <a:solidFill>
                  <a:schemeClr val="tx1"/>
                </a:solidFill>
              </a:rPr>
              <a:t>&gt; </a:t>
            </a:r>
            <a:r>
              <a:rPr lang="es-ES" sz="1800" b="0" dirty="0">
                <a:solidFill>
                  <a:schemeClr val="tx1"/>
                </a:solidFill>
              </a:rPr>
              <a:t>Validez</a:t>
            </a:r>
          </a:p>
        </p:txBody>
      </p:sp>
      <p:sp>
        <p:nvSpPr>
          <p:cNvPr id="40" name="Prostokąt 3">
            <a:extLst>
              <a:ext uri="{FF2B5EF4-FFF2-40B4-BE49-F238E27FC236}">
                <a16:creationId xmlns:a16="http://schemas.microsoft.com/office/drawing/2014/main" id="{677B680E-A279-4E3A-9E72-C8B9CA408230}"/>
              </a:ext>
            </a:extLst>
          </p:cNvPr>
          <p:cNvSpPr/>
          <p:nvPr/>
        </p:nvSpPr>
        <p:spPr>
          <a:xfrm>
            <a:off x="1506204" y="4995447"/>
            <a:ext cx="7637796" cy="1138773"/>
          </a:xfrm>
          <a:prstGeom prst="rect">
            <a:avLst/>
          </a:prstGeom>
        </p:spPr>
        <p:txBody>
          <a:bodyPr wrap="square">
            <a:spAutoFit/>
          </a:bodyPr>
          <a:lstStyle/>
          <a:p>
            <a:pPr lvl="0"/>
            <a:r>
              <a:rPr lang="es-ES" sz="1700" b="0" dirty="0">
                <a:solidFill>
                  <a:schemeClr val="tx1"/>
                </a:solidFill>
              </a:rPr>
              <a:t>• Instrumentos más precisos para medir una determinada variable de la marcha.</a:t>
            </a:r>
          </a:p>
          <a:p>
            <a:pPr lvl="0"/>
            <a:endParaRPr lang="es-ES" sz="1700" b="0" dirty="0">
              <a:solidFill>
                <a:schemeClr val="tx1"/>
              </a:solidFill>
            </a:endParaRPr>
          </a:p>
          <a:p>
            <a:pPr lvl="0"/>
            <a:r>
              <a:rPr lang="es-ES" sz="1700" b="0" dirty="0">
                <a:solidFill>
                  <a:schemeClr val="tx1"/>
                </a:solidFill>
              </a:rPr>
              <a:t>• No todas las técnicas instrumentales son igualmente precisas. </a:t>
            </a:r>
          </a:p>
        </p:txBody>
      </p:sp>
      <p:sp>
        <p:nvSpPr>
          <p:cNvPr id="9" name="Flecha: doblada 8">
            <a:extLst>
              <a:ext uri="{FF2B5EF4-FFF2-40B4-BE49-F238E27FC236}">
                <a16:creationId xmlns:a16="http://schemas.microsoft.com/office/drawing/2014/main" id="{D73A3BDD-0C99-4A5C-9535-872E0F056A94}"/>
              </a:ext>
            </a:extLst>
          </p:cNvPr>
          <p:cNvSpPr/>
          <p:nvPr/>
        </p:nvSpPr>
        <p:spPr bwMode="auto">
          <a:xfrm flipV="1">
            <a:off x="899592" y="4869160"/>
            <a:ext cx="504056" cy="737809"/>
          </a:xfrm>
          <a:prstGeom prst="bentArrow">
            <a:avLst/>
          </a:prstGeom>
          <a:noFill/>
          <a:ln w="12700" cap="flat" cmpd="sng" algn="ctr">
            <a:solidFill>
              <a:schemeClr val="accent2"/>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5" name="Prostokąt 1">
            <a:extLst>
              <a:ext uri="{FF2B5EF4-FFF2-40B4-BE49-F238E27FC236}">
                <a16:creationId xmlns:a16="http://schemas.microsoft.com/office/drawing/2014/main" id="{713A23C4-C056-4B66-B85E-5E891DBE3E36}"/>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6" name="Prostokąt 1">
            <a:extLst>
              <a:ext uri="{FF2B5EF4-FFF2-40B4-BE49-F238E27FC236}">
                <a16:creationId xmlns:a16="http://schemas.microsoft.com/office/drawing/2014/main" id="{B4820158-B878-4882-B3FC-7288F5B8D9D6}"/>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2.4 Validez</a:t>
            </a:r>
            <a:endParaRPr lang="es-ES" sz="2000" b="0" dirty="0">
              <a:solidFill>
                <a:schemeClr val="accent2"/>
              </a:solidFill>
              <a:latin typeface="+mn-lt"/>
            </a:endParaRPr>
          </a:p>
        </p:txBody>
      </p:sp>
    </p:spTree>
    <p:extLst>
      <p:ext uri="{BB962C8B-B14F-4D97-AF65-F5344CB8AC3E}">
        <p14:creationId xmlns:p14="http://schemas.microsoft.com/office/powerpoint/2010/main" val="280023779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5" name="Imagen 14">
            <a:extLst>
              <a:ext uri="{FF2B5EF4-FFF2-40B4-BE49-F238E27FC236}">
                <a16:creationId xmlns:a16="http://schemas.microsoft.com/office/drawing/2014/main" id="{D843469F-BA1C-4E4D-A2BA-B81FB55E8739}"/>
              </a:ext>
            </a:extLst>
          </p:cNvPr>
          <p:cNvPicPr/>
          <p:nvPr/>
        </p:nvPicPr>
        <p:blipFill>
          <a:blip r:embed="rId3" cstate="print"/>
          <a:srcRect l="19735" t="28800" r="69816" b="26133"/>
          <a:stretch>
            <a:fillRect/>
          </a:stretch>
        </p:blipFill>
        <p:spPr bwMode="auto">
          <a:xfrm>
            <a:off x="3236218" y="2719933"/>
            <a:ext cx="1066800" cy="2581275"/>
          </a:xfrm>
          <a:prstGeom prst="rect">
            <a:avLst/>
          </a:prstGeom>
          <a:noFill/>
          <a:ln w="9525">
            <a:noFill/>
            <a:miter lim="800000"/>
            <a:headEnd/>
            <a:tailEnd/>
          </a:ln>
        </p:spPr>
      </p:pic>
      <p:pic>
        <p:nvPicPr>
          <p:cNvPr id="16" name="Imagen 15">
            <a:extLst>
              <a:ext uri="{FF2B5EF4-FFF2-40B4-BE49-F238E27FC236}">
                <a16:creationId xmlns:a16="http://schemas.microsoft.com/office/drawing/2014/main" id="{D350ABE7-D6BD-42E4-BFC6-87D4B68B8D40}"/>
              </a:ext>
            </a:extLst>
          </p:cNvPr>
          <p:cNvPicPr/>
          <p:nvPr/>
        </p:nvPicPr>
        <p:blipFill>
          <a:blip r:embed="rId3" cstate="print"/>
          <a:srcRect l="63744" t="28800" r="21459" b="26133"/>
          <a:stretch>
            <a:fillRect/>
          </a:stretch>
        </p:blipFill>
        <p:spPr bwMode="auto">
          <a:xfrm>
            <a:off x="4283968" y="2719933"/>
            <a:ext cx="1504950" cy="2581275"/>
          </a:xfrm>
          <a:prstGeom prst="rect">
            <a:avLst/>
          </a:prstGeom>
          <a:noFill/>
          <a:ln w="9525">
            <a:noFill/>
            <a:miter lim="800000"/>
            <a:headEnd/>
            <a:tailEnd/>
          </a:ln>
        </p:spPr>
      </p:pic>
      <p:sp>
        <p:nvSpPr>
          <p:cNvPr id="6" name="10 CuadroTexto">
            <a:extLst>
              <a:ext uri="{FF2B5EF4-FFF2-40B4-BE49-F238E27FC236}">
                <a16:creationId xmlns:a16="http://schemas.microsoft.com/office/drawing/2014/main" id="{85A5BF26-6FC7-46A8-8A08-3EBD22C2ABF6}"/>
              </a:ext>
            </a:extLst>
          </p:cNvPr>
          <p:cNvSpPr txBox="1"/>
          <p:nvPr/>
        </p:nvSpPr>
        <p:spPr>
          <a:xfrm>
            <a:off x="504030" y="5354632"/>
            <a:ext cx="8316441" cy="738664"/>
          </a:xfrm>
          <a:prstGeom prst="rect">
            <a:avLst/>
          </a:prstGeom>
          <a:noFill/>
        </p:spPr>
        <p:txBody>
          <a:bodyPr wrap="square" rtlCol="0">
            <a:spAutoFit/>
          </a:bodyPr>
          <a:lstStyle/>
          <a:p>
            <a:pPr algn="ctr"/>
            <a:r>
              <a:rPr lang="es-ES" sz="1400" b="0" dirty="0">
                <a:solidFill>
                  <a:schemeClr val="accent2"/>
                </a:solidFill>
              </a:rPr>
              <a:t>Figura 4 - </a:t>
            </a:r>
            <a:r>
              <a:rPr lang="es-ES" sz="1400" b="0" dirty="0">
                <a:solidFill>
                  <a:schemeClr val="accent2"/>
                </a:solidFill>
                <a:effectLst/>
                <a:latin typeface="Arial" panose="020B0604020202020204" pitchFamily="34" charset="0"/>
                <a:ea typeface="Calibri" panose="020F0502020204030204" pitchFamily="34" charset="0"/>
              </a:rPr>
              <a:t>Comparación de las tecnologías comunes utilizadas para medir los parámetros de la marcha espacio-temporales (</a:t>
            </a:r>
            <a:r>
              <a:rPr lang="es-ES" sz="1400" b="0" dirty="0" err="1">
                <a:solidFill>
                  <a:schemeClr val="accent2"/>
                </a:solidFill>
                <a:effectLst/>
                <a:latin typeface="Arial" panose="020B0604020202020204" pitchFamily="34" charset="0"/>
                <a:ea typeface="Calibri" panose="020F0502020204030204" pitchFamily="34" charset="0"/>
              </a:rPr>
              <a:t>Moissenet</a:t>
            </a:r>
            <a:r>
              <a:rPr lang="es-ES" sz="1400" b="0" dirty="0">
                <a:solidFill>
                  <a:schemeClr val="accent2"/>
                </a:solidFill>
                <a:effectLst/>
                <a:latin typeface="Arial" panose="020B0604020202020204" pitchFamily="34" charset="0"/>
                <a:ea typeface="Calibri" panose="020F0502020204030204" pitchFamily="34" charset="0"/>
              </a:rPr>
              <a:t> F. y Armand S. 2016). Para cada técnica instrumental, se menciona el grado de precisión y el costo de la técnica. </a:t>
            </a:r>
            <a:r>
              <a:rPr lang="es-ES" sz="1400" b="0" dirty="0">
                <a:solidFill>
                  <a:schemeClr val="accent2"/>
                </a:solidFill>
                <a:effectLst/>
                <a:ea typeface="Calibri" panose="020F0502020204030204" pitchFamily="34" charset="0"/>
              </a:rPr>
              <a:t>.</a:t>
            </a:r>
            <a:endParaRPr lang="es-ES" sz="1400" b="0" dirty="0">
              <a:solidFill>
                <a:schemeClr val="accent2"/>
              </a:solidFill>
            </a:endParaRPr>
          </a:p>
        </p:txBody>
      </p:sp>
      <p:sp>
        <p:nvSpPr>
          <p:cNvPr id="12" name="Prostokąt 1">
            <a:extLst>
              <a:ext uri="{FF2B5EF4-FFF2-40B4-BE49-F238E27FC236}">
                <a16:creationId xmlns:a16="http://schemas.microsoft.com/office/drawing/2014/main" id="{2D606CF2-7DD1-4A2D-A91F-C845EE08C747}"/>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3" name="Prostokąt 1">
            <a:extLst>
              <a:ext uri="{FF2B5EF4-FFF2-40B4-BE49-F238E27FC236}">
                <a16:creationId xmlns:a16="http://schemas.microsoft.com/office/drawing/2014/main" id="{BAC1A5EA-52E2-4AE0-BF12-FF827B999BB5}"/>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2.4 Validez</a:t>
            </a:r>
            <a:endParaRPr lang="es-ES" sz="2000" b="0" dirty="0">
              <a:solidFill>
                <a:schemeClr val="accent2"/>
              </a:solidFill>
              <a:latin typeface="+mn-lt"/>
            </a:endParaRPr>
          </a:p>
        </p:txBody>
      </p:sp>
    </p:spTree>
    <p:extLst>
      <p:ext uri="{BB962C8B-B14F-4D97-AF65-F5344CB8AC3E}">
        <p14:creationId xmlns:p14="http://schemas.microsoft.com/office/powerpoint/2010/main" val="29659651"/>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3">
            <a:extLst>
              <a:ext uri="{FF2B5EF4-FFF2-40B4-BE49-F238E27FC236}">
                <a16:creationId xmlns:a16="http://schemas.microsoft.com/office/drawing/2014/main" id="{7B56F363-6F07-4D47-87ED-477FCCD3B600}"/>
              </a:ext>
            </a:extLst>
          </p:cNvPr>
          <p:cNvSpPr/>
          <p:nvPr/>
        </p:nvSpPr>
        <p:spPr>
          <a:xfrm>
            <a:off x="753101" y="2582902"/>
            <a:ext cx="8139378" cy="2862322"/>
          </a:xfrm>
          <a:prstGeom prst="rect">
            <a:avLst/>
          </a:prstGeom>
        </p:spPr>
        <p:txBody>
          <a:bodyPr wrap="square">
            <a:spAutoFit/>
          </a:bodyPr>
          <a:lstStyle/>
          <a:p>
            <a:pPr lvl="0"/>
            <a:r>
              <a:rPr lang="es-ES" sz="1800" b="0" dirty="0">
                <a:solidFill>
                  <a:schemeClr val="tx1"/>
                </a:solidFill>
              </a:rPr>
              <a:t>• La confiabilidad es la capacidad de reproducir un resultado de consentimiento en el tiempo y el espacio o con diferentes observadores.</a:t>
            </a:r>
          </a:p>
          <a:p>
            <a:pPr lvl="0"/>
            <a:endParaRPr lang="es-ES" sz="1800" b="0" dirty="0">
              <a:solidFill>
                <a:schemeClr val="tx1"/>
              </a:solidFill>
            </a:endParaRPr>
          </a:p>
          <a:p>
            <a:pPr lvl="0"/>
            <a:r>
              <a:rPr lang="es-ES" sz="1800" b="0" dirty="0">
                <a:solidFill>
                  <a:schemeClr val="tx1"/>
                </a:solidFill>
              </a:rPr>
              <a:t>• Es uno de los criterios de calidad de un instrumento.</a:t>
            </a:r>
          </a:p>
          <a:p>
            <a:pPr lvl="0"/>
            <a:endParaRPr lang="es-ES" sz="1800" b="0" dirty="0">
              <a:solidFill>
                <a:schemeClr val="tx1"/>
              </a:solidFill>
            </a:endParaRPr>
          </a:p>
          <a:p>
            <a:pPr lvl="0"/>
            <a:r>
              <a:rPr lang="es-ES" sz="1800" b="0" dirty="0">
                <a:solidFill>
                  <a:schemeClr val="tx1"/>
                </a:solidFill>
              </a:rPr>
              <a:t>• Es posible que un instrumento no se considere confiable en diferentes condiciones.</a:t>
            </a:r>
          </a:p>
          <a:p>
            <a:pPr lvl="0"/>
            <a:endParaRPr lang="es-ES" sz="1800" b="0" dirty="0">
              <a:solidFill>
                <a:schemeClr val="tx1"/>
              </a:solidFill>
            </a:endParaRPr>
          </a:p>
          <a:p>
            <a:pPr lvl="0"/>
            <a:r>
              <a:rPr lang="es-ES" sz="1800" b="0" dirty="0">
                <a:solidFill>
                  <a:schemeClr val="tx1"/>
                </a:solidFill>
              </a:rPr>
              <a:t>• La confiabilidad se refiere a si un instrumento de evaluación da los mismos resultados cada vez que se utiliza en: </a:t>
            </a:r>
          </a:p>
        </p:txBody>
      </p:sp>
      <p:grpSp>
        <p:nvGrpSpPr>
          <p:cNvPr id="13" name="Grupo 12">
            <a:extLst>
              <a:ext uri="{FF2B5EF4-FFF2-40B4-BE49-F238E27FC236}">
                <a16:creationId xmlns:a16="http://schemas.microsoft.com/office/drawing/2014/main" id="{881904AE-E351-4D83-81A0-F7C9416C63A2}"/>
              </a:ext>
            </a:extLst>
          </p:cNvPr>
          <p:cNvGrpSpPr/>
          <p:nvPr/>
        </p:nvGrpSpPr>
        <p:grpSpPr>
          <a:xfrm>
            <a:off x="1707208" y="5614326"/>
            <a:ext cx="2891795" cy="360040"/>
            <a:chOff x="409" y="2219132"/>
            <a:chExt cx="1782216" cy="891108"/>
          </a:xfrm>
          <a:solidFill>
            <a:schemeClr val="accent6">
              <a:lumMod val="60000"/>
              <a:lumOff val="40000"/>
            </a:schemeClr>
          </a:solidFill>
        </p:grpSpPr>
        <p:sp>
          <p:nvSpPr>
            <p:cNvPr id="14" name="Rectángulo 13">
              <a:extLst>
                <a:ext uri="{FF2B5EF4-FFF2-40B4-BE49-F238E27FC236}">
                  <a16:creationId xmlns:a16="http://schemas.microsoft.com/office/drawing/2014/main" id="{35D7B1DF-055A-4510-9B42-9754E5D7102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8828E3E2-BF9F-4EBA-99DE-D0C7F77519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La misma configuración </a:t>
              </a:r>
            </a:p>
          </p:txBody>
        </p:sp>
      </p:grpSp>
      <p:grpSp>
        <p:nvGrpSpPr>
          <p:cNvPr id="18" name="Grupo 17">
            <a:extLst>
              <a:ext uri="{FF2B5EF4-FFF2-40B4-BE49-F238E27FC236}">
                <a16:creationId xmlns:a16="http://schemas.microsoft.com/office/drawing/2014/main" id="{07EBCE66-27C6-4D8D-A3B7-A7CCFB28566F}"/>
              </a:ext>
            </a:extLst>
          </p:cNvPr>
          <p:cNvGrpSpPr/>
          <p:nvPr/>
        </p:nvGrpSpPr>
        <p:grpSpPr>
          <a:xfrm>
            <a:off x="4860032" y="5614326"/>
            <a:ext cx="3152824" cy="360040"/>
            <a:chOff x="409" y="2219132"/>
            <a:chExt cx="1782216" cy="891108"/>
          </a:xfrm>
          <a:solidFill>
            <a:schemeClr val="accent6">
              <a:lumMod val="60000"/>
              <a:lumOff val="40000"/>
            </a:schemeClr>
          </a:solidFill>
        </p:grpSpPr>
        <p:sp>
          <p:nvSpPr>
            <p:cNvPr id="19" name="Rectángulo 18">
              <a:extLst>
                <a:ext uri="{FF2B5EF4-FFF2-40B4-BE49-F238E27FC236}">
                  <a16:creationId xmlns:a16="http://schemas.microsoft.com/office/drawing/2014/main" id="{9063A888-C3E4-42F3-9D44-37D4F92CE4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a:extLst>
                <a:ext uri="{FF2B5EF4-FFF2-40B4-BE49-F238E27FC236}">
                  <a16:creationId xmlns:a16="http://schemas.microsoft.com/office/drawing/2014/main" id="{ECB4660A-C437-4E87-9ED6-BF8953844EA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Sujetos similares</a:t>
              </a:r>
            </a:p>
          </p:txBody>
        </p:sp>
      </p:grpSp>
      <p:sp>
        <p:nvSpPr>
          <p:cNvPr id="16" name="Prostokąt 1">
            <a:extLst>
              <a:ext uri="{FF2B5EF4-FFF2-40B4-BE49-F238E27FC236}">
                <a16:creationId xmlns:a16="http://schemas.microsoft.com/office/drawing/2014/main" id="{98610D6A-30DA-4B61-BF67-EA1A65DAB89D}"/>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1" name="Prostokąt 1">
            <a:extLst>
              <a:ext uri="{FF2B5EF4-FFF2-40B4-BE49-F238E27FC236}">
                <a16:creationId xmlns:a16="http://schemas.microsoft.com/office/drawing/2014/main" id="{227E59E3-F60E-48FF-B76E-4A5CC7FCA952}"/>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2.5 Fiabilidad</a:t>
            </a:r>
            <a:endParaRPr lang="es-ES" sz="2000" b="0" dirty="0">
              <a:solidFill>
                <a:schemeClr val="accent2"/>
              </a:solidFill>
              <a:latin typeface="+mn-lt"/>
            </a:endParaRPr>
          </a:p>
        </p:txBody>
      </p:sp>
    </p:spTree>
    <p:extLst>
      <p:ext uri="{BB962C8B-B14F-4D97-AF65-F5344CB8AC3E}">
        <p14:creationId xmlns:p14="http://schemas.microsoft.com/office/powerpoint/2010/main" val="1671122201"/>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3" name="Grupo 12">
            <a:extLst>
              <a:ext uri="{FF2B5EF4-FFF2-40B4-BE49-F238E27FC236}">
                <a16:creationId xmlns:a16="http://schemas.microsoft.com/office/drawing/2014/main" id="{881904AE-E351-4D83-81A0-F7C9416C63A2}"/>
              </a:ext>
            </a:extLst>
          </p:cNvPr>
          <p:cNvGrpSpPr/>
          <p:nvPr/>
        </p:nvGrpSpPr>
        <p:grpSpPr>
          <a:xfrm>
            <a:off x="323528" y="4149080"/>
            <a:ext cx="2358262" cy="360040"/>
            <a:chOff x="409" y="2219132"/>
            <a:chExt cx="1782216" cy="891108"/>
          </a:xfrm>
          <a:solidFill>
            <a:schemeClr val="accent6">
              <a:lumMod val="60000"/>
              <a:lumOff val="40000"/>
            </a:schemeClr>
          </a:solidFill>
        </p:grpSpPr>
        <p:sp>
          <p:nvSpPr>
            <p:cNvPr id="14" name="Rectángulo 13">
              <a:extLst>
                <a:ext uri="{FF2B5EF4-FFF2-40B4-BE49-F238E27FC236}">
                  <a16:creationId xmlns:a16="http://schemas.microsoft.com/office/drawing/2014/main" id="{35D7B1DF-055A-4510-9B42-9754E5D7102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8828E3E2-BF9F-4EBA-99DE-D0C7F77519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Estabilidad</a:t>
              </a:r>
            </a:p>
          </p:txBody>
        </p:sp>
      </p:grpSp>
      <p:grpSp>
        <p:nvGrpSpPr>
          <p:cNvPr id="18" name="Grupo 17">
            <a:extLst>
              <a:ext uri="{FF2B5EF4-FFF2-40B4-BE49-F238E27FC236}">
                <a16:creationId xmlns:a16="http://schemas.microsoft.com/office/drawing/2014/main" id="{07EBCE66-27C6-4D8D-A3B7-A7CCFB28566F}"/>
              </a:ext>
            </a:extLst>
          </p:cNvPr>
          <p:cNvGrpSpPr/>
          <p:nvPr/>
        </p:nvGrpSpPr>
        <p:grpSpPr>
          <a:xfrm>
            <a:off x="2942819" y="4149080"/>
            <a:ext cx="3152824" cy="360040"/>
            <a:chOff x="409" y="2219132"/>
            <a:chExt cx="1782216" cy="891108"/>
          </a:xfrm>
          <a:solidFill>
            <a:schemeClr val="accent6">
              <a:lumMod val="60000"/>
              <a:lumOff val="40000"/>
            </a:schemeClr>
          </a:solidFill>
        </p:grpSpPr>
        <p:sp>
          <p:nvSpPr>
            <p:cNvPr id="19" name="Rectángulo 18">
              <a:extLst>
                <a:ext uri="{FF2B5EF4-FFF2-40B4-BE49-F238E27FC236}">
                  <a16:creationId xmlns:a16="http://schemas.microsoft.com/office/drawing/2014/main" id="{9063A888-C3E4-42F3-9D44-37D4F92CE4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a:extLst>
                <a:ext uri="{FF2B5EF4-FFF2-40B4-BE49-F238E27FC236}">
                  <a16:creationId xmlns:a16="http://schemas.microsoft.com/office/drawing/2014/main" id="{ECB4660A-C437-4E87-9ED6-BF8953844EA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Consistencia Interna</a:t>
              </a:r>
            </a:p>
          </p:txBody>
        </p:sp>
      </p:grpSp>
      <p:grpSp>
        <p:nvGrpSpPr>
          <p:cNvPr id="16" name="Grupo 15">
            <a:extLst>
              <a:ext uri="{FF2B5EF4-FFF2-40B4-BE49-F238E27FC236}">
                <a16:creationId xmlns:a16="http://schemas.microsoft.com/office/drawing/2014/main" id="{7E3A7445-6C39-461E-BDC5-EF5932B56CFF}"/>
              </a:ext>
            </a:extLst>
          </p:cNvPr>
          <p:cNvGrpSpPr/>
          <p:nvPr/>
        </p:nvGrpSpPr>
        <p:grpSpPr>
          <a:xfrm>
            <a:off x="1628673" y="2694646"/>
            <a:ext cx="5886654" cy="648563"/>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a:effectLst/>
                  <a:latin typeface="Arial" panose="020B0604020202020204" pitchFamily="34" charset="0"/>
                  <a:ea typeface="Calibri" panose="020F0502020204030204" pitchFamily="34" charset="0"/>
                </a:rPr>
                <a:t>Procedimiento para medir la validez de un instrumento </a:t>
              </a:r>
            </a:p>
          </p:txBody>
        </p:sp>
      </p:grpSp>
      <p:sp>
        <p:nvSpPr>
          <p:cNvPr id="23" name="Prostokąt 3">
            <a:extLst>
              <a:ext uri="{FF2B5EF4-FFF2-40B4-BE49-F238E27FC236}">
                <a16:creationId xmlns:a16="http://schemas.microsoft.com/office/drawing/2014/main" id="{734BAEB0-4760-4B27-B302-5A2319AD9C70}"/>
              </a:ext>
            </a:extLst>
          </p:cNvPr>
          <p:cNvSpPr/>
          <p:nvPr/>
        </p:nvSpPr>
        <p:spPr>
          <a:xfrm>
            <a:off x="2277280" y="3514792"/>
            <a:ext cx="4589439" cy="369332"/>
          </a:xfrm>
          <a:prstGeom prst="rect">
            <a:avLst/>
          </a:prstGeom>
        </p:spPr>
        <p:txBody>
          <a:bodyPr wrap="square">
            <a:spAutoFit/>
          </a:bodyPr>
          <a:lstStyle/>
          <a:p>
            <a:pPr lvl="0"/>
            <a:r>
              <a:rPr lang="es-ES" sz="1800" b="0" dirty="0">
                <a:solidFill>
                  <a:schemeClr val="tx1"/>
                </a:solidFill>
              </a:rPr>
              <a:t>Depende de lo que se pretenda medir:</a:t>
            </a:r>
          </a:p>
        </p:txBody>
      </p:sp>
      <p:grpSp>
        <p:nvGrpSpPr>
          <p:cNvPr id="24" name="Grupo 23">
            <a:extLst>
              <a:ext uri="{FF2B5EF4-FFF2-40B4-BE49-F238E27FC236}">
                <a16:creationId xmlns:a16="http://schemas.microsoft.com/office/drawing/2014/main" id="{4EA96853-D024-49B5-A833-AA1D9604B7E6}"/>
              </a:ext>
            </a:extLst>
          </p:cNvPr>
          <p:cNvGrpSpPr/>
          <p:nvPr/>
        </p:nvGrpSpPr>
        <p:grpSpPr>
          <a:xfrm>
            <a:off x="6356672" y="4166757"/>
            <a:ext cx="2358262" cy="360040"/>
            <a:chOff x="409" y="2219132"/>
            <a:chExt cx="1782216" cy="891108"/>
          </a:xfrm>
          <a:solidFill>
            <a:schemeClr val="accent6">
              <a:lumMod val="60000"/>
              <a:lumOff val="40000"/>
            </a:schemeClr>
          </a:solidFill>
        </p:grpSpPr>
        <p:sp>
          <p:nvSpPr>
            <p:cNvPr id="25" name="Rectángulo 24">
              <a:extLst>
                <a:ext uri="{FF2B5EF4-FFF2-40B4-BE49-F238E27FC236}">
                  <a16:creationId xmlns:a16="http://schemas.microsoft.com/office/drawing/2014/main" id="{23F5051D-17E9-47C7-A3CD-222CAE13D7C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Rectángulo 25">
              <a:extLst>
                <a:ext uri="{FF2B5EF4-FFF2-40B4-BE49-F238E27FC236}">
                  <a16:creationId xmlns:a16="http://schemas.microsoft.com/office/drawing/2014/main" id="{FA378B96-FB34-49ED-9AF4-D5E0DDCEC50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Equivalencia</a:t>
              </a:r>
            </a:p>
          </p:txBody>
        </p:sp>
      </p:grpSp>
      <p:grpSp>
        <p:nvGrpSpPr>
          <p:cNvPr id="27" name="Grupo 26">
            <a:extLst>
              <a:ext uri="{FF2B5EF4-FFF2-40B4-BE49-F238E27FC236}">
                <a16:creationId xmlns:a16="http://schemas.microsoft.com/office/drawing/2014/main" id="{9E3A709A-2C22-4816-9573-B5F51B7C9310}"/>
              </a:ext>
            </a:extLst>
          </p:cNvPr>
          <p:cNvGrpSpPr/>
          <p:nvPr/>
        </p:nvGrpSpPr>
        <p:grpSpPr>
          <a:xfrm>
            <a:off x="323528" y="4630060"/>
            <a:ext cx="2358262" cy="1175204"/>
            <a:chOff x="409" y="2219132"/>
            <a:chExt cx="1782216" cy="891108"/>
          </a:xfrm>
          <a:solidFill>
            <a:schemeClr val="accent2"/>
          </a:solidFill>
        </p:grpSpPr>
        <p:sp>
          <p:nvSpPr>
            <p:cNvPr id="28" name="Rectángulo 27">
              <a:extLst>
                <a:ext uri="{FF2B5EF4-FFF2-40B4-BE49-F238E27FC236}">
                  <a16:creationId xmlns:a16="http://schemas.microsoft.com/office/drawing/2014/main" id="{3ABB258D-A7F6-458A-AA18-C2B866A4356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a:extLst>
                <a:ext uri="{FF2B5EF4-FFF2-40B4-BE49-F238E27FC236}">
                  <a16:creationId xmlns:a16="http://schemas.microsoft.com/office/drawing/2014/main" id="{1AAFC9E7-B89F-4908-86E6-576150D00F6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Estima la consistencia de la repetición de la medición. </a:t>
              </a:r>
            </a:p>
          </p:txBody>
        </p:sp>
      </p:grpSp>
      <p:grpSp>
        <p:nvGrpSpPr>
          <p:cNvPr id="30" name="Grupo 29">
            <a:extLst>
              <a:ext uri="{FF2B5EF4-FFF2-40B4-BE49-F238E27FC236}">
                <a16:creationId xmlns:a16="http://schemas.microsoft.com/office/drawing/2014/main" id="{8EF1032A-5B08-4F7B-AC11-0C2977C6298C}"/>
              </a:ext>
            </a:extLst>
          </p:cNvPr>
          <p:cNvGrpSpPr/>
          <p:nvPr/>
        </p:nvGrpSpPr>
        <p:grpSpPr>
          <a:xfrm>
            <a:off x="2942818" y="4630060"/>
            <a:ext cx="3152823" cy="1175204"/>
            <a:chOff x="409" y="2219132"/>
            <a:chExt cx="1782216" cy="891108"/>
          </a:xfrm>
          <a:solidFill>
            <a:schemeClr val="accent2"/>
          </a:solidFill>
        </p:grpSpPr>
        <p:sp>
          <p:nvSpPr>
            <p:cNvPr id="31" name="Rectángulo 30">
              <a:extLst>
                <a:ext uri="{FF2B5EF4-FFF2-40B4-BE49-F238E27FC236}">
                  <a16:creationId xmlns:a16="http://schemas.microsoft.com/office/drawing/2014/main" id="{C7BA345E-20E3-4541-8666-86F35AED32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ectángulo 31">
              <a:extLst>
                <a:ext uri="{FF2B5EF4-FFF2-40B4-BE49-F238E27FC236}">
                  <a16:creationId xmlns:a16="http://schemas.microsoft.com/office/drawing/2014/main" id="{8E168A73-D27C-4061-8C38-8AC650DA1EC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(Homogeneidad)</a:t>
              </a:r>
            </a:p>
            <a:p>
              <a:pPr lvl="0" algn="ctr" defTabSz="800100">
                <a:lnSpc>
                  <a:spcPct val="90000"/>
                </a:lnSpc>
                <a:spcAft>
                  <a:spcPct val="35000"/>
                </a:spcAft>
              </a:pPr>
              <a:r>
                <a:rPr lang="es-ES" sz="1800" b="0" dirty="0">
                  <a:solidFill>
                    <a:schemeClr val="bg1"/>
                  </a:solidFill>
                </a:rPr>
                <a:t>Todas las sub partes de un instrumento miden la misma característica. </a:t>
              </a:r>
            </a:p>
          </p:txBody>
        </p:sp>
      </p:grpSp>
      <p:grpSp>
        <p:nvGrpSpPr>
          <p:cNvPr id="33" name="Grupo 32">
            <a:extLst>
              <a:ext uri="{FF2B5EF4-FFF2-40B4-BE49-F238E27FC236}">
                <a16:creationId xmlns:a16="http://schemas.microsoft.com/office/drawing/2014/main" id="{D582EC36-887A-497F-AF19-AF1C70837AD9}"/>
              </a:ext>
            </a:extLst>
          </p:cNvPr>
          <p:cNvGrpSpPr/>
          <p:nvPr/>
        </p:nvGrpSpPr>
        <p:grpSpPr>
          <a:xfrm>
            <a:off x="6356672" y="4630060"/>
            <a:ext cx="2358262" cy="1175204"/>
            <a:chOff x="409" y="2219132"/>
            <a:chExt cx="1782216" cy="891108"/>
          </a:xfrm>
          <a:solidFill>
            <a:schemeClr val="accent2"/>
          </a:solidFill>
        </p:grpSpPr>
        <p:sp>
          <p:nvSpPr>
            <p:cNvPr id="34" name="Rectángulo 33">
              <a:extLst>
                <a:ext uri="{FF2B5EF4-FFF2-40B4-BE49-F238E27FC236}">
                  <a16:creationId xmlns:a16="http://schemas.microsoft.com/office/drawing/2014/main" id="{28AB5DC4-8BC8-4438-A3E4-F4E18180F41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5" name="Rectángulo 34">
              <a:extLst>
                <a:ext uri="{FF2B5EF4-FFF2-40B4-BE49-F238E27FC236}">
                  <a16:creationId xmlns:a16="http://schemas.microsoft.com/office/drawing/2014/main" id="{DA7E767B-2982-4C91-9999-2396A310D6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El grado de concordancia de varios observadores. </a:t>
              </a:r>
            </a:p>
          </p:txBody>
        </p:sp>
      </p:grpSp>
      <p:sp>
        <p:nvSpPr>
          <p:cNvPr id="36" name="Prostokąt 1">
            <a:extLst>
              <a:ext uri="{FF2B5EF4-FFF2-40B4-BE49-F238E27FC236}">
                <a16:creationId xmlns:a16="http://schemas.microsoft.com/office/drawing/2014/main" id="{CC182C8A-9AF5-48E5-AC5B-AA9B842DD31D}"/>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37" name="Prostokąt 1">
            <a:extLst>
              <a:ext uri="{FF2B5EF4-FFF2-40B4-BE49-F238E27FC236}">
                <a16:creationId xmlns:a16="http://schemas.microsoft.com/office/drawing/2014/main" id="{A3BCE800-3D56-4464-B324-0538B7F8F0A8}"/>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2.5 Fiabilidad</a:t>
            </a:r>
            <a:endParaRPr lang="es-ES" sz="2000" b="0" dirty="0">
              <a:solidFill>
                <a:schemeClr val="accent2"/>
              </a:solidFill>
              <a:latin typeface="+mn-lt"/>
            </a:endParaRPr>
          </a:p>
        </p:txBody>
      </p:sp>
    </p:spTree>
    <p:extLst>
      <p:ext uri="{BB962C8B-B14F-4D97-AF65-F5344CB8AC3E}">
        <p14:creationId xmlns:p14="http://schemas.microsoft.com/office/powerpoint/2010/main" val="399025902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6" name="Grupo 15">
            <a:extLst>
              <a:ext uri="{FF2B5EF4-FFF2-40B4-BE49-F238E27FC236}">
                <a16:creationId xmlns:a16="http://schemas.microsoft.com/office/drawing/2014/main" id="{7E3A7445-6C39-461E-BDC5-EF5932B56CFF}"/>
              </a:ext>
            </a:extLst>
          </p:cNvPr>
          <p:cNvGrpSpPr/>
          <p:nvPr/>
        </p:nvGrpSpPr>
        <p:grpSpPr>
          <a:xfrm>
            <a:off x="179512" y="3789040"/>
            <a:ext cx="3024335" cy="769440"/>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dirty="0"/>
            </a:p>
          </p:txBody>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a:effectLst/>
                  <a:latin typeface="Arial" panose="020B0604020202020204" pitchFamily="34" charset="0"/>
                  <a:ea typeface="Calibri" panose="020F0502020204030204" pitchFamily="34" charset="0"/>
                </a:rPr>
                <a:t>Sensibilidad al cambio</a:t>
              </a:r>
            </a:p>
          </p:txBody>
        </p:sp>
      </p:grpSp>
      <p:sp>
        <p:nvSpPr>
          <p:cNvPr id="36" name="Prostokąt 3">
            <a:extLst>
              <a:ext uri="{FF2B5EF4-FFF2-40B4-BE49-F238E27FC236}">
                <a16:creationId xmlns:a16="http://schemas.microsoft.com/office/drawing/2014/main" id="{3762E2AD-ED92-42B2-B9D0-7E3BE6B5D326}"/>
              </a:ext>
            </a:extLst>
          </p:cNvPr>
          <p:cNvSpPr/>
          <p:nvPr/>
        </p:nvSpPr>
        <p:spPr>
          <a:xfrm>
            <a:off x="3347864" y="2771725"/>
            <a:ext cx="5364087" cy="3293209"/>
          </a:xfrm>
          <a:prstGeom prst="rect">
            <a:avLst/>
          </a:prstGeom>
        </p:spPr>
        <p:txBody>
          <a:bodyPr wrap="square">
            <a:spAutoFit/>
          </a:bodyPr>
          <a:lstStyle/>
          <a:p>
            <a:pPr marL="285750" lvl="0" indent="-285750">
              <a:buFont typeface="Arial" panose="020B0604020202020204" pitchFamily="34" charset="0"/>
              <a:buChar char="•"/>
            </a:pPr>
            <a:r>
              <a:rPr lang="es-ES" sz="1600" b="0" dirty="0">
                <a:solidFill>
                  <a:schemeClr val="tx1"/>
                </a:solidFill>
              </a:rPr>
              <a:t>Se define como la capacidad de un instrumento para </a:t>
            </a:r>
            <a:r>
              <a:rPr lang="es-ES" sz="1600" dirty="0">
                <a:solidFill>
                  <a:schemeClr val="accent1">
                    <a:lumMod val="25000"/>
                    <a:lumOff val="75000"/>
                  </a:schemeClr>
                </a:solidFill>
              </a:rPr>
              <a:t>medir el cambio de estado</a:t>
            </a:r>
            <a:r>
              <a:rPr lang="es-ES" sz="1600" b="0" dirty="0">
                <a:solidFill>
                  <a:schemeClr val="tx1"/>
                </a:solidFill>
              </a:rPr>
              <a:t>, independientemente de si el cambio es relevante o significativo para quien toma las decisiones.</a:t>
            </a:r>
          </a:p>
          <a:p>
            <a:pPr marL="285750" lvl="0" indent="-285750">
              <a:buFont typeface="Arial" panose="020B0604020202020204" pitchFamily="34" charset="0"/>
              <a:buChar char="•"/>
            </a:pPr>
            <a:endParaRPr lang="es-ES" sz="1600" b="0" dirty="0">
              <a:solidFill>
                <a:schemeClr val="tx1"/>
              </a:solidFill>
            </a:endParaRPr>
          </a:p>
          <a:p>
            <a:pPr marL="285750" lvl="0" indent="-285750">
              <a:buFont typeface="Arial" panose="020B0604020202020204" pitchFamily="34" charset="0"/>
              <a:buChar char="•"/>
            </a:pPr>
            <a:r>
              <a:rPr lang="es-ES" sz="1600" b="0" dirty="0">
                <a:solidFill>
                  <a:schemeClr val="tx1"/>
                </a:solidFill>
              </a:rPr>
              <a:t>Está relacionado con la evaluación de los impactos de programas y tratamientos en la ciencia clínica.</a:t>
            </a:r>
          </a:p>
          <a:p>
            <a:pPr marL="285750" lvl="0" indent="-285750">
              <a:buFont typeface="Arial" panose="020B0604020202020204" pitchFamily="34" charset="0"/>
              <a:buChar char="•"/>
            </a:pPr>
            <a:endParaRPr lang="es-ES" sz="1600" b="0" dirty="0">
              <a:solidFill>
                <a:schemeClr val="tx1"/>
              </a:solidFill>
            </a:endParaRPr>
          </a:p>
          <a:p>
            <a:pPr marL="285750" lvl="0" indent="-285750">
              <a:buFont typeface="Arial" panose="020B0604020202020204" pitchFamily="34" charset="0"/>
              <a:buChar char="•"/>
            </a:pPr>
            <a:r>
              <a:rPr lang="es-ES" sz="1600" b="0" dirty="0">
                <a:solidFill>
                  <a:schemeClr val="tx1"/>
                </a:solidFill>
              </a:rPr>
              <a:t>Es especialmente relevante en entornos aplicados donde los efectos del programa o del tratamiento a menudo no son particularmente fuertes y las condiciones de medición pueden ser bastante variables. </a:t>
            </a:r>
          </a:p>
        </p:txBody>
      </p:sp>
      <p:sp>
        <p:nvSpPr>
          <p:cNvPr id="13" name="Prostokąt 1">
            <a:extLst>
              <a:ext uri="{FF2B5EF4-FFF2-40B4-BE49-F238E27FC236}">
                <a16:creationId xmlns:a16="http://schemas.microsoft.com/office/drawing/2014/main" id="{60E71BE8-E09A-4ECC-90C2-9DCEADDFBB42}"/>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4" name="Prostokąt 1">
            <a:extLst>
              <a:ext uri="{FF2B5EF4-FFF2-40B4-BE49-F238E27FC236}">
                <a16:creationId xmlns:a16="http://schemas.microsoft.com/office/drawing/2014/main" id="{95FAD665-010A-4B65-972F-4B4AB5D79700}"/>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2.6 Sensibilidad al cambio y capacidad de respuesta</a:t>
            </a:r>
            <a:endParaRPr lang="es-ES" sz="2000" b="0" dirty="0">
              <a:solidFill>
                <a:schemeClr val="accent2"/>
              </a:solidFill>
              <a:latin typeface="+mn-lt"/>
            </a:endParaRPr>
          </a:p>
        </p:txBody>
      </p:sp>
    </p:spTree>
    <p:extLst>
      <p:ext uri="{BB962C8B-B14F-4D97-AF65-F5344CB8AC3E}">
        <p14:creationId xmlns:p14="http://schemas.microsoft.com/office/powerpoint/2010/main" val="424675649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a:t>
            </a:r>
            <a:r>
              <a:rPr lang="es-ES" sz="2400" dirty="0">
                <a:solidFill>
                  <a:schemeClr val="accent2">
                    <a:lumMod val="75000"/>
                  </a:schemeClr>
                </a:solidFill>
                <a:latin typeface="+mn-lt"/>
                <a:sym typeface="Arial" charset="0"/>
              </a:rPr>
              <a:t>¿Cuáles son las ventajas del uso de técnicas instrumentales frente a las escalas y exploración física para evaluar la marcha? </a:t>
            </a:r>
            <a:endParaRPr lang="en-US" sz="2200" b="0" dirty="0">
              <a:solidFill>
                <a:schemeClr val="accent2">
                  <a:lumMod val="75000"/>
                </a:schemeClr>
              </a:solidFill>
              <a:latin typeface="+mn-lt"/>
            </a:endParaRPr>
          </a:p>
        </p:txBody>
      </p:sp>
      <p:sp>
        <p:nvSpPr>
          <p:cNvPr id="11" name="8 Rectángulo redondeado">
            <a:extLst>
              <a:ext uri="{FF2B5EF4-FFF2-40B4-BE49-F238E27FC236}">
                <a16:creationId xmlns:a16="http://schemas.microsoft.com/office/drawing/2014/main" id="{43FC0A89-6034-4750-8968-5FA1E2A9F78E}"/>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3">
            <a:extLst>
              <a:ext uri="{FF2B5EF4-FFF2-40B4-BE49-F238E27FC236}">
                <a16:creationId xmlns:a16="http://schemas.microsoft.com/office/drawing/2014/main" id="{6F1E17A5-99A2-450F-AC97-BC84B3D4606F}"/>
              </a:ext>
            </a:extLst>
          </p:cNvPr>
          <p:cNvSpPr/>
          <p:nvPr/>
        </p:nvSpPr>
        <p:spPr>
          <a:xfrm>
            <a:off x="798074" y="3654749"/>
            <a:ext cx="7547852" cy="646331"/>
          </a:xfrm>
          <a:prstGeom prst="rect">
            <a:avLst/>
          </a:prstGeom>
          <a:noFill/>
        </p:spPr>
        <p:txBody>
          <a:bodyPr wrap="square">
            <a:spAutoFit/>
          </a:bodyPr>
          <a:lstStyle/>
          <a:p>
            <a:pPr marL="457200" indent="-457200" algn="ctr">
              <a:buFont typeface="+mj-lt"/>
              <a:buAutoNum type="arabicPeriod"/>
              <a:defRPr/>
            </a:pPr>
            <a:r>
              <a:rPr lang="en-US" sz="3600" b="0" dirty="0" err="1">
                <a:solidFill>
                  <a:schemeClr val="accent2">
                    <a:lumMod val="75000"/>
                  </a:schemeClr>
                </a:solidFill>
              </a:rPr>
              <a:t>Introducción</a:t>
            </a:r>
            <a:r>
              <a:rPr lang="en-US" sz="3600" b="0" dirty="0">
                <a:solidFill>
                  <a:schemeClr val="accent2">
                    <a:lumMod val="75000"/>
                  </a:schemeClr>
                </a:solidFill>
              </a:rPr>
              <a:t> y </a:t>
            </a:r>
            <a:r>
              <a:rPr lang="en-US" sz="3600" b="0" dirty="0" err="1">
                <a:solidFill>
                  <a:schemeClr val="accent2">
                    <a:lumMod val="75000"/>
                  </a:schemeClr>
                </a:solidFill>
              </a:rPr>
              <a:t>Objetivos</a:t>
            </a:r>
            <a:endParaRPr lang="en-US" sz="3600" b="0" dirty="0">
              <a:solidFill>
                <a:schemeClr val="accent2">
                  <a:lumMod val="75000"/>
                </a:schemeClr>
              </a:solidFill>
            </a:endParaRPr>
          </a:p>
        </p:txBody>
      </p:sp>
    </p:spTree>
    <p:extLst>
      <p:ext uri="{BB962C8B-B14F-4D97-AF65-F5344CB8AC3E}">
        <p14:creationId xmlns:p14="http://schemas.microsoft.com/office/powerpoint/2010/main" val="3196173233"/>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6" name="Grupo 15">
            <a:extLst>
              <a:ext uri="{FF2B5EF4-FFF2-40B4-BE49-F238E27FC236}">
                <a16:creationId xmlns:a16="http://schemas.microsoft.com/office/drawing/2014/main" id="{7E3A7445-6C39-461E-BDC5-EF5932B56CFF}"/>
              </a:ext>
            </a:extLst>
          </p:cNvPr>
          <p:cNvGrpSpPr/>
          <p:nvPr/>
        </p:nvGrpSpPr>
        <p:grpSpPr>
          <a:xfrm>
            <a:off x="179512" y="3789040"/>
            <a:ext cx="3024335" cy="769440"/>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dirty="0"/>
            </a:p>
          </p:txBody>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a:effectLst/>
                  <a:latin typeface="Arial" panose="020B0604020202020204" pitchFamily="34" charset="0"/>
                  <a:ea typeface="Calibri" panose="020F0502020204030204" pitchFamily="34" charset="0"/>
                </a:rPr>
                <a:t>Capacidad de respuesta</a:t>
              </a:r>
            </a:p>
          </p:txBody>
        </p:sp>
      </p:grpSp>
      <p:sp>
        <p:nvSpPr>
          <p:cNvPr id="36" name="Prostokąt 3">
            <a:extLst>
              <a:ext uri="{FF2B5EF4-FFF2-40B4-BE49-F238E27FC236}">
                <a16:creationId xmlns:a16="http://schemas.microsoft.com/office/drawing/2014/main" id="{3762E2AD-ED92-42B2-B9D0-7E3BE6B5D326}"/>
              </a:ext>
            </a:extLst>
          </p:cNvPr>
          <p:cNvSpPr/>
          <p:nvPr/>
        </p:nvSpPr>
        <p:spPr>
          <a:xfrm>
            <a:off x="3258111" y="2802503"/>
            <a:ext cx="5364087" cy="3231654"/>
          </a:xfrm>
          <a:prstGeom prst="rect">
            <a:avLst/>
          </a:prstGeom>
        </p:spPr>
        <p:txBody>
          <a:bodyPr wrap="square">
            <a:spAutoFit/>
          </a:bodyPr>
          <a:lstStyle/>
          <a:p>
            <a:pPr marL="285750" lvl="0" indent="-285750">
              <a:buFont typeface="Arial" panose="020B0604020202020204" pitchFamily="34" charset="0"/>
              <a:buChar char="•"/>
            </a:pPr>
            <a:r>
              <a:rPr lang="es-ES" sz="1700" b="0" dirty="0">
                <a:solidFill>
                  <a:schemeClr val="tx1"/>
                </a:solidFill>
              </a:rPr>
              <a:t>Se define como la </a:t>
            </a:r>
            <a:r>
              <a:rPr lang="es-ES" sz="1700" dirty="0">
                <a:solidFill>
                  <a:schemeClr val="accent1">
                    <a:lumMod val="25000"/>
                    <a:lumOff val="75000"/>
                  </a:schemeClr>
                </a:solidFill>
              </a:rPr>
              <a:t>capacidad de un instrumento para medir un cambio significativo </a:t>
            </a:r>
            <a:r>
              <a:rPr lang="es-ES" sz="1700" b="0" dirty="0">
                <a:solidFill>
                  <a:schemeClr val="tx1"/>
                </a:solidFill>
              </a:rPr>
              <a:t>o clínicamente importante en un estado clínico.</a:t>
            </a:r>
          </a:p>
          <a:p>
            <a:pPr marL="285750" lvl="0" indent="-285750">
              <a:buFont typeface="Arial" panose="020B0604020202020204" pitchFamily="34" charset="0"/>
              <a:buChar char="•"/>
            </a:pPr>
            <a:endParaRPr lang="es-ES" sz="1700" b="0" dirty="0">
              <a:solidFill>
                <a:schemeClr val="tx1"/>
              </a:solidFill>
            </a:endParaRPr>
          </a:p>
          <a:p>
            <a:pPr marL="285750" lvl="0" indent="-285750">
              <a:buFont typeface="Arial" panose="020B0604020202020204" pitchFamily="34" charset="0"/>
              <a:buChar char="•"/>
            </a:pPr>
            <a:r>
              <a:rPr lang="es-ES" sz="1700" b="0" dirty="0">
                <a:solidFill>
                  <a:schemeClr val="tx1"/>
                </a:solidFill>
              </a:rPr>
              <a:t>No se considera una propiedad generalizable y debe evaluarse para cada población y propósito para el que se utiliza la medida.</a:t>
            </a:r>
          </a:p>
          <a:p>
            <a:pPr marL="285750" lvl="0" indent="-285750">
              <a:buFont typeface="Arial" panose="020B0604020202020204" pitchFamily="34" charset="0"/>
              <a:buChar char="•"/>
            </a:pPr>
            <a:endParaRPr lang="es-ES" sz="1700" b="0" dirty="0">
              <a:solidFill>
                <a:schemeClr val="tx1"/>
              </a:solidFill>
            </a:endParaRPr>
          </a:p>
          <a:p>
            <a:pPr marL="285750" lvl="0" indent="-285750">
              <a:buFont typeface="Arial" panose="020B0604020202020204" pitchFamily="34" charset="0"/>
              <a:buChar char="•"/>
            </a:pPr>
            <a:r>
              <a:rPr lang="es-ES" sz="1700" b="0" dirty="0">
                <a:solidFill>
                  <a:schemeClr val="tx1"/>
                </a:solidFill>
              </a:rPr>
              <a:t>Una puntuación de cambio en una medida debe ser igual o superior a su estimación de diferencia mínima importante (MID) para que se considere importante. </a:t>
            </a:r>
          </a:p>
        </p:txBody>
      </p:sp>
      <p:sp>
        <p:nvSpPr>
          <p:cNvPr id="13" name="Prostokąt 1">
            <a:extLst>
              <a:ext uri="{FF2B5EF4-FFF2-40B4-BE49-F238E27FC236}">
                <a16:creationId xmlns:a16="http://schemas.microsoft.com/office/drawing/2014/main" id="{5E1BF9F5-F0E6-42E1-99BA-19B2926E20DF}"/>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4" name="Prostokąt 1">
            <a:extLst>
              <a:ext uri="{FF2B5EF4-FFF2-40B4-BE49-F238E27FC236}">
                <a16:creationId xmlns:a16="http://schemas.microsoft.com/office/drawing/2014/main" id="{1855039D-86A8-4DD2-A86B-C16C2D1480B3}"/>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2.6 Sensibilidad al cambio y capacidad de respuesta</a:t>
            </a:r>
            <a:endParaRPr lang="es-ES" sz="2000" b="0" dirty="0">
              <a:solidFill>
                <a:schemeClr val="accent2"/>
              </a:solidFill>
              <a:latin typeface="+mn-lt"/>
            </a:endParaRPr>
          </a:p>
        </p:txBody>
      </p:sp>
    </p:spTree>
    <p:extLst>
      <p:ext uri="{BB962C8B-B14F-4D97-AF65-F5344CB8AC3E}">
        <p14:creationId xmlns:p14="http://schemas.microsoft.com/office/powerpoint/2010/main" val="197219377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3" name="Grupo 12">
            <a:extLst>
              <a:ext uri="{FF2B5EF4-FFF2-40B4-BE49-F238E27FC236}">
                <a16:creationId xmlns:a16="http://schemas.microsoft.com/office/drawing/2014/main" id="{4124EC2B-FA9E-459F-8B91-86A165BF37DD}"/>
              </a:ext>
            </a:extLst>
          </p:cNvPr>
          <p:cNvGrpSpPr/>
          <p:nvPr/>
        </p:nvGrpSpPr>
        <p:grpSpPr>
          <a:xfrm>
            <a:off x="683568" y="3847615"/>
            <a:ext cx="2358262" cy="1075821"/>
            <a:chOff x="409" y="2219132"/>
            <a:chExt cx="1782216" cy="891108"/>
          </a:xfrm>
          <a:solidFill>
            <a:schemeClr val="accent2"/>
          </a:solidFill>
        </p:grpSpPr>
        <p:sp>
          <p:nvSpPr>
            <p:cNvPr id="14" name="Rectángulo 13">
              <a:extLst>
                <a:ext uri="{FF2B5EF4-FFF2-40B4-BE49-F238E27FC236}">
                  <a16:creationId xmlns:a16="http://schemas.microsoft.com/office/drawing/2014/main" id="{1711D323-D593-41B2-A52B-20B7195BCD3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a:extLst>
                <a:ext uri="{FF2B5EF4-FFF2-40B4-BE49-F238E27FC236}">
                  <a16:creationId xmlns:a16="http://schemas.microsoft.com/office/drawing/2014/main" id="{6C5D3E1F-56F6-4B3D-8081-34404D5CA417}"/>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Técnicas de evaluación biomecánica </a:t>
              </a:r>
            </a:p>
          </p:txBody>
        </p:sp>
      </p:grpSp>
      <p:grpSp>
        <p:nvGrpSpPr>
          <p:cNvPr id="17" name="Grupo 16">
            <a:extLst>
              <a:ext uri="{FF2B5EF4-FFF2-40B4-BE49-F238E27FC236}">
                <a16:creationId xmlns:a16="http://schemas.microsoft.com/office/drawing/2014/main" id="{8F855782-E048-49C5-B444-3EA76040CFF6}"/>
              </a:ext>
            </a:extLst>
          </p:cNvPr>
          <p:cNvGrpSpPr/>
          <p:nvPr/>
        </p:nvGrpSpPr>
        <p:grpSpPr>
          <a:xfrm>
            <a:off x="3392868" y="2918979"/>
            <a:ext cx="2358262" cy="631157"/>
            <a:chOff x="409" y="1548111"/>
            <a:chExt cx="1782216" cy="1562129"/>
          </a:xfrm>
          <a:solidFill>
            <a:schemeClr val="accent6">
              <a:lumMod val="60000"/>
              <a:lumOff val="40000"/>
            </a:schemeClr>
          </a:solidFill>
        </p:grpSpPr>
        <p:sp>
          <p:nvSpPr>
            <p:cNvPr id="18" name="Rectángulo 17">
              <a:extLst>
                <a:ext uri="{FF2B5EF4-FFF2-40B4-BE49-F238E27FC236}">
                  <a16:creationId xmlns:a16="http://schemas.microsoft.com/office/drawing/2014/main" id="{4CC31638-2E7A-4DE1-AB19-9933BDFBF40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788C9056-83ED-4349-9A25-14C7275F5F48}"/>
                </a:ext>
              </a:extLst>
            </p:cNvPr>
            <p:cNvSpPr/>
            <p:nvPr/>
          </p:nvSpPr>
          <p:spPr>
            <a:xfrm>
              <a:off x="409" y="1548111"/>
              <a:ext cx="1782216" cy="15621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Relacionado a sensibilidad</a:t>
              </a:r>
            </a:p>
          </p:txBody>
        </p:sp>
      </p:grpSp>
      <p:sp>
        <p:nvSpPr>
          <p:cNvPr id="20" name="Prostokąt 3">
            <a:extLst>
              <a:ext uri="{FF2B5EF4-FFF2-40B4-BE49-F238E27FC236}">
                <a16:creationId xmlns:a16="http://schemas.microsoft.com/office/drawing/2014/main" id="{61E444BB-2DCC-46BD-9778-A798BFFDD62B}"/>
              </a:ext>
            </a:extLst>
          </p:cNvPr>
          <p:cNvSpPr/>
          <p:nvPr/>
        </p:nvSpPr>
        <p:spPr>
          <a:xfrm>
            <a:off x="3095835" y="3847615"/>
            <a:ext cx="2952328" cy="1292662"/>
          </a:xfrm>
          <a:prstGeom prst="rect">
            <a:avLst/>
          </a:prstGeom>
        </p:spPr>
        <p:txBody>
          <a:bodyPr wrap="square">
            <a:spAutoFit/>
          </a:bodyPr>
          <a:lstStyle/>
          <a:p>
            <a:pPr lvl="0" algn="ctr"/>
            <a:r>
              <a:rPr lang="es-ES" sz="2400" dirty="0">
                <a:solidFill>
                  <a:schemeClr val="tx1"/>
                </a:solidFill>
              </a:rPr>
              <a:t>&gt; </a:t>
            </a:r>
            <a:r>
              <a:rPr lang="es-ES" sz="1800" b="0" dirty="0">
                <a:solidFill>
                  <a:schemeClr val="tx1"/>
                </a:solidFill>
              </a:rPr>
              <a:t>Sensibilidad para detectar cambios en las características de la marcha. </a:t>
            </a:r>
          </a:p>
        </p:txBody>
      </p:sp>
      <p:grpSp>
        <p:nvGrpSpPr>
          <p:cNvPr id="23" name="Grupo 22">
            <a:extLst>
              <a:ext uri="{FF2B5EF4-FFF2-40B4-BE49-F238E27FC236}">
                <a16:creationId xmlns:a16="http://schemas.microsoft.com/office/drawing/2014/main" id="{CF38C353-228C-4407-B816-3CCC1034C900}"/>
              </a:ext>
            </a:extLst>
          </p:cNvPr>
          <p:cNvGrpSpPr/>
          <p:nvPr/>
        </p:nvGrpSpPr>
        <p:grpSpPr>
          <a:xfrm>
            <a:off x="6228184" y="3883408"/>
            <a:ext cx="2358262" cy="1075821"/>
            <a:chOff x="409" y="2219132"/>
            <a:chExt cx="1782216" cy="891108"/>
          </a:xfrm>
          <a:solidFill>
            <a:schemeClr val="accent2"/>
          </a:solidFill>
        </p:grpSpPr>
        <p:sp>
          <p:nvSpPr>
            <p:cNvPr id="24" name="Rectángulo 23">
              <a:extLst>
                <a:ext uri="{FF2B5EF4-FFF2-40B4-BE49-F238E27FC236}">
                  <a16:creationId xmlns:a16="http://schemas.microsoft.com/office/drawing/2014/main" id="{D47F0264-3B09-425B-8529-9DFA4188E6A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ectángulo 24">
              <a:extLst>
                <a:ext uri="{FF2B5EF4-FFF2-40B4-BE49-F238E27FC236}">
                  <a16:creationId xmlns:a16="http://schemas.microsoft.com/office/drawing/2014/main" id="{A55ED217-F4A2-403A-921F-8863FE8CDEE5}"/>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Escalas de valoración clínica </a:t>
              </a:r>
            </a:p>
          </p:txBody>
        </p:sp>
      </p:grpSp>
      <p:sp>
        <p:nvSpPr>
          <p:cNvPr id="21" name="Prostokąt 1">
            <a:extLst>
              <a:ext uri="{FF2B5EF4-FFF2-40B4-BE49-F238E27FC236}">
                <a16:creationId xmlns:a16="http://schemas.microsoft.com/office/drawing/2014/main" id="{0F121109-BA31-4D61-8C0B-1E0BE762A328}"/>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2" name="Prostokąt 1">
            <a:extLst>
              <a:ext uri="{FF2B5EF4-FFF2-40B4-BE49-F238E27FC236}">
                <a16:creationId xmlns:a16="http://schemas.microsoft.com/office/drawing/2014/main" id="{7457BADF-DC75-461F-9984-E35F2F31A6EA}"/>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2.6 Sensibilidad al cambio y capacidad de respuesta</a:t>
            </a:r>
            <a:endParaRPr lang="es-ES" sz="2000" b="0" dirty="0">
              <a:solidFill>
                <a:schemeClr val="accent2"/>
              </a:solidFill>
              <a:latin typeface="+mn-lt"/>
            </a:endParaRPr>
          </a:p>
        </p:txBody>
      </p:sp>
    </p:spTree>
    <p:extLst>
      <p:ext uri="{BB962C8B-B14F-4D97-AF65-F5344CB8AC3E}">
        <p14:creationId xmlns:p14="http://schemas.microsoft.com/office/powerpoint/2010/main" val="210853101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21" name="Imagen 20" descr="Ver las imágenes de origen">
            <a:extLst>
              <a:ext uri="{FF2B5EF4-FFF2-40B4-BE49-F238E27FC236}">
                <a16:creationId xmlns:a16="http://schemas.microsoft.com/office/drawing/2014/main" id="{96E847E1-AA87-4684-B57E-CB04BC18A4BB}"/>
              </a:ext>
            </a:extLst>
          </p:cNvPr>
          <p:cNvPicPr/>
          <p:nvPr/>
        </p:nvPicPr>
        <p:blipFill rotWithShape="1">
          <a:blip r:embed="rId3">
            <a:extLst>
              <a:ext uri="{28A0092B-C50C-407E-A947-70E740481C1C}">
                <a14:useLocalDpi xmlns:a14="http://schemas.microsoft.com/office/drawing/2010/main" val="0"/>
              </a:ext>
            </a:extLst>
          </a:blip>
          <a:srcRect t="3035" b="48145"/>
          <a:stretch/>
        </p:blipFill>
        <p:spPr bwMode="auto">
          <a:xfrm>
            <a:off x="2292454" y="2699665"/>
            <a:ext cx="4518660" cy="1470660"/>
          </a:xfrm>
          <a:prstGeom prst="rect">
            <a:avLst/>
          </a:prstGeom>
          <a:noFill/>
          <a:ln w="9525">
            <a:solidFill>
              <a:schemeClr val="tx1"/>
            </a:solidFill>
            <a:miter lim="800000"/>
            <a:headEnd/>
            <a:tailEnd/>
          </a:ln>
          <a:extLst>
            <a:ext uri="{53640926-AAD7-44D8-BBD7-CCE9431645EC}">
              <a14:shadowObscured xmlns:a14="http://schemas.microsoft.com/office/drawing/2010/main"/>
            </a:ext>
          </a:extLst>
        </p:spPr>
      </p:pic>
      <p:sp>
        <p:nvSpPr>
          <p:cNvPr id="2" name="10 CuadroTexto">
            <a:extLst>
              <a:ext uri="{FF2B5EF4-FFF2-40B4-BE49-F238E27FC236}">
                <a16:creationId xmlns:a16="http://schemas.microsoft.com/office/drawing/2014/main" id="{5A3A377C-BE06-4A8B-B477-9E153A1F5072}"/>
              </a:ext>
            </a:extLst>
          </p:cNvPr>
          <p:cNvSpPr txBox="1"/>
          <p:nvPr/>
        </p:nvSpPr>
        <p:spPr>
          <a:xfrm>
            <a:off x="1628793" y="4267352"/>
            <a:ext cx="5886412" cy="523220"/>
          </a:xfrm>
          <a:prstGeom prst="rect">
            <a:avLst/>
          </a:prstGeom>
          <a:noFill/>
        </p:spPr>
        <p:txBody>
          <a:bodyPr wrap="square" rtlCol="0">
            <a:spAutoFit/>
          </a:bodyPr>
          <a:lstStyle/>
          <a:p>
            <a:pPr algn="ctr"/>
            <a:r>
              <a:rPr lang="es-ES" sz="1400" b="0" dirty="0">
                <a:solidFill>
                  <a:schemeClr val="accent2"/>
                </a:solidFill>
              </a:rPr>
              <a:t>Figura 5 – Reglas graduadas. Superior: graduación en milímetros. Inferior: graduación en centímetros. </a:t>
            </a:r>
          </a:p>
        </p:txBody>
      </p:sp>
      <p:sp>
        <p:nvSpPr>
          <p:cNvPr id="27" name="Flecha: a la derecha 26">
            <a:extLst>
              <a:ext uri="{FF2B5EF4-FFF2-40B4-BE49-F238E27FC236}">
                <a16:creationId xmlns:a16="http://schemas.microsoft.com/office/drawing/2014/main" id="{DD8FB485-6684-49C2-B29B-158BF201E528}"/>
              </a:ext>
            </a:extLst>
          </p:cNvPr>
          <p:cNvSpPr/>
          <p:nvPr/>
        </p:nvSpPr>
        <p:spPr bwMode="auto">
          <a:xfrm>
            <a:off x="4211960" y="5133411"/>
            <a:ext cx="1008112" cy="69679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8" name="Grupo 27">
            <a:extLst>
              <a:ext uri="{FF2B5EF4-FFF2-40B4-BE49-F238E27FC236}">
                <a16:creationId xmlns:a16="http://schemas.microsoft.com/office/drawing/2014/main" id="{E8F24C41-15CA-4F02-BB7A-BA26FA397830}"/>
              </a:ext>
            </a:extLst>
          </p:cNvPr>
          <p:cNvGrpSpPr/>
          <p:nvPr/>
        </p:nvGrpSpPr>
        <p:grpSpPr>
          <a:xfrm>
            <a:off x="1133539" y="4943900"/>
            <a:ext cx="2358262" cy="1075821"/>
            <a:chOff x="409" y="2219132"/>
            <a:chExt cx="1782216" cy="891108"/>
          </a:xfrm>
          <a:solidFill>
            <a:schemeClr val="accent2"/>
          </a:solidFill>
        </p:grpSpPr>
        <p:sp>
          <p:nvSpPr>
            <p:cNvPr id="29" name="Rectángulo 28">
              <a:extLst>
                <a:ext uri="{FF2B5EF4-FFF2-40B4-BE49-F238E27FC236}">
                  <a16:creationId xmlns:a16="http://schemas.microsoft.com/office/drawing/2014/main" id="{EF17BA39-00FE-4566-86EB-5F79F91148B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ectángulo 29">
              <a:extLst>
                <a:ext uri="{FF2B5EF4-FFF2-40B4-BE49-F238E27FC236}">
                  <a16:creationId xmlns:a16="http://schemas.microsoft.com/office/drawing/2014/main" id="{1FDFA39E-4902-4F71-A465-20DAD78FC280}"/>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La regla superior es más precisa que la regla inferior </a:t>
              </a:r>
            </a:p>
          </p:txBody>
        </p:sp>
      </p:grpSp>
      <p:grpSp>
        <p:nvGrpSpPr>
          <p:cNvPr id="31" name="Grupo 30">
            <a:extLst>
              <a:ext uri="{FF2B5EF4-FFF2-40B4-BE49-F238E27FC236}">
                <a16:creationId xmlns:a16="http://schemas.microsoft.com/office/drawing/2014/main" id="{85B8679B-B297-404E-8140-08427F778C59}"/>
              </a:ext>
            </a:extLst>
          </p:cNvPr>
          <p:cNvGrpSpPr/>
          <p:nvPr/>
        </p:nvGrpSpPr>
        <p:grpSpPr>
          <a:xfrm>
            <a:off x="5652198" y="4943900"/>
            <a:ext cx="2808233" cy="1075821"/>
            <a:chOff x="409" y="2219132"/>
            <a:chExt cx="1782216" cy="891108"/>
          </a:xfrm>
          <a:solidFill>
            <a:schemeClr val="accent1">
              <a:lumMod val="50000"/>
              <a:lumOff val="50000"/>
            </a:schemeClr>
          </a:solidFill>
        </p:grpSpPr>
        <p:sp>
          <p:nvSpPr>
            <p:cNvPr id="32" name="Rectángulo 31">
              <a:extLst>
                <a:ext uri="{FF2B5EF4-FFF2-40B4-BE49-F238E27FC236}">
                  <a16:creationId xmlns:a16="http://schemas.microsoft.com/office/drawing/2014/main" id="{2CCB3D39-79AA-4B39-BB60-16BC3F0712D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ectángulo 32">
              <a:extLst>
                <a:ext uri="{FF2B5EF4-FFF2-40B4-BE49-F238E27FC236}">
                  <a16:creationId xmlns:a16="http://schemas.microsoft.com/office/drawing/2014/main" id="{9660866C-B91A-40D8-9C79-1A24533ECC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La regla superior es más sensible a la medida de longitud que la inferior. </a:t>
              </a:r>
            </a:p>
          </p:txBody>
        </p:sp>
      </p:grpSp>
      <p:sp>
        <p:nvSpPr>
          <p:cNvPr id="18" name="Prostokąt 1">
            <a:extLst>
              <a:ext uri="{FF2B5EF4-FFF2-40B4-BE49-F238E27FC236}">
                <a16:creationId xmlns:a16="http://schemas.microsoft.com/office/drawing/2014/main" id="{14C28E02-A12F-4B1A-8AC6-EE7FDCA60AB3}"/>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9" name="Prostokąt 1">
            <a:extLst>
              <a:ext uri="{FF2B5EF4-FFF2-40B4-BE49-F238E27FC236}">
                <a16:creationId xmlns:a16="http://schemas.microsoft.com/office/drawing/2014/main" id="{0024A5CF-609A-484D-8FF6-17C1FF293F67}"/>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2.6 Sensibilidad al cambio y capacidad de respuesta</a:t>
            </a:r>
            <a:endParaRPr lang="es-ES" sz="2000" b="0" dirty="0">
              <a:solidFill>
                <a:schemeClr val="accent2"/>
              </a:solidFill>
              <a:latin typeface="+mn-lt"/>
            </a:endParaRPr>
          </a:p>
        </p:txBody>
      </p:sp>
    </p:spTree>
    <p:extLst>
      <p:ext uri="{BB962C8B-B14F-4D97-AF65-F5344CB8AC3E}">
        <p14:creationId xmlns:p14="http://schemas.microsoft.com/office/powerpoint/2010/main" val="31448650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8" name="Imagen 17">
            <a:extLst>
              <a:ext uri="{FF2B5EF4-FFF2-40B4-BE49-F238E27FC236}">
                <a16:creationId xmlns:a16="http://schemas.microsoft.com/office/drawing/2014/main" id="{C8F1B295-054E-481F-915F-86F3F6CA34F7}"/>
              </a:ext>
            </a:extLst>
          </p:cNvPr>
          <p:cNvPicPr/>
          <p:nvPr/>
        </p:nvPicPr>
        <p:blipFill>
          <a:blip r:embed="rId3" cstate="print"/>
          <a:srcRect l="19735" t="28800" r="69816" b="26133"/>
          <a:stretch>
            <a:fillRect/>
          </a:stretch>
        </p:blipFill>
        <p:spPr bwMode="auto">
          <a:xfrm>
            <a:off x="1371228" y="2708920"/>
            <a:ext cx="1066800" cy="2581275"/>
          </a:xfrm>
          <a:prstGeom prst="rect">
            <a:avLst/>
          </a:prstGeom>
          <a:noFill/>
          <a:ln w="9525">
            <a:noFill/>
            <a:miter lim="800000"/>
            <a:headEnd/>
            <a:tailEnd/>
          </a:ln>
        </p:spPr>
      </p:pic>
      <p:pic>
        <p:nvPicPr>
          <p:cNvPr id="19" name="Imagen 18">
            <a:extLst>
              <a:ext uri="{FF2B5EF4-FFF2-40B4-BE49-F238E27FC236}">
                <a16:creationId xmlns:a16="http://schemas.microsoft.com/office/drawing/2014/main" id="{FD6E8AC4-E3C3-4A3B-8494-BE2F2C7037F4}"/>
              </a:ext>
            </a:extLst>
          </p:cNvPr>
          <p:cNvPicPr/>
          <p:nvPr/>
        </p:nvPicPr>
        <p:blipFill>
          <a:blip r:embed="rId3" cstate="print"/>
          <a:srcRect l="63744" t="28800" r="21459" b="26133"/>
          <a:stretch>
            <a:fillRect/>
          </a:stretch>
        </p:blipFill>
        <p:spPr bwMode="auto">
          <a:xfrm>
            <a:off x="2418978" y="2708920"/>
            <a:ext cx="1504950" cy="2581275"/>
          </a:xfrm>
          <a:prstGeom prst="rect">
            <a:avLst/>
          </a:prstGeom>
          <a:noFill/>
          <a:ln w="9525">
            <a:noFill/>
            <a:miter lim="800000"/>
            <a:headEnd/>
            <a:tailEnd/>
          </a:ln>
        </p:spPr>
      </p:pic>
      <p:sp>
        <p:nvSpPr>
          <p:cNvPr id="3" name="10 CuadroTexto">
            <a:extLst>
              <a:ext uri="{FF2B5EF4-FFF2-40B4-BE49-F238E27FC236}">
                <a16:creationId xmlns:a16="http://schemas.microsoft.com/office/drawing/2014/main" id="{38D36A1C-C201-4807-8D39-9866697C9CCB}"/>
              </a:ext>
            </a:extLst>
          </p:cNvPr>
          <p:cNvSpPr txBox="1"/>
          <p:nvPr/>
        </p:nvSpPr>
        <p:spPr>
          <a:xfrm>
            <a:off x="251520" y="5354632"/>
            <a:ext cx="4608512" cy="738664"/>
          </a:xfrm>
          <a:prstGeom prst="rect">
            <a:avLst/>
          </a:prstGeom>
          <a:noFill/>
        </p:spPr>
        <p:txBody>
          <a:bodyPr wrap="square" rtlCol="0">
            <a:spAutoFit/>
          </a:bodyPr>
          <a:lstStyle/>
          <a:p>
            <a:pPr algn="ctr"/>
            <a:r>
              <a:rPr lang="es-ES" sz="1400" b="0" dirty="0">
                <a:solidFill>
                  <a:schemeClr val="accent2"/>
                </a:solidFill>
              </a:rPr>
              <a:t>Figura 6 - </a:t>
            </a:r>
            <a:r>
              <a:rPr lang="es-ES" sz="1400" b="0" dirty="0">
                <a:solidFill>
                  <a:schemeClr val="accent2"/>
                </a:solidFill>
                <a:effectLst/>
                <a:latin typeface="Arial" panose="020B0604020202020204" pitchFamily="34" charset="0"/>
                <a:ea typeface="Calibri" panose="020F0502020204030204" pitchFamily="34" charset="0"/>
              </a:rPr>
              <a:t>Comparación de las tecnologías comunes utilizadas para medir los parámetros de la marcha espacio-temporales </a:t>
            </a:r>
            <a:r>
              <a:rPr lang="pl-PL" sz="1400" b="0" dirty="0">
                <a:solidFill>
                  <a:schemeClr val="accent2"/>
                </a:solidFill>
                <a:effectLst/>
                <a:latin typeface="Arial" panose="020B0604020202020204" pitchFamily="34" charset="0"/>
                <a:ea typeface="Calibri" panose="020F0502020204030204" pitchFamily="34" charset="0"/>
              </a:rPr>
              <a:t>(Moissenet F. and Armand S. 2016).</a:t>
            </a:r>
            <a:endParaRPr lang="es-ES" sz="1400" b="0" dirty="0">
              <a:solidFill>
                <a:schemeClr val="accent2"/>
              </a:solidFill>
            </a:endParaRPr>
          </a:p>
        </p:txBody>
      </p:sp>
      <p:grpSp>
        <p:nvGrpSpPr>
          <p:cNvPr id="22" name="Grupo 21">
            <a:extLst>
              <a:ext uri="{FF2B5EF4-FFF2-40B4-BE49-F238E27FC236}">
                <a16:creationId xmlns:a16="http://schemas.microsoft.com/office/drawing/2014/main" id="{C7C0E89B-7A6A-46B0-8844-AEA5F78965CF}"/>
              </a:ext>
            </a:extLst>
          </p:cNvPr>
          <p:cNvGrpSpPr/>
          <p:nvPr/>
        </p:nvGrpSpPr>
        <p:grpSpPr>
          <a:xfrm>
            <a:off x="4765118" y="3216810"/>
            <a:ext cx="1811442" cy="707886"/>
            <a:chOff x="409" y="2219132"/>
            <a:chExt cx="1782216" cy="891108"/>
          </a:xfrm>
          <a:solidFill>
            <a:schemeClr val="accent2"/>
          </a:solidFill>
        </p:grpSpPr>
        <p:sp>
          <p:nvSpPr>
            <p:cNvPr id="23" name="Rectángulo 22">
              <a:extLst>
                <a:ext uri="{FF2B5EF4-FFF2-40B4-BE49-F238E27FC236}">
                  <a16:creationId xmlns:a16="http://schemas.microsoft.com/office/drawing/2014/main" id="{B2A75099-C147-41B2-B324-F7C069ABED9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Rectángulo 23">
              <a:extLst>
                <a:ext uri="{FF2B5EF4-FFF2-40B4-BE49-F238E27FC236}">
                  <a16:creationId xmlns:a16="http://schemas.microsoft.com/office/drawing/2014/main" id="{FD15F0AF-3406-4DC9-95D8-393EDF0C2A4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Sistema de fotogrametría</a:t>
              </a:r>
            </a:p>
          </p:txBody>
        </p:sp>
      </p:grpSp>
      <p:grpSp>
        <p:nvGrpSpPr>
          <p:cNvPr id="25" name="Grupo 24">
            <a:extLst>
              <a:ext uri="{FF2B5EF4-FFF2-40B4-BE49-F238E27FC236}">
                <a16:creationId xmlns:a16="http://schemas.microsoft.com/office/drawing/2014/main" id="{D3D6A187-FD0D-4CB9-B4D4-B192AE6F2547}"/>
              </a:ext>
            </a:extLst>
          </p:cNvPr>
          <p:cNvGrpSpPr/>
          <p:nvPr/>
        </p:nvGrpSpPr>
        <p:grpSpPr>
          <a:xfrm>
            <a:off x="6720998" y="3216810"/>
            <a:ext cx="1811442" cy="707886"/>
            <a:chOff x="409" y="2219132"/>
            <a:chExt cx="1782216" cy="891108"/>
          </a:xfrm>
          <a:solidFill>
            <a:schemeClr val="accent1">
              <a:lumMod val="50000"/>
              <a:lumOff val="50000"/>
            </a:schemeClr>
          </a:solidFill>
        </p:grpSpPr>
        <p:sp>
          <p:nvSpPr>
            <p:cNvPr id="26" name="Rectángulo 25">
              <a:extLst>
                <a:ext uri="{FF2B5EF4-FFF2-40B4-BE49-F238E27FC236}">
                  <a16:creationId xmlns:a16="http://schemas.microsoft.com/office/drawing/2014/main" id="{99241E7C-2227-4AA8-86E6-6CB7E089EF7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69BE8E38-ED1C-4A43-A478-9A6D0C4B87E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Cámaros </a:t>
              </a:r>
              <a:r>
                <a:rPr lang="es-ES" sz="1800" b="0" dirty="0" err="1">
                  <a:solidFill>
                    <a:schemeClr val="bg1"/>
                  </a:solidFill>
                </a:rPr>
                <a:t>optoeléctricas</a:t>
              </a:r>
              <a:endParaRPr lang="es-ES" sz="1800" b="0" dirty="0">
                <a:solidFill>
                  <a:schemeClr val="bg1"/>
                </a:solidFill>
              </a:endParaRPr>
            </a:p>
          </p:txBody>
        </p:sp>
      </p:grpSp>
      <p:grpSp>
        <p:nvGrpSpPr>
          <p:cNvPr id="35" name="Grupo 34">
            <a:extLst>
              <a:ext uri="{FF2B5EF4-FFF2-40B4-BE49-F238E27FC236}">
                <a16:creationId xmlns:a16="http://schemas.microsoft.com/office/drawing/2014/main" id="{029458C9-EE7A-49A7-A4D1-60B5BA365826}"/>
              </a:ext>
            </a:extLst>
          </p:cNvPr>
          <p:cNvGrpSpPr/>
          <p:nvPr/>
        </p:nvGrpSpPr>
        <p:grpSpPr>
          <a:xfrm>
            <a:off x="4748978" y="2700560"/>
            <a:ext cx="3783461" cy="459513"/>
            <a:chOff x="409" y="2219132"/>
            <a:chExt cx="1782216" cy="891108"/>
          </a:xfrm>
          <a:solidFill>
            <a:schemeClr val="accent6">
              <a:lumMod val="60000"/>
              <a:lumOff val="40000"/>
            </a:schemeClr>
          </a:solidFill>
        </p:grpSpPr>
        <p:sp>
          <p:nvSpPr>
            <p:cNvPr id="36" name="Rectángulo 35">
              <a:extLst>
                <a:ext uri="{FF2B5EF4-FFF2-40B4-BE49-F238E27FC236}">
                  <a16:creationId xmlns:a16="http://schemas.microsoft.com/office/drawing/2014/main" id="{303D9D72-9D3F-492E-B78B-E7EE434FC68F}"/>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C4B84700-7EF3-4B93-8488-1E4A5756A05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Los sistemas más precisos </a:t>
              </a:r>
            </a:p>
          </p:txBody>
        </p:sp>
      </p:grpSp>
      <p:sp>
        <p:nvSpPr>
          <p:cNvPr id="38" name="Flecha: a la derecha 37">
            <a:extLst>
              <a:ext uri="{FF2B5EF4-FFF2-40B4-BE49-F238E27FC236}">
                <a16:creationId xmlns:a16="http://schemas.microsoft.com/office/drawing/2014/main" id="{9D973365-424D-428A-B04E-CAA272622F0B}"/>
              </a:ext>
            </a:extLst>
          </p:cNvPr>
          <p:cNvSpPr/>
          <p:nvPr/>
        </p:nvSpPr>
        <p:spPr bwMode="auto">
          <a:xfrm rot="5400000">
            <a:off x="6323798" y="4067126"/>
            <a:ext cx="707886"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9" name="Grupo 38">
            <a:extLst>
              <a:ext uri="{FF2B5EF4-FFF2-40B4-BE49-F238E27FC236}">
                <a16:creationId xmlns:a16="http://schemas.microsoft.com/office/drawing/2014/main" id="{715BF31A-489E-4D7E-BA76-9EC09BE5C3EE}"/>
              </a:ext>
            </a:extLst>
          </p:cNvPr>
          <p:cNvGrpSpPr/>
          <p:nvPr/>
        </p:nvGrpSpPr>
        <p:grpSpPr>
          <a:xfrm>
            <a:off x="5002011" y="4944925"/>
            <a:ext cx="3351463" cy="932347"/>
            <a:chOff x="409" y="2219132"/>
            <a:chExt cx="1782216" cy="891108"/>
          </a:xfrm>
          <a:solidFill>
            <a:schemeClr val="accent6">
              <a:lumMod val="60000"/>
              <a:lumOff val="40000"/>
            </a:schemeClr>
          </a:solidFill>
        </p:grpSpPr>
        <p:sp>
          <p:nvSpPr>
            <p:cNvPr id="40" name="Rectángulo 39">
              <a:extLst>
                <a:ext uri="{FF2B5EF4-FFF2-40B4-BE49-F238E27FC236}">
                  <a16:creationId xmlns:a16="http://schemas.microsoft.com/office/drawing/2014/main" id="{85A720A5-4A6F-4ADD-A76D-37C9931E041E}"/>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1" name="Rectángulo 40">
              <a:extLst>
                <a:ext uri="{FF2B5EF4-FFF2-40B4-BE49-F238E27FC236}">
                  <a16:creationId xmlns:a16="http://schemas.microsoft.com/office/drawing/2014/main" id="{3E1F1A27-7906-413E-95F9-3BA86E37460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Más sensible a la medición de variables espacio-temporales</a:t>
              </a:r>
            </a:p>
          </p:txBody>
        </p:sp>
      </p:grpSp>
      <p:sp>
        <p:nvSpPr>
          <p:cNvPr id="27" name="Prostokąt 1">
            <a:extLst>
              <a:ext uri="{FF2B5EF4-FFF2-40B4-BE49-F238E27FC236}">
                <a16:creationId xmlns:a16="http://schemas.microsoft.com/office/drawing/2014/main" id="{C2EEBD87-0606-4106-B5E6-7E4CA1226696}"/>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8" name="Prostokąt 1">
            <a:extLst>
              <a:ext uri="{FF2B5EF4-FFF2-40B4-BE49-F238E27FC236}">
                <a16:creationId xmlns:a16="http://schemas.microsoft.com/office/drawing/2014/main" id="{56E47F74-3C98-41E4-BE8C-6F5EE9BE5DC3}"/>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2.6 Sensibilidad al cambio y capacidad de respuesta</a:t>
            </a:r>
            <a:endParaRPr lang="es-ES" sz="2000" b="0" dirty="0">
              <a:solidFill>
                <a:schemeClr val="accent2"/>
              </a:solidFill>
              <a:latin typeface="+mn-lt"/>
            </a:endParaRPr>
          </a:p>
        </p:txBody>
      </p:sp>
    </p:spTree>
    <p:extLst>
      <p:ext uri="{BB962C8B-B14F-4D97-AF65-F5344CB8AC3E}">
        <p14:creationId xmlns:p14="http://schemas.microsoft.com/office/powerpoint/2010/main" val="290679431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1" name="Grupo 10">
            <a:extLst>
              <a:ext uri="{FF2B5EF4-FFF2-40B4-BE49-F238E27FC236}">
                <a16:creationId xmlns:a16="http://schemas.microsoft.com/office/drawing/2014/main" id="{A5BDC7C5-B19C-45A4-92D3-7213F610485E}"/>
              </a:ext>
            </a:extLst>
          </p:cNvPr>
          <p:cNvGrpSpPr/>
          <p:nvPr/>
        </p:nvGrpSpPr>
        <p:grpSpPr>
          <a:xfrm>
            <a:off x="1619672" y="2812208"/>
            <a:ext cx="3096344" cy="1139934"/>
            <a:chOff x="409" y="2219132"/>
            <a:chExt cx="1782216" cy="891108"/>
          </a:xfrm>
          <a:solidFill>
            <a:schemeClr val="accent1">
              <a:lumMod val="50000"/>
              <a:lumOff val="50000"/>
            </a:schemeClr>
          </a:solidFill>
        </p:grpSpPr>
        <p:sp>
          <p:nvSpPr>
            <p:cNvPr id="12" name="Rectángulo 11">
              <a:extLst>
                <a:ext uri="{FF2B5EF4-FFF2-40B4-BE49-F238E27FC236}">
                  <a16:creationId xmlns:a16="http://schemas.microsoft.com/office/drawing/2014/main" id="{6220B148-D18B-48BD-BDF8-A4EFA334DAC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AC407DC9-3170-4081-B54B-37A3BE3E67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Efecto techo</a:t>
              </a:r>
            </a:p>
            <a:p>
              <a:pPr lvl="0" algn="ctr" defTabSz="800100">
                <a:lnSpc>
                  <a:spcPct val="90000"/>
                </a:lnSpc>
                <a:spcAft>
                  <a:spcPct val="35000"/>
                </a:spcAft>
              </a:pPr>
              <a:r>
                <a:rPr lang="es-ES" sz="1800" b="0" dirty="0">
                  <a:solidFill>
                    <a:schemeClr val="bg1"/>
                  </a:solidFill>
                </a:rPr>
                <a:t>(Puntuaciones hacia el extremo superior )</a:t>
              </a:r>
            </a:p>
          </p:txBody>
        </p:sp>
      </p:grpSp>
      <p:grpSp>
        <p:nvGrpSpPr>
          <p:cNvPr id="17" name="Grupo 16">
            <a:extLst>
              <a:ext uri="{FF2B5EF4-FFF2-40B4-BE49-F238E27FC236}">
                <a16:creationId xmlns:a16="http://schemas.microsoft.com/office/drawing/2014/main" id="{D3B9A74D-4F92-4807-AA6C-4DABD7DA81B0}"/>
              </a:ext>
            </a:extLst>
          </p:cNvPr>
          <p:cNvGrpSpPr/>
          <p:nvPr/>
        </p:nvGrpSpPr>
        <p:grpSpPr>
          <a:xfrm>
            <a:off x="4860032" y="2812208"/>
            <a:ext cx="3096344" cy="1139934"/>
            <a:chOff x="409" y="2219132"/>
            <a:chExt cx="1782216" cy="891108"/>
          </a:xfrm>
          <a:solidFill>
            <a:schemeClr val="accent1">
              <a:lumMod val="50000"/>
              <a:lumOff val="5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Efecto suelo</a:t>
              </a:r>
            </a:p>
            <a:p>
              <a:pPr lvl="0" algn="ctr" defTabSz="800100">
                <a:lnSpc>
                  <a:spcPct val="90000"/>
                </a:lnSpc>
                <a:spcAft>
                  <a:spcPct val="35000"/>
                </a:spcAft>
              </a:pPr>
              <a:r>
                <a:rPr lang="es-ES" sz="1800" b="0" dirty="0">
                  <a:solidFill>
                    <a:schemeClr val="bg1"/>
                  </a:solidFill>
                </a:rPr>
                <a:t>(Puntuaciones hacia el extremo inferior)</a:t>
              </a:r>
            </a:p>
          </p:txBody>
        </p:sp>
      </p:grpSp>
      <p:sp>
        <p:nvSpPr>
          <p:cNvPr id="20" name="Flecha: a la derecha 19">
            <a:extLst>
              <a:ext uri="{FF2B5EF4-FFF2-40B4-BE49-F238E27FC236}">
                <a16:creationId xmlns:a16="http://schemas.microsoft.com/office/drawing/2014/main" id="{527C96F7-28BB-4C57-B880-B5C9EEBEC876}"/>
              </a:ext>
            </a:extLst>
          </p:cNvPr>
          <p:cNvSpPr/>
          <p:nvPr/>
        </p:nvSpPr>
        <p:spPr bwMode="auto">
          <a:xfrm rot="5400000">
            <a:off x="4582633" y="3852107"/>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1" name="Grupo 20">
            <a:extLst>
              <a:ext uri="{FF2B5EF4-FFF2-40B4-BE49-F238E27FC236}">
                <a16:creationId xmlns:a16="http://schemas.microsoft.com/office/drawing/2014/main" id="{ED352A18-1C02-4D61-AA81-8F45FCE63180}"/>
              </a:ext>
            </a:extLst>
          </p:cNvPr>
          <p:cNvGrpSpPr/>
          <p:nvPr/>
        </p:nvGrpSpPr>
        <p:grpSpPr>
          <a:xfrm>
            <a:off x="3059832" y="4544471"/>
            <a:ext cx="3456384" cy="482786"/>
            <a:chOff x="-116878" y="2219132"/>
            <a:chExt cx="2035181" cy="891108"/>
          </a:xfrm>
          <a:solidFill>
            <a:schemeClr val="accent6">
              <a:lumMod val="60000"/>
              <a:lumOff val="40000"/>
            </a:schemeClr>
          </a:solidFill>
        </p:grpSpPr>
        <p:sp>
          <p:nvSpPr>
            <p:cNvPr id="22" name="Rectángulo 21">
              <a:extLst>
                <a:ext uri="{FF2B5EF4-FFF2-40B4-BE49-F238E27FC236}">
                  <a16:creationId xmlns:a16="http://schemas.microsoft.com/office/drawing/2014/main" id="{0FD953A1-2233-421A-8B98-161BCF8E020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Rectángulo 22">
              <a:extLst>
                <a:ext uri="{FF2B5EF4-FFF2-40B4-BE49-F238E27FC236}">
                  <a16:creationId xmlns:a16="http://schemas.microsoft.com/office/drawing/2014/main" id="{338F2FB7-BDCD-4E9E-B0F8-37151D15095E}"/>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Pueden estar sesgadas</a:t>
              </a:r>
            </a:p>
          </p:txBody>
        </p:sp>
      </p:grpSp>
      <p:grpSp>
        <p:nvGrpSpPr>
          <p:cNvPr id="24" name="Grupo 23">
            <a:extLst>
              <a:ext uri="{FF2B5EF4-FFF2-40B4-BE49-F238E27FC236}">
                <a16:creationId xmlns:a16="http://schemas.microsoft.com/office/drawing/2014/main" id="{62B15796-5958-485A-924A-B3FFEAD5D9F9}"/>
              </a:ext>
            </a:extLst>
          </p:cNvPr>
          <p:cNvGrpSpPr/>
          <p:nvPr/>
        </p:nvGrpSpPr>
        <p:grpSpPr>
          <a:xfrm>
            <a:off x="611560" y="5106454"/>
            <a:ext cx="7920880" cy="482786"/>
            <a:chOff x="409" y="2219132"/>
            <a:chExt cx="1782216" cy="891108"/>
          </a:xfrm>
          <a:solidFill>
            <a:schemeClr val="accent6"/>
          </a:solidFill>
        </p:grpSpPr>
        <p:sp>
          <p:nvSpPr>
            <p:cNvPr id="25" name="Rectángulo 24">
              <a:extLst>
                <a:ext uri="{FF2B5EF4-FFF2-40B4-BE49-F238E27FC236}">
                  <a16:creationId xmlns:a16="http://schemas.microsoft.com/office/drawing/2014/main" id="{35FE1D83-956D-47BD-8CF9-2E5892CEAE8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Rectángulo 25">
              <a:extLst>
                <a:ext uri="{FF2B5EF4-FFF2-40B4-BE49-F238E27FC236}">
                  <a16:creationId xmlns:a16="http://schemas.microsoft.com/office/drawing/2014/main" id="{3A940D74-FAC7-4D8E-B241-33C55B34B1D7}"/>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Las pacientes podrían estar "peor" de lo que la medida podría capturar</a:t>
              </a:r>
            </a:p>
          </p:txBody>
        </p:sp>
      </p:grpSp>
      <p:grpSp>
        <p:nvGrpSpPr>
          <p:cNvPr id="27" name="Grupo 26">
            <a:extLst>
              <a:ext uri="{FF2B5EF4-FFF2-40B4-BE49-F238E27FC236}">
                <a16:creationId xmlns:a16="http://schemas.microsoft.com/office/drawing/2014/main" id="{34C3DDF1-3CF4-45A3-AB70-A9C469124B9A}"/>
              </a:ext>
            </a:extLst>
          </p:cNvPr>
          <p:cNvGrpSpPr/>
          <p:nvPr/>
        </p:nvGrpSpPr>
        <p:grpSpPr>
          <a:xfrm>
            <a:off x="611559" y="5619586"/>
            <a:ext cx="7920880" cy="482786"/>
            <a:chOff x="409" y="2219132"/>
            <a:chExt cx="1782216" cy="891108"/>
          </a:xfrm>
          <a:solidFill>
            <a:schemeClr val="accent6"/>
          </a:solidFill>
        </p:grpSpPr>
        <p:sp>
          <p:nvSpPr>
            <p:cNvPr id="29" name="Rectángulo 28">
              <a:extLst>
                <a:ext uri="{FF2B5EF4-FFF2-40B4-BE49-F238E27FC236}">
                  <a16:creationId xmlns:a16="http://schemas.microsoft.com/office/drawing/2014/main" id="{30213CD8-D8D5-4AC3-A978-88BB6EE247F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ectángulo 29">
              <a:extLst>
                <a:ext uri="{FF2B5EF4-FFF2-40B4-BE49-F238E27FC236}">
                  <a16:creationId xmlns:a16="http://schemas.microsoft.com/office/drawing/2014/main" id="{41260518-5C7A-4EE3-A849-88421F09DF79}"/>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Las pacientes podrían estar "mejor" de lo que el instrumento puede medir</a:t>
              </a:r>
            </a:p>
          </p:txBody>
        </p:sp>
      </p:grpSp>
      <p:sp>
        <p:nvSpPr>
          <p:cNvPr id="28" name="Prostokąt 1">
            <a:extLst>
              <a:ext uri="{FF2B5EF4-FFF2-40B4-BE49-F238E27FC236}">
                <a16:creationId xmlns:a16="http://schemas.microsoft.com/office/drawing/2014/main" id="{683B4E05-E0E9-475D-AF7F-17066BB15F9C}"/>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31" name="Prostokąt 1">
            <a:extLst>
              <a:ext uri="{FF2B5EF4-FFF2-40B4-BE49-F238E27FC236}">
                <a16:creationId xmlns:a16="http://schemas.microsoft.com/office/drawing/2014/main" id="{5D21946D-0617-405B-A0A0-E08350AD245F}"/>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2.7 Efecto techo y efecto suelo</a:t>
            </a:r>
            <a:endParaRPr lang="es-ES" sz="2000" b="0" dirty="0">
              <a:solidFill>
                <a:schemeClr val="accent2"/>
              </a:solidFill>
              <a:latin typeface="+mn-lt"/>
            </a:endParaRPr>
          </a:p>
        </p:txBody>
      </p:sp>
    </p:spTree>
    <p:extLst>
      <p:ext uri="{BB962C8B-B14F-4D97-AF65-F5344CB8AC3E}">
        <p14:creationId xmlns:p14="http://schemas.microsoft.com/office/powerpoint/2010/main" val="336754826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1" name="Grupo 10">
            <a:extLst>
              <a:ext uri="{FF2B5EF4-FFF2-40B4-BE49-F238E27FC236}">
                <a16:creationId xmlns:a16="http://schemas.microsoft.com/office/drawing/2014/main" id="{A5BDC7C5-B19C-45A4-92D3-7213F610485E}"/>
              </a:ext>
            </a:extLst>
          </p:cNvPr>
          <p:cNvGrpSpPr/>
          <p:nvPr/>
        </p:nvGrpSpPr>
        <p:grpSpPr>
          <a:xfrm>
            <a:off x="1619672" y="2812208"/>
            <a:ext cx="3096344" cy="1139934"/>
            <a:chOff x="409" y="2219132"/>
            <a:chExt cx="1782216" cy="891108"/>
          </a:xfrm>
          <a:solidFill>
            <a:schemeClr val="accent6"/>
          </a:solidFill>
        </p:grpSpPr>
        <p:sp>
          <p:nvSpPr>
            <p:cNvPr id="12" name="Rectángulo 11">
              <a:extLst>
                <a:ext uri="{FF2B5EF4-FFF2-40B4-BE49-F238E27FC236}">
                  <a16:creationId xmlns:a16="http://schemas.microsoft.com/office/drawing/2014/main" id="{6220B148-D18B-48BD-BDF8-A4EFA334DAC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AC407DC9-3170-4081-B54B-37A3BE3E67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Técnicas instrumentales de evaluación de la marcha. </a:t>
              </a:r>
            </a:p>
          </p:txBody>
        </p:sp>
      </p:grpSp>
      <p:grpSp>
        <p:nvGrpSpPr>
          <p:cNvPr id="17" name="Grupo 16">
            <a:extLst>
              <a:ext uri="{FF2B5EF4-FFF2-40B4-BE49-F238E27FC236}">
                <a16:creationId xmlns:a16="http://schemas.microsoft.com/office/drawing/2014/main" id="{D3B9A74D-4F92-4807-AA6C-4DABD7DA81B0}"/>
              </a:ext>
            </a:extLst>
          </p:cNvPr>
          <p:cNvGrpSpPr/>
          <p:nvPr/>
        </p:nvGrpSpPr>
        <p:grpSpPr>
          <a:xfrm>
            <a:off x="4860032" y="2812208"/>
            <a:ext cx="3096344" cy="1139934"/>
            <a:chOff x="409" y="2219132"/>
            <a:chExt cx="1782216" cy="891108"/>
          </a:xfrm>
          <a:solidFill>
            <a:schemeClr val="accent6">
              <a:lumMod val="60000"/>
              <a:lumOff val="4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Escalas de evaluación clínica de la marcha </a:t>
              </a:r>
            </a:p>
          </p:txBody>
        </p:sp>
      </p:grpSp>
      <p:sp>
        <p:nvSpPr>
          <p:cNvPr id="28" name="Flecha: a la derecha 27">
            <a:extLst>
              <a:ext uri="{FF2B5EF4-FFF2-40B4-BE49-F238E27FC236}">
                <a16:creationId xmlns:a16="http://schemas.microsoft.com/office/drawing/2014/main" id="{BABF6999-0938-4977-A1B2-63F55BF9397E}"/>
              </a:ext>
            </a:extLst>
          </p:cNvPr>
          <p:cNvSpPr/>
          <p:nvPr/>
        </p:nvSpPr>
        <p:spPr bwMode="auto">
          <a:xfrm rot="5400000">
            <a:off x="2926449" y="3829243"/>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1" name="Flecha: a la derecha 30">
            <a:extLst>
              <a:ext uri="{FF2B5EF4-FFF2-40B4-BE49-F238E27FC236}">
                <a16:creationId xmlns:a16="http://schemas.microsoft.com/office/drawing/2014/main" id="{D41821B3-9C71-4EB3-B134-CBF2D0820302}"/>
              </a:ext>
            </a:extLst>
          </p:cNvPr>
          <p:cNvSpPr/>
          <p:nvPr/>
        </p:nvSpPr>
        <p:spPr bwMode="auto">
          <a:xfrm rot="5400000">
            <a:off x="6166809" y="3825832"/>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2" name="Grupo 31">
            <a:extLst>
              <a:ext uri="{FF2B5EF4-FFF2-40B4-BE49-F238E27FC236}">
                <a16:creationId xmlns:a16="http://schemas.microsoft.com/office/drawing/2014/main" id="{31DFBB14-3E5F-4DD2-9F7D-D0156A2D7B02}"/>
              </a:ext>
            </a:extLst>
          </p:cNvPr>
          <p:cNvGrpSpPr/>
          <p:nvPr/>
        </p:nvGrpSpPr>
        <p:grpSpPr>
          <a:xfrm>
            <a:off x="1835695" y="4526559"/>
            <a:ext cx="2664296" cy="482786"/>
            <a:chOff x="-116878" y="2219132"/>
            <a:chExt cx="2035181" cy="891108"/>
          </a:xfrm>
          <a:solidFill>
            <a:schemeClr val="accent2">
              <a:lumMod val="50000"/>
            </a:schemeClr>
          </a:solidFill>
        </p:grpSpPr>
        <p:sp>
          <p:nvSpPr>
            <p:cNvPr id="33" name="Rectángulo 32">
              <a:extLst>
                <a:ext uri="{FF2B5EF4-FFF2-40B4-BE49-F238E27FC236}">
                  <a16:creationId xmlns:a16="http://schemas.microsoft.com/office/drawing/2014/main" id="{37C7A7CA-605C-4480-9731-187D9839A62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785307A0-FEBA-48D1-871D-FD8C429C7462}"/>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Efecto suelo</a:t>
              </a:r>
            </a:p>
          </p:txBody>
        </p:sp>
      </p:grpSp>
      <p:grpSp>
        <p:nvGrpSpPr>
          <p:cNvPr id="35" name="Grupo 34">
            <a:extLst>
              <a:ext uri="{FF2B5EF4-FFF2-40B4-BE49-F238E27FC236}">
                <a16:creationId xmlns:a16="http://schemas.microsoft.com/office/drawing/2014/main" id="{258E6499-04A6-4D9F-AFA9-B46CA7941D19}"/>
              </a:ext>
            </a:extLst>
          </p:cNvPr>
          <p:cNvGrpSpPr/>
          <p:nvPr/>
        </p:nvGrpSpPr>
        <p:grpSpPr>
          <a:xfrm>
            <a:off x="5076055" y="4526559"/>
            <a:ext cx="2664296" cy="482786"/>
            <a:chOff x="-116878" y="2219132"/>
            <a:chExt cx="2035181" cy="891108"/>
          </a:xfrm>
          <a:solidFill>
            <a:schemeClr val="accent2">
              <a:lumMod val="50000"/>
            </a:schemeClr>
          </a:solidFill>
        </p:grpSpPr>
        <p:sp>
          <p:nvSpPr>
            <p:cNvPr id="36" name="Rectángulo 35">
              <a:extLst>
                <a:ext uri="{FF2B5EF4-FFF2-40B4-BE49-F238E27FC236}">
                  <a16:creationId xmlns:a16="http://schemas.microsoft.com/office/drawing/2014/main" id="{EA994D12-AA06-4FDB-8CC1-0B9041DA5FA9}"/>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96C3F34E-76A0-4723-A646-F27D9A83C719}"/>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Efecto techo</a:t>
              </a:r>
            </a:p>
          </p:txBody>
        </p:sp>
      </p:grpSp>
      <p:grpSp>
        <p:nvGrpSpPr>
          <p:cNvPr id="38" name="Grupo 37">
            <a:extLst>
              <a:ext uri="{FF2B5EF4-FFF2-40B4-BE49-F238E27FC236}">
                <a16:creationId xmlns:a16="http://schemas.microsoft.com/office/drawing/2014/main" id="{10835B53-7356-4450-BC11-47DC825237A7}"/>
              </a:ext>
            </a:extLst>
          </p:cNvPr>
          <p:cNvGrpSpPr/>
          <p:nvPr/>
        </p:nvGrpSpPr>
        <p:grpSpPr>
          <a:xfrm>
            <a:off x="827584" y="5106453"/>
            <a:ext cx="7560839" cy="769441"/>
            <a:chOff x="409" y="2219132"/>
            <a:chExt cx="1782216" cy="891108"/>
          </a:xfrm>
          <a:solidFill>
            <a:schemeClr val="accent6"/>
          </a:solidFill>
        </p:grpSpPr>
        <p:sp>
          <p:nvSpPr>
            <p:cNvPr id="39" name="Rectángulo 38">
              <a:extLst>
                <a:ext uri="{FF2B5EF4-FFF2-40B4-BE49-F238E27FC236}">
                  <a16:creationId xmlns:a16="http://schemas.microsoft.com/office/drawing/2014/main" id="{CBFC6531-58C6-4A08-879F-64FEB061BD57}"/>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0" name="Rectángulo 39">
              <a:extLst>
                <a:ext uri="{FF2B5EF4-FFF2-40B4-BE49-F238E27FC236}">
                  <a16:creationId xmlns:a16="http://schemas.microsoft.com/office/drawing/2014/main" id="{0DE1687A-CAFE-469B-8763-5FB1708F68A1}"/>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Motivo: la diferencia de facilidad o dificultad con la que cada uno de ellos puede ser realizado por los pacientes</a:t>
              </a:r>
            </a:p>
          </p:txBody>
        </p:sp>
      </p:grpSp>
      <p:sp>
        <p:nvSpPr>
          <p:cNvPr id="26" name="Prostokąt 1">
            <a:extLst>
              <a:ext uri="{FF2B5EF4-FFF2-40B4-BE49-F238E27FC236}">
                <a16:creationId xmlns:a16="http://schemas.microsoft.com/office/drawing/2014/main" id="{A7F1D7A4-AF4A-47AB-9419-6E9B87665171}"/>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7" name="Prostokąt 1">
            <a:extLst>
              <a:ext uri="{FF2B5EF4-FFF2-40B4-BE49-F238E27FC236}">
                <a16:creationId xmlns:a16="http://schemas.microsoft.com/office/drawing/2014/main" id="{2243E73B-A293-493A-BD80-B2F499E9D1D9}"/>
              </a:ext>
            </a:extLst>
          </p:cNvPr>
          <p:cNvSpPr/>
          <p:nvPr/>
        </p:nvSpPr>
        <p:spPr>
          <a:xfrm>
            <a:off x="1259631" y="2039561"/>
            <a:ext cx="6624736" cy="400110"/>
          </a:xfrm>
          <a:prstGeom prst="rect">
            <a:avLst/>
          </a:prstGeom>
        </p:spPr>
        <p:txBody>
          <a:bodyPr wrap="square">
            <a:spAutoFit/>
          </a:bodyPr>
          <a:lstStyle/>
          <a:p>
            <a:pPr algn="ctr">
              <a:defRPr/>
            </a:pPr>
            <a:r>
              <a:rPr lang="es-ES" altLang="es-ES" sz="2000" b="0" dirty="0">
                <a:solidFill>
                  <a:schemeClr val="accent2"/>
                </a:solidFill>
                <a:latin typeface="+mn-lt"/>
              </a:rPr>
              <a:t>2.7 Efecto techo y efecto suelo</a:t>
            </a:r>
            <a:endParaRPr lang="es-ES" sz="2000" b="0" dirty="0">
              <a:solidFill>
                <a:schemeClr val="accent2"/>
              </a:solidFill>
              <a:latin typeface="+mn-lt"/>
            </a:endParaRPr>
          </a:p>
        </p:txBody>
      </p:sp>
    </p:spTree>
    <p:extLst>
      <p:ext uri="{BB962C8B-B14F-4D97-AF65-F5344CB8AC3E}">
        <p14:creationId xmlns:p14="http://schemas.microsoft.com/office/powerpoint/2010/main" val="176027391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2411760" y="3654749"/>
            <a:ext cx="5760640" cy="646331"/>
          </a:xfrm>
          <a:prstGeom prst="rect">
            <a:avLst/>
          </a:prstGeom>
          <a:noFill/>
        </p:spPr>
        <p:txBody>
          <a:bodyPr wrap="square">
            <a:spAutoFit/>
          </a:bodyPr>
          <a:lstStyle/>
          <a:p>
            <a:pPr>
              <a:defRPr/>
            </a:pPr>
            <a:r>
              <a:rPr lang="en-US" sz="3600" b="0" dirty="0">
                <a:solidFill>
                  <a:schemeClr val="accent2">
                    <a:lumMod val="75000"/>
                  </a:schemeClr>
                </a:solidFill>
              </a:rPr>
              <a:t>3. Ideas </a:t>
            </a:r>
            <a:r>
              <a:rPr lang="es-ES" sz="3600" b="0" dirty="0">
                <a:solidFill>
                  <a:schemeClr val="accent2">
                    <a:lumMod val="75000"/>
                  </a:schemeClr>
                </a:solidFill>
              </a:rPr>
              <a:t>principales</a:t>
            </a:r>
            <a:r>
              <a:rPr lang="en-US" sz="3600" b="0" dirty="0">
                <a:solidFill>
                  <a:schemeClr val="accent2">
                    <a:lumMod val="75000"/>
                  </a:schemeClr>
                </a:solidFill>
              </a:rPr>
              <a:t>  </a:t>
            </a:r>
          </a:p>
        </p:txBody>
      </p:sp>
      <p:sp>
        <p:nvSpPr>
          <p:cNvPr id="2" name="Prostokąt 1">
            <a:extLst>
              <a:ext uri="{FF2B5EF4-FFF2-40B4-BE49-F238E27FC236}">
                <a16:creationId xmlns:a16="http://schemas.microsoft.com/office/drawing/2014/main" id="{74220122-B7F3-4A26-9256-9F022AD21E3F}"/>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a:t>
            </a:r>
            <a:r>
              <a:rPr lang="es-ES" sz="2400" dirty="0">
                <a:solidFill>
                  <a:schemeClr val="accent2">
                    <a:lumMod val="75000"/>
                  </a:schemeClr>
                </a:solidFill>
                <a:latin typeface="+mn-lt"/>
                <a:sym typeface="Arial" charset="0"/>
              </a:rPr>
              <a:t>¿Cuáles son las ventajas del uso de técnicas instrumentales frente a las escalas y exploración física para evaluar la marcha? </a:t>
            </a:r>
            <a:endParaRPr lang="en-US" sz="2200" b="0" dirty="0">
              <a:solidFill>
                <a:schemeClr val="accent2">
                  <a:lumMod val="75000"/>
                </a:schemeClr>
              </a:solidFill>
              <a:latin typeface="+mn-lt"/>
            </a:endParaRPr>
          </a:p>
        </p:txBody>
      </p:sp>
      <p:sp>
        <p:nvSpPr>
          <p:cNvPr id="5" name="8 Rectángulo redondeado">
            <a:extLst>
              <a:ext uri="{FF2B5EF4-FFF2-40B4-BE49-F238E27FC236}">
                <a16:creationId xmlns:a16="http://schemas.microsoft.com/office/drawing/2014/main" id="{D18E2156-C5C1-4F17-B2F5-3BB0E1C766FF}"/>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3520812435"/>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ea typeface="Calibri" panose="020F0502020204030204" pitchFamily="34" charset="0"/>
              </a:rPr>
              <a:t>3. </a:t>
            </a:r>
            <a:r>
              <a:rPr lang="en-US" sz="2200" dirty="0">
                <a:solidFill>
                  <a:schemeClr val="accent2">
                    <a:lumMod val="75000"/>
                  </a:schemeClr>
                </a:solidFill>
                <a:ea typeface="Calibri" panose="020F0502020204030204" pitchFamily="34" charset="0"/>
              </a:rPr>
              <a:t>IDEAS PRINCIPALES</a:t>
            </a:r>
            <a:endParaRPr lang="en-US" sz="2200" dirty="0">
              <a:solidFill>
                <a:schemeClr val="accent2">
                  <a:lumMod val="75000"/>
                </a:schemeClr>
              </a:solidFill>
            </a:endParaRPr>
          </a:p>
        </p:txBody>
      </p:sp>
      <p:sp>
        <p:nvSpPr>
          <p:cNvPr id="14" name="Prostokąt 3">
            <a:extLst>
              <a:ext uri="{FF2B5EF4-FFF2-40B4-BE49-F238E27FC236}">
                <a16:creationId xmlns:a16="http://schemas.microsoft.com/office/drawing/2014/main" id="{53F2A1DE-77C5-4F17-A671-1D6740D82F2E}"/>
              </a:ext>
            </a:extLst>
          </p:cNvPr>
          <p:cNvSpPr/>
          <p:nvPr/>
        </p:nvSpPr>
        <p:spPr>
          <a:xfrm>
            <a:off x="611561" y="1915229"/>
            <a:ext cx="8064896" cy="3877985"/>
          </a:xfrm>
          <a:prstGeom prst="rect">
            <a:avLst/>
          </a:prstGeom>
        </p:spPr>
        <p:txBody>
          <a:bodyPr wrap="square">
            <a:spAutoFit/>
          </a:bodyPr>
          <a:lstStyle/>
          <a:p>
            <a:pPr marL="342900" lvl="0" indent="-342900" algn="just">
              <a:spcBef>
                <a:spcPts val="1200"/>
              </a:spcBef>
              <a:buFont typeface="Wingdings" panose="05000000000000000000" pitchFamily="2" charset="2"/>
              <a:buChar char="§"/>
            </a:pPr>
            <a:r>
              <a:rPr lang="es-ES" sz="1800" b="0" dirty="0">
                <a:solidFill>
                  <a:schemeClr val="accent2"/>
                </a:solidFill>
              </a:rPr>
              <a:t>El personal médico debe conocer las características metodológicas y propiedades estadísticas a la hora de elegir una herramienta de evaluación de la marcha. Esto es necesario para evitar errores metodológicos y sesgos en los resultados medidos. </a:t>
            </a:r>
          </a:p>
          <a:p>
            <a:pPr marL="342900" lvl="0" indent="-342900" algn="just">
              <a:spcBef>
                <a:spcPts val="1200"/>
              </a:spcBef>
              <a:buFont typeface="Wingdings" panose="05000000000000000000" pitchFamily="2" charset="2"/>
              <a:buChar char="§"/>
            </a:pPr>
            <a:r>
              <a:rPr lang="es-ES" sz="1800" b="0" dirty="0">
                <a:solidFill>
                  <a:schemeClr val="accent2"/>
                </a:solidFill>
              </a:rPr>
              <a:t>En cuanto a usabilidad, las escalas y pruebas clínicas tienen la ventaja de que son posibles de desarrollar en poco tiempo, no requieren una formación especializada por parte del evaluador y pueden utilizarse en cualquier contexto como en la práctica clínica. </a:t>
            </a:r>
          </a:p>
          <a:p>
            <a:pPr marL="342900" lvl="0" indent="-342900" algn="just">
              <a:spcBef>
                <a:spcPts val="1200"/>
              </a:spcBef>
              <a:buFont typeface="Wingdings" panose="05000000000000000000" pitchFamily="2" charset="2"/>
              <a:buChar char="§"/>
            </a:pPr>
            <a:r>
              <a:rPr lang="es-ES" sz="1800" b="0" dirty="0">
                <a:solidFill>
                  <a:schemeClr val="accent2"/>
                </a:solidFill>
              </a:rPr>
              <a:t>El equipo necesario para utilizar las pruebas clínicas y las escalas es mucho menor y accesible que el equipo necesario para realizar una evaluación de la marcha con instrumentos de evaluación biomecánica. </a:t>
            </a:r>
          </a:p>
          <a:p>
            <a:pPr marL="342900" lvl="0" indent="-342900" algn="just">
              <a:spcBef>
                <a:spcPts val="1200"/>
              </a:spcBef>
              <a:buFont typeface="Wingdings" panose="05000000000000000000" pitchFamily="2" charset="2"/>
              <a:buChar char="§"/>
            </a:pPr>
            <a:endParaRPr lang="es-ES" sz="1800" b="0" dirty="0">
              <a:solidFill>
                <a:schemeClr val="accent2"/>
              </a:solidFill>
            </a:endParaRPr>
          </a:p>
        </p:txBody>
      </p:sp>
    </p:spTree>
    <p:extLst>
      <p:ext uri="{BB962C8B-B14F-4D97-AF65-F5344CB8AC3E}">
        <p14:creationId xmlns:p14="http://schemas.microsoft.com/office/powerpoint/2010/main" val="3769787588"/>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ea typeface="Calibri" panose="020F0502020204030204" pitchFamily="34" charset="0"/>
              </a:rPr>
              <a:t>3. </a:t>
            </a:r>
            <a:r>
              <a:rPr lang="en-US" sz="2200" dirty="0">
                <a:solidFill>
                  <a:schemeClr val="accent2">
                    <a:lumMod val="75000"/>
                  </a:schemeClr>
                </a:solidFill>
                <a:ea typeface="Calibri" panose="020F0502020204030204" pitchFamily="34" charset="0"/>
              </a:rPr>
              <a:t>IDEAS PRINCIPALES</a:t>
            </a:r>
            <a:endParaRPr lang="en-US" sz="2200" dirty="0">
              <a:solidFill>
                <a:schemeClr val="accent2">
                  <a:lumMod val="75000"/>
                </a:schemeClr>
              </a:solidFill>
            </a:endParaRPr>
          </a:p>
        </p:txBody>
      </p:sp>
      <p:sp>
        <p:nvSpPr>
          <p:cNvPr id="14" name="Prostokąt 3">
            <a:extLst>
              <a:ext uri="{FF2B5EF4-FFF2-40B4-BE49-F238E27FC236}">
                <a16:creationId xmlns:a16="http://schemas.microsoft.com/office/drawing/2014/main" id="{53F2A1DE-77C5-4F17-A671-1D6740D82F2E}"/>
              </a:ext>
            </a:extLst>
          </p:cNvPr>
          <p:cNvSpPr/>
          <p:nvPr/>
        </p:nvSpPr>
        <p:spPr>
          <a:xfrm>
            <a:off x="611561" y="1915229"/>
            <a:ext cx="8064896" cy="4431983"/>
          </a:xfrm>
          <a:prstGeom prst="rect">
            <a:avLst/>
          </a:prstGeom>
        </p:spPr>
        <p:txBody>
          <a:bodyPr wrap="square">
            <a:spAutoFit/>
          </a:bodyPr>
          <a:lstStyle/>
          <a:p>
            <a:pPr marL="342900" lvl="0" indent="-342900" algn="just">
              <a:spcBef>
                <a:spcPts val="1200"/>
              </a:spcBef>
              <a:buFont typeface="Wingdings" panose="05000000000000000000" pitchFamily="2" charset="2"/>
              <a:buChar char="§"/>
            </a:pPr>
            <a:r>
              <a:rPr lang="es-ES" sz="1800" b="0" dirty="0">
                <a:solidFill>
                  <a:schemeClr val="accent2"/>
                </a:solidFill>
              </a:rPr>
              <a:t>La cualidad más importante de las técnicas de evaluación biomecánica instrumental es que proporcionan datos objetivos obtenidos sin interpretación del evaluador (es decir, evaluación directa de una o más dimensiones del patrón de la marcha), por lo que su uso es principalmente en el área de investigación. Por el contrario, la información obtenida a través de escalas y pruebas clínicas está influenciada por la interpretación y percepción del evaluador. </a:t>
            </a:r>
          </a:p>
          <a:p>
            <a:pPr marL="342900" lvl="0" indent="-342900" algn="just">
              <a:spcBef>
                <a:spcPts val="1200"/>
              </a:spcBef>
              <a:buFont typeface="Wingdings" panose="05000000000000000000" pitchFamily="2" charset="2"/>
              <a:buChar char="§"/>
            </a:pPr>
            <a:r>
              <a:rPr lang="es-ES" sz="1800" b="0" dirty="0">
                <a:solidFill>
                  <a:schemeClr val="accent2"/>
                </a:solidFill>
              </a:rPr>
              <a:t>La alta precisión de las técnicas de medición instrumental les confiere la cualidad de ser más válidas para medir una característica de la marcha que las escalas o pruebas clínicas. </a:t>
            </a:r>
          </a:p>
          <a:p>
            <a:pPr marL="342900" lvl="0" indent="-342900" algn="just">
              <a:spcBef>
                <a:spcPts val="1200"/>
              </a:spcBef>
              <a:buFont typeface="Wingdings" panose="05000000000000000000" pitchFamily="2" charset="2"/>
              <a:buChar char="§"/>
            </a:pPr>
            <a:r>
              <a:rPr lang="es-ES" sz="1800" b="0" dirty="0">
                <a:solidFill>
                  <a:schemeClr val="accent2"/>
                </a:solidFill>
              </a:rPr>
              <a:t>La fiabilidad suele ser mejor en instrumentos biomecánicos porque la repetibilidad de la medición no depende del observador sino de otros factores, como realizar la medición con un protocolo estandarizado. </a:t>
            </a:r>
          </a:p>
          <a:p>
            <a:pPr marL="342900" lvl="0" indent="-342900" algn="just">
              <a:spcBef>
                <a:spcPts val="1200"/>
              </a:spcBef>
              <a:buFont typeface="Wingdings" panose="05000000000000000000" pitchFamily="2" charset="2"/>
              <a:buChar char="§"/>
            </a:pPr>
            <a:endParaRPr lang="es-ES" sz="1800" b="0" dirty="0">
              <a:solidFill>
                <a:schemeClr val="accent2"/>
              </a:solidFill>
            </a:endParaRPr>
          </a:p>
        </p:txBody>
      </p:sp>
    </p:spTree>
    <p:extLst>
      <p:ext uri="{BB962C8B-B14F-4D97-AF65-F5344CB8AC3E}">
        <p14:creationId xmlns:p14="http://schemas.microsoft.com/office/powerpoint/2010/main" val="272983355"/>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ea typeface="Calibri" panose="020F0502020204030204" pitchFamily="34" charset="0"/>
              </a:rPr>
              <a:t>3. </a:t>
            </a:r>
            <a:r>
              <a:rPr lang="en-US" sz="2200" dirty="0">
                <a:solidFill>
                  <a:schemeClr val="accent2">
                    <a:lumMod val="75000"/>
                  </a:schemeClr>
                </a:solidFill>
                <a:ea typeface="Calibri" panose="020F0502020204030204" pitchFamily="34" charset="0"/>
              </a:rPr>
              <a:t>IDEAS PRINCIPALES</a:t>
            </a:r>
            <a:endParaRPr lang="en-US" sz="2200" dirty="0">
              <a:solidFill>
                <a:schemeClr val="accent2">
                  <a:lumMod val="75000"/>
                </a:schemeClr>
              </a:solidFill>
            </a:endParaRPr>
          </a:p>
        </p:txBody>
      </p:sp>
      <p:sp>
        <p:nvSpPr>
          <p:cNvPr id="14" name="Prostokąt 3">
            <a:extLst>
              <a:ext uri="{FF2B5EF4-FFF2-40B4-BE49-F238E27FC236}">
                <a16:creationId xmlns:a16="http://schemas.microsoft.com/office/drawing/2014/main" id="{53F2A1DE-77C5-4F17-A671-1D6740D82F2E}"/>
              </a:ext>
            </a:extLst>
          </p:cNvPr>
          <p:cNvSpPr/>
          <p:nvPr/>
        </p:nvSpPr>
        <p:spPr>
          <a:xfrm>
            <a:off x="611561" y="1915229"/>
            <a:ext cx="8064896" cy="4001095"/>
          </a:xfrm>
          <a:prstGeom prst="rect">
            <a:avLst/>
          </a:prstGeom>
        </p:spPr>
        <p:txBody>
          <a:bodyPr wrap="square">
            <a:spAutoFit/>
          </a:bodyPr>
          <a:lstStyle/>
          <a:p>
            <a:pPr marL="342900" lvl="0" indent="-342900" algn="just">
              <a:spcBef>
                <a:spcPts val="1200"/>
              </a:spcBef>
              <a:buFont typeface="Wingdings" panose="05000000000000000000" pitchFamily="2" charset="2"/>
              <a:buChar char="§"/>
            </a:pPr>
            <a:r>
              <a:rPr lang="es-ES" sz="1800" b="0" dirty="0">
                <a:solidFill>
                  <a:schemeClr val="accent2"/>
                </a:solidFill>
              </a:rPr>
              <a:t>Cuanto más preciso sea un instrumento de medición, más sensible será al cambio. La sensibilidad del equipo debe ser suficiente para medir una diferencia mínima clínicamente importante en los resultados que el profesional intenta observar en una población determinada. </a:t>
            </a:r>
          </a:p>
          <a:p>
            <a:pPr marL="342900" lvl="0" indent="-342900" algn="just">
              <a:spcBef>
                <a:spcPts val="1200"/>
              </a:spcBef>
              <a:buFont typeface="Wingdings" panose="05000000000000000000" pitchFamily="2" charset="2"/>
              <a:buChar char="§"/>
            </a:pPr>
            <a:r>
              <a:rPr lang="es-ES" sz="1800" b="0" dirty="0">
                <a:solidFill>
                  <a:schemeClr val="accent2"/>
                </a:solidFill>
              </a:rPr>
              <a:t>Las escalas y pruebas clínicas tienen una mayor tendencia a tener un efecto techo, es decir, las puntuaciones de los participantes se agrupan hacia el extremo superior (o la mejor puntuación posible) de la medida / instrumento. Por otro lado, las técnicas instrumentales tienen un efecto piso mayor, donde las puntuaciones de los participantes se agrupan hacia el extremo inferior. Esto se debe a que los pacientes podrían estar "en mejor situación" de lo que la medida podría captar o "peor" de lo que el instrumento puede medir. </a:t>
            </a:r>
          </a:p>
          <a:p>
            <a:pPr marL="342900" lvl="0" indent="-342900" algn="just">
              <a:spcBef>
                <a:spcPts val="1200"/>
              </a:spcBef>
              <a:buFont typeface="Wingdings" panose="05000000000000000000" pitchFamily="2" charset="2"/>
              <a:buChar char="§"/>
            </a:pPr>
            <a:endParaRPr lang="es-ES" sz="1800" b="0" dirty="0">
              <a:solidFill>
                <a:schemeClr val="accent2"/>
              </a:solidFill>
            </a:endParaRPr>
          </a:p>
        </p:txBody>
      </p:sp>
    </p:spTree>
    <p:extLst>
      <p:ext uri="{BB962C8B-B14F-4D97-AF65-F5344CB8AC3E}">
        <p14:creationId xmlns:p14="http://schemas.microsoft.com/office/powerpoint/2010/main" val="974498716"/>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1" y="1124744"/>
            <a:ext cx="8135938" cy="430887"/>
          </a:xfrm>
          <a:prstGeom prst="rect">
            <a:avLst/>
          </a:prstGeom>
        </p:spPr>
        <p:txBody>
          <a:bodyPr>
            <a:spAutoFit/>
          </a:bodyPr>
          <a:lstStyle/>
          <a:p>
            <a:pPr algn="ctr">
              <a:defRPr/>
            </a:pPr>
            <a:r>
              <a:rPr lang="es-ES" sz="2200" dirty="0">
                <a:solidFill>
                  <a:schemeClr val="accent2">
                    <a:lumMod val="75000"/>
                  </a:schemeClr>
                </a:solidFill>
              </a:rPr>
              <a:t>1. INTRODUCCIÓN Y OBJETIVOS</a:t>
            </a:r>
            <a:endParaRPr lang="en-US" sz="2200" b="0" dirty="0">
              <a:solidFill>
                <a:schemeClr val="accent2">
                  <a:lumMod val="75000"/>
                </a:schemeClr>
              </a:solidFill>
            </a:endParaRPr>
          </a:p>
        </p:txBody>
      </p:sp>
      <p:grpSp>
        <p:nvGrpSpPr>
          <p:cNvPr id="11" name="Grupo 10"/>
          <p:cNvGrpSpPr/>
          <p:nvPr/>
        </p:nvGrpSpPr>
        <p:grpSpPr>
          <a:xfrm>
            <a:off x="2711041" y="1963460"/>
            <a:ext cx="3721918" cy="504056"/>
            <a:chOff x="2156891" y="953758"/>
            <a:chExt cx="1782216" cy="891108"/>
          </a:xfrm>
        </p:grpSpPr>
        <p:sp>
          <p:nvSpPr>
            <p:cNvPr id="21" name="Rectángulo 20"/>
            <p:cNvSpPr/>
            <p:nvPr/>
          </p:nvSpPr>
          <p:spPr>
            <a:xfrm>
              <a:off x="2156891" y="953758"/>
              <a:ext cx="1782216" cy="891108"/>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ángulo 21"/>
            <p:cNvSpPr/>
            <p:nvPr/>
          </p:nvSpPr>
          <p:spPr>
            <a:xfrm>
              <a:off x="2156891" y="953758"/>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EVALUACIÓN DE LA MARCHA</a:t>
              </a:r>
            </a:p>
          </p:txBody>
        </p:sp>
      </p:grpSp>
      <p:grpSp>
        <p:nvGrpSpPr>
          <p:cNvPr id="12" name="Grupo 11"/>
          <p:cNvGrpSpPr/>
          <p:nvPr/>
        </p:nvGrpSpPr>
        <p:grpSpPr>
          <a:xfrm>
            <a:off x="1524410" y="2636912"/>
            <a:ext cx="1902978" cy="1152128"/>
            <a:chOff x="409" y="2219132"/>
            <a:chExt cx="1782216" cy="891108"/>
          </a:xfrm>
        </p:grpSpPr>
        <p:sp>
          <p:nvSpPr>
            <p:cNvPr id="19" name="Rectángulo 18"/>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Observación</a:t>
              </a:r>
            </a:p>
          </p:txBody>
        </p:sp>
      </p:grpSp>
      <p:grpSp>
        <p:nvGrpSpPr>
          <p:cNvPr id="13" name="Grupo 12"/>
          <p:cNvGrpSpPr/>
          <p:nvPr/>
        </p:nvGrpSpPr>
        <p:grpSpPr>
          <a:xfrm>
            <a:off x="3680892" y="2636912"/>
            <a:ext cx="1902978" cy="1152128"/>
            <a:chOff x="2156891" y="2219132"/>
            <a:chExt cx="1782216" cy="891108"/>
          </a:xfrm>
        </p:grpSpPr>
        <p:sp>
          <p:nvSpPr>
            <p:cNvPr id="17" name="Rectángulo 16"/>
            <p:cNvSpPr/>
            <p:nvPr/>
          </p:nvSpPr>
          <p:spPr>
            <a:xfrm>
              <a:off x="2156891"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2156891"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Escalas clínicas/Test y cuestionarios</a:t>
              </a:r>
            </a:p>
          </p:txBody>
        </p:sp>
      </p:grpSp>
      <p:grpSp>
        <p:nvGrpSpPr>
          <p:cNvPr id="14" name="Grupo 13"/>
          <p:cNvGrpSpPr/>
          <p:nvPr/>
        </p:nvGrpSpPr>
        <p:grpSpPr>
          <a:xfrm>
            <a:off x="5837374" y="2636912"/>
            <a:ext cx="1902978" cy="1152128"/>
            <a:chOff x="4313373" y="2219132"/>
            <a:chExt cx="1782216" cy="891108"/>
          </a:xfrm>
        </p:grpSpPr>
        <p:sp>
          <p:nvSpPr>
            <p:cNvPr id="15" name="Rectángulo 14"/>
            <p:cNvSpPr/>
            <p:nvPr/>
          </p:nvSpPr>
          <p:spPr>
            <a:xfrm>
              <a:off x="4313373"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p:cNvSpPr/>
            <p:nvPr/>
          </p:nvSpPr>
          <p:spPr>
            <a:xfrm>
              <a:off x="4313373"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Técnicas instrumentales</a:t>
              </a:r>
            </a:p>
          </p:txBody>
        </p:sp>
      </p:grpSp>
      <p:grpSp>
        <p:nvGrpSpPr>
          <p:cNvPr id="24" name="Grupo 23"/>
          <p:cNvGrpSpPr/>
          <p:nvPr/>
        </p:nvGrpSpPr>
        <p:grpSpPr>
          <a:xfrm>
            <a:off x="2502553" y="4005064"/>
            <a:ext cx="4356862" cy="531068"/>
            <a:chOff x="2156891" y="953758"/>
            <a:chExt cx="1782216" cy="891108"/>
          </a:xfrm>
        </p:grpSpPr>
        <p:sp>
          <p:nvSpPr>
            <p:cNvPr id="25" name="Rectángulo 24"/>
            <p:cNvSpPr/>
            <p:nvPr/>
          </p:nvSpPr>
          <p:spPr>
            <a:xfrm>
              <a:off x="2156891" y="953758"/>
              <a:ext cx="1782216" cy="891108"/>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Rectángulo 25"/>
            <p:cNvSpPr/>
            <p:nvPr/>
          </p:nvSpPr>
          <p:spPr>
            <a:xfrm>
              <a:off x="2156891" y="953758"/>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DIFERENCIAS FUNDAMENTALES</a:t>
              </a:r>
            </a:p>
          </p:txBody>
        </p:sp>
      </p:grpSp>
      <p:grpSp>
        <p:nvGrpSpPr>
          <p:cNvPr id="27" name="Grupo 26"/>
          <p:cNvGrpSpPr/>
          <p:nvPr/>
        </p:nvGrpSpPr>
        <p:grpSpPr>
          <a:xfrm>
            <a:off x="1944680" y="4680148"/>
            <a:ext cx="2563332" cy="1152128"/>
            <a:chOff x="409" y="2219132"/>
            <a:chExt cx="1782216" cy="891108"/>
          </a:xfrm>
        </p:grpSpPr>
        <p:sp>
          <p:nvSpPr>
            <p:cNvPr id="28" name="Rectángulo 27"/>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t>Elección entre los tipos de evaluación</a:t>
              </a:r>
              <a:endParaRPr lang="es-ES" sz="1800" b="0" kern="1200" dirty="0"/>
            </a:p>
          </p:txBody>
        </p:sp>
      </p:grpSp>
      <p:grpSp>
        <p:nvGrpSpPr>
          <p:cNvPr id="30" name="Grupo 29"/>
          <p:cNvGrpSpPr/>
          <p:nvPr/>
        </p:nvGrpSpPr>
        <p:grpSpPr>
          <a:xfrm>
            <a:off x="4680984" y="4680148"/>
            <a:ext cx="2563332" cy="1152128"/>
            <a:chOff x="2156891" y="2219132"/>
            <a:chExt cx="1782216" cy="891108"/>
          </a:xfrm>
        </p:grpSpPr>
        <p:sp>
          <p:nvSpPr>
            <p:cNvPr id="31" name="Rectángulo 30"/>
            <p:cNvSpPr/>
            <p:nvPr/>
          </p:nvSpPr>
          <p:spPr>
            <a:xfrm>
              <a:off x="2156891"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ectángulo 31"/>
            <p:cNvSpPr/>
            <p:nvPr/>
          </p:nvSpPr>
          <p:spPr>
            <a:xfrm>
              <a:off x="2156891"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Combinación de diferentes tipos de evaluación</a:t>
              </a:r>
            </a:p>
          </p:txBody>
        </p:sp>
      </p:gr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324B1D6E-CC0D-4264-B493-BB9819A5CB1B}"/>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a:t>
            </a:r>
            <a:r>
              <a:rPr lang="es-ES" sz="2400" dirty="0">
                <a:solidFill>
                  <a:schemeClr val="accent2">
                    <a:lumMod val="75000"/>
                  </a:schemeClr>
                </a:solidFill>
                <a:latin typeface="+mn-lt"/>
                <a:sym typeface="Arial" charset="0"/>
              </a:rPr>
              <a:t>¿Cuáles son las ventajas del uso de técnicas instrumentales frente a las escalas y exploración física para evaluar la marcha? </a:t>
            </a:r>
            <a:endParaRPr lang="en-US" sz="2200" b="0" dirty="0">
              <a:solidFill>
                <a:schemeClr val="accent2">
                  <a:lumMod val="75000"/>
                </a:schemeClr>
              </a:solidFill>
              <a:latin typeface="+mn-lt"/>
            </a:endParaRPr>
          </a:p>
        </p:txBody>
      </p:sp>
      <p:sp>
        <p:nvSpPr>
          <p:cNvPr id="3" name="Prostokąt 3">
            <a:extLst>
              <a:ext uri="{FF2B5EF4-FFF2-40B4-BE49-F238E27FC236}">
                <a16:creationId xmlns:a16="http://schemas.microsoft.com/office/drawing/2014/main" id="{7ED28B2A-B575-4246-8BAF-93EF01281168}"/>
              </a:ext>
            </a:extLst>
          </p:cNvPr>
          <p:cNvSpPr/>
          <p:nvPr/>
        </p:nvSpPr>
        <p:spPr>
          <a:xfrm>
            <a:off x="2699792" y="3573016"/>
            <a:ext cx="4464496" cy="1446550"/>
          </a:xfrm>
          <a:prstGeom prst="rect">
            <a:avLst/>
          </a:prstGeom>
          <a:noFill/>
        </p:spPr>
        <p:txBody>
          <a:bodyPr wrap="square">
            <a:spAutoFit/>
          </a:bodyPr>
          <a:lstStyle/>
          <a:p>
            <a:pPr>
              <a:defRPr/>
            </a:pPr>
            <a:r>
              <a:rPr lang="en-US" sz="4400" b="0" dirty="0">
                <a:solidFill>
                  <a:schemeClr val="accent2">
                    <a:lumMod val="75000"/>
                  </a:schemeClr>
                </a:solidFill>
              </a:rPr>
              <a:t>4. </a:t>
            </a:r>
            <a:r>
              <a:rPr lang="es-ES" sz="4400" b="0" dirty="0">
                <a:solidFill>
                  <a:schemeClr val="accent2">
                    <a:lumMod val="75000"/>
                  </a:schemeClr>
                </a:solidFill>
              </a:rPr>
              <a:t>Bibliografía</a:t>
            </a:r>
          </a:p>
          <a:p>
            <a:pPr algn="ctr">
              <a:defRPr/>
            </a:pPr>
            <a:r>
              <a:rPr lang="en-US" sz="4400" b="0" dirty="0">
                <a:solidFill>
                  <a:schemeClr val="accent2">
                    <a:lumMod val="75000"/>
                  </a:schemeClr>
                </a:solidFill>
              </a:rPr>
              <a:t>  </a:t>
            </a:r>
          </a:p>
        </p:txBody>
      </p:sp>
      <p:sp>
        <p:nvSpPr>
          <p:cNvPr id="4" name="8 Rectángulo redondeado">
            <a:extLst>
              <a:ext uri="{FF2B5EF4-FFF2-40B4-BE49-F238E27FC236}">
                <a16:creationId xmlns:a16="http://schemas.microsoft.com/office/drawing/2014/main" id="{85127C42-51DB-4B84-A03C-CBDCC917C8DE}"/>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478871351"/>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BIBLIOGRAFIA</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401205"/>
          </a:xfrm>
          <a:prstGeom prst="rect">
            <a:avLst/>
          </a:prstGeom>
          <a:noFill/>
        </p:spPr>
        <p:txBody>
          <a:bodyPr wrap="square" rtlCol="0">
            <a:spAutoFit/>
          </a:bodyPr>
          <a:lstStyle/>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Gutierrez-Clavería M, Beroíza T, Cartagena C, Caviedes I, Céspedes J, Gutiérrez-Navas M, Oyarzún M, Palacios S, Schönffeldt P. Guidelines for the six-minute walk test. RevChil Enf Respir2009; 25: 15-24.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Innerd P, Catt M, Collerton J, Davies K, Trenell M, Kirkwood T, Jagger C. A comparision of subjective and objective measures of physical activity from the Newcastle 85+ study. Age Ageing. 2015 Jul;44(4):691-4.</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Crémers J, Phan R, Delvaux V, Garrauxa G. Construction and validation of the Dynamic Parkinson Gait Scale (DYPAGS). Parkinsonism &amp; Related Disorders. Volume 18, Issue 6, July 2012, Pages 759-764.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Tinetti M.E. Performance-Oriented Assessment of Mobility Problems in Elderly Patients. J Am Geriatr Soc. 1986 Feb;34(2):119-26.</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Wrisley D, Kumar N. Functional Gait Assessment: Concurrent, Discriminative, and Predictive Validity in Community-Dwelling Older Adults. Phys Ther. 2010 May;90(5):761-73.</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Pinto R, Birmingham T, Leitch K, Atkinson H, Jones I, Giffin J.R. Reliability and validity of knee angles and moments in patients with osteoarthritis using a treadmill-based gait analysis system. Gait &amp; Posture 80 (2020) 155-161.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Taherdoost H. Validity and Reliability of the Research Instrument: How to Test the Validation of a Questionnaire/Survey in a Research. International Journal of Academic Research in Management (IJARM). Vol. 5, No. 3, 2016, Page: 28-36.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De Souza A, Costa N, de Brito E. Psychometric properties in instruments evaluation of reliability and validity. Epidemiol. Serv. Saude, Brasília, 26(3), Jul-Sep 2017. </a:t>
            </a:r>
            <a:endParaRPr lang="es-ES" sz="1250" b="0" dirty="0">
              <a:solidFill>
                <a:schemeClr val="accent2"/>
              </a:solidFill>
            </a:endParaRPr>
          </a:p>
        </p:txBody>
      </p:sp>
    </p:spTree>
    <p:extLst>
      <p:ext uri="{BB962C8B-B14F-4D97-AF65-F5344CB8AC3E}">
        <p14:creationId xmlns:p14="http://schemas.microsoft.com/office/powerpoint/2010/main" val="1415187671"/>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401205"/>
          </a:xfrm>
          <a:prstGeom prst="rect">
            <a:avLst/>
          </a:prstGeom>
          <a:noFill/>
        </p:spPr>
        <p:txBody>
          <a:bodyPr wrap="square" rtlCol="0">
            <a:spAutoFit/>
          </a:bodyPr>
          <a:lstStyle/>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Sullivan G. A primer on the Validity of Assessment Instruments. J Grad Med Educ. 2011.</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Meng L, Millar L, Childs C, Buis A. A strathclyde cluster model for gait kinematic measurement using functional methods: a study of inter-assessor reliability analysis with comparison to anatomical models. Computer methods in biomechanics and biomedcal engineering. Comput Methods Biomech Biomed Engin. 2020 Jun 16;1-10.</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Geerse D, Coolen B, Roerdink M. Quantifying Spatiotemporal Gait Parameters with HoloLens in Healthy Adults and People with Parkinson’s Disease: Test-Retest Reliability, Concurrent Validity, and Face Validity. Sensors (Basel). 2020 Jun 5;20(11):3216.</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Hee-jae Kim, Ilhyoek Park, Hyo joo Lee, On Lee. The reliability and validity of gait speed with different walking pace and distances against general health, physical function, and chronic disease in aged adults. J Exerc Nutrition Biochem. 2016;20(3):046-050. </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Wrisley D, Marchetti G, Kuharsky D, Whitney S. Reliability, Internal Consistency, and Validity of Data Obtained With the Functional Gait Assessment. Phys Ther. 2004 Oct;84(10):906-18.</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McHugh M. Interrater reliability: the kappa statistic. Biochem Med (Zagreb). 2012 Oct; 22(3): 276-282. </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Lipsey, M. W. (1983). A scheme for assessing measurement sensitivity in program evaluation and other applied research. Psychological Bulletin, 94(1), 152–165.</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Jaeschke R, Singer J, Guyatt GH. Ascertaining the minimal clinically important difference. Cont Clin Trials. 1989;10:407–415.</a:t>
            </a:r>
            <a:endParaRPr lang="es-ES" sz="1250" b="0" dirty="0">
              <a:solidFill>
                <a:schemeClr val="accent2"/>
              </a:solidFill>
            </a:endParaRPr>
          </a:p>
        </p:txBody>
      </p:sp>
    </p:spTree>
    <p:extLst>
      <p:ext uri="{BB962C8B-B14F-4D97-AF65-F5344CB8AC3E}">
        <p14:creationId xmlns:p14="http://schemas.microsoft.com/office/powerpoint/2010/main" val="3127785322"/>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080604"/>
          </a:xfrm>
          <a:prstGeom prst="rect">
            <a:avLst/>
          </a:prstGeom>
          <a:noFill/>
        </p:spPr>
        <p:txBody>
          <a:bodyPr wrap="square" rtlCol="0">
            <a:spAutoFit/>
          </a:bodyPr>
          <a:lstStyle/>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McGlothlin A. and Lewis R. Minimal Clinically Important Difference Defining What Really Matters to Patients. JAMA October 1, 2014 Volume 312, Number 13.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Bohannon R and Glenney S. Minimal clinically important difference for change in comfortable gait speed of adults with pathology: a systematic review. Journal of Evaluation in Clinical Practice 20 (2014) 295–300.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Moissenet F, Armand S. Chapter 17: Qualitative and quantitative methods of assessing gait disorders. Orthopedic Management of Children with Cerebral Palsy. 2015 Ed. Nova Science Publishers, Inc. ISBN: 978-1-63483-318-9-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Jackson A, Carnel C, Ditunno J, Schmidt M. Boninger M, Schmeler M, Williams S, Donovan W. Outcome Measures for Gait and Ambulation in the Spinal Cord Injury Population. J Spinal Cord Med. 2008;31:487–499.</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Feeny DH, Eckstrom E, Whitlock EP, Perdue LA. Agency for Healthcare Research and Quality, US. A Primer for Systematic Reviewers on the Measurement of Functional Status and Health-Related Quality of Life in Older Adults. September 2013.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Middleton A, Fritz S. Assessment of Gait, Balance, and Mobility in Older Adults: Considerations for Clinicians. Curr Transl Geriatr and Exp Gerontol Rep (2013) 2:205–214.</a:t>
            </a:r>
          </a:p>
          <a:p>
            <a:pPr marL="342900" indent="-342900" algn="just">
              <a:lnSpc>
                <a:spcPts val="1400"/>
              </a:lnSpc>
              <a:spcBef>
                <a:spcPts val="1200"/>
              </a:spcBef>
              <a:buFont typeface="+mj-lt"/>
              <a:buAutoNum type="arabicPeriod" startAt="17"/>
            </a:pPr>
            <a:endParaRPr lang="pl-PL" sz="1250" b="0" dirty="0">
              <a:solidFill>
                <a:schemeClr val="accent2"/>
              </a:solidFill>
              <a:effectLst/>
              <a:latin typeface="Arial" panose="020B0604020202020204" pitchFamily="34" charset="0"/>
              <a:ea typeface="Calibri" panose="020F0502020204030204" pitchFamily="34" charset="0"/>
            </a:endParaRPr>
          </a:p>
          <a:p>
            <a:pPr marL="342900" indent="-342900" algn="just">
              <a:buFont typeface="+mj-lt"/>
              <a:buAutoNum type="arabicPeriod" startAt="17"/>
            </a:pPr>
            <a:endParaRPr lang="es-ES" sz="1250" b="0" dirty="0">
              <a:solidFill>
                <a:schemeClr val="accent2"/>
              </a:solidFill>
            </a:endParaRPr>
          </a:p>
        </p:txBody>
      </p:sp>
    </p:spTree>
    <p:extLst>
      <p:ext uri="{BB962C8B-B14F-4D97-AF65-F5344CB8AC3E}">
        <p14:creationId xmlns:p14="http://schemas.microsoft.com/office/powerpoint/2010/main" val="1328850097"/>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3D39BF-8C73-470E-AD76-38798680067D}"/>
              </a:ext>
            </a:extLst>
          </p:cNvPr>
          <p:cNvSpPr txBox="1"/>
          <p:nvPr/>
        </p:nvSpPr>
        <p:spPr>
          <a:xfrm>
            <a:off x="325150" y="4707141"/>
            <a:ext cx="8493700"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a:lstStyle>
          <a:p>
            <a:pPr algn="just"/>
            <a:r>
              <a:rPr lang="es-ES" sz="1400" b="0" i="0" u="none" strike="noStrike" baseline="0" dirty="0">
                <a:solidFill>
                  <a:srgbClr val="262673"/>
                </a:solidFill>
                <a:latin typeface="Verdana" panose="020B0604030504040204" pitchFamily="34"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 </a:t>
            </a:r>
            <a:r>
              <a:rPr lang="es-ES" sz="14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54305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863588" y="2745051"/>
            <a:ext cx="7416824" cy="2585323"/>
          </a:xfrm>
          <a:prstGeom prst="rect">
            <a:avLst/>
          </a:prstGeom>
        </p:spPr>
        <p:txBody>
          <a:bodyPr wrap="square">
            <a:spAutoFit/>
          </a:bodyPr>
          <a:lstStyle/>
          <a:p>
            <a:pPr marL="457200" lvl="0" indent="-457200" algn="just">
              <a:buFont typeface="+mj-lt"/>
              <a:buAutoNum type="arabicPeriod"/>
            </a:pPr>
            <a:r>
              <a:rPr lang="es-ES" sz="1800" b="0" dirty="0">
                <a:solidFill>
                  <a:schemeClr val="tx1"/>
                </a:solidFill>
              </a:rPr>
              <a:t>Revisar las ventajas y desventajas de las metodologías de valoración de la marcha humana.</a:t>
            </a:r>
          </a:p>
          <a:p>
            <a:pPr marL="457200" lvl="0" indent="-457200" algn="just">
              <a:buFont typeface="+mj-lt"/>
              <a:buAutoNum type="arabicPeriod"/>
            </a:pPr>
            <a:endParaRPr lang="es-ES" sz="1800" b="0" dirty="0">
              <a:solidFill>
                <a:schemeClr val="tx1"/>
              </a:solidFill>
            </a:endParaRPr>
          </a:p>
          <a:p>
            <a:pPr marL="457200" lvl="0" indent="-457200" algn="just">
              <a:buFont typeface="+mj-lt"/>
              <a:buAutoNum type="arabicPeriod"/>
            </a:pPr>
            <a:r>
              <a:rPr lang="es-ES" sz="1800" b="0" dirty="0">
                <a:solidFill>
                  <a:schemeClr val="tx1"/>
                </a:solidFill>
              </a:rPr>
              <a:t>Conocer las propiedades estadísticas de las metodologías de evaluación de la marcha disponibles.</a:t>
            </a:r>
          </a:p>
          <a:p>
            <a:pPr marL="457200" lvl="0" indent="-457200" algn="just">
              <a:buFont typeface="+mj-lt"/>
              <a:buAutoNum type="arabicPeriod"/>
            </a:pPr>
            <a:endParaRPr lang="es-ES" sz="1800" b="0" dirty="0">
              <a:solidFill>
                <a:schemeClr val="tx1"/>
              </a:solidFill>
            </a:endParaRPr>
          </a:p>
          <a:p>
            <a:pPr marL="457200" lvl="0" indent="-457200" algn="just">
              <a:buFont typeface="+mj-lt"/>
              <a:buAutoNum type="arabicPeriod"/>
            </a:pPr>
            <a:r>
              <a:rPr lang="es-ES" sz="1800" b="0" dirty="0">
                <a:solidFill>
                  <a:schemeClr val="tx1"/>
                </a:solidFill>
              </a:rPr>
              <a:t>Establecer los conocimientos técnicos que permitan a los profesionales sanitarios elegir la técnica de valoración de la marcha más adecuada a su contexto clínico o de investigación.</a:t>
            </a:r>
          </a:p>
        </p:txBody>
      </p:sp>
      <p:sp>
        <p:nvSpPr>
          <p:cNvPr id="10" name="Prostokąt 1">
            <a:extLst>
              <a:ext uri="{FF2B5EF4-FFF2-40B4-BE49-F238E27FC236}">
                <a16:creationId xmlns:a16="http://schemas.microsoft.com/office/drawing/2014/main" id="{28B9937F-6FB0-4170-A270-96E0A5C60740}"/>
              </a:ext>
            </a:extLst>
          </p:cNvPr>
          <p:cNvSpPr/>
          <p:nvPr/>
        </p:nvSpPr>
        <p:spPr>
          <a:xfrm>
            <a:off x="504031" y="1124744"/>
            <a:ext cx="8135938" cy="430887"/>
          </a:xfrm>
          <a:prstGeom prst="rect">
            <a:avLst/>
          </a:prstGeom>
        </p:spPr>
        <p:txBody>
          <a:bodyPr>
            <a:spAutoFit/>
          </a:bodyPr>
          <a:lstStyle/>
          <a:p>
            <a:pPr algn="ctr">
              <a:defRPr/>
            </a:pPr>
            <a:r>
              <a:rPr lang="es-ES" sz="2200" dirty="0">
                <a:solidFill>
                  <a:schemeClr val="accent2">
                    <a:lumMod val="75000"/>
                  </a:schemeClr>
                </a:solidFill>
              </a:rPr>
              <a:t>1. INTRODUCCIÓN Y OBJETIVOS</a:t>
            </a:r>
            <a:endParaRPr lang="en-US" sz="2200" b="0" dirty="0">
              <a:solidFill>
                <a:schemeClr val="accent2">
                  <a:lumMod val="75000"/>
                </a:schemeClr>
              </a:solidFill>
            </a:endParaRPr>
          </a:p>
        </p:txBody>
      </p:sp>
      <p:sp>
        <p:nvSpPr>
          <p:cNvPr id="11" name="Prostokąt 1">
            <a:extLst>
              <a:ext uri="{FF2B5EF4-FFF2-40B4-BE49-F238E27FC236}">
                <a16:creationId xmlns:a16="http://schemas.microsoft.com/office/drawing/2014/main" id="{7A9F12F9-A23F-4CF0-B89E-3E3E9F56A19D}"/>
              </a:ext>
            </a:extLst>
          </p:cNvPr>
          <p:cNvSpPr/>
          <p:nvPr/>
        </p:nvSpPr>
        <p:spPr>
          <a:xfrm>
            <a:off x="3644897" y="1813486"/>
            <a:ext cx="1854206" cy="707886"/>
          </a:xfrm>
          <a:prstGeom prst="rect">
            <a:avLst/>
          </a:prstGeom>
        </p:spPr>
        <p:txBody>
          <a:bodyPr wrap="square">
            <a:spAutoFit/>
          </a:bodyPr>
          <a:lstStyle/>
          <a:p>
            <a:pPr>
              <a:defRPr/>
            </a:pPr>
            <a:r>
              <a:rPr lang="es-ES" altLang="es-ES" sz="2000" dirty="0">
                <a:solidFill>
                  <a:schemeClr val="accent2"/>
                </a:solidFill>
                <a:latin typeface="+mn-lt"/>
              </a:rPr>
              <a:t>OBJECTIVOS</a:t>
            </a:r>
          </a:p>
          <a:p>
            <a:pPr>
              <a:defRPr/>
            </a:pPr>
            <a:endParaRPr lang="es-ES" sz="2000" dirty="0">
              <a:solidFill>
                <a:schemeClr val="accent2"/>
              </a:solidFill>
              <a:latin typeface="+mn-lt"/>
            </a:endParaRPr>
          </a:p>
        </p:txBody>
      </p:sp>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200329"/>
          </a:xfrm>
          <a:prstGeom prst="rect">
            <a:avLst/>
          </a:prstGeom>
        </p:spPr>
        <p:txBody>
          <a:bodyPr>
            <a:spAutoFit/>
          </a:bodyPr>
          <a:lstStyle/>
          <a:p>
            <a:pPr algn="ctr">
              <a:defRPr/>
            </a:pPr>
            <a:r>
              <a:rPr lang="en-US" sz="2400" dirty="0">
                <a:solidFill>
                  <a:schemeClr val="accent2">
                    <a:lumMod val="75000"/>
                  </a:schemeClr>
                </a:solidFill>
                <a:latin typeface="+mn-lt"/>
                <a:sym typeface="Arial" charset="0"/>
              </a:rPr>
              <a:t>C.3 </a:t>
            </a:r>
            <a:r>
              <a:rPr lang="es-ES" sz="2400" dirty="0">
                <a:solidFill>
                  <a:schemeClr val="accent2">
                    <a:lumMod val="75000"/>
                  </a:schemeClr>
                </a:solidFill>
                <a:latin typeface="+mn-lt"/>
                <a:sym typeface="Arial" charset="0"/>
              </a:rPr>
              <a:t>¿Cuáles son las ventajas del uso de técnicas instrumentales frente a las escalas y exploración física para evaluar la marcha? </a:t>
            </a:r>
            <a:endParaRPr lang="en-US" sz="2200" b="0" dirty="0">
              <a:solidFill>
                <a:schemeClr val="accent2">
                  <a:lumMod val="75000"/>
                </a:schemeClr>
              </a:solidFill>
              <a:latin typeface="+mn-lt"/>
            </a:endParaRPr>
          </a:p>
        </p:txBody>
      </p:sp>
      <p:sp>
        <p:nvSpPr>
          <p:cNvPr id="11" name="8 Rectángulo redondeado">
            <a:extLst>
              <a:ext uri="{FF2B5EF4-FFF2-40B4-BE49-F238E27FC236}">
                <a16:creationId xmlns:a16="http://schemas.microsoft.com/office/drawing/2014/main" id="{43FC0A89-6034-4750-8968-5FA1E2A9F78E}"/>
              </a:ext>
            </a:extLst>
          </p:cNvPr>
          <p:cNvSpPr/>
          <p:nvPr/>
        </p:nvSpPr>
        <p:spPr bwMode="auto">
          <a:xfrm>
            <a:off x="637673" y="2924944"/>
            <a:ext cx="7868654" cy="2880320"/>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3">
            <a:extLst>
              <a:ext uri="{FF2B5EF4-FFF2-40B4-BE49-F238E27FC236}">
                <a16:creationId xmlns:a16="http://schemas.microsoft.com/office/drawing/2014/main" id="{6F1E17A5-99A2-450F-AC97-BC84B3D4606F}"/>
              </a:ext>
            </a:extLst>
          </p:cNvPr>
          <p:cNvSpPr/>
          <p:nvPr/>
        </p:nvSpPr>
        <p:spPr>
          <a:xfrm>
            <a:off x="971600" y="3210942"/>
            <a:ext cx="7374326" cy="2308324"/>
          </a:xfrm>
          <a:prstGeom prst="rect">
            <a:avLst/>
          </a:prstGeom>
          <a:noFill/>
        </p:spPr>
        <p:txBody>
          <a:bodyPr wrap="square">
            <a:spAutoFit/>
          </a:bodyPr>
          <a:lstStyle/>
          <a:p>
            <a:pPr>
              <a:defRPr/>
            </a:pPr>
            <a:r>
              <a:rPr lang="es-ES" sz="3600" b="0" dirty="0">
                <a:solidFill>
                  <a:schemeClr val="accent2">
                    <a:lumMod val="75000"/>
                  </a:schemeClr>
                </a:solidFill>
              </a:rPr>
              <a:t>2. Características y propiedades de las herramientas de evaluación de la marcha: comparación entre las técnicas disponibles </a:t>
            </a:r>
            <a:endParaRPr lang="en-US" sz="3600" b="0" dirty="0">
              <a:solidFill>
                <a:schemeClr val="accent2">
                  <a:lumMod val="75000"/>
                </a:schemeClr>
              </a:solidFill>
            </a:endParaRPr>
          </a:p>
        </p:txBody>
      </p:sp>
    </p:spTree>
    <p:extLst>
      <p:ext uri="{BB962C8B-B14F-4D97-AF65-F5344CB8AC3E}">
        <p14:creationId xmlns:p14="http://schemas.microsoft.com/office/powerpoint/2010/main" val="385266868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2" name="Prostokąt 1">
            <a:extLst>
              <a:ext uri="{FF2B5EF4-FFF2-40B4-BE49-F238E27FC236}">
                <a16:creationId xmlns:a16="http://schemas.microsoft.com/office/drawing/2014/main" id="{F33F8457-1BBC-4FD9-B8C0-D8C009E17D2C}"/>
              </a:ext>
            </a:extLst>
          </p:cNvPr>
          <p:cNvSpPr/>
          <p:nvPr/>
        </p:nvSpPr>
        <p:spPr>
          <a:xfrm>
            <a:off x="3518882" y="2067712"/>
            <a:ext cx="2106234" cy="400110"/>
          </a:xfrm>
          <a:prstGeom prst="rect">
            <a:avLst/>
          </a:prstGeom>
        </p:spPr>
        <p:txBody>
          <a:bodyPr wrap="square">
            <a:spAutoFit/>
          </a:bodyPr>
          <a:lstStyle/>
          <a:p>
            <a:pPr algn="ctr">
              <a:defRPr/>
            </a:pPr>
            <a:r>
              <a:rPr lang="es-ES" altLang="es-ES" sz="2000" b="0" dirty="0">
                <a:solidFill>
                  <a:schemeClr val="accent2"/>
                </a:solidFill>
                <a:latin typeface="+mn-lt"/>
              </a:rPr>
              <a:t>2.1 Usabilidad</a:t>
            </a:r>
            <a:endParaRPr lang="es-ES" sz="2000" b="0" dirty="0">
              <a:solidFill>
                <a:schemeClr val="accent2"/>
              </a:solidFill>
              <a:latin typeface="+mn-lt"/>
            </a:endParaRPr>
          </a:p>
        </p:txBody>
      </p:sp>
      <p:grpSp>
        <p:nvGrpSpPr>
          <p:cNvPr id="13" name="Grupo 12"/>
          <p:cNvGrpSpPr/>
          <p:nvPr/>
        </p:nvGrpSpPr>
        <p:grpSpPr>
          <a:xfrm>
            <a:off x="755576" y="2708920"/>
            <a:ext cx="2671812" cy="1512168"/>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La facilidad con la que las personas pueden usar una herramienta en particular</a:t>
              </a:r>
              <a:endParaRPr lang="es-ES" sz="1800" b="0" kern="1200" dirty="0"/>
            </a:p>
          </p:txBody>
        </p:sp>
      </p:grpSp>
      <p:grpSp>
        <p:nvGrpSpPr>
          <p:cNvPr id="16" name="Grupo 15"/>
          <p:cNvGrpSpPr/>
          <p:nvPr/>
        </p:nvGrpSpPr>
        <p:grpSpPr>
          <a:xfrm>
            <a:off x="755576" y="4253235"/>
            <a:ext cx="2671812" cy="1512168"/>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Para lograr un objetivo específico </a:t>
              </a:r>
            </a:p>
          </p:txBody>
        </p:sp>
      </p:grpSp>
      <p:sp>
        <p:nvSpPr>
          <p:cNvPr id="19" name="Prostokąt 3">
            <a:extLst>
              <a:ext uri="{FF2B5EF4-FFF2-40B4-BE49-F238E27FC236}">
                <a16:creationId xmlns:a16="http://schemas.microsoft.com/office/drawing/2014/main" id="{6F1E17A5-99A2-450F-AC97-BC84B3D4606F}"/>
              </a:ext>
            </a:extLst>
          </p:cNvPr>
          <p:cNvSpPr/>
          <p:nvPr/>
        </p:nvSpPr>
        <p:spPr>
          <a:xfrm>
            <a:off x="3635896" y="3402866"/>
            <a:ext cx="4824536" cy="2308324"/>
          </a:xfrm>
          <a:prstGeom prst="rect">
            <a:avLst/>
          </a:prstGeom>
        </p:spPr>
        <p:txBody>
          <a:bodyPr wrap="square">
            <a:spAutoFit/>
          </a:bodyPr>
          <a:lstStyle/>
          <a:p>
            <a:pPr marL="457200" lvl="0" indent="-457200">
              <a:buFont typeface="Arial" panose="020B0604020202020204" pitchFamily="34" charset="0"/>
              <a:buChar char="•"/>
            </a:pPr>
            <a:r>
              <a:rPr lang="es-ES" sz="1800" b="0" dirty="0">
                <a:solidFill>
                  <a:schemeClr val="tx1"/>
                </a:solidFill>
              </a:rPr>
              <a:t>¿Es fácil de usar?</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¿Toma mucho tiempo hacer la evaluación?</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¿Es factible hacer la evaluación en mi área de trabajo?</a:t>
            </a:r>
            <a:endParaRPr lang="en-US" sz="1800" b="0" dirty="0">
              <a:solidFill>
                <a:schemeClr val="tx1"/>
              </a:solidFill>
            </a:endParaRPr>
          </a:p>
          <a:p>
            <a:pPr marL="457200" lvl="0" indent="-457200">
              <a:buFont typeface="Arial" panose="020B0604020202020204" pitchFamily="34" charset="0"/>
              <a:buChar char="•"/>
            </a:pPr>
            <a:endParaRPr lang="es-ES" sz="1800" b="0" dirty="0">
              <a:solidFill>
                <a:schemeClr val="tx1"/>
              </a:solidFill>
            </a:endParaRPr>
          </a:p>
        </p:txBody>
      </p:sp>
    </p:spTree>
    <p:extLst>
      <p:ext uri="{BB962C8B-B14F-4D97-AF65-F5344CB8AC3E}">
        <p14:creationId xmlns:p14="http://schemas.microsoft.com/office/powerpoint/2010/main" val="399477076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grpSp>
        <p:nvGrpSpPr>
          <p:cNvPr id="13" name="Grupo 12"/>
          <p:cNvGrpSpPr/>
          <p:nvPr/>
        </p:nvGrpSpPr>
        <p:grpSpPr>
          <a:xfrm>
            <a:off x="827584" y="2708920"/>
            <a:ext cx="2671812" cy="648563"/>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Técnicas Instrumentales</a:t>
              </a:r>
              <a:endParaRPr lang="es-ES" sz="1800" b="0" kern="1200" dirty="0"/>
            </a:p>
          </p:txBody>
        </p:sp>
      </p:grpSp>
      <p:grpSp>
        <p:nvGrpSpPr>
          <p:cNvPr id="16" name="Grupo 15"/>
          <p:cNvGrpSpPr/>
          <p:nvPr/>
        </p:nvGrpSpPr>
        <p:grpSpPr>
          <a:xfrm>
            <a:off x="5580112" y="2708920"/>
            <a:ext cx="2671812" cy="648563"/>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Escalas clínicas, Test y Cuestionarios</a:t>
              </a:r>
            </a:p>
          </p:txBody>
        </p:sp>
      </p:grpSp>
      <p:sp>
        <p:nvSpPr>
          <p:cNvPr id="20" name="Prostokąt 3">
            <a:extLst>
              <a:ext uri="{FF2B5EF4-FFF2-40B4-BE49-F238E27FC236}">
                <a16:creationId xmlns:a16="http://schemas.microsoft.com/office/drawing/2014/main" id="{6F1E17A5-99A2-450F-AC97-BC84B3D4606F}"/>
              </a:ext>
            </a:extLst>
          </p:cNvPr>
          <p:cNvSpPr/>
          <p:nvPr/>
        </p:nvSpPr>
        <p:spPr>
          <a:xfrm>
            <a:off x="539552" y="3501008"/>
            <a:ext cx="4176464" cy="2585323"/>
          </a:xfrm>
          <a:prstGeom prst="rect">
            <a:avLst/>
          </a:prstGeom>
        </p:spPr>
        <p:txBody>
          <a:bodyPr wrap="square">
            <a:spAutoFit/>
          </a:bodyPr>
          <a:lstStyle/>
          <a:p>
            <a:pPr marL="457200" lvl="0" indent="-457200">
              <a:buFont typeface="Arial" panose="020B0604020202020204" pitchFamily="34" charset="0"/>
              <a:buChar char="•"/>
            </a:pPr>
            <a:r>
              <a:rPr lang="es-ES" sz="1800" b="0" dirty="0">
                <a:solidFill>
                  <a:schemeClr val="tx1"/>
                </a:solidFill>
              </a:rPr>
              <a:t>Protocolo estricto</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Manejar correctamente la instrumentación del sujeto</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err="1">
                <a:solidFill>
                  <a:schemeClr val="tx1"/>
                </a:solidFill>
              </a:rPr>
              <a:t>Post-tratamiento</a:t>
            </a:r>
            <a:r>
              <a:rPr lang="es-ES" sz="1800" b="0" dirty="0">
                <a:solidFill>
                  <a:schemeClr val="tx1"/>
                </a:solidFill>
              </a:rPr>
              <a:t> de datos después de la medición</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Mucho tiempo empleado</a:t>
            </a:r>
            <a:endParaRPr lang="es-ES" sz="1800" b="0" dirty="0">
              <a:solidFill>
                <a:schemeClr val="accent1">
                  <a:lumMod val="50000"/>
                  <a:lumOff val="50000"/>
                </a:schemeClr>
              </a:solidFill>
            </a:endParaRPr>
          </a:p>
        </p:txBody>
      </p:sp>
      <p:sp>
        <p:nvSpPr>
          <p:cNvPr id="21" name="Prostokąt 3">
            <a:extLst>
              <a:ext uri="{FF2B5EF4-FFF2-40B4-BE49-F238E27FC236}">
                <a16:creationId xmlns:a16="http://schemas.microsoft.com/office/drawing/2014/main" id="{6F1E17A5-99A2-450F-AC97-BC84B3D4606F}"/>
              </a:ext>
            </a:extLst>
          </p:cNvPr>
          <p:cNvSpPr/>
          <p:nvPr/>
        </p:nvSpPr>
        <p:spPr>
          <a:xfrm>
            <a:off x="5133566" y="3501008"/>
            <a:ext cx="3564904" cy="2585323"/>
          </a:xfrm>
          <a:prstGeom prst="rect">
            <a:avLst/>
          </a:prstGeom>
        </p:spPr>
        <p:txBody>
          <a:bodyPr wrap="square">
            <a:spAutoFit/>
          </a:bodyPr>
          <a:lstStyle/>
          <a:p>
            <a:pPr marL="457200" lvl="0" indent="-457200">
              <a:buFont typeface="Arial" panose="020B0604020202020204" pitchFamily="34" charset="0"/>
              <a:buChar char="•"/>
            </a:pPr>
            <a:r>
              <a:rPr lang="es-ES" sz="1800" b="0" dirty="0">
                <a:solidFill>
                  <a:schemeClr val="tx1"/>
                </a:solidFill>
              </a:rPr>
              <a:t>Protocolo sesgado por la subjetividad</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Sin instrumentación</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Sin tratamiento de datos después de la medición</a:t>
            </a:r>
          </a:p>
          <a:p>
            <a:pPr marL="457200" lvl="0" indent="-457200">
              <a:buFont typeface="Arial" panose="020B0604020202020204" pitchFamily="34" charset="0"/>
              <a:buChar char="•"/>
            </a:pPr>
            <a:endParaRPr lang="es-ES" sz="1800" b="0" dirty="0">
              <a:solidFill>
                <a:schemeClr val="tx1"/>
              </a:solidFill>
            </a:endParaRPr>
          </a:p>
          <a:p>
            <a:pPr marL="457200" lvl="0" indent="-457200">
              <a:buFont typeface="Arial" panose="020B0604020202020204" pitchFamily="34" charset="0"/>
              <a:buChar char="•"/>
            </a:pPr>
            <a:r>
              <a:rPr lang="es-ES" sz="1800" b="0" dirty="0">
                <a:solidFill>
                  <a:schemeClr val="tx1"/>
                </a:solidFill>
              </a:rPr>
              <a:t>Poco tiempo invertido </a:t>
            </a:r>
          </a:p>
        </p:txBody>
      </p:sp>
      <p:sp>
        <p:nvSpPr>
          <p:cNvPr id="19" name="Prostokąt 1">
            <a:extLst>
              <a:ext uri="{FF2B5EF4-FFF2-40B4-BE49-F238E27FC236}">
                <a16:creationId xmlns:a16="http://schemas.microsoft.com/office/drawing/2014/main" id="{A8B6E073-AA4A-497B-985F-EBE95699CF18}"/>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22" name="Prostokąt 1">
            <a:extLst>
              <a:ext uri="{FF2B5EF4-FFF2-40B4-BE49-F238E27FC236}">
                <a16:creationId xmlns:a16="http://schemas.microsoft.com/office/drawing/2014/main" id="{0C2B376D-8077-4294-BF21-1CDC3CB755F3}"/>
              </a:ext>
            </a:extLst>
          </p:cNvPr>
          <p:cNvSpPr/>
          <p:nvPr/>
        </p:nvSpPr>
        <p:spPr>
          <a:xfrm>
            <a:off x="3518882" y="2067712"/>
            <a:ext cx="2106234" cy="400110"/>
          </a:xfrm>
          <a:prstGeom prst="rect">
            <a:avLst/>
          </a:prstGeom>
        </p:spPr>
        <p:txBody>
          <a:bodyPr wrap="square">
            <a:spAutoFit/>
          </a:bodyPr>
          <a:lstStyle/>
          <a:p>
            <a:pPr algn="ctr">
              <a:defRPr/>
            </a:pPr>
            <a:r>
              <a:rPr lang="es-ES" altLang="es-ES" sz="2000" b="0" dirty="0">
                <a:solidFill>
                  <a:schemeClr val="accent2"/>
                </a:solidFill>
                <a:latin typeface="+mn-lt"/>
              </a:rPr>
              <a:t>2.1 Usabilidad</a:t>
            </a:r>
            <a:endParaRPr lang="es-ES" sz="2000" b="0" dirty="0">
              <a:solidFill>
                <a:schemeClr val="accent2"/>
              </a:solidFill>
              <a:latin typeface="+mn-lt"/>
            </a:endParaRPr>
          </a:p>
        </p:txBody>
      </p:sp>
    </p:spTree>
    <p:extLst>
      <p:ext uri="{BB962C8B-B14F-4D97-AF65-F5344CB8AC3E}">
        <p14:creationId xmlns:p14="http://schemas.microsoft.com/office/powerpoint/2010/main" val="40642963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3303A0AB-6246-4B81-A6D7-38A0CF7E9390}"/>
              </a:ext>
            </a:extLst>
          </p:cNvPr>
          <p:cNvPicPr/>
          <p:nvPr/>
        </p:nvPicPr>
        <p:blipFill>
          <a:blip r:embed="rId3">
            <a:extLst>
              <a:ext uri="{28A0092B-C50C-407E-A947-70E740481C1C}">
                <a14:useLocalDpi xmlns:a14="http://schemas.microsoft.com/office/drawing/2010/main" val="0"/>
              </a:ext>
            </a:extLst>
          </a:blip>
          <a:stretch>
            <a:fillRect/>
          </a:stretch>
        </p:blipFill>
        <p:spPr>
          <a:xfrm>
            <a:off x="1763688" y="2708920"/>
            <a:ext cx="6531603" cy="2847447"/>
          </a:xfrm>
          <a:prstGeom prst="rect">
            <a:avLst/>
          </a:prstGeom>
        </p:spPr>
      </p:pic>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7" name="Rectángulo 26"/>
          <p:cNvSpPr/>
          <p:nvPr/>
        </p:nvSpPr>
        <p:spPr>
          <a:xfrm>
            <a:off x="467544" y="2703344"/>
            <a:ext cx="3384376" cy="1224136"/>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r>
              <a:rPr lang="es-ES" sz="1400" u="sng" dirty="0"/>
              <a:t>Ciclo de marcha</a:t>
            </a:r>
          </a:p>
          <a:p>
            <a:pPr algn="ctr"/>
            <a:r>
              <a:rPr lang="es-ES" sz="1400" b="0" dirty="0"/>
              <a:t>Velocidad de la marcha, longitud de la zancada, longitud del paso, cadencia, tiempo de apoyo doble, tiempo de fase de apoyo y oscilación </a:t>
            </a:r>
          </a:p>
        </p:txBody>
      </p:sp>
      <p:sp>
        <p:nvSpPr>
          <p:cNvPr id="13" name="10 CuadroTexto">
            <a:extLst>
              <a:ext uri="{FF2B5EF4-FFF2-40B4-BE49-F238E27FC236}">
                <a16:creationId xmlns:a16="http://schemas.microsoft.com/office/drawing/2014/main" id="{E56C3AC4-FC51-4016-941F-5528AC6557E5}"/>
              </a:ext>
            </a:extLst>
          </p:cNvPr>
          <p:cNvSpPr txBox="1"/>
          <p:nvPr/>
        </p:nvSpPr>
        <p:spPr>
          <a:xfrm>
            <a:off x="647563" y="5589240"/>
            <a:ext cx="7848872" cy="523220"/>
          </a:xfrm>
          <a:prstGeom prst="rect">
            <a:avLst/>
          </a:prstGeom>
          <a:noFill/>
        </p:spPr>
        <p:txBody>
          <a:bodyPr wrap="square" rtlCol="0">
            <a:spAutoFit/>
          </a:bodyPr>
          <a:lstStyle/>
          <a:p>
            <a:pPr algn="ctr"/>
            <a:r>
              <a:rPr lang="es-ES" sz="1400" b="0" dirty="0">
                <a:solidFill>
                  <a:schemeClr val="accent6"/>
                </a:solidFill>
              </a:rPr>
              <a:t>Tabla 1 - Comparación de características entre pasarela instrumentada y sistema de fotogrametría. </a:t>
            </a:r>
          </a:p>
        </p:txBody>
      </p:sp>
      <p:sp>
        <p:nvSpPr>
          <p:cNvPr id="15" name="Prostokąt 1">
            <a:extLst>
              <a:ext uri="{FF2B5EF4-FFF2-40B4-BE49-F238E27FC236}">
                <a16:creationId xmlns:a16="http://schemas.microsoft.com/office/drawing/2014/main" id="{2FEDC149-9149-434A-99FA-06181E7C50E7}"/>
              </a:ext>
            </a:extLst>
          </p:cNvPr>
          <p:cNvSpPr/>
          <p:nvPr/>
        </p:nvSpPr>
        <p:spPr>
          <a:xfrm>
            <a:off x="251520" y="1118728"/>
            <a:ext cx="8640959" cy="707886"/>
          </a:xfrm>
          <a:prstGeom prst="rect">
            <a:avLst/>
          </a:prstGeom>
        </p:spPr>
        <p:txBody>
          <a:bodyPr wrap="square">
            <a:spAutoFit/>
          </a:bodyPr>
          <a:lstStyle/>
          <a:p>
            <a:pPr algn="ctr">
              <a:defRPr/>
            </a:pPr>
            <a:r>
              <a:rPr lang="es-ES" sz="2000" dirty="0">
                <a:solidFill>
                  <a:schemeClr val="accent2">
                    <a:lumMod val="75000"/>
                  </a:schemeClr>
                </a:solidFill>
              </a:rPr>
              <a:t>2. </a:t>
            </a:r>
            <a:r>
              <a:rPr lang="en-US" sz="2000" dirty="0">
                <a:solidFill>
                  <a:schemeClr val="accent2">
                    <a:lumMod val="75000"/>
                  </a:schemeClr>
                </a:solidFill>
              </a:rPr>
              <a:t>CARACTERÍSTICAS Y PROPIEDADES DE LAS HERRAMIENTAS DE EVALUACIÓN DE LA MARCHA: COMPARACIÓN ENTRE TÉCNICAS</a:t>
            </a:r>
          </a:p>
        </p:txBody>
      </p:sp>
      <p:sp>
        <p:nvSpPr>
          <p:cNvPr id="16" name="Prostokąt 1">
            <a:extLst>
              <a:ext uri="{FF2B5EF4-FFF2-40B4-BE49-F238E27FC236}">
                <a16:creationId xmlns:a16="http://schemas.microsoft.com/office/drawing/2014/main" id="{57B6732B-92DF-4E4F-81B7-DB2752963267}"/>
              </a:ext>
            </a:extLst>
          </p:cNvPr>
          <p:cNvSpPr/>
          <p:nvPr/>
        </p:nvSpPr>
        <p:spPr>
          <a:xfrm>
            <a:off x="3518882" y="2067712"/>
            <a:ext cx="2106234" cy="400110"/>
          </a:xfrm>
          <a:prstGeom prst="rect">
            <a:avLst/>
          </a:prstGeom>
        </p:spPr>
        <p:txBody>
          <a:bodyPr wrap="square">
            <a:spAutoFit/>
          </a:bodyPr>
          <a:lstStyle/>
          <a:p>
            <a:pPr algn="ctr">
              <a:defRPr/>
            </a:pPr>
            <a:r>
              <a:rPr lang="es-ES" altLang="es-ES" sz="2000" b="0" dirty="0">
                <a:solidFill>
                  <a:schemeClr val="accent2"/>
                </a:solidFill>
                <a:latin typeface="+mn-lt"/>
              </a:rPr>
              <a:t>2.1 Usabilidad</a:t>
            </a:r>
            <a:endParaRPr lang="es-ES" sz="2000" b="0" dirty="0">
              <a:solidFill>
                <a:schemeClr val="accent2"/>
              </a:solidFill>
              <a:latin typeface="+mn-lt"/>
            </a:endParaRPr>
          </a:p>
        </p:txBody>
      </p:sp>
    </p:spTree>
    <p:extLst>
      <p:ext uri="{BB962C8B-B14F-4D97-AF65-F5344CB8AC3E}">
        <p14:creationId xmlns:p14="http://schemas.microsoft.com/office/powerpoint/2010/main" val="309713119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3696</Words>
  <Characters>0</Characters>
  <Application>Microsoft Office PowerPoint</Application>
  <PresentationFormat>Presentación en pantalla (4:3)</PresentationFormat>
  <Lines>0</Lines>
  <Paragraphs>390</Paragraphs>
  <Slides>44</Slides>
  <Notes>39</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44</vt:i4>
      </vt:variant>
    </vt:vector>
  </HeadingPairs>
  <TitlesOfParts>
    <vt:vector size="55" baseType="lpstr">
      <vt:lpstr>Arial Bold</vt:lpstr>
      <vt:lpstr>Gill Sans</vt:lpstr>
      <vt:lpstr>Arial</vt:lpstr>
      <vt:lpstr>Bradley Hand ITC</vt:lpstr>
      <vt:lpstr>Calibri</vt:lpstr>
      <vt:lpstr>Times New Roman</vt:lpstr>
      <vt:lpstr>Verdana</vt:lpstr>
      <vt:lpstr>Wingdings</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Anto San Martín</cp:lastModifiedBy>
  <cp:revision>1238</cp:revision>
  <cp:lastPrinted>2011-07-18T19:05:36Z</cp:lastPrinted>
  <dcterms:created xsi:type="dcterms:W3CDTF">2010-06-23T19:02:16Z</dcterms:created>
  <dcterms:modified xsi:type="dcterms:W3CDTF">2021-07-02T16:29:46Z</dcterms:modified>
</cp:coreProperties>
</file>