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50"/>
  </p:notesMasterIdLst>
  <p:handoutMasterIdLst>
    <p:handoutMasterId r:id="rId51"/>
  </p:handoutMasterIdLst>
  <p:sldIdLst>
    <p:sldId id="627" r:id="rId4"/>
    <p:sldId id="635" r:id="rId5"/>
    <p:sldId id="636" r:id="rId6"/>
    <p:sldId id="622" r:id="rId7"/>
    <p:sldId id="624" r:id="rId8"/>
    <p:sldId id="637" r:id="rId9"/>
    <p:sldId id="638" r:id="rId10"/>
    <p:sldId id="639" r:id="rId11"/>
    <p:sldId id="640" r:id="rId12"/>
    <p:sldId id="641" r:id="rId13"/>
    <p:sldId id="644" r:id="rId14"/>
    <p:sldId id="645" r:id="rId15"/>
    <p:sldId id="646" r:id="rId16"/>
    <p:sldId id="647" r:id="rId17"/>
    <p:sldId id="648" r:id="rId18"/>
    <p:sldId id="650" r:id="rId19"/>
    <p:sldId id="651" r:id="rId20"/>
    <p:sldId id="652" r:id="rId21"/>
    <p:sldId id="653" r:id="rId22"/>
    <p:sldId id="654" r:id="rId23"/>
    <p:sldId id="655" r:id="rId24"/>
    <p:sldId id="656" r:id="rId25"/>
    <p:sldId id="657" r:id="rId26"/>
    <p:sldId id="658" r:id="rId27"/>
    <p:sldId id="659" r:id="rId28"/>
    <p:sldId id="660" r:id="rId29"/>
    <p:sldId id="661" r:id="rId30"/>
    <p:sldId id="662" r:id="rId31"/>
    <p:sldId id="663" r:id="rId32"/>
    <p:sldId id="664" r:id="rId33"/>
    <p:sldId id="719" r:id="rId34"/>
    <p:sldId id="720" r:id="rId35"/>
    <p:sldId id="721" r:id="rId36"/>
    <p:sldId id="722" r:id="rId37"/>
    <p:sldId id="724" r:id="rId38"/>
    <p:sldId id="725" r:id="rId39"/>
    <p:sldId id="726" r:id="rId40"/>
    <p:sldId id="727" r:id="rId41"/>
    <p:sldId id="688" r:id="rId42"/>
    <p:sldId id="718" r:id="rId43"/>
    <p:sldId id="723" r:id="rId44"/>
    <p:sldId id="689" r:id="rId45"/>
    <p:sldId id="680" r:id="rId46"/>
    <p:sldId id="729" r:id="rId47"/>
    <p:sldId id="728" r:id="rId48"/>
    <p:sldId id="626" r:id="rId49"/>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88620" autoAdjust="0"/>
  </p:normalViewPr>
  <p:slideViewPr>
    <p:cSldViewPr>
      <p:cViewPr varScale="1">
        <p:scale>
          <a:sx n="65" d="100"/>
          <a:sy n="65" d="100"/>
        </p:scale>
        <p:origin x="1934"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05760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extLst>
      <p:ext uri="{BB962C8B-B14F-4D97-AF65-F5344CB8AC3E}">
        <p14:creationId xmlns:p14="http://schemas.microsoft.com/office/powerpoint/2010/main" val="369280816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3093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8161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5145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84772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7048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5048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1701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8794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3218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35505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88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43703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6237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18430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70194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02160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50406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23162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664881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37595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438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605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58664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05535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782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10822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45702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90296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7269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80080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84272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15059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3738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40009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06521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7598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2902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6007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6135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5863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254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pPr/>
              <a:t>02/07/2021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pPr/>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e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403648" y="3717032"/>
            <a:ext cx="712879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pl-PL" sz="2000" dirty="0">
                <a:solidFill>
                  <a:schemeClr val="accent2">
                    <a:lumMod val="75000"/>
                  </a:schemeClr>
                </a:solidFill>
                <a:latin typeface="Bradley Hand ITC" panose="03070402050302030203" pitchFamily="66" charset="0"/>
                <a:cs typeface="+mn-cs"/>
                <a:sym typeface="Arial" charset="0"/>
              </a:rPr>
              <a:t>MODUŁ BIOMECHANIKA CHODU</a:t>
            </a:r>
          </a:p>
          <a:p>
            <a:pPr algn="r" eaLnBrk="1" hangingPunct="1">
              <a:lnSpc>
                <a:spcPct val="90000"/>
              </a:lnSpc>
              <a:spcBef>
                <a:spcPts val="1675"/>
              </a:spcBef>
              <a:buSzPct val="171000"/>
              <a:buFont typeface="Arial" charset="0"/>
              <a:buNone/>
              <a:defRPr/>
            </a:pPr>
            <a:r>
              <a:rPr lang="pl-PL" sz="2000" dirty="0">
                <a:solidFill>
                  <a:schemeClr val="accent2">
                    <a:lumMod val="75000"/>
                  </a:schemeClr>
                </a:solidFill>
                <a:latin typeface="Bradley Hand ITC" panose="03070402050302030203" pitchFamily="66" charset="0"/>
                <a:cs typeface="+mn-cs"/>
                <a:sym typeface="Arial" charset="0"/>
              </a:rPr>
              <a:t>Jednostka dydaktyczna C: Jak oceniać chód?</a:t>
            </a:r>
          </a:p>
          <a:p>
            <a:pPr algn="r" eaLnBrk="1" hangingPunct="1">
              <a:lnSpc>
                <a:spcPct val="90000"/>
              </a:lnSpc>
              <a:spcBef>
                <a:spcPts val="1675"/>
              </a:spcBef>
              <a:buSzPct val="171000"/>
              <a:buFont typeface="Arial" charset="0"/>
              <a:buNone/>
              <a:defRPr/>
            </a:pPr>
            <a:r>
              <a:rPr lang="pl-PL" sz="2000" dirty="0">
                <a:solidFill>
                  <a:schemeClr val="accent2">
                    <a:lumMod val="75000"/>
                  </a:schemeClr>
                </a:solidFill>
                <a:latin typeface="Bradley Hand ITC" panose="03070402050302030203" pitchFamily="66" charset="0"/>
                <a:cs typeface="+mn-cs"/>
                <a:sym typeface="Arial" charset="0"/>
              </a:rPr>
              <a:t>C.3 Jakie są zalety stosowania technik instrumentalnych w porównaniu ze skalą i badaniem fizykalnym do oceny chodu? </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325280649"/>
              </p:ext>
            </p:extLst>
          </p:nvPr>
        </p:nvGraphicFramePr>
        <p:xfrm>
          <a:off x="701811" y="2636914"/>
          <a:ext cx="7740377" cy="2947780"/>
        </p:xfrm>
        <a:graphic>
          <a:graphicData uri="http://schemas.openxmlformats.org/drawingml/2006/table">
            <a:tbl>
              <a:tblPr firstRow="1" firstCol="1" bandRow="1">
                <a:tableStyleId>{5C22544A-7EE6-4342-B048-85BDC9FD1C3A}</a:tableStyleId>
              </a:tblPr>
              <a:tblGrid>
                <a:gridCol w="1814762">
                  <a:extLst>
                    <a:ext uri="{9D8B030D-6E8A-4147-A177-3AD203B41FA5}">
                      <a16:colId xmlns:a16="http://schemas.microsoft.com/office/drawing/2014/main" val="20000"/>
                    </a:ext>
                  </a:extLst>
                </a:gridCol>
                <a:gridCol w="1787517">
                  <a:extLst>
                    <a:ext uri="{9D8B030D-6E8A-4147-A177-3AD203B41FA5}">
                      <a16:colId xmlns:a16="http://schemas.microsoft.com/office/drawing/2014/main" val="20001"/>
                    </a:ext>
                  </a:extLst>
                </a:gridCol>
                <a:gridCol w="2140118">
                  <a:extLst>
                    <a:ext uri="{9D8B030D-6E8A-4147-A177-3AD203B41FA5}">
                      <a16:colId xmlns:a16="http://schemas.microsoft.com/office/drawing/2014/main" val="20002"/>
                    </a:ext>
                  </a:extLst>
                </a:gridCol>
                <a:gridCol w="1997980">
                  <a:extLst>
                    <a:ext uri="{9D8B030D-6E8A-4147-A177-3AD203B41FA5}">
                      <a16:colId xmlns:a16="http://schemas.microsoft.com/office/drawing/2014/main" val="20003"/>
                    </a:ext>
                  </a:extLst>
                </a:gridCol>
              </a:tblGrid>
              <a:tr h="602012">
                <a:tc>
                  <a:txBody>
                    <a:bodyPr/>
                    <a:lstStyle/>
                    <a:p>
                      <a:pPr algn="ctr">
                        <a:lnSpc>
                          <a:spcPts val="1400"/>
                        </a:lnSpc>
                        <a:spcBef>
                          <a:spcPts val="1200"/>
                        </a:spcBef>
                        <a:spcAft>
                          <a:spcPts val="0"/>
                        </a:spcAft>
                      </a:pPr>
                      <a:r>
                        <a:rPr lang="pl-PL" sz="1600" dirty="0">
                          <a:effectLst/>
                        </a:rPr>
                        <a:t>Charakterystyka</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Obserwacyjna analiza chodu</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Kwestionariusz, skale i testy kliniczne</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Techniki instrumentalne</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849237">
                <a:tc>
                  <a:txBody>
                    <a:bodyPr/>
                    <a:lstStyle/>
                    <a:p>
                      <a:pPr algn="just">
                        <a:lnSpc>
                          <a:spcPts val="1400"/>
                        </a:lnSpc>
                        <a:spcBef>
                          <a:spcPts val="1200"/>
                        </a:spcBef>
                        <a:spcAft>
                          <a:spcPts val="0"/>
                        </a:spcAft>
                      </a:pPr>
                      <a:r>
                        <a:rPr lang="pl-PL" sz="1600" dirty="0">
                          <a:effectLst/>
                        </a:rPr>
                        <a:t>Koszt czasu</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 / ++/ +++</a:t>
                      </a:r>
                      <a:endParaRPr lang="es-ES" sz="1600" dirty="0">
                        <a:effectLst/>
                      </a:endParaRPr>
                    </a:p>
                    <a:p>
                      <a:pPr algn="ctr">
                        <a:lnSpc>
                          <a:spcPts val="1400"/>
                        </a:lnSpc>
                        <a:spcBef>
                          <a:spcPts val="1200"/>
                        </a:spcBef>
                        <a:spcAft>
                          <a:spcPts val="0"/>
                        </a:spcAft>
                      </a:pPr>
                      <a:r>
                        <a:rPr lang="pl-PL" sz="1000" dirty="0">
                          <a:effectLst/>
                        </a:rPr>
                        <a:t>(w zależności od używanego systemu)</a:t>
                      </a:r>
                      <a:endParaRPr lang="es-ES" sz="10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849237">
                <a:tc>
                  <a:txBody>
                    <a:bodyPr/>
                    <a:lstStyle/>
                    <a:p>
                      <a:pPr algn="just">
                        <a:lnSpc>
                          <a:spcPts val="1400"/>
                        </a:lnSpc>
                        <a:spcBef>
                          <a:spcPts val="1200"/>
                        </a:spcBef>
                        <a:spcAft>
                          <a:spcPts val="0"/>
                        </a:spcAft>
                      </a:pPr>
                      <a:r>
                        <a:rPr lang="pl-PL" sz="1600" dirty="0">
                          <a:effectLst/>
                        </a:rPr>
                        <a:t>Szkolenie oceniających</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 / +++</a:t>
                      </a:r>
                      <a:endParaRPr lang="es-ES" sz="1600" dirty="0">
                        <a:effectLst/>
                      </a:endParaRPr>
                    </a:p>
                    <a:p>
                      <a:pPr algn="ctr">
                        <a:lnSpc>
                          <a:spcPts val="1400"/>
                        </a:lnSpc>
                        <a:spcBef>
                          <a:spcPts val="1200"/>
                        </a:spcBef>
                        <a:spcAft>
                          <a:spcPts val="0"/>
                        </a:spcAft>
                      </a:pPr>
                      <a:r>
                        <a:rPr lang="pl-PL" sz="1000" dirty="0">
                          <a:effectLst/>
                        </a:rPr>
                        <a:t>(w zależności od używanego systemu)</a:t>
                      </a:r>
                      <a:endParaRPr lang="es-ES" sz="10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289916">
                <a:tc>
                  <a:txBody>
                    <a:bodyPr/>
                    <a:lstStyle/>
                    <a:p>
                      <a:pPr algn="just">
                        <a:lnSpc>
                          <a:spcPts val="1400"/>
                        </a:lnSpc>
                        <a:spcBef>
                          <a:spcPts val="1200"/>
                        </a:spcBef>
                        <a:spcAft>
                          <a:spcPts val="0"/>
                        </a:spcAft>
                      </a:pPr>
                      <a:r>
                        <a:rPr lang="pl-PL" sz="1600" dirty="0">
                          <a:effectLst/>
                        </a:rPr>
                        <a:t>Kontekst użycia</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Kliniczna</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b="0" i="0" kern="1200" dirty="0">
                          <a:solidFill>
                            <a:schemeClr val="dk1"/>
                          </a:solidFill>
                          <a:effectLst/>
                          <a:latin typeface="+mn-lt"/>
                          <a:ea typeface="+mn-ea"/>
                          <a:cs typeface="+mn-cs"/>
                        </a:rPr>
                        <a:t>Badania kliniczne i naukowe</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Badania</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289916">
                <a:tc>
                  <a:txBody>
                    <a:bodyPr/>
                    <a:lstStyle/>
                    <a:p>
                      <a:pPr algn="just">
                        <a:lnSpc>
                          <a:spcPts val="1400"/>
                        </a:lnSpc>
                        <a:spcBef>
                          <a:spcPts val="1200"/>
                        </a:spcBef>
                        <a:spcAft>
                          <a:spcPts val="0"/>
                        </a:spcAft>
                      </a:pPr>
                      <a:r>
                        <a:rPr lang="pl-PL" sz="1600" dirty="0">
                          <a:effectLst/>
                        </a:rPr>
                        <a:t>Użyteczność</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spcAft>
                          <a:spcPts val="0"/>
                        </a:spcAft>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11" name="10 CuadroTexto">
            <a:extLst>
              <a:ext uri="{FF2B5EF4-FFF2-40B4-BE49-F238E27FC236}">
                <a16:creationId xmlns:a16="http://schemas.microsoft.com/office/drawing/2014/main" id="{E56C3AC4-FC51-4016-941F-5528AC6557E5}"/>
              </a:ext>
            </a:extLst>
          </p:cNvPr>
          <p:cNvSpPr txBox="1"/>
          <p:nvPr/>
        </p:nvSpPr>
        <p:spPr>
          <a:xfrm>
            <a:off x="647563" y="5589240"/>
            <a:ext cx="7848872" cy="523220"/>
          </a:xfrm>
          <a:prstGeom prst="rect">
            <a:avLst/>
          </a:prstGeom>
          <a:noFill/>
        </p:spPr>
        <p:txBody>
          <a:bodyPr wrap="square" rtlCol="0">
            <a:spAutoFit/>
          </a:bodyPr>
          <a:lstStyle/>
          <a:p>
            <a:pPr algn="ctr"/>
            <a:r>
              <a:rPr lang="pl-PL" sz="1400" b="0" dirty="0">
                <a:solidFill>
                  <a:schemeClr val="accent6"/>
                </a:solidFill>
              </a:rPr>
              <a:t>Tabela 2. Porównanie cech pomiędzy analizą obserwacyjną, kwestionariuszem, skalami i testami klinicznymi oraz technikami instrumentalnymi.</a:t>
            </a:r>
          </a:p>
        </p:txBody>
      </p:sp>
      <p:sp>
        <p:nvSpPr>
          <p:cNvPr id="13" name="Prostokąt 1">
            <a:extLst>
              <a:ext uri="{FF2B5EF4-FFF2-40B4-BE49-F238E27FC236}">
                <a16:creationId xmlns:a16="http://schemas.microsoft.com/office/drawing/2014/main" id="{CEBD9F0E-21E1-4D4A-B064-05F84D8B96A9}"/>
              </a:ext>
            </a:extLst>
          </p:cNvPr>
          <p:cNvSpPr/>
          <p:nvPr/>
        </p:nvSpPr>
        <p:spPr>
          <a:xfrm>
            <a:off x="3347864" y="2132856"/>
            <a:ext cx="2682298" cy="707886"/>
          </a:xfrm>
          <a:prstGeom prst="rect">
            <a:avLst/>
          </a:prstGeom>
        </p:spPr>
        <p:txBody>
          <a:bodyPr wrap="square">
            <a:spAutoFit/>
          </a:bodyPr>
          <a:lstStyle/>
          <a:p>
            <a:pPr>
              <a:defRPr/>
            </a:pPr>
            <a:r>
              <a:rPr lang="es-ES" altLang="es-ES" sz="2000" b="0" dirty="0">
                <a:solidFill>
                  <a:schemeClr val="accent2"/>
                </a:solidFill>
                <a:latin typeface="+mn-lt"/>
              </a:rPr>
              <a:t>2.1 </a:t>
            </a:r>
            <a:r>
              <a:rPr lang="es-ES" altLang="es-ES" sz="2000" b="0" dirty="0" err="1">
                <a:solidFill>
                  <a:schemeClr val="accent2"/>
                </a:solidFill>
                <a:latin typeface="+mn-lt"/>
              </a:rPr>
              <a:t>Użyteczność</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228692063"/>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sp>
        <p:nvSpPr>
          <p:cNvPr id="12" name="Prostokąt 1">
            <a:extLst>
              <a:ext uri="{FF2B5EF4-FFF2-40B4-BE49-F238E27FC236}">
                <a16:creationId xmlns:a16="http://schemas.microsoft.com/office/drawing/2014/main" id="{F33F8457-1BBC-4FD9-B8C0-D8C009E17D2C}"/>
              </a:ext>
            </a:extLst>
          </p:cNvPr>
          <p:cNvSpPr/>
          <p:nvPr/>
        </p:nvSpPr>
        <p:spPr>
          <a:xfrm>
            <a:off x="2798802" y="2232740"/>
            <a:ext cx="4437493" cy="400110"/>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Wymagania</a:t>
            </a:r>
            <a:r>
              <a:rPr lang="es-ES" altLang="es-ES" sz="2000" b="0" dirty="0">
                <a:solidFill>
                  <a:schemeClr val="accent2"/>
                </a:solidFill>
                <a:latin typeface="+mn-lt"/>
              </a:rPr>
              <a:t> </a:t>
            </a:r>
            <a:r>
              <a:rPr lang="es-ES" altLang="es-ES" sz="2000" b="0" dirty="0" err="1">
                <a:solidFill>
                  <a:schemeClr val="accent2"/>
                </a:solidFill>
                <a:latin typeface="+mn-lt"/>
              </a:rPr>
              <a:t>dotyczące</a:t>
            </a:r>
            <a:r>
              <a:rPr lang="es-ES" altLang="es-ES" sz="2000" b="0" dirty="0">
                <a:solidFill>
                  <a:schemeClr val="accent2"/>
                </a:solidFill>
                <a:latin typeface="+mn-lt"/>
              </a:rPr>
              <a:t> </a:t>
            </a:r>
            <a:r>
              <a:rPr lang="es-ES" altLang="es-ES" sz="2000" b="0" dirty="0" err="1">
                <a:solidFill>
                  <a:schemeClr val="accent2"/>
                </a:solidFill>
                <a:latin typeface="+mn-lt"/>
              </a:rPr>
              <a:t>sprzętu</a:t>
            </a:r>
            <a:endParaRPr lang="es-ES" altLang="es-ES" sz="2000" b="0" dirty="0">
              <a:solidFill>
                <a:schemeClr val="accent2"/>
              </a:solidFill>
              <a:latin typeface="+mn-lt"/>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880" y="3775724"/>
            <a:ext cx="1823985" cy="2101548"/>
          </a:xfrm>
          <a:prstGeom prst="rect">
            <a:avLst/>
          </a:prstGeom>
        </p:spPr>
      </p:pic>
      <p:grpSp>
        <p:nvGrpSpPr>
          <p:cNvPr id="13" name="Grupo 12"/>
          <p:cNvGrpSpPr/>
          <p:nvPr/>
        </p:nvGrpSpPr>
        <p:grpSpPr>
          <a:xfrm>
            <a:off x="1036092" y="2940626"/>
            <a:ext cx="2671812" cy="648563"/>
            <a:chOff x="409" y="2219132"/>
            <a:chExt cx="1782216" cy="891108"/>
          </a:xfrm>
        </p:grpSpPr>
        <p:sp>
          <p:nvSpPr>
            <p:cNvPr id="14" name="Rectángulo 13"/>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err="1"/>
                <a:t>Skala</a:t>
              </a:r>
              <a:r>
                <a:rPr lang="es-ES" sz="1800" b="0" dirty="0"/>
                <a:t> </a:t>
              </a:r>
              <a:r>
                <a:rPr lang="es-ES" sz="1800" b="0" dirty="0" err="1"/>
                <a:t>lub</a:t>
              </a:r>
              <a:r>
                <a:rPr lang="es-ES" sz="1800" b="0" dirty="0"/>
                <a:t> </a:t>
              </a:r>
              <a:r>
                <a:rPr lang="es-ES" sz="1800" b="0" dirty="0" err="1"/>
                <a:t>kwestionariusz</a:t>
              </a:r>
              <a:r>
                <a:rPr lang="es-ES" sz="1800" b="0" dirty="0"/>
                <a:t> </a:t>
              </a:r>
              <a:r>
                <a:rPr lang="es-ES" sz="1800" b="0" dirty="0" err="1"/>
                <a:t>oceny</a:t>
              </a:r>
              <a:endParaRPr lang="es-ES" sz="1800" b="0" dirty="0"/>
            </a:p>
          </p:txBody>
        </p:sp>
      </p:grpSp>
      <p:grpSp>
        <p:nvGrpSpPr>
          <p:cNvPr id="16" name="Grupo 15"/>
          <p:cNvGrpSpPr/>
          <p:nvPr/>
        </p:nvGrpSpPr>
        <p:grpSpPr>
          <a:xfrm>
            <a:off x="4913737" y="2940625"/>
            <a:ext cx="2671812" cy="648563"/>
            <a:chOff x="409" y="2219132"/>
            <a:chExt cx="1782216" cy="891108"/>
          </a:xfrm>
          <a:solidFill>
            <a:schemeClr val="accent2">
              <a:lumMod val="60000"/>
              <a:lumOff val="40000"/>
            </a:schemeClr>
          </a:solidFill>
        </p:grpSpPr>
        <p:sp>
          <p:nvSpPr>
            <p:cNvPr id="17" name="Rectángulo 16"/>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Badania</a:t>
              </a:r>
              <a:r>
                <a:rPr lang="es-ES" sz="1800" b="0" dirty="0">
                  <a:solidFill>
                    <a:schemeClr val="bg1"/>
                  </a:solidFill>
                </a:rPr>
                <a:t> </a:t>
              </a:r>
              <a:r>
                <a:rPr lang="es-ES" sz="1800" b="0" dirty="0" err="1">
                  <a:solidFill>
                    <a:schemeClr val="bg1"/>
                  </a:solidFill>
                </a:rPr>
                <a:t>kliniczne</a:t>
              </a:r>
              <a:endParaRPr lang="es-ES" sz="1800" b="0" dirty="0">
                <a:solidFill>
                  <a:schemeClr val="bg1"/>
                </a:solidFill>
              </a:endParaRPr>
            </a:p>
          </p:txBody>
        </p:sp>
      </p:gr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122" y="3762238"/>
            <a:ext cx="1859087" cy="2128520"/>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7209" y="3972704"/>
            <a:ext cx="1823183" cy="1823183"/>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1822" y="3753922"/>
            <a:ext cx="831981" cy="1039420"/>
          </a:xfrm>
          <a:prstGeom prst="rect">
            <a:avLst/>
          </a:prstGeom>
        </p:spPr>
      </p:pic>
    </p:spTree>
    <p:extLst>
      <p:ext uri="{BB962C8B-B14F-4D97-AF65-F5344CB8AC3E}">
        <p14:creationId xmlns:p14="http://schemas.microsoft.com/office/powerpoint/2010/main" val="167527248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13" name="Grupo 12"/>
          <p:cNvGrpSpPr/>
          <p:nvPr/>
        </p:nvGrpSpPr>
        <p:grpSpPr>
          <a:xfrm>
            <a:off x="467544" y="2708920"/>
            <a:ext cx="2671812" cy="648565"/>
            <a:chOff x="409" y="2219132"/>
            <a:chExt cx="1782216" cy="891111"/>
          </a:xfrm>
        </p:grpSpPr>
        <p:sp>
          <p:nvSpPr>
            <p:cNvPr id="14" name="Rectángulo 13"/>
            <p:cNvSpPr/>
            <p:nvPr/>
          </p:nvSpPr>
          <p:spPr>
            <a:xfrm>
              <a:off x="409" y="2219135"/>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6-minutowy test </a:t>
              </a:r>
              <a:r>
                <a:rPr lang="es-ES" sz="1800" b="0" dirty="0" err="1"/>
                <a:t>chodzenia</a:t>
              </a:r>
              <a:endParaRPr lang="es-ES" sz="1800" b="0" kern="1200" dirty="0"/>
            </a:p>
          </p:txBody>
        </p:sp>
      </p:grpSp>
      <p:pic>
        <p:nvPicPr>
          <p:cNvPr id="19" name="Imagen 18" descr="6MWT v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85" y="3447404"/>
            <a:ext cx="2611755" cy="2311400"/>
          </a:xfrm>
          <a:prstGeom prst="rect">
            <a:avLst/>
          </a:prstGeom>
          <a:noFill/>
          <a:ln>
            <a:noFill/>
          </a:ln>
        </p:spPr>
      </p:pic>
      <p:sp>
        <p:nvSpPr>
          <p:cNvPr id="20" name="10 CuadroTexto">
            <a:extLst>
              <a:ext uri="{FF2B5EF4-FFF2-40B4-BE49-F238E27FC236}">
                <a16:creationId xmlns:a16="http://schemas.microsoft.com/office/drawing/2014/main" id="{E56C3AC4-FC51-4016-941F-5528AC6557E5}"/>
              </a:ext>
            </a:extLst>
          </p:cNvPr>
          <p:cNvSpPr txBox="1"/>
          <p:nvPr/>
        </p:nvSpPr>
        <p:spPr>
          <a:xfrm>
            <a:off x="115771" y="5758804"/>
            <a:ext cx="3420381" cy="523220"/>
          </a:xfrm>
          <a:prstGeom prst="rect">
            <a:avLst/>
          </a:prstGeom>
          <a:noFill/>
        </p:spPr>
        <p:txBody>
          <a:bodyPr wrap="square" rtlCol="0">
            <a:spAutoFit/>
          </a:bodyPr>
          <a:lstStyle/>
          <a:p>
            <a:pPr algn="ctr"/>
            <a:r>
              <a:rPr lang="pl-PL" sz="1400" b="0" dirty="0">
                <a:solidFill>
                  <a:schemeClr val="accent6"/>
                </a:solidFill>
              </a:rPr>
              <a:t>Rysunek 1. Układ do badania 6-minutowego chodu</a:t>
            </a:r>
            <a:endParaRPr lang="es-ES" sz="1400" b="0" dirty="0">
              <a:solidFill>
                <a:schemeClr val="accent6"/>
              </a:solidFill>
            </a:endParaRPr>
          </a:p>
        </p:txBody>
      </p:sp>
      <p:sp>
        <p:nvSpPr>
          <p:cNvPr id="21" name="Prostokąt 3">
            <a:extLst>
              <a:ext uri="{FF2B5EF4-FFF2-40B4-BE49-F238E27FC236}">
                <a16:creationId xmlns:a16="http://schemas.microsoft.com/office/drawing/2014/main" id="{6F1E17A5-99A2-450F-AC97-BC84B3D4606F}"/>
              </a:ext>
            </a:extLst>
          </p:cNvPr>
          <p:cNvSpPr/>
          <p:nvPr/>
        </p:nvSpPr>
        <p:spPr>
          <a:xfrm>
            <a:off x="3635896" y="2636912"/>
            <a:ext cx="4824536" cy="1200329"/>
          </a:xfrm>
          <a:prstGeom prst="rect">
            <a:avLst/>
          </a:prstGeom>
        </p:spPr>
        <p:txBody>
          <a:bodyPr wrap="square">
            <a:spAutoFit/>
          </a:bodyPr>
          <a:lstStyle/>
          <a:p>
            <a:pPr marL="457200" lvl="0" indent="-457200">
              <a:buFont typeface="Arial" panose="020B0604020202020204" pitchFamily="34" charset="0"/>
              <a:buChar char="•"/>
            </a:pPr>
            <a:r>
              <a:rPr lang="pl-PL" sz="1800" b="0" dirty="0">
                <a:solidFill>
                  <a:schemeClr val="tx1"/>
                </a:solidFill>
              </a:rPr>
              <a:t>100-metrowy korytarz.</a:t>
            </a:r>
          </a:p>
          <a:p>
            <a:pPr marL="457200" lvl="0" indent="-457200">
              <a:buFont typeface="Arial" panose="020B0604020202020204" pitchFamily="34" charset="0"/>
              <a:buChar char="•"/>
            </a:pPr>
            <a:r>
              <a:rPr lang="pl-PL" sz="1800" b="0" dirty="0">
                <a:solidFill>
                  <a:schemeClr val="tx1"/>
                </a:solidFill>
              </a:rPr>
              <a:t>Brak sprzętu do ćwiczeń.</a:t>
            </a:r>
          </a:p>
          <a:p>
            <a:pPr marL="457200" lvl="0" indent="-457200">
              <a:buFont typeface="Arial" panose="020B0604020202020204" pitchFamily="34" charset="0"/>
              <a:buChar char="•"/>
            </a:pPr>
            <a:r>
              <a:rPr lang="pl-PL" sz="1800" b="0" dirty="0">
                <a:solidFill>
                  <a:schemeClr val="tx1"/>
                </a:solidFill>
              </a:rPr>
              <a:t>Brak zaawansowanych szkoleń dla techników.</a:t>
            </a:r>
            <a:endParaRPr lang="es-ES" sz="1800" b="0" dirty="0">
              <a:solidFill>
                <a:schemeClr val="tx1"/>
              </a:solidFill>
            </a:endParaRPr>
          </a:p>
        </p:txBody>
      </p:sp>
      <p:sp>
        <p:nvSpPr>
          <p:cNvPr id="22" name="Prostokąt 3">
            <a:extLst>
              <a:ext uri="{FF2B5EF4-FFF2-40B4-BE49-F238E27FC236}">
                <a16:creationId xmlns:a16="http://schemas.microsoft.com/office/drawing/2014/main" id="{6F1E17A5-99A2-450F-AC97-BC84B3D4606F}"/>
              </a:ext>
            </a:extLst>
          </p:cNvPr>
          <p:cNvSpPr/>
          <p:nvPr/>
        </p:nvSpPr>
        <p:spPr>
          <a:xfrm>
            <a:off x="3491880" y="4005064"/>
            <a:ext cx="4824536" cy="2031325"/>
          </a:xfrm>
          <a:prstGeom prst="rect">
            <a:avLst/>
          </a:prstGeom>
        </p:spPr>
        <p:txBody>
          <a:bodyPr wrap="square">
            <a:spAutoFit/>
          </a:bodyPr>
          <a:lstStyle/>
          <a:p>
            <a:pPr marL="457200" lvl="0" indent="-457200">
              <a:buFont typeface="Arial" panose="020B0604020202020204" pitchFamily="34" charset="0"/>
              <a:buChar char="•"/>
            </a:pPr>
            <a:r>
              <a:rPr lang="pl-PL" sz="1800" b="0" dirty="0">
                <a:solidFill>
                  <a:schemeClr val="tx1"/>
                </a:solidFill>
              </a:rPr>
              <a:t>Mierzy odległość, jaką pacjent może szybko pokonać w ciągu 6 minut.</a:t>
            </a:r>
          </a:p>
          <a:p>
            <a:pPr marL="457200" lvl="0" indent="-457200">
              <a:buFont typeface="Arial" panose="020B0604020202020204" pitchFamily="34" charset="0"/>
              <a:buChar char="•"/>
            </a:pPr>
            <a:r>
              <a:rPr lang="pl-PL" sz="1800" b="0" dirty="0">
                <a:solidFill>
                  <a:schemeClr val="tx1"/>
                </a:solidFill>
              </a:rPr>
              <a:t>Ocenia globalną i zintegrowaną oddychalność wszystkich systemów zaangażowanych podczas ćwiczeń.</a:t>
            </a:r>
          </a:p>
          <a:p>
            <a:pPr marL="457200" lvl="0" indent="-457200">
              <a:buFont typeface="Arial" panose="020B0604020202020204" pitchFamily="34" charset="0"/>
              <a:buChar char="•"/>
            </a:pPr>
            <a:r>
              <a:rPr lang="pl-PL" sz="1800" b="0" dirty="0">
                <a:solidFill>
                  <a:schemeClr val="tx1"/>
                </a:solidFill>
              </a:rPr>
              <a:t>Ocena submaksymalnego poziomu wydolności funkcjonalnej.</a:t>
            </a:r>
            <a:endParaRPr lang="es-ES" sz="1800" b="0" dirty="0">
              <a:solidFill>
                <a:schemeClr val="tx1"/>
              </a:solidFill>
            </a:endParaRPr>
          </a:p>
        </p:txBody>
      </p:sp>
      <p:sp>
        <p:nvSpPr>
          <p:cNvPr id="16" name="Prostokąt 1">
            <a:extLst>
              <a:ext uri="{FF2B5EF4-FFF2-40B4-BE49-F238E27FC236}">
                <a16:creationId xmlns:a16="http://schemas.microsoft.com/office/drawing/2014/main" id="{648EBCE9-009E-40CB-8DCF-5843F540F0D6}"/>
              </a:ext>
            </a:extLst>
          </p:cNvPr>
          <p:cNvSpPr/>
          <p:nvPr/>
        </p:nvSpPr>
        <p:spPr>
          <a:xfrm>
            <a:off x="2771800" y="2132856"/>
            <a:ext cx="4437493" cy="400110"/>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Wymagania</a:t>
            </a:r>
            <a:r>
              <a:rPr lang="es-ES" altLang="es-ES" sz="2000" b="0" dirty="0">
                <a:solidFill>
                  <a:schemeClr val="accent2"/>
                </a:solidFill>
                <a:latin typeface="+mn-lt"/>
              </a:rPr>
              <a:t> </a:t>
            </a:r>
            <a:r>
              <a:rPr lang="es-ES" altLang="es-ES" sz="2000" b="0" dirty="0" err="1">
                <a:solidFill>
                  <a:schemeClr val="accent2"/>
                </a:solidFill>
                <a:latin typeface="+mn-lt"/>
              </a:rPr>
              <a:t>dotyczące</a:t>
            </a:r>
            <a:r>
              <a:rPr lang="es-ES" altLang="es-ES" sz="2000" b="0" dirty="0">
                <a:solidFill>
                  <a:schemeClr val="accent2"/>
                </a:solidFill>
                <a:latin typeface="+mn-lt"/>
              </a:rPr>
              <a:t> </a:t>
            </a:r>
            <a:r>
              <a:rPr lang="es-ES" altLang="es-ES" sz="2000" b="0" dirty="0" err="1">
                <a:solidFill>
                  <a:schemeClr val="accent2"/>
                </a:solidFill>
                <a:latin typeface="+mn-lt"/>
              </a:rPr>
              <a:t>sprzętu</a:t>
            </a:r>
            <a:endParaRPr lang="es-ES" altLang="es-ES" sz="2000" b="0" dirty="0">
              <a:solidFill>
                <a:schemeClr val="accent2"/>
              </a:solidFill>
              <a:latin typeface="+mn-lt"/>
            </a:endParaRPr>
          </a:p>
        </p:txBody>
      </p:sp>
    </p:spTree>
    <p:extLst>
      <p:ext uri="{BB962C8B-B14F-4D97-AF65-F5344CB8AC3E}">
        <p14:creationId xmlns:p14="http://schemas.microsoft.com/office/powerpoint/2010/main" val="246162564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13" name="Grupo 12"/>
          <p:cNvGrpSpPr/>
          <p:nvPr/>
        </p:nvGrpSpPr>
        <p:grpSpPr>
          <a:xfrm>
            <a:off x="467544" y="2708920"/>
            <a:ext cx="2671812" cy="648565"/>
            <a:chOff x="409" y="2219132"/>
            <a:chExt cx="1782216" cy="891111"/>
          </a:xfrm>
        </p:grpSpPr>
        <p:sp>
          <p:nvSpPr>
            <p:cNvPr id="14" name="Rectángulo 13"/>
            <p:cNvSpPr/>
            <p:nvPr/>
          </p:nvSpPr>
          <p:spPr>
            <a:xfrm>
              <a:off x="409" y="2219135"/>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a:t>6-minutowy test </a:t>
              </a:r>
              <a:r>
                <a:rPr lang="es-ES" sz="1800" b="0" dirty="0" err="1"/>
                <a:t>chodzenia</a:t>
              </a:r>
              <a:endParaRPr lang="es-ES" sz="1800" b="0" kern="1200" dirty="0"/>
            </a:p>
          </p:txBody>
        </p:sp>
      </p:grpSp>
      <p:pic>
        <p:nvPicPr>
          <p:cNvPr id="19" name="Imagen 18" descr="6MWT v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85" y="3447404"/>
            <a:ext cx="2611755" cy="2311400"/>
          </a:xfrm>
          <a:prstGeom prst="rect">
            <a:avLst/>
          </a:prstGeom>
          <a:noFill/>
          <a:ln>
            <a:noFill/>
          </a:ln>
        </p:spPr>
      </p:pic>
      <p:sp>
        <p:nvSpPr>
          <p:cNvPr id="20" name="10 CuadroTexto">
            <a:extLst>
              <a:ext uri="{FF2B5EF4-FFF2-40B4-BE49-F238E27FC236}">
                <a16:creationId xmlns:a16="http://schemas.microsoft.com/office/drawing/2014/main" id="{E56C3AC4-FC51-4016-941F-5528AC6557E5}"/>
              </a:ext>
            </a:extLst>
          </p:cNvPr>
          <p:cNvSpPr txBox="1"/>
          <p:nvPr/>
        </p:nvSpPr>
        <p:spPr>
          <a:xfrm>
            <a:off x="115771" y="5758804"/>
            <a:ext cx="3420381" cy="523220"/>
          </a:xfrm>
          <a:prstGeom prst="rect">
            <a:avLst/>
          </a:prstGeom>
          <a:noFill/>
        </p:spPr>
        <p:txBody>
          <a:bodyPr wrap="square" rtlCol="0">
            <a:spAutoFit/>
          </a:bodyPr>
          <a:lstStyle/>
          <a:p>
            <a:pPr algn="ctr"/>
            <a:r>
              <a:rPr lang="pl-PL" sz="1400" b="0" dirty="0">
                <a:solidFill>
                  <a:schemeClr val="accent6"/>
                </a:solidFill>
              </a:rPr>
              <a:t>Rysunek 1. Układ do badania 6-minutowego chodu</a:t>
            </a:r>
            <a:endParaRPr lang="es-ES" sz="1400" b="0" dirty="0">
              <a:solidFill>
                <a:schemeClr val="accent6"/>
              </a:solidFill>
            </a:endParaRPr>
          </a:p>
        </p:txBody>
      </p:sp>
      <p:sp>
        <p:nvSpPr>
          <p:cNvPr id="24" name="Prostokąt 3">
            <a:extLst>
              <a:ext uri="{FF2B5EF4-FFF2-40B4-BE49-F238E27FC236}">
                <a16:creationId xmlns:a16="http://schemas.microsoft.com/office/drawing/2014/main" id="{6F1E17A5-99A2-450F-AC97-BC84B3D4606F}"/>
              </a:ext>
            </a:extLst>
          </p:cNvPr>
          <p:cNvSpPr/>
          <p:nvPr/>
        </p:nvSpPr>
        <p:spPr>
          <a:xfrm>
            <a:off x="3672408" y="2708920"/>
            <a:ext cx="5724128" cy="3293209"/>
          </a:xfrm>
          <a:prstGeom prst="rect">
            <a:avLst/>
          </a:prstGeom>
        </p:spPr>
        <p:txBody>
          <a:bodyPr wrap="square">
            <a:spAutoFit/>
          </a:bodyPr>
          <a:lstStyle/>
          <a:p>
            <a:pPr marL="457200" lvl="0" indent="-457200">
              <a:buFont typeface="+mj-lt"/>
              <a:buAutoNum type="arabicPeriod"/>
            </a:pPr>
            <a:r>
              <a:rPr lang="es-ES" sz="1600" b="0" dirty="0" err="1">
                <a:solidFill>
                  <a:schemeClr val="tx1"/>
                </a:solidFill>
              </a:rPr>
              <a:t>Timer</a:t>
            </a:r>
            <a:r>
              <a:rPr lang="es-ES" sz="1600" b="0" dirty="0">
                <a:solidFill>
                  <a:schemeClr val="tx1"/>
                </a:solidFill>
              </a:rPr>
              <a:t> </a:t>
            </a:r>
            <a:r>
              <a:rPr lang="es-ES" sz="1600" b="0" dirty="0" err="1">
                <a:solidFill>
                  <a:schemeClr val="tx1"/>
                </a:solidFill>
              </a:rPr>
              <a:t>odliczający</a:t>
            </a:r>
            <a:r>
              <a:rPr lang="es-ES" sz="1600" b="0" dirty="0">
                <a:solidFill>
                  <a:schemeClr val="tx1"/>
                </a:solidFill>
              </a:rPr>
              <a:t> </a:t>
            </a:r>
            <a:r>
              <a:rPr lang="es-ES" sz="1600" b="0" dirty="0" err="1">
                <a:solidFill>
                  <a:schemeClr val="tx1"/>
                </a:solidFill>
              </a:rPr>
              <a:t>czas</a:t>
            </a:r>
            <a:r>
              <a:rPr lang="es-ES" sz="1600" b="0" dirty="0">
                <a:solidFill>
                  <a:schemeClr val="tx1"/>
                </a:solidFill>
              </a:rPr>
              <a:t>.</a:t>
            </a:r>
          </a:p>
          <a:p>
            <a:pPr marL="457200" lvl="0" indent="-457200">
              <a:buFont typeface="+mj-lt"/>
              <a:buAutoNum type="arabicPeriod"/>
            </a:pPr>
            <a:r>
              <a:rPr lang="es-ES" sz="1600" b="0" dirty="0" err="1">
                <a:solidFill>
                  <a:schemeClr val="tx1"/>
                </a:solidFill>
              </a:rPr>
              <a:t>Mechaniczny</a:t>
            </a:r>
            <a:r>
              <a:rPr lang="es-ES" sz="1600" b="0" dirty="0">
                <a:solidFill>
                  <a:schemeClr val="tx1"/>
                </a:solidFill>
              </a:rPr>
              <a:t> </a:t>
            </a:r>
            <a:r>
              <a:rPr lang="es-ES" sz="1600" b="0" dirty="0" err="1">
                <a:solidFill>
                  <a:schemeClr val="tx1"/>
                </a:solidFill>
              </a:rPr>
              <a:t>licznik</a:t>
            </a:r>
            <a:r>
              <a:rPr lang="es-ES" sz="1600" b="0" dirty="0">
                <a:solidFill>
                  <a:schemeClr val="tx1"/>
                </a:solidFill>
              </a:rPr>
              <a:t> </a:t>
            </a:r>
            <a:r>
              <a:rPr lang="es-ES" sz="1600" b="0" dirty="0" err="1">
                <a:solidFill>
                  <a:schemeClr val="tx1"/>
                </a:solidFill>
              </a:rPr>
              <a:t>okrążeń</a:t>
            </a:r>
            <a:r>
              <a:rPr lang="es-ES" sz="1600" b="0" dirty="0">
                <a:solidFill>
                  <a:schemeClr val="tx1"/>
                </a:solidFill>
              </a:rPr>
              <a:t>.</a:t>
            </a:r>
          </a:p>
          <a:p>
            <a:pPr marL="457200" lvl="0" indent="-457200">
              <a:buFont typeface="+mj-lt"/>
              <a:buAutoNum type="arabicPeriod"/>
            </a:pPr>
            <a:r>
              <a:rPr lang="es-ES" sz="1600" b="0" dirty="0" err="1">
                <a:solidFill>
                  <a:schemeClr val="tx1"/>
                </a:solidFill>
              </a:rPr>
              <a:t>Dwa</a:t>
            </a:r>
            <a:r>
              <a:rPr lang="es-ES" sz="1600" b="0" dirty="0">
                <a:solidFill>
                  <a:schemeClr val="tx1"/>
                </a:solidFill>
              </a:rPr>
              <a:t> </a:t>
            </a:r>
            <a:r>
              <a:rPr lang="es-ES" sz="1600" b="0" dirty="0" err="1">
                <a:solidFill>
                  <a:schemeClr val="tx1"/>
                </a:solidFill>
              </a:rPr>
              <a:t>małe</a:t>
            </a:r>
            <a:r>
              <a:rPr lang="es-ES" sz="1600" b="0" dirty="0">
                <a:solidFill>
                  <a:schemeClr val="tx1"/>
                </a:solidFill>
              </a:rPr>
              <a:t> </a:t>
            </a:r>
            <a:r>
              <a:rPr lang="es-ES" sz="1600" b="0" dirty="0" err="1">
                <a:solidFill>
                  <a:schemeClr val="tx1"/>
                </a:solidFill>
              </a:rPr>
              <a:t>pachołki</a:t>
            </a:r>
            <a:r>
              <a:rPr lang="es-ES" sz="1600" b="0" dirty="0">
                <a:solidFill>
                  <a:schemeClr val="tx1"/>
                </a:solidFill>
              </a:rPr>
              <a:t>.</a:t>
            </a:r>
          </a:p>
          <a:p>
            <a:pPr marL="457200" lvl="0" indent="-457200">
              <a:buFont typeface="+mj-lt"/>
              <a:buAutoNum type="arabicPeriod"/>
            </a:pPr>
            <a:r>
              <a:rPr lang="es-ES" sz="1600" b="0" dirty="0" err="1">
                <a:solidFill>
                  <a:schemeClr val="tx1"/>
                </a:solidFill>
              </a:rPr>
              <a:t>Krzesło</a:t>
            </a:r>
            <a:r>
              <a:rPr lang="es-ES" sz="1600" b="0" dirty="0">
                <a:solidFill>
                  <a:schemeClr val="tx1"/>
                </a:solidFill>
              </a:rPr>
              <a:t>, </a:t>
            </a:r>
            <a:r>
              <a:rPr lang="es-ES" sz="1600" b="0" dirty="0" err="1">
                <a:solidFill>
                  <a:schemeClr val="tx1"/>
                </a:solidFill>
              </a:rPr>
              <a:t>które</a:t>
            </a:r>
            <a:r>
              <a:rPr lang="es-ES" sz="1600" b="0" dirty="0">
                <a:solidFill>
                  <a:schemeClr val="tx1"/>
                </a:solidFill>
              </a:rPr>
              <a:t> </a:t>
            </a:r>
            <a:r>
              <a:rPr lang="es-ES" sz="1600" b="0" dirty="0" err="1">
                <a:solidFill>
                  <a:schemeClr val="tx1"/>
                </a:solidFill>
              </a:rPr>
              <a:t>można</a:t>
            </a:r>
            <a:r>
              <a:rPr lang="es-ES" sz="1600" b="0" dirty="0">
                <a:solidFill>
                  <a:schemeClr val="tx1"/>
                </a:solidFill>
              </a:rPr>
              <a:t> </a:t>
            </a:r>
            <a:r>
              <a:rPr lang="es-ES" sz="1600" b="0" dirty="0" err="1">
                <a:solidFill>
                  <a:schemeClr val="tx1"/>
                </a:solidFill>
              </a:rPr>
              <a:t>łatwo</a:t>
            </a:r>
            <a:r>
              <a:rPr lang="es-ES" sz="1600" b="0" dirty="0">
                <a:solidFill>
                  <a:schemeClr val="tx1"/>
                </a:solidFill>
              </a:rPr>
              <a:t> </a:t>
            </a:r>
            <a:r>
              <a:rPr lang="es-ES" sz="1600" b="0" dirty="0" err="1">
                <a:solidFill>
                  <a:schemeClr val="tx1"/>
                </a:solidFill>
              </a:rPr>
              <a:t>przesuwać</a:t>
            </a:r>
            <a:r>
              <a:rPr lang="es-ES" sz="1600" b="0" dirty="0">
                <a:solidFill>
                  <a:schemeClr val="tx1"/>
                </a:solidFill>
              </a:rPr>
              <a:t> </a:t>
            </a:r>
            <a:r>
              <a:rPr lang="es-ES" sz="1600" b="0" dirty="0" err="1">
                <a:solidFill>
                  <a:schemeClr val="tx1"/>
                </a:solidFill>
              </a:rPr>
              <a:t>wzdłuż</a:t>
            </a:r>
            <a:r>
              <a:rPr lang="es-ES" sz="1600" b="0" dirty="0">
                <a:solidFill>
                  <a:schemeClr val="tx1"/>
                </a:solidFill>
              </a:rPr>
              <a:t> </a:t>
            </a:r>
            <a:r>
              <a:rPr lang="es-ES" sz="1600" b="0" dirty="0" err="1">
                <a:solidFill>
                  <a:schemeClr val="tx1"/>
                </a:solidFill>
              </a:rPr>
              <a:t>trasy</a:t>
            </a:r>
            <a:r>
              <a:rPr lang="es-ES" sz="1600" b="0" dirty="0">
                <a:solidFill>
                  <a:schemeClr val="tx1"/>
                </a:solidFill>
              </a:rPr>
              <a:t> </a:t>
            </a:r>
            <a:r>
              <a:rPr lang="es-ES" sz="1600" b="0" dirty="0" err="1">
                <a:solidFill>
                  <a:schemeClr val="tx1"/>
                </a:solidFill>
              </a:rPr>
              <a:t>marszu</a:t>
            </a:r>
            <a:r>
              <a:rPr lang="es-ES" sz="1600" b="0" dirty="0">
                <a:solidFill>
                  <a:schemeClr val="tx1"/>
                </a:solidFill>
              </a:rPr>
              <a:t>.</a:t>
            </a:r>
          </a:p>
          <a:p>
            <a:pPr marL="457200" lvl="0" indent="-457200">
              <a:buFont typeface="+mj-lt"/>
              <a:buAutoNum type="arabicPeriod"/>
            </a:pPr>
            <a:r>
              <a:rPr lang="es-ES" sz="1600" b="0" dirty="0" err="1">
                <a:solidFill>
                  <a:schemeClr val="tx1"/>
                </a:solidFill>
              </a:rPr>
              <a:t>Arkusze</a:t>
            </a:r>
            <a:r>
              <a:rPr lang="es-ES" sz="1600" b="0" dirty="0">
                <a:solidFill>
                  <a:schemeClr val="tx1"/>
                </a:solidFill>
              </a:rPr>
              <a:t> </a:t>
            </a:r>
            <a:r>
              <a:rPr lang="es-ES" sz="1600" b="0" dirty="0" err="1">
                <a:solidFill>
                  <a:schemeClr val="tx1"/>
                </a:solidFill>
              </a:rPr>
              <a:t>ćwiczeniowe</a:t>
            </a:r>
            <a:r>
              <a:rPr lang="es-ES" sz="1600" b="0" dirty="0">
                <a:solidFill>
                  <a:schemeClr val="tx1"/>
                </a:solidFill>
              </a:rPr>
              <a:t> </a:t>
            </a:r>
            <a:r>
              <a:rPr lang="es-ES" sz="1600" b="0" dirty="0" err="1">
                <a:solidFill>
                  <a:schemeClr val="tx1"/>
                </a:solidFill>
              </a:rPr>
              <a:t>na</a:t>
            </a:r>
            <a:r>
              <a:rPr lang="es-ES" sz="1600" b="0" dirty="0">
                <a:solidFill>
                  <a:schemeClr val="tx1"/>
                </a:solidFill>
              </a:rPr>
              <a:t> </a:t>
            </a:r>
            <a:r>
              <a:rPr lang="es-ES" sz="1600" b="0" dirty="0" err="1">
                <a:solidFill>
                  <a:schemeClr val="tx1"/>
                </a:solidFill>
              </a:rPr>
              <a:t>tablicy</a:t>
            </a:r>
            <a:r>
              <a:rPr lang="es-ES" sz="1600" b="0" dirty="0">
                <a:solidFill>
                  <a:schemeClr val="tx1"/>
                </a:solidFill>
              </a:rPr>
              <a:t>.</a:t>
            </a:r>
          </a:p>
          <a:p>
            <a:pPr marL="457200" lvl="0" indent="-457200">
              <a:buFont typeface="+mj-lt"/>
              <a:buAutoNum type="arabicPeriod"/>
            </a:pPr>
            <a:r>
              <a:rPr lang="es-ES" sz="1600" b="0" dirty="0" err="1">
                <a:solidFill>
                  <a:schemeClr val="tx1"/>
                </a:solidFill>
              </a:rPr>
              <a:t>Taśma</a:t>
            </a:r>
            <a:r>
              <a:rPr lang="es-ES" sz="1600" b="0" dirty="0">
                <a:solidFill>
                  <a:schemeClr val="tx1"/>
                </a:solidFill>
              </a:rPr>
              <a:t> </a:t>
            </a:r>
            <a:r>
              <a:rPr lang="es-ES" sz="1600" b="0" dirty="0" err="1">
                <a:solidFill>
                  <a:schemeClr val="tx1"/>
                </a:solidFill>
              </a:rPr>
              <a:t>samoprzylepna</a:t>
            </a:r>
            <a:r>
              <a:rPr lang="es-ES" sz="1600" b="0" dirty="0">
                <a:solidFill>
                  <a:schemeClr val="tx1"/>
                </a:solidFill>
              </a:rPr>
              <a:t> </a:t>
            </a:r>
            <a:r>
              <a:rPr lang="es-ES" sz="1600" b="0" dirty="0" err="1">
                <a:solidFill>
                  <a:schemeClr val="tx1"/>
                </a:solidFill>
              </a:rPr>
              <a:t>lub</a:t>
            </a:r>
            <a:r>
              <a:rPr lang="es-ES" sz="1600" b="0" dirty="0">
                <a:solidFill>
                  <a:schemeClr val="tx1"/>
                </a:solidFill>
              </a:rPr>
              <a:t> </a:t>
            </a:r>
            <a:r>
              <a:rPr lang="es-ES" sz="1600" b="0" dirty="0" err="1">
                <a:solidFill>
                  <a:schemeClr val="tx1"/>
                </a:solidFill>
              </a:rPr>
              <a:t>kolorowe</a:t>
            </a:r>
            <a:r>
              <a:rPr lang="es-ES" sz="1600" b="0" dirty="0">
                <a:solidFill>
                  <a:schemeClr val="tx1"/>
                </a:solidFill>
              </a:rPr>
              <a:t> </a:t>
            </a:r>
            <a:r>
              <a:rPr lang="es-ES" sz="1600" b="0" dirty="0" err="1">
                <a:solidFill>
                  <a:schemeClr val="tx1"/>
                </a:solidFill>
              </a:rPr>
              <a:t>naklejki</a:t>
            </a:r>
            <a:r>
              <a:rPr lang="es-ES" sz="1600" b="0" dirty="0">
                <a:solidFill>
                  <a:schemeClr val="tx1"/>
                </a:solidFill>
              </a:rPr>
              <a:t>.</a:t>
            </a:r>
          </a:p>
          <a:p>
            <a:pPr marL="457200" lvl="0" indent="-457200">
              <a:buFont typeface="+mj-lt"/>
              <a:buAutoNum type="arabicPeriod"/>
            </a:pPr>
            <a:r>
              <a:rPr lang="es-ES" sz="1600" b="0" dirty="0" err="1">
                <a:solidFill>
                  <a:schemeClr val="tx1"/>
                </a:solidFill>
              </a:rPr>
              <a:t>Waga</a:t>
            </a:r>
            <a:r>
              <a:rPr lang="es-ES" sz="1600" b="0" dirty="0">
                <a:solidFill>
                  <a:schemeClr val="tx1"/>
                </a:solidFill>
              </a:rPr>
              <a:t> </a:t>
            </a:r>
            <a:r>
              <a:rPr lang="es-ES" sz="1600" b="0" dirty="0" err="1">
                <a:solidFill>
                  <a:schemeClr val="tx1"/>
                </a:solidFill>
              </a:rPr>
              <a:t>Borga</a:t>
            </a:r>
            <a:r>
              <a:rPr lang="es-ES" sz="1600" b="0" dirty="0">
                <a:solidFill>
                  <a:schemeClr val="tx1"/>
                </a:solidFill>
              </a:rPr>
              <a:t>.</a:t>
            </a:r>
          </a:p>
          <a:p>
            <a:pPr marL="457200" lvl="0" indent="-457200">
              <a:buFont typeface="+mj-lt"/>
              <a:buAutoNum type="arabicPeriod"/>
            </a:pPr>
            <a:r>
              <a:rPr lang="es-ES" sz="1600" b="0" dirty="0" err="1">
                <a:solidFill>
                  <a:schemeClr val="tx1"/>
                </a:solidFill>
              </a:rPr>
              <a:t>Pulsoksymetr</a:t>
            </a:r>
            <a:r>
              <a:rPr lang="es-ES" sz="1600" b="0" dirty="0">
                <a:solidFill>
                  <a:schemeClr val="tx1"/>
                </a:solidFill>
              </a:rPr>
              <a:t>.</a:t>
            </a:r>
          </a:p>
          <a:p>
            <a:pPr marL="457200" lvl="0" indent="-457200">
              <a:buFont typeface="+mj-lt"/>
              <a:buAutoNum type="arabicPeriod"/>
            </a:pPr>
            <a:r>
              <a:rPr lang="es-ES" sz="1600" b="0" dirty="0" err="1">
                <a:solidFill>
                  <a:schemeClr val="tx1"/>
                </a:solidFill>
              </a:rPr>
              <a:t>Sfigmomanometr</a:t>
            </a:r>
            <a:r>
              <a:rPr lang="es-ES" sz="1600" b="0" dirty="0">
                <a:solidFill>
                  <a:schemeClr val="tx1"/>
                </a:solidFill>
              </a:rPr>
              <a:t> i </a:t>
            </a:r>
            <a:r>
              <a:rPr lang="es-ES" sz="1600" b="0" dirty="0" err="1">
                <a:solidFill>
                  <a:schemeClr val="tx1"/>
                </a:solidFill>
              </a:rPr>
              <a:t>stetoskop</a:t>
            </a:r>
            <a:r>
              <a:rPr lang="es-ES" sz="1600" b="0" dirty="0">
                <a:solidFill>
                  <a:schemeClr val="tx1"/>
                </a:solidFill>
              </a:rPr>
              <a:t>.</a:t>
            </a:r>
          </a:p>
          <a:p>
            <a:pPr marL="457200" lvl="0" indent="-457200">
              <a:buFont typeface="+mj-lt"/>
              <a:buAutoNum type="arabicPeriod"/>
            </a:pPr>
            <a:r>
              <a:rPr lang="es-ES" sz="1600" b="0" dirty="0" err="1">
                <a:solidFill>
                  <a:schemeClr val="tx1"/>
                </a:solidFill>
              </a:rPr>
              <a:t>Telefon</a:t>
            </a:r>
            <a:r>
              <a:rPr lang="es-ES" sz="1600" b="0" dirty="0">
                <a:solidFill>
                  <a:schemeClr val="tx1"/>
                </a:solidFill>
              </a:rPr>
              <a:t>.</a:t>
            </a:r>
          </a:p>
          <a:p>
            <a:pPr marL="457200" lvl="0" indent="-457200">
              <a:buFont typeface="+mj-lt"/>
              <a:buAutoNum type="arabicPeriod"/>
            </a:pPr>
            <a:r>
              <a:rPr lang="es-ES" sz="1600" b="0" dirty="0" err="1">
                <a:solidFill>
                  <a:schemeClr val="tx1"/>
                </a:solidFill>
              </a:rPr>
              <a:t>Źródło</a:t>
            </a:r>
            <a:r>
              <a:rPr lang="es-ES" sz="1600" b="0" dirty="0">
                <a:solidFill>
                  <a:schemeClr val="tx1"/>
                </a:solidFill>
              </a:rPr>
              <a:t> </a:t>
            </a:r>
            <a:r>
              <a:rPr lang="es-ES" sz="1600" b="0" dirty="0" err="1">
                <a:solidFill>
                  <a:schemeClr val="tx1"/>
                </a:solidFill>
              </a:rPr>
              <a:t>tlenu</a:t>
            </a:r>
            <a:r>
              <a:rPr lang="es-ES" sz="1600" b="0" dirty="0">
                <a:solidFill>
                  <a:schemeClr val="tx1"/>
                </a:solidFill>
              </a:rPr>
              <a:t>.</a:t>
            </a:r>
          </a:p>
          <a:p>
            <a:pPr marL="457200" lvl="0" indent="-457200">
              <a:buFont typeface="+mj-lt"/>
              <a:buAutoNum type="arabicPeriod"/>
            </a:pPr>
            <a:r>
              <a:rPr lang="es-ES" sz="1600" b="0" dirty="0" err="1">
                <a:solidFill>
                  <a:schemeClr val="tx1"/>
                </a:solidFill>
              </a:rPr>
              <a:t>Automatyczny</a:t>
            </a:r>
            <a:r>
              <a:rPr lang="es-ES" sz="1600" b="0" dirty="0">
                <a:solidFill>
                  <a:schemeClr val="tx1"/>
                </a:solidFill>
              </a:rPr>
              <a:t> </a:t>
            </a:r>
            <a:r>
              <a:rPr lang="es-ES" sz="1600" b="0" dirty="0" err="1">
                <a:solidFill>
                  <a:schemeClr val="tx1"/>
                </a:solidFill>
              </a:rPr>
              <a:t>defibrylator</a:t>
            </a:r>
            <a:r>
              <a:rPr lang="es-ES" sz="1600" b="0" dirty="0">
                <a:solidFill>
                  <a:schemeClr val="tx1"/>
                </a:solidFill>
              </a:rPr>
              <a:t> </a:t>
            </a:r>
            <a:r>
              <a:rPr lang="es-ES" sz="1600" b="0" dirty="0" err="1">
                <a:solidFill>
                  <a:schemeClr val="tx1"/>
                </a:solidFill>
              </a:rPr>
              <a:t>elektroniczny</a:t>
            </a:r>
            <a:r>
              <a:rPr lang="es-ES" sz="1600" b="0" dirty="0">
                <a:solidFill>
                  <a:schemeClr val="tx1"/>
                </a:solidFill>
              </a:rPr>
              <a:t>.</a:t>
            </a:r>
          </a:p>
        </p:txBody>
      </p:sp>
      <p:sp>
        <p:nvSpPr>
          <p:cNvPr id="16" name="Prostokąt 1">
            <a:extLst>
              <a:ext uri="{FF2B5EF4-FFF2-40B4-BE49-F238E27FC236}">
                <a16:creationId xmlns:a16="http://schemas.microsoft.com/office/drawing/2014/main" id="{268B7058-4360-4179-91EA-4809511763B4}"/>
              </a:ext>
            </a:extLst>
          </p:cNvPr>
          <p:cNvSpPr/>
          <p:nvPr/>
        </p:nvSpPr>
        <p:spPr>
          <a:xfrm>
            <a:off x="2798802" y="2232740"/>
            <a:ext cx="4437493" cy="400110"/>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Wymagania</a:t>
            </a:r>
            <a:r>
              <a:rPr lang="es-ES" altLang="es-ES" sz="2000" b="0" dirty="0">
                <a:solidFill>
                  <a:schemeClr val="accent2"/>
                </a:solidFill>
                <a:latin typeface="+mn-lt"/>
              </a:rPr>
              <a:t> </a:t>
            </a:r>
            <a:r>
              <a:rPr lang="es-ES" altLang="es-ES" sz="2000" b="0" dirty="0" err="1">
                <a:solidFill>
                  <a:schemeClr val="accent2"/>
                </a:solidFill>
                <a:latin typeface="+mn-lt"/>
              </a:rPr>
              <a:t>dotyczące</a:t>
            </a:r>
            <a:r>
              <a:rPr lang="es-ES" altLang="es-ES" sz="2000" b="0" dirty="0">
                <a:solidFill>
                  <a:schemeClr val="accent2"/>
                </a:solidFill>
                <a:latin typeface="+mn-lt"/>
              </a:rPr>
              <a:t> </a:t>
            </a:r>
            <a:r>
              <a:rPr lang="es-ES" altLang="es-ES" sz="2000" b="0" dirty="0" err="1">
                <a:solidFill>
                  <a:schemeClr val="accent2"/>
                </a:solidFill>
                <a:latin typeface="+mn-lt"/>
              </a:rPr>
              <a:t>sprzętu</a:t>
            </a:r>
            <a:endParaRPr lang="es-ES" altLang="es-ES" sz="2000" b="0" dirty="0">
              <a:solidFill>
                <a:schemeClr val="accent2"/>
              </a:solidFill>
              <a:latin typeface="+mn-lt"/>
            </a:endParaRPr>
          </a:p>
        </p:txBody>
      </p:sp>
    </p:spTree>
    <p:extLst>
      <p:ext uri="{BB962C8B-B14F-4D97-AF65-F5344CB8AC3E}">
        <p14:creationId xmlns:p14="http://schemas.microsoft.com/office/powerpoint/2010/main" val="3975546052"/>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14" name="Grupo 13">
            <a:extLst>
              <a:ext uri="{FF2B5EF4-FFF2-40B4-BE49-F238E27FC236}">
                <a16:creationId xmlns:a16="http://schemas.microsoft.com/office/drawing/2014/main" id="{0CAB92E8-8A48-4F6D-95D7-313211220516}"/>
              </a:ext>
            </a:extLst>
          </p:cNvPr>
          <p:cNvGrpSpPr/>
          <p:nvPr/>
        </p:nvGrpSpPr>
        <p:grpSpPr>
          <a:xfrm>
            <a:off x="395536" y="3212976"/>
            <a:ext cx="2671812" cy="648563"/>
            <a:chOff x="409" y="2219132"/>
            <a:chExt cx="1782216" cy="891108"/>
          </a:xfrm>
        </p:grpSpPr>
        <p:sp>
          <p:nvSpPr>
            <p:cNvPr id="15" name="Rectángulo 14">
              <a:extLst>
                <a:ext uri="{FF2B5EF4-FFF2-40B4-BE49-F238E27FC236}">
                  <a16:creationId xmlns:a16="http://schemas.microsoft.com/office/drawing/2014/main" id="{72B98216-209D-4DC9-84F4-1EB8B6E752AB}"/>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ectángulo 15">
              <a:extLst>
                <a:ext uri="{FF2B5EF4-FFF2-40B4-BE49-F238E27FC236}">
                  <a16:creationId xmlns:a16="http://schemas.microsoft.com/office/drawing/2014/main" id="{7E7BE488-608A-497D-892A-FE1D90B7F1DF}"/>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b="0" dirty="0"/>
                <a:t>Ocena za pomocą technik instrumentalnych</a:t>
              </a:r>
            </a:p>
          </p:txBody>
        </p:sp>
      </p:grpSp>
      <p:sp>
        <p:nvSpPr>
          <p:cNvPr id="4" name="Flecha: a la derecha 3">
            <a:extLst>
              <a:ext uri="{FF2B5EF4-FFF2-40B4-BE49-F238E27FC236}">
                <a16:creationId xmlns:a16="http://schemas.microsoft.com/office/drawing/2014/main" id="{82729E63-2E13-4626-9091-CC828C40E1B1}"/>
              </a:ext>
            </a:extLst>
          </p:cNvPr>
          <p:cNvSpPr/>
          <p:nvPr/>
        </p:nvSpPr>
        <p:spPr bwMode="auto">
          <a:xfrm>
            <a:off x="3131840" y="3373165"/>
            <a:ext cx="1656184" cy="338555"/>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17" name="Grupo 16">
            <a:extLst>
              <a:ext uri="{FF2B5EF4-FFF2-40B4-BE49-F238E27FC236}">
                <a16:creationId xmlns:a16="http://schemas.microsoft.com/office/drawing/2014/main" id="{1F015FD9-CE9F-4383-99B3-1B4E9739DE58}"/>
              </a:ext>
            </a:extLst>
          </p:cNvPr>
          <p:cNvGrpSpPr/>
          <p:nvPr/>
        </p:nvGrpSpPr>
        <p:grpSpPr>
          <a:xfrm>
            <a:off x="4852517" y="2940625"/>
            <a:ext cx="3967954" cy="1208455"/>
            <a:chOff x="409" y="2219132"/>
            <a:chExt cx="1782216" cy="891108"/>
          </a:xfrm>
          <a:solidFill>
            <a:schemeClr val="accent2">
              <a:lumMod val="60000"/>
              <a:lumOff val="40000"/>
            </a:schemeClr>
          </a:solidFill>
        </p:grpSpPr>
        <p:sp>
          <p:nvSpPr>
            <p:cNvPr id="18" name="Rectángulo 17">
              <a:extLst>
                <a:ext uri="{FF2B5EF4-FFF2-40B4-BE49-F238E27FC236}">
                  <a16:creationId xmlns:a16="http://schemas.microsoft.com/office/drawing/2014/main" id="{1DF3B508-54A5-430F-8972-E0238036D3A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86F6C390-8742-42F5-8FC3-E01D39131DAD}"/>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 Wymagana większa ilość materiału</a:t>
              </a:r>
            </a:p>
            <a:p>
              <a:pPr lvl="0" algn="ctr" defTabSz="800100">
                <a:lnSpc>
                  <a:spcPct val="90000"/>
                </a:lnSpc>
                <a:spcAft>
                  <a:spcPct val="35000"/>
                </a:spcAft>
              </a:pPr>
              <a:r>
                <a:rPr lang="pl-PL" sz="1800" b="0" dirty="0">
                  <a:solidFill>
                    <a:schemeClr val="bg1"/>
                  </a:solidFill>
                </a:rPr>
                <a:t>-Wymagany materiał o wyższej specjalizacji</a:t>
              </a:r>
              <a:endParaRPr lang="es-ES" sz="1800" b="0" dirty="0">
                <a:solidFill>
                  <a:schemeClr val="bg1"/>
                </a:solidFill>
              </a:endParaRPr>
            </a:p>
          </p:txBody>
        </p:sp>
      </p:grpSp>
      <p:grpSp>
        <p:nvGrpSpPr>
          <p:cNvPr id="20" name="Grupo 19">
            <a:extLst>
              <a:ext uri="{FF2B5EF4-FFF2-40B4-BE49-F238E27FC236}">
                <a16:creationId xmlns:a16="http://schemas.microsoft.com/office/drawing/2014/main" id="{92122651-BA20-4D3C-95B4-948A7294985C}"/>
              </a:ext>
            </a:extLst>
          </p:cNvPr>
          <p:cNvGrpSpPr/>
          <p:nvPr/>
        </p:nvGrpSpPr>
        <p:grpSpPr>
          <a:xfrm>
            <a:off x="1475656" y="4629754"/>
            <a:ext cx="1656184" cy="1208455"/>
            <a:chOff x="409" y="2219132"/>
            <a:chExt cx="1782216" cy="891108"/>
          </a:xfrm>
          <a:solidFill>
            <a:schemeClr val="accent1">
              <a:lumMod val="50000"/>
              <a:lumOff val="50000"/>
            </a:schemeClr>
          </a:solidFill>
        </p:grpSpPr>
        <p:sp>
          <p:nvSpPr>
            <p:cNvPr id="21" name="Rectángulo 20">
              <a:extLst>
                <a:ext uri="{FF2B5EF4-FFF2-40B4-BE49-F238E27FC236}">
                  <a16:creationId xmlns:a16="http://schemas.microsoft.com/office/drawing/2014/main" id="{F553CB9F-3995-4CB3-B559-460414C1355E}"/>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ectángulo 21">
              <a:extLst>
                <a:ext uri="{FF2B5EF4-FFF2-40B4-BE49-F238E27FC236}">
                  <a16:creationId xmlns:a16="http://schemas.microsoft.com/office/drawing/2014/main" id="{C0BB5BCB-2508-4460-8C36-7F6C55BB804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Czujnik</a:t>
              </a:r>
              <a:r>
                <a:rPr lang="es-ES" sz="1800" b="0" dirty="0">
                  <a:solidFill>
                    <a:schemeClr val="bg1"/>
                  </a:solidFill>
                </a:rPr>
                <a:t> </a:t>
              </a:r>
              <a:r>
                <a:rPr lang="es-ES" sz="1800" b="0" dirty="0" err="1">
                  <a:solidFill>
                    <a:schemeClr val="bg1"/>
                  </a:solidFill>
                </a:rPr>
                <a:t>lub</a:t>
              </a:r>
              <a:r>
                <a:rPr lang="es-ES" sz="1800" b="0" dirty="0">
                  <a:solidFill>
                    <a:schemeClr val="bg1"/>
                  </a:solidFill>
                </a:rPr>
                <a:t> </a:t>
              </a:r>
              <a:r>
                <a:rPr lang="es-ES" sz="1800" b="0" dirty="0" err="1">
                  <a:solidFill>
                    <a:schemeClr val="bg1"/>
                  </a:solidFill>
                </a:rPr>
                <a:t>sprzęt</a:t>
              </a:r>
              <a:r>
                <a:rPr lang="es-ES" sz="1800" b="0" dirty="0">
                  <a:solidFill>
                    <a:schemeClr val="bg1"/>
                  </a:solidFill>
                </a:rPr>
                <a:t> </a:t>
              </a:r>
              <a:r>
                <a:rPr lang="es-ES" sz="1800" b="0" dirty="0" err="1">
                  <a:solidFill>
                    <a:schemeClr val="bg1"/>
                  </a:solidFill>
                </a:rPr>
                <a:t>pomiarowy</a:t>
              </a:r>
              <a:endParaRPr lang="es-ES" sz="1800" b="0" dirty="0">
                <a:solidFill>
                  <a:schemeClr val="bg1"/>
                </a:solidFill>
              </a:endParaRPr>
            </a:p>
          </p:txBody>
        </p:sp>
      </p:grpSp>
      <p:grpSp>
        <p:nvGrpSpPr>
          <p:cNvPr id="23" name="Grupo 22">
            <a:extLst>
              <a:ext uri="{FF2B5EF4-FFF2-40B4-BE49-F238E27FC236}">
                <a16:creationId xmlns:a16="http://schemas.microsoft.com/office/drawing/2014/main" id="{FDDCC28A-3164-4341-B4D5-30F4BCDCA4D8}"/>
              </a:ext>
            </a:extLst>
          </p:cNvPr>
          <p:cNvGrpSpPr/>
          <p:nvPr/>
        </p:nvGrpSpPr>
        <p:grpSpPr>
          <a:xfrm>
            <a:off x="3635896" y="4629754"/>
            <a:ext cx="1872208" cy="1208455"/>
            <a:chOff x="409" y="2219132"/>
            <a:chExt cx="1782216" cy="891108"/>
          </a:xfrm>
          <a:solidFill>
            <a:schemeClr val="accent2"/>
          </a:solidFill>
        </p:grpSpPr>
        <p:sp>
          <p:nvSpPr>
            <p:cNvPr id="24" name="Rectángulo 23">
              <a:extLst>
                <a:ext uri="{FF2B5EF4-FFF2-40B4-BE49-F238E27FC236}">
                  <a16:creationId xmlns:a16="http://schemas.microsoft.com/office/drawing/2014/main" id="{8919B9EE-1F93-452E-92DA-42384238FAE8}"/>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5" name="Rectángulo 24">
              <a:extLst>
                <a:ext uri="{FF2B5EF4-FFF2-40B4-BE49-F238E27FC236}">
                  <a16:creationId xmlns:a16="http://schemas.microsoft.com/office/drawing/2014/main" id="{C70D3412-7973-47FD-8EDC-DEFF5649A41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Oprogramowanie</a:t>
              </a:r>
              <a:r>
                <a:rPr lang="es-ES" sz="1800" b="0" dirty="0">
                  <a:solidFill>
                    <a:schemeClr val="bg1"/>
                  </a:solidFill>
                </a:rPr>
                <a:t> i </a:t>
              </a:r>
              <a:r>
                <a:rPr lang="es-ES" sz="1800" b="0" dirty="0" err="1">
                  <a:solidFill>
                    <a:schemeClr val="bg1"/>
                  </a:solidFill>
                </a:rPr>
                <a:t>komputery</a:t>
              </a:r>
              <a:endParaRPr lang="es-ES" sz="1800" b="0" dirty="0">
                <a:solidFill>
                  <a:schemeClr val="bg1"/>
                </a:solidFill>
              </a:endParaRPr>
            </a:p>
          </p:txBody>
        </p:sp>
      </p:grpSp>
      <p:grpSp>
        <p:nvGrpSpPr>
          <p:cNvPr id="26" name="Grupo 25">
            <a:extLst>
              <a:ext uri="{FF2B5EF4-FFF2-40B4-BE49-F238E27FC236}">
                <a16:creationId xmlns:a16="http://schemas.microsoft.com/office/drawing/2014/main" id="{AB3E4413-409F-47AD-898A-7D66620001B4}"/>
              </a:ext>
            </a:extLst>
          </p:cNvPr>
          <p:cNvGrpSpPr/>
          <p:nvPr/>
        </p:nvGrpSpPr>
        <p:grpSpPr>
          <a:xfrm>
            <a:off x="5796136" y="4629753"/>
            <a:ext cx="1656184" cy="1208455"/>
            <a:chOff x="409" y="2219132"/>
            <a:chExt cx="1782216" cy="891108"/>
          </a:xfrm>
          <a:solidFill>
            <a:schemeClr val="accent6">
              <a:lumMod val="40000"/>
              <a:lumOff val="60000"/>
            </a:schemeClr>
          </a:solidFill>
        </p:grpSpPr>
        <p:sp>
          <p:nvSpPr>
            <p:cNvPr id="27" name="Rectángulo 26">
              <a:extLst>
                <a:ext uri="{FF2B5EF4-FFF2-40B4-BE49-F238E27FC236}">
                  <a16:creationId xmlns:a16="http://schemas.microsoft.com/office/drawing/2014/main" id="{AEDAB270-5DCA-4D50-95F9-5CCCB95EFB6C}"/>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8" name="Rectángulo 27">
              <a:extLst>
                <a:ext uri="{FF2B5EF4-FFF2-40B4-BE49-F238E27FC236}">
                  <a16:creationId xmlns:a16="http://schemas.microsoft.com/office/drawing/2014/main" id="{C159CEA9-3E86-423D-A7DA-D0CB2A9ACDAD}"/>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Materiały</a:t>
              </a:r>
              <a:endParaRPr lang="es-ES" sz="1800" b="0" dirty="0">
                <a:solidFill>
                  <a:schemeClr val="bg1"/>
                </a:solidFill>
              </a:endParaRPr>
            </a:p>
          </p:txBody>
        </p:sp>
      </p:grpSp>
      <p:sp>
        <p:nvSpPr>
          <p:cNvPr id="29" name="Prostokąt 1">
            <a:extLst>
              <a:ext uri="{FF2B5EF4-FFF2-40B4-BE49-F238E27FC236}">
                <a16:creationId xmlns:a16="http://schemas.microsoft.com/office/drawing/2014/main" id="{049588A6-973E-4B56-826E-5482B1F043DE}"/>
              </a:ext>
            </a:extLst>
          </p:cNvPr>
          <p:cNvSpPr/>
          <p:nvPr/>
        </p:nvSpPr>
        <p:spPr>
          <a:xfrm>
            <a:off x="2798802" y="2232740"/>
            <a:ext cx="4437493" cy="400110"/>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Wymagania</a:t>
            </a:r>
            <a:r>
              <a:rPr lang="es-ES" altLang="es-ES" sz="2000" b="0" dirty="0">
                <a:solidFill>
                  <a:schemeClr val="accent2"/>
                </a:solidFill>
                <a:latin typeface="+mn-lt"/>
              </a:rPr>
              <a:t> </a:t>
            </a:r>
            <a:r>
              <a:rPr lang="es-ES" altLang="es-ES" sz="2000" b="0" dirty="0" err="1">
                <a:solidFill>
                  <a:schemeClr val="accent2"/>
                </a:solidFill>
                <a:latin typeface="+mn-lt"/>
              </a:rPr>
              <a:t>dotyczące</a:t>
            </a:r>
            <a:r>
              <a:rPr lang="es-ES" altLang="es-ES" sz="2000" b="0" dirty="0">
                <a:solidFill>
                  <a:schemeClr val="accent2"/>
                </a:solidFill>
                <a:latin typeface="+mn-lt"/>
              </a:rPr>
              <a:t> </a:t>
            </a:r>
            <a:r>
              <a:rPr lang="es-ES" altLang="es-ES" sz="2000" b="0" dirty="0" err="1">
                <a:solidFill>
                  <a:schemeClr val="accent2"/>
                </a:solidFill>
                <a:latin typeface="+mn-lt"/>
              </a:rPr>
              <a:t>sprzętu</a:t>
            </a:r>
            <a:endParaRPr lang="es-ES" altLang="es-ES" sz="2000" b="0" dirty="0">
              <a:solidFill>
                <a:schemeClr val="accent2"/>
              </a:solidFill>
              <a:latin typeface="+mn-lt"/>
            </a:endParaRPr>
          </a:p>
        </p:txBody>
      </p:sp>
    </p:spTree>
    <p:extLst>
      <p:ext uri="{BB962C8B-B14F-4D97-AF65-F5344CB8AC3E}">
        <p14:creationId xmlns:p14="http://schemas.microsoft.com/office/powerpoint/2010/main" val="977743566"/>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r>
              <a:rPr lang="en-US" sz="2200" dirty="0">
                <a:solidFill>
                  <a:schemeClr val="accent2">
                    <a:lumMod val="75000"/>
                  </a:schemeClr>
                </a:solidFill>
              </a:rPr>
              <a:t>.</a:t>
            </a:r>
          </a:p>
        </p:txBody>
      </p:sp>
      <p:grpSp>
        <p:nvGrpSpPr>
          <p:cNvPr id="29" name="Grupo 28">
            <a:extLst>
              <a:ext uri="{FF2B5EF4-FFF2-40B4-BE49-F238E27FC236}">
                <a16:creationId xmlns:a16="http://schemas.microsoft.com/office/drawing/2014/main" id="{12BCA405-F098-4077-A8CD-ADC93175D13D}"/>
              </a:ext>
            </a:extLst>
          </p:cNvPr>
          <p:cNvGrpSpPr/>
          <p:nvPr/>
        </p:nvGrpSpPr>
        <p:grpSpPr>
          <a:xfrm>
            <a:off x="755574" y="2636912"/>
            <a:ext cx="7524838" cy="706297"/>
            <a:chOff x="-25546" y="2139807"/>
            <a:chExt cx="1808171" cy="970433"/>
          </a:xfrm>
        </p:grpSpPr>
        <p:sp>
          <p:nvSpPr>
            <p:cNvPr id="30" name="Rectángulo 29">
              <a:extLst>
                <a:ext uri="{FF2B5EF4-FFF2-40B4-BE49-F238E27FC236}">
                  <a16:creationId xmlns:a16="http://schemas.microsoft.com/office/drawing/2014/main" id="{72457E07-B114-422F-A6B6-D085D9A06023}"/>
                </a:ext>
              </a:extLst>
            </p:cNvPr>
            <p:cNvSpPr/>
            <p:nvPr/>
          </p:nvSpPr>
          <p:spPr>
            <a:xfrm>
              <a:off x="-25546" y="2139807"/>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Rectángulo 30">
              <a:extLst>
                <a:ext uri="{FF2B5EF4-FFF2-40B4-BE49-F238E27FC236}">
                  <a16:creationId xmlns:a16="http://schemas.microsoft.com/office/drawing/2014/main" id="{F4E76FF8-D40A-4D1D-A612-846EF338E73C}"/>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pl-PL" sz="1800" b="0" dirty="0">
                  <a:latin typeface="Arial" panose="020B0604020202020204" pitchFamily="34" charset="0"/>
                  <a:ea typeface="Calibri" panose="020F0502020204030204" pitchFamily="34" charset="0"/>
                </a:rPr>
                <a:t>Materiały potrzebne do wykonania oceny chodu za pomocą systemu fotogrametrycznego</a:t>
              </a:r>
              <a:endParaRPr lang="es-ES" sz="1800" b="0" dirty="0">
                <a:effectLst/>
                <a:latin typeface="Arial" panose="020B0604020202020204" pitchFamily="34" charset="0"/>
                <a:ea typeface="Calibri" panose="020F0502020204030204" pitchFamily="34" charset="0"/>
              </a:endParaRPr>
            </a:p>
          </p:txBody>
        </p:sp>
      </p:grpSp>
      <p:pic>
        <p:nvPicPr>
          <p:cNvPr id="32" name="Imagen 31">
            <a:extLst>
              <a:ext uri="{FF2B5EF4-FFF2-40B4-BE49-F238E27FC236}">
                <a16:creationId xmlns:a16="http://schemas.microsoft.com/office/drawing/2014/main" id="{D9DA2334-2DC8-47AA-AC7A-59D1232191CE}"/>
              </a:ext>
            </a:extLst>
          </p:cNvPr>
          <p:cNvPicPr/>
          <p:nvPr/>
        </p:nvPicPr>
        <p:blipFill>
          <a:blip r:embed="rId3" cstate="print"/>
          <a:srcRect/>
          <a:stretch>
            <a:fillRect/>
          </a:stretch>
        </p:blipFill>
        <p:spPr bwMode="auto">
          <a:xfrm>
            <a:off x="5815174" y="3646146"/>
            <a:ext cx="2069194" cy="1395251"/>
          </a:xfrm>
          <a:prstGeom prst="rect">
            <a:avLst/>
          </a:prstGeom>
          <a:noFill/>
          <a:ln w="9525">
            <a:noFill/>
            <a:miter lim="800000"/>
            <a:headEnd/>
            <a:tailEnd/>
          </a:ln>
        </p:spPr>
      </p:pic>
      <p:pic>
        <p:nvPicPr>
          <p:cNvPr id="33" name="Imagen 32">
            <a:extLst>
              <a:ext uri="{FF2B5EF4-FFF2-40B4-BE49-F238E27FC236}">
                <a16:creationId xmlns:a16="http://schemas.microsoft.com/office/drawing/2014/main" id="{227CECDA-CBDC-46C2-BCAF-9384BED4D9D0}"/>
              </a:ext>
            </a:extLst>
          </p:cNvPr>
          <p:cNvPicPr/>
          <p:nvPr/>
        </p:nvPicPr>
        <p:blipFill>
          <a:blip r:embed="rId4" cstate="print"/>
          <a:srcRect/>
          <a:stretch>
            <a:fillRect/>
          </a:stretch>
        </p:blipFill>
        <p:spPr bwMode="auto">
          <a:xfrm>
            <a:off x="1259632" y="3646782"/>
            <a:ext cx="2269991" cy="1366394"/>
          </a:xfrm>
          <a:prstGeom prst="rect">
            <a:avLst/>
          </a:prstGeom>
          <a:noFill/>
          <a:ln w="9525">
            <a:noFill/>
            <a:miter lim="800000"/>
            <a:headEnd/>
            <a:tailEnd/>
          </a:ln>
        </p:spPr>
      </p:pic>
      <p:pic>
        <p:nvPicPr>
          <p:cNvPr id="34" name="Imagen 33">
            <a:extLst>
              <a:ext uri="{FF2B5EF4-FFF2-40B4-BE49-F238E27FC236}">
                <a16:creationId xmlns:a16="http://schemas.microsoft.com/office/drawing/2014/main" id="{801DB51A-E6FF-42F1-992B-55133245498D}"/>
              </a:ext>
            </a:extLst>
          </p:cNvPr>
          <p:cNvPicPr/>
          <p:nvPr/>
        </p:nvPicPr>
        <p:blipFill>
          <a:blip r:embed="rId5" cstate="print"/>
          <a:srcRect/>
          <a:stretch>
            <a:fillRect/>
          </a:stretch>
        </p:blipFill>
        <p:spPr bwMode="auto">
          <a:xfrm>
            <a:off x="3926034" y="3646147"/>
            <a:ext cx="1510062" cy="1366394"/>
          </a:xfrm>
          <a:prstGeom prst="rect">
            <a:avLst/>
          </a:prstGeom>
          <a:noFill/>
          <a:ln w="9525">
            <a:noFill/>
            <a:miter lim="800000"/>
            <a:headEnd/>
            <a:tailEnd/>
          </a:ln>
        </p:spPr>
      </p:pic>
      <p:sp>
        <p:nvSpPr>
          <p:cNvPr id="3" name="10 CuadroTexto">
            <a:extLst>
              <a:ext uri="{FF2B5EF4-FFF2-40B4-BE49-F238E27FC236}">
                <a16:creationId xmlns:a16="http://schemas.microsoft.com/office/drawing/2014/main" id="{168E66AA-361E-427F-B6CA-370C01DEB881}"/>
              </a:ext>
            </a:extLst>
          </p:cNvPr>
          <p:cNvSpPr txBox="1"/>
          <p:nvPr/>
        </p:nvSpPr>
        <p:spPr>
          <a:xfrm>
            <a:off x="1907704" y="5733256"/>
            <a:ext cx="5544615" cy="307777"/>
          </a:xfrm>
          <a:prstGeom prst="rect">
            <a:avLst/>
          </a:prstGeom>
          <a:noFill/>
        </p:spPr>
        <p:txBody>
          <a:bodyPr wrap="square" rtlCol="0">
            <a:spAutoFit/>
          </a:bodyPr>
          <a:lstStyle/>
          <a:p>
            <a:pPr algn="ctr"/>
            <a:r>
              <a:rPr lang="pl-PL" sz="1400" b="0" dirty="0">
                <a:solidFill>
                  <a:schemeClr val="accent6"/>
                </a:solidFill>
              </a:rPr>
              <a:t>Rysunek 2. System fotogrametryczny i jego elementy składowe</a:t>
            </a:r>
          </a:p>
        </p:txBody>
      </p:sp>
      <p:grpSp>
        <p:nvGrpSpPr>
          <p:cNvPr id="36" name="Grupo 35">
            <a:extLst>
              <a:ext uri="{FF2B5EF4-FFF2-40B4-BE49-F238E27FC236}">
                <a16:creationId xmlns:a16="http://schemas.microsoft.com/office/drawing/2014/main" id="{4D533C2E-7D14-41D7-8357-4ED78FCA313A}"/>
              </a:ext>
            </a:extLst>
          </p:cNvPr>
          <p:cNvGrpSpPr/>
          <p:nvPr/>
        </p:nvGrpSpPr>
        <p:grpSpPr>
          <a:xfrm>
            <a:off x="1547664" y="5013176"/>
            <a:ext cx="1656184" cy="521460"/>
            <a:chOff x="409" y="2219132"/>
            <a:chExt cx="1782216" cy="891108"/>
          </a:xfrm>
          <a:solidFill>
            <a:schemeClr val="accent1">
              <a:lumMod val="50000"/>
              <a:lumOff val="50000"/>
            </a:schemeClr>
          </a:solidFill>
        </p:grpSpPr>
        <p:sp>
          <p:nvSpPr>
            <p:cNvPr id="37" name="Rectángulo 36">
              <a:extLst>
                <a:ext uri="{FF2B5EF4-FFF2-40B4-BE49-F238E27FC236}">
                  <a16:creationId xmlns:a16="http://schemas.microsoft.com/office/drawing/2014/main" id="{1D68A4F9-4E97-4E82-A23B-6178A7B61EC2}"/>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8" name="Rectángulo 37">
              <a:extLst>
                <a:ext uri="{FF2B5EF4-FFF2-40B4-BE49-F238E27FC236}">
                  <a16:creationId xmlns:a16="http://schemas.microsoft.com/office/drawing/2014/main" id="{A3AB5A59-C53B-4E1B-AC9A-88D6D3371DD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System</a:t>
              </a:r>
              <a:r>
                <a:rPr lang="es-ES" sz="1800" b="0" dirty="0">
                  <a:solidFill>
                    <a:schemeClr val="bg1"/>
                  </a:solidFill>
                </a:rPr>
                <a:t> </a:t>
              </a:r>
              <a:r>
                <a:rPr lang="es-ES" sz="1800" b="0" dirty="0" err="1">
                  <a:solidFill>
                    <a:schemeClr val="bg1"/>
                  </a:solidFill>
                </a:rPr>
                <a:t>wielu</a:t>
              </a:r>
              <a:r>
                <a:rPr lang="es-ES" sz="1800" b="0" dirty="0">
                  <a:solidFill>
                    <a:schemeClr val="bg1"/>
                  </a:solidFill>
                </a:rPr>
                <a:t> </a:t>
              </a:r>
              <a:r>
                <a:rPr lang="es-ES" sz="1800" b="0" dirty="0" err="1">
                  <a:solidFill>
                    <a:schemeClr val="bg1"/>
                  </a:solidFill>
                </a:rPr>
                <a:t>kamer</a:t>
              </a:r>
              <a:endParaRPr lang="es-ES" sz="1800" b="0" dirty="0">
                <a:solidFill>
                  <a:schemeClr val="bg1"/>
                </a:solidFill>
              </a:endParaRPr>
            </a:p>
          </p:txBody>
        </p:sp>
      </p:grpSp>
      <p:grpSp>
        <p:nvGrpSpPr>
          <p:cNvPr id="42" name="Grupo 41">
            <a:extLst>
              <a:ext uri="{FF2B5EF4-FFF2-40B4-BE49-F238E27FC236}">
                <a16:creationId xmlns:a16="http://schemas.microsoft.com/office/drawing/2014/main" id="{9EE69196-1FD7-4CF8-BA7C-AF061B0AB39E}"/>
              </a:ext>
            </a:extLst>
          </p:cNvPr>
          <p:cNvGrpSpPr/>
          <p:nvPr/>
        </p:nvGrpSpPr>
        <p:grpSpPr>
          <a:xfrm>
            <a:off x="3779912" y="5013176"/>
            <a:ext cx="1817963" cy="521460"/>
            <a:chOff x="-57964" y="2219132"/>
            <a:chExt cx="1956306" cy="891108"/>
          </a:xfrm>
          <a:solidFill>
            <a:schemeClr val="accent1">
              <a:lumMod val="50000"/>
              <a:lumOff val="50000"/>
            </a:schemeClr>
          </a:solidFill>
        </p:grpSpPr>
        <p:sp>
          <p:nvSpPr>
            <p:cNvPr id="43" name="Rectángulo 42">
              <a:extLst>
                <a:ext uri="{FF2B5EF4-FFF2-40B4-BE49-F238E27FC236}">
                  <a16:creationId xmlns:a16="http://schemas.microsoft.com/office/drawing/2014/main" id="{D601C9D3-1B0B-441E-9E9E-8B07D0500A18}"/>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4" name="Rectángulo 43">
              <a:extLst>
                <a:ext uri="{FF2B5EF4-FFF2-40B4-BE49-F238E27FC236}">
                  <a16:creationId xmlns:a16="http://schemas.microsoft.com/office/drawing/2014/main" id="{EBCD966D-9E19-4D8A-B63C-0B53687757A8}"/>
                </a:ext>
              </a:extLst>
            </p:cNvPr>
            <p:cNvSpPr/>
            <p:nvPr/>
          </p:nvSpPr>
          <p:spPr>
            <a:xfrm>
              <a:off x="-57964" y="2219132"/>
              <a:ext cx="195630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Oprogramowanie</a:t>
              </a:r>
              <a:r>
                <a:rPr lang="es-ES" sz="1800" b="0" dirty="0">
                  <a:solidFill>
                    <a:schemeClr val="bg1"/>
                  </a:solidFill>
                </a:rPr>
                <a:t> i </a:t>
              </a:r>
              <a:r>
                <a:rPr lang="es-ES" sz="1800" b="0" dirty="0" err="1">
                  <a:solidFill>
                    <a:schemeClr val="bg1"/>
                  </a:solidFill>
                </a:rPr>
                <a:t>komputery</a:t>
              </a:r>
              <a:endParaRPr lang="es-ES" sz="1800" b="0" dirty="0">
                <a:solidFill>
                  <a:schemeClr val="bg1"/>
                </a:solidFill>
              </a:endParaRPr>
            </a:p>
          </p:txBody>
        </p:sp>
      </p:grpSp>
      <p:grpSp>
        <p:nvGrpSpPr>
          <p:cNvPr id="45" name="Grupo 44">
            <a:extLst>
              <a:ext uri="{FF2B5EF4-FFF2-40B4-BE49-F238E27FC236}">
                <a16:creationId xmlns:a16="http://schemas.microsoft.com/office/drawing/2014/main" id="{A1204E95-EA5B-41EE-9F17-9E141C3CCE94}"/>
              </a:ext>
            </a:extLst>
          </p:cNvPr>
          <p:cNvGrpSpPr/>
          <p:nvPr/>
        </p:nvGrpSpPr>
        <p:grpSpPr>
          <a:xfrm>
            <a:off x="6021679" y="5041397"/>
            <a:ext cx="1656184" cy="521460"/>
            <a:chOff x="409" y="2219132"/>
            <a:chExt cx="1782216" cy="891108"/>
          </a:xfrm>
          <a:solidFill>
            <a:schemeClr val="accent1">
              <a:lumMod val="50000"/>
              <a:lumOff val="50000"/>
            </a:schemeClr>
          </a:solidFill>
        </p:grpSpPr>
        <p:sp>
          <p:nvSpPr>
            <p:cNvPr id="46" name="Rectángulo 45">
              <a:extLst>
                <a:ext uri="{FF2B5EF4-FFF2-40B4-BE49-F238E27FC236}">
                  <a16:creationId xmlns:a16="http://schemas.microsoft.com/office/drawing/2014/main" id="{B5FCB0F6-A26B-4DA4-A7CD-91146A5BB06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7" name="Rectángulo 46">
              <a:extLst>
                <a:ext uri="{FF2B5EF4-FFF2-40B4-BE49-F238E27FC236}">
                  <a16:creationId xmlns:a16="http://schemas.microsoft.com/office/drawing/2014/main" id="{03E9748D-BD2E-4F31-848D-54EBDC135DFE}"/>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Punkty</a:t>
              </a:r>
              <a:r>
                <a:rPr lang="es-ES" sz="1800" b="0" dirty="0">
                  <a:solidFill>
                    <a:schemeClr val="bg1"/>
                  </a:solidFill>
                </a:rPr>
                <a:t> </a:t>
              </a:r>
              <a:r>
                <a:rPr lang="es-ES" sz="1800" b="0" dirty="0" err="1">
                  <a:solidFill>
                    <a:schemeClr val="bg1"/>
                  </a:solidFill>
                </a:rPr>
                <a:t>orientacyjne</a:t>
              </a:r>
              <a:endParaRPr lang="es-ES" sz="1800" b="0" dirty="0">
                <a:solidFill>
                  <a:schemeClr val="bg1"/>
                </a:solidFill>
              </a:endParaRPr>
            </a:p>
          </p:txBody>
        </p:sp>
      </p:grpSp>
      <p:sp>
        <p:nvSpPr>
          <p:cNvPr id="25" name="Prostokąt 1">
            <a:extLst>
              <a:ext uri="{FF2B5EF4-FFF2-40B4-BE49-F238E27FC236}">
                <a16:creationId xmlns:a16="http://schemas.microsoft.com/office/drawing/2014/main" id="{2874481D-EFBF-40D4-8119-9A0CDA2F78B2}"/>
              </a:ext>
            </a:extLst>
          </p:cNvPr>
          <p:cNvSpPr/>
          <p:nvPr/>
        </p:nvSpPr>
        <p:spPr>
          <a:xfrm>
            <a:off x="2798802" y="2232740"/>
            <a:ext cx="4437493" cy="400110"/>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Wymagania</a:t>
            </a:r>
            <a:r>
              <a:rPr lang="es-ES" altLang="es-ES" sz="2000" b="0" dirty="0">
                <a:solidFill>
                  <a:schemeClr val="accent2"/>
                </a:solidFill>
                <a:latin typeface="+mn-lt"/>
              </a:rPr>
              <a:t> </a:t>
            </a:r>
            <a:r>
              <a:rPr lang="es-ES" altLang="es-ES" sz="2000" b="0" dirty="0" err="1">
                <a:solidFill>
                  <a:schemeClr val="accent2"/>
                </a:solidFill>
                <a:latin typeface="+mn-lt"/>
              </a:rPr>
              <a:t>dotyczące</a:t>
            </a:r>
            <a:r>
              <a:rPr lang="es-ES" altLang="es-ES" sz="2000" b="0" dirty="0">
                <a:solidFill>
                  <a:schemeClr val="accent2"/>
                </a:solidFill>
                <a:latin typeface="+mn-lt"/>
              </a:rPr>
              <a:t> </a:t>
            </a:r>
            <a:r>
              <a:rPr lang="es-ES" altLang="es-ES" sz="2000" b="0" dirty="0" err="1">
                <a:solidFill>
                  <a:schemeClr val="accent2"/>
                </a:solidFill>
                <a:latin typeface="+mn-lt"/>
              </a:rPr>
              <a:t>sprzętu</a:t>
            </a:r>
            <a:endParaRPr lang="es-ES" altLang="es-ES" sz="2000" b="0" dirty="0">
              <a:solidFill>
                <a:schemeClr val="accent2"/>
              </a:solidFill>
              <a:latin typeface="+mn-lt"/>
            </a:endParaRPr>
          </a:p>
        </p:txBody>
      </p:sp>
    </p:spTree>
    <p:extLst>
      <p:ext uri="{BB962C8B-B14F-4D97-AF65-F5344CB8AC3E}">
        <p14:creationId xmlns:p14="http://schemas.microsoft.com/office/powerpoint/2010/main" val="402950002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sp>
        <p:nvSpPr>
          <p:cNvPr id="3" name="10 CuadroTexto">
            <a:extLst>
              <a:ext uri="{FF2B5EF4-FFF2-40B4-BE49-F238E27FC236}">
                <a16:creationId xmlns:a16="http://schemas.microsoft.com/office/drawing/2014/main" id="{168E66AA-361E-427F-B6CA-370C01DEB881}"/>
              </a:ext>
            </a:extLst>
          </p:cNvPr>
          <p:cNvSpPr txBox="1"/>
          <p:nvPr/>
        </p:nvSpPr>
        <p:spPr>
          <a:xfrm>
            <a:off x="2340111" y="5589240"/>
            <a:ext cx="5256225" cy="307777"/>
          </a:xfrm>
          <a:prstGeom prst="rect">
            <a:avLst/>
          </a:prstGeom>
          <a:noFill/>
        </p:spPr>
        <p:txBody>
          <a:bodyPr wrap="square" rtlCol="0">
            <a:spAutoFit/>
          </a:bodyPr>
          <a:lstStyle/>
          <a:p>
            <a:pPr algn="ctr"/>
            <a:r>
              <a:rPr lang="pl-PL" sz="1400" b="0" dirty="0">
                <a:solidFill>
                  <a:schemeClr val="accent6"/>
                </a:solidFill>
              </a:rPr>
              <a:t>Tabela 3. Wymagania stawiane narzędziom do oceny chodu</a:t>
            </a:r>
            <a:endParaRPr lang="es-ES" sz="1400" b="0" dirty="0">
              <a:solidFill>
                <a:schemeClr val="accent6"/>
              </a:solidFill>
            </a:endParaRPr>
          </a:p>
        </p:txBody>
      </p:sp>
      <p:graphicFrame>
        <p:nvGraphicFramePr>
          <p:cNvPr id="4" name="Tabla 3">
            <a:extLst>
              <a:ext uri="{FF2B5EF4-FFF2-40B4-BE49-F238E27FC236}">
                <a16:creationId xmlns:a16="http://schemas.microsoft.com/office/drawing/2014/main" id="{046D7F7A-14A8-4B48-A8F9-D9E3E5384FF7}"/>
              </a:ext>
            </a:extLst>
          </p:cNvPr>
          <p:cNvGraphicFramePr>
            <a:graphicFrameLocks noGrp="1"/>
          </p:cNvGraphicFramePr>
          <p:nvPr>
            <p:extLst>
              <p:ext uri="{D42A27DB-BD31-4B8C-83A1-F6EECF244321}">
                <p14:modId xmlns:p14="http://schemas.microsoft.com/office/powerpoint/2010/main" val="182634414"/>
              </p:ext>
            </p:extLst>
          </p:nvPr>
        </p:nvGraphicFramePr>
        <p:xfrm>
          <a:off x="1224084" y="2904745"/>
          <a:ext cx="6660285" cy="2684495"/>
        </p:xfrm>
        <a:graphic>
          <a:graphicData uri="http://schemas.openxmlformats.org/drawingml/2006/table">
            <a:tbl>
              <a:tblPr firstRow="1" firstCol="1" bandRow="1">
                <a:tableStyleId>{5C22544A-7EE6-4342-B048-85BDC9FD1C3A}</a:tableStyleId>
              </a:tblPr>
              <a:tblGrid>
                <a:gridCol w="1562071">
                  <a:extLst>
                    <a:ext uri="{9D8B030D-6E8A-4147-A177-3AD203B41FA5}">
                      <a16:colId xmlns:a16="http://schemas.microsoft.com/office/drawing/2014/main" val="796370748"/>
                    </a:ext>
                  </a:extLst>
                </a:gridCol>
                <a:gridCol w="1663419">
                  <a:extLst>
                    <a:ext uri="{9D8B030D-6E8A-4147-A177-3AD203B41FA5}">
                      <a16:colId xmlns:a16="http://schemas.microsoft.com/office/drawing/2014/main" val="2867975184"/>
                    </a:ext>
                  </a:extLst>
                </a:gridCol>
                <a:gridCol w="1873458">
                  <a:extLst>
                    <a:ext uri="{9D8B030D-6E8A-4147-A177-3AD203B41FA5}">
                      <a16:colId xmlns:a16="http://schemas.microsoft.com/office/drawing/2014/main" val="3489085555"/>
                    </a:ext>
                  </a:extLst>
                </a:gridCol>
                <a:gridCol w="1561337">
                  <a:extLst>
                    <a:ext uri="{9D8B030D-6E8A-4147-A177-3AD203B41FA5}">
                      <a16:colId xmlns:a16="http://schemas.microsoft.com/office/drawing/2014/main" val="3397325809"/>
                    </a:ext>
                  </a:extLst>
                </a:gridCol>
              </a:tblGrid>
              <a:tr h="1098071">
                <a:tc>
                  <a:txBody>
                    <a:bodyPr/>
                    <a:lstStyle/>
                    <a:p>
                      <a:pPr algn="ctr">
                        <a:lnSpc>
                          <a:spcPts val="1400"/>
                        </a:lnSpc>
                        <a:spcBef>
                          <a:spcPts val="1200"/>
                        </a:spcBef>
                      </a:pPr>
                      <a:r>
                        <a:rPr lang="pl-PL" sz="1400" b="1">
                          <a:solidFill>
                            <a:schemeClr val="bg1"/>
                          </a:solidFill>
                          <a:effectLst/>
                          <a:latin typeface="Arial" panose="020B0604020202020204" pitchFamily="34" charset="0"/>
                          <a:ea typeface="Calibri" panose="020F0502020204030204" pitchFamily="34" charset="0"/>
                        </a:rPr>
                        <a:t>Charakterystyka</a:t>
                      </a:r>
                      <a:endParaRPr lang="pl-PL" sz="1400">
                        <a:solidFill>
                          <a:schemeClr val="bg1"/>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400" b="1" dirty="0">
                          <a:solidFill>
                            <a:schemeClr val="bg1"/>
                          </a:solidFill>
                          <a:effectLst/>
                          <a:latin typeface="Arial" panose="020B0604020202020204" pitchFamily="34" charset="0"/>
                          <a:ea typeface="Calibri" panose="020F0502020204030204" pitchFamily="34" charset="0"/>
                        </a:rPr>
                        <a:t>Obserwacyjna analiza chodu</a:t>
                      </a:r>
                      <a:endParaRPr lang="pl-PL" sz="1400" dirty="0">
                        <a:solidFill>
                          <a:schemeClr val="bg1"/>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400" b="1" dirty="0">
                          <a:solidFill>
                            <a:schemeClr val="bg1"/>
                          </a:solidFill>
                          <a:effectLst/>
                          <a:latin typeface="Arial" panose="020B0604020202020204" pitchFamily="34" charset="0"/>
                          <a:ea typeface="Calibri" panose="020F0502020204030204" pitchFamily="34" charset="0"/>
                        </a:rPr>
                        <a:t>Kwestionariusz, skale i testy kliniczne</a:t>
                      </a:r>
                      <a:endParaRPr lang="pl-PL" sz="1400" dirty="0">
                        <a:solidFill>
                          <a:schemeClr val="bg1"/>
                        </a:solidFill>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400" b="1" dirty="0">
                          <a:solidFill>
                            <a:schemeClr val="bg1"/>
                          </a:solidFill>
                          <a:effectLst/>
                          <a:latin typeface="Arial" panose="020B0604020202020204" pitchFamily="34" charset="0"/>
                          <a:ea typeface="Calibri" panose="020F0502020204030204" pitchFamily="34" charset="0"/>
                        </a:rPr>
                        <a:t>Techniki instrumentalne</a:t>
                      </a:r>
                      <a:endParaRPr lang="pl-PL" sz="1400" dirty="0">
                        <a:solidFill>
                          <a:schemeClr val="bg1"/>
                        </a:solidFill>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660741666"/>
                  </a:ext>
                </a:extLst>
              </a:tr>
              <a:tr h="528808">
                <a:tc>
                  <a:txBody>
                    <a:bodyPr/>
                    <a:lstStyle/>
                    <a:p>
                      <a:pPr algn="just">
                        <a:lnSpc>
                          <a:spcPts val="1400"/>
                        </a:lnSpc>
                        <a:spcBef>
                          <a:spcPts val="1200"/>
                        </a:spcBef>
                      </a:pPr>
                      <a:r>
                        <a:rPr lang="pl-PL" sz="1400">
                          <a:solidFill>
                            <a:schemeClr val="bg1"/>
                          </a:solidFill>
                          <a:effectLst/>
                          <a:latin typeface="Arial" panose="020B0604020202020204" pitchFamily="34" charset="0"/>
                          <a:ea typeface="Calibri" panose="020F0502020204030204" pitchFamily="34" charset="0"/>
                        </a:rPr>
                        <a:t>Sprzęt</a:t>
                      </a: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44125495"/>
                  </a:ext>
                </a:extLst>
              </a:tr>
              <a:tr h="528808">
                <a:tc>
                  <a:txBody>
                    <a:bodyPr/>
                    <a:lstStyle/>
                    <a:p>
                      <a:pPr algn="just">
                        <a:lnSpc>
                          <a:spcPts val="1400"/>
                        </a:lnSpc>
                        <a:spcBef>
                          <a:spcPts val="1200"/>
                        </a:spcBef>
                      </a:pPr>
                      <a:r>
                        <a:rPr lang="pl-PL" sz="1400">
                          <a:solidFill>
                            <a:schemeClr val="bg1"/>
                          </a:solidFill>
                          <a:effectLst/>
                          <a:latin typeface="Arial" panose="020B0604020202020204" pitchFamily="34" charset="0"/>
                          <a:ea typeface="Calibri" panose="020F0502020204030204" pitchFamily="34" charset="0"/>
                        </a:rPr>
                        <a:t>Materiały eksploatacyjne</a:t>
                      </a: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a:effectLst/>
                        </a:rPr>
                        <a:t>++</a:t>
                      </a:r>
                      <a:endParaRPr lang="es-ES" sz="160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41278544"/>
                  </a:ext>
                </a:extLst>
              </a:tr>
              <a:tr h="528808">
                <a:tc>
                  <a:txBody>
                    <a:bodyPr/>
                    <a:lstStyle/>
                    <a:p>
                      <a:pPr algn="l">
                        <a:lnSpc>
                          <a:spcPts val="1400"/>
                        </a:lnSpc>
                        <a:spcBef>
                          <a:spcPts val="1200"/>
                        </a:spcBef>
                      </a:pPr>
                      <a:r>
                        <a:rPr lang="pl-PL" sz="1400" dirty="0">
                          <a:solidFill>
                            <a:schemeClr val="bg1"/>
                          </a:solidFill>
                          <a:effectLst/>
                          <a:latin typeface="Arial" panose="020B0604020202020204" pitchFamily="34" charset="0"/>
                          <a:ea typeface="Calibri" panose="020F0502020204030204" pitchFamily="34" charset="0"/>
                        </a:rPr>
                        <a:t>Koszt ekonomiczny</a:t>
                      </a:r>
                    </a:p>
                  </a:txBody>
                  <a:tcPr marL="68580" marR="68580" marT="0" marB="0" anchor="ctr"/>
                </a:tc>
                <a:tc>
                  <a:txBody>
                    <a:bodyPr/>
                    <a:lstStyle/>
                    <a:p>
                      <a:pPr algn="ctr">
                        <a:lnSpc>
                          <a:spcPts val="1400"/>
                        </a:lnSpc>
                        <a:spcBef>
                          <a:spcPts val="1200"/>
                        </a:spcBef>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ts val="1400"/>
                        </a:lnSpc>
                        <a:spcBef>
                          <a:spcPts val="1200"/>
                        </a:spcBef>
                      </a:pPr>
                      <a:r>
                        <a:rPr lang="pl-PL" sz="1600" dirty="0">
                          <a:effectLst/>
                        </a:rPr>
                        <a:t>+++</a:t>
                      </a:r>
                      <a:endParaRPr lang="es-ES" sz="16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32365211"/>
                  </a:ext>
                </a:extLst>
              </a:tr>
            </a:tbl>
          </a:graphicData>
        </a:graphic>
      </p:graphicFrame>
      <p:sp>
        <p:nvSpPr>
          <p:cNvPr id="11" name="Prostokąt 1">
            <a:extLst>
              <a:ext uri="{FF2B5EF4-FFF2-40B4-BE49-F238E27FC236}">
                <a16:creationId xmlns:a16="http://schemas.microsoft.com/office/drawing/2014/main" id="{809E7AED-5B2F-4E71-A9C3-E755C9219D4E}"/>
              </a:ext>
            </a:extLst>
          </p:cNvPr>
          <p:cNvSpPr/>
          <p:nvPr/>
        </p:nvSpPr>
        <p:spPr>
          <a:xfrm>
            <a:off x="2798802" y="2232740"/>
            <a:ext cx="4437493" cy="400110"/>
          </a:xfrm>
          <a:prstGeom prst="rect">
            <a:avLst/>
          </a:prstGeom>
        </p:spPr>
        <p:txBody>
          <a:bodyPr wrap="square">
            <a:spAutoFit/>
          </a:bodyPr>
          <a:lstStyle/>
          <a:p>
            <a:pPr>
              <a:defRPr/>
            </a:pPr>
            <a:r>
              <a:rPr lang="es-ES" altLang="es-ES" sz="2000" b="0" dirty="0">
                <a:solidFill>
                  <a:schemeClr val="accent2"/>
                </a:solidFill>
                <a:latin typeface="+mn-lt"/>
              </a:rPr>
              <a:t>2.2 </a:t>
            </a:r>
            <a:r>
              <a:rPr lang="es-ES" altLang="es-ES" sz="2000" b="0" dirty="0" err="1">
                <a:solidFill>
                  <a:schemeClr val="accent2"/>
                </a:solidFill>
                <a:latin typeface="+mn-lt"/>
              </a:rPr>
              <a:t>Wymagania</a:t>
            </a:r>
            <a:r>
              <a:rPr lang="es-ES" altLang="es-ES" sz="2000" b="0" dirty="0">
                <a:solidFill>
                  <a:schemeClr val="accent2"/>
                </a:solidFill>
                <a:latin typeface="+mn-lt"/>
              </a:rPr>
              <a:t> </a:t>
            </a:r>
            <a:r>
              <a:rPr lang="es-ES" altLang="es-ES" sz="2000" b="0" dirty="0" err="1">
                <a:solidFill>
                  <a:schemeClr val="accent2"/>
                </a:solidFill>
                <a:latin typeface="+mn-lt"/>
              </a:rPr>
              <a:t>dotyczące</a:t>
            </a:r>
            <a:r>
              <a:rPr lang="es-ES" altLang="es-ES" sz="2000" b="0" dirty="0">
                <a:solidFill>
                  <a:schemeClr val="accent2"/>
                </a:solidFill>
                <a:latin typeface="+mn-lt"/>
              </a:rPr>
              <a:t> </a:t>
            </a:r>
            <a:r>
              <a:rPr lang="es-ES" altLang="es-ES" sz="2000" b="0" dirty="0" err="1">
                <a:solidFill>
                  <a:schemeClr val="accent2"/>
                </a:solidFill>
                <a:latin typeface="+mn-lt"/>
              </a:rPr>
              <a:t>sprzętu</a:t>
            </a:r>
            <a:endParaRPr lang="es-ES" altLang="es-ES" sz="2000" b="0" dirty="0">
              <a:solidFill>
                <a:schemeClr val="accent2"/>
              </a:solidFill>
              <a:latin typeface="+mn-lt"/>
            </a:endParaRPr>
          </a:p>
        </p:txBody>
      </p:sp>
    </p:spTree>
    <p:extLst>
      <p:ext uri="{BB962C8B-B14F-4D97-AF65-F5344CB8AC3E}">
        <p14:creationId xmlns:p14="http://schemas.microsoft.com/office/powerpoint/2010/main" val="4240195514"/>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4AB8C012-6235-4A49-8205-AC451CA0373C}"/>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pl-PL" altLang="es-ES" sz="2000" b="0" dirty="0">
                <a:solidFill>
                  <a:schemeClr val="accent2"/>
                </a:solidFill>
                <a:latin typeface="+mn-lt"/>
              </a:rPr>
              <a:t>Obiektywność wyników i analizy statystycznej</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1" name="Grupo 10">
            <a:extLst>
              <a:ext uri="{FF2B5EF4-FFF2-40B4-BE49-F238E27FC236}">
                <a16:creationId xmlns:a16="http://schemas.microsoft.com/office/drawing/2014/main" id="{428B735A-973E-4F42-B246-0A9A7752103D}"/>
              </a:ext>
            </a:extLst>
          </p:cNvPr>
          <p:cNvGrpSpPr/>
          <p:nvPr/>
        </p:nvGrpSpPr>
        <p:grpSpPr>
          <a:xfrm>
            <a:off x="755576" y="2708920"/>
            <a:ext cx="2952328" cy="769441"/>
            <a:chOff x="409" y="2219132"/>
            <a:chExt cx="1782216" cy="891108"/>
          </a:xfrm>
        </p:grpSpPr>
        <p:sp>
          <p:nvSpPr>
            <p:cNvPr id="12" name="Rectángulo 11">
              <a:extLst>
                <a:ext uri="{FF2B5EF4-FFF2-40B4-BE49-F238E27FC236}">
                  <a16:creationId xmlns:a16="http://schemas.microsoft.com/office/drawing/2014/main" id="{B750BAF5-6199-430A-BDBC-BDFED7E51EB1}"/>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a:extLst>
                <a:ext uri="{FF2B5EF4-FFF2-40B4-BE49-F238E27FC236}">
                  <a16:creationId xmlns:a16="http://schemas.microsoft.com/office/drawing/2014/main" id="{1C0F2905-7CCE-44DD-B41B-F80ED7CB4EE6}"/>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err="1"/>
                <a:t>Instrumentalne</a:t>
              </a:r>
              <a:r>
                <a:rPr lang="es-ES" sz="1800" b="0" dirty="0"/>
                <a:t> </a:t>
              </a:r>
              <a:r>
                <a:rPr lang="es-ES" sz="1800" b="0" dirty="0" err="1"/>
                <a:t>narzędzia</a:t>
              </a:r>
              <a:r>
                <a:rPr lang="es-ES" sz="1800" b="0" dirty="0"/>
                <a:t> </a:t>
              </a:r>
              <a:r>
                <a:rPr lang="es-ES" sz="1800" b="0" dirty="0" err="1"/>
                <a:t>oceny</a:t>
              </a:r>
              <a:endParaRPr lang="es-ES" sz="1800" b="0" kern="1200" dirty="0"/>
            </a:p>
          </p:txBody>
        </p:sp>
      </p:grpSp>
      <p:grpSp>
        <p:nvGrpSpPr>
          <p:cNvPr id="14" name="Grupo 13">
            <a:extLst>
              <a:ext uri="{FF2B5EF4-FFF2-40B4-BE49-F238E27FC236}">
                <a16:creationId xmlns:a16="http://schemas.microsoft.com/office/drawing/2014/main" id="{B8260685-E840-40AC-B2EE-DD430776D5A1}"/>
              </a:ext>
            </a:extLst>
          </p:cNvPr>
          <p:cNvGrpSpPr/>
          <p:nvPr/>
        </p:nvGrpSpPr>
        <p:grpSpPr>
          <a:xfrm>
            <a:off x="755576" y="3573016"/>
            <a:ext cx="2952328" cy="769441"/>
            <a:chOff x="409" y="2219132"/>
            <a:chExt cx="1782216" cy="891108"/>
          </a:xfrm>
          <a:solidFill>
            <a:schemeClr val="accent2">
              <a:lumMod val="60000"/>
              <a:lumOff val="40000"/>
            </a:schemeClr>
          </a:solidFill>
        </p:grpSpPr>
        <p:sp>
          <p:nvSpPr>
            <p:cNvPr id="15" name="Rectángulo 14">
              <a:extLst>
                <a:ext uri="{FF2B5EF4-FFF2-40B4-BE49-F238E27FC236}">
                  <a16:creationId xmlns:a16="http://schemas.microsoft.com/office/drawing/2014/main" id="{CB5194A7-CE3D-40FC-900F-0A4BB72D1957}"/>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ectángulo 15">
              <a:extLst>
                <a:ext uri="{FF2B5EF4-FFF2-40B4-BE49-F238E27FC236}">
                  <a16:creationId xmlns:a16="http://schemas.microsoft.com/office/drawing/2014/main" id="{0E818011-33D3-41AE-91C7-AD06122FB253}"/>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Obserwacja</a:t>
              </a:r>
              <a:r>
                <a:rPr lang="es-ES" sz="1800" b="0" dirty="0">
                  <a:solidFill>
                    <a:schemeClr val="bg1"/>
                  </a:solidFill>
                </a:rPr>
                <a:t> </a:t>
              </a:r>
              <a:r>
                <a:rPr lang="es-ES" sz="1800" b="0" dirty="0" err="1">
                  <a:solidFill>
                    <a:schemeClr val="bg1"/>
                  </a:solidFill>
                </a:rPr>
                <a:t>analitycz</a:t>
              </a:r>
              <a:r>
                <a:rPr lang="pl-PL" sz="1800" b="0" dirty="0">
                  <a:solidFill>
                    <a:schemeClr val="bg1"/>
                  </a:solidFill>
                </a:rPr>
                <a:t>a</a:t>
              </a:r>
              <a:endParaRPr lang="es-ES" sz="1800" b="0" dirty="0">
                <a:solidFill>
                  <a:schemeClr val="bg1"/>
                </a:solidFill>
              </a:endParaRPr>
            </a:p>
          </p:txBody>
        </p:sp>
      </p:grpSp>
      <p:grpSp>
        <p:nvGrpSpPr>
          <p:cNvPr id="17" name="Grupo 16">
            <a:extLst>
              <a:ext uri="{FF2B5EF4-FFF2-40B4-BE49-F238E27FC236}">
                <a16:creationId xmlns:a16="http://schemas.microsoft.com/office/drawing/2014/main" id="{495F450C-7F66-4546-9B07-FB4504C81B6C}"/>
              </a:ext>
            </a:extLst>
          </p:cNvPr>
          <p:cNvGrpSpPr/>
          <p:nvPr/>
        </p:nvGrpSpPr>
        <p:grpSpPr>
          <a:xfrm>
            <a:off x="772879" y="4459759"/>
            <a:ext cx="2952328" cy="769441"/>
            <a:chOff x="409" y="2219132"/>
            <a:chExt cx="1782216" cy="891108"/>
          </a:xfrm>
          <a:solidFill>
            <a:schemeClr val="accent2">
              <a:lumMod val="60000"/>
              <a:lumOff val="40000"/>
            </a:schemeClr>
          </a:solidFill>
        </p:grpSpPr>
        <p:sp>
          <p:nvSpPr>
            <p:cNvPr id="18" name="Rectángulo 17">
              <a:extLst>
                <a:ext uri="{FF2B5EF4-FFF2-40B4-BE49-F238E27FC236}">
                  <a16:creationId xmlns:a16="http://schemas.microsoft.com/office/drawing/2014/main" id="{AC1AF714-DB1F-4E1D-A3F4-EF827DD08D9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1626759D-866F-4B7D-8845-100C06BE261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Analiza </a:t>
              </a:r>
              <a:r>
                <a:rPr lang="es-ES" sz="1800" b="0" dirty="0" err="1">
                  <a:solidFill>
                    <a:schemeClr val="bg1"/>
                  </a:solidFill>
                </a:rPr>
                <a:t>za</a:t>
              </a:r>
              <a:r>
                <a:rPr lang="es-ES" sz="1800" b="0" dirty="0">
                  <a:solidFill>
                    <a:schemeClr val="bg1"/>
                  </a:solidFill>
                </a:rPr>
                <a:t> </a:t>
              </a:r>
              <a:r>
                <a:rPr lang="es-ES" sz="1800" b="0" dirty="0" err="1">
                  <a:solidFill>
                    <a:schemeClr val="bg1"/>
                  </a:solidFill>
                </a:rPr>
                <a:t>pomocą</a:t>
              </a:r>
              <a:r>
                <a:rPr lang="es-ES" sz="1800" b="0" dirty="0">
                  <a:solidFill>
                    <a:schemeClr val="bg1"/>
                  </a:solidFill>
                </a:rPr>
                <a:t> </a:t>
              </a:r>
              <a:r>
                <a:rPr lang="es-ES" sz="1800" b="0" dirty="0" err="1">
                  <a:solidFill>
                    <a:schemeClr val="bg1"/>
                  </a:solidFill>
                </a:rPr>
                <a:t>kwestionariuszy</a:t>
              </a:r>
              <a:endParaRPr lang="es-ES" sz="1800" b="0" dirty="0">
                <a:solidFill>
                  <a:schemeClr val="bg1"/>
                </a:solidFill>
              </a:endParaRPr>
            </a:p>
          </p:txBody>
        </p:sp>
      </p:grpSp>
      <p:grpSp>
        <p:nvGrpSpPr>
          <p:cNvPr id="20" name="Grupo 19">
            <a:extLst>
              <a:ext uri="{FF2B5EF4-FFF2-40B4-BE49-F238E27FC236}">
                <a16:creationId xmlns:a16="http://schemas.microsoft.com/office/drawing/2014/main" id="{2A22F6AF-2446-4595-8810-90CBBC5AC755}"/>
              </a:ext>
            </a:extLst>
          </p:cNvPr>
          <p:cNvGrpSpPr/>
          <p:nvPr/>
        </p:nvGrpSpPr>
        <p:grpSpPr>
          <a:xfrm>
            <a:off x="772879" y="5323855"/>
            <a:ext cx="2952328" cy="769441"/>
            <a:chOff x="409" y="2219132"/>
            <a:chExt cx="1782216" cy="891108"/>
          </a:xfrm>
          <a:solidFill>
            <a:schemeClr val="accent2">
              <a:lumMod val="60000"/>
              <a:lumOff val="40000"/>
            </a:schemeClr>
          </a:solidFill>
        </p:grpSpPr>
        <p:sp>
          <p:nvSpPr>
            <p:cNvPr id="21" name="Rectángulo 20">
              <a:extLst>
                <a:ext uri="{FF2B5EF4-FFF2-40B4-BE49-F238E27FC236}">
                  <a16:creationId xmlns:a16="http://schemas.microsoft.com/office/drawing/2014/main" id="{B7C861AA-9DED-4B7A-906B-C9EE9C49F8FA}"/>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ectángulo 21">
              <a:extLst>
                <a:ext uri="{FF2B5EF4-FFF2-40B4-BE49-F238E27FC236}">
                  <a16:creationId xmlns:a16="http://schemas.microsoft.com/office/drawing/2014/main" id="{AF423F97-D2F5-41F5-A915-E673AC262400}"/>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Analiza za pomocą </a:t>
              </a:r>
              <a:r>
                <a:rPr lang="pl-PL" sz="1800" b="0" dirty="0" err="1">
                  <a:solidFill>
                    <a:schemeClr val="bg1"/>
                  </a:solidFill>
                </a:rPr>
                <a:t>skal</a:t>
              </a:r>
              <a:r>
                <a:rPr lang="pl-PL" sz="1800" b="0" dirty="0">
                  <a:solidFill>
                    <a:schemeClr val="bg1"/>
                  </a:solidFill>
                </a:rPr>
                <a:t> klinicznych</a:t>
              </a:r>
              <a:endParaRPr lang="es-ES" sz="1800" b="0" dirty="0">
                <a:solidFill>
                  <a:schemeClr val="bg1"/>
                </a:solidFill>
              </a:endParaRPr>
            </a:p>
          </p:txBody>
        </p:sp>
      </p:grpSp>
      <p:sp>
        <p:nvSpPr>
          <p:cNvPr id="23" name="Flecha: a la derecha 22">
            <a:extLst>
              <a:ext uri="{FF2B5EF4-FFF2-40B4-BE49-F238E27FC236}">
                <a16:creationId xmlns:a16="http://schemas.microsoft.com/office/drawing/2014/main" id="{F6C38FC4-EAFC-48F9-8295-05E14E15FFB8}"/>
              </a:ext>
            </a:extLst>
          </p:cNvPr>
          <p:cNvSpPr/>
          <p:nvPr/>
        </p:nvSpPr>
        <p:spPr bwMode="auto">
          <a:xfrm>
            <a:off x="3834158" y="2950728"/>
            <a:ext cx="1205386" cy="338555"/>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5" name="Cerrar llave 4">
            <a:extLst>
              <a:ext uri="{FF2B5EF4-FFF2-40B4-BE49-F238E27FC236}">
                <a16:creationId xmlns:a16="http://schemas.microsoft.com/office/drawing/2014/main" id="{72CC50DE-2204-463A-AE17-296DEE21B0D9}"/>
              </a:ext>
            </a:extLst>
          </p:cNvPr>
          <p:cNvSpPr/>
          <p:nvPr/>
        </p:nvSpPr>
        <p:spPr bwMode="auto">
          <a:xfrm>
            <a:off x="3995936" y="3573016"/>
            <a:ext cx="1043608" cy="2520280"/>
          </a:xfrm>
          <a:prstGeom prst="rightBrace">
            <a:avLst>
              <a:gd name="adj1" fmla="val 8333"/>
              <a:gd name="adj2" fmla="val 50550"/>
            </a:avLst>
          </a:prstGeom>
          <a:noFill/>
          <a:ln w="38100" cap="flat" cmpd="sng" algn="ctr">
            <a:solidFill>
              <a:schemeClr val="tx2"/>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25" name="Prostokąt 3">
            <a:extLst>
              <a:ext uri="{FF2B5EF4-FFF2-40B4-BE49-F238E27FC236}">
                <a16:creationId xmlns:a16="http://schemas.microsoft.com/office/drawing/2014/main" id="{A953ED7A-FCC7-4A07-9E11-2CB2D0D6D128}"/>
              </a:ext>
            </a:extLst>
          </p:cNvPr>
          <p:cNvSpPr/>
          <p:nvPr/>
        </p:nvSpPr>
        <p:spPr>
          <a:xfrm>
            <a:off x="5148064" y="2782669"/>
            <a:ext cx="4104456" cy="646331"/>
          </a:xfrm>
          <a:prstGeom prst="rect">
            <a:avLst/>
          </a:prstGeom>
        </p:spPr>
        <p:txBody>
          <a:bodyPr wrap="square">
            <a:spAutoFit/>
          </a:bodyPr>
          <a:lstStyle/>
          <a:p>
            <a:pPr lvl="0"/>
            <a:r>
              <a:rPr lang="pl-PL" sz="1800" b="0" dirty="0">
                <a:solidFill>
                  <a:schemeClr val="tx1"/>
                </a:solidFill>
              </a:rPr>
              <a:t>Uzyskane obiektywne dane.</a:t>
            </a:r>
          </a:p>
          <a:p>
            <a:pPr lvl="0"/>
            <a:r>
              <a:rPr lang="pl-PL" sz="1800" b="0" dirty="0">
                <a:solidFill>
                  <a:schemeClr val="tx1"/>
                </a:solidFill>
              </a:rPr>
              <a:t>Brak interpretacji osoby oceniającej.</a:t>
            </a:r>
          </a:p>
        </p:txBody>
      </p:sp>
      <p:sp>
        <p:nvSpPr>
          <p:cNvPr id="26" name="Prostokąt 3">
            <a:extLst>
              <a:ext uri="{FF2B5EF4-FFF2-40B4-BE49-F238E27FC236}">
                <a16:creationId xmlns:a16="http://schemas.microsoft.com/office/drawing/2014/main" id="{CAF56717-E4D7-4FDC-B45F-DBD67C8DA7DC}"/>
              </a:ext>
            </a:extLst>
          </p:cNvPr>
          <p:cNvSpPr/>
          <p:nvPr/>
        </p:nvSpPr>
        <p:spPr>
          <a:xfrm>
            <a:off x="5183560" y="3717032"/>
            <a:ext cx="3924944" cy="2308324"/>
          </a:xfrm>
          <a:prstGeom prst="rect">
            <a:avLst/>
          </a:prstGeom>
        </p:spPr>
        <p:txBody>
          <a:bodyPr wrap="square">
            <a:spAutoFit/>
          </a:bodyPr>
          <a:lstStyle/>
          <a:p>
            <a:pPr lvl="0"/>
            <a:r>
              <a:rPr lang="pl-PL" sz="1800" b="0" dirty="0">
                <a:solidFill>
                  <a:schemeClr val="tx1"/>
                </a:solidFill>
              </a:rPr>
              <a:t>-Uzyskane dane subiektywne.</a:t>
            </a:r>
          </a:p>
          <a:p>
            <a:pPr lvl="0"/>
            <a:endParaRPr lang="pl-PL" sz="1800" b="0" dirty="0">
              <a:solidFill>
                <a:schemeClr val="tx1"/>
              </a:solidFill>
            </a:endParaRPr>
          </a:p>
          <a:p>
            <a:pPr lvl="0"/>
            <a:r>
              <a:rPr lang="pl-PL" sz="1800" b="0" dirty="0">
                <a:solidFill>
                  <a:schemeClr val="tx1"/>
                </a:solidFill>
              </a:rPr>
              <a:t>-Wyniki podlegają interpretacji.</a:t>
            </a:r>
          </a:p>
          <a:p>
            <a:pPr lvl="0"/>
            <a:endParaRPr lang="pl-PL" sz="1800" b="0" dirty="0">
              <a:solidFill>
                <a:schemeClr val="tx1"/>
              </a:solidFill>
            </a:endParaRPr>
          </a:p>
          <a:p>
            <a:pPr lvl="0"/>
            <a:r>
              <a:rPr lang="pl-PL" sz="1800" b="0" dirty="0">
                <a:solidFill>
                  <a:schemeClr val="tx1"/>
                </a:solidFill>
              </a:rPr>
              <a:t>-Skale kliniczne są bardzo użytecznymi narzędziami, ale podlegają podwójnej subiektywności (pacjenta i osoby oceniającej).</a:t>
            </a:r>
          </a:p>
        </p:txBody>
      </p:sp>
    </p:spTree>
    <p:extLst>
      <p:ext uri="{BB962C8B-B14F-4D97-AF65-F5344CB8AC3E}">
        <p14:creationId xmlns:p14="http://schemas.microsoft.com/office/powerpoint/2010/main" val="379385344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27" name="Grupo 26">
            <a:extLst>
              <a:ext uri="{FF2B5EF4-FFF2-40B4-BE49-F238E27FC236}">
                <a16:creationId xmlns:a16="http://schemas.microsoft.com/office/drawing/2014/main" id="{C696E964-B011-4EE9-B201-566E6757AFD4}"/>
              </a:ext>
            </a:extLst>
          </p:cNvPr>
          <p:cNvGrpSpPr/>
          <p:nvPr/>
        </p:nvGrpSpPr>
        <p:grpSpPr>
          <a:xfrm>
            <a:off x="1997714" y="2694646"/>
            <a:ext cx="5148572" cy="648563"/>
            <a:chOff x="409" y="2219132"/>
            <a:chExt cx="1782216" cy="891108"/>
          </a:xfrm>
        </p:grpSpPr>
        <p:sp>
          <p:nvSpPr>
            <p:cNvPr id="28" name="Rectángulo 27">
              <a:extLst>
                <a:ext uri="{FF2B5EF4-FFF2-40B4-BE49-F238E27FC236}">
                  <a16:creationId xmlns:a16="http://schemas.microsoft.com/office/drawing/2014/main" id="{46C377FD-9FD2-4192-898D-AE94E6252B80}"/>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a:extLst>
                <a:ext uri="{FF2B5EF4-FFF2-40B4-BE49-F238E27FC236}">
                  <a16:creationId xmlns:a16="http://schemas.microsoft.com/office/drawing/2014/main" id="{80B88C34-BD24-4F1F-9ECD-1F7DAB6E90DE}"/>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pl-PL" sz="1800" b="0" dirty="0">
                  <a:effectLst/>
                  <a:latin typeface="Arial" panose="020B0604020202020204" pitchFamily="34" charset="0"/>
                  <a:ea typeface="Calibri" panose="020F0502020204030204" pitchFamily="34" charset="0"/>
                </a:rPr>
                <a:t>Subiektywna i obiektywna miara długości kroku</a:t>
              </a:r>
              <a:endParaRPr lang="es-ES" sz="1800" b="0" dirty="0">
                <a:effectLst/>
                <a:latin typeface="Arial" panose="020B0604020202020204" pitchFamily="34" charset="0"/>
                <a:ea typeface="Calibri" panose="020F0502020204030204" pitchFamily="34" charset="0"/>
              </a:endParaRPr>
            </a:p>
          </p:txBody>
        </p:sp>
      </p:grpSp>
      <p:pic>
        <p:nvPicPr>
          <p:cNvPr id="30" name="Imagen 29">
            <a:extLst>
              <a:ext uri="{FF2B5EF4-FFF2-40B4-BE49-F238E27FC236}">
                <a16:creationId xmlns:a16="http://schemas.microsoft.com/office/drawing/2014/main" id="{EEB107DA-2FC5-45BF-ADEB-DDA4BFCB05E5}"/>
              </a:ext>
            </a:extLst>
          </p:cNvPr>
          <p:cNvPicPr/>
          <p:nvPr/>
        </p:nvPicPr>
        <p:blipFill>
          <a:blip r:embed="rId3" cstate="print"/>
          <a:srcRect l="5485" t="37045" r="10062" b="4988"/>
          <a:stretch>
            <a:fillRect/>
          </a:stretch>
        </p:blipFill>
        <p:spPr bwMode="auto">
          <a:xfrm>
            <a:off x="513747" y="3514792"/>
            <a:ext cx="3275965" cy="1673225"/>
          </a:xfrm>
          <a:prstGeom prst="rect">
            <a:avLst/>
          </a:prstGeom>
          <a:noFill/>
          <a:ln w="9525">
            <a:noFill/>
            <a:miter lim="800000"/>
            <a:headEnd/>
            <a:tailEnd/>
          </a:ln>
        </p:spPr>
      </p:pic>
      <p:pic>
        <p:nvPicPr>
          <p:cNvPr id="32" name="Imagen 31">
            <a:extLst>
              <a:ext uri="{FF2B5EF4-FFF2-40B4-BE49-F238E27FC236}">
                <a16:creationId xmlns:a16="http://schemas.microsoft.com/office/drawing/2014/main" id="{49A8EBF1-E956-4C0B-89ED-E4D65C7257AF}"/>
              </a:ext>
            </a:extLst>
          </p:cNvPr>
          <p:cNvPicPr/>
          <p:nvPr/>
        </p:nvPicPr>
        <p:blipFill>
          <a:blip r:embed="rId4" cstate="print"/>
          <a:srcRect l="14861" t="26375" r="64389" b="52953"/>
          <a:stretch>
            <a:fillRect/>
          </a:stretch>
        </p:blipFill>
        <p:spPr bwMode="auto">
          <a:xfrm>
            <a:off x="4538222" y="3817724"/>
            <a:ext cx="2077085" cy="1267460"/>
          </a:xfrm>
          <a:prstGeom prst="rect">
            <a:avLst/>
          </a:prstGeom>
          <a:noFill/>
          <a:ln w="9525">
            <a:noFill/>
            <a:miter lim="800000"/>
            <a:headEnd/>
            <a:tailEnd/>
          </a:ln>
        </p:spPr>
      </p:pic>
      <p:sp>
        <p:nvSpPr>
          <p:cNvPr id="4" name="Rectangle 2">
            <a:extLst>
              <a:ext uri="{FF2B5EF4-FFF2-40B4-BE49-F238E27FC236}">
                <a16:creationId xmlns:a16="http://schemas.microsoft.com/office/drawing/2014/main" id="{C24A6C2E-4BE0-483D-A965-AE4B9BF56243}"/>
              </a:ext>
            </a:extLst>
          </p:cNvPr>
          <p:cNvSpPr>
            <a:spLocks noChangeArrowheads="1"/>
          </p:cNvSpPr>
          <p:nvPr/>
        </p:nvSpPr>
        <p:spPr bwMode="auto">
          <a:xfrm>
            <a:off x="6732240" y="3817724"/>
            <a:ext cx="2088231" cy="561975"/>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s-ES"/>
          </a:p>
        </p:txBody>
      </p:sp>
      <p:sp>
        <p:nvSpPr>
          <p:cNvPr id="6" name="Text Box 3">
            <a:extLst>
              <a:ext uri="{FF2B5EF4-FFF2-40B4-BE49-F238E27FC236}">
                <a16:creationId xmlns:a16="http://schemas.microsoft.com/office/drawing/2014/main" id="{2B605288-1AD0-4D28-B840-52DA250B7CD9}"/>
              </a:ext>
            </a:extLst>
          </p:cNvPr>
          <p:cNvSpPr txBox="1">
            <a:spLocks noChangeArrowheads="1"/>
          </p:cNvSpPr>
          <p:nvPr/>
        </p:nvSpPr>
        <p:spPr bwMode="auto">
          <a:xfrm>
            <a:off x="6732240" y="4512096"/>
            <a:ext cx="2088231" cy="573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en-US" altLang="es-ES" sz="1100" b="0" i="0" u="none" strike="noStrike" cap="none" normalizeH="0" baseline="0" dirty="0">
                <a:ln>
                  <a:noFill/>
                </a:ln>
                <a:solidFill>
                  <a:schemeClr val="tx1"/>
                </a:solidFill>
                <a:effectLst/>
                <a:latin typeface="Calibri" panose="020F0502020204030204" pitchFamily="34" charset="0"/>
              </a:rPr>
              <a:t>Step length = 0.46 m</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10 CuadroTexto">
            <a:extLst>
              <a:ext uri="{FF2B5EF4-FFF2-40B4-BE49-F238E27FC236}">
                <a16:creationId xmlns:a16="http://schemas.microsoft.com/office/drawing/2014/main" id="{632E6429-68DF-47AF-8F3B-50D47022F5E7}"/>
              </a:ext>
            </a:extLst>
          </p:cNvPr>
          <p:cNvSpPr txBox="1"/>
          <p:nvPr/>
        </p:nvSpPr>
        <p:spPr>
          <a:xfrm>
            <a:off x="265859" y="5405683"/>
            <a:ext cx="3771739" cy="523220"/>
          </a:xfrm>
          <a:prstGeom prst="rect">
            <a:avLst/>
          </a:prstGeom>
          <a:noFill/>
        </p:spPr>
        <p:txBody>
          <a:bodyPr wrap="square" rtlCol="0">
            <a:spAutoFit/>
          </a:bodyPr>
          <a:lstStyle/>
          <a:p>
            <a:pPr algn="ctr"/>
            <a:r>
              <a:rPr lang="pl-PL" sz="1400" b="0" dirty="0">
                <a:solidFill>
                  <a:schemeClr val="accent2"/>
                </a:solidFill>
              </a:rPr>
              <a:t>Rysunek 3. Długość i wysokość kroku z Testu Mobilności </a:t>
            </a:r>
            <a:r>
              <a:rPr lang="pl-PL" sz="1400" b="0" dirty="0" err="1">
                <a:solidFill>
                  <a:schemeClr val="accent2"/>
                </a:solidFill>
              </a:rPr>
              <a:t>Tinetti</a:t>
            </a:r>
            <a:r>
              <a:rPr lang="pl-PL" sz="1400" b="0" dirty="0">
                <a:solidFill>
                  <a:schemeClr val="accent2"/>
                </a:solidFill>
              </a:rPr>
              <a:t>, sekcja chodu.</a:t>
            </a:r>
          </a:p>
        </p:txBody>
      </p:sp>
      <p:sp>
        <p:nvSpPr>
          <p:cNvPr id="8" name="10 CuadroTexto">
            <a:extLst>
              <a:ext uri="{FF2B5EF4-FFF2-40B4-BE49-F238E27FC236}">
                <a16:creationId xmlns:a16="http://schemas.microsoft.com/office/drawing/2014/main" id="{B3A1EA83-70A7-43A9-83D4-D1F6B446B156}"/>
              </a:ext>
            </a:extLst>
          </p:cNvPr>
          <p:cNvSpPr txBox="1"/>
          <p:nvPr/>
        </p:nvSpPr>
        <p:spPr>
          <a:xfrm>
            <a:off x="4977324" y="5405683"/>
            <a:ext cx="3275965" cy="738664"/>
          </a:xfrm>
          <a:prstGeom prst="rect">
            <a:avLst/>
          </a:prstGeom>
          <a:noFill/>
        </p:spPr>
        <p:txBody>
          <a:bodyPr wrap="square" rtlCol="0">
            <a:spAutoFit/>
          </a:bodyPr>
          <a:lstStyle/>
          <a:p>
            <a:pPr algn="ctr"/>
            <a:r>
              <a:rPr lang="pl-PL" sz="1400" b="0" dirty="0">
                <a:solidFill>
                  <a:schemeClr val="accent2"/>
                </a:solidFill>
              </a:rPr>
              <a:t>Ryc. 4. Ocena długości kroku za pomocą oprzyrządowanego chodnika (</a:t>
            </a:r>
            <a:r>
              <a:rPr lang="pl-PL" sz="1400" b="0" dirty="0" err="1">
                <a:solidFill>
                  <a:schemeClr val="accent2"/>
                </a:solidFill>
              </a:rPr>
              <a:t>GAITrite</a:t>
            </a:r>
            <a:r>
              <a:rPr lang="pl-PL" sz="1400" b="0" dirty="0">
                <a:solidFill>
                  <a:schemeClr val="accent2"/>
                </a:solidFill>
              </a:rPr>
              <a:t>).</a:t>
            </a:r>
          </a:p>
        </p:txBody>
      </p:sp>
      <p:sp>
        <p:nvSpPr>
          <p:cNvPr id="18" name="Prostokąt 17">
            <a:extLst>
              <a:ext uri="{FF2B5EF4-FFF2-40B4-BE49-F238E27FC236}">
                <a16:creationId xmlns:a16="http://schemas.microsoft.com/office/drawing/2014/main" id="{8D5C508A-827A-4D3F-B39C-1244A0CCEEAE}"/>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pl-PL" altLang="es-ES" sz="2000" b="0" dirty="0">
                <a:solidFill>
                  <a:schemeClr val="accent2"/>
                </a:solidFill>
                <a:latin typeface="+mn-lt"/>
              </a:rPr>
              <a:t>Obiektywność wyników i analizy statystycznej</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1364008041"/>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pic>
        <p:nvPicPr>
          <p:cNvPr id="3074" name="Picture 2" descr="Icono Ok Gratis de Super Flat Remix V1.08 Emblems">
            <a:extLst>
              <a:ext uri="{FF2B5EF4-FFF2-40B4-BE49-F238E27FC236}">
                <a16:creationId xmlns:a16="http://schemas.microsoft.com/office/drawing/2014/main" id="{77613DCC-BF95-4177-AE0C-3DAB3EF3D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92714"/>
            <a:ext cx="1075172" cy="107517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o 18">
            <a:extLst>
              <a:ext uri="{FF2B5EF4-FFF2-40B4-BE49-F238E27FC236}">
                <a16:creationId xmlns:a16="http://schemas.microsoft.com/office/drawing/2014/main" id="{8EF1A02E-1BFE-4C4E-93CD-C855BAC7F9F4}"/>
              </a:ext>
            </a:extLst>
          </p:cNvPr>
          <p:cNvGrpSpPr/>
          <p:nvPr/>
        </p:nvGrpSpPr>
        <p:grpSpPr>
          <a:xfrm>
            <a:off x="1326692" y="3076357"/>
            <a:ext cx="3967954" cy="707886"/>
            <a:chOff x="409" y="2219132"/>
            <a:chExt cx="1782216" cy="891108"/>
          </a:xfrm>
          <a:solidFill>
            <a:schemeClr val="accent2">
              <a:lumMod val="60000"/>
              <a:lumOff val="40000"/>
            </a:schemeClr>
          </a:solidFill>
        </p:grpSpPr>
        <p:sp>
          <p:nvSpPr>
            <p:cNvPr id="20" name="Rectángulo 19">
              <a:extLst>
                <a:ext uri="{FF2B5EF4-FFF2-40B4-BE49-F238E27FC236}">
                  <a16:creationId xmlns:a16="http://schemas.microsoft.com/office/drawing/2014/main" id="{D8A1594A-D571-46EF-B73D-88B6100041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Rectángulo 20">
              <a:extLst>
                <a:ext uri="{FF2B5EF4-FFF2-40B4-BE49-F238E27FC236}">
                  <a16:creationId xmlns:a16="http://schemas.microsoft.com/office/drawing/2014/main" id="{8E45070C-C98A-430F-BA31-3725A5A3015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Obiektywne wyniki mierzone za pomocą technik instrumentalnych</a:t>
              </a:r>
            </a:p>
          </p:txBody>
        </p:sp>
      </p:grpSp>
      <p:sp>
        <p:nvSpPr>
          <p:cNvPr id="22" name="Prostokąt 3">
            <a:extLst>
              <a:ext uri="{FF2B5EF4-FFF2-40B4-BE49-F238E27FC236}">
                <a16:creationId xmlns:a16="http://schemas.microsoft.com/office/drawing/2014/main" id="{A27E9023-0A48-4A9E-A98B-141CDC58DA8B}"/>
              </a:ext>
            </a:extLst>
          </p:cNvPr>
          <p:cNvSpPr/>
          <p:nvPr/>
        </p:nvSpPr>
        <p:spPr>
          <a:xfrm>
            <a:off x="1326692" y="3895888"/>
            <a:ext cx="7637796" cy="1754326"/>
          </a:xfrm>
          <a:prstGeom prst="rect">
            <a:avLst/>
          </a:prstGeom>
        </p:spPr>
        <p:txBody>
          <a:bodyPr wrap="square">
            <a:spAutoFit/>
          </a:bodyPr>
          <a:lstStyle/>
          <a:p>
            <a:pPr lvl="0"/>
            <a:r>
              <a:rPr lang="pl-PL" sz="1800" b="0" dirty="0">
                <a:solidFill>
                  <a:schemeClr val="tx1"/>
                </a:solidFill>
              </a:rPr>
              <a:t>-Dane mogą być porównywalne z innymi danymi tego samego pacjenta.</a:t>
            </a:r>
          </a:p>
          <a:p>
            <a:pPr lvl="0"/>
            <a:endParaRPr lang="pl-PL" sz="1800" b="0" dirty="0">
              <a:solidFill>
                <a:schemeClr val="tx1"/>
              </a:solidFill>
            </a:endParaRPr>
          </a:p>
          <a:p>
            <a:pPr lvl="0"/>
            <a:r>
              <a:rPr lang="pl-PL" sz="1800" b="0" dirty="0">
                <a:solidFill>
                  <a:schemeClr val="tx1"/>
                </a:solidFill>
              </a:rPr>
              <a:t>-Dane mogą być porównywalne z innymi wynikami pomiędzy pacjentami.</a:t>
            </a:r>
          </a:p>
          <a:p>
            <a:pPr lvl="0"/>
            <a:endParaRPr lang="pl-PL" sz="1800" b="0" dirty="0">
              <a:solidFill>
                <a:schemeClr val="tx1"/>
              </a:solidFill>
            </a:endParaRPr>
          </a:p>
          <a:p>
            <a:pPr lvl="0"/>
            <a:r>
              <a:rPr lang="pl-PL" sz="1800" b="0" dirty="0">
                <a:solidFill>
                  <a:schemeClr val="tx1"/>
                </a:solidFill>
              </a:rPr>
              <a:t>-Dane obiektywne pomiędzy podmiotami powinny być znormalizowane, aby można je było porównywać.</a:t>
            </a:r>
          </a:p>
        </p:txBody>
      </p:sp>
      <p:sp>
        <p:nvSpPr>
          <p:cNvPr id="14" name="Prostokąt 13">
            <a:extLst>
              <a:ext uri="{FF2B5EF4-FFF2-40B4-BE49-F238E27FC236}">
                <a16:creationId xmlns:a16="http://schemas.microsoft.com/office/drawing/2014/main" id="{48E3F98B-9740-48CA-81BD-F6C65E7483DE}"/>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pl-PL" altLang="es-ES" sz="2000" b="0" dirty="0">
                <a:solidFill>
                  <a:schemeClr val="accent2"/>
                </a:solidFill>
                <a:latin typeface="+mn-lt"/>
              </a:rPr>
              <a:t>Obiektywność wyników i analizy statystycznej</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314378873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683568" y="2924944"/>
            <a:ext cx="7560840" cy="2308324"/>
          </a:xfrm>
          <a:prstGeom prst="rect">
            <a:avLst/>
          </a:prstGeom>
          <a:noFill/>
        </p:spPr>
        <p:txBody>
          <a:bodyPr wrap="square">
            <a:spAutoFit/>
          </a:bodyPr>
          <a:lstStyle/>
          <a:p>
            <a:pPr marL="457200" indent="-457200">
              <a:buFont typeface="+mj-lt"/>
              <a:buAutoNum type="arabicPeriod"/>
              <a:defRPr/>
            </a:pPr>
            <a:r>
              <a:rPr lang="pl-PL" sz="1800" b="0" dirty="0">
                <a:solidFill>
                  <a:schemeClr val="accent2">
                    <a:lumMod val="75000"/>
                  </a:schemeClr>
                </a:solidFill>
              </a:rPr>
              <a:t>Wprowadzenie i cele.</a:t>
            </a:r>
          </a:p>
          <a:p>
            <a:pPr marL="457200" indent="-457200">
              <a:buFont typeface="+mj-lt"/>
              <a:buAutoNum type="arabicPeriod"/>
              <a:defRPr/>
            </a:pPr>
            <a:endParaRPr lang="pl-PL" sz="1800" b="0" dirty="0">
              <a:solidFill>
                <a:schemeClr val="accent2">
                  <a:lumMod val="75000"/>
                </a:schemeClr>
              </a:solidFill>
            </a:endParaRPr>
          </a:p>
          <a:p>
            <a:pPr marL="457200" indent="-457200">
              <a:buFont typeface="+mj-lt"/>
              <a:buAutoNum type="arabicPeriod"/>
              <a:defRPr/>
            </a:pPr>
            <a:r>
              <a:rPr lang="pl-PL" sz="1800" b="0" dirty="0">
                <a:solidFill>
                  <a:schemeClr val="accent2">
                    <a:lumMod val="75000"/>
                  </a:schemeClr>
                </a:solidFill>
              </a:rPr>
              <a:t>Cechy i właściwości narzędzi do oceny chodu: porównanie dostępnych technik.</a:t>
            </a:r>
          </a:p>
          <a:p>
            <a:pPr marL="457200" indent="-457200">
              <a:buFont typeface="+mj-lt"/>
              <a:buAutoNum type="arabicPeriod"/>
              <a:defRPr/>
            </a:pPr>
            <a:endParaRPr lang="pl-PL" sz="1800" b="0" dirty="0">
              <a:solidFill>
                <a:schemeClr val="accent2">
                  <a:lumMod val="75000"/>
                </a:schemeClr>
              </a:solidFill>
            </a:endParaRPr>
          </a:p>
          <a:p>
            <a:pPr marL="457200" indent="-457200">
              <a:buFont typeface="+mj-lt"/>
              <a:buAutoNum type="arabicPeriod"/>
              <a:defRPr/>
            </a:pPr>
            <a:r>
              <a:rPr lang="pl-PL" sz="1800" b="0" dirty="0">
                <a:solidFill>
                  <a:schemeClr val="accent2">
                    <a:lumMod val="75000"/>
                  </a:schemeClr>
                </a:solidFill>
              </a:rPr>
              <a:t>Kluczowe idee.</a:t>
            </a:r>
          </a:p>
          <a:p>
            <a:pPr marL="457200" indent="-457200">
              <a:buFont typeface="+mj-lt"/>
              <a:buAutoNum type="arabicPeriod"/>
              <a:defRPr/>
            </a:pPr>
            <a:endParaRPr lang="pl-PL" sz="1800" b="0" dirty="0">
              <a:solidFill>
                <a:schemeClr val="accent2">
                  <a:lumMod val="75000"/>
                </a:schemeClr>
              </a:solidFill>
            </a:endParaRPr>
          </a:p>
          <a:p>
            <a:pPr marL="457200" indent="-457200">
              <a:buFont typeface="+mj-lt"/>
              <a:buAutoNum type="arabicPeriod"/>
              <a:defRPr/>
            </a:pPr>
            <a:r>
              <a:rPr lang="pl-PL" sz="1800" b="0" dirty="0">
                <a:solidFill>
                  <a:schemeClr val="accent2">
                    <a:lumMod val="75000"/>
                  </a:schemeClr>
                </a:solidFill>
              </a:rPr>
              <a:t>Bibliografia.</a:t>
            </a:r>
            <a:endParaRPr lang="en-US" sz="2000" b="0" dirty="0">
              <a:solidFill>
                <a:schemeClr val="accent2">
                  <a:lumMod val="75000"/>
                </a:schemeClr>
              </a:solidFill>
            </a:endParaRPr>
          </a:p>
        </p:txBody>
      </p:sp>
      <p:sp>
        <p:nvSpPr>
          <p:cNvPr id="9" name="Prostokąt 1">
            <a:extLst>
              <a:ext uri="{FF2B5EF4-FFF2-40B4-BE49-F238E27FC236}">
                <a16:creationId xmlns:a16="http://schemas.microsoft.com/office/drawing/2014/main" id="{28B9937F-6FB0-4170-A270-96E0A5C60740}"/>
              </a:ext>
            </a:extLst>
          </p:cNvPr>
          <p:cNvSpPr/>
          <p:nvPr/>
        </p:nvSpPr>
        <p:spPr>
          <a:xfrm>
            <a:off x="504031" y="1124744"/>
            <a:ext cx="8135938" cy="1200329"/>
          </a:xfrm>
          <a:prstGeom prst="rect">
            <a:avLst/>
          </a:prstGeom>
        </p:spPr>
        <p:txBody>
          <a:bodyPr>
            <a:spAutoFit/>
          </a:bodyPr>
          <a:lstStyle/>
          <a:p>
            <a:pPr algn="ctr">
              <a:defRPr/>
            </a:pPr>
            <a:r>
              <a:rPr lang="pl-PL" sz="2400" dirty="0">
                <a:solidFill>
                  <a:schemeClr val="accent2">
                    <a:lumMod val="75000"/>
                  </a:schemeClr>
                </a:solidFill>
                <a:latin typeface="+mn-lt"/>
                <a:sym typeface="Arial" charset="0"/>
              </a:rPr>
              <a:t>C.3 JAKIE SĄ ZALETY STOSOWANIA TECHNIK INSTRUMENTALNYCH W PORÓWNANIU ZE SKALĄ I BADANIEM FIZYKALNYM DO OCENY CHODU?</a:t>
            </a:r>
            <a:endParaRPr lang="en-US" sz="2200" b="0" dirty="0">
              <a:solidFill>
                <a:schemeClr val="accent2">
                  <a:lumMod val="75000"/>
                </a:schemeClr>
              </a:solidFill>
              <a:latin typeface="+mn-lt"/>
            </a:endParaRPr>
          </a:p>
        </p:txBody>
      </p:sp>
      <p:sp>
        <p:nvSpPr>
          <p:cNvPr id="10" name="Prostokąt 1">
            <a:extLst>
              <a:ext uri="{FF2B5EF4-FFF2-40B4-BE49-F238E27FC236}">
                <a16:creationId xmlns:a16="http://schemas.microsoft.com/office/drawing/2014/main" id="{7A9F12F9-A23F-4CF0-B89E-3E3E9F56A19D}"/>
              </a:ext>
            </a:extLst>
          </p:cNvPr>
          <p:cNvSpPr/>
          <p:nvPr/>
        </p:nvSpPr>
        <p:spPr>
          <a:xfrm>
            <a:off x="4085946" y="2420888"/>
            <a:ext cx="1638182" cy="707886"/>
          </a:xfrm>
          <a:prstGeom prst="rect">
            <a:avLst/>
          </a:prstGeom>
        </p:spPr>
        <p:txBody>
          <a:bodyPr wrap="square">
            <a:spAutoFit/>
          </a:bodyPr>
          <a:lstStyle/>
          <a:p>
            <a:pPr>
              <a:defRPr/>
            </a:pPr>
            <a:r>
              <a:rPr lang="pl-PL" altLang="es-ES" sz="2000" dirty="0">
                <a:solidFill>
                  <a:schemeClr val="accent2"/>
                </a:solidFill>
                <a:latin typeface="+mn-lt"/>
              </a:rPr>
              <a:t>Spis treści</a:t>
            </a:r>
            <a:endParaRPr lang="es-ES" altLang="es-ES" sz="2000" dirty="0">
              <a:solidFill>
                <a:schemeClr val="accent2"/>
              </a:solidFill>
              <a:latin typeface="+mn-lt"/>
            </a:endParaRPr>
          </a:p>
          <a:p>
            <a:pPr>
              <a:defRPr/>
            </a:pPr>
            <a:endParaRPr lang="es-ES" sz="2000" dirty="0">
              <a:solidFill>
                <a:schemeClr val="accent2"/>
              </a:solidFill>
              <a:latin typeface="+mn-lt"/>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pic>
        <p:nvPicPr>
          <p:cNvPr id="3074" name="Picture 2" descr="Icono Ok Gratis de Super Flat Remix V1.08 Emblems">
            <a:extLst>
              <a:ext uri="{FF2B5EF4-FFF2-40B4-BE49-F238E27FC236}">
                <a16:creationId xmlns:a16="http://schemas.microsoft.com/office/drawing/2014/main" id="{77613DCC-BF95-4177-AE0C-3DAB3EF3D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92714"/>
            <a:ext cx="1075172" cy="107517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o 18">
            <a:extLst>
              <a:ext uri="{FF2B5EF4-FFF2-40B4-BE49-F238E27FC236}">
                <a16:creationId xmlns:a16="http://schemas.microsoft.com/office/drawing/2014/main" id="{8EF1A02E-1BFE-4C4E-93CD-C855BAC7F9F4}"/>
              </a:ext>
            </a:extLst>
          </p:cNvPr>
          <p:cNvGrpSpPr/>
          <p:nvPr/>
        </p:nvGrpSpPr>
        <p:grpSpPr>
          <a:xfrm>
            <a:off x="1326692" y="3076357"/>
            <a:ext cx="3967954" cy="707886"/>
            <a:chOff x="409" y="2219132"/>
            <a:chExt cx="1782216" cy="891108"/>
          </a:xfrm>
          <a:solidFill>
            <a:schemeClr val="accent2">
              <a:lumMod val="60000"/>
              <a:lumOff val="40000"/>
            </a:schemeClr>
          </a:solidFill>
        </p:grpSpPr>
        <p:sp>
          <p:nvSpPr>
            <p:cNvPr id="20" name="Rectángulo 19">
              <a:extLst>
                <a:ext uri="{FF2B5EF4-FFF2-40B4-BE49-F238E27FC236}">
                  <a16:creationId xmlns:a16="http://schemas.microsoft.com/office/drawing/2014/main" id="{D8A1594A-D571-46EF-B73D-88B6100041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Rectángulo 20">
              <a:extLst>
                <a:ext uri="{FF2B5EF4-FFF2-40B4-BE49-F238E27FC236}">
                  <a16:creationId xmlns:a16="http://schemas.microsoft.com/office/drawing/2014/main" id="{8E45070C-C98A-430F-BA31-3725A5A3015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Dane subiektywne mierzone za pomocą </a:t>
              </a:r>
              <a:r>
                <a:rPr lang="pl-PL" sz="1800" b="0" dirty="0" err="1">
                  <a:solidFill>
                    <a:schemeClr val="bg1"/>
                  </a:solidFill>
                </a:rPr>
                <a:t>skal</a:t>
              </a:r>
              <a:r>
                <a:rPr lang="pl-PL" sz="1800" b="0" dirty="0">
                  <a:solidFill>
                    <a:schemeClr val="bg1"/>
                  </a:solidFill>
                </a:rPr>
                <a:t> i kwestionariuszy </a:t>
              </a:r>
              <a:endParaRPr lang="es-ES" sz="1800" b="0" dirty="0">
                <a:solidFill>
                  <a:schemeClr val="bg1"/>
                </a:solidFill>
              </a:endParaRPr>
            </a:p>
          </p:txBody>
        </p:sp>
      </p:grpSp>
      <p:sp>
        <p:nvSpPr>
          <p:cNvPr id="22" name="Prostokąt 3">
            <a:extLst>
              <a:ext uri="{FF2B5EF4-FFF2-40B4-BE49-F238E27FC236}">
                <a16:creationId xmlns:a16="http://schemas.microsoft.com/office/drawing/2014/main" id="{A27E9023-0A48-4A9E-A98B-141CDC58DA8B}"/>
              </a:ext>
            </a:extLst>
          </p:cNvPr>
          <p:cNvSpPr/>
          <p:nvPr/>
        </p:nvSpPr>
        <p:spPr>
          <a:xfrm>
            <a:off x="1326692" y="3895888"/>
            <a:ext cx="7637796" cy="1754326"/>
          </a:xfrm>
          <a:prstGeom prst="rect">
            <a:avLst/>
          </a:prstGeom>
        </p:spPr>
        <p:txBody>
          <a:bodyPr wrap="square">
            <a:spAutoFit/>
          </a:bodyPr>
          <a:lstStyle/>
          <a:p>
            <a:pPr lvl="0"/>
            <a:r>
              <a:rPr lang="pl-PL" sz="1800" b="0" dirty="0">
                <a:solidFill>
                  <a:schemeClr val="tx1"/>
                </a:solidFill>
              </a:rPr>
              <a:t>-Pomiary subiektywne mogą być wysoce skorelowane z obiektywnymi.</a:t>
            </a:r>
          </a:p>
          <a:p>
            <a:pPr lvl="0"/>
            <a:endParaRPr lang="pl-PL" sz="1800" b="0" dirty="0">
              <a:solidFill>
                <a:schemeClr val="tx1"/>
              </a:solidFill>
            </a:endParaRPr>
          </a:p>
          <a:p>
            <a:pPr lvl="0"/>
            <a:r>
              <a:rPr lang="pl-PL" sz="1800" b="0" dirty="0">
                <a:solidFill>
                  <a:schemeClr val="tx1"/>
                </a:solidFill>
              </a:rPr>
              <a:t>-Wartość dodana do </a:t>
            </a:r>
            <a:r>
              <a:rPr lang="pl-PL" sz="1800" b="0" dirty="0" err="1">
                <a:solidFill>
                  <a:schemeClr val="tx1"/>
                </a:solidFill>
              </a:rPr>
              <a:t>skal</a:t>
            </a:r>
            <a:r>
              <a:rPr lang="pl-PL" sz="1800" b="0" dirty="0">
                <a:solidFill>
                  <a:schemeClr val="tx1"/>
                </a:solidFill>
              </a:rPr>
              <a:t> oceny używanych w warunkach klinicznych.</a:t>
            </a:r>
          </a:p>
          <a:p>
            <a:pPr lvl="0"/>
            <a:endParaRPr lang="pl-PL" sz="1800" b="0" dirty="0">
              <a:solidFill>
                <a:schemeClr val="tx1"/>
              </a:solidFill>
            </a:endParaRPr>
          </a:p>
          <a:p>
            <a:pPr lvl="0"/>
            <a:r>
              <a:rPr lang="pl-PL" sz="1800" b="0" dirty="0">
                <a:solidFill>
                  <a:schemeClr val="tx1"/>
                </a:solidFill>
              </a:rPr>
              <a:t>-Jeśli są one wysoko skorelowane z wynikami oceny przy użyciu techniki instrumentalnej, subiektywna miara danych będzie ważna.</a:t>
            </a:r>
            <a:endParaRPr lang="es-ES" sz="1800" b="0" dirty="0">
              <a:solidFill>
                <a:schemeClr val="tx1"/>
              </a:solidFill>
            </a:endParaRPr>
          </a:p>
        </p:txBody>
      </p:sp>
      <p:sp>
        <p:nvSpPr>
          <p:cNvPr id="14" name="Prostokąt 13">
            <a:extLst>
              <a:ext uri="{FF2B5EF4-FFF2-40B4-BE49-F238E27FC236}">
                <a16:creationId xmlns:a16="http://schemas.microsoft.com/office/drawing/2014/main" id="{AF921E73-B401-4C4D-AD95-8B004ADAA291}"/>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pl-PL" altLang="es-ES" sz="2000" b="0" dirty="0">
                <a:solidFill>
                  <a:schemeClr val="accent2"/>
                </a:solidFill>
                <a:latin typeface="+mn-lt"/>
              </a:rPr>
              <a:t>Obiektywność wyników i analizy statystycznej</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202578813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pic>
        <p:nvPicPr>
          <p:cNvPr id="14" name="Picture 2" descr="Icono Ok Gratis de Super Flat Remix V1.08 Emblems">
            <a:extLst>
              <a:ext uri="{FF2B5EF4-FFF2-40B4-BE49-F238E27FC236}">
                <a16:creationId xmlns:a16="http://schemas.microsoft.com/office/drawing/2014/main" id="{9AE5474F-3492-4EF4-A7E8-8CD64A956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010" y="3939884"/>
            <a:ext cx="1075172" cy="107517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556AD9A9-AD56-4A5D-A30F-2968DA80E771}"/>
              </a:ext>
            </a:extLst>
          </p:cNvPr>
          <p:cNvGrpSpPr/>
          <p:nvPr/>
        </p:nvGrpSpPr>
        <p:grpSpPr>
          <a:xfrm>
            <a:off x="399937" y="3232567"/>
            <a:ext cx="3967954" cy="1114721"/>
            <a:chOff x="409" y="2219132"/>
            <a:chExt cx="1782216" cy="891108"/>
          </a:xfrm>
          <a:solidFill>
            <a:schemeClr val="accent2">
              <a:lumMod val="75000"/>
            </a:schemeClr>
          </a:solidFill>
        </p:grpSpPr>
        <p:sp>
          <p:nvSpPr>
            <p:cNvPr id="16" name="Rectángulo 15">
              <a:extLst>
                <a:ext uri="{FF2B5EF4-FFF2-40B4-BE49-F238E27FC236}">
                  <a16:creationId xmlns:a16="http://schemas.microsoft.com/office/drawing/2014/main" id="{C35176D9-90F7-42E8-9081-D36C4F076779}"/>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ectángulo 16">
              <a:extLst>
                <a:ext uri="{FF2B5EF4-FFF2-40B4-BE49-F238E27FC236}">
                  <a16:creationId xmlns:a16="http://schemas.microsoft.com/office/drawing/2014/main" id="{6F00AE64-123F-4BCB-A469-111C178BD1B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Dane subiektywne uzyskane za pomocą </a:t>
              </a:r>
              <a:r>
                <a:rPr lang="pl-PL" sz="1800" b="0" dirty="0" err="1">
                  <a:solidFill>
                    <a:schemeClr val="bg1"/>
                  </a:solidFill>
                </a:rPr>
                <a:t>skal</a:t>
              </a:r>
              <a:r>
                <a:rPr lang="pl-PL" sz="1800" b="0" dirty="0">
                  <a:solidFill>
                    <a:schemeClr val="bg1"/>
                  </a:solidFill>
                </a:rPr>
                <a:t> i kwestionariuszy </a:t>
              </a:r>
            </a:p>
            <a:p>
              <a:pPr lvl="0" algn="ctr" defTabSz="800100">
                <a:lnSpc>
                  <a:spcPct val="90000"/>
                </a:lnSpc>
                <a:spcAft>
                  <a:spcPct val="35000"/>
                </a:spcAft>
              </a:pPr>
              <a:r>
                <a:rPr lang="pl-PL" sz="1800" b="0" dirty="0">
                  <a:solidFill>
                    <a:schemeClr val="bg1"/>
                  </a:solidFill>
                </a:rPr>
                <a:t>(oceniane jako liczba)</a:t>
              </a:r>
              <a:endParaRPr lang="es-ES" sz="1800" b="0" dirty="0">
                <a:solidFill>
                  <a:schemeClr val="bg1"/>
                </a:solidFill>
              </a:endParaRPr>
            </a:p>
          </p:txBody>
        </p:sp>
      </p:grpSp>
      <p:sp>
        <p:nvSpPr>
          <p:cNvPr id="24" name="Rectángulo 23">
            <a:extLst>
              <a:ext uri="{FF2B5EF4-FFF2-40B4-BE49-F238E27FC236}">
                <a16:creationId xmlns:a16="http://schemas.microsoft.com/office/drawing/2014/main" id="{1E7BFC4D-882B-4EEC-B4C2-812ECC1B94F9}"/>
              </a:ext>
            </a:extLst>
          </p:cNvPr>
          <p:cNvSpPr/>
          <p:nvPr/>
        </p:nvSpPr>
        <p:spPr>
          <a:xfrm>
            <a:off x="395536" y="4593323"/>
            <a:ext cx="3967954" cy="70788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Obiektywne dane uzyskane z techniki instrumentalnej</a:t>
            </a:r>
            <a:endParaRPr lang="es-ES" sz="1800" b="0" dirty="0">
              <a:solidFill>
                <a:schemeClr val="bg1"/>
              </a:solidFill>
            </a:endParaRPr>
          </a:p>
        </p:txBody>
      </p:sp>
      <p:grpSp>
        <p:nvGrpSpPr>
          <p:cNvPr id="25" name="Grupo 24">
            <a:extLst>
              <a:ext uri="{FF2B5EF4-FFF2-40B4-BE49-F238E27FC236}">
                <a16:creationId xmlns:a16="http://schemas.microsoft.com/office/drawing/2014/main" id="{7141DF02-2239-4114-B93F-5B2F42CD8FD1}"/>
              </a:ext>
            </a:extLst>
          </p:cNvPr>
          <p:cNvGrpSpPr/>
          <p:nvPr/>
        </p:nvGrpSpPr>
        <p:grpSpPr>
          <a:xfrm>
            <a:off x="5508104" y="3873243"/>
            <a:ext cx="2448272" cy="1208455"/>
            <a:chOff x="409" y="2219132"/>
            <a:chExt cx="1782216" cy="891108"/>
          </a:xfrm>
          <a:solidFill>
            <a:schemeClr val="accent6">
              <a:lumMod val="60000"/>
              <a:lumOff val="40000"/>
            </a:schemeClr>
          </a:solidFill>
        </p:grpSpPr>
        <p:sp>
          <p:nvSpPr>
            <p:cNvPr id="26" name="Rectángulo 25">
              <a:extLst>
                <a:ext uri="{FF2B5EF4-FFF2-40B4-BE49-F238E27FC236}">
                  <a16:creationId xmlns:a16="http://schemas.microsoft.com/office/drawing/2014/main" id="{944009EC-85F2-44D0-B2D6-886DC731570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ectángulo 26">
              <a:extLst>
                <a:ext uri="{FF2B5EF4-FFF2-40B4-BE49-F238E27FC236}">
                  <a16:creationId xmlns:a16="http://schemas.microsoft.com/office/drawing/2014/main" id="{2C6DBB01-61B7-4637-91F8-89644FB759C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Oba mogą być analizowane statystycznie</a:t>
              </a:r>
              <a:endParaRPr lang="es-ES" sz="1800" b="0" dirty="0">
                <a:solidFill>
                  <a:schemeClr val="bg1"/>
                </a:solidFill>
              </a:endParaRPr>
            </a:p>
          </p:txBody>
        </p:sp>
      </p:grpSp>
      <p:sp>
        <p:nvSpPr>
          <p:cNvPr id="28" name="Flecha: a la derecha 27">
            <a:extLst>
              <a:ext uri="{FF2B5EF4-FFF2-40B4-BE49-F238E27FC236}">
                <a16:creationId xmlns:a16="http://schemas.microsoft.com/office/drawing/2014/main" id="{93C2C161-C93D-463E-A702-AD9AC81C1214}"/>
              </a:ext>
            </a:extLst>
          </p:cNvPr>
          <p:cNvSpPr/>
          <p:nvPr/>
        </p:nvSpPr>
        <p:spPr bwMode="auto">
          <a:xfrm>
            <a:off x="4572000" y="4157535"/>
            <a:ext cx="792088" cy="684148"/>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8" name="Prostokąt 17">
            <a:extLst>
              <a:ext uri="{FF2B5EF4-FFF2-40B4-BE49-F238E27FC236}">
                <a16:creationId xmlns:a16="http://schemas.microsoft.com/office/drawing/2014/main" id="{4E95F28F-6412-4997-9E98-3C991C2287E7}"/>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pl-PL" altLang="es-ES" sz="2000" b="0" dirty="0">
                <a:solidFill>
                  <a:schemeClr val="accent2"/>
                </a:solidFill>
                <a:latin typeface="+mn-lt"/>
              </a:rPr>
              <a:t>Obiektywność wyników i analizy statystycznej</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112486049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sp>
        <p:nvSpPr>
          <p:cNvPr id="24" name="Flecha: a la derecha 23">
            <a:extLst>
              <a:ext uri="{FF2B5EF4-FFF2-40B4-BE49-F238E27FC236}">
                <a16:creationId xmlns:a16="http://schemas.microsoft.com/office/drawing/2014/main" id="{390ED7DA-9D37-4E1E-B487-20116F7EA73C}"/>
              </a:ext>
            </a:extLst>
          </p:cNvPr>
          <p:cNvSpPr/>
          <p:nvPr/>
        </p:nvSpPr>
        <p:spPr bwMode="auto">
          <a:xfrm>
            <a:off x="4427984" y="4319098"/>
            <a:ext cx="576064" cy="429404"/>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25" name="Flecha: a la derecha 24">
            <a:extLst>
              <a:ext uri="{FF2B5EF4-FFF2-40B4-BE49-F238E27FC236}">
                <a16:creationId xmlns:a16="http://schemas.microsoft.com/office/drawing/2014/main" id="{732960FC-9354-4735-82EF-CC13812915B2}"/>
              </a:ext>
            </a:extLst>
          </p:cNvPr>
          <p:cNvSpPr/>
          <p:nvPr/>
        </p:nvSpPr>
        <p:spPr bwMode="auto">
          <a:xfrm>
            <a:off x="4427984" y="3293338"/>
            <a:ext cx="576064" cy="429404"/>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26" name="Grupo 25">
            <a:extLst>
              <a:ext uri="{FF2B5EF4-FFF2-40B4-BE49-F238E27FC236}">
                <a16:creationId xmlns:a16="http://schemas.microsoft.com/office/drawing/2014/main" id="{7D35CCC2-4C99-4B35-804D-1DF7B6F87099}"/>
              </a:ext>
            </a:extLst>
          </p:cNvPr>
          <p:cNvGrpSpPr/>
          <p:nvPr/>
        </p:nvGrpSpPr>
        <p:grpSpPr>
          <a:xfrm>
            <a:off x="5166791" y="3212976"/>
            <a:ext cx="3372980" cy="593440"/>
            <a:chOff x="409" y="2219132"/>
            <a:chExt cx="1782216" cy="891108"/>
          </a:xfrm>
          <a:solidFill>
            <a:schemeClr val="accent6">
              <a:lumMod val="60000"/>
              <a:lumOff val="40000"/>
            </a:schemeClr>
          </a:solidFill>
        </p:grpSpPr>
        <p:sp>
          <p:nvSpPr>
            <p:cNvPr id="27" name="Rectángulo 26">
              <a:extLst>
                <a:ext uri="{FF2B5EF4-FFF2-40B4-BE49-F238E27FC236}">
                  <a16:creationId xmlns:a16="http://schemas.microsoft.com/office/drawing/2014/main" id="{F6AB3E60-5222-4F63-987C-2148BC15CD26}"/>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8" name="Rectángulo 27">
              <a:extLst>
                <a:ext uri="{FF2B5EF4-FFF2-40B4-BE49-F238E27FC236}">
                  <a16:creationId xmlns:a16="http://schemas.microsoft.com/office/drawing/2014/main" id="{327E2E19-5F34-4F84-871F-5D2EFEFA628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i="0" dirty="0">
                  <a:solidFill>
                    <a:schemeClr val="bg1"/>
                  </a:solidFill>
                  <a:effectLst/>
                </a:rPr>
                <a:t>Zmienna częściowo ilościowa</a:t>
              </a:r>
              <a:endParaRPr lang="es-ES" sz="1800" b="0" dirty="0">
                <a:solidFill>
                  <a:schemeClr val="bg1"/>
                </a:solidFill>
              </a:endParaRPr>
            </a:p>
          </p:txBody>
        </p:sp>
      </p:grpSp>
      <p:grpSp>
        <p:nvGrpSpPr>
          <p:cNvPr id="29" name="Grupo 28">
            <a:extLst>
              <a:ext uri="{FF2B5EF4-FFF2-40B4-BE49-F238E27FC236}">
                <a16:creationId xmlns:a16="http://schemas.microsoft.com/office/drawing/2014/main" id="{94CFB326-D655-4F15-9AD1-0123CDF11C59}"/>
              </a:ext>
            </a:extLst>
          </p:cNvPr>
          <p:cNvGrpSpPr/>
          <p:nvPr/>
        </p:nvGrpSpPr>
        <p:grpSpPr>
          <a:xfrm>
            <a:off x="5138043" y="4149080"/>
            <a:ext cx="3401727" cy="769439"/>
            <a:chOff x="409" y="2219132"/>
            <a:chExt cx="1782216" cy="891108"/>
          </a:xfrm>
          <a:solidFill>
            <a:schemeClr val="accent6">
              <a:lumMod val="60000"/>
              <a:lumOff val="40000"/>
            </a:schemeClr>
          </a:solidFill>
        </p:grpSpPr>
        <p:sp>
          <p:nvSpPr>
            <p:cNvPr id="30" name="Rectángulo 29">
              <a:extLst>
                <a:ext uri="{FF2B5EF4-FFF2-40B4-BE49-F238E27FC236}">
                  <a16:creationId xmlns:a16="http://schemas.microsoft.com/office/drawing/2014/main" id="{4DA4F62D-6B9A-4084-AE5F-15E0D1780C0A}"/>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Rectángulo 30">
              <a:extLst>
                <a:ext uri="{FF2B5EF4-FFF2-40B4-BE49-F238E27FC236}">
                  <a16:creationId xmlns:a16="http://schemas.microsoft.com/office/drawing/2014/main" id="{10AEAB11-636C-4AA5-9DD3-2A02183AB9CC}"/>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Jakościowa</a:t>
              </a:r>
              <a:r>
                <a:rPr lang="es-ES" sz="1800" b="0" dirty="0">
                  <a:solidFill>
                    <a:schemeClr val="bg1"/>
                  </a:solidFill>
                </a:rPr>
                <a:t> </a:t>
              </a:r>
              <a:r>
                <a:rPr lang="es-ES" sz="1800" b="0" dirty="0" err="1">
                  <a:solidFill>
                    <a:schemeClr val="bg1"/>
                  </a:solidFill>
                </a:rPr>
                <a:t>zmienna</a:t>
              </a:r>
              <a:endParaRPr lang="es-ES" sz="1800" b="0" dirty="0">
                <a:solidFill>
                  <a:schemeClr val="bg1"/>
                </a:solidFill>
              </a:endParaRPr>
            </a:p>
          </p:txBody>
        </p:sp>
      </p:grpSp>
      <p:sp>
        <p:nvSpPr>
          <p:cNvPr id="32" name="Prostokąt 3">
            <a:extLst>
              <a:ext uri="{FF2B5EF4-FFF2-40B4-BE49-F238E27FC236}">
                <a16:creationId xmlns:a16="http://schemas.microsoft.com/office/drawing/2014/main" id="{F2D62E72-C1F1-4613-ABB3-050EC7AF793D}"/>
              </a:ext>
            </a:extLst>
          </p:cNvPr>
          <p:cNvSpPr/>
          <p:nvPr/>
        </p:nvSpPr>
        <p:spPr>
          <a:xfrm>
            <a:off x="1115616" y="5148475"/>
            <a:ext cx="3994131" cy="923330"/>
          </a:xfrm>
          <a:prstGeom prst="rect">
            <a:avLst/>
          </a:prstGeom>
        </p:spPr>
        <p:txBody>
          <a:bodyPr wrap="square">
            <a:spAutoFit/>
          </a:bodyPr>
          <a:lstStyle/>
          <a:p>
            <a:pPr lvl="0"/>
            <a:r>
              <a:rPr lang="pl-PL" sz="1800" b="0" dirty="0">
                <a:solidFill>
                  <a:schemeClr val="tx1"/>
                </a:solidFill>
              </a:rPr>
              <a:t>Analiza </a:t>
            </a:r>
            <a:r>
              <a:rPr lang="es-ES" sz="1800" b="0" dirty="0" err="1">
                <a:solidFill>
                  <a:schemeClr val="tx1"/>
                </a:solidFill>
              </a:rPr>
              <a:t>Naked-eye</a:t>
            </a:r>
            <a:r>
              <a:rPr lang="es-ES" sz="1800" b="0" dirty="0">
                <a:solidFill>
                  <a:schemeClr val="tx1"/>
                </a:solidFill>
              </a:rPr>
              <a:t> </a:t>
            </a:r>
            <a:r>
              <a:rPr lang="es-ES" sz="1800" b="0" dirty="0" err="1">
                <a:solidFill>
                  <a:schemeClr val="tx1"/>
                </a:solidFill>
              </a:rPr>
              <a:t>analysis</a:t>
            </a:r>
            <a:r>
              <a:rPr lang="es-ES" sz="1800" b="0" dirty="0">
                <a:solidFill>
                  <a:schemeClr val="tx1"/>
                </a:solidFill>
              </a:rPr>
              <a:t> </a:t>
            </a:r>
            <a:r>
              <a:rPr lang="pl-PL" sz="1800" b="0" dirty="0">
                <a:solidFill>
                  <a:schemeClr val="tx1"/>
                </a:solidFill>
              </a:rPr>
              <a:t>pozwalająca uzyskać     charakterystykę chodu człowieka </a:t>
            </a:r>
            <a:endParaRPr lang="es-ES" sz="1800" b="0" dirty="0">
              <a:solidFill>
                <a:schemeClr val="tx1"/>
              </a:solidFill>
            </a:endParaRPr>
          </a:p>
        </p:txBody>
      </p:sp>
      <p:sp>
        <p:nvSpPr>
          <p:cNvPr id="33" name="Flecha: a la derecha 32">
            <a:extLst>
              <a:ext uri="{FF2B5EF4-FFF2-40B4-BE49-F238E27FC236}">
                <a16:creationId xmlns:a16="http://schemas.microsoft.com/office/drawing/2014/main" id="{5EF19C21-3AA1-4D89-B5EB-0D65FF5BD8B3}"/>
              </a:ext>
            </a:extLst>
          </p:cNvPr>
          <p:cNvSpPr/>
          <p:nvPr/>
        </p:nvSpPr>
        <p:spPr bwMode="auto">
          <a:xfrm>
            <a:off x="4406279" y="5283833"/>
            <a:ext cx="576064" cy="429404"/>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34" name="Grupo 33">
            <a:extLst>
              <a:ext uri="{FF2B5EF4-FFF2-40B4-BE49-F238E27FC236}">
                <a16:creationId xmlns:a16="http://schemas.microsoft.com/office/drawing/2014/main" id="{69988B00-6BC1-4C0A-8B17-3EF80688DD1A}"/>
              </a:ext>
            </a:extLst>
          </p:cNvPr>
          <p:cNvGrpSpPr/>
          <p:nvPr/>
        </p:nvGrpSpPr>
        <p:grpSpPr>
          <a:xfrm>
            <a:off x="5148064" y="5299817"/>
            <a:ext cx="3391706" cy="397435"/>
            <a:chOff x="409" y="2219132"/>
            <a:chExt cx="1782216" cy="891108"/>
          </a:xfrm>
          <a:solidFill>
            <a:schemeClr val="accent6">
              <a:lumMod val="60000"/>
              <a:lumOff val="40000"/>
            </a:schemeClr>
          </a:solidFill>
        </p:grpSpPr>
        <p:sp>
          <p:nvSpPr>
            <p:cNvPr id="35" name="Rectángulo 34">
              <a:extLst>
                <a:ext uri="{FF2B5EF4-FFF2-40B4-BE49-F238E27FC236}">
                  <a16:creationId xmlns:a16="http://schemas.microsoft.com/office/drawing/2014/main" id="{53DDC35A-AD75-48D5-A844-97B22E82D1B5}"/>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6" name="Rectángulo 35">
              <a:extLst>
                <a:ext uri="{FF2B5EF4-FFF2-40B4-BE49-F238E27FC236}">
                  <a16:creationId xmlns:a16="http://schemas.microsoft.com/office/drawing/2014/main" id="{3B88443C-BCF0-404F-BE7A-45BDAED0DEFC}"/>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Subiektywna</a:t>
              </a:r>
              <a:endParaRPr lang="es-ES" sz="1800" b="0" dirty="0">
                <a:solidFill>
                  <a:schemeClr val="bg1"/>
                </a:solidFill>
              </a:endParaRPr>
            </a:p>
          </p:txBody>
        </p:sp>
      </p:grpSp>
      <p:sp>
        <p:nvSpPr>
          <p:cNvPr id="3" name="Prostokąt 3">
            <a:extLst>
              <a:ext uri="{FF2B5EF4-FFF2-40B4-BE49-F238E27FC236}">
                <a16:creationId xmlns:a16="http://schemas.microsoft.com/office/drawing/2014/main" id="{81AE3988-ABE5-419C-A156-1234D7170854}"/>
              </a:ext>
            </a:extLst>
          </p:cNvPr>
          <p:cNvSpPr/>
          <p:nvPr/>
        </p:nvSpPr>
        <p:spPr>
          <a:xfrm>
            <a:off x="683568" y="3214717"/>
            <a:ext cx="3994131" cy="646331"/>
          </a:xfrm>
          <a:prstGeom prst="rect">
            <a:avLst/>
          </a:prstGeom>
        </p:spPr>
        <p:txBody>
          <a:bodyPr wrap="square">
            <a:spAutoFit/>
          </a:bodyPr>
          <a:lstStyle/>
          <a:p>
            <a:pPr lvl="0" algn="ctr"/>
            <a:r>
              <a:rPr lang="es-ES" sz="1800" b="0" dirty="0">
                <a:solidFill>
                  <a:schemeClr val="tx1"/>
                </a:solidFill>
              </a:rPr>
              <a:t>Dynamic Parkinson </a:t>
            </a:r>
            <a:r>
              <a:rPr lang="es-ES" sz="1800" b="0" dirty="0" err="1">
                <a:solidFill>
                  <a:schemeClr val="tx1"/>
                </a:solidFill>
              </a:rPr>
              <a:t>Gait</a:t>
            </a:r>
            <a:r>
              <a:rPr lang="es-ES" sz="1800" b="0" dirty="0">
                <a:solidFill>
                  <a:schemeClr val="tx1"/>
                </a:solidFill>
              </a:rPr>
              <a:t> </a:t>
            </a:r>
            <a:r>
              <a:rPr lang="es-ES" sz="1800" b="0" dirty="0" err="1">
                <a:solidFill>
                  <a:schemeClr val="tx1"/>
                </a:solidFill>
              </a:rPr>
              <a:t>Scale</a:t>
            </a:r>
            <a:r>
              <a:rPr lang="es-ES" sz="1800" b="0" dirty="0">
                <a:solidFill>
                  <a:schemeClr val="tx1"/>
                </a:solidFill>
              </a:rPr>
              <a:t> (DYPAGS)</a:t>
            </a:r>
          </a:p>
        </p:txBody>
      </p:sp>
      <p:sp>
        <p:nvSpPr>
          <p:cNvPr id="4" name="Prostokąt 3">
            <a:extLst>
              <a:ext uri="{FF2B5EF4-FFF2-40B4-BE49-F238E27FC236}">
                <a16:creationId xmlns:a16="http://schemas.microsoft.com/office/drawing/2014/main" id="{3002CBD3-4ADF-4384-B5EA-FBA4C23FD41D}"/>
              </a:ext>
            </a:extLst>
          </p:cNvPr>
          <p:cNvSpPr/>
          <p:nvPr/>
        </p:nvSpPr>
        <p:spPr>
          <a:xfrm>
            <a:off x="721885" y="4332127"/>
            <a:ext cx="3994131" cy="369332"/>
          </a:xfrm>
          <a:prstGeom prst="rect">
            <a:avLst/>
          </a:prstGeom>
        </p:spPr>
        <p:txBody>
          <a:bodyPr wrap="square">
            <a:spAutoFit/>
          </a:bodyPr>
          <a:lstStyle/>
          <a:p>
            <a:pPr lvl="0" algn="ctr"/>
            <a:r>
              <a:rPr lang="es-ES" sz="1800" b="0" dirty="0">
                <a:solidFill>
                  <a:schemeClr val="tx1"/>
                </a:solidFill>
              </a:rPr>
              <a:t>Tinetti </a:t>
            </a:r>
            <a:r>
              <a:rPr lang="es-ES" sz="1800" b="0" dirty="0" err="1">
                <a:solidFill>
                  <a:schemeClr val="tx1"/>
                </a:solidFill>
              </a:rPr>
              <a:t>Mobility</a:t>
            </a:r>
            <a:r>
              <a:rPr lang="es-ES" sz="1800" b="0" dirty="0">
                <a:solidFill>
                  <a:schemeClr val="tx1"/>
                </a:solidFill>
              </a:rPr>
              <a:t> Test (TMT)</a:t>
            </a:r>
          </a:p>
        </p:txBody>
      </p:sp>
      <p:sp>
        <p:nvSpPr>
          <p:cNvPr id="37" name="Prostokąt 36">
            <a:extLst>
              <a:ext uri="{FF2B5EF4-FFF2-40B4-BE49-F238E27FC236}">
                <a16:creationId xmlns:a16="http://schemas.microsoft.com/office/drawing/2014/main" id="{67138D6D-5BBE-4715-99BF-0D1ACAF3AB99}"/>
              </a:ext>
            </a:extLst>
          </p:cNvPr>
          <p:cNvSpPr/>
          <p:nvPr/>
        </p:nvSpPr>
        <p:spPr>
          <a:xfrm>
            <a:off x="1547664" y="2237791"/>
            <a:ext cx="6048672" cy="707886"/>
          </a:xfrm>
          <a:prstGeom prst="rect">
            <a:avLst/>
          </a:prstGeom>
        </p:spPr>
        <p:txBody>
          <a:bodyPr wrap="square">
            <a:spAutoFit/>
          </a:bodyPr>
          <a:lstStyle/>
          <a:p>
            <a:pPr>
              <a:defRPr/>
            </a:pPr>
            <a:r>
              <a:rPr lang="es-ES" altLang="es-ES" sz="2000" b="0" dirty="0">
                <a:solidFill>
                  <a:schemeClr val="accent2"/>
                </a:solidFill>
                <a:latin typeface="+mn-lt"/>
              </a:rPr>
              <a:t>2.3 </a:t>
            </a:r>
            <a:r>
              <a:rPr lang="pl-PL" altLang="es-ES" sz="2000" b="0" dirty="0">
                <a:solidFill>
                  <a:schemeClr val="accent2"/>
                </a:solidFill>
                <a:latin typeface="+mn-lt"/>
              </a:rPr>
              <a:t>Obiektywność wyników i analizy statystycznej</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124904734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sp>
        <p:nvSpPr>
          <p:cNvPr id="4" name="Prostokąt 1">
            <a:extLst>
              <a:ext uri="{FF2B5EF4-FFF2-40B4-BE49-F238E27FC236}">
                <a16:creationId xmlns:a16="http://schemas.microsoft.com/office/drawing/2014/main" id="{968CB70D-63B9-4245-AE9D-BA4022D9B730}"/>
              </a:ext>
            </a:extLst>
          </p:cNvPr>
          <p:cNvSpPr/>
          <p:nvPr/>
        </p:nvSpPr>
        <p:spPr>
          <a:xfrm>
            <a:off x="3779912" y="2237791"/>
            <a:ext cx="2304256" cy="400110"/>
          </a:xfrm>
          <a:prstGeom prst="rect">
            <a:avLst/>
          </a:prstGeom>
        </p:spPr>
        <p:txBody>
          <a:bodyPr wrap="square">
            <a:spAutoFit/>
          </a:bodyPr>
          <a:lstStyle/>
          <a:p>
            <a:pPr>
              <a:defRPr/>
            </a:pPr>
            <a:r>
              <a:rPr lang="es-ES" altLang="es-ES" sz="2000" b="0" dirty="0">
                <a:solidFill>
                  <a:schemeClr val="accent2"/>
                </a:solidFill>
                <a:latin typeface="+mn-lt"/>
              </a:rPr>
              <a:t>2.4 </a:t>
            </a:r>
            <a:r>
              <a:rPr lang="es-ES" altLang="es-ES" sz="2000" b="0" dirty="0" err="1">
                <a:solidFill>
                  <a:schemeClr val="accent2"/>
                </a:solidFill>
                <a:latin typeface="+mn-lt"/>
              </a:rPr>
              <a:t>Ważność</a:t>
            </a:r>
            <a:endParaRPr lang="es-ES" sz="2000" b="0" dirty="0">
              <a:solidFill>
                <a:schemeClr val="accent2"/>
              </a:solidFill>
              <a:latin typeface="+mn-lt"/>
            </a:endParaRPr>
          </a:p>
        </p:txBody>
      </p:sp>
      <p:sp>
        <p:nvSpPr>
          <p:cNvPr id="39" name="Prostokąt 3">
            <a:extLst>
              <a:ext uri="{FF2B5EF4-FFF2-40B4-BE49-F238E27FC236}">
                <a16:creationId xmlns:a16="http://schemas.microsoft.com/office/drawing/2014/main" id="{7894E201-D329-4EDC-9949-E0A517B4EE97}"/>
              </a:ext>
            </a:extLst>
          </p:cNvPr>
          <p:cNvSpPr/>
          <p:nvPr/>
        </p:nvSpPr>
        <p:spPr>
          <a:xfrm>
            <a:off x="753102" y="2780928"/>
            <a:ext cx="7637796" cy="2308324"/>
          </a:xfrm>
          <a:prstGeom prst="rect">
            <a:avLst/>
          </a:prstGeom>
        </p:spPr>
        <p:txBody>
          <a:bodyPr wrap="square">
            <a:spAutoFit/>
          </a:bodyPr>
          <a:lstStyle/>
          <a:p>
            <a:pPr lvl="0"/>
            <a:r>
              <a:rPr lang="es-ES" sz="1800" b="0" dirty="0">
                <a:solidFill>
                  <a:schemeClr val="tx1"/>
                </a:solidFill>
              </a:rPr>
              <a:t>• </a:t>
            </a:r>
            <a:r>
              <a:rPr lang="pl-PL" sz="1800" b="0" dirty="0">
                <a:solidFill>
                  <a:schemeClr val="tx1"/>
                </a:solidFill>
              </a:rPr>
              <a:t>Ważność odnosi się do dokładności pomiaru.</a:t>
            </a:r>
          </a:p>
          <a:p>
            <a:pPr lvl="0"/>
            <a:endParaRPr lang="pl-PL" sz="1800" b="0" dirty="0">
              <a:solidFill>
                <a:schemeClr val="tx1"/>
              </a:solidFill>
            </a:endParaRPr>
          </a:p>
          <a:p>
            <a:pPr marL="357188" lvl="0"/>
            <a:r>
              <a:rPr lang="pl-PL" sz="1800" b="0" dirty="0">
                <a:solidFill>
                  <a:schemeClr val="tx1"/>
                </a:solidFill>
              </a:rPr>
              <a:t>-Ważny instrument musi oferować dokładne i ważne dane, które można zinterpretować.</a:t>
            </a:r>
          </a:p>
          <a:p>
            <a:pPr marL="357188" lvl="0"/>
            <a:endParaRPr lang="pl-PL" sz="1800" b="0" dirty="0">
              <a:solidFill>
                <a:schemeClr val="tx1"/>
              </a:solidFill>
            </a:endParaRPr>
          </a:p>
          <a:p>
            <a:pPr marL="357188" lvl="0"/>
            <a:r>
              <a:rPr lang="pl-PL" sz="1800" b="0" dirty="0">
                <a:solidFill>
                  <a:schemeClr val="tx1"/>
                </a:solidFill>
              </a:rPr>
              <a:t>-Ważność odnosi się do konkretnej sprawy i określonej populacji.</a:t>
            </a:r>
          </a:p>
          <a:p>
            <a:pPr marL="357188" lvl="0"/>
            <a:endParaRPr lang="pl-PL" sz="1800" b="0" dirty="0">
              <a:solidFill>
                <a:schemeClr val="tx1"/>
              </a:solidFill>
            </a:endParaRPr>
          </a:p>
          <a:p>
            <a:pPr marL="357188" lvl="0"/>
            <a:r>
              <a:rPr lang="pl-PL" sz="1800" b="0" dirty="0">
                <a:solidFill>
                  <a:schemeClr val="tx1"/>
                </a:solidFill>
              </a:rPr>
              <a:t>-Rzetelność i trafność nie są całkowicie niezależne:</a:t>
            </a:r>
            <a:endParaRPr lang="es-ES" sz="1800" b="0" dirty="0">
              <a:solidFill>
                <a:schemeClr val="tx1"/>
              </a:solidFill>
            </a:endParaRPr>
          </a:p>
        </p:txBody>
      </p:sp>
      <p:sp>
        <p:nvSpPr>
          <p:cNvPr id="40" name="Flecha: a la derecha 39">
            <a:extLst>
              <a:ext uri="{FF2B5EF4-FFF2-40B4-BE49-F238E27FC236}">
                <a16:creationId xmlns:a16="http://schemas.microsoft.com/office/drawing/2014/main" id="{12B28117-8E06-4674-9759-EE52DCDE1E3B}"/>
              </a:ext>
            </a:extLst>
          </p:cNvPr>
          <p:cNvSpPr/>
          <p:nvPr/>
        </p:nvSpPr>
        <p:spPr bwMode="auto">
          <a:xfrm>
            <a:off x="4913313" y="5119206"/>
            <a:ext cx="576064" cy="229048"/>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41" name="Grupo 40">
            <a:extLst>
              <a:ext uri="{FF2B5EF4-FFF2-40B4-BE49-F238E27FC236}">
                <a16:creationId xmlns:a16="http://schemas.microsoft.com/office/drawing/2014/main" id="{E1854032-1B71-40D8-8E21-5DEFA8CEB8BF}"/>
              </a:ext>
            </a:extLst>
          </p:cNvPr>
          <p:cNvGrpSpPr/>
          <p:nvPr/>
        </p:nvGrpSpPr>
        <p:grpSpPr>
          <a:xfrm>
            <a:off x="5652120" y="5085184"/>
            <a:ext cx="1440160" cy="316546"/>
            <a:chOff x="409" y="2219132"/>
            <a:chExt cx="1782216" cy="891108"/>
          </a:xfrm>
          <a:solidFill>
            <a:schemeClr val="accent6">
              <a:lumMod val="60000"/>
              <a:lumOff val="40000"/>
            </a:schemeClr>
          </a:solidFill>
        </p:grpSpPr>
        <p:sp>
          <p:nvSpPr>
            <p:cNvPr id="42" name="Rectángulo 41">
              <a:extLst>
                <a:ext uri="{FF2B5EF4-FFF2-40B4-BE49-F238E27FC236}">
                  <a16:creationId xmlns:a16="http://schemas.microsoft.com/office/drawing/2014/main" id="{E81A3DE3-151A-471B-925C-97ABE382458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3" name="Rectángulo 42">
              <a:extLst>
                <a:ext uri="{FF2B5EF4-FFF2-40B4-BE49-F238E27FC236}">
                  <a16:creationId xmlns:a16="http://schemas.microsoft.com/office/drawing/2014/main" id="{765C1DD3-326B-4DEA-84E2-B07A23294915}"/>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Ważny</a:t>
              </a:r>
              <a:endParaRPr lang="es-ES" sz="1800" b="0" dirty="0">
                <a:solidFill>
                  <a:schemeClr val="bg1"/>
                </a:solidFill>
              </a:endParaRPr>
            </a:p>
          </p:txBody>
        </p:sp>
      </p:grpSp>
      <p:sp>
        <p:nvSpPr>
          <p:cNvPr id="44" name="Flecha: a la derecha 43">
            <a:extLst>
              <a:ext uri="{FF2B5EF4-FFF2-40B4-BE49-F238E27FC236}">
                <a16:creationId xmlns:a16="http://schemas.microsoft.com/office/drawing/2014/main" id="{002BA33D-1A58-472C-A5EE-12149D6D58ED}"/>
              </a:ext>
            </a:extLst>
          </p:cNvPr>
          <p:cNvSpPr/>
          <p:nvPr/>
        </p:nvSpPr>
        <p:spPr bwMode="auto">
          <a:xfrm>
            <a:off x="4913313" y="5584472"/>
            <a:ext cx="576064" cy="229048"/>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45" name="Grupo 44">
            <a:extLst>
              <a:ext uri="{FF2B5EF4-FFF2-40B4-BE49-F238E27FC236}">
                <a16:creationId xmlns:a16="http://schemas.microsoft.com/office/drawing/2014/main" id="{0305E4EA-AE6A-4166-A320-D0D0ECB538AB}"/>
              </a:ext>
            </a:extLst>
          </p:cNvPr>
          <p:cNvGrpSpPr/>
          <p:nvPr/>
        </p:nvGrpSpPr>
        <p:grpSpPr>
          <a:xfrm>
            <a:off x="5652120" y="5560726"/>
            <a:ext cx="2088232" cy="316546"/>
            <a:chOff x="409" y="2219132"/>
            <a:chExt cx="1782216" cy="891108"/>
          </a:xfrm>
          <a:solidFill>
            <a:schemeClr val="accent6">
              <a:lumMod val="60000"/>
              <a:lumOff val="40000"/>
            </a:schemeClr>
          </a:solidFill>
        </p:grpSpPr>
        <p:sp>
          <p:nvSpPr>
            <p:cNvPr id="46" name="Rectángulo 45">
              <a:extLst>
                <a:ext uri="{FF2B5EF4-FFF2-40B4-BE49-F238E27FC236}">
                  <a16:creationId xmlns:a16="http://schemas.microsoft.com/office/drawing/2014/main" id="{E920EFF6-47A6-4EE5-B74A-BF65CC4D624C}"/>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7" name="Rectángulo 46">
              <a:extLst>
                <a:ext uri="{FF2B5EF4-FFF2-40B4-BE49-F238E27FC236}">
                  <a16:creationId xmlns:a16="http://schemas.microsoft.com/office/drawing/2014/main" id="{A212B038-E76E-4F87-8E06-760B88BA381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Może</a:t>
              </a:r>
              <a:r>
                <a:rPr lang="es-ES" sz="1800" b="0" dirty="0">
                  <a:solidFill>
                    <a:schemeClr val="bg1"/>
                  </a:solidFill>
                </a:rPr>
                <a:t> </a:t>
              </a:r>
              <a:r>
                <a:rPr lang="es-ES" sz="1800" b="0" dirty="0" err="1">
                  <a:solidFill>
                    <a:schemeClr val="bg1"/>
                  </a:solidFill>
                </a:rPr>
                <a:t>być</a:t>
              </a:r>
              <a:r>
                <a:rPr lang="es-ES" sz="1800" b="0" dirty="0">
                  <a:solidFill>
                    <a:schemeClr val="bg1"/>
                  </a:solidFill>
                </a:rPr>
                <a:t> </a:t>
              </a:r>
              <a:r>
                <a:rPr lang="es-ES" sz="1800" b="0" dirty="0" err="1">
                  <a:solidFill>
                    <a:schemeClr val="bg1"/>
                  </a:solidFill>
                </a:rPr>
                <a:t>nieważne</a:t>
              </a:r>
              <a:endParaRPr lang="es-ES" sz="1800" b="0" dirty="0">
                <a:solidFill>
                  <a:schemeClr val="bg1"/>
                </a:solidFill>
              </a:endParaRPr>
            </a:p>
          </p:txBody>
        </p:sp>
      </p:grpSp>
      <p:grpSp>
        <p:nvGrpSpPr>
          <p:cNvPr id="48" name="Grupo 47">
            <a:extLst>
              <a:ext uri="{FF2B5EF4-FFF2-40B4-BE49-F238E27FC236}">
                <a16:creationId xmlns:a16="http://schemas.microsoft.com/office/drawing/2014/main" id="{90DF00D6-0769-4F9B-96E3-BE391A763FFE}"/>
              </a:ext>
            </a:extLst>
          </p:cNvPr>
          <p:cNvGrpSpPr/>
          <p:nvPr/>
        </p:nvGrpSpPr>
        <p:grpSpPr>
          <a:xfrm>
            <a:off x="1456928" y="5075457"/>
            <a:ext cx="3331096" cy="316546"/>
            <a:chOff x="409" y="2219132"/>
            <a:chExt cx="1782216" cy="891108"/>
          </a:xfrm>
          <a:solidFill>
            <a:schemeClr val="accent6">
              <a:lumMod val="60000"/>
              <a:lumOff val="40000"/>
            </a:schemeClr>
          </a:solidFill>
        </p:grpSpPr>
        <p:sp>
          <p:nvSpPr>
            <p:cNvPr id="49" name="Rectángulo 48">
              <a:extLst>
                <a:ext uri="{FF2B5EF4-FFF2-40B4-BE49-F238E27FC236}">
                  <a16:creationId xmlns:a16="http://schemas.microsoft.com/office/drawing/2014/main" id="{354E6B65-80E0-4783-898A-0B3718140D2C}"/>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0" name="Rectángulo 49">
              <a:extLst>
                <a:ext uri="{FF2B5EF4-FFF2-40B4-BE49-F238E27FC236}">
                  <a16:creationId xmlns:a16="http://schemas.microsoft.com/office/drawing/2014/main" id="{8D2A9732-22A5-4439-A9C0-E356F3EE2DF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Niewiarygodny</a:t>
              </a:r>
              <a:r>
                <a:rPr lang="es-ES" sz="1800" b="0" dirty="0">
                  <a:solidFill>
                    <a:schemeClr val="bg1"/>
                  </a:solidFill>
                </a:rPr>
                <a:t> </a:t>
              </a:r>
              <a:r>
                <a:rPr lang="es-ES" sz="1800" b="0" dirty="0" err="1">
                  <a:solidFill>
                    <a:schemeClr val="bg1"/>
                  </a:solidFill>
                </a:rPr>
                <a:t>instrument</a:t>
              </a:r>
              <a:endParaRPr lang="es-ES" sz="1800" b="0" dirty="0">
                <a:solidFill>
                  <a:schemeClr val="bg1"/>
                </a:solidFill>
              </a:endParaRPr>
            </a:p>
          </p:txBody>
        </p:sp>
      </p:grpSp>
      <p:grpSp>
        <p:nvGrpSpPr>
          <p:cNvPr id="51" name="Grupo 50">
            <a:extLst>
              <a:ext uri="{FF2B5EF4-FFF2-40B4-BE49-F238E27FC236}">
                <a16:creationId xmlns:a16="http://schemas.microsoft.com/office/drawing/2014/main" id="{FECD6C72-C6A7-43E2-8505-ED521A9850C6}"/>
              </a:ext>
            </a:extLst>
          </p:cNvPr>
          <p:cNvGrpSpPr/>
          <p:nvPr/>
        </p:nvGrpSpPr>
        <p:grpSpPr>
          <a:xfrm>
            <a:off x="1456928" y="5540723"/>
            <a:ext cx="3331096" cy="316546"/>
            <a:chOff x="409" y="2219132"/>
            <a:chExt cx="1782216" cy="891108"/>
          </a:xfrm>
          <a:solidFill>
            <a:schemeClr val="accent6">
              <a:lumMod val="60000"/>
              <a:lumOff val="40000"/>
            </a:schemeClr>
          </a:solidFill>
        </p:grpSpPr>
        <p:sp>
          <p:nvSpPr>
            <p:cNvPr id="52" name="Rectángulo 51">
              <a:extLst>
                <a:ext uri="{FF2B5EF4-FFF2-40B4-BE49-F238E27FC236}">
                  <a16:creationId xmlns:a16="http://schemas.microsoft.com/office/drawing/2014/main" id="{2195BB4D-BE14-44CC-AF8D-75ABD4359C36}"/>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3" name="Rectángulo 52">
              <a:extLst>
                <a:ext uri="{FF2B5EF4-FFF2-40B4-BE49-F238E27FC236}">
                  <a16:creationId xmlns:a16="http://schemas.microsoft.com/office/drawing/2014/main" id="{D2735037-05B2-4615-9E58-93C1E6DEF5B9}"/>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Niezawodny</a:t>
              </a:r>
              <a:r>
                <a:rPr lang="es-ES" sz="1800" b="0" dirty="0">
                  <a:solidFill>
                    <a:schemeClr val="bg1"/>
                  </a:solidFill>
                </a:rPr>
                <a:t> </a:t>
              </a:r>
              <a:r>
                <a:rPr lang="es-ES" sz="1800" b="0" dirty="0" err="1">
                  <a:solidFill>
                    <a:schemeClr val="bg1"/>
                  </a:solidFill>
                </a:rPr>
                <a:t>instrument</a:t>
              </a:r>
              <a:endParaRPr lang="es-ES" sz="1800" b="0" dirty="0">
                <a:solidFill>
                  <a:schemeClr val="bg1"/>
                </a:solidFill>
              </a:endParaRPr>
            </a:p>
          </p:txBody>
        </p:sp>
      </p:grpSp>
      <p:cxnSp>
        <p:nvCxnSpPr>
          <p:cNvPr id="6" name="Conector recto 5">
            <a:extLst>
              <a:ext uri="{FF2B5EF4-FFF2-40B4-BE49-F238E27FC236}">
                <a16:creationId xmlns:a16="http://schemas.microsoft.com/office/drawing/2014/main" id="{23495568-7455-4D2B-A17C-D34079505A80}"/>
              </a:ext>
            </a:extLst>
          </p:cNvPr>
          <p:cNvCxnSpPr/>
          <p:nvPr/>
        </p:nvCxnSpPr>
        <p:spPr bwMode="auto">
          <a:xfrm flipV="1">
            <a:off x="5004048" y="5038844"/>
            <a:ext cx="360040" cy="353159"/>
          </a:xfrm>
          <a:prstGeom prst="line">
            <a:avLst/>
          </a:prstGeom>
          <a:no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546181037"/>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25" name="Grupo 24">
            <a:extLst>
              <a:ext uri="{FF2B5EF4-FFF2-40B4-BE49-F238E27FC236}">
                <a16:creationId xmlns:a16="http://schemas.microsoft.com/office/drawing/2014/main" id="{87EEBDFD-3D5C-4C33-B7F5-259CAB30CCD1}"/>
              </a:ext>
            </a:extLst>
          </p:cNvPr>
          <p:cNvGrpSpPr/>
          <p:nvPr/>
        </p:nvGrpSpPr>
        <p:grpSpPr>
          <a:xfrm>
            <a:off x="1997714" y="2694646"/>
            <a:ext cx="5148572" cy="648563"/>
            <a:chOff x="409" y="2219132"/>
            <a:chExt cx="1782216" cy="891108"/>
          </a:xfrm>
        </p:grpSpPr>
        <p:sp>
          <p:nvSpPr>
            <p:cNvPr id="26" name="Rectángulo 25">
              <a:extLst>
                <a:ext uri="{FF2B5EF4-FFF2-40B4-BE49-F238E27FC236}">
                  <a16:creationId xmlns:a16="http://schemas.microsoft.com/office/drawing/2014/main" id="{9D15043E-1B1E-4AD3-9E53-09C1B92AA9ED}"/>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ectángulo 26">
              <a:extLst>
                <a:ext uri="{FF2B5EF4-FFF2-40B4-BE49-F238E27FC236}">
                  <a16:creationId xmlns:a16="http://schemas.microsoft.com/office/drawing/2014/main" id="{FAB2D50E-D0CB-4881-B11A-11F1182C5765}"/>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err="1">
                  <a:effectLst/>
                  <a:latin typeface="Arial" panose="020B0604020202020204" pitchFamily="34" charset="0"/>
                  <a:ea typeface="Calibri" panose="020F0502020204030204" pitchFamily="34" charset="0"/>
                </a:rPr>
                <a:t>Procedura</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pomiaru</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ważności</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narzędzia</a:t>
              </a:r>
              <a:endParaRPr lang="es-ES" sz="1800" b="0" dirty="0">
                <a:effectLst/>
                <a:latin typeface="Arial" panose="020B0604020202020204" pitchFamily="34" charset="0"/>
                <a:ea typeface="Calibri" panose="020F0502020204030204" pitchFamily="34" charset="0"/>
              </a:endParaRPr>
            </a:p>
          </p:txBody>
        </p:sp>
      </p:grpSp>
      <p:sp>
        <p:nvSpPr>
          <p:cNvPr id="28" name="Prostokąt 3">
            <a:extLst>
              <a:ext uri="{FF2B5EF4-FFF2-40B4-BE49-F238E27FC236}">
                <a16:creationId xmlns:a16="http://schemas.microsoft.com/office/drawing/2014/main" id="{2C02B949-D804-443F-B056-4F429815A92E}"/>
              </a:ext>
            </a:extLst>
          </p:cNvPr>
          <p:cNvSpPr/>
          <p:nvPr/>
        </p:nvSpPr>
        <p:spPr>
          <a:xfrm>
            <a:off x="753102" y="3485907"/>
            <a:ext cx="7637796" cy="1877437"/>
          </a:xfrm>
          <a:prstGeom prst="rect">
            <a:avLst/>
          </a:prstGeom>
        </p:spPr>
        <p:txBody>
          <a:bodyPr wrap="square">
            <a:spAutoFit/>
          </a:bodyPr>
          <a:lstStyle/>
          <a:p>
            <a:pPr lvl="0"/>
            <a:r>
              <a:rPr lang="es-ES" sz="1800" b="0" dirty="0">
                <a:solidFill>
                  <a:schemeClr val="tx1"/>
                </a:solidFill>
              </a:rPr>
              <a:t>•</a:t>
            </a:r>
            <a:r>
              <a:rPr lang="pl-PL" sz="1800" b="0" dirty="0">
                <a:solidFill>
                  <a:schemeClr val="tx1"/>
                </a:solidFill>
              </a:rPr>
              <a:t>Nowe techniki lub narzędzia muszą być porównywane ze "złotym standardem".</a:t>
            </a:r>
          </a:p>
          <a:p>
            <a:pPr lvl="0"/>
            <a:endParaRPr lang="pl-PL" sz="1600" b="0" dirty="0">
              <a:solidFill>
                <a:schemeClr val="tx1"/>
              </a:solidFill>
            </a:endParaRPr>
          </a:p>
          <a:p>
            <a:pPr lvl="0"/>
            <a:r>
              <a:rPr lang="pl-PL" sz="1600" b="0" dirty="0">
                <a:solidFill>
                  <a:schemeClr val="tx1"/>
                </a:solidFill>
              </a:rPr>
              <a:t>-Czy narzędzie A mierzy tak samo dokładnie jak narzędzie B w ludzkim chodzie?</a:t>
            </a:r>
          </a:p>
          <a:p>
            <a:pPr lvl="0"/>
            <a:r>
              <a:rPr lang="pl-PL" sz="1600" b="0" dirty="0">
                <a:solidFill>
                  <a:schemeClr val="tx1"/>
                </a:solidFill>
              </a:rPr>
              <a:t>-Zazwyczaj analizowane za pomocą współczynnika korelacji Pearsona lub </a:t>
            </a:r>
            <a:r>
              <a:rPr lang="pl-PL" sz="1600" b="0" dirty="0" err="1">
                <a:solidFill>
                  <a:schemeClr val="tx1"/>
                </a:solidFill>
              </a:rPr>
              <a:t>Spearmana</a:t>
            </a:r>
            <a:r>
              <a:rPr lang="pl-PL" sz="1600" b="0" dirty="0">
                <a:solidFill>
                  <a:schemeClr val="tx1"/>
                </a:solidFill>
              </a:rPr>
              <a:t> (r).</a:t>
            </a:r>
          </a:p>
          <a:p>
            <a:pPr lvl="0"/>
            <a:r>
              <a:rPr lang="pl-PL" sz="1600" b="0" dirty="0">
                <a:solidFill>
                  <a:schemeClr val="tx1"/>
                </a:solidFill>
              </a:rPr>
              <a:t>-Poziom ważności uważany jest za:</a:t>
            </a:r>
            <a:endParaRPr lang="es-ES" sz="1600" b="0" dirty="0">
              <a:solidFill>
                <a:schemeClr val="tx1"/>
              </a:solidFill>
            </a:endParaRPr>
          </a:p>
        </p:txBody>
      </p:sp>
      <p:grpSp>
        <p:nvGrpSpPr>
          <p:cNvPr id="29" name="Grupo 28">
            <a:extLst>
              <a:ext uri="{FF2B5EF4-FFF2-40B4-BE49-F238E27FC236}">
                <a16:creationId xmlns:a16="http://schemas.microsoft.com/office/drawing/2014/main" id="{CF057900-20F6-4660-99FA-C06D198F674D}"/>
              </a:ext>
            </a:extLst>
          </p:cNvPr>
          <p:cNvGrpSpPr/>
          <p:nvPr/>
        </p:nvGrpSpPr>
        <p:grpSpPr>
          <a:xfrm>
            <a:off x="971600" y="5616128"/>
            <a:ext cx="2358262" cy="360040"/>
            <a:chOff x="409" y="2219132"/>
            <a:chExt cx="1782216" cy="891108"/>
          </a:xfrm>
          <a:solidFill>
            <a:schemeClr val="accent6">
              <a:lumMod val="60000"/>
              <a:lumOff val="40000"/>
            </a:schemeClr>
          </a:solidFill>
        </p:grpSpPr>
        <p:sp>
          <p:nvSpPr>
            <p:cNvPr id="30" name="Rectángulo 29">
              <a:extLst>
                <a:ext uri="{FF2B5EF4-FFF2-40B4-BE49-F238E27FC236}">
                  <a16:creationId xmlns:a16="http://schemas.microsoft.com/office/drawing/2014/main" id="{E7B359B7-36A1-4F22-981F-C8C6C4F479A2}"/>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1" name="Rectángulo 30">
              <a:extLst>
                <a:ext uri="{FF2B5EF4-FFF2-40B4-BE49-F238E27FC236}">
                  <a16:creationId xmlns:a16="http://schemas.microsoft.com/office/drawing/2014/main" id="{B0C1BDAF-2940-4CD3-99C5-EF8ACB37AF7C}"/>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Doskonale</a:t>
              </a:r>
              <a:r>
                <a:rPr lang="es-ES" sz="1800" b="0" dirty="0">
                  <a:solidFill>
                    <a:schemeClr val="bg1"/>
                  </a:solidFill>
                </a:rPr>
                <a:t>: &gt; 0.6</a:t>
              </a:r>
            </a:p>
          </p:txBody>
        </p:sp>
      </p:grpSp>
      <p:grpSp>
        <p:nvGrpSpPr>
          <p:cNvPr id="32" name="Grupo 31">
            <a:extLst>
              <a:ext uri="{FF2B5EF4-FFF2-40B4-BE49-F238E27FC236}">
                <a16:creationId xmlns:a16="http://schemas.microsoft.com/office/drawing/2014/main" id="{E020ED83-7F03-4F73-B1AC-687EF79F73A1}"/>
              </a:ext>
            </a:extLst>
          </p:cNvPr>
          <p:cNvGrpSpPr/>
          <p:nvPr/>
        </p:nvGrpSpPr>
        <p:grpSpPr>
          <a:xfrm>
            <a:off x="3590890" y="5616128"/>
            <a:ext cx="2565285" cy="360040"/>
            <a:chOff x="408" y="2219132"/>
            <a:chExt cx="1938670" cy="891108"/>
          </a:xfrm>
          <a:solidFill>
            <a:schemeClr val="accent6">
              <a:lumMod val="60000"/>
              <a:lumOff val="40000"/>
            </a:schemeClr>
          </a:solidFill>
        </p:grpSpPr>
        <p:sp>
          <p:nvSpPr>
            <p:cNvPr id="33" name="Rectángulo 32">
              <a:extLst>
                <a:ext uri="{FF2B5EF4-FFF2-40B4-BE49-F238E27FC236}">
                  <a16:creationId xmlns:a16="http://schemas.microsoft.com/office/drawing/2014/main" id="{D0AA597E-8BA1-49C3-89D0-BF2F0655A455}"/>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Rectángulo 33">
              <a:extLst>
                <a:ext uri="{FF2B5EF4-FFF2-40B4-BE49-F238E27FC236}">
                  <a16:creationId xmlns:a16="http://schemas.microsoft.com/office/drawing/2014/main" id="{01D1F2B0-17D5-4659-BB02-8DFDDAEDE6F4}"/>
                </a:ext>
              </a:extLst>
            </p:cNvPr>
            <p:cNvSpPr/>
            <p:nvPr/>
          </p:nvSpPr>
          <p:spPr>
            <a:xfrm>
              <a:off x="408" y="2219132"/>
              <a:ext cx="1938670"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Odpowiedni</a:t>
              </a:r>
              <a:r>
                <a:rPr lang="es-ES" sz="1800" b="0" dirty="0">
                  <a:solidFill>
                    <a:schemeClr val="bg1"/>
                  </a:solidFill>
                </a:rPr>
                <a:t>: 0.59 - 0.31</a:t>
              </a:r>
            </a:p>
          </p:txBody>
        </p:sp>
      </p:grpSp>
      <p:grpSp>
        <p:nvGrpSpPr>
          <p:cNvPr id="35" name="Grupo 34">
            <a:extLst>
              <a:ext uri="{FF2B5EF4-FFF2-40B4-BE49-F238E27FC236}">
                <a16:creationId xmlns:a16="http://schemas.microsoft.com/office/drawing/2014/main" id="{2C3BE500-AE31-4396-A20F-9D158931C8A8}"/>
              </a:ext>
            </a:extLst>
          </p:cNvPr>
          <p:cNvGrpSpPr/>
          <p:nvPr/>
        </p:nvGrpSpPr>
        <p:grpSpPr>
          <a:xfrm>
            <a:off x="6210182" y="5624765"/>
            <a:ext cx="2358262" cy="360040"/>
            <a:chOff x="409" y="2219132"/>
            <a:chExt cx="1782216" cy="891108"/>
          </a:xfrm>
          <a:solidFill>
            <a:schemeClr val="accent6">
              <a:lumMod val="60000"/>
              <a:lumOff val="40000"/>
            </a:schemeClr>
          </a:solidFill>
        </p:grpSpPr>
        <p:sp>
          <p:nvSpPr>
            <p:cNvPr id="36" name="Rectángulo 35">
              <a:extLst>
                <a:ext uri="{FF2B5EF4-FFF2-40B4-BE49-F238E27FC236}">
                  <a16:creationId xmlns:a16="http://schemas.microsoft.com/office/drawing/2014/main" id="{00CFAC42-D222-472C-91F6-AFC4F6DB4B6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7" name="Rectángulo 36">
              <a:extLst>
                <a:ext uri="{FF2B5EF4-FFF2-40B4-BE49-F238E27FC236}">
                  <a16:creationId xmlns:a16="http://schemas.microsoft.com/office/drawing/2014/main" id="{1FF37B4E-D0D1-4A8C-A5AF-82CD4930627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Słaby</a:t>
              </a:r>
              <a:r>
                <a:rPr lang="es-ES" sz="1800" b="0" dirty="0">
                  <a:solidFill>
                    <a:schemeClr val="bg1"/>
                  </a:solidFill>
                </a:rPr>
                <a:t>: &lt; 0,6</a:t>
              </a:r>
            </a:p>
          </p:txBody>
        </p:sp>
      </p:grpSp>
      <p:sp>
        <p:nvSpPr>
          <p:cNvPr id="22" name="Prostokąt 1">
            <a:extLst>
              <a:ext uri="{FF2B5EF4-FFF2-40B4-BE49-F238E27FC236}">
                <a16:creationId xmlns:a16="http://schemas.microsoft.com/office/drawing/2014/main" id="{FDD695FE-515E-416B-BAC0-350805B82EDC}"/>
              </a:ext>
            </a:extLst>
          </p:cNvPr>
          <p:cNvSpPr/>
          <p:nvPr/>
        </p:nvSpPr>
        <p:spPr>
          <a:xfrm>
            <a:off x="3779912" y="2237791"/>
            <a:ext cx="2304256" cy="400110"/>
          </a:xfrm>
          <a:prstGeom prst="rect">
            <a:avLst/>
          </a:prstGeom>
        </p:spPr>
        <p:txBody>
          <a:bodyPr wrap="square">
            <a:spAutoFit/>
          </a:bodyPr>
          <a:lstStyle/>
          <a:p>
            <a:pPr>
              <a:defRPr/>
            </a:pPr>
            <a:r>
              <a:rPr lang="es-ES" altLang="es-ES" sz="2000" b="0" dirty="0">
                <a:solidFill>
                  <a:schemeClr val="accent2"/>
                </a:solidFill>
                <a:latin typeface="+mn-lt"/>
              </a:rPr>
              <a:t>2.4 </a:t>
            </a:r>
            <a:r>
              <a:rPr lang="es-ES" altLang="es-ES" sz="2000" b="0" dirty="0" err="1">
                <a:solidFill>
                  <a:schemeClr val="accent2"/>
                </a:solidFill>
                <a:latin typeface="+mn-lt"/>
              </a:rPr>
              <a:t>Ważność</a:t>
            </a:r>
            <a:endParaRPr lang="es-ES" sz="2000" b="0" dirty="0">
              <a:solidFill>
                <a:schemeClr val="accent2"/>
              </a:solidFill>
              <a:latin typeface="+mn-lt"/>
            </a:endParaRPr>
          </a:p>
        </p:txBody>
      </p:sp>
    </p:spTree>
    <p:extLst>
      <p:ext uri="{BB962C8B-B14F-4D97-AF65-F5344CB8AC3E}">
        <p14:creationId xmlns:p14="http://schemas.microsoft.com/office/powerpoint/2010/main" val="120845338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sp>
        <p:nvSpPr>
          <p:cNvPr id="2" name="Rectángulo 1">
            <a:extLst>
              <a:ext uri="{FF2B5EF4-FFF2-40B4-BE49-F238E27FC236}">
                <a16:creationId xmlns:a16="http://schemas.microsoft.com/office/drawing/2014/main" id="{6CE28F27-B08B-46F5-89AA-33D2C32B0464}"/>
              </a:ext>
            </a:extLst>
          </p:cNvPr>
          <p:cNvSpPr/>
          <p:nvPr/>
        </p:nvSpPr>
        <p:spPr>
          <a:xfrm>
            <a:off x="685768" y="2847848"/>
            <a:ext cx="7772463" cy="769442"/>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Jakiego rodzaju narzędzia mają największą przydatność do pomiaru chodu lub określonej cechy chodu?</a:t>
            </a:r>
            <a:endParaRPr lang="es-ES" sz="1800" b="0" dirty="0">
              <a:solidFill>
                <a:schemeClr val="bg1"/>
              </a:solidFill>
            </a:endParaRPr>
          </a:p>
        </p:txBody>
      </p:sp>
      <p:sp>
        <p:nvSpPr>
          <p:cNvPr id="3" name="Rectángulo 2">
            <a:extLst>
              <a:ext uri="{FF2B5EF4-FFF2-40B4-BE49-F238E27FC236}">
                <a16:creationId xmlns:a16="http://schemas.microsoft.com/office/drawing/2014/main" id="{E7238228-1AF7-4DBD-9DF1-30C2A64C1A8C}"/>
              </a:ext>
            </a:extLst>
          </p:cNvPr>
          <p:cNvSpPr/>
          <p:nvPr/>
        </p:nvSpPr>
        <p:spPr>
          <a:xfrm>
            <a:off x="683568" y="4077072"/>
            <a:ext cx="3240360" cy="70788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Instrumentalne</a:t>
            </a:r>
            <a:r>
              <a:rPr lang="es-ES" sz="1800" b="0" dirty="0">
                <a:solidFill>
                  <a:schemeClr val="bg1"/>
                </a:solidFill>
              </a:rPr>
              <a:t> </a:t>
            </a:r>
            <a:r>
              <a:rPr lang="es-ES" sz="1800" b="0" dirty="0" err="1">
                <a:solidFill>
                  <a:schemeClr val="bg1"/>
                </a:solidFill>
              </a:rPr>
              <a:t>techniki</a:t>
            </a:r>
            <a:r>
              <a:rPr lang="es-ES" sz="1800" b="0" dirty="0">
                <a:solidFill>
                  <a:schemeClr val="bg1"/>
                </a:solidFill>
              </a:rPr>
              <a:t> </a:t>
            </a:r>
            <a:r>
              <a:rPr lang="es-ES" sz="1800" b="0" dirty="0" err="1">
                <a:solidFill>
                  <a:schemeClr val="bg1"/>
                </a:solidFill>
              </a:rPr>
              <a:t>pomiarowe</a:t>
            </a:r>
            <a:endParaRPr lang="es-ES" sz="1800" b="0" dirty="0">
              <a:solidFill>
                <a:schemeClr val="bg1"/>
              </a:solidFill>
            </a:endParaRPr>
          </a:p>
        </p:txBody>
      </p:sp>
      <p:sp>
        <p:nvSpPr>
          <p:cNvPr id="5" name="Rectángulo 4">
            <a:extLst>
              <a:ext uri="{FF2B5EF4-FFF2-40B4-BE49-F238E27FC236}">
                <a16:creationId xmlns:a16="http://schemas.microsoft.com/office/drawing/2014/main" id="{D294D167-B908-4904-9EC8-1F67CD7D6FC9}"/>
              </a:ext>
            </a:extLst>
          </p:cNvPr>
          <p:cNvSpPr/>
          <p:nvPr/>
        </p:nvSpPr>
        <p:spPr>
          <a:xfrm>
            <a:off x="5220072" y="4087409"/>
            <a:ext cx="3240360" cy="70788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Skale</a:t>
            </a:r>
            <a:r>
              <a:rPr lang="es-ES" sz="1800" b="0" dirty="0">
                <a:solidFill>
                  <a:schemeClr val="bg1"/>
                </a:solidFill>
              </a:rPr>
              <a:t> i </a:t>
            </a:r>
            <a:r>
              <a:rPr lang="es-ES" sz="1800" b="0" dirty="0" err="1">
                <a:solidFill>
                  <a:schemeClr val="bg1"/>
                </a:solidFill>
              </a:rPr>
              <a:t>badania</a:t>
            </a:r>
            <a:r>
              <a:rPr lang="es-ES" sz="1800" b="0" dirty="0">
                <a:solidFill>
                  <a:schemeClr val="bg1"/>
                </a:solidFill>
              </a:rPr>
              <a:t> </a:t>
            </a:r>
            <a:r>
              <a:rPr lang="es-ES" sz="1800" b="0" dirty="0" err="1">
                <a:solidFill>
                  <a:schemeClr val="bg1"/>
                </a:solidFill>
              </a:rPr>
              <a:t>kliniczne</a:t>
            </a:r>
            <a:endParaRPr lang="es-ES" sz="1800" b="0" dirty="0">
              <a:solidFill>
                <a:schemeClr val="bg1"/>
              </a:solidFill>
            </a:endParaRPr>
          </a:p>
        </p:txBody>
      </p:sp>
      <p:sp>
        <p:nvSpPr>
          <p:cNvPr id="39" name="Prostokąt 3">
            <a:extLst>
              <a:ext uri="{FF2B5EF4-FFF2-40B4-BE49-F238E27FC236}">
                <a16:creationId xmlns:a16="http://schemas.microsoft.com/office/drawing/2014/main" id="{6D0E89BB-49B7-4C52-918B-DEA6DFA7A317}"/>
              </a:ext>
            </a:extLst>
          </p:cNvPr>
          <p:cNvSpPr/>
          <p:nvPr/>
        </p:nvSpPr>
        <p:spPr>
          <a:xfrm>
            <a:off x="4122636" y="4087409"/>
            <a:ext cx="953420" cy="738664"/>
          </a:xfrm>
          <a:prstGeom prst="rect">
            <a:avLst/>
          </a:prstGeom>
        </p:spPr>
        <p:txBody>
          <a:bodyPr wrap="square">
            <a:spAutoFit/>
          </a:bodyPr>
          <a:lstStyle/>
          <a:p>
            <a:pPr lvl="0" algn="ctr"/>
            <a:r>
              <a:rPr lang="es-ES" sz="2400" dirty="0">
                <a:solidFill>
                  <a:schemeClr val="tx1"/>
                </a:solidFill>
              </a:rPr>
              <a:t>&gt;</a:t>
            </a:r>
          </a:p>
          <a:p>
            <a:pPr lvl="0" algn="ctr"/>
            <a:r>
              <a:rPr lang="es-ES" sz="1800" b="0" dirty="0" err="1">
                <a:solidFill>
                  <a:schemeClr val="tx1"/>
                </a:solidFill>
              </a:rPr>
              <a:t>Ważny</a:t>
            </a:r>
            <a:endParaRPr lang="es-ES" sz="1800" b="0" dirty="0">
              <a:solidFill>
                <a:schemeClr val="tx1"/>
              </a:solidFill>
            </a:endParaRPr>
          </a:p>
        </p:txBody>
      </p:sp>
      <p:sp>
        <p:nvSpPr>
          <p:cNvPr id="40" name="Prostokąt 3">
            <a:extLst>
              <a:ext uri="{FF2B5EF4-FFF2-40B4-BE49-F238E27FC236}">
                <a16:creationId xmlns:a16="http://schemas.microsoft.com/office/drawing/2014/main" id="{677B680E-A279-4E3A-9E72-C8B9CA408230}"/>
              </a:ext>
            </a:extLst>
          </p:cNvPr>
          <p:cNvSpPr/>
          <p:nvPr/>
        </p:nvSpPr>
        <p:spPr>
          <a:xfrm>
            <a:off x="1506204" y="4995447"/>
            <a:ext cx="7637796" cy="923330"/>
          </a:xfrm>
          <a:prstGeom prst="rect">
            <a:avLst/>
          </a:prstGeom>
        </p:spPr>
        <p:txBody>
          <a:bodyPr wrap="square">
            <a:spAutoFit/>
          </a:bodyPr>
          <a:lstStyle/>
          <a:p>
            <a:pPr lvl="0"/>
            <a:r>
              <a:rPr lang="pl-PL" sz="1800" b="0" dirty="0">
                <a:solidFill>
                  <a:schemeClr val="tx1"/>
                </a:solidFill>
              </a:rPr>
              <a:t>- Bardziej precyzyjne przyrządy do pomiaru określonej zmiennej chodu.</a:t>
            </a:r>
          </a:p>
          <a:p>
            <a:pPr lvl="0"/>
            <a:endParaRPr lang="pl-PL" sz="1800" b="0" dirty="0">
              <a:solidFill>
                <a:schemeClr val="tx1"/>
              </a:solidFill>
            </a:endParaRPr>
          </a:p>
          <a:p>
            <a:pPr lvl="0"/>
            <a:r>
              <a:rPr lang="pl-PL" sz="1800" b="0" dirty="0">
                <a:solidFill>
                  <a:schemeClr val="tx1"/>
                </a:solidFill>
              </a:rPr>
              <a:t>-Nie wszystkie techniki instrumentalne są równie precyzyjne.</a:t>
            </a:r>
          </a:p>
        </p:txBody>
      </p:sp>
      <p:sp>
        <p:nvSpPr>
          <p:cNvPr id="9" name="Flecha: doblada 8">
            <a:extLst>
              <a:ext uri="{FF2B5EF4-FFF2-40B4-BE49-F238E27FC236}">
                <a16:creationId xmlns:a16="http://schemas.microsoft.com/office/drawing/2014/main" id="{D73A3BDD-0C99-4A5C-9535-872E0F056A94}"/>
              </a:ext>
            </a:extLst>
          </p:cNvPr>
          <p:cNvSpPr/>
          <p:nvPr/>
        </p:nvSpPr>
        <p:spPr bwMode="auto">
          <a:xfrm flipV="1">
            <a:off x="899592" y="4869160"/>
            <a:ext cx="504056" cy="737809"/>
          </a:xfrm>
          <a:prstGeom prst="bentArrow">
            <a:avLst/>
          </a:prstGeom>
          <a:noFill/>
          <a:ln w="12700" cap="flat" cmpd="sng" algn="ctr">
            <a:solidFill>
              <a:schemeClr val="accent2"/>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5" name="Prostokąt 1">
            <a:extLst>
              <a:ext uri="{FF2B5EF4-FFF2-40B4-BE49-F238E27FC236}">
                <a16:creationId xmlns:a16="http://schemas.microsoft.com/office/drawing/2014/main" id="{A68C2AE3-1EB7-4C90-956F-94CA5BA9F68E}"/>
              </a:ext>
            </a:extLst>
          </p:cNvPr>
          <p:cNvSpPr/>
          <p:nvPr/>
        </p:nvSpPr>
        <p:spPr>
          <a:xfrm>
            <a:off x="3779912" y="2237791"/>
            <a:ext cx="2304256" cy="400110"/>
          </a:xfrm>
          <a:prstGeom prst="rect">
            <a:avLst/>
          </a:prstGeom>
        </p:spPr>
        <p:txBody>
          <a:bodyPr wrap="square">
            <a:spAutoFit/>
          </a:bodyPr>
          <a:lstStyle/>
          <a:p>
            <a:pPr>
              <a:defRPr/>
            </a:pPr>
            <a:r>
              <a:rPr lang="es-ES" altLang="es-ES" sz="2000" b="0" dirty="0">
                <a:solidFill>
                  <a:schemeClr val="accent2"/>
                </a:solidFill>
                <a:latin typeface="+mn-lt"/>
              </a:rPr>
              <a:t>2.4 </a:t>
            </a:r>
            <a:r>
              <a:rPr lang="es-ES" altLang="es-ES" sz="2000" b="0" dirty="0" err="1">
                <a:solidFill>
                  <a:schemeClr val="accent2"/>
                </a:solidFill>
                <a:latin typeface="+mn-lt"/>
              </a:rPr>
              <a:t>Ważność</a:t>
            </a:r>
            <a:endParaRPr lang="es-ES" sz="2000" b="0" dirty="0">
              <a:solidFill>
                <a:schemeClr val="accent2"/>
              </a:solidFill>
              <a:latin typeface="+mn-lt"/>
            </a:endParaRPr>
          </a:p>
        </p:txBody>
      </p:sp>
    </p:spTree>
    <p:extLst>
      <p:ext uri="{BB962C8B-B14F-4D97-AF65-F5344CB8AC3E}">
        <p14:creationId xmlns:p14="http://schemas.microsoft.com/office/powerpoint/2010/main" val="280023779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pic>
        <p:nvPicPr>
          <p:cNvPr id="15" name="Imagen 14">
            <a:extLst>
              <a:ext uri="{FF2B5EF4-FFF2-40B4-BE49-F238E27FC236}">
                <a16:creationId xmlns:a16="http://schemas.microsoft.com/office/drawing/2014/main" id="{D843469F-BA1C-4E4D-A2BA-B81FB55E8739}"/>
              </a:ext>
            </a:extLst>
          </p:cNvPr>
          <p:cNvPicPr/>
          <p:nvPr/>
        </p:nvPicPr>
        <p:blipFill>
          <a:blip r:embed="rId3" cstate="print"/>
          <a:srcRect l="19735" t="28800" r="69816" b="26133"/>
          <a:stretch>
            <a:fillRect/>
          </a:stretch>
        </p:blipFill>
        <p:spPr bwMode="auto">
          <a:xfrm>
            <a:off x="3236218" y="2719933"/>
            <a:ext cx="1066800" cy="2581275"/>
          </a:xfrm>
          <a:prstGeom prst="rect">
            <a:avLst/>
          </a:prstGeom>
          <a:noFill/>
          <a:ln w="9525">
            <a:noFill/>
            <a:miter lim="800000"/>
            <a:headEnd/>
            <a:tailEnd/>
          </a:ln>
        </p:spPr>
      </p:pic>
      <p:pic>
        <p:nvPicPr>
          <p:cNvPr id="16" name="Imagen 15">
            <a:extLst>
              <a:ext uri="{FF2B5EF4-FFF2-40B4-BE49-F238E27FC236}">
                <a16:creationId xmlns:a16="http://schemas.microsoft.com/office/drawing/2014/main" id="{D350ABE7-D6BD-42E4-BFC6-87D4B68B8D40}"/>
              </a:ext>
            </a:extLst>
          </p:cNvPr>
          <p:cNvPicPr/>
          <p:nvPr/>
        </p:nvPicPr>
        <p:blipFill>
          <a:blip r:embed="rId3" cstate="print"/>
          <a:srcRect l="63744" t="28800" r="21459" b="26133"/>
          <a:stretch>
            <a:fillRect/>
          </a:stretch>
        </p:blipFill>
        <p:spPr bwMode="auto">
          <a:xfrm>
            <a:off x="4283968" y="2719933"/>
            <a:ext cx="1504950" cy="2581275"/>
          </a:xfrm>
          <a:prstGeom prst="rect">
            <a:avLst/>
          </a:prstGeom>
          <a:noFill/>
          <a:ln w="9525">
            <a:noFill/>
            <a:miter lim="800000"/>
            <a:headEnd/>
            <a:tailEnd/>
          </a:ln>
        </p:spPr>
      </p:pic>
      <p:sp>
        <p:nvSpPr>
          <p:cNvPr id="6" name="10 CuadroTexto">
            <a:extLst>
              <a:ext uri="{FF2B5EF4-FFF2-40B4-BE49-F238E27FC236}">
                <a16:creationId xmlns:a16="http://schemas.microsoft.com/office/drawing/2014/main" id="{85A5BF26-6FC7-46A8-8A08-3EBD22C2ABF6}"/>
              </a:ext>
            </a:extLst>
          </p:cNvPr>
          <p:cNvSpPr txBox="1"/>
          <p:nvPr/>
        </p:nvSpPr>
        <p:spPr>
          <a:xfrm>
            <a:off x="504030" y="5354632"/>
            <a:ext cx="8316441" cy="738664"/>
          </a:xfrm>
          <a:prstGeom prst="rect">
            <a:avLst/>
          </a:prstGeom>
          <a:noFill/>
        </p:spPr>
        <p:txBody>
          <a:bodyPr wrap="square" rtlCol="0">
            <a:spAutoFit/>
          </a:bodyPr>
          <a:lstStyle/>
          <a:p>
            <a:pPr algn="ctr"/>
            <a:r>
              <a:rPr lang="pl-PL" sz="1400" b="0" dirty="0">
                <a:solidFill>
                  <a:schemeClr val="accent2"/>
                </a:solidFill>
              </a:rPr>
              <a:t>Ryc. 4. Porównanie powszechnie stosowanych technologii do pomiaru parametrów </a:t>
            </a:r>
            <a:r>
              <a:rPr lang="pl-PL" sz="1400" b="0" dirty="0" err="1">
                <a:solidFill>
                  <a:schemeClr val="accent2"/>
                </a:solidFill>
              </a:rPr>
              <a:t>spatiotemporalnych</a:t>
            </a:r>
            <a:r>
              <a:rPr lang="pl-PL" sz="1400" b="0" dirty="0">
                <a:solidFill>
                  <a:schemeClr val="accent2"/>
                </a:solidFill>
              </a:rPr>
              <a:t> chodu (</a:t>
            </a:r>
            <a:r>
              <a:rPr lang="pl-PL" sz="1400" b="0" dirty="0" err="1">
                <a:solidFill>
                  <a:schemeClr val="accent2"/>
                </a:solidFill>
              </a:rPr>
              <a:t>Moissenet</a:t>
            </a:r>
            <a:r>
              <a:rPr lang="pl-PL" sz="1400" b="0" dirty="0">
                <a:solidFill>
                  <a:schemeClr val="accent2"/>
                </a:solidFill>
              </a:rPr>
              <a:t> F. i Armand S. 2016). Dla każdej techniki instrumentalnej wymieniono stopień precyzji i koszt techniki.</a:t>
            </a:r>
          </a:p>
        </p:txBody>
      </p:sp>
      <p:sp>
        <p:nvSpPr>
          <p:cNvPr id="12" name="Prostokąt 1">
            <a:extLst>
              <a:ext uri="{FF2B5EF4-FFF2-40B4-BE49-F238E27FC236}">
                <a16:creationId xmlns:a16="http://schemas.microsoft.com/office/drawing/2014/main" id="{2E8344FE-DF21-4C93-A28E-01FFADCA6574}"/>
              </a:ext>
            </a:extLst>
          </p:cNvPr>
          <p:cNvSpPr/>
          <p:nvPr/>
        </p:nvSpPr>
        <p:spPr>
          <a:xfrm>
            <a:off x="3779912" y="2237791"/>
            <a:ext cx="2304256" cy="400110"/>
          </a:xfrm>
          <a:prstGeom prst="rect">
            <a:avLst/>
          </a:prstGeom>
        </p:spPr>
        <p:txBody>
          <a:bodyPr wrap="square">
            <a:spAutoFit/>
          </a:bodyPr>
          <a:lstStyle/>
          <a:p>
            <a:pPr>
              <a:defRPr/>
            </a:pPr>
            <a:r>
              <a:rPr lang="es-ES" altLang="es-ES" sz="2000" b="0" dirty="0">
                <a:solidFill>
                  <a:schemeClr val="accent2"/>
                </a:solidFill>
                <a:latin typeface="+mn-lt"/>
              </a:rPr>
              <a:t>2.4 </a:t>
            </a:r>
            <a:r>
              <a:rPr lang="es-ES" altLang="es-ES" sz="2000" b="0" dirty="0" err="1">
                <a:solidFill>
                  <a:schemeClr val="accent2"/>
                </a:solidFill>
                <a:latin typeface="+mn-lt"/>
              </a:rPr>
              <a:t>Ważność</a:t>
            </a:r>
            <a:endParaRPr lang="es-ES" sz="2000" b="0" dirty="0">
              <a:solidFill>
                <a:schemeClr val="accent2"/>
              </a:solidFill>
              <a:latin typeface="+mn-lt"/>
            </a:endParaRPr>
          </a:p>
        </p:txBody>
      </p:sp>
    </p:spTree>
    <p:extLst>
      <p:ext uri="{BB962C8B-B14F-4D97-AF65-F5344CB8AC3E}">
        <p14:creationId xmlns:p14="http://schemas.microsoft.com/office/powerpoint/2010/main" val="29659651"/>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sp>
        <p:nvSpPr>
          <p:cNvPr id="4" name="Prostokąt 1">
            <a:extLst>
              <a:ext uri="{FF2B5EF4-FFF2-40B4-BE49-F238E27FC236}">
                <a16:creationId xmlns:a16="http://schemas.microsoft.com/office/drawing/2014/main" id="{968CB70D-63B9-4245-AE9D-BA4022D9B730}"/>
              </a:ext>
            </a:extLst>
          </p:cNvPr>
          <p:cNvSpPr/>
          <p:nvPr/>
        </p:nvSpPr>
        <p:spPr>
          <a:xfrm>
            <a:off x="3779912" y="2237791"/>
            <a:ext cx="2376264" cy="707886"/>
          </a:xfrm>
          <a:prstGeom prst="rect">
            <a:avLst/>
          </a:prstGeom>
        </p:spPr>
        <p:txBody>
          <a:bodyPr wrap="square">
            <a:spAutoFit/>
          </a:bodyPr>
          <a:lstStyle/>
          <a:p>
            <a:pPr>
              <a:defRPr/>
            </a:pPr>
            <a:r>
              <a:rPr lang="es-ES" altLang="es-ES" sz="2000" b="0" dirty="0">
                <a:solidFill>
                  <a:schemeClr val="accent2"/>
                </a:solidFill>
                <a:latin typeface="+mn-lt"/>
              </a:rPr>
              <a:t>2.5 </a:t>
            </a:r>
            <a:r>
              <a:rPr lang="es-ES" altLang="es-ES" sz="2000" b="0" dirty="0" err="1">
                <a:solidFill>
                  <a:schemeClr val="accent2"/>
                </a:solidFill>
                <a:latin typeface="+mn-lt"/>
              </a:rPr>
              <a:t>Niezawodność</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
        <p:nvSpPr>
          <p:cNvPr id="12" name="Prostokąt 3">
            <a:extLst>
              <a:ext uri="{FF2B5EF4-FFF2-40B4-BE49-F238E27FC236}">
                <a16:creationId xmlns:a16="http://schemas.microsoft.com/office/drawing/2014/main" id="{7B56F363-6F07-4D47-87ED-477FCCD3B600}"/>
              </a:ext>
            </a:extLst>
          </p:cNvPr>
          <p:cNvSpPr/>
          <p:nvPr/>
        </p:nvSpPr>
        <p:spPr>
          <a:xfrm>
            <a:off x="753102" y="2780928"/>
            <a:ext cx="7637796" cy="2585323"/>
          </a:xfrm>
          <a:prstGeom prst="rect">
            <a:avLst/>
          </a:prstGeom>
        </p:spPr>
        <p:txBody>
          <a:bodyPr wrap="square">
            <a:spAutoFit/>
          </a:bodyPr>
          <a:lstStyle/>
          <a:p>
            <a:pPr lvl="0"/>
            <a:r>
              <a:rPr lang="pl-PL" sz="1800" b="0" dirty="0">
                <a:solidFill>
                  <a:schemeClr val="tx1"/>
                </a:solidFill>
              </a:rPr>
              <a:t>- Wiarygodność to zdolność do odtworzenia wyniku zgody w czasie i przestrzeni lub z różnymi obserwatorami.</a:t>
            </a:r>
          </a:p>
          <a:p>
            <a:pPr lvl="0"/>
            <a:endParaRPr lang="pl-PL" sz="1800" b="0" dirty="0">
              <a:solidFill>
                <a:schemeClr val="tx1"/>
              </a:solidFill>
            </a:endParaRPr>
          </a:p>
          <a:p>
            <a:pPr lvl="0"/>
            <a:r>
              <a:rPr lang="pl-PL" sz="1800" b="0" dirty="0">
                <a:solidFill>
                  <a:schemeClr val="tx1"/>
                </a:solidFill>
              </a:rPr>
              <a:t>-Jest to jedno z kryteriów jakości instrumentu.</a:t>
            </a:r>
          </a:p>
          <a:p>
            <a:pPr lvl="0"/>
            <a:endParaRPr lang="pl-PL" sz="1800" b="0" dirty="0">
              <a:solidFill>
                <a:schemeClr val="tx1"/>
              </a:solidFill>
            </a:endParaRPr>
          </a:p>
          <a:p>
            <a:pPr lvl="0"/>
            <a:r>
              <a:rPr lang="pl-PL" sz="1800" b="0" dirty="0">
                <a:solidFill>
                  <a:schemeClr val="tx1"/>
                </a:solidFill>
              </a:rPr>
              <a:t>-Instrument może nie być uznany za wiarygodny w różnych warunkach.</a:t>
            </a:r>
          </a:p>
          <a:p>
            <a:pPr lvl="0"/>
            <a:endParaRPr lang="pl-PL" sz="1800" b="0" dirty="0">
              <a:solidFill>
                <a:schemeClr val="tx1"/>
              </a:solidFill>
            </a:endParaRPr>
          </a:p>
          <a:p>
            <a:pPr lvl="0"/>
            <a:r>
              <a:rPr lang="pl-PL" sz="1800" b="0" dirty="0">
                <a:solidFill>
                  <a:schemeClr val="tx1"/>
                </a:solidFill>
              </a:rPr>
              <a:t>-Rzetelność odnosi się do tego, czy instrument oceny daje takie same wyniki za każdym razem, gdy jest używany:</a:t>
            </a:r>
            <a:endParaRPr lang="es-ES" sz="1800" b="0" dirty="0">
              <a:solidFill>
                <a:schemeClr val="tx1"/>
              </a:solidFill>
            </a:endParaRPr>
          </a:p>
        </p:txBody>
      </p:sp>
      <p:grpSp>
        <p:nvGrpSpPr>
          <p:cNvPr id="13" name="Grupo 12">
            <a:extLst>
              <a:ext uri="{FF2B5EF4-FFF2-40B4-BE49-F238E27FC236}">
                <a16:creationId xmlns:a16="http://schemas.microsoft.com/office/drawing/2014/main" id="{881904AE-E351-4D83-81A0-F7C9416C63A2}"/>
              </a:ext>
            </a:extLst>
          </p:cNvPr>
          <p:cNvGrpSpPr/>
          <p:nvPr/>
        </p:nvGrpSpPr>
        <p:grpSpPr>
          <a:xfrm>
            <a:off x="1979712" y="5517232"/>
            <a:ext cx="2358262" cy="360040"/>
            <a:chOff x="409" y="2219132"/>
            <a:chExt cx="1782216" cy="891108"/>
          </a:xfrm>
          <a:solidFill>
            <a:schemeClr val="accent6">
              <a:lumMod val="60000"/>
              <a:lumOff val="40000"/>
            </a:schemeClr>
          </a:solidFill>
        </p:grpSpPr>
        <p:sp>
          <p:nvSpPr>
            <p:cNvPr id="14" name="Rectángulo 13">
              <a:extLst>
                <a:ext uri="{FF2B5EF4-FFF2-40B4-BE49-F238E27FC236}">
                  <a16:creationId xmlns:a16="http://schemas.microsoft.com/office/drawing/2014/main" id="{35D7B1DF-055A-4510-9B42-9754E5D7102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ectángulo 16">
              <a:extLst>
                <a:ext uri="{FF2B5EF4-FFF2-40B4-BE49-F238E27FC236}">
                  <a16:creationId xmlns:a16="http://schemas.microsoft.com/office/drawing/2014/main" id="{8828E3E2-BF9F-4EBA-99DE-D0C7F775193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Te </a:t>
              </a:r>
              <a:r>
                <a:rPr lang="es-ES" sz="1800" b="0" dirty="0" err="1">
                  <a:solidFill>
                    <a:schemeClr val="bg1"/>
                  </a:solidFill>
                </a:rPr>
                <a:t>same</a:t>
              </a:r>
              <a:r>
                <a:rPr lang="es-ES" sz="1800" b="0" dirty="0">
                  <a:solidFill>
                    <a:schemeClr val="bg1"/>
                  </a:solidFill>
                </a:rPr>
                <a:t> </a:t>
              </a:r>
              <a:r>
                <a:rPr lang="es-ES" sz="1800" b="0" dirty="0" err="1">
                  <a:solidFill>
                    <a:schemeClr val="bg1"/>
                  </a:solidFill>
                </a:rPr>
                <a:t>ustawienia</a:t>
              </a:r>
              <a:endParaRPr lang="es-ES" sz="1800" b="0" dirty="0">
                <a:solidFill>
                  <a:schemeClr val="bg1"/>
                </a:solidFill>
              </a:endParaRPr>
            </a:p>
          </p:txBody>
        </p:sp>
      </p:grpSp>
      <p:grpSp>
        <p:nvGrpSpPr>
          <p:cNvPr id="18" name="Grupo 17">
            <a:extLst>
              <a:ext uri="{FF2B5EF4-FFF2-40B4-BE49-F238E27FC236}">
                <a16:creationId xmlns:a16="http://schemas.microsoft.com/office/drawing/2014/main" id="{07EBCE66-27C6-4D8D-A3B7-A7CCFB28566F}"/>
              </a:ext>
            </a:extLst>
          </p:cNvPr>
          <p:cNvGrpSpPr/>
          <p:nvPr/>
        </p:nvGrpSpPr>
        <p:grpSpPr>
          <a:xfrm>
            <a:off x="4659536" y="5517232"/>
            <a:ext cx="3152824" cy="360040"/>
            <a:chOff x="409" y="2219132"/>
            <a:chExt cx="1782216" cy="891108"/>
          </a:xfrm>
          <a:solidFill>
            <a:schemeClr val="accent6">
              <a:lumMod val="60000"/>
              <a:lumOff val="40000"/>
            </a:schemeClr>
          </a:solidFill>
        </p:grpSpPr>
        <p:sp>
          <p:nvSpPr>
            <p:cNvPr id="19" name="Rectángulo 18">
              <a:extLst>
                <a:ext uri="{FF2B5EF4-FFF2-40B4-BE49-F238E27FC236}">
                  <a16:creationId xmlns:a16="http://schemas.microsoft.com/office/drawing/2014/main" id="{9063A888-C3E4-42F3-9D44-37D4F92CE4F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ectángulo 19">
              <a:extLst>
                <a:ext uri="{FF2B5EF4-FFF2-40B4-BE49-F238E27FC236}">
                  <a16:creationId xmlns:a16="http://schemas.microsoft.com/office/drawing/2014/main" id="{ECB4660A-C437-4E87-9ED6-BF8953844EA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Ten </a:t>
              </a:r>
              <a:r>
                <a:rPr lang="es-ES" sz="1800" b="0" dirty="0" err="1">
                  <a:solidFill>
                    <a:schemeClr val="bg1"/>
                  </a:solidFill>
                </a:rPr>
                <a:t>sam</a:t>
              </a:r>
              <a:r>
                <a:rPr lang="es-ES" sz="1800" b="0" dirty="0">
                  <a:solidFill>
                    <a:schemeClr val="bg1"/>
                  </a:solidFill>
                </a:rPr>
                <a:t> </a:t>
              </a:r>
              <a:r>
                <a:rPr lang="es-ES" sz="1800" b="0" dirty="0" err="1">
                  <a:solidFill>
                    <a:schemeClr val="bg1"/>
                  </a:solidFill>
                </a:rPr>
                <a:t>rodzaj</a:t>
              </a:r>
              <a:r>
                <a:rPr lang="es-ES" sz="1800" b="0" dirty="0">
                  <a:solidFill>
                    <a:schemeClr val="bg1"/>
                  </a:solidFill>
                </a:rPr>
                <a:t> </a:t>
              </a:r>
              <a:r>
                <a:rPr lang="es-ES" sz="1800" b="0" dirty="0" err="1">
                  <a:solidFill>
                    <a:schemeClr val="bg1"/>
                  </a:solidFill>
                </a:rPr>
                <a:t>przedmiotów</a:t>
              </a:r>
              <a:endParaRPr lang="es-ES" sz="1800" b="0" dirty="0">
                <a:solidFill>
                  <a:schemeClr val="bg1"/>
                </a:solidFill>
              </a:endParaRPr>
            </a:p>
          </p:txBody>
        </p:sp>
      </p:grpSp>
    </p:spTree>
    <p:extLst>
      <p:ext uri="{BB962C8B-B14F-4D97-AF65-F5344CB8AC3E}">
        <p14:creationId xmlns:p14="http://schemas.microsoft.com/office/powerpoint/2010/main" val="1671122201"/>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13" name="Grupo 12">
            <a:extLst>
              <a:ext uri="{FF2B5EF4-FFF2-40B4-BE49-F238E27FC236}">
                <a16:creationId xmlns:a16="http://schemas.microsoft.com/office/drawing/2014/main" id="{881904AE-E351-4D83-81A0-F7C9416C63A2}"/>
              </a:ext>
            </a:extLst>
          </p:cNvPr>
          <p:cNvGrpSpPr/>
          <p:nvPr/>
        </p:nvGrpSpPr>
        <p:grpSpPr>
          <a:xfrm>
            <a:off x="323528" y="4149080"/>
            <a:ext cx="2358262" cy="360040"/>
            <a:chOff x="409" y="2219132"/>
            <a:chExt cx="1782216" cy="891108"/>
          </a:xfrm>
          <a:solidFill>
            <a:schemeClr val="accent6">
              <a:lumMod val="60000"/>
              <a:lumOff val="40000"/>
            </a:schemeClr>
          </a:solidFill>
        </p:grpSpPr>
        <p:sp>
          <p:nvSpPr>
            <p:cNvPr id="14" name="Rectángulo 13">
              <a:extLst>
                <a:ext uri="{FF2B5EF4-FFF2-40B4-BE49-F238E27FC236}">
                  <a16:creationId xmlns:a16="http://schemas.microsoft.com/office/drawing/2014/main" id="{35D7B1DF-055A-4510-9B42-9754E5D7102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ectángulo 16">
              <a:extLst>
                <a:ext uri="{FF2B5EF4-FFF2-40B4-BE49-F238E27FC236}">
                  <a16:creationId xmlns:a16="http://schemas.microsoft.com/office/drawing/2014/main" id="{8828E3E2-BF9F-4EBA-99DE-D0C7F775193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Stabilność</a:t>
              </a:r>
              <a:endParaRPr lang="es-ES" sz="1800" b="0" dirty="0">
                <a:solidFill>
                  <a:schemeClr val="bg1"/>
                </a:solidFill>
              </a:endParaRPr>
            </a:p>
          </p:txBody>
        </p:sp>
      </p:grpSp>
      <p:grpSp>
        <p:nvGrpSpPr>
          <p:cNvPr id="18" name="Grupo 17">
            <a:extLst>
              <a:ext uri="{FF2B5EF4-FFF2-40B4-BE49-F238E27FC236}">
                <a16:creationId xmlns:a16="http://schemas.microsoft.com/office/drawing/2014/main" id="{07EBCE66-27C6-4D8D-A3B7-A7CCFB28566F}"/>
              </a:ext>
            </a:extLst>
          </p:cNvPr>
          <p:cNvGrpSpPr/>
          <p:nvPr/>
        </p:nvGrpSpPr>
        <p:grpSpPr>
          <a:xfrm>
            <a:off x="2942819" y="4149080"/>
            <a:ext cx="3152824" cy="360040"/>
            <a:chOff x="409" y="2219132"/>
            <a:chExt cx="1782216" cy="891108"/>
          </a:xfrm>
          <a:solidFill>
            <a:schemeClr val="accent6">
              <a:lumMod val="60000"/>
              <a:lumOff val="40000"/>
            </a:schemeClr>
          </a:solidFill>
        </p:grpSpPr>
        <p:sp>
          <p:nvSpPr>
            <p:cNvPr id="19" name="Rectángulo 18">
              <a:extLst>
                <a:ext uri="{FF2B5EF4-FFF2-40B4-BE49-F238E27FC236}">
                  <a16:creationId xmlns:a16="http://schemas.microsoft.com/office/drawing/2014/main" id="{9063A888-C3E4-42F3-9D44-37D4F92CE4F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ectángulo 19">
              <a:extLst>
                <a:ext uri="{FF2B5EF4-FFF2-40B4-BE49-F238E27FC236}">
                  <a16:creationId xmlns:a16="http://schemas.microsoft.com/office/drawing/2014/main" id="{ECB4660A-C437-4E87-9ED6-BF8953844EA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Spójność</a:t>
              </a:r>
              <a:r>
                <a:rPr lang="es-ES" sz="1800" b="0" dirty="0">
                  <a:solidFill>
                    <a:schemeClr val="bg1"/>
                  </a:solidFill>
                </a:rPr>
                <a:t> </a:t>
              </a:r>
              <a:r>
                <a:rPr lang="es-ES" sz="1800" b="0" dirty="0" err="1">
                  <a:solidFill>
                    <a:schemeClr val="bg1"/>
                  </a:solidFill>
                </a:rPr>
                <a:t>wewnętrzna</a:t>
              </a:r>
              <a:endParaRPr lang="es-ES" sz="1800" b="0" dirty="0">
                <a:solidFill>
                  <a:schemeClr val="bg1"/>
                </a:solidFill>
              </a:endParaRPr>
            </a:p>
          </p:txBody>
        </p:sp>
      </p:grpSp>
      <p:grpSp>
        <p:nvGrpSpPr>
          <p:cNvPr id="16" name="Grupo 15">
            <a:extLst>
              <a:ext uri="{FF2B5EF4-FFF2-40B4-BE49-F238E27FC236}">
                <a16:creationId xmlns:a16="http://schemas.microsoft.com/office/drawing/2014/main" id="{7E3A7445-6C39-461E-BDC5-EF5932B56CFF}"/>
              </a:ext>
            </a:extLst>
          </p:cNvPr>
          <p:cNvGrpSpPr/>
          <p:nvPr/>
        </p:nvGrpSpPr>
        <p:grpSpPr>
          <a:xfrm>
            <a:off x="1628673" y="2694646"/>
            <a:ext cx="5886654" cy="648563"/>
            <a:chOff x="409" y="2219132"/>
            <a:chExt cx="1782216" cy="891108"/>
          </a:xfrm>
        </p:grpSpPr>
        <p:sp>
          <p:nvSpPr>
            <p:cNvPr id="21" name="Rectángulo 20">
              <a:extLst>
                <a:ext uri="{FF2B5EF4-FFF2-40B4-BE49-F238E27FC236}">
                  <a16:creationId xmlns:a16="http://schemas.microsoft.com/office/drawing/2014/main" id="{993932E8-1939-41E0-9764-12515658328C}"/>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ectángulo 21">
              <a:extLst>
                <a:ext uri="{FF2B5EF4-FFF2-40B4-BE49-F238E27FC236}">
                  <a16:creationId xmlns:a16="http://schemas.microsoft.com/office/drawing/2014/main" id="{7F61C835-F06E-45A2-B994-BEC2EA6FDEC4}"/>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err="1">
                  <a:effectLst/>
                  <a:latin typeface="Arial" panose="020B0604020202020204" pitchFamily="34" charset="0"/>
                  <a:ea typeface="Calibri" panose="020F0502020204030204" pitchFamily="34" charset="0"/>
                </a:rPr>
                <a:t>Procedura</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pomiaru</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ważności</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instrumentu</a:t>
              </a:r>
              <a:endParaRPr lang="es-ES" sz="1800" b="0" dirty="0">
                <a:effectLst/>
                <a:latin typeface="Arial" panose="020B0604020202020204" pitchFamily="34" charset="0"/>
                <a:ea typeface="Calibri" panose="020F0502020204030204" pitchFamily="34" charset="0"/>
              </a:endParaRPr>
            </a:p>
          </p:txBody>
        </p:sp>
      </p:grpSp>
      <p:sp>
        <p:nvSpPr>
          <p:cNvPr id="23" name="Prostokąt 3">
            <a:extLst>
              <a:ext uri="{FF2B5EF4-FFF2-40B4-BE49-F238E27FC236}">
                <a16:creationId xmlns:a16="http://schemas.microsoft.com/office/drawing/2014/main" id="{734BAEB0-4760-4B27-B302-5A2319AD9C70}"/>
              </a:ext>
            </a:extLst>
          </p:cNvPr>
          <p:cNvSpPr/>
          <p:nvPr/>
        </p:nvSpPr>
        <p:spPr>
          <a:xfrm>
            <a:off x="2277280" y="3514792"/>
            <a:ext cx="4589439" cy="369332"/>
          </a:xfrm>
          <a:prstGeom prst="rect">
            <a:avLst/>
          </a:prstGeom>
        </p:spPr>
        <p:txBody>
          <a:bodyPr wrap="square">
            <a:spAutoFit/>
          </a:bodyPr>
          <a:lstStyle/>
          <a:p>
            <a:pPr lvl="0"/>
            <a:r>
              <a:rPr lang="pl-PL" sz="1800" b="0" dirty="0">
                <a:solidFill>
                  <a:schemeClr val="tx1"/>
                </a:solidFill>
              </a:rPr>
              <a:t>To zależy od tego, co ma być mierzone:</a:t>
            </a:r>
          </a:p>
        </p:txBody>
      </p:sp>
      <p:grpSp>
        <p:nvGrpSpPr>
          <p:cNvPr id="24" name="Grupo 23">
            <a:extLst>
              <a:ext uri="{FF2B5EF4-FFF2-40B4-BE49-F238E27FC236}">
                <a16:creationId xmlns:a16="http://schemas.microsoft.com/office/drawing/2014/main" id="{4EA96853-D024-49B5-A833-AA1D9604B7E6}"/>
              </a:ext>
            </a:extLst>
          </p:cNvPr>
          <p:cNvGrpSpPr/>
          <p:nvPr/>
        </p:nvGrpSpPr>
        <p:grpSpPr>
          <a:xfrm>
            <a:off x="6356672" y="4166757"/>
            <a:ext cx="2358262" cy="360040"/>
            <a:chOff x="409" y="2219132"/>
            <a:chExt cx="1782216" cy="891108"/>
          </a:xfrm>
          <a:solidFill>
            <a:schemeClr val="accent6">
              <a:lumMod val="60000"/>
              <a:lumOff val="40000"/>
            </a:schemeClr>
          </a:solidFill>
        </p:grpSpPr>
        <p:sp>
          <p:nvSpPr>
            <p:cNvPr id="25" name="Rectángulo 24">
              <a:extLst>
                <a:ext uri="{FF2B5EF4-FFF2-40B4-BE49-F238E27FC236}">
                  <a16:creationId xmlns:a16="http://schemas.microsoft.com/office/drawing/2014/main" id="{23F5051D-17E9-47C7-A3CD-222CAE13D7C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6" name="Rectángulo 25">
              <a:extLst>
                <a:ext uri="{FF2B5EF4-FFF2-40B4-BE49-F238E27FC236}">
                  <a16:creationId xmlns:a16="http://schemas.microsoft.com/office/drawing/2014/main" id="{FA378B96-FB34-49ED-9AF4-D5E0DDCEC506}"/>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Równoważność</a:t>
              </a:r>
              <a:endParaRPr lang="es-ES" sz="1800" b="0" dirty="0">
                <a:solidFill>
                  <a:schemeClr val="bg1"/>
                </a:solidFill>
              </a:endParaRPr>
            </a:p>
          </p:txBody>
        </p:sp>
      </p:grpSp>
      <p:grpSp>
        <p:nvGrpSpPr>
          <p:cNvPr id="27" name="Grupo 26">
            <a:extLst>
              <a:ext uri="{FF2B5EF4-FFF2-40B4-BE49-F238E27FC236}">
                <a16:creationId xmlns:a16="http://schemas.microsoft.com/office/drawing/2014/main" id="{9E3A709A-2C22-4816-9573-B5F51B7C9310}"/>
              </a:ext>
            </a:extLst>
          </p:cNvPr>
          <p:cNvGrpSpPr/>
          <p:nvPr/>
        </p:nvGrpSpPr>
        <p:grpSpPr>
          <a:xfrm>
            <a:off x="323528" y="4630060"/>
            <a:ext cx="2358262" cy="1175204"/>
            <a:chOff x="409" y="2219132"/>
            <a:chExt cx="1782216" cy="891108"/>
          </a:xfrm>
          <a:solidFill>
            <a:schemeClr val="accent2"/>
          </a:solidFill>
        </p:grpSpPr>
        <p:sp>
          <p:nvSpPr>
            <p:cNvPr id="28" name="Rectángulo 27">
              <a:extLst>
                <a:ext uri="{FF2B5EF4-FFF2-40B4-BE49-F238E27FC236}">
                  <a16:creationId xmlns:a16="http://schemas.microsoft.com/office/drawing/2014/main" id="{3ABB258D-A7F6-458A-AA18-C2B866A43565}"/>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a:extLst>
                <a:ext uri="{FF2B5EF4-FFF2-40B4-BE49-F238E27FC236}">
                  <a16:creationId xmlns:a16="http://schemas.microsoft.com/office/drawing/2014/main" id="{1AAFC9E7-B89F-4908-86E6-576150D00F6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Ocenia</a:t>
              </a:r>
              <a:r>
                <a:rPr lang="es-ES" sz="1800" b="0" dirty="0">
                  <a:solidFill>
                    <a:schemeClr val="bg1"/>
                  </a:solidFill>
                </a:rPr>
                <a:t> </a:t>
              </a:r>
              <a:r>
                <a:rPr lang="es-ES" sz="1800" b="0" dirty="0" err="1">
                  <a:solidFill>
                    <a:schemeClr val="bg1"/>
                  </a:solidFill>
                </a:rPr>
                <a:t>spójność</a:t>
              </a:r>
              <a:r>
                <a:rPr lang="es-ES" sz="1800" b="0" dirty="0">
                  <a:solidFill>
                    <a:schemeClr val="bg1"/>
                  </a:solidFill>
                </a:rPr>
                <a:t> </a:t>
              </a:r>
              <a:r>
                <a:rPr lang="es-ES" sz="1800" b="0" dirty="0" err="1">
                  <a:solidFill>
                    <a:schemeClr val="bg1"/>
                  </a:solidFill>
                </a:rPr>
                <a:t>powtarzalności</a:t>
              </a:r>
              <a:r>
                <a:rPr lang="es-ES" sz="1800" b="0" dirty="0">
                  <a:solidFill>
                    <a:schemeClr val="bg1"/>
                  </a:solidFill>
                </a:rPr>
                <a:t> </a:t>
              </a:r>
              <a:r>
                <a:rPr lang="es-ES" sz="1800" b="0" dirty="0" err="1">
                  <a:solidFill>
                    <a:schemeClr val="bg1"/>
                  </a:solidFill>
                </a:rPr>
                <a:t>pomiarów</a:t>
              </a:r>
              <a:endParaRPr lang="es-ES" sz="1800" b="0" dirty="0">
                <a:solidFill>
                  <a:schemeClr val="bg1"/>
                </a:solidFill>
              </a:endParaRPr>
            </a:p>
          </p:txBody>
        </p:sp>
      </p:grpSp>
      <p:grpSp>
        <p:nvGrpSpPr>
          <p:cNvPr id="30" name="Grupo 29">
            <a:extLst>
              <a:ext uri="{FF2B5EF4-FFF2-40B4-BE49-F238E27FC236}">
                <a16:creationId xmlns:a16="http://schemas.microsoft.com/office/drawing/2014/main" id="{8EF1032A-5B08-4F7B-AC11-0C2977C6298C}"/>
              </a:ext>
            </a:extLst>
          </p:cNvPr>
          <p:cNvGrpSpPr/>
          <p:nvPr/>
        </p:nvGrpSpPr>
        <p:grpSpPr>
          <a:xfrm>
            <a:off x="2942818" y="4630060"/>
            <a:ext cx="3152823" cy="1175204"/>
            <a:chOff x="409" y="2219132"/>
            <a:chExt cx="1782216" cy="891108"/>
          </a:xfrm>
          <a:solidFill>
            <a:schemeClr val="accent2"/>
          </a:solidFill>
        </p:grpSpPr>
        <p:sp>
          <p:nvSpPr>
            <p:cNvPr id="31" name="Rectángulo 30">
              <a:extLst>
                <a:ext uri="{FF2B5EF4-FFF2-40B4-BE49-F238E27FC236}">
                  <a16:creationId xmlns:a16="http://schemas.microsoft.com/office/drawing/2014/main" id="{C7BA345E-20E3-4541-8666-86F35AED32FB}"/>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2" name="Rectángulo 31">
              <a:extLst>
                <a:ext uri="{FF2B5EF4-FFF2-40B4-BE49-F238E27FC236}">
                  <a16:creationId xmlns:a16="http://schemas.microsoft.com/office/drawing/2014/main" id="{8E168A73-D27C-4061-8C38-8AC650DA1ECA}"/>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(Homogeniczność)</a:t>
              </a:r>
            </a:p>
            <a:p>
              <a:pPr lvl="0" algn="ctr" defTabSz="800100">
                <a:lnSpc>
                  <a:spcPct val="90000"/>
                </a:lnSpc>
                <a:spcAft>
                  <a:spcPct val="35000"/>
                </a:spcAft>
              </a:pPr>
              <a:r>
                <a:rPr lang="pl-PL" sz="1800" b="0" dirty="0">
                  <a:solidFill>
                    <a:schemeClr val="bg1"/>
                  </a:solidFill>
                </a:rPr>
                <a:t>Wszystkie </a:t>
              </a:r>
              <a:r>
                <a:rPr lang="pl-PL" sz="1800" b="0" dirty="0" err="1">
                  <a:solidFill>
                    <a:schemeClr val="bg1"/>
                  </a:solidFill>
                </a:rPr>
                <a:t>podczęści</a:t>
              </a:r>
              <a:r>
                <a:rPr lang="pl-PL" sz="1800" b="0" dirty="0">
                  <a:solidFill>
                    <a:schemeClr val="bg1"/>
                  </a:solidFill>
                </a:rPr>
                <a:t> instrumentu mierzą tę samą cechę.</a:t>
              </a:r>
            </a:p>
          </p:txBody>
        </p:sp>
      </p:grpSp>
      <p:grpSp>
        <p:nvGrpSpPr>
          <p:cNvPr id="33" name="Grupo 32">
            <a:extLst>
              <a:ext uri="{FF2B5EF4-FFF2-40B4-BE49-F238E27FC236}">
                <a16:creationId xmlns:a16="http://schemas.microsoft.com/office/drawing/2014/main" id="{D582EC36-887A-497F-AF19-AF1C70837AD9}"/>
              </a:ext>
            </a:extLst>
          </p:cNvPr>
          <p:cNvGrpSpPr/>
          <p:nvPr/>
        </p:nvGrpSpPr>
        <p:grpSpPr>
          <a:xfrm>
            <a:off x="6356672" y="4630060"/>
            <a:ext cx="2358262" cy="1175204"/>
            <a:chOff x="409" y="2219132"/>
            <a:chExt cx="1782216" cy="891108"/>
          </a:xfrm>
          <a:solidFill>
            <a:schemeClr val="accent2"/>
          </a:solidFill>
        </p:grpSpPr>
        <p:sp>
          <p:nvSpPr>
            <p:cNvPr id="34" name="Rectángulo 33">
              <a:extLst>
                <a:ext uri="{FF2B5EF4-FFF2-40B4-BE49-F238E27FC236}">
                  <a16:creationId xmlns:a16="http://schemas.microsoft.com/office/drawing/2014/main" id="{28AB5DC4-8BC8-4438-A3E4-F4E18180F41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5" name="Rectángulo 34">
              <a:extLst>
                <a:ext uri="{FF2B5EF4-FFF2-40B4-BE49-F238E27FC236}">
                  <a16:creationId xmlns:a16="http://schemas.microsoft.com/office/drawing/2014/main" id="{DA7E767B-2982-4C91-9999-2396A310D67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Stopień</a:t>
              </a:r>
              <a:r>
                <a:rPr lang="es-ES" sz="1800" b="0" dirty="0">
                  <a:solidFill>
                    <a:schemeClr val="bg1"/>
                  </a:solidFill>
                </a:rPr>
                <a:t> </a:t>
              </a:r>
              <a:r>
                <a:rPr lang="es-ES" sz="1800" b="0" dirty="0" err="1">
                  <a:solidFill>
                    <a:schemeClr val="bg1"/>
                  </a:solidFill>
                </a:rPr>
                <a:t>zgodności</a:t>
              </a:r>
              <a:r>
                <a:rPr lang="es-ES" sz="1800" b="0" dirty="0">
                  <a:solidFill>
                    <a:schemeClr val="bg1"/>
                  </a:solidFill>
                </a:rPr>
                <a:t> </a:t>
              </a:r>
              <a:r>
                <a:rPr lang="es-ES" sz="1800" b="0" dirty="0" err="1">
                  <a:solidFill>
                    <a:schemeClr val="bg1"/>
                  </a:solidFill>
                </a:rPr>
                <a:t>kilku</a:t>
              </a:r>
              <a:r>
                <a:rPr lang="es-ES" sz="1800" b="0" dirty="0">
                  <a:solidFill>
                    <a:schemeClr val="bg1"/>
                  </a:solidFill>
                </a:rPr>
                <a:t> </a:t>
              </a:r>
              <a:r>
                <a:rPr lang="es-ES" sz="1800" b="0" dirty="0" err="1">
                  <a:solidFill>
                    <a:schemeClr val="bg1"/>
                  </a:solidFill>
                </a:rPr>
                <a:t>obserwatorów</a:t>
              </a:r>
              <a:endParaRPr lang="es-ES" sz="1800" b="0" dirty="0">
                <a:solidFill>
                  <a:schemeClr val="bg1"/>
                </a:solidFill>
              </a:endParaRPr>
            </a:p>
          </p:txBody>
        </p:sp>
      </p:grpSp>
      <p:sp>
        <p:nvSpPr>
          <p:cNvPr id="36" name="Prostokąt 1">
            <a:extLst>
              <a:ext uri="{FF2B5EF4-FFF2-40B4-BE49-F238E27FC236}">
                <a16:creationId xmlns:a16="http://schemas.microsoft.com/office/drawing/2014/main" id="{66A25BAB-7ABE-437D-883D-F8956019CD0A}"/>
              </a:ext>
            </a:extLst>
          </p:cNvPr>
          <p:cNvSpPr/>
          <p:nvPr/>
        </p:nvSpPr>
        <p:spPr>
          <a:xfrm>
            <a:off x="3779912" y="2237791"/>
            <a:ext cx="2376264" cy="707886"/>
          </a:xfrm>
          <a:prstGeom prst="rect">
            <a:avLst/>
          </a:prstGeom>
        </p:spPr>
        <p:txBody>
          <a:bodyPr wrap="square">
            <a:spAutoFit/>
          </a:bodyPr>
          <a:lstStyle/>
          <a:p>
            <a:pPr>
              <a:defRPr/>
            </a:pPr>
            <a:r>
              <a:rPr lang="es-ES" altLang="es-ES" sz="2000" b="0" dirty="0">
                <a:solidFill>
                  <a:schemeClr val="accent2"/>
                </a:solidFill>
                <a:latin typeface="+mn-lt"/>
              </a:rPr>
              <a:t>2.5 </a:t>
            </a:r>
            <a:r>
              <a:rPr lang="es-ES" altLang="es-ES" sz="2000" b="0" dirty="0" err="1">
                <a:solidFill>
                  <a:schemeClr val="accent2"/>
                </a:solidFill>
                <a:latin typeface="+mn-lt"/>
              </a:rPr>
              <a:t>Niezawodność</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399025902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sp>
        <p:nvSpPr>
          <p:cNvPr id="4" name="Prostokąt 1">
            <a:extLst>
              <a:ext uri="{FF2B5EF4-FFF2-40B4-BE49-F238E27FC236}">
                <a16:creationId xmlns:a16="http://schemas.microsoft.com/office/drawing/2014/main" id="{968CB70D-63B9-4245-AE9D-BA4022D9B730}"/>
              </a:ext>
            </a:extLst>
          </p:cNvPr>
          <p:cNvSpPr/>
          <p:nvPr/>
        </p:nvSpPr>
        <p:spPr>
          <a:xfrm>
            <a:off x="1907704" y="2237791"/>
            <a:ext cx="5364088" cy="707886"/>
          </a:xfrm>
          <a:prstGeom prst="rect">
            <a:avLst/>
          </a:prstGeom>
        </p:spPr>
        <p:txBody>
          <a:bodyPr wrap="square">
            <a:spAutoFit/>
          </a:bodyPr>
          <a:lstStyle/>
          <a:p>
            <a:pPr>
              <a:defRPr/>
            </a:pPr>
            <a:r>
              <a:rPr lang="es-ES" altLang="es-ES" sz="2000" b="0" dirty="0">
                <a:solidFill>
                  <a:schemeClr val="accent6">
                    <a:lumMod val="75000"/>
                  </a:schemeClr>
                </a:solidFill>
                <a:latin typeface="+mn-lt"/>
              </a:rPr>
              <a:t>2.6 </a:t>
            </a:r>
            <a:r>
              <a:rPr lang="pl-PL" sz="2000" b="0" i="0" dirty="0">
                <a:solidFill>
                  <a:schemeClr val="accent6">
                    <a:lumMod val="75000"/>
                  </a:schemeClr>
                </a:solidFill>
                <a:effectLst/>
                <a:latin typeface="+mn-lt"/>
              </a:rPr>
              <a:t>Wrażliwość na zmiany i reakcja</a:t>
            </a:r>
            <a:endParaRPr lang="es-ES" altLang="es-ES" sz="2000" b="0" dirty="0">
              <a:solidFill>
                <a:schemeClr val="accent6">
                  <a:lumMod val="75000"/>
                </a:schemeClr>
              </a:solidFill>
              <a:latin typeface="+mn-lt"/>
            </a:endParaRPr>
          </a:p>
          <a:p>
            <a:pPr>
              <a:defRPr/>
            </a:pPr>
            <a:endParaRPr lang="es-ES" sz="2000" b="0" dirty="0">
              <a:solidFill>
                <a:schemeClr val="accent2"/>
              </a:solidFill>
              <a:latin typeface="+mn-lt"/>
            </a:endParaRPr>
          </a:p>
        </p:txBody>
      </p:sp>
      <p:grpSp>
        <p:nvGrpSpPr>
          <p:cNvPr id="16" name="Grupo 15">
            <a:extLst>
              <a:ext uri="{FF2B5EF4-FFF2-40B4-BE49-F238E27FC236}">
                <a16:creationId xmlns:a16="http://schemas.microsoft.com/office/drawing/2014/main" id="{7E3A7445-6C39-461E-BDC5-EF5932B56CFF}"/>
              </a:ext>
            </a:extLst>
          </p:cNvPr>
          <p:cNvGrpSpPr/>
          <p:nvPr/>
        </p:nvGrpSpPr>
        <p:grpSpPr>
          <a:xfrm>
            <a:off x="179512" y="3789040"/>
            <a:ext cx="3024335" cy="769440"/>
            <a:chOff x="409" y="2219132"/>
            <a:chExt cx="1782216" cy="891108"/>
          </a:xfrm>
        </p:grpSpPr>
        <p:sp>
          <p:nvSpPr>
            <p:cNvPr id="21" name="Rectángulo 20">
              <a:extLst>
                <a:ext uri="{FF2B5EF4-FFF2-40B4-BE49-F238E27FC236}">
                  <a16:creationId xmlns:a16="http://schemas.microsoft.com/office/drawing/2014/main" id="{993932E8-1939-41E0-9764-12515658328C}"/>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dirty="0"/>
            </a:p>
          </p:txBody>
        </p:sp>
        <p:sp>
          <p:nvSpPr>
            <p:cNvPr id="22" name="Rectángulo 21">
              <a:extLst>
                <a:ext uri="{FF2B5EF4-FFF2-40B4-BE49-F238E27FC236}">
                  <a16:creationId xmlns:a16="http://schemas.microsoft.com/office/drawing/2014/main" id="{7F61C835-F06E-45A2-B994-BEC2EA6FDEC4}"/>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es-ES" sz="1800" b="0" dirty="0" err="1">
                  <a:effectLst/>
                  <a:latin typeface="Arial" panose="020B0604020202020204" pitchFamily="34" charset="0"/>
                  <a:ea typeface="Calibri" panose="020F0502020204030204" pitchFamily="34" charset="0"/>
                </a:rPr>
                <a:t>Wrażliwość</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na</a:t>
              </a:r>
              <a:r>
                <a:rPr lang="es-ES" sz="1800" b="0" dirty="0">
                  <a:effectLst/>
                  <a:latin typeface="Arial" panose="020B0604020202020204" pitchFamily="34" charset="0"/>
                  <a:ea typeface="Calibri" panose="020F0502020204030204" pitchFamily="34" charset="0"/>
                </a:rPr>
                <a:t> </a:t>
              </a:r>
              <a:r>
                <a:rPr lang="es-ES" sz="1800" b="0" dirty="0" err="1">
                  <a:effectLst/>
                  <a:latin typeface="Arial" panose="020B0604020202020204" pitchFamily="34" charset="0"/>
                  <a:ea typeface="Calibri" panose="020F0502020204030204" pitchFamily="34" charset="0"/>
                </a:rPr>
                <a:t>zmiany</a:t>
              </a:r>
              <a:endParaRPr lang="es-ES" sz="1800" b="0" dirty="0">
                <a:effectLst/>
                <a:latin typeface="Arial" panose="020B0604020202020204" pitchFamily="34" charset="0"/>
                <a:ea typeface="Calibri" panose="020F0502020204030204" pitchFamily="34" charset="0"/>
              </a:endParaRPr>
            </a:p>
          </p:txBody>
        </p:sp>
      </p:grpSp>
      <p:sp>
        <p:nvSpPr>
          <p:cNvPr id="36" name="Prostokąt 3">
            <a:extLst>
              <a:ext uri="{FF2B5EF4-FFF2-40B4-BE49-F238E27FC236}">
                <a16:creationId xmlns:a16="http://schemas.microsoft.com/office/drawing/2014/main" id="{3762E2AD-ED92-42B2-B9D0-7E3BE6B5D326}"/>
              </a:ext>
            </a:extLst>
          </p:cNvPr>
          <p:cNvSpPr/>
          <p:nvPr/>
        </p:nvSpPr>
        <p:spPr>
          <a:xfrm>
            <a:off x="3347863" y="2708920"/>
            <a:ext cx="5364087" cy="3416320"/>
          </a:xfrm>
          <a:prstGeom prst="rect">
            <a:avLst/>
          </a:prstGeom>
        </p:spPr>
        <p:txBody>
          <a:bodyPr wrap="square">
            <a:spAutoFit/>
          </a:bodyPr>
          <a:lstStyle/>
          <a:p>
            <a:pPr lvl="0"/>
            <a:r>
              <a:rPr lang="pl-PL" sz="1800" b="0" dirty="0">
                <a:solidFill>
                  <a:schemeClr val="tx1"/>
                </a:solidFill>
              </a:rPr>
              <a:t>- Definiuje się ją jako zdolność instrumentu do pomiaru zmiany stanu, niezależnie od tego, czy zmiana ta jest istotna lub znacząca dla osoby podejmującej decyzję.</a:t>
            </a:r>
          </a:p>
          <a:p>
            <a:pPr lvl="0"/>
            <a:endParaRPr lang="pl-PL" sz="1800" b="0" dirty="0">
              <a:solidFill>
                <a:schemeClr val="tx1"/>
              </a:solidFill>
            </a:endParaRPr>
          </a:p>
          <a:p>
            <a:pPr lvl="0"/>
            <a:r>
              <a:rPr lang="pl-PL" sz="1800" b="0" dirty="0">
                <a:solidFill>
                  <a:schemeClr val="tx1"/>
                </a:solidFill>
              </a:rPr>
              <a:t>-Jest to związane z oceną wpływu programów i leczenia w naukach klinicznych.</a:t>
            </a:r>
          </a:p>
          <a:p>
            <a:pPr lvl="0"/>
            <a:endParaRPr lang="pl-PL" sz="1800" b="0" dirty="0">
              <a:solidFill>
                <a:schemeClr val="tx1"/>
              </a:solidFill>
            </a:endParaRPr>
          </a:p>
          <a:p>
            <a:pPr lvl="0"/>
            <a:r>
              <a:rPr lang="pl-PL" sz="1800" b="0" dirty="0">
                <a:solidFill>
                  <a:schemeClr val="tx1"/>
                </a:solidFill>
              </a:rPr>
              <a:t>-Jest to szczególnie istotne w zastosowaniach, gdzie efekty programu lub leczenia często nie są szczególnie silne, a warunki pomiaru mogą być dość zmienne.</a:t>
            </a:r>
          </a:p>
        </p:txBody>
      </p:sp>
    </p:spTree>
    <p:extLst>
      <p:ext uri="{BB962C8B-B14F-4D97-AF65-F5344CB8AC3E}">
        <p14:creationId xmlns:p14="http://schemas.microsoft.com/office/powerpoint/2010/main" val="424675649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504031" y="1124744"/>
            <a:ext cx="8135938" cy="1200329"/>
          </a:xfrm>
          <a:prstGeom prst="rect">
            <a:avLst/>
          </a:prstGeom>
        </p:spPr>
        <p:txBody>
          <a:bodyPr>
            <a:spAutoFit/>
          </a:bodyPr>
          <a:lstStyle/>
          <a:p>
            <a:pPr algn="ctr">
              <a:defRPr/>
            </a:pPr>
            <a:r>
              <a:rPr lang="pl-PL" sz="2400" dirty="0">
                <a:solidFill>
                  <a:schemeClr val="accent2">
                    <a:lumMod val="75000"/>
                  </a:schemeClr>
                </a:solidFill>
                <a:latin typeface="+mn-lt"/>
                <a:sym typeface="Arial" charset="0"/>
              </a:rPr>
              <a:t>C.3 JAKIE SĄ ZALETY STOSOWANIA TECHNIK INSTRUMENTALNYCH W PORÓWNANIU ZE SKALĄ I BADANIEM FIZYKALNYM DO OCENY CHODU?</a:t>
            </a:r>
            <a:endParaRPr lang="en-US" sz="2200" b="0" dirty="0">
              <a:solidFill>
                <a:schemeClr val="accent2">
                  <a:lumMod val="75000"/>
                </a:schemeClr>
              </a:solidFill>
              <a:latin typeface="+mn-lt"/>
            </a:endParaRPr>
          </a:p>
        </p:txBody>
      </p:sp>
      <p:sp>
        <p:nvSpPr>
          <p:cNvPr id="11" name="8 Rectángulo redondeado">
            <a:extLst>
              <a:ext uri="{FF2B5EF4-FFF2-40B4-BE49-F238E27FC236}">
                <a16:creationId xmlns:a16="http://schemas.microsoft.com/office/drawing/2014/main" id="{43FC0A89-6034-4750-8968-5FA1E2A9F78E}"/>
              </a:ext>
            </a:extLst>
          </p:cNvPr>
          <p:cNvSpPr/>
          <p:nvPr/>
        </p:nvSpPr>
        <p:spPr bwMode="auto">
          <a:xfrm>
            <a:off x="591134" y="3212975"/>
            <a:ext cx="7868654" cy="1529881"/>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2" name="Prostokąt 3">
            <a:extLst>
              <a:ext uri="{FF2B5EF4-FFF2-40B4-BE49-F238E27FC236}">
                <a16:creationId xmlns:a16="http://schemas.microsoft.com/office/drawing/2014/main" id="{6F1E17A5-99A2-450F-AC97-BC84B3D4606F}"/>
              </a:ext>
            </a:extLst>
          </p:cNvPr>
          <p:cNvSpPr/>
          <p:nvPr/>
        </p:nvSpPr>
        <p:spPr>
          <a:xfrm>
            <a:off x="798074" y="3593194"/>
            <a:ext cx="7547852" cy="769441"/>
          </a:xfrm>
          <a:prstGeom prst="rect">
            <a:avLst/>
          </a:prstGeom>
          <a:noFill/>
        </p:spPr>
        <p:txBody>
          <a:bodyPr wrap="square">
            <a:spAutoFit/>
          </a:bodyPr>
          <a:lstStyle/>
          <a:p>
            <a:pPr marL="457200" indent="-457200" algn="ctr">
              <a:buFont typeface="+mj-lt"/>
              <a:buAutoNum type="arabicPeriod"/>
              <a:defRPr/>
            </a:pPr>
            <a:r>
              <a:rPr lang="en-US" sz="4400" b="0" dirty="0" err="1">
                <a:solidFill>
                  <a:schemeClr val="accent2">
                    <a:lumMod val="75000"/>
                  </a:schemeClr>
                </a:solidFill>
              </a:rPr>
              <a:t>Wprowadzenie</a:t>
            </a:r>
            <a:r>
              <a:rPr lang="en-US" sz="4400" b="0" dirty="0">
                <a:solidFill>
                  <a:schemeClr val="accent2">
                    <a:lumMod val="75000"/>
                  </a:schemeClr>
                </a:solidFill>
              </a:rPr>
              <a:t> </a:t>
            </a:r>
            <a:r>
              <a:rPr lang="en-US" sz="4400" b="0" dirty="0" err="1">
                <a:solidFill>
                  <a:schemeClr val="accent2">
                    <a:lumMod val="75000"/>
                  </a:schemeClr>
                </a:solidFill>
              </a:rPr>
              <a:t>i</a:t>
            </a:r>
            <a:r>
              <a:rPr lang="en-US" sz="4400" b="0" dirty="0">
                <a:solidFill>
                  <a:schemeClr val="accent2">
                    <a:lumMod val="75000"/>
                  </a:schemeClr>
                </a:solidFill>
              </a:rPr>
              <a:t> </a:t>
            </a:r>
            <a:r>
              <a:rPr lang="en-US" sz="4400" b="0" dirty="0" err="1">
                <a:solidFill>
                  <a:schemeClr val="accent2">
                    <a:lumMod val="75000"/>
                  </a:schemeClr>
                </a:solidFill>
              </a:rPr>
              <a:t>cele</a:t>
            </a:r>
            <a:r>
              <a:rPr lang="en-US" sz="4400" b="0" dirty="0">
                <a:solidFill>
                  <a:schemeClr val="accent2">
                    <a:lumMod val="75000"/>
                  </a:schemeClr>
                </a:solidFill>
              </a:rPr>
              <a:t> </a:t>
            </a:r>
          </a:p>
        </p:txBody>
      </p:sp>
    </p:spTree>
    <p:extLst>
      <p:ext uri="{BB962C8B-B14F-4D97-AF65-F5344CB8AC3E}">
        <p14:creationId xmlns:p14="http://schemas.microsoft.com/office/powerpoint/2010/main" val="3196173233"/>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16" name="Grupo 15">
            <a:extLst>
              <a:ext uri="{FF2B5EF4-FFF2-40B4-BE49-F238E27FC236}">
                <a16:creationId xmlns:a16="http://schemas.microsoft.com/office/drawing/2014/main" id="{7E3A7445-6C39-461E-BDC5-EF5932B56CFF}"/>
              </a:ext>
            </a:extLst>
          </p:cNvPr>
          <p:cNvGrpSpPr/>
          <p:nvPr/>
        </p:nvGrpSpPr>
        <p:grpSpPr>
          <a:xfrm>
            <a:off x="179512" y="3789040"/>
            <a:ext cx="3024335" cy="769440"/>
            <a:chOff x="409" y="2219132"/>
            <a:chExt cx="1782216" cy="891108"/>
          </a:xfrm>
        </p:grpSpPr>
        <p:sp>
          <p:nvSpPr>
            <p:cNvPr id="21" name="Rectángulo 20">
              <a:extLst>
                <a:ext uri="{FF2B5EF4-FFF2-40B4-BE49-F238E27FC236}">
                  <a16:creationId xmlns:a16="http://schemas.microsoft.com/office/drawing/2014/main" id="{993932E8-1939-41E0-9764-12515658328C}"/>
                </a:ext>
              </a:extLst>
            </p:cNvPr>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s-ES" dirty="0"/>
            </a:p>
          </p:txBody>
        </p:sp>
        <p:sp>
          <p:nvSpPr>
            <p:cNvPr id="22" name="Rectángulo 21">
              <a:extLst>
                <a:ext uri="{FF2B5EF4-FFF2-40B4-BE49-F238E27FC236}">
                  <a16:creationId xmlns:a16="http://schemas.microsoft.com/office/drawing/2014/main" id="{7F61C835-F06E-45A2-B994-BEC2EA6FDEC4}"/>
                </a:ext>
              </a:extLst>
            </p:cNvPr>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lnSpc>
                  <a:spcPts val="1400"/>
                </a:lnSpc>
                <a:spcBef>
                  <a:spcPts val="1200"/>
                </a:spcBef>
              </a:pPr>
              <a:r>
                <a:rPr lang="pl-PL" sz="2000" b="0" i="0" dirty="0">
                  <a:solidFill>
                    <a:schemeClr val="bg1"/>
                  </a:solidFill>
                  <a:effectLst/>
                  <a:latin typeface="+mj-lt"/>
                </a:rPr>
                <a:t>Odpowiedzialność</a:t>
              </a:r>
              <a:endParaRPr lang="es-ES" sz="2000" b="0" dirty="0">
                <a:solidFill>
                  <a:schemeClr val="bg1"/>
                </a:solidFill>
                <a:effectLst/>
                <a:latin typeface="+mj-lt"/>
                <a:ea typeface="Calibri" panose="020F0502020204030204" pitchFamily="34" charset="0"/>
              </a:endParaRPr>
            </a:p>
          </p:txBody>
        </p:sp>
      </p:grpSp>
      <p:sp>
        <p:nvSpPr>
          <p:cNvPr id="36" name="Prostokąt 3">
            <a:extLst>
              <a:ext uri="{FF2B5EF4-FFF2-40B4-BE49-F238E27FC236}">
                <a16:creationId xmlns:a16="http://schemas.microsoft.com/office/drawing/2014/main" id="{3762E2AD-ED92-42B2-B9D0-7E3BE6B5D326}"/>
              </a:ext>
            </a:extLst>
          </p:cNvPr>
          <p:cNvSpPr/>
          <p:nvPr/>
        </p:nvSpPr>
        <p:spPr>
          <a:xfrm>
            <a:off x="3347863" y="2708920"/>
            <a:ext cx="5364087" cy="3139321"/>
          </a:xfrm>
          <a:prstGeom prst="rect">
            <a:avLst/>
          </a:prstGeom>
        </p:spPr>
        <p:txBody>
          <a:bodyPr wrap="square">
            <a:spAutoFit/>
          </a:bodyPr>
          <a:lstStyle/>
          <a:p>
            <a:pPr lvl="0"/>
            <a:r>
              <a:rPr lang="pl-PL" sz="1800" b="0" dirty="0">
                <a:solidFill>
                  <a:schemeClr val="tx1"/>
                </a:solidFill>
              </a:rPr>
              <a:t>- Definiuje się ją jako zdolność instrumentu do pomiaru istotnej lub klinicznie ważnej zmiany stanu klinicznego.</a:t>
            </a:r>
          </a:p>
          <a:p>
            <a:pPr lvl="0"/>
            <a:endParaRPr lang="pl-PL" sz="1800" b="0" dirty="0">
              <a:solidFill>
                <a:schemeClr val="tx1"/>
              </a:solidFill>
            </a:endParaRPr>
          </a:p>
          <a:p>
            <a:pPr lvl="0"/>
            <a:r>
              <a:rPr lang="pl-PL" sz="1800" b="0" dirty="0">
                <a:solidFill>
                  <a:schemeClr val="tx1"/>
                </a:solidFill>
              </a:rPr>
              <a:t>-Nie jest uważana za właściwość możliwą do uogólnienia i powinna być oceniana dla każdej populacji i celu, dla którego jest stosowana.</a:t>
            </a:r>
          </a:p>
          <a:p>
            <a:pPr lvl="0"/>
            <a:endParaRPr lang="pl-PL" sz="1800" b="0" dirty="0">
              <a:solidFill>
                <a:schemeClr val="tx1"/>
              </a:solidFill>
            </a:endParaRPr>
          </a:p>
          <a:p>
            <a:pPr lvl="0"/>
            <a:r>
              <a:rPr lang="pl-PL" sz="1800" b="0" dirty="0">
                <a:solidFill>
                  <a:schemeClr val="tx1"/>
                </a:solidFill>
              </a:rPr>
              <a:t>-Wynik zmiany w pomiarze powinien być równy lub przekraczać oszacowanie minimalnie istotnej różnicy (MID), aby można go było uznać za istotny.</a:t>
            </a:r>
            <a:endParaRPr lang="es-ES" sz="1800" b="0" dirty="0">
              <a:solidFill>
                <a:schemeClr val="tx1"/>
              </a:solidFill>
            </a:endParaRPr>
          </a:p>
        </p:txBody>
      </p:sp>
      <p:sp>
        <p:nvSpPr>
          <p:cNvPr id="13" name="Prostokąt 1">
            <a:extLst>
              <a:ext uri="{FF2B5EF4-FFF2-40B4-BE49-F238E27FC236}">
                <a16:creationId xmlns:a16="http://schemas.microsoft.com/office/drawing/2014/main" id="{A412FD6E-411D-4EF2-A300-1D4476BAA2D5}"/>
              </a:ext>
            </a:extLst>
          </p:cNvPr>
          <p:cNvSpPr/>
          <p:nvPr/>
        </p:nvSpPr>
        <p:spPr>
          <a:xfrm>
            <a:off x="1907704" y="2237791"/>
            <a:ext cx="5364088" cy="707886"/>
          </a:xfrm>
          <a:prstGeom prst="rect">
            <a:avLst/>
          </a:prstGeom>
        </p:spPr>
        <p:txBody>
          <a:bodyPr wrap="square">
            <a:spAutoFit/>
          </a:bodyPr>
          <a:lstStyle/>
          <a:p>
            <a:pPr>
              <a:defRPr/>
            </a:pPr>
            <a:r>
              <a:rPr lang="es-ES" altLang="es-ES" sz="2000" b="0" dirty="0">
                <a:solidFill>
                  <a:schemeClr val="accent6">
                    <a:lumMod val="75000"/>
                  </a:schemeClr>
                </a:solidFill>
                <a:latin typeface="+mn-lt"/>
              </a:rPr>
              <a:t>2.6 </a:t>
            </a:r>
            <a:r>
              <a:rPr lang="pl-PL" sz="2000" b="0" i="0" dirty="0">
                <a:solidFill>
                  <a:schemeClr val="accent6">
                    <a:lumMod val="75000"/>
                  </a:schemeClr>
                </a:solidFill>
                <a:effectLst/>
                <a:latin typeface="+mn-lt"/>
              </a:rPr>
              <a:t>Wrażliwość na zmiany i reakcja</a:t>
            </a:r>
            <a:endParaRPr lang="es-ES" altLang="es-ES" sz="2000" b="0" dirty="0">
              <a:solidFill>
                <a:schemeClr val="accent6">
                  <a:lumMod val="75000"/>
                </a:schemeClr>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197219377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13" name="Grupo 12">
            <a:extLst>
              <a:ext uri="{FF2B5EF4-FFF2-40B4-BE49-F238E27FC236}">
                <a16:creationId xmlns:a16="http://schemas.microsoft.com/office/drawing/2014/main" id="{4124EC2B-FA9E-459F-8B91-86A165BF37DD}"/>
              </a:ext>
            </a:extLst>
          </p:cNvPr>
          <p:cNvGrpSpPr/>
          <p:nvPr/>
        </p:nvGrpSpPr>
        <p:grpSpPr>
          <a:xfrm>
            <a:off x="1565666" y="3724813"/>
            <a:ext cx="2358262" cy="1075821"/>
            <a:chOff x="409" y="2219132"/>
            <a:chExt cx="1782216" cy="891108"/>
          </a:xfrm>
          <a:solidFill>
            <a:schemeClr val="accent2"/>
          </a:solidFill>
        </p:grpSpPr>
        <p:sp>
          <p:nvSpPr>
            <p:cNvPr id="14" name="Rectángulo 13">
              <a:extLst>
                <a:ext uri="{FF2B5EF4-FFF2-40B4-BE49-F238E27FC236}">
                  <a16:creationId xmlns:a16="http://schemas.microsoft.com/office/drawing/2014/main" id="{1711D323-D593-41B2-A52B-20B7195BCD3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a:extLst>
                <a:ext uri="{FF2B5EF4-FFF2-40B4-BE49-F238E27FC236}">
                  <a16:creationId xmlns:a16="http://schemas.microsoft.com/office/drawing/2014/main" id="{6C5D3E1F-56F6-4B3D-8081-34404D5CA417}"/>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Techniki</a:t>
              </a:r>
              <a:r>
                <a:rPr lang="es-ES" sz="1800" b="0" dirty="0">
                  <a:solidFill>
                    <a:schemeClr val="bg1"/>
                  </a:solidFill>
                </a:rPr>
                <a:t> </a:t>
              </a:r>
              <a:r>
                <a:rPr lang="es-ES" sz="1800" b="0" dirty="0" err="1">
                  <a:solidFill>
                    <a:schemeClr val="bg1"/>
                  </a:solidFill>
                </a:rPr>
                <a:t>oceny</a:t>
              </a:r>
              <a:r>
                <a:rPr lang="es-ES" sz="1800" b="0" dirty="0">
                  <a:solidFill>
                    <a:schemeClr val="bg1"/>
                  </a:solidFill>
                </a:rPr>
                <a:t> </a:t>
              </a:r>
              <a:r>
                <a:rPr lang="es-ES" sz="1800" b="0" dirty="0" err="1">
                  <a:solidFill>
                    <a:schemeClr val="bg1"/>
                  </a:solidFill>
                </a:rPr>
                <a:t>biomechanicznej</a:t>
              </a:r>
              <a:endParaRPr lang="es-ES" sz="1800" b="0" dirty="0">
                <a:solidFill>
                  <a:schemeClr val="bg1"/>
                </a:solidFill>
              </a:endParaRPr>
            </a:p>
          </p:txBody>
        </p:sp>
      </p:grpSp>
      <p:grpSp>
        <p:nvGrpSpPr>
          <p:cNvPr id="17" name="Grupo 16">
            <a:extLst>
              <a:ext uri="{FF2B5EF4-FFF2-40B4-BE49-F238E27FC236}">
                <a16:creationId xmlns:a16="http://schemas.microsoft.com/office/drawing/2014/main" id="{8F855782-E048-49C5-B444-3EA76040CFF6}"/>
              </a:ext>
            </a:extLst>
          </p:cNvPr>
          <p:cNvGrpSpPr/>
          <p:nvPr/>
        </p:nvGrpSpPr>
        <p:grpSpPr>
          <a:xfrm>
            <a:off x="3635896" y="3068960"/>
            <a:ext cx="2358262" cy="507538"/>
            <a:chOff x="409" y="1854071"/>
            <a:chExt cx="1782216" cy="1256169"/>
          </a:xfrm>
          <a:solidFill>
            <a:schemeClr val="accent6">
              <a:lumMod val="60000"/>
              <a:lumOff val="40000"/>
            </a:schemeClr>
          </a:solidFill>
        </p:grpSpPr>
        <p:sp>
          <p:nvSpPr>
            <p:cNvPr id="18" name="Rectángulo 17">
              <a:extLst>
                <a:ext uri="{FF2B5EF4-FFF2-40B4-BE49-F238E27FC236}">
                  <a16:creationId xmlns:a16="http://schemas.microsoft.com/office/drawing/2014/main" id="{4CC31638-2E7A-4DE1-AB19-9933BDFBF40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788C9056-83ED-4349-9A25-14C7275F5F48}"/>
                </a:ext>
              </a:extLst>
            </p:cNvPr>
            <p:cNvSpPr/>
            <p:nvPr/>
          </p:nvSpPr>
          <p:spPr>
            <a:xfrm>
              <a:off x="409" y="1854071"/>
              <a:ext cx="1782216" cy="12561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Związane</a:t>
              </a:r>
              <a:r>
                <a:rPr lang="es-ES" sz="1800" b="0" dirty="0">
                  <a:solidFill>
                    <a:schemeClr val="bg1"/>
                  </a:solidFill>
                </a:rPr>
                <a:t> z </a:t>
              </a:r>
              <a:r>
                <a:rPr lang="es-ES" sz="1800" b="0" dirty="0" err="1">
                  <a:solidFill>
                    <a:schemeClr val="bg1"/>
                  </a:solidFill>
                </a:rPr>
                <a:t>wrażliwością</a:t>
              </a:r>
              <a:endParaRPr lang="es-ES" sz="1800" b="0" dirty="0">
                <a:solidFill>
                  <a:schemeClr val="bg1"/>
                </a:solidFill>
              </a:endParaRPr>
            </a:p>
          </p:txBody>
        </p:sp>
      </p:grpSp>
      <p:sp>
        <p:nvSpPr>
          <p:cNvPr id="20" name="Prostokąt 3">
            <a:extLst>
              <a:ext uri="{FF2B5EF4-FFF2-40B4-BE49-F238E27FC236}">
                <a16:creationId xmlns:a16="http://schemas.microsoft.com/office/drawing/2014/main" id="{61E444BB-2DCC-46BD-9778-A798BFFDD62B}"/>
              </a:ext>
            </a:extLst>
          </p:cNvPr>
          <p:cNvSpPr/>
          <p:nvPr/>
        </p:nvSpPr>
        <p:spPr>
          <a:xfrm>
            <a:off x="3923928" y="3936538"/>
            <a:ext cx="1800200" cy="1569660"/>
          </a:xfrm>
          <a:prstGeom prst="rect">
            <a:avLst/>
          </a:prstGeom>
        </p:spPr>
        <p:txBody>
          <a:bodyPr wrap="square">
            <a:spAutoFit/>
          </a:bodyPr>
          <a:lstStyle/>
          <a:p>
            <a:pPr lvl="0" algn="ctr"/>
            <a:r>
              <a:rPr lang="es-ES" sz="2400" dirty="0">
                <a:solidFill>
                  <a:schemeClr val="tx1"/>
                </a:solidFill>
              </a:rPr>
              <a:t>&gt;</a:t>
            </a:r>
          </a:p>
          <a:p>
            <a:pPr lvl="0" algn="ctr"/>
            <a:r>
              <a:rPr lang="pl-PL" sz="1800" b="0" dirty="0">
                <a:solidFill>
                  <a:schemeClr val="tx1"/>
                </a:solidFill>
              </a:rPr>
              <a:t>Czułość w wykrywaniu zmian w cechach chodu</a:t>
            </a:r>
          </a:p>
        </p:txBody>
      </p:sp>
      <p:grpSp>
        <p:nvGrpSpPr>
          <p:cNvPr id="23" name="Grupo 22">
            <a:extLst>
              <a:ext uri="{FF2B5EF4-FFF2-40B4-BE49-F238E27FC236}">
                <a16:creationId xmlns:a16="http://schemas.microsoft.com/office/drawing/2014/main" id="{CF38C353-228C-4407-B816-3CCC1034C900}"/>
              </a:ext>
            </a:extLst>
          </p:cNvPr>
          <p:cNvGrpSpPr/>
          <p:nvPr/>
        </p:nvGrpSpPr>
        <p:grpSpPr>
          <a:xfrm>
            <a:off x="5736073" y="3724813"/>
            <a:ext cx="2358262" cy="1075821"/>
            <a:chOff x="409" y="2219132"/>
            <a:chExt cx="1782216" cy="891108"/>
          </a:xfrm>
          <a:solidFill>
            <a:schemeClr val="accent2"/>
          </a:solidFill>
        </p:grpSpPr>
        <p:sp>
          <p:nvSpPr>
            <p:cNvPr id="24" name="Rectángulo 23">
              <a:extLst>
                <a:ext uri="{FF2B5EF4-FFF2-40B4-BE49-F238E27FC236}">
                  <a16:creationId xmlns:a16="http://schemas.microsoft.com/office/drawing/2014/main" id="{D47F0264-3B09-425B-8529-9DFA4188E6A6}"/>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5" name="Rectángulo 24">
              <a:extLst>
                <a:ext uri="{FF2B5EF4-FFF2-40B4-BE49-F238E27FC236}">
                  <a16:creationId xmlns:a16="http://schemas.microsoft.com/office/drawing/2014/main" id="{A55ED217-F4A2-403A-921F-8863FE8CDEE5}"/>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Skale</a:t>
              </a:r>
              <a:r>
                <a:rPr lang="es-ES" sz="1800" b="0" dirty="0">
                  <a:solidFill>
                    <a:schemeClr val="bg1"/>
                  </a:solidFill>
                </a:rPr>
                <a:t> </a:t>
              </a:r>
              <a:r>
                <a:rPr lang="es-ES" sz="1800" b="0" dirty="0" err="1">
                  <a:solidFill>
                    <a:schemeClr val="bg1"/>
                  </a:solidFill>
                </a:rPr>
                <a:t>oceny</a:t>
              </a:r>
              <a:r>
                <a:rPr lang="es-ES" sz="1800" b="0" dirty="0">
                  <a:solidFill>
                    <a:schemeClr val="bg1"/>
                  </a:solidFill>
                </a:rPr>
                <a:t> </a:t>
              </a:r>
              <a:r>
                <a:rPr lang="es-ES" sz="1800" b="0" dirty="0" err="1">
                  <a:solidFill>
                    <a:schemeClr val="bg1"/>
                  </a:solidFill>
                </a:rPr>
                <a:t>klinicznej</a:t>
              </a:r>
              <a:endParaRPr lang="es-ES" sz="1800" b="0" dirty="0">
                <a:solidFill>
                  <a:schemeClr val="bg1"/>
                </a:solidFill>
              </a:endParaRPr>
            </a:p>
          </p:txBody>
        </p:sp>
      </p:grpSp>
      <p:sp>
        <p:nvSpPr>
          <p:cNvPr id="21" name="Prostokąt 1">
            <a:extLst>
              <a:ext uri="{FF2B5EF4-FFF2-40B4-BE49-F238E27FC236}">
                <a16:creationId xmlns:a16="http://schemas.microsoft.com/office/drawing/2014/main" id="{AECD4B71-499C-442E-B3F7-DBBC0D495FAC}"/>
              </a:ext>
            </a:extLst>
          </p:cNvPr>
          <p:cNvSpPr/>
          <p:nvPr/>
        </p:nvSpPr>
        <p:spPr>
          <a:xfrm>
            <a:off x="1907704" y="2237791"/>
            <a:ext cx="5364088" cy="707886"/>
          </a:xfrm>
          <a:prstGeom prst="rect">
            <a:avLst/>
          </a:prstGeom>
        </p:spPr>
        <p:txBody>
          <a:bodyPr wrap="square">
            <a:spAutoFit/>
          </a:bodyPr>
          <a:lstStyle/>
          <a:p>
            <a:pPr>
              <a:defRPr/>
            </a:pPr>
            <a:r>
              <a:rPr lang="es-ES" altLang="es-ES" sz="2000" b="0" dirty="0">
                <a:solidFill>
                  <a:schemeClr val="accent6">
                    <a:lumMod val="75000"/>
                  </a:schemeClr>
                </a:solidFill>
                <a:latin typeface="+mn-lt"/>
              </a:rPr>
              <a:t>2.6 </a:t>
            </a:r>
            <a:r>
              <a:rPr lang="pl-PL" sz="2000" b="0" i="0" dirty="0">
                <a:solidFill>
                  <a:schemeClr val="accent6">
                    <a:lumMod val="75000"/>
                  </a:schemeClr>
                </a:solidFill>
                <a:effectLst/>
                <a:latin typeface="+mn-lt"/>
              </a:rPr>
              <a:t>Wrażliwość na zmiany i reakcja</a:t>
            </a:r>
            <a:endParaRPr lang="es-ES" altLang="es-ES" sz="2000" b="0" dirty="0">
              <a:solidFill>
                <a:schemeClr val="accent6">
                  <a:lumMod val="75000"/>
                </a:schemeClr>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2108531018"/>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en-US" sz="2200" dirty="0">
                <a:solidFill>
                  <a:schemeClr val="accent2">
                    <a:lumMod val="75000"/>
                  </a:schemeClr>
                </a:solidFill>
              </a:rPr>
              <a:t>FEATURES AND PROPERTIES OF GAIT ASSESSMENT TOOLS: COMPARISON BETWEEN AVAILABLE TECHNIQUES.</a:t>
            </a:r>
          </a:p>
        </p:txBody>
      </p:sp>
      <p:pic>
        <p:nvPicPr>
          <p:cNvPr id="21" name="Imagen 20" descr="Ver las imágenes de origen">
            <a:extLst>
              <a:ext uri="{FF2B5EF4-FFF2-40B4-BE49-F238E27FC236}">
                <a16:creationId xmlns:a16="http://schemas.microsoft.com/office/drawing/2014/main" id="{96E847E1-AA87-4684-B57E-CB04BC18A4BB}"/>
              </a:ext>
            </a:extLst>
          </p:cNvPr>
          <p:cNvPicPr/>
          <p:nvPr/>
        </p:nvPicPr>
        <p:blipFill rotWithShape="1">
          <a:blip r:embed="rId3">
            <a:extLst>
              <a:ext uri="{28A0092B-C50C-407E-A947-70E740481C1C}">
                <a14:useLocalDpi xmlns:a14="http://schemas.microsoft.com/office/drawing/2010/main" val="0"/>
              </a:ext>
            </a:extLst>
          </a:blip>
          <a:srcRect t="3035" b="48145"/>
          <a:stretch/>
        </p:blipFill>
        <p:spPr bwMode="auto">
          <a:xfrm>
            <a:off x="2312670" y="2937376"/>
            <a:ext cx="4518660" cy="1470660"/>
          </a:xfrm>
          <a:prstGeom prst="rect">
            <a:avLst/>
          </a:prstGeom>
          <a:noFill/>
          <a:ln w="9525">
            <a:solidFill>
              <a:schemeClr val="tx1"/>
            </a:solidFill>
            <a:miter lim="800000"/>
            <a:headEnd/>
            <a:tailEnd/>
          </a:ln>
          <a:extLst>
            <a:ext uri="{53640926-AAD7-44D8-BBD7-CCE9431645EC}">
              <a14:shadowObscured xmlns:a14="http://schemas.microsoft.com/office/drawing/2010/main"/>
            </a:ext>
          </a:extLst>
        </p:spPr>
      </p:pic>
      <p:sp>
        <p:nvSpPr>
          <p:cNvPr id="2" name="10 CuadroTexto">
            <a:extLst>
              <a:ext uri="{FF2B5EF4-FFF2-40B4-BE49-F238E27FC236}">
                <a16:creationId xmlns:a16="http://schemas.microsoft.com/office/drawing/2014/main" id="{5A3A377C-BE06-4A8B-B477-9E153A1F5072}"/>
              </a:ext>
            </a:extLst>
          </p:cNvPr>
          <p:cNvSpPr txBox="1"/>
          <p:nvPr/>
        </p:nvSpPr>
        <p:spPr>
          <a:xfrm>
            <a:off x="413779" y="4430319"/>
            <a:ext cx="8316441" cy="307777"/>
          </a:xfrm>
          <a:prstGeom prst="rect">
            <a:avLst/>
          </a:prstGeom>
          <a:noFill/>
        </p:spPr>
        <p:txBody>
          <a:bodyPr wrap="square" rtlCol="0">
            <a:spAutoFit/>
          </a:bodyPr>
          <a:lstStyle/>
          <a:p>
            <a:pPr algn="ctr"/>
            <a:r>
              <a:rPr lang="pl-PL" sz="1400" b="0" dirty="0">
                <a:solidFill>
                  <a:schemeClr val="accent2"/>
                </a:solidFill>
              </a:rPr>
              <a:t>Rysunek 5. Na obrazku widać dwie linijki</a:t>
            </a:r>
            <a:r>
              <a:rPr lang="es-ES" sz="1400" b="0" dirty="0">
                <a:solidFill>
                  <a:schemeClr val="accent2"/>
                </a:solidFill>
                <a:effectLst/>
                <a:ea typeface="Calibri" panose="020F0502020204030204" pitchFamily="34" charset="0"/>
              </a:rPr>
              <a:t>.</a:t>
            </a:r>
            <a:endParaRPr lang="es-ES" sz="1400" b="0" dirty="0">
              <a:solidFill>
                <a:schemeClr val="accent2"/>
              </a:solidFill>
            </a:endParaRPr>
          </a:p>
        </p:txBody>
      </p:sp>
      <p:sp>
        <p:nvSpPr>
          <p:cNvPr id="27" name="Flecha: a la derecha 26">
            <a:extLst>
              <a:ext uri="{FF2B5EF4-FFF2-40B4-BE49-F238E27FC236}">
                <a16:creationId xmlns:a16="http://schemas.microsoft.com/office/drawing/2014/main" id="{DD8FB485-6684-49C2-B29B-158BF201E528}"/>
              </a:ext>
            </a:extLst>
          </p:cNvPr>
          <p:cNvSpPr/>
          <p:nvPr/>
        </p:nvSpPr>
        <p:spPr bwMode="auto">
          <a:xfrm>
            <a:off x="3779912" y="5301208"/>
            <a:ext cx="1584176" cy="365970"/>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28" name="Grupo 27">
            <a:extLst>
              <a:ext uri="{FF2B5EF4-FFF2-40B4-BE49-F238E27FC236}">
                <a16:creationId xmlns:a16="http://schemas.microsoft.com/office/drawing/2014/main" id="{E8F24C41-15CA-4F02-BB7A-BA26FA397830}"/>
              </a:ext>
            </a:extLst>
          </p:cNvPr>
          <p:cNvGrpSpPr/>
          <p:nvPr/>
        </p:nvGrpSpPr>
        <p:grpSpPr>
          <a:xfrm>
            <a:off x="1133539" y="4943900"/>
            <a:ext cx="2358262" cy="1075821"/>
            <a:chOff x="409" y="2219132"/>
            <a:chExt cx="1782216" cy="891108"/>
          </a:xfrm>
          <a:solidFill>
            <a:schemeClr val="accent2"/>
          </a:solidFill>
        </p:grpSpPr>
        <p:sp>
          <p:nvSpPr>
            <p:cNvPr id="29" name="Rectángulo 28">
              <a:extLst>
                <a:ext uri="{FF2B5EF4-FFF2-40B4-BE49-F238E27FC236}">
                  <a16:creationId xmlns:a16="http://schemas.microsoft.com/office/drawing/2014/main" id="{EF17BA39-00FE-4566-86EB-5F79F91148B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Rectángulo 29">
              <a:extLst>
                <a:ext uri="{FF2B5EF4-FFF2-40B4-BE49-F238E27FC236}">
                  <a16:creationId xmlns:a16="http://schemas.microsoft.com/office/drawing/2014/main" id="{1FDFA39E-4902-4F71-A465-20DAD78FC280}"/>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Górna linijka jest bardziej precyzyjna tan dolna linijka</a:t>
              </a:r>
              <a:endParaRPr lang="es-ES" sz="1800" b="0" dirty="0">
                <a:solidFill>
                  <a:schemeClr val="bg1"/>
                </a:solidFill>
              </a:endParaRPr>
            </a:p>
          </p:txBody>
        </p:sp>
      </p:grpSp>
      <p:grpSp>
        <p:nvGrpSpPr>
          <p:cNvPr id="31" name="Grupo 30">
            <a:extLst>
              <a:ext uri="{FF2B5EF4-FFF2-40B4-BE49-F238E27FC236}">
                <a16:creationId xmlns:a16="http://schemas.microsoft.com/office/drawing/2014/main" id="{85B8679B-B297-404E-8140-08427F778C59}"/>
              </a:ext>
            </a:extLst>
          </p:cNvPr>
          <p:cNvGrpSpPr/>
          <p:nvPr/>
        </p:nvGrpSpPr>
        <p:grpSpPr>
          <a:xfrm>
            <a:off x="5652199" y="4943900"/>
            <a:ext cx="2358262" cy="1075821"/>
            <a:chOff x="409" y="2219132"/>
            <a:chExt cx="1782216" cy="891108"/>
          </a:xfrm>
          <a:solidFill>
            <a:schemeClr val="accent1">
              <a:lumMod val="50000"/>
              <a:lumOff val="50000"/>
            </a:schemeClr>
          </a:solidFill>
        </p:grpSpPr>
        <p:sp>
          <p:nvSpPr>
            <p:cNvPr id="32" name="Rectángulo 31">
              <a:extLst>
                <a:ext uri="{FF2B5EF4-FFF2-40B4-BE49-F238E27FC236}">
                  <a16:creationId xmlns:a16="http://schemas.microsoft.com/office/drawing/2014/main" id="{2CCB3D39-79AA-4B39-BB60-16BC3F0712D1}"/>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Rectángulo 32">
              <a:extLst>
                <a:ext uri="{FF2B5EF4-FFF2-40B4-BE49-F238E27FC236}">
                  <a16:creationId xmlns:a16="http://schemas.microsoft.com/office/drawing/2014/main" id="{9660866C-B91A-40D8-9C79-1A24533ECC3B}"/>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Górna linijka jest bardziej wrażliwa na pomiar długości niż dolna.</a:t>
              </a:r>
            </a:p>
          </p:txBody>
        </p:sp>
      </p:grpSp>
      <p:sp>
        <p:nvSpPr>
          <p:cNvPr id="18" name="Prostokąt 1">
            <a:extLst>
              <a:ext uri="{FF2B5EF4-FFF2-40B4-BE49-F238E27FC236}">
                <a16:creationId xmlns:a16="http://schemas.microsoft.com/office/drawing/2014/main" id="{FD0C9061-36C3-4ED9-AB77-22928DAC5C91}"/>
              </a:ext>
            </a:extLst>
          </p:cNvPr>
          <p:cNvSpPr/>
          <p:nvPr/>
        </p:nvSpPr>
        <p:spPr>
          <a:xfrm>
            <a:off x="1907704" y="2237791"/>
            <a:ext cx="5364088" cy="707886"/>
          </a:xfrm>
          <a:prstGeom prst="rect">
            <a:avLst/>
          </a:prstGeom>
        </p:spPr>
        <p:txBody>
          <a:bodyPr wrap="square">
            <a:spAutoFit/>
          </a:bodyPr>
          <a:lstStyle/>
          <a:p>
            <a:pPr>
              <a:defRPr/>
            </a:pPr>
            <a:r>
              <a:rPr lang="es-ES" altLang="es-ES" sz="2000" b="0" dirty="0">
                <a:solidFill>
                  <a:schemeClr val="accent6">
                    <a:lumMod val="75000"/>
                  </a:schemeClr>
                </a:solidFill>
                <a:latin typeface="+mn-lt"/>
              </a:rPr>
              <a:t>2.6 </a:t>
            </a:r>
            <a:r>
              <a:rPr lang="pl-PL" sz="2000" b="0" i="0" dirty="0">
                <a:solidFill>
                  <a:schemeClr val="accent6">
                    <a:lumMod val="75000"/>
                  </a:schemeClr>
                </a:solidFill>
                <a:effectLst/>
                <a:latin typeface="+mn-lt"/>
              </a:rPr>
              <a:t>Wrażliwość na zmiany i reakcja</a:t>
            </a:r>
            <a:endParaRPr lang="es-ES" altLang="es-ES" sz="2000" b="0" dirty="0">
              <a:solidFill>
                <a:schemeClr val="accent6">
                  <a:lumMod val="75000"/>
                </a:schemeClr>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314486504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pic>
        <p:nvPicPr>
          <p:cNvPr id="18" name="Imagen 17">
            <a:extLst>
              <a:ext uri="{FF2B5EF4-FFF2-40B4-BE49-F238E27FC236}">
                <a16:creationId xmlns:a16="http://schemas.microsoft.com/office/drawing/2014/main" id="{C8F1B295-054E-481F-915F-86F3F6CA34F7}"/>
              </a:ext>
            </a:extLst>
          </p:cNvPr>
          <p:cNvPicPr/>
          <p:nvPr/>
        </p:nvPicPr>
        <p:blipFill>
          <a:blip r:embed="rId3" cstate="print"/>
          <a:srcRect l="19735" t="28800" r="69816" b="26133"/>
          <a:stretch>
            <a:fillRect/>
          </a:stretch>
        </p:blipFill>
        <p:spPr bwMode="auto">
          <a:xfrm>
            <a:off x="1115616" y="2708920"/>
            <a:ext cx="1066800" cy="2581275"/>
          </a:xfrm>
          <a:prstGeom prst="rect">
            <a:avLst/>
          </a:prstGeom>
          <a:noFill/>
          <a:ln w="9525">
            <a:noFill/>
            <a:miter lim="800000"/>
            <a:headEnd/>
            <a:tailEnd/>
          </a:ln>
        </p:spPr>
      </p:pic>
      <p:pic>
        <p:nvPicPr>
          <p:cNvPr id="19" name="Imagen 18">
            <a:extLst>
              <a:ext uri="{FF2B5EF4-FFF2-40B4-BE49-F238E27FC236}">
                <a16:creationId xmlns:a16="http://schemas.microsoft.com/office/drawing/2014/main" id="{FD6E8AC4-E3C3-4A3B-8494-BE2F2C7037F4}"/>
              </a:ext>
            </a:extLst>
          </p:cNvPr>
          <p:cNvPicPr/>
          <p:nvPr/>
        </p:nvPicPr>
        <p:blipFill>
          <a:blip r:embed="rId3" cstate="print"/>
          <a:srcRect l="63744" t="28800" r="21459" b="26133"/>
          <a:stretch>
            <a:fillRect/>
          </a:stretch>
        </p:blipFill>
        <p:spPr bwMode="auto">
          <a:xfrm>
            <a:off x="2163366" y="2708920"/>
            <a:ext cx="1504950" cy="2581275"/>
          </a:xfrm>
          <a:prstGeom prst="rect">
            <a:avLst/>
          </a:prstGeom>
          <a:noFill/>
          <a:ln w="9525">
            <a:noFill/>
            <a:miter lim="800000"/>
            <a:headEnd/>
            <a:tailEnd/>
          </a:ln>
        </p:spPr>
      </p:pic>
      <p:sp>
        <p:nvSpPr>
          <p:cNvPr id="3" name="10 CuadroTexto">
            <a:extLst>
              <a:ext uri="{FF2B5EF4-FFF2-40B4-BE49-F238E27FC236}">
                <a16:creationId xmlns:a16="http://schemas.microsoft.com/office/drawing/2014/main" id="{38D36A1C-C201-4807-8D39-9866697C9CCB}"/>
              </a:ext>
            </a:extLst>
          </p:cNvPr>
          <p:cNvSpPr txBox="1"/>
          <p:nvPr/>
        </p:nvSpPr>
        <p:spPr>
          <a:xfrm>
            <a:off x="107504" y="5373216"/>
            <a:ext cx="4536504" cy="738664"/>
          </a:xfrm>
          <a:prstGeom prst="rect">
            <a:avLst/>
          </a:prstGeom>
          <a:noFill/>
        </p:spPr>
        <p:txBody>
          <a:bodyPr wrap="square" rtlCol="0">
            <a:spAutoFit/>
          </a:bodyPr>
          <a:lstStyle/>
          <a:p>
            <a:pPr algn="ctr"/>
            <a:r>
              <a:rPr lang="pl-PL" sz="1400" b="0" dirty="0">
                <a:solidFill>
                  <a:schemeClr val="accent2"/>
                </a:solidFill>
              </a:rPr>
              <a:t>Ryc. 4. Porównanie powszechnie stosowanych technologii do pomiaru parametrów </a:t>
            </a:r>
            <a:r>
              <a:rPr lang="pl-PL" sz="1400" b="0" dirty="0" err="1">
                <a:solidFill>
                  <a:schemeClr val="accent2"/>
                </a:solidFill>
              </a:rPr>
              <a:t>spatiotemporalnych</a:t>
            </a:r>
            <a:r>
              <a:rPr lang="pl-PL" sz="1400" b="0" dirty="0">
                <a:solidFill>
                  <a:schemeClr val="accent2"/>
                </a:solidFill>
              </a:rPr>
              <a:t> chodu (</a:t>
            </a:r>
            <a:r>
              <a:rPr lang="pl-PL" sz="1400" b="0" dirty="0" err="1">
                <a:solidFill>
                  <a:schemeClr val="accent2"/>
                </a:solidFill>
              </a:rPr>
              <a:t>Moissenet</a:t>
            </a:r>
            <a:r>
              <a:rPr lang="pl-PL" sz="1400" b="0" dirty="0">
                <a:solidFill>
                  <a:schemeClr val="accent2"/>
                </a:solidFill>
              </a:rPr>
              <a:t> F. i Armand S. 2016).</a:t>
            </a:r>
          </a:p>
        </p:txBody>
      </p:sp>
      <p:grpSp>
        <p:nvGrpSpPr>
          <p:cNvPr id="22" name="Grupo 21">
            <a:extLst>
              <a:ext uri="{FF2B5EF4-FFF2-40B4-BE49-F238E27FC236}">
                <a16:creationId xmlns:a16="http://schemas.microsoft.com/office/drawing/2014/main" id="{C7C0E89B-7A6A-46B0-8844-AEA5F78965CF}"/>
              </a:ext>
            </a:extLst>
          </p:cNvPr>
          <p:cNvGrpSpPr/>
          <p:nvPr/>
        </p:nvGrpSpPr>
        <p:grpSpPr>
          <a:xfrm>
            <a:off x="4718475" y="3369186"/>
            <a:ext cx="1811442" cy="707886"/>
            <a:chOff x="409" y="2219132"/>
            <a:chExt cx="1782216" cy="891108"/>
          </a:xfrm>
          <a:solidFill>
            <a:schemeClr val="accent2"/>
          </a:solidFill>
        </p:grpSpPr>
        <p:sp>
          <p:nvSpPr>
            <p:cNvPr id="23" name="Rectángulo 22">
              <a:extLst>
                <a:ext uri="{FF2B5EF4-FFF2-40B4-BE49-F238E27FC236}">
                  <a16:creationId xmlns:a16="http://schemas.microsoft.com/office/drawing/2014/main" id="{B2A75099-C147-41B2-B324-F7C069ABED9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Rectángulo 23">
              <a:extLst>
                <a:ext uri="{FF2B5EF4-FFF2-40B4-BE49-F238E27FC236}">
                  <a16:creationId xmlns:a16="http://schemas.microsoft.com/office/drawing/2014/main" id="{FD15F0AF-3406-4DC9-95D8-393EDF0C2A4F}"/>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Systemy</a:t>
              </a:r>
              <a:r>
                <a:rPr lang="es-ES" sz="1800" b="0" dirty="0">
                  <a:solidFill>
                    <a:schemeClr val="bg1"/>
                  </a:solidFill>
                </a:rPr>
                <a:t> </a:t>
              </a:r>
              <a:r>
                <a:rPr lang="es-ES" sz="1800" b="0" dirty="0" err="1">
                  <a:solidFill>
                    <a:schemeClr val="bg1"/>
                  </a:solidFill>
                </a:rPr>
                <a:t>fotogrametryczne</a:t>
              </a:r>
              <a:endParaRPr lang="es-ES" sz="1800" b="0" dirty="0">
                <a:solidFill>
                  <a:schemeClr val="bg1"/>
                </a:solidFill>
              </a:endParaRPr>
            </a:p>
          </p:txBody>
        </p:sp>
      </p:grpSp>
      <p:grpSp>
        <p:nvGrpSpPr>
          <p:cNvPr id="25" name="Grupo 24">
            <a:extLst>
              <a:ext uri="{FF2B5EF4-FFF2-40B4-BE49-F238E27FC236}">
                <a16:creationId xmlns:a16="http://schemas.microsoft.com/office/drawing/2014/main" id="{D3D6A187-FD0D-4CB9-B4D4-B192AE6F2547}"/>
              </a:ext>
            </a:extLst>
          </p:cNvPr>
          <p:cNvGrpSpPr/>
          <p:nvPr/>
        </p:nvGrpSpPr>
        <p:grpSpPr>
          <a:xfrm>
            <a:off x="6674355" y="3369186"/>
            <a:ext cx="1811442" cy="707886"/>
            <a:chOff x="409" y="2219132"/>
            <a:chExt cx="1782216" cy="891108"/>
          </a:xfrm>
          <a:solidFill>
            <a:schemeClr val="accent1">
              <a:lumMod val="50000"/>
              <a:lumOff val="50000"/>
            </a:schemeClr>
          </a:solidFill>
        </p:grpSpPr>
        <p:sp>
          <p:nvSpPr>
            <p:cNvPr id="26" name="Rectángulo 25">
              <a:extLst>
                <a:ext uri="{FF2B5EF4-FFF2-40B4-BE49-F238E27FC236}">
                  <a16:creationId xmlns:a16="http://schemas.microsoft.com/office/drawing/2014/main" id="{99241E7C-2227-4AA8-86E6-6CB7E089EF7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Rectángulo 33">
              <a:extLst>
                <a:ext uri="{FF2B5EF4-FFF2-40B4-BE49-F238E27FC236}">
                  <a16:creationId xmlns:a16="http://schemas.microsoft.com/office/drawing/2014/main" id="{69BE8E38-ED1C-4A43-A478-9A6D0C4B87E3}"/>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Kamery</a:t>
              </a:r>
              <a:r>
                <a:rPr lang="es-ES" sz="1800" b="0" dirty="0">
                  <a:solidFill>
                    <a:schemeClr val="bg1"/>
                  </a:solidFill>
                </a:rPr>
                <a:t> </a:t>
              </a:r>
              <a:r>
                <a:rPr lang="es-ES" sz="1800" b="0" dirty="0" err="1">
                  <a:solidFill>
                    <a:schemeClr val="bg1"/>
                  </a:solidFill>
                </a:rPr>
                <a:t>optoelektroniczne</a:t>
              </a:r>
              <a:endParaRPr lang="es-ES" sz="1800" b="0" dirty="0">
                <a:solidFill>
                  <a:schemeClr val="bg1"/>
                </a:solidFill>
              </a:endParaRPr>
            </a:p>
          </p:txBody>
        </p:sp>
      </p:grpSp>
      <p:grpSp>
        <p:nvGrpSpPr>
          <p:cNvPr id="35" name="Grupo 34">
            <a:extLst>
              <a:ext uri="{FF2B5EF4-FFF2-40B4-BE49-F238E27FC236}">
                <a16:creationId xmlns:a16="http://schemas.microsoft.com/office/drawing/2014/main" id="{029458C9-EE7A-49A7-A4D1-60B5BA365826}"/>
              </a:ext>
            </a:extLst>
          </p:cNvPr>
          <p:cNvGrpSpPr/>
          <p:nvPr/>
        </p:nvGrpSpPr>
        <p:grpSpPr>
          <a:xfrm>
            <a:off x="4702335" y="2852936"/>
            <a:ext cx="3783461" cy="459513"/>
            <a:chOff x="409" y="2219132"/>
            <a:chExt cx="1782216" cy="891108"/>
          </a:xfrm>
          <a:solidFill>
            <a:schemeClr val="accent6">
              <a:lumMod val="60000"/>
              <a:lumOff val="40000"/>
            </a:schemeClr>
          </a:solidFill>
        </p:grpSpPr>
        <p:sp>
          <p:nvSpPr>
            <p:cNvPr id="36" name="Rectángulo 35">
              <a:extLst>
                <a:ext uri="{FF2B5EF4-FFF2-40B4-BE49-F238E27FC236}">
                  <a16:creationId xmlns:a16="http://schemas.microsoft.com/office/drawing/2014/main" id="{303D9D72-9D3F-492E-B78B-E7EE434FC68F}"/>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7" name="Rectángulo 36">
              <a:extLst>
                <a:ext uri="{FF2B5EF4-FFF2-40B4-BE49-F238E27FC236}">
                  <a16:creationId xmlns:a16="http://schemas.microsoft.com/office/drawing/2014/main" id="{C4B84700-7EF3-4B93-8488-1E4A5756A05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Najdokładniejsze</a:t>
              </a:r>
              <a:r>
                <a:rPr lang="es-ES" sz="1800" b="0" dirty="0">
                  <a:solidFill>
                    <a:schemeClr val="bg1"/>
                  </a:solidFill>
                </a:rPr>
                <a:t> </a:t>
              </a:r>
              <a:r>
                <a:rPr lang="es-ES" sz="1800" b="0" dirty="0" err="1">
                  <a:solidFill>
                    <a:schemeClr val="bg1"/>
                  </a:solidFill>
                </a:rPr>
                <a:t>systemy</a:t>
              </a:r>
              <a:endParaRPr lang="es-ES" sz="1800" b="0" dirty="0">
                <a:solidFill>
                  <a:schemeClr val="bg1"/>
                </a:solidFill>
              </a:endParaRPr>
            </a:p>
          </p:txBody>
        </p:sp>
      </p:grpSp>
      <p:sp>
        <p:nvSpPr>
          <p:cNvPr id="38" name="Flecha: a la derecha 37">
            <a:extLst>
              <a:ext uri="{FF2B5EF4-FFF2-40B4-BE49-F238E27FC236}">
                <a16:creationId xmlns:a16="http://schemas.microsoft.com/office/drawing/2014/main" id="{9D973365-424D-428A-B04E-CAA272622F0B}"/>
              </a:ext>
            </a:extLst>
          </p:cNvPr>
          <p:cNvSpPr/>
          <p:nvPr/>
        </p:nvSpPr>
        <p:spPr bwMode="auto">
          <a:xfrm rot="5400000">
            <a:off x="6244031" y="4090372"/>
            <a:ext cx="707886"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39" name="Grupo 38">
            <a:extLst>
              <a:ext uri="{FF2B5EF4-FFF2-40B4-BE49-F238E27FC236}">
                <a16:creationId xmlns:a16="http://schemas.microsoft.com/office/drawing/2014/main" id="{715BF31A-489E-4D7E-BA76-9EC09BE5C3EE}"/>
              </a:ext>
            </a:extLst>
          </p:cNvPr>
          <p:cNvGrpSpPr/>
          <p:nvPr/>
        </p:nvGrpSpPr>
        <p:grpSpPr>
          <a:xfrm>
            <a:off x="4716066" y="4944925"/>
            <a:ext cx="3783461" cy="932347"/>
            <a:chOff x="409" y="2219132"/>
            <a:chExt cx="1782216" cy="891108"/>
          </a:xfrm>
          <a:solidFill>
            <a:schemeClr val="accent6">
              <a:lumMod val="60000"/>
              <a:lumOff val="40000"/>
            </a:schemeClr>
          </a:solidFill>
        </p:grpSpPr>
        <p:sp>
          <p:nvSpPr>
            <p:cNvPr id="40" name="Rectángulo 39">
              <a:extLst>
                <a:ext uri="{FF2B5EF4-FFF2-40B4-BE49-F238E27FC236}">
                  <a16:creationId xmlns:a16="http://schemas.microsoft.com/office/drawing/2014/main" id="{85A720A5-4A6F-4ADD-A76D-37C9931E041E}"/>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1" name="Rectángulo 40">
              <a:extLst>
                <a:ext uri="{FF2B5EF4-FFF2-40B4-BE49-F238E27FC236}">
                  <a16:creationId xmlns:a16="http://schemas.microsoft.com/office/drawing/2014/main" id="{3E1F1A27-7906-413E-95F9-3BA86E374603}"/>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Bardziej wrażliwe na pomiar zmiennych przestrzenno-czasowych</a:t>
              </a:r>
            </a:p>
          </p:txBody>
        </p:sp>
      </p:grpSp>
      <p:sp>
        <p:nvSpPr>
          <p:cNvPr id="27" name="Prostokąt 1">
            <a:extLst>
              <a:ext uri="{FF2B5EF4-FFF2-40B4-BE49-F238E27FC236}">
                <a16:creationId xmlns:a16="http://schemas.microsoft.com/office/drawing/2014/main" id="{521B0B8E-D427-4573-8C7E-34677034919A}"/>
              </a:ext>
            </a:extLst>
          </p:cNvPr>
          <p:cNvSpPr/>
          <p:nvPr/>
        </p:nvSpPr>
        <p:spPr>
          <a:xfrm>
            <a:off x="1907704" y="2237791"/>
            <a:ext cx="5364088" cy="707886"/>
          </a:xfrm>
          <a:prstGeom prst="rect">
            <a:avLst/>
          </a:prstGeom>
        </p:spPr>
        <p:txBody>
          <a:bodyPr wrap="square">
            <a:spAutoFit/>
          </a:bodyPr>
          <a:lstStyle/>
          <a:p>
            <a:pPr>
              <a:defRPr/>
            </a:pPr>
            <a:r>
              <a:rPr lang="es-ES" altLang="es-ES" sz="2000" b="0" dirty="0">
                <a:solidFill>
                  <a:schemeClr val="accent6">
                    <a:lumMod val="75000"/>
                  </a:schemeClr>
                </a:solidFill>
                <a:latin typeface="+mn-lt"/>
              </a:rPr>
              <a:t>2.6 </a:t>
            </a:r>
            <a:r>
              <a:rPr lang="pl-PL" sz="2000" b="0" i="0" dirty="0">
                <a:solidFill>
                  <a:schemeClr val="accent6">
                    <a:lumMod val="75000"/>
                  </a:schemeClr>
                </a:solidFill>
                <a:effectLst/>
                <a:latin typeface="+mn-lt"/>
              </a:rPr>
              <a:t>Wrażliwość na zmiany i reakcja</a:t>
            </a:r>
            <a:endParaRPr lang="es-ES" altLang="es-ES" sz="2000" b="0" dirty="0">
              <a:solidFill>
                <a:schemeClr val="accent6">
                  <a:lumMod val="75000"/>
                </a:schemeClr>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290679431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sp>
        <p:nvSpPr>
          <p:cNvPr id="4" name="Prostokąt 1">
            <a:extLst>
              <a:ext uri="{FF2B5EF4-FFF2-40B4-BE49-F238E27FC236}">
                <a16:creationId xmlns:a16="http://schemas.microsoft.com/office/drawing/2014/main" id="{968CB70D-63B9-4245-AE9D-BA4022D9B730}"/>
              </a:ext>
            </a:extLst>
          </p:cNvPr>
          <p:cNvSpPr/>
          <p:nvPr/>
        </p:nvSpPr>
        <p:spPr>
          <a:xfrm>
            <a:off x="3131840" y="2237791"/>
            <a:ext cx="3384376" cy="707886"/>
          </a:xfrm>
          <a:prstGeom prst="rect">
            <a:avLst/>
          </a:prstGeom>
        </p:spPr>
        <p:txBody>
          <a:bodyPr wrap="square">
            <a:spAutoFit/>
          </a:bodyPr>
          <a:lstStyle/>
          <a:p>
            <a:pPr>
              <a:defRPr/>
            </a:pPr>
            <a:r>
              <a:rPr lang="es-ES" altLang="es-ES" sz="2000" b="0" dirty="0">
                <a:solidFill>
                  <a:schemeClr val="accent2"/>
                </a:solidFill>
                <a:latin typeface="+mn-lt"/>
              </a:rPr>
              <a:t>2.7 </a:t>
            </a:r>
            <a:r>
              <a:rPr lang="es-ES" altLang="es-ES" sz="2000" b="0" dirty="0" err="1">
                <a:solidFill>
                  <a:schemeClr val="accent2"/>
                </a:solidFill>
                <a:latin typeface="+mn-lt"/>
              </a:rPr>
              <a:t>Efekt</a:t>
            </a:r>
            <a:r>
              <a:rPr lang="es-ES" altLang="es-ES" sz="2000" b="0" dirty="0">
                <a:solidFill>
                  <a:schemeClr val="accent2"/>
                </a:solidFill>
                <a:latin typeface="+mn-lt"/>
              </a:rPr>
              <a:t> </a:t>
            </a:r>
            <a:r>
              <a:rPr lang="es-ES" altLang="es-ES" sz="2000" b="0" dirty="0" err="1">
                <a:solidFill>
                  <a:schemeClr val="accent2"/>
                </a:solidFill>
                <a:latin typeface="+mn-lt"/>
              </a:rPr>
              <a:t>podłogi</a:t>
            </a:r>
            <a:r>
              <a:rPr lang="es-ES" altLang="es-ES" sz="2000" b="0" dirty="0">
                <a:solidFill>
                  <a:schemeClr val="accent2"/>
                </a:solidFill>
                <a:latin typeface="+mn-lt"/>
              </a:rPr>
              <a:t> i </a:t>
            </a:r>
            <a:r>
              <a:rPr lang="es-ES" altLang="es-ES" sz="2000" b="0" dirty="0" err="1">
                <a:solidFill>
                  <a:schemeClr val="accent2"/>
                </a:solidFill>
                <a:latin typeface="+mn-lt"/>
              </a:rPr>
              <a:t>sufitu</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
        <p:nvSpPr>
          <p:cNvPr id="2" name="Rectángulo 1">
            <a:extLst>
              <a:ext uri="{FF2B5EF4-FFF2-40B4-BE49-F238E27FC236}">
                <a16:creationId xmlns:a16="http://schemas.microsoft.com/office/drawing/2014/main" id="{2A320005-0A14-4D69-A609-896EA48FAF85}"/>
              </a:ext>
            </a:extLst>
          </p:cNvPr>
          <p:cNvSpPr/>
          <p:nvPr/>
        </p:nvSpPr>
        <p:spPr>
          <a:xfrm>
            <a:off x="685768" y="2847848"/>
            <a:ext cx="7772463" cy="769442"/>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Fenomen, który powstaje, gdy zakres funkcji objętych środkiem jest mniejszy niż zakres doświadczany przez pacjentów.</a:t>
            </a:r>
            <a:endParaRPr lang="es-ES" sz="1800" b="0" dirty="0">
              <a:solidFill>
                <a:schemeClr val="bg1"/>
              </a:solidFill>
            </a:endParaRPr>
          </a:p>
        </p:txBody>
      </p:sp>
      <p:sp>
        <p:nvSpPr>
          <p:cNvPr id="28" name="Prostokąt 3">
            <a:extLst>
              <a:ext uri="{FF2B5EF4-FFF2-40B4-BE49-F238E27FC236}">
                <a16:creationId xmlns:a16="http://schemas.microsoft.com/office/drawing/2014/main" id="{98C35D70-EB09-438F-8C07-2096003959E7}"/>
              </a:ext>
            </a:extLst>
          </p:cNvPr>
          <p:cNvSpPr/>
          <p:nvPr/>
        </p:nvSpPr>
        <p:spPr>
          <a:xfrm>
            <a:off x="753102" y="3773939"/>
            <a:ext cx="7637796" cy="2031325"/>
          </a:xfrm>
          <a:prstGeom prst="rect">
            <a:avLst/>
          </a:prstGeom>
        </p:spPr>
        <p:txBody>
          <a:bodyPr wrap="square">
            <a:spAutoFit/>
          </a:bodyPr>
          <a:lstStyle/>
          <a:p>
            <a:pPr lvl="0"/>
            <a:r>
              <a:rPr lang="pl-PL" sz="1800" b="0" dirty="0">
                <a:solidFill>
                  <a:schemeClr val="tx1"/>
                </a:solidFill>
              </a:rPr>
              <a:t>-Pomiar może nie być responsywny.</a:t>
            </a:r>
          </a:p>
          <a:p>
            <a:pPr lvl="0"/>
            <a:endParaRPr lang="pl-PL" sz="1800" b="0" dirty="0">
              <a:solidFill>
                <a:schemeClr val="tx1"/>
              </a:solidFill>
            </a:endParaRPr>
          </a:p>
          <a:p>
            <a:pPr lvl="0"/>
            <a:r>
              <a:rPr lang="pl-PL" sz="1800" b="0" dirty="0">
                <a:solidFill>
                  <a:schemeClr val="tx1"/>
                </a:solidFill>
              </a:rPr>
              <a:t>-Skoki przy najwyższej lub najniższej opcji odpowiedzi są często interpretowane jako dowód na istnienie efektów pułapu lub dna.</a:t>
            </a:r>
          </a:p>
          <a:p>
            <a:pPr lvl="0"/>
            <a:endParaRPr lang="pl-PL" sz="1800" b="0" dirty="0">
              <a:solidFill>
                <a:schemeClr val="tx1"/>
              </a:solidFill>
            </a:endParaRPr>
          </a:p>
          <a:p>
            <a:pPr lvl="0"/>
            <a:r>
              <a:rPr lang="pl-PL" sz="1800" b="0" dirty="0">
                <a:solidFill>
                  <a:schemeClr val="tx1"/>
                </a:solidFill>
              </a:rPr>
              <a:t>-Są one ważne dla oceny skuteczności interwencji, a w perspektywie są dowodem na wydajność środka.</a:t>
            </a:r>
          </a:p>
        </p:txBody>
      </p:sp>
    </p:spTree>
    <p:extLst>
      <p:ext uri="{BB962C8B-B14F-4D97-AF65-F5344CB8AC3E}">
        <p14:creationId xmlns:p14="http://schemas.microsoft.com/office/powerpoint/2010/main" val="432381938"/>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11" name="Grupo 10">
            <a:extLst>
              <a:ext uri="{FF2B5EF4-FFF2-40B4-BE49-F238E27FC236}">
                <a16:creationId xmlns:a16="http://schemas.microsoft.com/office/drawing/2014/main" id="{A5BDC7C5-B19C-45A4-92D3-7213F610485E}"/>
              </a:ext>
            </a:extLst>
          </p:cNvPr>
          <p:cNvGrpSpPr/>
          <p:nvPr/>
        </p:nvGrpSpPr>
        <p:grpSpPr>
          <a:xfrm>
            <a:off x="1619672" y="2812208"/>
            <a:ext cx="3096344" cy="1139934"/>
            <a:chOff x="409" y="2219132"/>
            <a:chExt cx="1782216" cy="891108"/>
          </a:xfrm>
          <a:solidFill>
            <a:schemeClr val="accent1">
              <a:lumMod val="50000"/>
              <a:lumOff val="50000"/>
            </a:schemeClr>
          </a:solidFill>
        </p:grpSpPr>
        <p:sp>
          <p:nvSpPr>
            <p:cNvPr id="12" name="Rectángulo 11">
              <a:extLst>
                <a:ext uri="{FF2B5EF4-FFF2-40B4-BE49-F238E27FC236}">
                  <a16:creationId xmlns:a16="http://schemas.microsoft.com/office/drawing/2014/main" id="{6220B148-D18B-48BD-BDF8-A4EFA334DAC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a:extLst>
                <a:ext uri="{FF2B5EF4-FFF2-40B4-BE49-F238E27FC236}">
                  <a16:creationId xmlns:a16="http://schemas.microsoft.com/office/drawing/2014/main" id="{AC407DC9-3170-4081-B54B-37A3BE3E677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Efekt sufitu</a:t>
              </a:r>
            </a:p>
            <a:p>
              <a:pPr lvl="0" algn="ctr" defTabSz="800100">
                <a:lnSpc>
                  <a:spcPct val="90000"/>
                </a:lnSpc>
                <a:spcAft>
                  <a:spcPct val="35000"/>
                </a:spcAft>
              </a:pPr>
              <a:r>
                <a:rPr lang="pl-PL" sz="1800" b="0" dirty="0">
                  <a:solidFill>
                    <a:schemeClr val="bg1"/>
                  </a:solidFill>
                </a:rPr>
                <a:t>(Wynik w kierunku wyższego poziomu)</a:t>
              </a:r>
            </a:p>
          </p:txBody>
        </p:sp>
      </p:grpSp>
      <p:grpSp>
        <p:nvGrpSpPr>
          <p:cNvPr id="17" name="Grupo 16">
            <a:extLst>
              <a:ext uri="{FF2B5EF4-FFF2-40B4-BE49-F238E27FC236}">
                <a16:creationId xmlns:a16="http://schemas.microsoft.com/office/drawing/2014/main" id="{D3B9A74D-4F92-4807-AA6C-4DABD7DA81B0}"/>
              </a:ext>
            </a:extLst>
          </p:cNvPr>
          <p:cNvGrpSpPr/>
          <p:nvPr/>
        </p:nvGrpSpPr>
        <p:grpSpPr>
          <a:xfrm>
            <a:off x="4860032" y="2812208"/>
            <a:ext cx="3096344" cy="1139934"/>
            <a:chOff x="409" y="2219132"/>
            <a:chExt cx="1782216" cy="891108"/>
          </a:xfrm>
          <a:solidFill>
            <a:schemeClr val="accent1">
              <a:lumMod val="50000"/>
              <a:lumOff val="50000"/>
            </a:schemeClr>
          </a:solidFill>
        </p:grpSpPr>
        <p:sp>
          <p:nvSpPr>
            <p:cNvPr id="18" name="Rectángulo 17">
              <a:extLst>
                <a:ext uri="{FF2B5EF4-FFF2-40B4-BE49-F238E27FC236}">
                  <a16:creationId xmlns:a16="http://schemas.microsoft.com/office/drawing/2014/main" id="{B0181934-C761-448D-B13A-BD1A3AC1B6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22BE1B8C-C85E-4919-B043-5DB254B6AC0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Efekt podłogi</a:t>
              </a:r>
            </a:p>
            <a:p>
              <a:pPr lvl="0" algn="ctr" defTabSz="800100">
                <a:lnSpc>
                  <a:spcPct val="90000"/>
                </a:lnSpc>
                <a:spcAft>
                  <a:spcPct val="35000"/>
                </a:spcAft>
              </a:pPr>
              <a:r>
                <a:rPr lang="pl-PL" sz="1800" b="0" dirty="0">
                  <a:solidFill>
                    <a:schemeClr val="bg1"/>
                  </a:solidFill>
                </a:rPr>
                <a:t>(Wynik w kierunku dołu)</a:t>
              </a:r>
            </a:p>
          </p:txBody>
        </p:sp>
      </p:grpSp>
      <p:sp>
        <p:nvSpPr>
          <p:cNvPr id="20" name="Flecha: a la derecha 19">
            <a:extLst>
              <a:ext uri="{FF2B5EF4-FFF2-40B4-BE49-F238E27FC236}">
                <a16:creationId xmlns:a16="http://schemas.microsoft.com/office/drawing/2014/main" id="{527C96F7-28BB-4C57-B880-B5C9EEBEC876}"/>
              </a:ext>
            </a:extLst>
          </p:cNvPr>
          <p:cNvSpPr/>
          <p:nvPr/>
        </p:nvSpPr>
        <p:spPr bwMode="auto">
          <a:xfrm rot="5400000">
            <a:off x="4582633" y="3852107"/>
            <a:ext cx="482788"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21" name="Grupo 20">
            <a:extLst>
              <a:ext uri="{FF2B5EF4-FFF2-40B4-BE49-F238E27FC236}">
                <a16:creationId xmlns:a16="http://schemas.microsoft.com/office/drawing/2014/main" id="{ED352A18-1C02-4D61-AA81-8F45FCE63180}"/>
              </a:ext>
            </a:extLst>
          </p:cNvPr>
          <p:cNvGrpSpPr/>
          <p:nvPr/>
        </p:nvGrpSpPr>
        <p:grpSpPr>
          <a:xfrm>
            <a:off x="3059832" y="4544471"/>
            <a:ext cx="3456384" cy="482786"/>
            <a:chOff x="-116878" y="2219132"/>
            <a:chExt cx="2035181" cy="891108"/>
          </a:xfrm>
          <a:solidFill>
            <a:schemeClr val="accent6">
              <a:lumMod val="60000"/>
              <a:lumOff val="40000"/>
            </a:schemeClr>
          </a:solidFill>
        </p:grpSpPr>
        <p:sp>
          <p:nvSpPr>
            <p:cNvPr id="22" name="Rectángulo 21">
              <a:extLst>
                <a:ext uri="{FF2B5EF4-FFF2-40B4-BE49-F238E27FC236}">
                  <a16:creationId xmlns:a16="http://schemas.microsoft.com/office/drawing/2014/main" id="{0FD953A1-2233-421A-8B98-161BCF8E020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3" name="Rectángulo 22">
              <a:extLst>
                <a:ext uri="{FF2B5EF4-FFF2-40B4-BE49-F238E27FC236}">
                  <a16:creationId xmlns:a16="http://schemas.microsoft.com/office/drawing/2014/main" id="{338F2FB7-BDCD-4E9E-B0F8-37151D15095E}"/>
                </a:ext>
              </a:extLst>
            </p:cNvPr>
            <p:cNvSpPr/>
            <p:nvPr/>
          </p:nvSpPr>
          <p:spPr>
            <a:xfrm>
              <a:off x="-116878" y="2219132"/>
              <a:ext cx="2035181"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Może</a:t>
              </a:r>
              <a:r>
                <a:rPr lang="es-ES" sz="1800" b="0" dirty="0">
                  <a:solidFill>
                    <a:schemeClr val="bg1"/>
                  </a:solidFill>
                </a:rPr>
                <a:t> </a:t>
              </a:r>
              <a:r>
                <a:rPr lang="es-ES" sz="1800" b="0" dirty="0" err="1">
                  <a:solidFill>
                    <a:schemeClr val="bg1"/>
                  </a:solidFill>
                </a:rPr>
                <a:t>być</a:t>
              </a:r>
              <a:r>
                <a:rPr lang="es-ES" sz="1800" b="0" dirty="0">
                  <a:solidFill>
                    <a:schemeClr val="bg1"/>
                  </a:solidFill>
                </a:rPr>
                <a:t> </a:t>
              </a:r>
              <a:r>
                <a:rPr lang="es-ES" sz="1800" b="0" dirty="0" err="1">
                  <a:solidFill>
                    <a:schemeClr val="bg1"/>
                  </a:solidFill>
                </a:rPr>
                <a:t>stronniczy</a:t>
              </a:r>
              <a:endParaRPr lang="es-ES" sz="1800" b="0" dirty="0">
                <a:solidFill>
                  <a:schemeClr val="bg1"/>
                </a:solidFill>
              </a:endParaRPr>
            </a:p>
          </p:txBody>
        </p:sp>
      </p:grpSp>
      <p:grpSp>
        <p:nvGrpSpPr>
          <p:cNvPr id="24" name="Grupo 23">
            <a:extLst>
              <a:ext uri="{FF2B5EF4-FFF2-40B4-BE49-F238E27FC236}">
                <a16:creationId xmlns:a16="http://schemas.microsoft.com/office/drawing/2014/main" id="{62B15796-5958-485A-924A-B3FFEAD5D9F9}"/>
              </a:ext>
            </a:extLst>
          </p:cNvPr>
          <p:cNvGrpSpPr/>
          <p:nvPr/>
        </p:nvGrpSpPr>
        <p:grpSpPr>
          <a:xfrm>
            <a:off x="827584" y="5106454"/>
            <a:ext cx="7560839" cy="482786"/>
            <a:chOff x="409" y="2219132"/>
            <a:chExt cx="1782216" cy="891108"/>
          </a:xfrm>
          <a:solidFill>
            <a:schemeClr val="accent6"/>
          </a:solidFill>
        </p:grpSpPr>
        <p:sp>
          <p:nvSpPr>
            <p:cNvPr id="25" name="Rectángulo 24">
              <a:extLst>
                <a:ext uri="{FF2B5EF4-FFF2-40B4-BE49-F238E27FC236}">
                  <a16:creationId xmlns:a16="http://schemas.microsoft.com/office/drawing/2014/main" id="{35FE1D83-956D-47BD-8CF9-2E5892CEAE84}"/>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6" name="Rectángulo 25">
              <a:extLst>
                <a:ext uri="{FF2B5EF4-FFF2-40B4-BE49-F238E27FC236}">
                  <a16:creationId xmlns:a16="http://schemas.microsoft.com/office/drawing/2014/main" id="{3A940D74-FAC7-4D8E-B241-33C55B34B1D7}"/>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Pacjenci mogą być w "gorszej sytuacji" niż ta, którą można uchwycić za pomocą środka</a:t>
              </a:r>
            </a:p>
          </p:txBody>
        </p:sp>
      </p:grpSp>
      <p:grpSp>
        <p:nvGrpSpPr>
          <p:cNvPr id="27" name="Grupo 26">
            <a:extLst>
              <a:ext uri="{FF2B5EF4-FFF2-40B4-BE49-F238E27FC236}">
                <a16:creationId xmlns:a16="http://schemas.microsoft.com/office/drawing/2014/main" id="{34C3DDF1-3CF4-45A3-AB70-A9C469124B9A}"/>
              </a:ext>
            </a:extLst>
          </p:cNvPr>
          <p:cNvGrpSpPr/>
          <p:nvPr/>
        </p:nvGrpSpPr>
        <p:grpSpPr>
          <a:xfrm>
            <a:off x="827583" y="5619586"/>
            <a:ext cx="7560839" cy="482786"/>
            <a:chOff x="409" y="2219132"/>
            <a:chExt cx="1782216" cy="891108"/>
          </a:xfrm>
          <a:solidFill>
            <a:schemeClr val="accent6"/>
          </a:solidFill>
        </p:grpSpPr>
        <p:sp>
          <p:nvSpPr>
            <p:cNvPr id="29" name="Rectángulo 28">
              <a:extLst>
                <a:ext uri="{FF2B5EF4-FFF2-40B4-BE49-F238E27FC236}">
                  <a16:creationId xmlns:a16="http://schemas.microsoft.com/office/drawing/2014/main" id="{30213CD8-D8D5-4AC3-A978-88BB6EE247F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Rectángulo 29">
              <a:extLst>
                <a:ext uri="{FF2B5EF4-FFF2-40B4-BE49-F238E27FC236}">
                  <a16:creationId xmlns:a16="http://schemas.microsoft.com/office/drawing/2014/main" id="{41260518-5C7A-4EE3-A849-88421F09DF79}"/>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Pacjenci mogą być w "lepszej sytuacji" niż ta, którą można zmierzyć za pomocą instrumentu</a:t>
              </a:r>
              <a:endParaRPr lang="es-ES" sz="1800" b="0" dirty="0">
                <a:solidFill>
                  <a:schemeClr val="bg1"/>
                </a:solidFill>
              </a:endParaRPr>
            </a:p>
          </p:txBody>
        </p:sp>
      </p:grpSp>
      <p:sp>
        <p:nvSpPr>
          <p:cNvPr id="28" name="Prostokąt 1">
            <a:extLst>
              <a:ext uri="{FF2B5EF4-FFF2-40B4-BE49-F238E27FC236}">
                <a16:creationId xmlns:a16="http://schemas.microsoft.com/office/drawing/2014/main" id="{679747D2-D5F6-45B4-B652-72CBA7BBED5E}"/>
              </a:ext>
            </a:extLst>
          </p:cNvPr>
          <p:cNvSpPr/>
          <p:nvPr/>
        </p:nvSpPr>
        <p:spPr>
          <a:xfrm>
            <a:off x="3131840" y="2237791"/>
            <a:ext cx="3384376" cy="707886"/>
          </a:xfrm>
          <a:prstGeom prst="rect">
            <a:avLst/>
          </a:prstGeom>
        </p:spPr>
        <p:txBody>
          <a:bodyPr wrap="square">
            <a:spAutoFit/>
          </a:bodyPr>
          <a:lstStyle/>
          <a:p>
            <a:pPr>
              <a:defRPr/>
            </a:pPr>
            <a:r>
              <a:rPr lang="es-ES" altLang="es-ES" sz="2000" b="0" dirty="0">
                <a:solidFill>
                  <a:schemeClr val="accent2"/>
                </a:solidFill>
                <a:latin typeface="+mn-lt"/>
              </a:rPr>
              <a:t>2.7 </a:t>
            </a:r>
            <a:r>
              <a:rPr lang="es-ES" altLang="es-ES" sz="2000" b="0" dirty="0" err="1">
                <a:solidFill>
                  <a:schemeClr val="accent2"/>
                </a:solidFill>
                <a:latin typeface="+mn-lt"/>
              </a:rPr>
              <a:t>Efekt</a:t>
            </a:r>
            <a:r>
              <a:rPr lang="es-ES" altLang="es-ES" sz="2000" b="0" dirty="0">
                <a:solidFill>
                  <a:schemeClr val="accent2"/>
                </a:solidFill>
                <a:latin typeface="+mn-lt"/>
              </a:rPr>
              <a:t> </a:t>
            </a:r>
            <a:r>
              <a:rPr lang="es-ES" altLang="es-ES" sz="2000" b="0" dirty="0" err="1">
                <a:solidFill>
                  <a:schemeClr val="accent2"/>
                </a:solidFill>
                <a:latin typeface="+mn-lt"/>
              </a:rPr>
              <a:t>podłogi</a:t>
            </a:r>
            <a:r>
              <a:rPr lang="es-ES" altLang="es-ES" sz="2000" b="0" dirty="0">
                <a:solidFill>
                  <a:schemeClr val="accent2"/>
                </a:solidFill>
                <a:latin typeface="+mn-lt"/>
              </a:rPr>
              <a:t> i </a:t>
            </a:r>
            <a:r>
              <a:rPr lang="es-ES" altLang="es-ES" sz="2000" b="0" dirty="0" err="1">
                <a:solidFill>
                  <a:schemeClr val="accent2"/>
                </a:solidFill>
                <a:latin typeface="+mn-lt"/>
              </a:rPr>
              <a:t>sufitu</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336754826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11" name="Grupo 10">
            <a:extLst>
              <a:ext uri="{FF2B5EF4-FFF2-40B4-BE49-F238E27FC236}">
                <a16:creationId xmlns:a16="http://schemas.microsoft.com/office/drawing/2014/main" id="{A5BDC7C5-B19C-45A4-92D3-7213F610485E}"/>
              </a:ext>
            </a:extLst>
          </p:cNvPr>
          <p:cNvGrpSpPr/>
          <p:nvPr/>
        </p:nvGrpSpPr>
        <p:grpSpPr>
          <a:xfrm>
            <a:off x="1619672" y="2812208"/>
            <a:ext cx="3096344" cy="1139934"/>
            <a:chOff x="409" y="2219132"/>
            <a:chExt cx="1782216" cy="891108"/>
          </a:xfrm>
          <a:solidFill>
            <a:schemeClr val="accent6"/>
          </a:solidFill>
        </p:grpSpPr>
        <p:sp>
          <p:nvSpPr>
            <p:cNvPr id="12" name="Rectángulo 11">
              <a:extLst>
                <a:ext uri="{FF2B5EF4-FFF2-40B4-BE49-F238E27FC236}">
                  <a16:creationId xmlns:a16="http://schemas.microsoft.com/office/drawing/2014/main" id="{6220B148-D18B-48BD-BDF8-A4EFA334DAC3}"/>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a:extLst>
                <a:ext uri="{FF2B5EF4-FFF2-40B4-BE49-F238E27FC236}">
                  <a16:creationId xmlns:a16="http://schemas.microsoft.com/office/drawing/2014/main" id="{AC407DC9-3170-4081-B54B-37A3BE3E6774}"/>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Instrumentalne</a:t>
              </a:r>
              <a:r>
                <a:rPr lang="es-ES" sz="1800" b="0" dirty="0">
                  <a:solidFill>
                    <a:schemeClr val="bg1"/>
                  </a:solidFill>
                </a:rPr>
                <a:t> </a:t>
              </a:r>
              <a:r>
                <a:rPr lang="es-ES" sz="1800" b="0" dirty="0" err="1">
                  <a:solidFill>
                    <a:schemeClr val="bg1"/>
                  </a:solidFill>
                </a:rPr>
                <a:t>techniki</a:t>
              </a:r>
              <a:r>
                <a:rPr lang="es-ES" sz="1800" b="0" dirty="0">
                  <a:solidFill>
                    <a:schemeClr val="bg1"/>
                  </a:solidFill>
                </a:rPr>
                <a:t> </a:t>
              </a:r>
              <a:r>
                <a:rPr lang="es-ES" sz="1800" b="0" dirty="0" err="1">
                  <a:solidFill>
                    <a:schemeClr val="bg1"/>
                  </a:solidFill>
                </a:rPr>
                <a:t>oceny</a:t>
              </a:r>
              <a:r>
                <a:rPr lang="es-ES" sz="1800" b="0" dirty="0">
                  <a:solidFill>
                    <a:schemeClr val="bg1"/>
                  </a:solidFill>
                </a:rPr>
                <a:t> </a:t>
              </a:r>
              <a:r>
                <a:rPr lang="es-ES" sz="1800" b="0" dirty="0" err="1">
                  <a:solidFill>
                    <a:schemeClr val="bg1"/>
                  </a:solidFill>
                </a:rPr>
                <a:t>chodu</a:t>
              </a:r>
              <a:endParaRPr lang="es-ES" sz="1800" b="0" dirty="0">
                <a:solidFill>
                  <a:schemeClr val="bg1"/>
                </a:solidFill>
              </a:endParaRPr>
            </a:p>
          </p:txBody>
        </p:sp>
      </p:grpSp>
      <p:grpSp>
        <p:nvGrpSpPr>
          <p:cNvPr id="17" name="Grupo 16">
            <a:extLst>
              <a:ext uri="{FF2B5EF4-FFF2-40B4-BE49-F238E27FC236}">
                <a16:creationId xmlns:a16="http://schemas.microsoft.com/office/drawing/2014/main" id="{D3B9A74D-4F92-4807-AA6C-4DABD7DA81B0}"/>
              </a:ext>
            </a:extLst>
          </p:cNvPr>
          <p:cNvGrpSpPr/>
          <p:nvPr/>
        </p:nvGrpSpPr>
        <p:grpSpPr>
          <a:xfrm>
            <a:off x="4860032" y="2812208"/>
            <a:ext cx="3096344" cy="1139934"/>
            <a:chOff x="409" y="2219132"/>
            <a:chExt cx="1782216" cy="891108"/>
          </a:xfrm>
          <a:solidFill>
            <a:schemeClr val="accent6">
              <a:lumMod val="60000"/>
              <a:lumOff val="40000"/>
            </a:schemeClr>
          </a:solidFill>
        </p:grpSpPr>
        <p:sp>
          <p:nvSpPr>
            <p:cNvPr id="18" name="Rectángulo 17">
              <a:extLst>
                <a:ext uri="{FF2B5EF4-FFF2-40B4-BE49-F238E27FC236}">
                  <a16:creationId xmlns:a16="http://schemas.microsoft.com/office/drawing/2014/main" id="{B0181934-C761-448D-B13A-BD1A3AC1B6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22BE1B8C-C85E-4919-B043-5DB254B6AC0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Skale</a:t>
              </a:r>
              <a:r>
                <a:rPr lang="es-ES" sz="1800" b="0" dirty="0">
                  <a:solidFill>
                    <a:schemeClr val="bg1"/>
                  </a:solidFill>
                </a:rPr>
                <a:t> </a:t>
              </a:r>
              <a:r>
                <a:rPr lang="es-ES" sz="1800" b="0" dirty="0" err="1">
                  <a:solidFill>
                    <a:schemeClr val="bg1"/>
                  </a:solidFill>
                </a:rPr>
                <a:t>oceny</a:t>
              </a:r>
              <a:r>
                <a:rPr lang="es-ES" sz="1800" b="0" dirty="0">
                  <a:solidFill>
                    <a:schemeClr val="bg1"/>
                  </a:solidFill>
                </a:rPr>
                <a:t> </a:t>
              </a:r>
              <a:r>
                <a:rPr lang="es-ES" sz="1800" b="0" dirty="0" err="1">
                  <a:solidFill>
                    <a:schemeClr val="bg1"/>
                  </a:solidFill>
                </a:rPr>
                <a:t>chodu</a:t>
              </a:r>
              <a:r>
                <a:rPr lang="es-ES" sz="1800" b="0" dirty="0">
                  <a:solidFill>
                    <a:schemeClr val="bg1"/>
                  </a:solidFill>
                </a:rPr>
                <a:t> </a:t>
              </a:r>
              <a:r>
                <a:rPr lang="es-ES" sz="1800" b="0" dirty="0" err="1">
                  <a:solidFill>
                    <a:schemeClr val="bg1"/>
                  </a:solidFill>
                </a:rPr>
                <a:t>klinicznego</a:t>
              </a:r>
              <a:endParaRPr lang="es-ES" sz="1800" b="0" dirty="0">
                <a:solidFill>
                  <a:schemeClr val="bg1"/>
                </a:solidFill>
              </a:endParaRPr>
            </a:p>
          </p:txBody>
        </p:sp>
      </p:grpSp>
      <p:sp>
        <p:nvSpPr>
          <p:cNvPr id="28" name="Flecha: a la derecha 27">
            <a:extLst>
              <a:ext uri="{FF2B5EF4-FFF2-40B4-BE49-F238E27FC236}">
                <a16:creationId xmlns:a16="http://schemas.microsoft.com/office/drawing/2014/main" id="{BABF6999-0938-4977-A1B2-63F55BF9397E}"/>
              </a:ext>
            </a:extLst>
          </p:cNvPr>
          <p:cNvSpPr/>
          <p:nvPr/>
        </p:nvSpPr>
        <p:spPr bwMode="auto">
          <a:xfrm rot="5400000">
            <a:off x="2926449" y="3829243"/>
            <a:ext cx="482788"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31" name="Flecha: a la derecha 30">
            <a:extLst>
              <a:ext uri="{FF2B5EF4-FFF2-40B4-BE49-F238E27FC236}">
                <a16:creationId xmlns:a16="http://schemas.microsoft.com/office/drawing/2014/main" id="{D41821B3-9C71-4EB3-B134-CBF2D0820302}"/>
              </a:ext>
            </a:extLst>
          </p:cNvPr>
          <p:cNvSpPr/>
          <p:nvPr/>
        </p:nvSpPr>
        <p:spPr bwMode="auto">
          <a:xfrm rot="5400000">
            <a:off x="6166809" y="3825832"/>
            <a:ext cx="482788" cy="841253"/>
          </a:xfrm>
          <a:prstGeom prst="rightArrow">
            <a:avLst/>
          </a:prstGeom>
          <a:solidFill>
            <a:schemeClr val="tx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grpSp>
        <p:nvGrpSpPr>
          <p:cNvPr id="32" name="Grupo 31">
            <a:extLst>
              <a:ext uri="{FF2B5EF4-FFF2-40B4-BE49-F238E27FC236}">
                <a16:creationId xmlns:a16="http://schemas.microsoft.com/office/drawing/2014/main" id="{31DFBB14-3E5F-4DD2-9F7D-D0156A2D7B02}"/>
              </a:ext>
            </a:extLst>
          </p:cNvPr>
          <p:cNvGrpSpPr/>
          <p:nvPr/>
        </p:nvGrpSpPr>
        <p:grpSpPr>
          <a:xfrm>
            <a:off x="1835695" y="4526559"/>
            <a:ext cx="2664296" cy="482786"/>
            <a:chOff x="-116878" y="2219132"/>
            <a:chExt cx="2035181" cy="891108"/>
          </a:xfrm>
          <a:solidFill>
            <a:schemeClr val="accent2">
              <a:lumMod val="50000"/>
            </a:schemeClr>
          </a:solidFill>
        </p:grpSpPr>
        <p:sp>
          <p:nvSpPr>
            <p:cNvPr id="33" name="Rectángulo 32">
              <a:extLst>
                <a:ext uri="{FF2B5EF4-FFF2-40B4-BE49-F238E27FC236}">
                  <a16:creationId xmlns:a16="http://schemas.microsoft.com/office/drawing/2014/main" id="{37C7A7CA-605C-4480-9731-187D9839A62D}"/>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4" name="Rectángulo 33">
              <a:extLst>
                <a:ext uri="{FF2B5EF4-FFF2-40B4-BE49-F238E27FC236}">
                  <a16:creationId xmlns:a16="http://schemas.microsoft.com/office/drawing/2014/main" id="{785307A0-FEBA-48D1-871D-FD8C429C7462}"/>
                </a:ext>
              </a:extLst>
            </p:cNvPr>
            <p:cNvSpPr/>
            <p:nvPr/>
          </p:nvSpPr>
          <p:spPr>
            <a:xfrm>
              <a:off x="-116878" y="2219132"/>
              <a:ext cx="2035181"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Efekt</a:t>
              </a:r>
              <a:r>
                <a:rPr lang="es-ES" sz="1800" b="0" dirty="0">
                  <a:solidFill>
                    <a:schemeClr val="bg1"/>
                  </a:solidFill>
                </a:rPr>
                <a:t> </a:t>
              </a:r>
              <a:r>
                <a:rPr lang="es-ES" sz="1800" b="0" dirty="0" err="1">
                  <a:solidFill>
                    <a:schemeClr val="bg1"/>
                  </a:solidFill>
                </a:rPr>
                <a:t>podłogi</a:t>
              </a:r>
              <a:endParaRPr lang="es-ES" sz="1800" b="0" dirty="0">
                <a:solidFill>
                  <a:schemeClr val="bg1"/>
                </a:solidFill>
              </a:endParaRPr>
            </a:p>
          </p:txBody>
        </p:sp>
      </p:grpSp>
      <p:grpSp>
        <p:nvGrpSpPr>
          <p:cNvPr id="35" name="Grupo 34">
            <a:extLst>
              <a:ext uri="{FF2B5EF4-FFF2-40B4-BE49-F238E27FC236}">
                <a16:creationId xmlns:a16="http://schemas.microsoft.com/office/drawing/2014/main" id="{258E6499-04A6-4D9F-AFA9-B46CA7941D19}"/>
              </a:ext>
            </a:extLst>
          </p:cNvPr>
          <p:cNvGrpSpPr/>
          <p:nvPr/>
        </p:nvGrpSpPr>
        <p:grpSpPr>
          <a:xfrm>
            <a:off x="5076055" y="4526559"/>
            <a:ext cx="2664296" cy="482786"/>
            <a:chOff x="-116878" y="2219132"/>
            <a:chExt cx="2035181" cy="891108"/>
          </a:xfrm>
          <a:solidFill>
            <a:schemeClr val="accent2">
              <a:lumMod val="50000"/>
            </a:schemeClr>
          </a:solidFill>
        </p:grpSpPr>
        <p:sp>
          <p:nvSpPr>
            <p:cNvPr id="36" name="Rectángulo 35">
              <a:extLst>
                <a:ext uri="{FF2B5EF4-FFF2-40B4-BE49-F238E27FC236}">
                  <a16:creationId xmlns:a16="http://schemas.microsoft.com/office/drawing/2014/main" id="{EA994D12-AA06-4FDB-8CC1-0B9041DA5FA9}"/>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7" name="Rectángulo 36">
              <a:extLst>
                <a:ext uri="{FF2B5EF4-FFF2-40B4-BE49-F238E27FC236}">
                  <a16:creationId xmlns:a16="http://schemas.microsoft.com/office/drawing/2014/main" id="{96C3F34E-76A0-4723-A646-F27D9A83C719}"/>
                </a:ext>
              </a:extLst>
            </p:cNvPr>
            <p:cNvSpPr/>
            <p:nvPr/>
          </p:nvSpPr>
          <p:spPr>
            <a:xfrm>
              <a:off x="-116878" y="2219132"/>
              <a:ext cx="2035181"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i="0" dirty="0">
                  <a:solidFill>
                    <a:schemeClr val="bg1"/>
                  </a:solidFill>
                  <a:effectLst/>
                </a:rPr>
                <a:t>Efekt sufitu</a:t>
              </a:r>
              <a:endParaRPr lang="es-ES" sz="1800" b="0" dirty="0">
                <a:solidFill>
                  <a:schemeClr val="bg1"/>
                </a:solidFill>
              </a:endParaRPr>
            </a:p>
          </p:txBody>
        </p:sp>
      </p:grpSp>
      <p:grpSp>
        <p:nvGrpSpPr>
          <p:cNvPr id="38" name="Grupo 37">
            <a:extLst>
              <a:ext uri="{FF2B5EF4-FFF2-40B4-BE49-F238E27FC236}">
                <a16:creationId xmlns:a16="http://schemas.microsoft.com/office/drawing/2014/main" id="{10835B53-7356-4450-BC11-47DC825237A7}"/>
              </a:ext>
            </a:extLst>
          </p:cNvPr>
          <p:cNvGrpSpPr/>
          <p:nvPr/>
        </p:nvGrpSpPr>
        <p:grpSpPr>
          <a:xfrm>
            <a:off x="827584" y="5106453"/>
            <a:ext cx="7560839" cy="769441"/>
            <a:chOff x="409" y="2219132"/>
            <a:chExt cx="1782216" cy="891108"/>
          </a:xfrm>
          <a:solidFill>
            <a:schemeClr val="accent6"/>
          </a:solidFill>
        </p:grpSpPr>
        <p:sp>
          <p:nvSpPr>
            <p:cNvPr id="39" name="Rectángulo 38">
              <a:extLst>
                <a:ext uri="{FF2B5EF4-FFF2-40B4-BE49-F238E27FC236}">
                  <a16:creationId xmlns:a16="http://schemas.microsoft.com/office/drawing/2014/main" id="{CBFC6531-58C6-4A08-879F-64FEB061BD57}"/>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0" name="Rectángulo 39">
              <a:extLst>
                <a:ext uri="{FF2B5EF4-FFF2-40B4-BE49-F238E27FC236}">
                  <a16:creationId xmlns:a16="http://schemas.microsoft.com/office/drawing/2014/main" id="{0DE1687A-CAFE-469B-8763-5FB1708F68A1}"/>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Powód: różnica w łatwości lub trudności, z jaką każda z nich może być wykonywana przez pacjentów.</a:t>
              </a:r>
            </a:p>
          </p:txBody>
        </p:sp>
      </p:grpSp>
      <p:sp>
        <p:nvSpPr>
          <p:cNvPr id="26" name="Prostokąt 1">
            <a:extLst>
              <a:ext uri="{FF2B5EF4-FFF2-40B4-BE49-F238E27FC236}">
                <a16:creationId xmlns:a16="http://schemas.microsoft.com/office/drawing/2014/main" id="{36A8BD1A-4A60-47EA-A190-4069FF1D5D71}"/>
              </a:ext>
            </a:extLst>
          </p:cNvPr>
          <p:cNvSpPr/>
          <p:nvPr/>
        </p:nvSpPr>
        <p:spPr>
          <a:xfrm>
            <a:off x="3131840" y="2237791"/>
            <a:ext cx="3384376" cy="707886"/>
          </a:xfrm>
          <a:prstGeom prst="rect">
            <a:avLst/>
          </a:prstGeom>
        </p:spPr>
        <p:txBody>
          <a:bodyPr wrap="square">
            <a:spAutoFit/>
          </a:bodyPr>
          <a:lstStyle/>
          <a:p>
            <a:pPr>
              <a:defRPr/>
            </a:pPr>
            <a:r>
              <a:rPr lang="es-ES" altLang="es-ES" sz="2000" b="0" dirty="0">
                <a:solidFill>
                  <a:schemeClr val="accent2"/>
                </a:solidFill>
                <a:latin typeface="+mn-lt"/>
              </a:rPr>
              <a:t>2.7 </a:t>
            </a:r>
            <a:r>
              <a:rPr lang="es-ES" altLang="es-ES" sz="2000" b="0" dirty="0" err="1">
                <a:solidFill>
                  <a:schemeClr val="accent2"/>
                </a:solidFill>
                <a:latin typeface="+mn-lt"/>
              </a:rPr>
              <a:t>Efekt</a:t>
            </a:r>
            <a:r>
              <a:rPr lang="es-ES" altLang="es-ES" sz="2000" b="0" dirty="0">
                <a:solidFill>
                  <a:schemeClr val="accent2"/>
                </a:solidFill>
                <a:latin typeface="+mn-lt"/>
              </a:rPr>
              <a:t> </a:t>
            </a:r>
            <a:r>
              <a:rPr lang="es-ES" altLang="es-ES" sz="2000" b="0" dirty="0" err="1">
                <a:solidFill>
                  <a:schemeClr val="accent2"/>
                </a:solidFill>
                <a:latin typeface="+mn-lt"/>
              </a:rPr>
              <a:t>podłogi</a:t>
            </a:r>
            <a:r>
              <a:rPr lang="es-ES" altLang="es-ES" sz="2000" b="0" dirty="0">
                <a:solidFill>
                  <a:schemeClr val="accent2"/>
                </a:solidFill>
                <a:latin typeface="+mn-lt"/>
              </a:rPr>
              <a:t> i </a:t>
            </a:r>
            <a:r>
              <a:rPr lang="es-ES" altLang="es-ES" sz="2000" b="0" dirty="0" err="1">
                <a:solidFill>
                  <a:schemeClr val="accent2"/>
                </a:solidFill>
                <a:latin typeface="+mn-lt"/>
              </a:rPr>
              <a:t>sufitu</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176027391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17" name="Grupo 16">
            <a:extLst>
              <a:ext uri="{FF2B5EF4-FFF2-40B4-BE49-F238E27FC236}">
                <a16:creationId xmlns:a16="http://schemas.microsoft.com/office/drawing/2014/main" id="{D3B9A74D-4F92-4807-AA6C-4DABD7DA81B0}"/>
              </a:ext>
            </a:extLst>
          </p:cNvPr>
          <p:cNvGrpSpPr/>
          <p:nvPr/>
        </p:nvGrpSpPr>
        <p:grpSpPr>
          <a:xfrm>
            <a:off x="1331640" y="2859033"/>
            <a:ext cx="6696744" cy="769441"/>
            <a:chOff x="409" y="2219132"/>
            <a:chExt cx="1782216" cy="891108"/>
          </a:xfrm>
          <a:solidFill>
            <a:schemeClr val="accent6">
              <a:lumMod val="60000"/>
              <a:lumOff val="40000"/>
            </a:schemeClr>
          </a:solidFill>
        </p:grpSpPr>
        <p:sp>
          <p:nvSpPr>
            <p:cNvPr id="18" name="Rectángulo 17">
              <a:extLst>
                <a:ext uri="{FF2B5EF4-FFF2-40B4-BE49-F238E27FC236}">
                  <a16:creationId xmlns:a16="http://schemas.microsoft.com/office/drawing/2014/main" id="{B0181934-C761-448D-B13A-BD1A3AC1B6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22BE1B8C-C85E-4919-B043-5DB254B6AC0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Instrumentalne</a:t>
              </a:r>
              <a:r>
                <a:rPr lang="es-ES" sz="1800" b="0" dirty="0">
                  <a:solidFill>
                    <a:schemeClr val="bg1"/>
                  </a:solidFill>
                </a:rPr>
                <a:t> </a:t>
              </a:r>
              <a:r>
                <a:rPr lang="es-ES" sz="1800" b="0" dirty="0" err="1">
                  <a:solidFill>
                    <a:schemeClr val="bg1"/>
                  </a:solidFill>
                </a:rPr>
                <a:t>techniki</a:t>
              </a:r>
              <a:r>
                <a:rPr lang="es-ES" sz="1800" b="0" dirty="0">
                  <a:solidFill>
                    <a:schemeClr val="bg1"/>
                  </a:solidFill>
                </a:rPr>
                <a:t> </a:t>
              </a:r>
              <a:r>
                <a:rPr lang="es-ES" sz="1800" b="0" dirty="0" err="1">
                  <a:solidFill>
                    <a:schemeClr val="bg1"/>
                  </a:solidFill>
                </a:rPr>
                <a:t>oceny</a:t>
              </a:r>
              <a:r>
                <a:rPr lang="es-ES" sz="1800" b="0" dirty="0">
                  <a:solidFill>
                    <a:schemeClr val="bg1"/>
                  </a:solidFill>
                </a:rPr>
                <a:t> </a:t>
              </a:r>
              <a:r>
                <a:rPr lang="es-ES" sz="1800" b="0" dirty="0" err="1">
                  <a:solidFill>
                    <a:schemeClr val="bg1"/>
                  </a:solidFill>
                </a:rPr>
                <a:t>chodu</a:t>
              </a:r>
              <a:endParaRPr lang="es-ES" sz="1800" b="0" dirty="0">
                <a:solidFill>
                  <a:schemeClr val="bg1"/>
                </a:solidFill>
              </a:endParaRPr>
            </a:p>
          </p:txBody>
        </p:sp>
      </p:grpSp>
      <p:sp>
        <p:nvSpPr>
          <p:cNvPr id="26" name="Prostokąt 3">
            <a:extLst>
              <a:ext uri="{FF2B5EF4-FFF2-40B4-BE49-F238E27FC236}">
                <a16:creationId xmlns:a16="http://schemas.microsoft.com/office/drawing/2014/main" id="{A0436738-94CF-4AFE-AA6C-9B946FFE7EC8}"/>
              </a:ext>
            </a:extLst>
          </p:cNvPr>
          <p:cNvSpPr/>
          <p:nvPr/>
        </p:nvSpPr>
        <p:spPr>
          <a:xfrm>
            <a:off x="753102" y="3773939"/>
            <a:ext cx="7637796" cy="2031325"/>
          </a:xfrm>
          <a:prstGeom prst="rect">
            <a:avLst/>
          </a:prstGeom>
        </p:spPr>
        <p:txBody>
          <a:bodyPr wrap="square">
            <a:spAutoFit/>
          </a:bodyPr>
          <a:lstStyle/>
          <a:p>
            <a:pPr lvl="0"/>
            <a:r>
              <a:rPr lang="pl-PL" sz="1800" b="0" dirty="0">
                <a:solidFill>
                  <a:schemeClr val="tx1"/>
                </a:solidFill>
              </a:rPr>
              <a:t>-Zdefiniowane po ustrukturyzowanych kwestionariuszach.</a:t>
            </a:r>
          </a:p>
          <a:p>
            <a:pPr lvl="0"/>
            <a:endParaRPr lang="pl-PL" sz="1800" b="0" dirty="0">
              <a:solidFill>
                <a:schemeClr val="tx1"/>
              </a:solidFill>
            </a:endParaRPr>
          </a:p>
          <a:p>
            <a:pPr lvl="0"/>
            <a:r>
              <a:rPr lang="pl-PL" sz="1800" b="0" dirty="0">
                <a:solidFill>
                  <a:schemeClr val="tx1"/>
                </a:solidFill>
              </a:rPr>
              <a:t>-Zmniejszają wrażliwość na inne instrumenty lub technologie oceny klinicznej.</a:t>
            </a:r>
          </a:p>
          <a:p>
            <a:pPr lvl="0"/>
            <a:endParaRPr lang="pl-PL" sz="1800" b="0" dirty="0">
              <a:solidFill>
                <a:schemeClr val="tx1"/>
              </a:solidFill>
            </a:endParaRPr>
          </a:p>
          <a:p>
            <a:pPr lvl="0"/>
            <a:r>
              <a:rPr lang="pl-PL" sz="1800" b="0" dirty="0">
                <a:solidFill>
                  <a:schemeClr val="tx1"/>
                </a:solidFill>
              </a:rPr>
              <a:t>-Niewielkie zmiany w wydolności funkcjonalnej spowodowane interwencją specjalisty są bardzo trudne do zidentyfikowania.</a:t>
            </a:r>
          </a:p>
        </p:txBody>
      </p:sp>
      <p:sp>
        <p:nvSpPr>
          <p:cNvPr id="13" name="Prostokąt 1">
            <a:extLst>
              <a:ext uri="{FF2B5EF4-FFF2-40B4-BE49-F238E27FC236}">
                <a16:creationId xmlns:a16="http://schemas.microsoft.com/office/drawing/2014/main" id="{78CEE267-4BA6-492E-A72D-C8D9B996B122}"/>
              </a:ext>
            </a:extLst>
          </p:cNvPr>
          <p:cNvSpPr/>
          <p:nvPr/>
        </p:nvSpPr>
        <p:spPr>
          <a:xfrm>
            <a:off x="3131840" y="2237791"/>
            <a:ext cx="3384376" cy="707886"/>
          </a:xfrm>
          <a:prstGeom prst="rect">
            <a:avLst/>
          </a:prstGeom>
        </p:spPr>
        <p:txBody>
          <a:bodyPr wrap="square">
            <a:spAutoFit/>
          </a:bodyPr>
          <a:lstStyle/>
          <a:p>
            <a:pPr>
              <a:defRPr/>
            </a:pPr>
            <a:r>
              <a:rPr lang="es-ES" altLang="es-ES" sz="2000" b="0" dirty="0">
                <a:solidFill>
                  <a:schemeClr val="accent2"/>
                </a:solidFill>
                <a:latin typeface="+mn-lt"/>
              </a:rPr>
              <a:t>2.7 </a:t>
            </a:r>
            <a:r>
              <a:rPr lang="es-ES" altLang="es-ES" sz="2000" b="0" dirty="0" err="1">
                <a:solidFill>
                  <a:schemeClr val="accent2"/>
                </a:solidFill>
                <a:latin typeface="+mn-lt"/>
              </a:rPr>
              <a:t>Efekt</a:t>
            </a:r>
            <a:r>
              <a:rPr lang="es-ES" altLang="es-ES" sz="2000" b="0" dirty="0">
                <a:solidFill>
                  <a:schemeClr val="accent2"/>
                </a:solidFill>
                <a:latin typeface="+mn-lt"/>
              </a:rPr>
              <a:t> </a:t>
            </a:r>
            <a:r>
              <a:rPr lang="es-ES" altLang="es-ES" sz="2000" b="0" dirty="0" err="1">
                <a:solidFill>
                  <a:schemeClr val="accent2"/>
                </a:solidFill>
                <a:latin typeface="+mn-lt"/>
              </a:rPr>
              <a:t>podłogi</a:t>
            </a:r>
            <a:r>
              <a:rPr lang="es-ES" altLang="es-ES" sz="2000" b="0" dirty="0">
                <a:solidFill>
                  <a:schemeClr val="accent2"/>
                </a:solidFill>
                <a:latin typeface="+mn-lt"/>
              </a:rPr>
              <a:t> i </a:t>
            </a:r>
            <a:r>
              <a:rPr lang="es-ES" altLang="es-ES" sz="2000" b="0" dirty="0" err="1">
                <a:solidFill>
                  <a:schemeClr val="accent2"/>
                </a:solidFill>
                <a:latin typeface="+mn-lt"/>
              </a:rPr>
              <a:t>sufitu</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772398339"/>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17" name="Grupo 16">
            <a:extLst>
              <a:ext uri="{FF2B5EF4-FFF2-40B4-BE49-F238E27FC236}">
                <a16:creationId xmlns:a16="http://schemas.microsoft.com/office/drawing/2014/main" id="{D3B9A74D-4F92-4807-AA6C-4DABD7DA81B0}"/>
              </a:ext>
            </a:extLst>
          </p:cNvPr>
          <p:cNvGrpSpPr/>
          <p:nvPr/>
        </p:nvGrpSpPr>
        <p:grpSpPr>
          <a:xfrm>
            <a:off x="1331640" y="2859033"/>
            <a:ext cx="6696744" cy="769441"/>
            <a:chOff x="409" y="2219132"/>
            <a:chExt cx="1782216" cy="891108"/>
          </a:xfrm>
          <a:solidFill>
            <a:schemeClr val="accent6">
              <a:lumMod val="60000"/>
              <a:lumOff val="40000"/>
            </a:schemeClr>
          </a:solidFill>
        </p:grpSpPr>
        <p:sp>
          <p:nvSpPr>
            <p:cNvPr id="18" name="Rectángulo 17">
              <a:extLst>
                <a:ext uri="{FF2B5EF4-FFF2-40B4-BE49-F238E27FC236}">
                  <a16:creationId xmlns:a16="http://schemas.microsoft.com/office/drawing/2014/main" id="{B0181934-C761-448D-B13A-BD1A3AC1B680}"/>
                </a:ext>
              </a:extLst>
            </p:cNvPr>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18">
              <a:extLst>
                <a:ext uri="{FF2B5EF4-FFF2-40B4-BE49-F238E27FC236}">
                  <a16:creationId xmlns:a16="http://schemas.microsoft.com/office/drawing/2014/main" id="{22BE1B8C-C85E-4919-B043-5DB254B6AC02}"/>
                </a:ext>
              </a:extLst>
            </p:cNvPr>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err="1">
                  <a:solidFill>
                    <a:schemeClr val="bg1"/>
                  </a:solidFill>
                </a:rPr>
                <a:t>Instrumentalne</a:t>
              </a:r>
              <a:r>
                <a:rPr lang="es-ES" sz="1800" b="0" dirty="0">
                  <a:solidFill>
                    <a:schemeClr val="bg1"/>
                  </a:solidFill>
                </a:rPr>
                <a:t> </a:t>
              </a:r>
              <a:r>
                <a:rPr lang="es-ES" sz="1800" b="0" dirty="0" err="1">
                  <a:solidFill>
                    <a:schemeClr val="bg1"/>
                  </a:solidFill>
                </a:rPr>
                <a:t>techniki</a:t>
              </a:r>
              <a:r>
                <a:rPr lang="es-ES" sz="1800" b="0" dirty="0">
                  <a:solidFill>
                    <a:schemeClr val="bg1"/>
                  </a:solidFill>
                </a:rPr>
                <a:t> </a:t>
              </a:r>
              <a:r>
                <a:rPr lang="es-ES" sz="1800" b="0" dirty="0" err="1">
                  <a:solidFill>
                    <a:schemeClr val="bg1"/>
                  </a:solidFill>
                </a:rPr>
                <a:t>oceny</a:t>
              </a:r>
              <a:r>
                <a:rPr lang="es-ES" sz="1800" b="0" dirty="0">
                  <a:solidFill>
                    <a:schemeClr val="bg1"/>
                  </a:solidFill>
                </a:rPr>
                <a:t> </a:t>
              </a:r>
              <a:r>
                <a:rPr lang="es-ES" sz="1800" b="0" dirty="0" err="1">
                  <a:solidFill>
                    <a:schemeClr val="bg1"/>
                  </a:solidFill>
                </a:rPr>
                <a:t>chodu</a:t>
              </a:r>
              <a:endParaRPr lang="es-ES" sz="1800" b="0" dirty="0">
                <a:solidFill>
                  <a:schemeClr val="bg1"/>
                </a:solidFill>
              </a:endParaRPr>
            </a:p>
          </p:txBody>
        </p:sp>
      </p:grpSp>
      <p:sp>
        <p:nvSpPr>
          <p:cNvPr id="26" name="Prostokąt 3">
            <a:extLst>
              <a:ext uri="{FF2B5EF4-FFF2-40B4-BE49-F238E27FC236}">
                <a16:creationId xmlns:a16="http://schemas.microsoft.com/office/drawing/2014/main" id="{A0436738-94CF-4AFE-AA6C-9B946FFE7EC8}"/>
              </a:ext>
            </a:extLst>
          </p:cNvPr>
          <p:cNvSpPr/>
          <p:nvPr/>
        </p:nvSpPr>
        <p:spPr>
          <a:xfrm>
            <a:off x="753102" y="3773939"/>
            <a:ext cx="7637796" cy="1754326"/>
          </a:xfrm>
          <a:prstGeom prst="rect">
            <a:avLst/>
          </a:prstGeom>
        </p:spPr>
        <p:txBody>
          <a:bodyPr wrap="square">
            <a:spAutoFit/>
          </a:bodyPr>
          <a:lstStyle/>
          <a:p>
            <a:pPr lvl="0"/>
            <a:r>
              <a:rPr lang="pl-PL" sz="1800" b="0" dirty="0">
                <a:solidFill>
                  <a:schemeClr val="tx1"/>
                </a:solidFill>
              </a:rPr>
              <a:t>-Protokoły oceny wymagają przeprowadzenia pacjenta.</a:t>
            </a:r>
          </a:p>
          <a:p>
            <a:pPr lvl="0"/>
            <a:endParaRPr lang="pl-PL" sz="1800" b="0" dirty="0">
              <a:solidFill>
                <a:schemeClr val="tx1"/>
              </a:solidFill>
            </a:endParaRPr>
          </a:p>
          <a:p>
            <a:pPr lvl="0"/>
            <a:r>
              <a:rPr lang="pl-PL" sz="1800" b="0" dirty="0">
                <a:solidFill>
                  <a:schemeClr val="tx1"/>
                </a:solidFill>
              </a:rPr>
              <a:t>-Nie jest możliwe przeprowadzenie oceny kolejki u pacjentów z poważnym upośledzeniem zdolności poruszania się.</a:t>
            </a:r>
          </a:p>
          <a:p>
            <a:pPr lvl="0"/>
            <a:endParaRPr lang="pl-PL" sz="1800" b="0" dirty="0">
              <a:solidFill>
                <a:schemeClr val="tx1"/>
              </a:solidFill>
            </a:endParaRPr>
          </a:p>
          <a:p>
            <a:pPr lvl="0"/>
            <a:r>
              <a:rPr lang="pl-PL" sz="1800" b="0" dirty="0">
                <a:solidFill>
                  <a:schemeClr val="tx1"/>
                </a:solidFill>
              </a:rPr>
              <a:t>-Efekt podłogi może ograniczać wejście osób z ciężkimi obrażeniami.</a:t>
            </a:r>
          </a:p>
        </p:txBody>
      </p:sp>
      <p:sp>
        <p:nvSpPr>
          <p:cNvPr id="13" name="Prostokąt 1">
            <a:extLst>
              <a:ext uri="{FF2B5EF4-FFF2-40B4-BE49-F238E27FC236}">
                <a16:creationId xmlns:a16="http://schemas.microsoft.com/office/drawing/2014/main" id="{98949157-5983-4D07-B425-46A12F34B550}"/>
              </a:ext>
            </a:extLst>
          </p:cNvPr>
          <p:cNvSpPr/>
          <p:nvPr/>
        </p:nvSpPr>
        <p:spPr>
          <a:xfrm>
            <a:off x="3131840" y="2237791"/>
            <a:ext cx="3384376" cy="707886"/>
          </a:xfrm>
          <a:prstGeom prst="rect">
            <a:avLst/>
          </a:prstGeom>
        </p:spPr>
        <p:txBody>
          <a:bodyPr wrap="square">
            <a:spAutoFit/>
          </a:bodyPr>
          <a:lstStyle/>
          <a:p>
            <a:pPr>
              <a:defRPr/>
            </a:pPr>
            <a:r>
              <a:rPr lang="es-ES" altLang="es-ES" sz="2000" b="0" dirty="0">
                <a:solidFill>
                  <a:schemeClr val="accent2"/>
                </a:solidFill>
                <a:latin typeface="+mn-lt"/>
              </a:rPr>
              <a:t>2.7 </a:t>
            </a:r>
            <a:r>
              <a:rPr lang="es-ES" altLang="es-ES" sz="2000" b="0" dirty="0" err="1">
                <a:solidFill>
                  <a:schemeClr val="accent2"/>
                </a:solidFill>
                <a:latin typeface="+mn-lt"/>
              </a:rPr>
              <a:t>Efekt</a:t>
            </a:r>
            <a:r>
              <a:rPr lang="es-ES" altLang="es-ES" sz="2000" b="0" dirty="0">
                <a:solidFill>
                  <a:schemeClr val="accent2"/>
                </a:solidFill>
                <a:latin typeface="+mn-lt"/>
              </a:rPr>
              <a:t> </a:t>
            </a:r>
            <a:r>
              <a:rPr lang="es-ES" altLang="es-ES" sz="2000" b="0" dirty="0" err="1">
                <a:solidFill>
                  <a:schemeClr val="accent2"/>
                </a:solidFill>
                <a:latin typeface="+mn-lt"/>
              </a:rPr>
              <a:t>podłogi</a:t>
            </a:r>
            <a:r>
              <a:rPr lang="es-ES" altLang="es-ES" sz="2000" b="0" dirty="0">
                <a:solidFill>
                  <a:schemeClr val="accent2"/>
                </a:solidFill>
                <a:latin typeface="+mn-lt"/>
              </a:rPr>
              <a:t> i </a:t>
            </a:r>
            <a:r>
              <a:rPr lang="es-ES" altLang="es-ES" sz="2000" b="0" dirty="0" err="1">
                <a:solidFill>
                  <a:schemeClr val="accent2"/>
                </a:solidFill>
                <a:latin typeface="+mn-lt"/>
              </a:rPr>
              <a:t>sufitu</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3448882304"/>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2940538" y="3573016"/>
            <a:ext cx="4655798" cy="1446550"/>
          </a:xfrm>
          <a:prstGeom prst="rect">
            <a:avLst/>
          </a:prstGeom>
          <a:noFill/>
        </p:spPr>
        <p:txBody>
          <a:bodyPr wrap="square">
            <a:spAutoFit/>
          </a:bodyPr>
          <a:lstStyle/>
          <a:p>
            <a:pPr>
              <a:defRPr/>
            </a:pPr>
            <a:r>
              <a:rPr lang="en-US" sz="4400" b="0" dirty="0">
                <a:solidFill>
                  <a:schemeClr val="accent2">
                    <a:lumMod val="75000"/>
                  </a:schemeClr>
                </a:solidFill>
              </a:rPr>
              <a:t>3. </a:t>
            </a:r>
            <a:r>
              <a:rPr lang="en-US" sz="4400" b="0" dirty="0" err="1">
                <a:solidFill>
                  <a:schemeClr val="accent2">
                    <a:lumMod val="75000"/>
                  </a:schemeClr>
                </a:solidFill>
              </a:rPr>
              <a:t>Kluczowe</a:t>
            </a:r>
            <a:r>
              <a:rPr lang="en-US" sz="4400" b="0" dirty="0">
                <a:solidFill>
                  <a:schemeClr val="accent2">
                    <a:lumMod val="75000"/>
                  </a:schemeClr>
                </a:solidFill>
              </a:rPr>
              <a:t> idee</a:t>
            </a:r>
          </a:p>
          <a:p>
            <a:pPr algn="ctr">
              <a:defRPr/>
            </a:pPr>
            <a:r>
              <a:rPr lang="en-US" sz="4400" b="0" dirty="0">
                <a:solidFill>
                  <a:schemeClr val="accent2">
                    <a:lumMod val="75000"/>
                  </a:schemeClr>
                </a:solidFill>
              </a:rPr>
              <a:t>  </a:t>
            </a:r>
          </a:p>
        </p:txBody>
      </p:sp>
      <p:sp>
        <p:nvSpPr>
          <p:cNvPr id="2" name="Prostokąt 1">
            <a:extLst>
              <a:ext uri="{FF2B5EF4-FFF2-40B4-BE49-F238E27FC236}">
                <a16:creationId xmlns:a16="http://schemas.microsoft.com/office/drawing/2014/main" id="{74220122-B7F3-4A26-9256-9F022AD21E3F}"/>
              </a:ext>
            </a:extLst>
          </p:cNvPr>
          <p:cNvSpPr/>
          <p:nvPr/>
        </p:nvSpPr>
        <p:spPr>
          <a:xfrm>
            <a:off x="504031" y="1124744"/>
            <a:ext cx="8135938" cy="1200329"/>
          </a:xfrm>
          <a:prstGeom prst="rect">
            <a:avLst/>
          </a:prstGeom>
        </p:spPr>
        <p:txBody>
          <a:bodyPr>
            <a:spAutoFit/>
          </a:bodyPr>
          <a:lstStyle/>
          <a:p>
            <a:pPr algn="ctr">
              <a:defRPr/>
            </a:pPr>
            <a:r>
              <a:rPr lang="pl-PL" sz="2400" dirty="0">
                <a:solidFill>
                  <a:schemeClr val="accent2">
                    <a:lumMod val="75000"/>
                  </a:schemeClr>
                </a:solidFill>
                <a:latin typeface="+mn-lt"/>
                <a:sym typeface="Arial" charset="0"/>
              </a:rPr>
              <a:t>C.3 JAKIE SĄ ZALETY STOSOWANIA TECHNIK INSTRUMENTALNYCH W PORÓWNANIU ZE SKALĄ I BADANIEM FIZYKALNYM DO OCENY CHODU?</a:t>
            </a:r>
            <a:endParaRPr lang="en-US" sz="2200" b="0" dirty="0">
              <a:solidFill>
                <a:schemeClr val="accent2">
                  <a:lumMod val="75000"/>
                </a:schemeClr>
              </a:solidFill>
              <a:latin typeface="+mn-lt"/>
            </a:endParaRPr>
          </a:p>
        </p:txBody>
      </p:sp>
      <p:sp>
        <p:nvSpPr>
          <p:cNvPr id="5" name="8 Rectángulo redondeado">
            <a:extLst>
              <a:ext uri="{FF2B5EF4-FFF2-40B4-BE49-F238E27FC236}">
                <a16:creationId xmlns:a16="http://schemas.microsoft.com/office/drawing/2014/main" id="{D18E2156-C5C1-4F17-B2F5-3BB0E1C766FF}"/>
              </a:ext>
            </a:extLst>
          </p:cNvPr>
          <p:cNvSpPr/>
          <p:nvPr/>
        </p:nvSpPr>
        <p:spPr bwMode="auto">
          <a:xfrm>
            <a:off x="591134" y="3212975"/>
            <a:ext cx="7868654" cy="1529881"/>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3520812435"/>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1" y="1124744"/>
            <a:ext cx="8135938" cy="430887"/>
          </a:xfrm>
          <a:prstGeom prst="rect">
            <a:avLst/>
          </a:prstGeom>
        </p:spPr>
        <p:txBody>
          <a:bodyPr>
            <a:spAutoFit/>
          </a:bodyPr>
          <a:lstStyle/>
          <a:p>
            <a:pPr algn="ctr">
              <a:defRPr/>
            </a:pPr>
            <a:r>
              <a:rPr lang="es-ES" sz="2200" dirty="0">
                <a:solidFill>
                  <a:schemeClr val="accent2">
                    <a:lumMod val="75000"/>
                  </a:schemeClr>
                </a:solidFill>
              </a:rPr>
              <a:t>1. WPROWADZENIE I CELE</a:t>
            </a:r>
            <a:endParaRPr lang="en-US" sz="2200" b="0" dirty="0">
              <a:solidFill>
                <a:schemeClr val="accent2">
                  <a:lumMod val="75000"/>
                </a:schemeClr>
              </a:solidFill>
            </a:endParaRPr>
          </a:p>
        </p:txBody>
      </p:sp>
      <p:grpSp>
        <p:nvGrpSpPr>
          <p:cNvPr id="11" name="Grupo 10"/>
          <p:cNvGrpSpPr/>
          <p:nvPr/>
        </p:nvGrpSpPr>
        <p:grpSpPr>
          <a:xfrm>
            <a:off x="3226346" y="1988840"/>
            <a:ext cx="2691308" cy="504056"/>
            <a:chOff x="2156891" y="953758"/>
            <a:chExt cx="1782216" cy="891108"/>
          </a:xfrm>
        </p:grpSpPr>
        <p:sp>
          <p:nvSpPr>
            <p:cNvPr id="21" name="Rectángulo 20"/>
            <p:cNvSpPr/>
            <p:nvPr/>
          </p:nvSpPr>
          <p:spPr>
            <a:xfrm>
              <a:off x="2156891" y="953758"/>
              <a:ext cx="1782216" cy="891108"/>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Rectángulo 21"/>
            <p:cNvSpPr/>
            <p:nvPr/>
          </p:nvSpPr>
          <p:spPr>
            <a:xfrm>
              <a:off x="2156891" y="953758"/>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a:t>OCENA CHODU</a:t>
              </a:r>
            </a:p>
          </p:txBody>
        </p:sp>
      </p:grpSp>
      <p:grpSp>
        <p:nvGrpSpPr>
          <p:cNvPr id="12" name="Grupo 11"/>
          <p:cNvGrpSpPr/>
          <p:nvPr/>
        </p:nvGrpSpPr>
        <p:grpSpPr>
          <a:xfrm>
            <a:off x="1524410" y="2636912"/>
            <a:ext cx="1902978" cy="891108"/>
            <a:chOff x="409" y="2219132"/>
            <a:chExt cx="1782216" cy="891108"/>
          </a:xfrm>
        </p:grpSpPr>
        <p:sp>
          <p:nvSpPr>
            <p:cNvPr id="19" name="Rectángulo 18"/>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ectángulo 19"/>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err="1"/>
                <a:t>Obserwacja</a:t>
              </a:r>
              <a:endParaRPr lang="es-ES" sz="1800" b="0" kern="1200" dirty="0"/>
            </a:p>
          </p:txBody>
        </p:sp>
      </p:grpSp>
      <p:grpSp>
        <p:nvGrpSpPr>
          <p:cNvPr id="13" name="Grupo 12"/>
          <p:cNvGrpSpPr/>
          <p:nvPr/>
        </p:nvGrpSpPr>
        <p:grpSpPr>
          <a:xfrm>
            <a:off x="3680892" y="2636912"/>
            <a:ext cx="1902978" cy="891108"/>
            <a:chOff x="2156891" y="2219132"/>
            <a:chExt cx="1782216" cy="891108"/>
          </a:xfrm>
        </p:grpSpPr>
        <p:sp>
          <p:nvSpPr>
            <p:cNvPr id="17" name="Rectángulo 16"/>
            <p:cNvSpPr/>
            <p:nvPr/>
          </p:nvSpPr>
          <p:spPr>
            <a:xfrm>
              <a:off x="2156891"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2156891"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b="0" kern="1200" dirty="0"/>
                <a:t>Skale kliniczne /testy i kwestionariusze</a:t>
              </a:r>
              <a:endParaRPr lang="es-ES" sz="1800" b="0" kern="1200" dirty="0"/>
            </a:p>
          </p:txBody>
        </p:sp>
      </p:grpSp>
      <p:grpSp>
        <p:nvGrpSpPr>
          <p:cNvPr id="14" name="Grupo 13"/>
          <p:cNvGrpSpPr/>
          <p:nvPr/>
        </p:nvGrpSpPr>
        <p:grpSpPr>
          <a:xfrm>
            <a:off x="5837374" y="2636912"/>
            <a:ext cx="1902978" cy="891108"/>
            <a:chOff x="4313373" y="2219132"/>
            <a:chExt cx="1782216" cy="891108"/>
          </a:xfrm>
        </p:grpSpPr>
        <p:sp>
          <p:nvSpPr>
            <p:cNvPr id="15" name="Rectángulo 14"/>
            <p:cNvSpPr/>
            <p:nvPr/>
          </p:nvSpPr>
          <p:spPr>
            <a:xfrm>
              <a:off x="4313373"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ectángulo 15"/>
            <p:cNvSpPr/>
            <p:nvPr/>
          </p:nvSpPr>
          <p:spPr>
            <a:xfrm>
              <a:off x="4313373"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err="1"/>
                <a:t>Techniki</a:t>
              </a:r>
              <a:r>
                <a:rPr lang="es-ES" sz="1800" b="0" kern="1200" dirty="0"/>
                <a:t> </a:t>
              </a:r>
              <a:r>
                <a:rPr lang="es-ES" sz="1800" b="0" kern="1200" dirty="0" err="1"/>
                <a:t>instrumentalne</a:t>
              </a:r>
              <a:endParaRPr lang="es-ES" sz="1800" b="0" kern="1200" dirty="0"/>
            </a:p>
          </p:txBody>
        </p:sp>
      </p:grpSp>
      <p:grpSp>
        <p:nvGrpSpPr>
          <p:cNvPr id="24" name="Grupo 23"/>
          <p:cNvGrpSpPr/>
          <p:nvPr/>
        </p:nvGrpSpPr>
        <p:grpSpPr>
          <a:xfrm>
            <a:off x="2735418" y="4005064"/>
            <a:ext cx="3793926" cy="531068"/>
            <a:chOff x="2156891" y="953758"/>
            <a:chExt cx="1782216" cy="891108"/>
          </a:xfrm>
        </p:grpSpPr>
        <p:sp>
          <p:nvSpPr>
            <p:cNvPr id="25" name="Rectángulo 24"/>
            <p:cNvSpPr/>
            <p:nvPr/>
          </p:nvSpPr>
          <p:spPr>
            <a:xfrm>
              <a:off x="2156891" y="953758"/>
              <a:ext cx="1782216" cy="891108"/>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6" name="Rectángulo 25"/>
            <p:cNvSpPr/>
            <p:nvPr/>
          </p:nvSpPr>
          <p:spPr>
            <a:xfrm>
              <a:off x="2156891" y="953758"/>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kern="1200" dirty="0"/>
                <a:t>PODSTAWOWE RÓŻNICE</a:t>
              </a:r>
            </a:p>
          </p:txBody>
        </p:sp>
      </p:grpSp>
      <p:grpSp>
        <p:nvGrpSpPr>
          <p:cNvPr id="27" name="Grupo 26"/>
          <p:cNvGrpSpPr/>
          <p:nvPr/>
        </p:nvGrpSpPr>
        <p:grpSpPr>
          <a:xfrm>
            <a:off x="1944680" y="4680148"/>
            <a:ext cx="2563332" cy="891108"/>
            <a:chOff x="409" y="2219132"/>
            <a:chExt cx="1782216" cy="891108"/>
          </a:xfrm>
        </p:grpSpPr>
        <p:sp>
          <p:nvSpPr>
            <p:cNvPr id="28" name="Rectángulo 27"/>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t>Wybierz jeden z typów oceny</a:t>
              </a:r>
              <a:endParaRPr lang="es-ES" sz="1800" b="0" kern="1200" dirty="0"/>
            </a:p>
          </p:txBody>
        </p:sp>
      </p:grpSp>
      <p:grpSp>
        <p:nvGrpSpPr>
          <p:cNvPr id="30" name="Grupo 29"/>
          <p:cNvGrpSpPr/>
          <p:nvPr/>
        </p:nvGrpSpPr>
        <p:grpSpPr>
          <a:xfrm>
            <a:off x="4680984" y="4680148"/>
            <a:ext cx="2563332" cy="891108"/>
            <a:chOff x="2156891" y="2219132"/>
            <a:chExt cx="1782216" cy="891108"/>
          </a:xfrm>
        </p:grpSpPr>
        <p:sp>
          <p:nvSpPr>
            <p:cNvPr id="31" name="Rectángulo 30"/>
            <p:cNvSpPr/>
            <p:nvPr/>
          </p:nvSpPr>
          <p:spPr>
            <a:xfrm>
              <a:off x="2156891"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2" name="Rectángulo 31"/>
            <p:cNvSpPr/>
            <p:nvPr/>
          </p:nvSpPr>
          <p:spPr>
            <a:xfrm>
              <a:off x="2156891"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b="0" kern="1200" dirty="0"/>
                <a:t>Połączenie rodzajów oceny</a:t>
              </a:r>
              <a:endParaRPr lang="es-ES" sz="1800" b="0" kern="1200" dirty="0"/>
            </a:p>
          </p:txBody>
        </p:sp>
      </p:gr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DE8589-A43F-40B9-8B3B-DB693472E5B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ea typeface="Calibri" panose="020F0502020204030204" pitchFamily="34" charset="0"/>
              </a:rPr>
              <a:t>3. </a:t>
            </a:r>
            <a:r>
              <a:rPr lang="en-US" sz="2200" dirty="0">
                <a:solidFill>
                  <a:schemeClr val="accent2">
                    <a:lumMod val="75000"/>
                  </a:schemeClr>
                </a:solidFill>
              </a:rPr>
              <a:t>KLUCZOWE IDEE</a:t>
            </a:r>
          </a:p>
        </p:txBody>
      </p:sp>
      <p:sp>
        <p:nvSpPr>
          <p:cNvPr id="14" name="Prostokąt 3">
            <a:extLst>
              <a:ext uri="{FF2B5EF4-FFF2-40B4-BE49-F238E27FC236}">
                <a16:creationId xmlns:a16="http://schemas.microsoft.com/office/drawing/2014/main" id="{53F2A1DE-77C5-4F17-A671-1D6740D82F2E}"/>
              </a:ext>
            </a:extLst>
          </p:cNvPr>
          <p:cNvSpPr/>
          <p:nvPr/>
        </p:nvSpPr>
        <p:spPr>
          <a:xfrm>
            <a:off x="611561" y="1915229"/>
            <a:ext cx="8064896" cy="3613810"/>
          </a:xfrm>
          <a:prstGeom prst="rect">
            <a:avLst/>
          </a:prstGeom>
        </p:spPr>
        <p:txBody>
          <a:bodyPr wrap="square">
            <a:spAutoFit/>
          </a:bodyPr>
          <a:lstStyle/>
          <a:p>
            <a:pPr marL="342900" lvl="0" indent="-342900" algn="just">
              <a:lnSpc>
                <a:spcPts val="1400"/>
              </a:lnSpc>
              <a:spcBef>
                <a:spcPts val="1200"/>
              </a:spcBef>
              <a:buFont typeface="Wingdings" panose="05000000000000000000" pitchFamily="2" charset="2"/>
              <a:buChar char="§"/>
            </a:pPr>
            <a:r>
              <a:rPr lang="pl-PL" sz="1800" b="0" dirty="0">
                <a:solidFill>
                  <a:schemeClr val="accent2"/>
                </a:solidFill>
              </a:rPr>
              <a:t>Personel medyczny musi znać charakterystykę metodologiczną i właściwości statystyczne w momencie wyboru narzędzia do oceny chodu. Jest to konieczne, aby uniknąć błędów metodologicznych i tendencyjności wyników pomiaru.</a:t>
            </a:r>
          </a:p>
          <a:p>
            <a:pPr marL="342900" lvl="0" indent="-342900" algn="just">
              <a:lnSpc>
                <a:spcPts val="1400"/>
              </a:lnSpc>
              <a:spcBef>
                <a:spcPts val="1200"/>
              </a:spcBef>
              <a:buFont typeface="Wingdings" panose="05000000000000000000" pitchFamily="2" charset="2"/>
              <a:buChar char="§"/>
            </a:pPr>
            <a:r>
              <a:rPr lang="pl-PL" sz="1800" b="0" dirty="0">
                <a:solidFill>
                  <a:schemeClr val="accent2"/>
                </a:solidFill>
              </a:rPr>
              <a:t>Jeśli chodzi o użyteczność, skale i testy kliniczne mają tę zaletę, że można je opracować w krótkim czasie, nie wymagają specjalistycznego szkolenia od oceniającego i mogą być stosowane w każdym kontekście, np. w praktyce klinicznej.</a:t>
            </a:r>
          </a:p>
          <a:p>
            <a:pPr marL="342900" lvl="0" indent="-342900" algn="just">
              <a:lnSpc>
                <a:spcPts val="1400"/>
              </a:lnSpc>
              <a:spcBef>
                <a:spcPts val="1200"/>
              </a:spcBef>
              <a:buFont typeface="Wingdings" panose="05000000000000000000" pitchFamily="2" charset="2"/>
              <a:buChar char="§"/>
            </a:pPr>
            <a:r>
              <a:rPr lang="pl-PL" sz="1800" b="0" dirty="0">
                <a:solidFill>
                  <a:schemeClr val="accent2"/>
                </a:solidFill>
              </a:rPr>
              <a:t>Sprzęt potrzebny do użycia testów klinicznych i </a:t>
            </a:r>
            <a:r>
              <a:rPr lang="pl-PL" sz="1800" b="0" dirty="0" err="1">
                <a:solidFill>
                  <a:schemeClr val="accent2"/>
                </a:solidFill>
              </a:rPr>
              <a:t>skal</a:t>
            </a:r>
            <a:r>
              <a:rPr lang="pl-PL" sz="1800" b="0" dirty="0">
                <a:solidFill>
                  <a:schemeClr val="accent2"/>
                </a:solidFill>
              </a:rPr>
              <a:t> jest znacznie mniejszy i łatwiej dostępny niż sprzęt potrzebny do przeprowadzenia oceny chodu za pomocą biomechanicznych instrumentów oceny.</a:t>
            </a:r>
          </a:p>
          <a:p>
            <a:pPr marL="342900" lvl="0" indent="-342900" algn="just">
              <a:lnSpc>
                <a:spcPts val="1400"/>
              </a:lnSpc>
              <a:spcBef>
                <a:spcPts val="1200"/>
              </a:spcBef>
              <a:buFont typeface="Wingdings" panose="05000000000000000000" pitchFamily="2" charset="2"/>
              <a:buChar char="§"/>
            </a:pPr>
            <a:r>
              <a:rPr lang="pl-PL" sz="1800" b="0" dirty="0">
                <a:solidFill>
                  <a:schemeClr val="accent2"/>
                </a:solidFill>
              </a:rPr>
              <a:t>Najważniejszą cechą instrumentalnych technik oceny biomechanicznej jest to, że dostarczają one obiektywnych danych uzyskanych bez interpretacji oceniającego (tj. bezpośrednia ocena jednego lub więcej wymiarów wzorca chodu), więc ich zastosowanie jest głównie w obszarze badawczym. Przeciwnie, na informacje uzyskane za pomocą </a:t>
            </a:r>
            <a:r>
              <a:rPr lang="pl-PL" sz="1800" b="0" dirty="0" err="1">
                <a:solidFill>
                  <a:schemeClr val="accent2"/>
                </a:solidFill>
              </a:rPr>
              <a:t>skal</a:t>
            </a:r>
            <a:r>
              <a:rPr lang="pl-PL" sz="1800" b="0" dirty="0">
                <a:solidFill>
                  <a:schemeClr val="accent2"/>
                </a:solidFill>
              </a:rPr>
              <a:t> i testów klinicznych ma wpływ interpretacja i percepcja oceniającego.</a:t>
            </a:r>
            <a:endParaRPr lang="es-ES" sz="1800" b="0" dirty="0">
              <a:solidFill>
                <a:schemeClr val="accent2"/>
              </a:solidFill>
            </a:endParaRPr>
          </a:p>
        </p:txBody>
      </p:sp>
    </p:spTree>
    <p:extLst>
      <p:ext uri="{BB962C8B-B14F-4D97-AF65-F5344CB8AC3E}">
        <p14:creationId xmlns:p14="http://schemas.microsoft.com/office/powerpoint/2010/main" val="3769787588"/>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DE8589-A43F-40B9-8B3B-DB693472E5B5}"/>
              </a:ext>
            </a:extLst>
          </p:cNvPr>
          <p:cNvSpPr/>
          <p:nvPr/>
        </p:nvSpPr>
        <p:spPr>
          <a:xfrm>
            <a:off x="611560" y="1052736"/>
            <a:ext cx="7848228" cy="430887"/>
          </a:xfrm>
          <a:prstGeom prst="rect">
            <a:avLst/>
          </a:prstGeom>
        </p:spPr>
        <p:txBody>
          <a:bodyPr wrap="square">
            <a:spAutoFit/>
          </a:bodyPr>
          <a:lstStyle/>
          <a:p>
            <a:pPr algn="ctr">
              <a:defRPr/>
            </a:pPr>
            <a:r>
              <a:rPr lang="es-ES" sz="2200" dirty="0">
                <a:solidFill>
                  <a:schemeClr val="accent2">
                    <a:lumMod val="75000"/>
                  </a:schemeClr>
                </a:solidFill>
                <a:ea typeface="Calibri" panose="020F0502020204030204" pitchFamily="34" charset="0"/>
              </a:rPr>
              <a:t>3. </a:t>
            </a:r>
            <a:r>
              <a:rPr lang="en-US" sz="2200" dirty="0">
                <a:solidFill>
                  <a:schemeClr val="accent2">
                    <a:lumMod val="75000"/>
                  </a:schemeClr>
                </a:solidFill>
              </a:rPr>
              <a:t>KLUCZOWE IDEE</a:t>
            </a:r>
          </a:p>
        </p:txBody>
      </p:sp>
      <p:sp>
        <p:nvSpPr>
          <p:cNvPr id="14" name="Prostokąt 3">
            <a:extLst>
              <a:ext uri="{FF2B5EF4-FFF2-40B4-BE49-F238E27FC236}">
                <a16:creationId xmlns:a16="http://schemas.microsoft.com/office/drawing/2014/main" id="{53F2A1DE-77C5-4F17-A671-1D6740D82F2E}"/>
              </a:ext>
            </a:extLst>
          </p:cNvPr>
          <p:cNvSpPr/>
          <p:nvPr/>
        </p:nvSpPr>
        <p:spPr>
          <a:xfrm>
            <a:off x="611561" y="1915229"/>
            <a:ext cx="8064896" cy="4049827"/>
          </a:xfrm>
          <a:prstGeom prst="rect">
            <a:avLst/>
          </a:prstGeom>
        </p:spPr>
        <p:txBody>
          <a:bodyPr wrap="square">
            <a:spAutoFit/>
          </a:bodyPr>
          <a:lstStyle/>
          <a:p>
            <a:pPr marL="342900" lvl="0" indent="-342900" algn="just">
              <a:lnSpc>
                <a:spcPts val="1400"/>
              </a:lnSpc>
              <a:buFont typeface="Wingdings" panose="05000000000000000000" pitchFamily="2" charset="2"/>
              <a:buChar char="§"/>
            </a:pPr>
            <a:r>
              <a:rPr lang="pl-PL" sz="1800" b="0" dirty="0">
                <a:solidFill>
                  <a:schemeClr val="accent2"/>
                </a:solidFill>
              </a:rPr>
              <a:t>Wysoka precyzja instrumentalnych technik pomiarowych sprawia, że są one bardziej miarodajne do pomiaru cech chodu niż skale czy testy kliniczne. </a:t>
            </a:r>
          </a:p>
          <a:p>
            <a:pPr lvl="0" algn="just">
              <a:lnSpc>
                <a:spcPts val="1400"/>
              </a:lnSpc>
            </a:pPr>
            <a:endParaRPr lang="pl-PL" sz="1800" b="0" dirty="0">
              <a:solidFill>
                <a:schemeClr val="accent2"/>
              </a:solidFill>
            </a:endParaRPr>
          </a:p>
          <a:p>
            <a:pPr marL="342900" lvl="0" indent="-342900" algn="just">
              <a:lnSpc>
                <a:spcPts val="1400"/>
              </a:lnSpc>
              <a:buFont typeface="Wingdings" panose="05000000000000000000" pitchFamily="2" charset="2"/>
              <a:buChar char="§"/>
            </a:pPr>
            <a:r>
              <a:rPr lang="pl-PL" sz="1800" b="0" dirty="0">
                <a:solidFill>
                  <a:schemeClr val="accent2"/>
                </a:solidFill>
              </a:rPr>
              <a:t>Wiarygodność jest zazwyczaj lepsza w przypadku przyrządów biomechanicznych, ponieważ powtarzalność pomiaru nie zależy od obserwatora, ale od innych czynników, takich jak wykonanie pomiaru z zastosowaniem standaryzowanego protokołu.</a:t>
            </a:r>
          </a:p>
          <a:p>
            <a:pPr lvl="0" algn="just">
              <a:lnSpc>
                <a:spcPts val="1400"/>
              </a:lnSpc>
            </a:pPr>
            <a:r>
              <a:rPr lang="pl-PL" sz="1800" b="0" dirty="0">
                <a:solidFill>
                  <a:schemeClr val="accent2"/>
                </a:solidFill>
              </a:rPr>
              <a:t> </a:t>
            </a:r>
          </a:p>
          <a:p>
            <a:pPr marL="342900" lvl="0" indent="-342900" algn="just">
              <a:lnSpc>
                <a:spcPts val="1400"/>
              </a:lnSpc>
              <a:buFont typeface="Wingdings" panose="05000000000000000000" pitchFamily="2" charset="2"/>
              <a:buChar char="§"/>
            </a:pPr>
            <a:r>
              <a:rPr lang="pl-PL" sz="1800" b="0" dirty="0">
                <a:solidFill>
                  <a:schemeClr val="accent2"/>
                </a:solidFill>
              </a:rPr>
              <a:t>Im dokładniejszy jest przyrząd pomiarowy, tym bardziej wrażliwy na zmiany będzie ten przyrząd. Czułość sprzętu musi być wystarczająca do zmierzenia minimalnej klinicznie istotnej różnicy w wynikach, które profesjonalista zamierza zaobserwować w danej populacji.</a:t>
            </a:r>
          </a:p>
          <a:p>
            <a:pPr marL="342900" lvl="0" indent="-342900" algn="just">
              <a:lnSpc>
                <a:spcPts val="1400"/>
              </a:lnSpc>
              <a:buFont typeface="Wingdings" panose="05000000000000000000" pitchFamily="2" charset="2"/>
              <a:buChar char="§"/>
            </a:pPr>
            <a:endParaRPr lang="pl-PL" sz="1800" b="0" dirty="0">
              <a:solidFill>
                <a:schemeClr val="accent2"/>
              </a:solidFill>
            </a:endParaRPr>
          </a:p>
          <a:p>
            <a:pPr marL="342900" lvl="0" indent="-342900" algn="just">
              <a:lnSpc>
                <a:spcPts val="1400"/>
              </a:lnSpc>
              <a:buFont typeface="Wingdings" panose="05000000000000000000" pitchFamily="2" charset="2"/>
              <a:buChar char="§"/>
            </a:pPr>
            <a:r>
              <a:rPr lang="pl-PL" sz="1800" b="0" dirty="0">
                <a:solidFill>
                  <a:schemeClr val="accent2"/>
                </a:solidFill>
              </a:rPr>
              <a:t>Skale kliniczne i testy mają większą tendencję do występowania efektu pułapu, to znaczy, że wyniki uczestników skupiają się w kierunku wysokiego końca (lub najlepszego możliwego wyniku) środka / instrumentu. Z drugiej strony, techniki instrumentalne mają większy efekt dolnej granicy, gdzie wyniki uczestników skupiają się w kierunku dolnej granicy. Jest to spowodowane tym, że pacjenci mogą być w "lepszej sytuacji" niż ta, którą może uchwycić pomiar lub w "gorszej sytuacji" niż ta, którą może zmierzyć instrument.</a:t>
            </a:r>
            <a:endParaRPr lang="en-US" sz="1800" b="0" dirty="0">
              <a:solidFill>
                <a:schemeClr val="accent2"/>
              </a:solidFill>
            </a:endParaRPr>
          </a:p>
        </p:txBody>
      </p:sp>
    </p:spTree>
    <p:extLst>
      <p:ext uri="{BB962C8B-B14F-4D97-AF65-F5344CB8AC3E}">
        <p14:creationId xmlns:p14="http://schemas.microsoft.com/office/powerpoint/2010/main" val="3817724020"/>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324B1D6E-CC0D-4264-B493-BB9819A5CB1B}"/>
              </a:ext>
            </a:extLst>
          </p:cNvPr>
          <p:cNvSpPr/>
          <p:nvPr/>
        </p:nvSpPr>
        <p:spPr>
          <a:xfrm>
            <a:off x="504031" y="1124744"/>
            <a:ext cx="8135938" cy="1200329"/>
          </a:xfrm>
          <a:prstGeom prst="rect">
            <a:avLst/>
          </a:prstGeom>
        </p:spPr>
        <p:txBody>
          <a:bodyPr>
            <a:spAutoFit/>
          </a:bodyPr>
          <a:lstStyle/>
          <a:p>
            <a:pPr algn="ctr">
              <a:defRPr/>
            </a:pPr>
            <a:r>
              <a:rPr lang="pl-PL" sz="2400" dirty="0">
                <a:solidFill>
                  <a:schemeClr val="accent2">
                    <a:lumMod val="75000"/>
                  </a:schemeClr>
                </a:solidFill>
                <a:latin typeface="+mn-lt"/>
                <a:sym typeface="Arial" charset="0"/>
              </a:rPr>
              <a:t>C.3 JAKIE SĄ ZALETY STOSOWANIA TECHNIK INSTRUMENTALNYCH W PORÓWNANIU ZE SKALĄ I BADANIEM FIZYKALNYM DO OCENY CHODU?</a:t>
            </a:r>
            <a:endParaRPr lang="en-US" sz="2200" b="0" dirty="0">
              <a:solidFill>
                <a:schemeClr val="accent2">
                  <a:lumMod val="75000"/>
                </a:schemeClr>
              </a:solidFill>
              <a:latin typeface="+mn-lt"/>
            </a:endParaRPr>
          </a:p>
        </p:txBody>
      </p:sp>
      <p:sp>
        <p:nvSpPr>
          <p:cNvPr id="3" name="Prostokąt 3">
            <a:extLst>
              <a:ext uri="{FF2B5EF4-FFF2-40B4-BE49-F238E27FC236}">
                <a16:creationId xmlns:a16="http://schemas.microsoft.com/office/drawing/2014/main" id="{7ED28B2A-B575-4246-8BAF-93EF01281168}"/>
              </a:ext>
            </a:extLst>
          </p:cNvPr>
          <p:cNvSpPr/>
          <p:nvPr/>
        </p:nvSpPr>
        <p:spPr>
          <a:xfrm>
            <a:off x="2699792" y="3573016"/>
            <a:ext cx="4464496" cy="1446550"/>
          </a:xfrm>
          <a:prstGeom prst="rect">
            <a:avLst/>
          </a:prstGeom>
          <a:noFill/>
        </p:spPr>
        <p:txBody>
          <a:bodyPr wrap="square">
            <a:spAutoFit/>
          </a:bodyPr>
          <a:lstStyle/>
          <a:p>
            <a:pPr>
              <a:defRPr/>
            </a:pPr>
            <a:r>
              <a:rPr lang="en-US" sz="4400" b="0" dirty="0">
                <a:solidFill>
                  <a:schemeClr val="accent2">
                    <a:lumMod val="75000"/>
                  </a:schemeClr>
                </a:solidFill>
              </a:rPr>
              <a:t>4. Bibliography</a:t>
            </a:r>
          </a:p>
          <a:p>
            <a:pPr algn="ctr">
              <a:defRPr/>
            </a:pPr>
            <a:r>
              <a:rPr lang="en-US" sz="4400" b="0" dirty="0">
                <a:solidFill>
                  <a:schemeClr val="accent2">
                    <a:lumMod val="75000"/>
                  </a:schemeClr>
                </a:solidFill>
              </a:rPr>
              <a:t>  </a:t>
            </a:r>
          </a:p>
        </p:txBody>
      </p:sp>
      <p:sp>
        <p:nvSpPr>
          <p:cNvPr id="4" name="8 Rectángulo redondeado">
            <a:extLst>
              <a:ext uri="{FF2B5EF4-FFF2-40B4-BE49-F238E27FC236}">
                <a16:creationId xmlns:a16="http://schemas.microsoft.com/office/drawing/2014/main" id="{85127C42-51DB-4B84-A03C-CBDCC917C8DE}"/>
              </a:ext>
            </a:extLst>
          </p:cNvPr>
          <p:cNvSpPr/>
          <p:nvPr/>
        </p:nvSpPr>
        <p:spPr bwMode="auto">
          <a:xfrm>
            <a:off x="591134" y="3212975"/>
            <a:ext cx="7868654" cy="1529881"/>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478871351"/>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052878" cy="4401205"/>
          </a:xfrm>
          <a:prstGeom prst="rect">
            <a:avLst/>
          </a:prstGeom>
          <a:noFill/>
        </p:spPr>
        <p:txBody>
          <a:bodyPr wrap="square" rtlCol="0">
            <a:spAutoFit/>
          </a:bodyPr>
          <a:lstStyle/>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Gutierrez-Clavería M, Beroíza T, Cartagena C, Caviedes I, Céspedes J, Gutiérrez-Navas M, Oyarzún M, Palacios S, Schönffeldt P. Guidelines for the six-minute walk test. RevChil Enf Respir2009; 25: 15-24.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Innerd P, Catt M, Collerton J, Davies K, Trenell M, Kirkwood T, Jagger C. A comparision of subjective and objective measures of physical activity from the Newcastle 85+ study. Age Ageing. 2015 Jul;44(4):691-4.</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Crémers J, Phan R, Delvaux V, Garrauxa G. Construction and validation of the Dynamic Parkinson Gait Scale (DYPAGS). Parkinsonism &amp; Related Disorders. Volume 18, Issue 6, July 2012, Pages 759-764.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Tinetti M.E. Performance-Oriented Assessment of Mobility Problems in Elderly Patients. J Am Geriatr Soc. 1986 Feb;34(2):119-26.</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Wrisley D, Kumar N. Functional Gait Assessment: Concurrent, Discriminative, and Predictive Validity in Community-Dwelling Older Adults. Phys Ther. 2010 May;90(5):761-73.</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Pinto R, Birmingham T, Leitch K, Atkinson H, Jones I, Giffin J.R. Reliability and validity of knee angles and moments in patients with osteoarthritis using a treadmill-based gait analysis system. Gait &amp; Posture 80 (2020) 155-161.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Taherdoost H. Validity and Reliability of the Research Instrument: How to Test the Validation of a Questionnaire/Survey in a Research. International Journal of Academic Research in Management (IJARM). Vol. 5, No. 3, 2016, Page: 28-36. </a:t>
            </a:r>
          </a:p>
          <a:p>
            <a:pPr marL="342900" indent="-342900" algn="just">
              <a:lnSpc>
                <a:spcPts val="1400"/>
              </a:lnSpc>
              <a:spcBef>
                <a:spcPts val="1200"/>
              </a:spcBef>
              <a:buFont typeface="+mj-lt"/>
              <a:buAutoNum type="arabicPeriod"/>
            </a:pPr>
            <a:r>
              <a:rPr lang="pl-PL" sz="1250" b="0" dirty="0">
                <a:solidFill>
                  <a:schemeClr val="accent2"/>
                </a:solidFill>
                <a:effectLst/>
                <a:latin typeface="Arial" panose="020B0604020202020204" pitchFamily="34" charset="0"/>
                <a:ea typeface="Calibri" panose="020F0502020204030204" pitchFamily="34" charset="0"/>
              </a:rPr>
              <a:t>De Souza A, Costa N, de Brito E. Psychometric properties in instruments evaluation of reliability and validity. Epidemiol. Serv. Saude, Brasília, 26(3), Jul-Sep 2017. </a:t>
            </a:r>
            <a:endParaRPr lang="es-ES" sz="1250" b="0" dirty="0">
              <a:solidFill>
                <a:schemeClr val="accent2"/>
              </a:solidFill>
            </a:endParaRPr>
          </a:p>
        </p:txBody>
      </p:sp>
    </p:spTree>
    <p:extLst>
      <p:ext uri="{BB962C8B-B14F-4D97-AF65-F5344CB8AC3E}">
        <p14:creationId xmlns:p14="http://schemas.microsoft.com/office/powerpoint/2010/main" val="1415187671"/>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052878" cy="4401205"/>
          </a:xfrm>
          <a:prstGeom prst="rect">
            <a:avLst/>
          </a:prstGeom>
          <a:noFill/>
        </p:spPr>
        <p:txBody>
          <a:bodyPr wrap="square" rtlCol="0">
            <a:spAutoFit/>
          </a:bodyPr>
          <a:lstStyle/>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Sullivan G. A primer on the Validity of Assessment Instruments. J Grad Med Educ. 2011.</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Meng L, Millar L, Childs C, Buis A. A strathclyde cluster model for gait kinematic measurement using functional methods: a study of inter-assessor reliability analysis with comparison to anatomical models. Computer methods in biomechanics and biomedcal engineering. Comput Methods Biomech Biomed Engin. 2020 Jun 16;1-10.</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Geerse D, Coolen B, Roerdink M. Quantifying Spatiotemporal Gait Parameters with HoloLens in Healthy Adults and People with Parkinson’s Disease: Test-Retest Reliability, Concurrent Validity, and Face Validity. Sensors (Basel). 2020 Jun 5;20(11):3216.</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Hee-jae Kim, Ilhyoek Park, Hyo joo Lee, On Lee. The reliability and validity of gait speed with different walking pace and distances against general health, physical function, and chronic disease in aged adults. J Exerc Nutrition Biochem. 2016;20(3):046-050. </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Wrisley D, Marchetti G, Kuharsky D, Whitney S. Reliability, Internal Consistency, and Validity of Data Obtained With the Functional Gait Assessment. Phys Ther. 2004 Oct;84(10):906-18.</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McHugh M. Interrater reliability: the kappa statistic. Biochem Med (Zagreb). 2012 Oct; 22(3): 276-282. </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Lipsey, M. W. (1983). A scheme for assessing measurement sensitivity in program evaluation and other applied research. Psychological Bulletin, 94(1), 152–165.</a:t>
            </a:r>
          </a:p>
          <a:p>
            <a:pPr marL="342900" indent="-342900" algn="just">
              <a:lnSpc>
                <a:spcPts val="1400"/>
              </a:lnSpc>
              <a:spcBef>
                <a:spcPts val="1200"/>
              </a:spcBef>
              <a:buFont typeface="+mj-lt"/>
              <a:buAutoNum type="arabicPeriod" startAt="9"/>
            </a:pPr>
            <a:r>
              <a:rPr lang="pl-PL" sz="1250" b="0" dirty="0">
                <a:solidFill>
                  <a:schemeClr val="accent2"/>
                </a:solidFill>
                <a:effectLst/>
                <a:latin typeface="Arial" panose="020B0604020202020204" pitchFamily="34" charset="0"/>
                <a:ea typeface="Calibri" panose="020F0502020204030204" pitchFamily="34" charset="0"/>
              </a:rPr>
              <a:t>Jaeschke R, Singer J, Guyatt GH. Ascertaining the minimal clinically important difference. Cont Clin Trials. 1989;10:407–415.</a:t>
            </a:r>
            <a:endParaRPr lang="es-ES" sz="1250" b="0" dirty="0">
              <a:solidFill>
                <a:schemeClr val="accent2"/>
              </a:solidFill>
            </a:endParaRPr>
          </a:p>
        </p:txBody>
      </p:sp>
    </p:spTree>
    <p:extLst>
      <p:ext uri="{BB962C8B-B14F-4D97-AF65-F5344CB8AC3E}">
        <p14:creationId xmlns:p14="http://schemas.microsoft.com/office/powerpoint/2010/main" val="3127785322"/>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1">
            <a:extLst>
              <a:ext uri="{FF2B5EF4-FFF2-40B4-BE49-F238E27FC236}">
                <a16:creationId xmlns:a16="http://schemas.microsoft.com/office/drawing/2014/main" id="{7169BAE5-FFE6-433B-80A8-482BDC7EA26C}"/>
              </a:ext>
            </a:extLst>
          </p:cNvPr>
          <p:cNvSpPr/>
          <p:nvPr/>
        </p:nvSpPr>
        <p:spPr>
          <a:xfrm>
            <a:off x="407554" y="1052736"/>
            <a:ext cx="8328892" cy="430887"/>
          </a:xfrm>
          <a:prstGeom prst="rect">
            <a:avLst/>
          </a:prstGeom>
        </p:spPr>
        <p:txBody>
          <a:bodyPr wrap="square">
            <a:spAutoFit/>
          </a:bodyPr>
          <a:lstStyle/>
          <a:p>
            <a:pPr algn="ctr">
              <a:defRPr/>
            </a:pPr>
            <a:r>
              <a:rPr lang="es-ES" sz="2200" dirty="0">
                <a:solidFill>
                  <a:schemeClr val="accent2">
                    <a:lumMod val="75000"/>
                  </a:schemeClr>
                </a:solidFill>
              </a:rPr>
              <a:t>4. BIBLIOGRAPHY</a:t>
            </a:r>
            <a:endParaRPr lang="en-US" sz="2200" b="0" dirty="0">
              <a:solidFill>
                <a:schemeClr val="accent2">
                  <a:lumMod val="75000"/>
                </a:schemeClr>
              </a:solidFill>
            </a:endParaRPr>
          </a:p>
        </p:txBody>
      </p:sp>
      <p:sp>
        <p:nvSpPr>
          <p:cNvPr id="2" name="CuadroTexto 1">
            <a:extLst>
              <a:ext uri="{FF2B5EF4-FFF2-40B4-BE49-F238E27FC236}">
                <a16:creationId xmlns:a16="http://schemas.microsoft.com/office/drawing/2014/main" id="{0CCE867F-C910-4CC7-B749-E8D4FC7B7989}"/>
              </a:ext>
            </a:extLst>
          </p:cNvPr>
          <p:cNvSpPr txBox="1"/>
          <p:nvPr/>
        </p:nvSpPr>
        <p:spPr>
          <a:xfrm>
            <a:off x="407554" y="1556792"/>
            <a:ext cx="8052878" cy="4080604"/>
          </a:xfrm>
          <a:prstGeom prst="rect">
            <a:avLst/>
          </a:prstGeom>
          <a:noFill/>
        </p:spPr>
        <p:txBody>
          <a:bodyPr wrap="square" rtlCol="0">
            <a:spAutoFit/>
          </a:bodyPr>
          <a:lstStyle/>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McGlothlin A. and Lewis R. Minimal Clinically Important Difference Defining What Really Matters to Patients. JAMA October 1, 2014 Volume 312, Number 13.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Bohannon R and Glenney S. Minimal clinically important difference for change in comfortable gait speed of adults with pathology: a systematic review. Journal of Evaluation in Clinical Practice 20 (2014) 295–300.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Moissenet F, Armand S. Chapter 17: Qualitative and quantitative methods of assessing gait disorders. Orthopedic Management of Children with Cerebral Palsy. 2015 Ed. Nova Science Publishers, Inc. ISBN: 978-1-63483-318-9-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Jackson A, Carnel C, Ditunno J, Schmidt M. Boninger M, Schmeler M, Williams S, Donovan W. Outcome Measures for Gait and Ambulation in the Spinal Cord Injury Population. J Spinal Cord Med. 2008;31:487–499.</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Feeny DH, Eckstrom E, Whitlock EP, Perdue LA. Agency for Healthcare Research and Quality, US. A Primer for Systematic Reviewers on the Measurement of Functional Status and Health-Related Quality of Life in Older Adults. September 2013. </a:t>
            </a:r>
          </a:p>
          <a:p>
            <a:pPr marL="342900" indent="-342900" algn="just">
              <a:lnSpc>
                <a:spcPts val="1400"/>
              </a:lnSpc>
              <a:spcBef>
                <a:spcPts val="1200"/>
              </a:spcBef>
              <a:buFont typeface="+mj-lt"/>
              <a:buAutoNum type="arabicPeriod" startAt="17"/>
            </a:pPr>
            <a:r>
              <a:rPr lang="pl-PL" sz="1250" b="0" dirty="0">
                <a:solidFill>
                  <a:schemeClr val="accent2"/>
                </a:solidFill>
                <a:effectLst/>
                <a:latin typeface="Arial" panose="020B0604020202020204" pitchFamily="34" charset="0"/>
                <a:ea typeface="Calibri" panose="020F0502020204030204" pitchFamily="34" charset="0"/>
              </a:rPr>
              <a:t>Middleton A, Fritz S. Assessment of Gait, Balance, and Mobility in Older Adults: Considerations for Clinicians. Curr Transl Geriatr and Exp Gerontol Rep (2013) 2:205–214.</a:t>
            </a:r>
          </a:p>
          <a:p>
            <a:pPr marL="342900" indent="-342900" algn="just">
              <a:lnSpc>
                <a:spcPts val="1400"/>
              </a:lnSpc>
              <a:spcBef>
                <a:spcPts val="1200"/>
              </a:spcBef>
              <a:buFont typeface="+mj-lt"/>
              <a:buAutoNum type="arabicPeriod" startAt="17"/>
            </a:pPr>
            <a:endParaRPr lang="pl-PL" sz="1250" b="0" dirty="0">
              <a:solidFill>
                <a:schemeClr val="accent2"/>
              </a:solidFill>
              <a:effectLst/>
              <a:latin typeface="Arial" panose="020B0604020202020204" pitchFamily="34" charset="0"/>
              <a:ea typeface="Calibri" panose="020F0502020204030204" pitchFamily="34" charset="0"/>
            </a:endParaRPr>
          </a:p>
          <a:p>
            <a:pPr marL="342900" indent="-342900" algn="just">
              <a:buFont typeface="+mj-lt"/>
              <a:buAutoNum type="arabicPeriod" startAt="17"/>
            </a:pPr>
            <a:endParaRPr lang="es-ES" sz="1250" b="0" dirty="0">
              <a:solidFill>
                <a:schemeClr val="accent2"/>
              </a:solidFill>
            </a:endParaRPr>
          </a:p>
        </p:txBody>
      </p:sp>
    </p:spTree>
    <p:extLst>
      <p:ext uri="{BB962C8B-B14F-4D97-AF65-F5344CB8AC3E}">
        <p14:creationId xmlns:p14="http://schemas.microsoft.com/office/powerpoint/2010/main" val="1328850097"/>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C27047FE-67BA-4730-89E2-C8235099C3B4}"/>
              </a:ext>
            </a:extLst>
          </p:cNvPr>
          <p:cNvSpPr txBox="1"/>
          <p:nvPr/>
        </p:nvSpPr>
        <p:spPr>
          <a:xfrm>
            <a:off x="2411760" y="4653136"/>
            <a:ext cx="4572000" cy="861774"/>
          </a:xfrm>
          <a:prstGeom prst="rect">
            <a:avLst/>
          </a:prstGeom>
          <a:noFill/>
        </p:spPr>
        <p:txBody>
          <a:bodyPr wrap="square">
            <a:spAutoFit/>
          </a:bodyPr>
          <a:lstStyle/>
          <a:p>
            <a:pPr algn="ctr"/>
            <a:r>
              <a:rPr lang="pl-PL" sz="1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Wsparcie Komisji Europejskiej dla produkcji tej publikacji nie stanowi poparcia dla treści, które odzwierciedlają jedynie poglądy autorów, a Komisja nie może zostać pociągnięta do odpowiedzialności za jakiekolwiek wykorzystanie informacji w niej zawartych.</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pl-PL" sz="1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4" name="Prostokąt 3">
            <a:extLst>
              <a:ext uri="{FF2B5EF4-FFF2-40B4-BE49-F238E27FC236}">
                <a16:creationId xmlns:a16="http://schemas.microsoft.com/office/drawing/2014/main" id="{6F1E17A5-99A2-450F-AC97-BC84B3D4606F}"/>
              </a:ext>
            </a:extLst>
          </p:cNvPr>
          <p:cNvSpPr/>
          <p:nvPr/>
        </p:nvSpPr>
        <p:spPr>
          <a:xfrm>
            <a:off x="539750" y="2438886"/>
            <a:ext cx="7776666" cy="2308324"/>
          </a:xfrm>
          <a:prstGeom prst="rect">
            <a:avLst/>
          </a:prstGeom>
        </p:spPr>
        <p:txBody>
          <a:bodyPr wrap="square">
            <a:spAutoFit/>
          </a:bodyPr>
          <a:lstStyle/>
          <a:p>
            <a:pPr marL="457200" lvl="0" indent="-457200">
              <a:buFont typeface="+mj-lt"/>
              <a:buAutoNum type="arabicPeriod"/>
            </a:pPr>
            <a:r>
              <a:rPr lang="pl-PL" sz="1800" b="0" dirty="0">
                <a:solidFill>
                  <a:schemeClr val="tx1"/>
                </a:solidFill>
              </a:rPr>
              <a:t>Dokonanie przeglądu zalet i wad metodologii oceny chodu człowieka.</a:t>
            </a:r>
          </a:p>
          <a:p>
            <a:pPr marL="457200" lvl="0" indent="-457200">
              <a:buFont typeface="+mj-lt"/>
              <a:buAutoNum type="arabicPeriod"/>
            </a:pPr>
            <a:endParaRPr lang="pl-PL" sz="1800" b="0" dirty="0">
              <a:solidFill>
                <a:schemeClr val="tx1"/>
              </a:solidFill>
            </a:endParaRPr>
          </a:p>
          <a:p>
            <a:pPr marL="457200" lvl="0" indent="-457200">
              <a:buFont typeface="+mj-lt"/>
              <a:buAutoNum type="arabicPeriod"/>
            </a:pPr>
            <a:r>
              <a:rPr lang="pl-PL" sz="1800" b="0" dirty="0">
                <a:solidFill>
                  <a:schemeClr val="tx1"/>
                </a:solidFill>
              </a:rPr>
              <a:t>Poznanie właściwości statystycznych dostępnych metodologii oceny chodu.</a:t>
            </a:r>
          </a:p>
          <a:p>
            <a:pPr marL="457200" lvl="0" indent="-457200">
              <a:buFont typeface="+mj-lt"/>
              <a:buAutoNum type="arabicPeriod"/>
            </a:pPr>
            <a:endParaRPr lang="pl-PL" sz="1800" b="0" dirty="0">
              <a:solidFill>
                <a:schemeClr val="tx1"/>
              </a:solidFill>
            </a:endParaRPr>
          </a:p>
          <a:p>
            <a:pPr marL="457200" lvl="0" indent="-457200">
              <a:buFont typeface="+mj-lt"/>
              <a:buAutoNum type="arabicPeriod"/>
            </a:pPr>
            <a:r>
              <a:rPr lang="pl-PL" sz="1800" b="0" dirty="0">
                <a:solidFill>
                  <a:schemeClr val="tx1"/>
                </a:solidFill>
              </a:rPr>
              <a:t>Stworzenie wiedzy technicznej, która pozwoli pracownikom służby zdrowia na wybór najbardziej odpowiedniej techniki oceny chodu dla ich kontekstu klinicznego lub badawczego.</a:t>
            </a:r>
            <a:endParaRPr lang="es-ES" sz="1800" b="0" dirty="0">
              <a:solidFill>
                <a:schemeClr val="tx1"/>
              </a:solidFill>
            </a:endParaRPr>
          </a:p>
        </p:txBody>
      </p:sp>
      <p:sp>
        <p:nvSpPr>
          <p:cNvPr id="10" name="Prostokąt 1">
            <a:extLst>
              <a:ext uri="{FF2B5EF4-FFF2-40B4-BE49-F238E27FC236}">
                <a16:creationId xmlns:a16="http://schemas.microsoft.com/office/drawing/2014/main" id="{28B9937F-6FB0-4170-A270-96E0A5C60740}"/>
              </a:ext>
            </a:extLst>
          </p:cNvPr>
          <p:cNvSpPr/>
          <p:nvPr/>
        </p:nvSpPr>
        <p:spPr>
          <a:xfrm>
            <a:off x="504031" y="1124744"/>
            <a:ext cx="8135938" cy="430887"/>
          </a:xfrm>
          <a:prstGeom prst="rect">
            <a:avLst/>
          </a:prstGeom>
        </p:spPr>
        <p:txBody>
          <a:bodyPr>
            <a:spAutoFit/>
          </a:bodyPr>
          <a:lstStyle/>
          <a:p>
            <a:pPr algn="ctr">
              <a:defRPr/>
            </a:pPr>
            <a:r>
              <a:rPr lang="es-ES" sz="2200" dirty="0">
                <a:solidFill>
                  <a:schemeClr val="accent2">
                    <a:lumMod val="75000"/>
                  </a:schemeClr>
                </a:solidFill>
              </a:rPr>
              <a:t>1. WPROWADZENIE I CELE</a:t>
            </a:r>
            <a:endParaRPr lang="en-US" sz="2200" b="0" dirty="0">
              <a:solidFill>
                <a:schemeClr val="accent2">
                  <a:lumMod val="75000"/>
                </a:schemeClr>
              </a:solidFill>
            </a:endParaRPr>
          </a:p>
        </p:txBody>
      </p:sp>
      <p:sp>
        <p:nvSpPr>
          <p:cNvPr id="11" name="Prostokąt 1">
            <a:extLst>
              <a:ext uri="{FF2B5EF4-FFF2-40B4-BE49-F238E27FC236}">
                <a16:creationId xmlns:a16="http://schemas.microsoft.com/office/drawing/2014/main" id="{7A9F12F9-A23F-4CF0-B89E-3E3E9F56A19D}"/>
              </a:ext>
            </a:extLst>
          </p:cNvPr>
          <p:cNvSpPr/>
          <p:nvPr/>
        </p:nvSpPr>
        <p:spPr>
          <a:xfrm>
            <a:off x="3500980" y="1785010"/>
            <a:ext cx="1854206" cy="400110"/>
          </a:xfrm>
          <a:prstGeom prst="rect">
            <a:avLst/>
          </a:prstGeom>
        </p:spPr>
        <p:txBody>
          <a:bodyPr wrap="square">
            <a:spAutoFit/>
          </a:bodyPr>
          <a:lstStyle/>
          <a:p>
            <a:pPr>
              <a:defRPr/>
            </a:pPr>
            <a:r>
              <a:rPr lang="es-ES" altLang="es-ES" sz="2000" dirty="0">
                <a:solidFill>
                  <a:schemeClr val="accent2"/>
                </a:solidFill>
                <a:latin typeface="+mn-lt"/>
              </a:rPr>
              <a:t>CELE</a:t>
            </a:r>
            <a:endParaRPr lang="es-ES" sz="2000" dirty="0">
              <a:solidFill>
                <a:schemeClr val="accent2"/>
              </a:solidFill>
              <a:latin typeface="+mn-lt"/>
            </a:endParaRPr>
          </a:p>
        </p:txBody>
      </p:sp>
    </p:spTree>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1">
            <a:extLst>
              <a:ext uri="{FF2B5EF4-FFF2-40B4-BE49-F238E27FC236}">
                <a16:creationId xmlns:a16="http://schemas.microsoft.com/office/drawing/2014/main" id="{28B9937F-6FB0-4170-A270-96E0A5C60740}"/>
              </a:ext>
            </a:extLst>
          </p:cNvPr>
          <p:cNvSpPr/>
          <p:nvPr/>
        </p:nvSpPr>
        <p:spPr>
          <a:xfrm>
            <a:off x="504031" y="1124744"/>
            <a:ext cx="8135938" cy="1200329"/>
          </a:xfrm>
          <a:prstGeom prst="rect">
            <a:avLst/>
          </a:prstGeom>
        </p:spPr>
        <p:txBody>
          <a:bodyPr>
            <a:spAutoFit/>
          </a:bodyPr>
          <a:lstStyle/>
          <a:p>
            <a:pPr algn="ctr">
              <a:defRPr/>
            </a:pPr>
            <a:r>
              <a:rPr lang="pl-PL" sz="2400" dirty="0">
                <a:solidFill>
                  <a:schemeClr val="accent2">
                    <a:lumMod val="75000"/>
                  </a:schemeClr>
                </a:solidFill>
                <a:latin typeface="+mn-lt"/>
                <a:sym typeface="Arial" charset="0"/>
              </a:rPr>
              <a:t>C.3 JAKIE SĄ ZALETY STOSOWANIA TECHNIK INSTRUMENTALNYCH W PORÓWNANIU ZE SKALĄ I BADANIEM FIZYKALNYM DO OCENY CHODU?</a:t>
            </a:r>
            <a:endParaRPr lang="en-US" sz="2200" b="0" dirty="0">
              <a:solidFill>
                <a:schemeClr val="accent2">
                  <a:lumMod val="75000"/>
                </a:schemeClr>
              </a:solidFill>
              <a:latin typeface="+mn-lt"/>
            </a:endParaRPr>
          </a:p>
        </p:txBody>
      </p:sp>
      <p:sp>
        <p:nvSpPr>
          <p:cNvPr id="11" name="8 Rectángulo redondeado">
            <a:extLst>
              <a:ext uri="{FF2B5EF4-FFF2-40B4-BE49-F238E27FC236}">
                <a16:creationId xmlns:a16="http://schemas.microsoft.com/office/drawing/2014/main" id="{43FC0A89-6034-4750-8968-5FA1E2A9F78E}"/>
              </a:ext>
            </a:extLst>
          </p:cNvPr>
          <p:cNvSpPr/>
          <p:nvPr/>
        </p:nvSpPr>
        <p:spPr bwMode="auto">
          <a:xfrm>
            <a:off x="591134" y="2708920"/>
            <a:ext cx="7868654" cy="3180986"/>
          </a:xfrm>
          <a:prstGeom prst="roundRect">
            <a:avLst/>
          </a:prstGeom>
          <a:noFill/>
          <a:ln w="12700" cap="flat" cmpd="sng" algn="ctr">
            <a:solidFill>
              <a:schemeClr val="accent6"/>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
        <p:nvSpPr>
          <p:cNvPr id="12" name="Prostokąt 3">
            <a:extLst>
              <a:ext uri="{FF2B5EF4-FFF2-40B4-BE49-F238E27FC236}">
                <a16:creationId xmlns:a16="http://schemas.microsoft.com/office/drawing/2014/main" id="{6F1E17A5-99A2-450F-AC97-BC84B3D4606F}"/>
              </a:ext>
            </a:extLst>
          </p:cNvPr>
          <p:cNvSpPr/>
          <p:nvPr/>
        </p:nvSpPr>
        <p:spPr>
          <a:xfrm>
            <a:off x="798074" y="2924944"/>
            <a:ext cx="7547852" cy="2800767"/>
          </a:xfrm>
          <a:prstGeom prst="rect">
            <a:avLst/>
          </a:prstGeom>
          <a:noFill/>
        </p:spPr>
        <p:txBody>
          <a:bodyPr wrap="square">
            <a:spAutoFit/>
          </a:bodyPr>
          <a:lstStyle/>
          <a:p>
            <a:pPr marL="742950" indent="-742950">
              <a:buFont typeface="+mj-lt"/>
              <a:buAutoNum type="arabicPeriod" startAt="2"/>
              <a:defRPr/>
            </a:pPr>
            <a:r>
              <a:rPr lang="pl-PL" sz="4400" b="0" dirty="0">
                <a:solidFill>
                  <a:schemeClr val="accent2">
                    <a:lumMod val="75000"/>
                  </a:schemeClr>
                </a:solidFill>
              </a:rPr>
              <a:t>Cechy i właściwości narzędzi do oceny chodu: porównanie dostępnych technik</a:t>
            </a:r>
          </a:p>
        </p:txBody>
      </p:sp>
    </p:spTree>
    <p:extLst>
      <p:ext uri="{BB962C8B-B14F-4D97-AF65-F5344CB8AC3E}">
        <p14:creationId xmlns:p14="http://schemas.microsoft.com/office/powerpoint/2010/main" val="3852668685"/>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sp>
        <p:nvSpPr>
          <p:cNvPr id="12" name="Prostokąt 1">
            <a:extLst>
              <a:ext uri="{FF2B5EF4-FFF2-40B4-BE49-F238E27FC236}">
                <a16:creationId xmlns:a16="http://schemas.microsoft.com/office/drawing/2014/main" id="{F33F8457-1BBC-4FD9-B8C0-D8C009E17D2C}"/>
              </a:ext>
            </a:extLst>
          </p:cNvPr>
          <p:cNvSpPr/>
          <p:nvPr/>
        </p:nvSpPr>
        <p:spPr>
          <a:xfrm>
            <a:off x="3761910" y="2232740"/>
            <a:ext cx="2682298" cy="707886"/>
          </a:xfrm>
          <a:prstGeom prst="rect">
            <a:avLst/>
          </a:prstGeom>
        </p:spPr>
        <p:txBody>
          <a:bodyPr wrap="square">
            <a:spAutoFit/>
          </a:bodyPr>
          <a:lstStyle/>
          <a:p>
            <a:pPr>
              <a:defRPr/>
            </a:pPr>
            <a:r>
              <a:rPr lang="es-ES" altLang="es-ES" sz="2000" b="0" dirty="0">
                <a:solidFill>
                  <a:schemeClr val="accent2"/>
                </a:solidFill>
                <a:latin typeface="+mn-lt"/>
              </a:rPr>
              <a:t>2.1 </a:t>
            </a:r>
            <a:r>
              <a:rPr lang="es-ES" altLang="es-ES" sz="2000" b="0" dirty="0" err="1">
                <a:solidFill>
                  <a:schemeClr val="accent2"/>
                </a:solidFill>
                <a:latin typeface="+mn-lt"/>
              </a:rPr>
              <a:t>Użyteczność</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grpSp>
        <p:nvGrpSpPr>
          <p:cNvPr id="13" name="Grupo 12"/>
          <p:cNvGrpSpPr/>
          <p:nvPr/>
        </p:nvGrpSpPr>
        <p:grpSpPr>
          <a:xfrm>
            <a:off x="755576" y="2708920"/>
            <a:ext cx="2671812" cy="1512168"/>
            <a:chOff x="409" y="2219132"/>
            <a:chExt cx="1782216" cy="891108"/>
          </a:xfrm>
        </p:grpSpPr>
        <p:sp>
          <p:nvSpPr>
            <p:cNvPr id="14" name="Rectángulo 13"/>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b="0" dirty="0"/>
                <a:t>Łatwość, z jaką ludzie mogą korzystać z danego narzędzia</a:t>
              </a:r>
              <a:endParaRPr lang="es-ES" sz="1800" b="0" kern="1200" dirty="0"/>
            </a:p>
          </p:txBody>
        </p:sp>
      </p:grpSp>
      <p:grpSp>
        <p:nvGrpSpPr>
          <p:cNvPr id="16" name="Grupo 15"/>
          <p:cNvGrpSpPr/>
          <p:nvPr/>
        </p:nvGrpSpPr>
        <p:grpSpPr>
          <a:xfrm>
            <a:off x="755576" y="4253235"/>
            <a:ext cx="2671812" cy="1512168"/>
            <a:chOff x="409" y="2219132"/>
            <a:chExt cx="1782216" cy="891108"/>
          </a:xfrm>
          <a:solidFill>
            <a:schemeClr val="accent2">
              <a:lumMod val="60000"/>
              <a:lumOff val="40000"/>
            </a:schemeClr>
          </a:solidFill>
        </p:grpSpPr>
        <p:sp>
          <p:nvSpPr>
            <p:cNvPr id="17" name="Rectángulo 16"/>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es-ES" sz="1800" b="0" dirty="0">
                  <a:solidFill>
                    <a:schemeClr val="bg1"/>
                  </a:solidFill>
                </a:rPr>
                <a:t>Aby </a:t>
              </a:r>
              <a:r>
                <a:rPr lang="es-ES" sz="1800" b="0" dirty="0" err="1">
                  <a:solidFill>
                    <a:schemeClr val="bg1"/>
                  </a:solidFill>
                </a:rPr>
                <a:t>osiągnąć</a:t>
              </a:r>
              <a:r>
                <a:rPr lang="es-ES" sz="1800" b="0" dirty="0">
                  <a:solidFill>
                    <a:schemeClr val="bg1"/>
                  </a:solidFill>
                </a:rPr>
                <a:t> </a:t>
              </a:r>
              <a:r>
                <a:rPr lang="es-ES" sz="1800" b="0" dirty="0" err="1">
                  <a:solidFill>
                    <a:schemeClr val="bg1"/>
                  </a:solidFill>
                </a:rPr>
                <a:t>określony</a:t>
              </a:r>
              <a:r>
                <a:rPr lang="es-ES" sz="1800" b="0" dirty="0">
                  <a:solidFill>
                    <a:schemeClr val="bg1"/>
                  </a:solidFill>
                </a:rPr>
                <a:t> </a:t>
              </a:r>
              <a:r>
                <a:rPr lang="es-ES" sz="1800" b="0" dirty="0" err="1">
                  <a:solidFill>
                    <a:schemeClr val="bg1"/>
                  </a:solidFill>
                </a:rPr>
                <a:t>cel</a:t>
              </a:r>
              <a:endParaRPr lang="es-ES" sz="1800" b="0" dirty="0">
                <a:solidFill>
                  <a:schemeClr val="bg1"/>
                </a:solidFill>
              </a:endParaRPr>
            </a:p>
          </p:txBody>
        </p:sp>
      </p:grpSp>
      <p:sp>
        <p:nvSpPr>
          <p:cNvPr id="19" name="Prostokąt 3">
            <a:extLst>
              <a:ext uri="{FF2B5EF4-FFF2-40B4-BE49-F238E27FC236}">
                <a16:creationId xmlns:a16="http://schemas.microsoft.com/office/drawing/2014/main" id="{6F1E17A5-99A2-450F-AC97-BC84B3D4606F}"/>
              </a:ext>
            </a:extLst>
          </p:cNvPr>
          <p:cNvSpPr/>
          <p:nvPr/>
        </p:nvSpPr>
        <p:spPr>
          <a:xfrm>
            <a:off x="3635896" y="3402866"/>
            <a:ext cx="4824536" cy="2031325"/>
          </a:xfrm>
          <a:prstGeom prst="rect">
            <a:avLst/>
          </a:prstGeom>
        </p:spPr>
        <p:txBody>
          <a:bodyPr wrap="square">
            <a:spAutoFit/>
          </a:bodyPr>
          <a:lstStyle/>
          <a:p>
            <a:pPr marL="457200" lvl="0" indent="-457200">
              <a:buFont typeface="Arial" panose="020B0604020202020204" pitchFamily="34" charset="0"/>
              <a:buChar char="•"/>
            </a:pPr>
            <a:r>
              <a:rPr lang="pl-PL" sz="1800" b="0" dirty="0">
                <a:solidFill>
                  <a:schemeClr val="tx1"/>
                </a:solidFill>
              </a:rPr>
              <a:t>Czy jest łatwy w użyciu?</a:t>
            </a:r>
          </a:p>
          <a:p>
            <a:pPr marL="457200" lvl="0" indent="-457200">
              <a:buFont typeface="Arial" panose="020B0604020202020204" pitchFamily="34" charset="0"/>
              <a:buChar char="•"/>
            </a:pPr>
            <a:endParaRPr lang="pl-PL" sz="1800" b="0" dirty="0">
              <a:solidFill>
                <a:schemeClr val="tx1"/>
              </a:solidFill>
            </a:endParaRPr>
          </a:p>
          <a:p>
            <a:pPr marL="457200" lvl="0" indent="-457200">
              <a:buFont typeface="Arial" panose="020B0604020202020204" pitchFamily="34" charset="0"/>
              <a:buChar char="•"/>
            </a:pPr>
            <a:r>
              <a:rPr lang="pl-PL" sz="1800" b="0" dirty="0">
                <a:solidFill>
                  <a:schemeClr val="tx1"/>
                </a:solidFill>
              </a:rPr>
              <a:t>Czy zajmuje to dużo czasu?</a:t>
            </a:r>
          </a:p>
          <a:p>
            <a:pPr marL="457200" lvl="0" indent="-457200">
              <a:buFont typeface="Arial" panose="020B0604020202020204" pitchFamily="34" charset="0"/>
              <a:buChar char="•"/>
            </a:pPr>
            <a:endParaRPr lang="pl-PL" sz="1800" b="0" dirty="0">
              <a:solidFill>
                <a:schemeClr val="tx1"/>
              </a:solidFill>
            </a:endParaRPr>
          </a:p>
          <a:p>
            <a:pPr marL="457200" lvl="0" indent="-457200">
              <a:buFont typeface="Arial" panose="020B0604020202020204" pitchFamily="34" charset="0"/>
              <a:buChar char="•"/>
            </a:pPr>
            <a:r>
              <a:rPr lang="pl-PL" sz="1800" b="0" dirty="0">
                <a:solidFill>
                  <a:schemeClr val="tx1"/>
                </a:solidFill>
              </a:rPr>
              <a:t>Czy jest to możliwe do wykonania w moim miejscu pracy?</a:t>
            </a:r>
          </a:p>
          <a:p>
            <a:pPr lvl="0"/>
            <a:endParaRPr lang="es-ES" sz="1800" b="0" dirty="0">
              <a:solidFill>
                <a:schemeClr val="tx1"/>
              </a:solidFill>
            </a:endParaRPr>
          </a:p>
        </p:txBody>
      </p:sp>
    </p:spTree>
    <p:extLst>
      <p:ext uri="{BB962C8B-B14F-4D97-AF65-F5344CB8AC3E}">
        <p14:creationId xmlns:p14="http://schemas.microsoft.com/office/powerpoint/2010/main" val="3994770763"/>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grpSp>
        <p:nvGrpSpPr>
          <p:cNvPr id="13" name="Grupo 12"/>
          <p:cNvGrpSpPr/>
          <p:nvPr/>
        </p:nvGrpSpPr>
        <p:grpSpPr>
          <a:xfrm>
            <a:off x="827584" y="2708920"/>
            <a:ext cx="2671812" cy="648563"/>
            <a:chOff x="409" y="2219132"/>
            <a:chExt cx="1782216" cy="891108"/>
          </a:xfrm>
        </p:grpSpPr>
        <p:sp>
          <p:nvSpPr>
            <p:cNvPr id="14" name="Rectángulo 13"/>
            <p:cNvSpPr/>
            <p:nvPr/>
          </p:nvSpPr>
          <p:spPr>
            <a:xfrm>
              <a:off x="409" y="2219132"/>
              <a:ext cx="1782216" cy="891108"/>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409" y="2219132"/>
              <a:ext cx="1782216" cy="8911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0" dirty="0" err="1"/>
                <a:t>Techniki</a:t>
              </a:r>
              <a:r>
                <a:rPr lang="es-ES" sz="1800" b="0" dirty="0"/>
                <a:t> </a:t>
              </a:r>
              <a:r>
                <a:rPr lang="es-ES" sz="1800" b="0" dirty="0" err="1"/>
                <a:t>instrumentalne</a:t>
              </a:r>
              <a:endParaRPr lang="es-ES" sz="1800" b="0" kern="1200" dirty="0"/>
            </a:p>
          </p:txBody>
        </p:sp>
      </p:grpSp>
      <p:grpSp>
        <p:nvGrpSpPr>
          <p:cNvPr id="16" name="Grupo 15"/>
          <p:cNvGrpSpPr/>
          <p:nvPr/>
        </p:nvGrpSpPr>
        <p:grpSpPr>
          <a:xfrm>
            <a:off x="5580112" y="2708920"/>
            <a:ext cx="2671812" cy="648563"/>
            <a:chOff x="409" y="2219132"/>
            <a:chExt cx="1782216" cy="891108"/>
          </a:xfrm>
          <a:solidFill>
            <a:schemeClr val="accent2">
              <a:lumMod val="60000"/>
              <a:lumOff val="40000"/>
            </a:schemeClr>
          </a:solidFill>
        </p:grpSpPr>
        <p:sp>
          <p:nvSpPr>
            <p:cNvPr id="17" name="Rectángulo 16"/>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Aft>
                  <a:spcPct val="35000"/>
                </a:spcAft>
              </a:pPr>
              <a:r>
                <a:rPr lang="pl-PL" sz="1800" b="0" dirty="0">
                  <a:solidFill>
                    <a:schemeClr val="bg1"/>
                  </a:solidFill>
                </a:rPr>
                <a:t>Skale kliniczne / Testy i kwestionariusze</a:t>
              </a:r>
              <a:endParaRPr lang="es-ES" sz="1800" b="0" dirty="0">
                <a:solidFill>
                  <a:schemeClr val="bg1"/>
                </a:solidFill>
              </a:endParaRPr>
            </a:p>
          </p:txBody>
        </p:sp>
      </p:grpSp>
      <p:sp>
        <p:nvSpPr>
          <p:cNvPr id="20" name="Prostokąt 3">
            <a:extLst>
              <a:ext uri="{FF2B5EF4-FFF2-40B4-BE49-F238E27FC236}">
                <a16:creationId xmlns:a16="http://schemas.microsoft.com/office/drawing/2014/main" id="{6F1E17A5-99A2-450F-AC97-BC84B3D4606F}"/>
              </a:ext>
            </a:extLst>
          </p:cNvPr>
          <p:cNvSpPr/>
          <p:nvPr/>
        </p:nvSpPr>
        <p:spPr>
          <a:xfrm>
            <a:off x="539552" y="3501008"/>
            <a:ext cx="4176464" cy="2308324"/>
          </a:xfrm>
          <a:prstGeom prst="rect">
            <a:avLst/>
          </a:prstGeom>
        </p:spPr>
        <p:txBody>
          <a:bodyPr wrap="square">
            <a:spAutoFit/>
          </a:bodyPr>
          <a:lstStyle/>
          <a:p>
            <a:pPr marL="457200" lvl="0" indent="-457200">
              <a:buFont typeface="Arial" panose="020B0604020202020204" pitchFamily="34" charset="0"/>
              <a:buChar char="•"/>
            </a:pPr>
            <a:r>
              <a:rPr lang="pl-PL" sz="1800" b="0" dirty="0">
                <a:solidFill>
                  <a:schemeClr val="tx1"/>
                </a:solidFill>
              </a:rPr>
              <a:t>Ścisłe ramy protokołu</a:t>
            </a:r>
          </a:p>
          <a:p>
            <a:pPr marL="457200" lvl="0" indent="-457200">
              <a:buFont typeface="Arial" panose="020B0604020202020204" pitchFamily="34" charset="0"/>
              <a:buChar char="•"/>
            </a:pPr>
            <a:endParaRPr lang="pl-PL" sz="1800" b="0" dirty="0">
              <a:solidFill>
                <a:schemeClr val="tx1"/>
              </a:solidFill>
            </a:endParaRPr>
          </a:p>
          <a:p>
            <a:pPr marL="457200" lvl="0" indent="-457200">
              <a:buFont typeface="Arial" panose="020B0604020202020204" pitchFamily="34" charset="0"/>
              <a:buChar char="•"/>
            </a:pPr>
            <a:r>
              <a:rPr lang="pl-PL" sz="1800" b="0" dirty="0">
                <a:solidFill>
                  <a:schemeClr val="tx1"/>
                </a:solidFill>
              </a:rPr>
              <a:t>Prawidłowe zarządzanie oprzyrządowaniem badanego</a:t>
            </a:r>
          </a:p>
          <a:p>
            <a:pPr marL="457200" lvl="0" indent="-457200">
              <a:buFont typeface="Arial" panose="020B0604020202020204" pitchFamily="34" charset="0"/>
              <a:buChar char="•"/>
            </a:pPr>
            <a:endParaRPr lang="pl-PL" sz="1800" b="0" dirty="0">
              <a:solidFill>
                <a:schemeClr val="tx1"/>
              </a:solidFill>
            </a:endParaRPr>
          </a:p>
          <a:p>
            <a:pPr marL="457200" lvl="0" indent="-457200">
              <a:buFont typeface="Arial" panose="020B0604020202020204" pitchFamily="34" charset="0"/>
              <a:buChar char="•"/>
            </a:pPr>
            <a:r>
              <a:rPr lang="pl-PL" sz="1800" b="0" dirty="0">
                <a:solidFill>
                  <a:schemeClr val="tx1"/>
                </a:solidFill>
              </a:rPr>
              <a:t>Obróbka danych po pomiarze</a:t>
            </a:r>
          </a:p>
          <a:p>
            <a:pPr marL="457200" lvl="0" indent="-457200">
              <a:buFont typeface="Arial" panose="020B0604020202020204" pitchFamily="34" charset="0"/>
              <a:buChar char="•"/>
            </a:pPr>
            <a:endParaRPr lang="pl-PL" sz="1800" b="0" dirty="0">
              <a:solidFill>
                <a:schemeClr val="tx1"/>
              </a:solidFill>
            </a:endParaRPr>
          </a:p>
          <a:p>
            <a:pPr marL="457200" lvl="0" indent="-457200">
              <a:buFont typeface="Arial" panose="020B0604020202020204" pitchFamily="34" charset="0"/>
              <a:buChar char="•"/>
            </a:pPr>
            <a:r>
              <a:rPr lang="pl-PL" sz="1800" b="0" dirty="0">
                <a:solidFill>
                  <a:schemeClr val="accent1">
                    <a:lumMod val="50000"/>
                    <a:lumOff val="50000"/>
                  </a:schemeClr>
                </a:solidFill>
              </a:rPr>
              <a:t>Długi czas trwania </a:t>
            </a:r>
            <a:endParaRPr lang="es-ES" sz="1800" b="0" dirty="0">
              <a:solidFill>
                <a:schemeClr val="accent1">
                  <a:lumMod val="50000"/>
                  <a:lumOff val="50000"/>
                </a:schemeClr>
              </a:solidFill>
            </a:endParaRPr>
          </a:p>
        </p:txBody>
      </p:sp>
      <p:sp>
        <p:nvSpPr>
          <p:cNvPr id="21" name="Prostokąt 3">
            <a:extLst>
              <a:ext uri="{FF2B5EF4-FFF2-40B4-BE49-F238E27FC236}">
                <a16:creationId xmlns:a16="http://schemas.microsoft.com/office/drawing/2014/main" id="{6F1E17A5-99A2-450F-AC97-BC84B3D4606F}"/>
              </a:ext>
            </a:extLst>
          </p:cNvPr>
          <p:cNvSpPr/>
          <p:nvPr/>
        </p:nvSpPr>
        <p:spPr>
          <a:xfrm>
            <a:off x="5039544" y="3501008"/>
            <a:ext cx="4032448" cy="2308324"/>
          </a:xfrm>
          <a:prstGeom prst="rect">
            <a:avLst/>
          </a:prstGeom>
        </p:spPr>
        <p:txBody>
          <a:bodyPr wrap="square">
            <a:spAutoFit/>
          </a:bodyPr>
          <a:lstStyle/>
          <a:p>
            <a:pPr marL="457200" lvl="0" indent="-457200">
              <a:buFont typeface="Arial" panose="020B0604020202020204" pitchFamily="34" charset="0"/>
              <a:buChar char="•"/>
            </a:pPr>
            <a:r>
              <a:rPr lang="pl-PL" sz="1800" b="0" dirty="0">
                <a:solidFill>
                  <a:schemeClr val="tx1"/>
                </a:solidFill>
              </a:rPr>
              <a:t>Subiektywizm w protokole</a:t>
            </a:r>
          </a:p>
          <a:p>
            <a:pPr marL="457200" lvl="0" indent="-457200">
              <a:buFont typeface="Arial" panose="020B0604020202020204" pitchFamily="34" charset="0"/>
              <a:buChar char="•"/>
            </a:pPr>
            <a:endParaRPr lang="pl-PL" sz="1800" b="0" dirty="0">
              <a:solidFill>
                <a:schemeClr val="tx1"/>
              </a:solidFill>
            </a:endParaRPr>
          </a:p>
          <a:p>
            <a:pPr marL="457200" lvl="0" indent="-457200">
              <a:buFont typeface="Arial" panose="020B0604020202020204" pitchFamily="34" charset="0"/>
              <a:buChar char="•"/>
            </a:pPr>
            <a:r>
              <a:rPr lang="pl-PL" sz="1800" b="0" dirty="0">
                <a:solidFill>
                  <a:schemeClr val="tx1"/>
                </a:solidFill>
              </a:rPr>
              <a:t>Brak oprzyrządowania</a:t>
            </a:r>
          </a:p>
          <a:p>
            <a:pPr marL="457200" lvl="0" indent="-457200">
              <a:buFont typeface="Arial" panose="020B0604020202020204" pitchFamily="34" charset="0"/>
              <a:buChar char="•"/>
            </a:pPr>
            <a:endParaRPr lang="pl-PL" sz="1800" b="0" dirty="0">
              <a:solidFill>
                <a:schemeClr val="tx1"/>
              </a:solidFill>
            </a:endParaRPr>
          </a:p>
          <a:p>
            <a:pPr marL="457200" lvl="0" indent="-457200">
              <a:buFont typeface="Arial" panose="020B0604020202020204" pitchFamily="34" charset="0"/>
              <a:buChar char="•"/>
            </a:pPr>
            <a:r>
              <a:rPr lang="pl-PL" sz="1800" b="0" dirty="0">
                <a:solidFill>
                  <a:schemeClr val="tx1"/>
                </a:solidFill>
              </a:rPr>
              <a:t>Brak obróbki danych po pomiarze</a:t>
            </a:r>
          </a:p>
          <a:p>
            <a:pPr marL="457200" lvl="0" indent="-457200">
              <a:buFont typeface="Arial" panose="020B0604020202020204" pitchFamily="34" charset="0"/>
              <a:buChar char="•"/>
            </a:pPr>
            <a:endParaRPr lang="pl-PL" sz="1800" b="0" dirty="0">
              <a:solidFill>
                <a:schemeClr val="tx1"/>
              </a:solidFill>
            </a:endParaRPr>
          </a:p>
          <a:p>
            <a:pPr marL="457200" lvl="0" indent="-457200">
              <a:buFont typeface="Arial" panose="020B0604020202020204" pitchFamily="34" charset="0"/>
              <a:buChar char="•"/>
            </a:pPr>
            <a:r>
              <a:rPr lang="pl-PL" sz="1800" b="0" dirty="0">
                <a:solidFill>
                  <a:schemeClr val="accent1">
                    <a:lumMod val="50000"/>
                    <a:lumOff val="50000"/>
                  </a:schemeClr>
                </a:solidFill>
              </a:rPr>
              <a:t>Krótki czas trwania</a:t>
            </a:r>
            <a:endParaRPr lang="es-ES" sz="1800" b="0" dirty="0">
              <a:solidFill>
                <a:schemeClr val="accent1">
                  <a:lumMod val="50000"/>
                  <a:lumOff val="50000"/>
                </a:schemeClr>
              </a:solidFill>
            </a:endParaRPr>
          </a:p>
        </p:txBody>
      </p:sp>
      <p:sp>
        <p:nvSpPr>
          <p:cNvPr id="19" name="Prostokąt 1">
            <a:extLst>
              <a:ext uri="{FF2B5EF4-FFF2-40B4-BE49-F238E27FC236}">
                <a16:creationId xmlns:a16="http://schemas.microsoft.com/office/drawing/2014/main" id="{C9CD3BA3-38E1-40B8-ADC4-BE9A7C0800ED}"/>
              </a:ext>
            </a:extLst>
          </p:cNvPr>
          <p:cNvSpPr/>
          <p:nvPr/>
        </p:nvSpPr>
        <p:spPr>
          <a:xfrm>
            <a:off x="3707904" y="2204864"/>
            <a:ext cx="2682298" cy="707886"/>
          </a:xfrm>
          <a:prstGeom prst="rect">
            <a:avLst/>
          </a:prstGeom>
        </p:spPr>
        <p:txBody>
          <a:bodyPr wrap="square">
            <a:spAutoFit/>
          </a:bodyPr>
          <a:lstStyle/>
          <a:p>
            <a:pPr>
              <a:defRPr/>
            </a:pPr>
            <a:r>
              <a:rPr lang="es-ES" altLang="es-ES" sz="2000" b="0" dirty="0">
                <a:solidFill>
                  <a:schemeClr val="accent2"/>
                </a:solidFill>
                <a:latin typeface="+mn-lt"/>
              </a:rPr>
              <a:t>2.1 </a:t>
            </a:r>
            <a:r>
              <a:rPr lang="es-ES" altLang="es-ES" sz="2000" b="0" dirty="0" err="1">
                <a:solidFill>
                  <a:schemeClr val="accent2"/>
                </a:solidFill>
                <a:latin typeface="+mn-lt"/>
              </a:rPr>
              <a:t>Użyteczność</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40642963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1">
            <a:extLst>
              <a:ext uri="{FF2B5EF4-FFF2-40B4-BE49-F238E27FC236}">
                <a16:creationId xmlns:a16="http://schemas.microsoft.com/office/drawing/2014/main" id="{28B9937F-6FB0-4170-A270-96E0A5C60740}"/>
              </a:ext>
            </a:extLst>
          </p:cNvPr>
          <p:cNvSpPr/>
          <p:nvPr/>
        </p:nvSpPr>
        <p:spPr>
          <a:xfrm>
            <a:off x="504030" y="1124744"/>
            <a:ext cx="8316441" cy="769441"/>
          </a:xfrm>
          <a:prstGeom prst="rect">
            <a:avLst/>
          </a:prstGeom>
        </p:spPr>
        <p:txBody>
          <a:bodyPr wrap="square">
            <a:spAutoFit/>
          </a:bodyPr>
          <a:lstStyle/>
          <a:p>
            <a:pPr>
              <a:defRPr/>
            </a:pPr>
            <a:r>
              <a:rPr lang="es-ES" sz="2200" dirty="0">
                <a:solidFill>
                  <a:schemeClr val="accent2">
                    <a:lumMod val="75000"/>
                  </a:schemeClr>
                </a:solidFill>
              </a:rPr>
              <a:t>2. </a:t>
            </a:r>
            <a:r>
              <a:rPr lang="pl-PL" sz="2200" dirty="0">
                <a:solidFill>
                  <a:schemeClr val="accent2">
                    <a:lumMod val="75000"/>
                  </a:schemeClr>
                </a:solidFill>
              </a:rPr>
              <a:t>CECHY I WŁAŚCIWOŚCI NARZĘDZI DO OCENY CHODU: PORÓWNANIE DOSTĘPNYCH TECHNIK.</a:t>
            </a:r>
            <a:endParaRPr lang="en-US" sz="2200" dirty="0">
              <a:solidFill>
                <a:schemeClr val="accent2">
                  <a:lumMod val="75000"/>
                </a:schemeClr>
              </a:solidFill>
            </a:endParaRPr>
          </a:p>
        </p:txBody>
      </p:sp>
      <p:pic>
        <p:nvPicPr>
          <p:cNvPr id="19" name="Imagen 18" descr="C:\Users\Constanza\Documents\Constanza\8 - IO3 - WP3 - WP4\MODULE GAIT - UNIT C.3\Bibliografía\walkway versus photo.png"/>
          <p:cNvPicPr/>
          <p:nvPr/>
        </p:nvPicPr>
        <p:blipFill>
          <a:blip r:embed="rId3" cstate="print"/>
          <a:srcRect l="9403" t="20160" r="3297" b="30486"/>
          <a:stretch>
            <a:fillRect/>
          </a:stretch>
        </p:blipFill>
        <p:spPr bwMode="auto">
          <a:xfrm>
            <a:off x="1589157" y="2911428"/>
            <a:ext cx="7015291" cy="2929771"/>
          </a:xfrm>
          <a:prstGeom prst="rect">
            <a:avLst/>
          </a:prstGeom>
          <a:noFill/>
          <a:ln w="9525">
            <a:noFill/>
            <a:miter lim="800000"/>
            <a:headEnd/>
            <a:tailEnd/>
          </a:ln>
        </p:spPr>
      </p:pic>
      <p:grpSp>
        <p:nvGrpSpPr>
          <p:cNvPr id="25" name="Grupo 24"/>
          <p:cNvGrpSpPr/>
          <p:nvPr/>
        </p:nvGrpSpPr>
        <p:grpSpPr>
          <a:xfrm>
            <a:off x="539552" y="2708920"/>
            <a:ext cx="3744416" cy="1512168"/>
            <a:chOff x="409" y="2219132"/>
            <a:chExt cx="1782216" cy="891108"/>
          </a:xfrm>
          <a:solidFill>
            <a:schemeClr val="accent2">
              <a:lumMod val="60000"/>
              <a:lumOff val="40000"/>
            </a:schemeClr>
          </a:solidFill>
        </p:grpSpPr>
        <p:sp>
          <p:nvSpPr>
            <p:cNvPr id="26" name="Rectángulo 25"/>
            <p:cNvSpPr/>
            <p:nvPr/>
          </p:nvSpPr>
          <p:spPr>
            <a:xfrm>
              <a:off x="409" y="2219132"/>
              <a:ext cx="1782216" cy="891108"/>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ectángulo 26"/>
            <p:cNvSpPr/>
            <p:nvPr/>
          </p:nvSpPr>
          <p:spPr>
            <a:xfrm>
              <a:off x="409" y="2219132"/>
              <a:ext cx="1782216" cy="891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a:r>
                <a:rPr lang="pl-PL" sz="1800" u="sng" dirty="0"/>
                <a:t>Cykl chodu</a:t>
              </a:r>
            </a:p>
            <a:p>
              <a:pPr algn="ctr"/>
              <a:r>
                <a:rPr lang="pl-PL" sz="1600" b="0" dirty="0"/>
                <a:t>Prędkość chodu, długość kroku, długość kroku, kadencja, czas podwójnego podporu, czas fazy podporu i wymachu</a:t>
              </a:r>
            </a:p>
          </p:txBody>
        </p:sp>
      </p:grpSp>
      <p:sp>
        <p:nvSpPr>
          <p:cNvPr id="13" name="10 CuadroTexto">
            <a:extLst>
              <a:ext uri="{FF2B5EF4-FFF2-40B4-BE49-F238E27FC236}">
                <a16:creationId xmlns:a16="http://schemas.microsoft.com/office/drawing/2014/main" id="{E56C3AC4-FC51-4016-941F-5528AC6557E5}"/>
              </a:ext>
            </a:extLst>
          </p:cNvPr>
          <p:cNvSpPr txBox="1"/>
          <p:nvPr/>
        </p:nvSpPr>
        <p:spPr>
          <a:xfrm>
            <a:off x="467544" y="5785519"/>
            <a:ext cx="8568952" cy="307777"/>
          </a:xfrm>
          <a:prstGeom prst="rect">
            <a:avLst/>
          </a:prstGeom>
          <a:noFill/>
        </p:spPr>
        <p:txBody>
          <a:bodyPr wrap="square" rtlCol="0">
            <a:spAutoFit/>
          </a:bodyPr>
          <a:lstStyle/>
          <a:p>
            <a:pPr algn="ctr"/>
            <a:r>
              <a:rPr lang="pl-PL" sz="1400" b="0" dirty="0">
                <a:solidFill>
                  <a:schemeClr val="accent6"/>
                </a:solidFill>
              </a:rPr>
              <a:t>Tabela 1. Porównanie cech pomiędzy systemem </a:t>
            </a:r>
            <a:r>
              <a:rPr lang="pl-PL" sz="1400" b="0" dirty="0" err="1">
                <a:solidFill>
                  <a:schemeClr val="accent6"/>
                </a:solidFill>
              </a:rPr>
              <a:t>Instrumented</a:t>
            </a:r>
            <a:r>
              <a:rPr lang="pl-PL" sz="1400" b="0" dirty="0">
                <a:solidFill>
                  <a:schemeClr val="accent6"/>
                </a:solidFill>
              </a:rPr>
              <a:t> </a:t>
            </a:r>
            <a:r>
              <a:rPr lang="pl-PL" sz="1400" b="0" dirty="0" err="1">
                <a:solidFill>
                  <a:schemeClr val="accent6"/>
                </a:solidFill>
              </a:rPr>
              <a:t>Walkway</a:t>
            </a:r>
            <a:r>
              <a:rPr lang="pl-PL" sz="1400" b="0" dirty="0">
                <a:solidFill>
                  <a:schemeClr val="accent6"/>
                </a:solidFill>
              </a:rPr>
              <a:t> a systemem fotogrametrycznym.</a:t>
            </a:r>
          </a:p>
        </p:txBody>
      </p:sp>
      <p:sp>
        <p:nvSpPr>
          <p:cNvPr id="14" name="Prostokąt 1">
            <a:extLst>
              <a:ext uri="{FF2B5EF4-FFF2-40B4-BE49-F238E27FC236}">
                <a16:creationId xmlns:a16="http://schemas.microsoft.com/office/drawing/2014/main" id="{7E642F77-AAA7-493C-AC13-1D074CE6EAFC}"/>
              </a:ext>
            </a:extLst>
          </p:cNvPr>
          <p:cNvSpPr/>
          <p:nvPr/>
        </p:nvSpPr>
        <p:spPr>
          <a:xfrm>
            <a:off x="3419872" y="2132856"/>
            <a:ext cx="2682298" cy="707886"/>
          </a:xfrm>
          <a:prstGeom prst="rect">
            <a:avLst/>
          </a:prstGeom>
        </p:spPr>
        <p:txBody>
          <a:bodyPr wrap="square">
            <a:spAutoFit/>
          </a:bodyPr>
          <a:lstStyle/>
          <a:p>
            <a:pPr>
              <a:defRPr/>
            </a:pPr>
            <a:r>
              <a:rPr lang="es-ES" altLang="es-ES" sz="2000" b="0" dirty="0">
                <a:solidFill>
                  <a:schemeClr val="accent2"/>
                </a:solidFill>
                <a:latin typeface="+mn-lt"/>
              </a:rPr>
              <a:t>2.1 </a:t>
            </a:r>
            <a:r>
              <a:rPr lang="es-ES" altLang="es-ES" sz="2000" b="0" dirty="0" err="1">
                <a:solidFill>
                  <a:schemeClr val="accent2"/>
                </a:solidFill>
                <a:latin typeface="+mn-lt"/>
              </a:rPr>
              <a:t>Użyteczność</a:t>
            </a:r>
            <a:endParaRPr lang="es-ES" altLang="es-ES" sz="2000" b="0" dirty="0">
              <a:solidFill>
                <a:schemeClr val="accent2"/>
              </a:solidFill>
              <a:latin typeface="+mn-lt"/>
            </a:endParaRPr>
          </a:p>
          <a:p>
            <a:pPr>
              <a:defRPr/>
            </a:pPr>
            <a:endParaRPr lang="es-ES" sz="2000" b="0" dirty="0">
              <a:solidFill>
                <a:schemeClr val="accent2"/>
              </a:solidFill>
              <a:latin typeface="+mn-lt"/>
            </a:endParaRPr>
          </a:p>
        </p:txBody>
      </p:sp>
    </p:spTree>
    <p:extLst>
      <p:ext uri="{BB962C8B-B14F-4D97-AF65-F5344CB8AC3E}">
        <p14:creationId xmlns:p14="http://schemas.microsoft.com/office/powerpoint/2010/main" val="3097131195"/>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61</TotalTime>
  <Pages>0</Pages>
  <Words>3450</Words>
  <Characters>0</Characters>
  <Application>Microsoft Office PowerPoint</Application>
  <PresentationFormat>Pokaz na ekranie (4:3)</PresentationFormat>
  <Lines>0</Lines>
  <Paragraphs>422</Paragraphs>
  <Slides>46</Slides>
  <Notes>41</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46</vt:i4>
      </vt:variant>
    </vt:vector>
  </HeadingPairs>
  <TitlesOfParts>
    <vt:vector size="56" baseType="lpstr">
      <vt:lpstr>Arial</vt:lpstr>
      <vt:lpstr>Arial Bold</vt:lpstr>
      <vt:lpstr>Bradley Hand ITC</vt:lpstr>
      <vt:lpstr>Calibri</vt:lpstr>
      <vt:lpstr>Gill Sans</vt:lpstr>
      <vt:lpstr>Times New Roman</vt:lpstr>
      <vt:lpstr>Wingdings</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1224</cp:revision>
  <cp:lastPrinted>2011-07-18T19:05:36Z</cp:lastPrinted>
  <dcterms:created xsi:type="dcterms:W3CDTF">2010-06-23T19:02:16Z</dcterms:created>
  <dcterms:modified xsi:type="dcterms:W3CDTF">2021-07-02T17:19:44Z</dcterms:modified>
</cp:coreProperties>
</file>